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58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9" r:id="rId27"/>
    <p:sldId id="404" r:id="rId28"/>
    <p:sldId id="321" r:id="rId29"/>
    <p:sldId id="431" r:id="rId30"/>
    <p:sldId id="323" r:id="rId31"/>
    <p:sldId id="322" r:id="rId32"/>
    <p:sldId id="432" r:id="rId33"/>
    <p:sldId id="43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4" r:id="rId42"/>
    <p:sldId id="335" r:id="rId43"/>
    <p:sldId id="336" r:id="rId44"/>
    <p:sldId id="337" r:id="rId45"/>
    <p:sldId id="338" r:id="rId46"/>
    <p:sldId id="339" r:id="rId47"/>
    <p:sldId id="405" r:id="rId48"/>
    <p:sldId id="40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B967A-C8F8-4DA0-94F0-CB773FF0A109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E186D-26B7-4DF9-BCEF-C396BE6D4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4514B-ABEA-44AD-A01F-BC8E5C7D8182}" type="slidenum">
              <a:rPr lang="en-US"/>
              <a:pPr/>
              <a:t>1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0EBA0-224A-4856-B1DD-310056DC4ABB}" type="slidenum">
              <a:rPr lang="en-US" altLang="zh-TW" sz="1200" b="0" smtClean="0"/>
              <a:pPr/>
              <a:t>15</a:t>
            </a:fld>
            <a:endParaRPr lang="en-US" altLang="zh-TW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0EBA0-224A-4856-B1DD-310056DC4ABB}" type="slidenum">
              <a:rPr lang="en-US" altLang="zh-TW" sz="1200" b="0" smtClean="0"/>
              <a:pPr/>
              <a:t>26</a:t>
            </a:fld>
            <a:endParaRPr lang="en-US" altLang="zh-TW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8975"/>
            <a:ext cx="4567238" cy="3424238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621" y="4343693"/>
            <a:ext cx="5040758" cy="41197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2701" y="692241"/>
            <a:ext cx="4995809" cy="3415828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1" tIns="46986" rIns="95651" bIns="46986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A30C59-29B6-487E-A905-93CC9786B026}" type="slidenum">
              <a:rPr lang="en-US" altLang="zh-TW" sz="1200" b="0" smtClean="0"/>
              <a:pPr/>
              <a:t>40</a:t>
            </a:fld>
            <a:endParaRPr lang="en-US" altLang="zh-TW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5048D-A119-40B9-8855-0D72FC19F1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D9DE-ED6E-4554-AEBD-F01929D8B391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600200"/>
            <a:ext cx="8001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150000"/>
              </a:spcBef>
            </a:pP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>Memory System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4100" b="1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>Virtual Memory</a:t>
            </a:r>
            <a: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Lin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Gu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CSE, HKUST</a:t>
            </a:r>
            <a:endParaRPr lang="en-US" sz="4000" b="1" dirty="0">
              <a:solidFill>
                <a:srgbClr val="FF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81000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COMP4611: Design and Analysis of Computer Architectures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3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FD7023-F693-4392-9361-E27EB580CD59}" type="slidenum">
              <a:rPr lang="en-US" altLang="zh-TW" sz="1400">
                <a:latin typeface="Comic Sans MS" pitchFamily="66" charset="0"/>
              </a:rPr>
              <a:pPr/>
              <a:t>10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873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Base &amp; Bound Registers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676400" y="990600"/>
          <a:ext cx="556418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Bitmap Image" r:id="rId3" imgW="5563377" imgH="3038095" progId="Paint.Picture">
                  <p:embed/>
                </p:oleObj>
              </mc:Choice>
              <mc:Fallback>
                <p:oleObj name="Bitmap Image" r:id="rId3" imgW="5563377" imgH="30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90600"/>
                        <a:ext cx="556418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178800" cy="2133600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Base &amp; bound registers loaded from the process table when the program is context-switched</a:t>
            </a:r>
          </a:p>
          <a:p>
            <a:r>
              <a:rPr lang="en-US" altLang="zh-TW" sz="2400" smtClean="0">
                <a:ea typeface="PMingLiU" pitchFamily="18" charset="-120"/>
              </a:rPr>
              <a:t>Permits multiple memory-resident concurrent programs</a:t>
            </a:r>
          </a:p>
          <a:p>
            <a:r>
              <a:rPr lang="en-US" altLang="zh-TW" sz="2400" smtClean="0">
                <a:ea typeface="PMingLiU" pitchFamily="18" charset="-120"/>
              </a:rPr>
              <a:t>Protects programs from one another</a:t>
            </a:r>
          </a:p>
          <a:p>
            <a:endParaRPr lang="en-US" altLang="zh-TW" sz="24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8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CE80BC-5138-49EC-89AF-DF324DFADF49}" type="slidenum">
              <a:rPr lang="en-US" altLang="zh-TW" sz="1400">
                <a:latin typeface="Comic Sans MS" pitchFamily="66" charset="0"/>
              </a:rPr>
              <a:pPr/>
              <a:t>11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Program Size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57200" y="1000125"/>
          <a:ext cx="396240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Bitmap Image" r:id="rId3" imgW="2914286" imgH="2847619" progId="Paint.Picture">
                  <p:embed/>
                </p:oleObj>
              </mc:Choice>
              <mc:Fallback>
                <p:oleObj name="Bitmap Image" r:id="rId3" imgW="2914286" imgH="28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00125"/>
                        <a:ext cx="3962400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295400"/>
            <a:ext cx="3810000" cy="4876800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Program is copied from disk storage to main memory by the operating system</a:t>
            </a:r>
          </a:p>
          <a:p>
            <a:pPr lvl="1"/>
            <a:r>
              <a:rPr lang="en-US" altLang="zh-TW" sz="2000" smtClean="0">
                <a:ea typeface="PMingLiU" pitchFamily="18" charset="-120"/>
              </a:rPr>
              <a:t>program counter is then set to the beginning of the program</a:t>
            </a:r>
          </a:p>
          <a:p>
            <a:r>
              <a:rPr lang="en-US" altLang="zh-TW" sz="2400" smtClean="0">
                <a:ea typeface="PMingLiU" pitchFamily="18" charset="-120"/>
              </a:rPr>
              <a:t>What if program is too big?</a:t>
            </a:r>
          </a:p>
          <a:p>
            <a:pPr lvl="1"/>
            <a:r>
              <a:rPr lang="en-US" altLang="zh-TW" sz="2000" smtClean="0">
                <a:ea typeface="PMingLiU" pitchFamily="18" charset="-120"/>
              </a:rPr>
              <a:t>original DOS would not let you run</a:t>
            </a:r>
            <a:endParaRPr lang="en-US" altLang="zh-TW" sz="1800" smtClean="0">
              <a:ea typeface="PMingLiU" pitchFamily="18" charset="-120"/>
            </a:endParaRPr>
          </a:p>
        </p:txBody>
      </p:sp>
      <p:sp>
        <p:nvSpPr>
          <p:cNvPr id="2413573" name="Text Box 5"/>
          <p:cNvSpPr txBox="1">
            <a:spLocks noChangeArrowheads="1"/>
          </p:cNvSpPr>
          <p:nvPr/>
        </p:nvSpPr>
        <p:spPr bwMode="auto">
          <a:xfrm>
            <a:off x="228600" y="4945063"/>
            <a:ext cx="4110038" cy="958850"/>
          </a:xfrm>
          <a:prstGeom prst="rect">
            <a:avLst/>
          </a:prstGeom>
          <a:solidFill>
            <a:srgbClr val="FFFFCC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 b="0">
                <a:solidFill>
                  <a:srgbClr val="0000CC"/>
                </a:solidFill>
                <a:latin typeface="Comic Sans MS" pitchFamily="66" charset="0"/>
                <a:ea typeface="PMingLiU" pitchFamily="18" charset="-120"/>
              </a:rPr>
              <a:t>MIPS64 address space is:</a:t>
            </a:r>
          </a:p>
          <a:p>
            <a:pPr algn="l"/>
            <a:r>
              <a:rPr lang="en-US" altLang="zh-TW" sz="14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2</a:t>
            </a:r>
            <a:r>
              <a:rPr lang="en-US" altLang="zh-TW" sz="1400" b="0" baseline="3000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64</a:t>
            </a:r>
            <a:r>
              <a:rPr lang="en-US" altLang="zh-TW" sz="14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 = 16 x 10</a:t>
            </a:r>
            <a:r>
              <a:rPr lang="en-US" altLang="zh-TW" sz="1400" b="0" baseline="3000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18</a:t>
            </a:r>
            <a:r>
              <a:rPr lang="en-US" altLang="zh-TW" sz="14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 =16,000 petabytes (peta = 10</a:t>
            </a:r>
            <a:r>
              <a:rPr lang="en-US" altLang="zh-TW" sz="1400" b="0" baseline="3000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15)</a:t>
            </a:r>
            <a:endParaRPr lang="en-US" altLang="zh-TW" sz="1400" b="0">
              <a:solidFill>
                <a:srgbClr val="0000CC"/>
              </a:solidFill>
              <a:latin typeface="Comic Sans MS" pitchFamily="66" charset="0"/>
              <a:ea typeface="PMingLiU" pitchFamily="18" charset="-120"/>
            </a:endParaRPr>
          </a:p>
          <a:p>
            <a:pPr algn="l"/>
            <a:r>
              <a:rPr lang="en-US" altLang="zh-TW" sz="1400" b="0">
                <a:solidFill>
                  <a:srgbClr val="0000CC"/>
                </a:solidFill>
                <a:latin typeface="Comic Sans MS" pitchFamily="66" charset="0"/>
                <a:ea typeface="PMingLiU" pitchFamily="18" charset="-120"/>
              </a:rPr>
              <a:t>This is several orders of magnitude larger than</a:t>
            </a:r>
          </a:p>
          <a:p>
            <a:pPr algn="l"/>
            <a:r>
              <a:rPr lang="en-US" altLang="zh-TW" sz="1400" b="0">
                <a:solidFill>
                  <a:srgbClr val="0000CC"/>
                </a:solidFill>
                <a:latin typeface="Comic Sans MS" pitchFamily="66" charset="0"/>
                <a:ea typeface="PMingLiU" pitchFamily="18" charset="-120"/>
              </a:rPr>
              <a:t>any realistic memory device .</a:t>
            </a:r>
          </a:p>
        </p:txBody>
      </p:sp>
    </p:spTree>
    <p:extLst>
      <p:ext uri="{BB962C8B-B14F-4D97-AF65-F5344CB8AC3E}">
        <p14:creationId xmlns:p14="http://schemas.microsoft.com/office/powerpoint/2010/main" val="36368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5870A-E312-4B8D-9131-B507DA1DEBB8}" type="slidenum">
              <a:rPr lang="en-US" altLang="zh-TW" sz="1400">
                <a:latin typeface="Comic Sans MS" pitchFamily="66" charset="0"/>
              </a:rPr>
              <a:pPr/>
              <a:t>12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4767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Virtual Memory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800600" y="13716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zh-TW" altLang="zh-TW" sz="2000" b="0">
              <a:ea typeface="PMingLiU" pitchFamily="18" charset="-12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419600" y="1143000"/>
            <a:ext cx="4572000" cy="5486400"/>
          </a:xfrm>
          <a:prstGeom prst="rect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ea typeface="PMingLiU" pitchFamily="18" charset="-120"/>
              </a:rPr>
              <a:t>Address translation 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ea typeface="PMingLiU" pitchFamily="18" charset="-120"/>
              </a:rPr>
              <a:t>Program “sees” entire VM address space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ea typeface="PMingLiU" pitchFamily="18" charset="-120"/>
              </a:rPr>
              <a:t>Program is run in physical memory which is typically smaller than the address space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ea typeface="PMingLiU" pitchFamily="18" charset="-120"/>
              </a:rPr>
              <a:t>Pages of address space are swapped in/out of disk storage as needed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000" b="0">
                <a:ea typeface="PMingLiU" pitchFamily="18" charset="-120"/>
              </a:rPr>
              <a:t>Strictly speaking VM is required to overcome limitation on the size of physical memory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1800" b="0">
                <a:ea typeface="PMingLiU" pitchFamily="18" charset="-120"/>
              </a:rPr>
              <a:t>but VM is extended in a natural way to support multiprogramming &amp; memory protection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1800" b="0">
                <a:ea typeface="PMingLiU" pitchFamily="18" charset="-120"/>
              </a:rPr>
              <a:t>There are machines where the physical memory space is larger than the virtual memory space (e.g., PDP-11)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152400" y="1371600"/>
            <a:ext cx="4114800" cy="4375150"/>
            <a:chOff x="288" y="912"/>
            <a:chExt cx="2592" cy="2756"/>
          </a:xfrm>
        </p:grpSpPr>
        <p:sp>
          <p:nvSpPr>
            <p:cNvPr id="2414598" name="Oval 6"/>
            <p:cNvSpPr>
              <a:spLocks noChangeArrowheads="1"/>
            </p:cNvSpPr>
            <p:nvPr/>
          </p:nvSpPr>
          <p:spPr bwMode="auto">
            <a:xfrm>
              <a:off x="2064" y="3024"/>
              <a:ext cx="816" cy="24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599" name="Rectangle 7"/>
            <p:cNvSpPr>
              <a:spLocks noChangeArrowheads="1"/>
            </p:cNvSpPr>
            <p:nvPr/>
          </p:nvSpPr>
          <p:spPr bwMode="auto">
            <a:xfrm>
              <a:off x="2064" y="2976"/>
              <a:ext cx="816" cy="192"/>
            </a:xfrm>
            <a:prstGeom prst="rect">
              <a:avLst/>
            </a:prstGeom>
            <a:solidFill>
              <a:srgbClr val="008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0" name="Rectangle 8"/>
            <p:cNvSpPr>
              <a:spLocks noChangeArrowheads="1"/>
            </p:cNvSpPr>
            <p:nvPr/>
          </p:nvSpPr>
          <p:spPr bwMode="auto">
            <a:xfrm>
              <a:off x="336" y="1152"/>
              <a:ext cx="816" cy="144"/>
            </a:xfrm>
            <a:prstGeom prst="rect">
              <a:avLst/>
            </a:prstGeom>
            <a:solidFill>
              <a:srgbClr val="CC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1" name="Rectangle 9"/>
            <p:cNvSpPr>
              <a:spLocks noChangeArrowheads="1"/>
            </p:cNvSpPr>
            <p:nvPr/>
          </p:nvSpPr>
          <p:spPr bwMode="auto">
            <a:xfrm>
              <a:off x="336" y="1296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2" name="Rectangle 10"/>
            <p:cNvSpPr>
              <a:spLocks noChangeArrowheads="1"/>
            </p:cNvSpPr>
            <p:nvPr/>
          </p:nvSpPr>
          <p:spPr bwMode="auto">
            <a:xfrm>
              <a:off x="336" y="1440"/>
              <a:ext cx="816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3" name="Rectangle 11"/>
            <p:cNvSpPr>
              <a:spLocks noChangeArrowheads="1"/>
            </p:cNvSpPr>
            <p:nvPr/>
          </p:nvSpPr>
          <p:spPr bwMode="auto">
            <a:xfrm>
              <a:off x="336" y="1584"/>
              <a:ext cx="816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4" name="Rectangle 12"/>
            <p:cNvSpPr>
              <a:spLocks noChangeArrowheads="1"/>
            </p:cNvSpPr>
            <p:nvPr/>
          </p:nvSpPr>
          <p:spPr bwMode="auto">
            <a:xfrm>
              <a:off x="336" y="1728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5" name="Rectangle 13"/>
            <p:cNvSpPr>
              <a:spLocks noChangeArrowheads="1"/>
            </p:cNvSpPr>
            <p:nvPr/>
          </p:nvSpPr>
          <p:spPr bwMode="auto">
            <a:xfrm>
              <a:off x="336" y="1872"/>
              <a:ext cx="816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6" name="Rectangle 14"/>
            <p:cNvSpPr>
              <a:spLocks noChangeArrowheads="1"/>
            </p:cNvSpPr>
            <p:nvPr/>
          </p:nvSpPr>
          <p:spPr bwMode="auto">
            <a:xfrm>
              <a:off x="336" y="2016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7" name="Rectangle 15"/>
            <p:cNvSpPr>
              <a:spLocks noChangeArrowheads="1"/>
            </p:cNvSpPr>
            <p:nvPr/>
          </p:nvSpPr>
          <p:spPr bwMode="auto">
            <a:xfrm>
              <a:off x="336" y="2160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8" name="Rectangle 16"/>
            <p:cNvSpPr>
              <a:spLocks noChangeArrowheads="1"/>
            </p:cNvSpPr>
            <p:nvPr/>
          </p:nvSpPr>
          <p:spPr bwMode="auto">
            <a:xfrm>
              <a:off x="336" y="2304"/>
              <a:ext cx="816" cy="14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09" name="Rectangle 17"/>
            <p:cNvSpPr>
              <a:spLocks noChangeArrowheads="1"/>
            </p:cNvSpPr>
            <p:nvPr/>
          </p:nvSpPr>
          <p:spPr bwMode="auto">
            <a:xfrm>
              <a:off x="336" y="2448"/>
              <a:ext cx="816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0" name="Rectangle 18"/>
            <p:cNvSpPr>
              <a:spLocks noChangeArrowheads="1"/>
            </p:cNvSpPr>
            <p:nvPr/>
          </p:nvSpPr>
          <p:spPr bwMode="auto">
            <a:xfrm>
              <a:off x="336" y="2592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1" name="Rectangle 19"/>
            <p:cNvSpPr>
              <a:spLocks noChangeArrowheads="1"/>
            </p:cNvSpPr>
            <p:nvPr/>
          </p:nvSpPr>
          <p:spPr bwMode="auto">
            <a:xfrm>
              <a:off x="336" y="2736"/>
              <a:ext cx="81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2" name="Rectangle 20"/>
            <p:cNvSpPr>
              <a:spLocks noChangeArrowheads="1"/>
            </p:cNvSpPr>
            <p:nvPr/>
          </p:nvSpPr>
          <p:spPr bwMode="auto">
            <a:xfrm>
              <a:off x="336" y="2880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3" name="Rectangle 21"/>
            <p:cNvSpPr>
              <a:spLocks noChangeArrowheads="1"/>
            </p:cNvSpPr>
            <p:nvPr/>
          </p:nvSpPr>
          <p:spPr bwMode="auto">
            <a:xfrm>
              <a:off x="336" y="3024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4" name="Rectangle 22"/>
            <p:cNvSpPr>
              <a:spLocks noChangeArrowheads="1"/>
            </p:cNvSpPr>
            <p:nvPr/>
          </p:nvSpPr>
          <p:spPr bwMode="auto">
            <a:xfrm>
              <a:off x="336" y="3168"/>
              <a:ext cx="816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5" name="Rectangle 23"/>
            <p:cNvSpPr>
              <a:spLocks noChangeArrowheads="1"/>
            </p:cNvSpPr>
            <p:nvPr/>
          </p:nvSpPr>
          <p:spPr bwMode="auto">
            <a:xfrm>
              <a:off x="336" y="3312"/>
              <a:ext cx="816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6" name="Rectangle 24"/>
            <p:cNvSpPr>
              <a:spLocks noChangeArrowheads="1"/>
            </p:cNvSpPr>
            <p:nvPr/>
          </p:nvSpPr>
          <p:spPr bwMode="auto">
            <a:xfrm>
              <a:off x="2016" y="960"/>
              <a:ext cx="816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7" name="Rectangle 25"/>
            <p:cNvSpPr>
              <a:spLocks noChangeArrowheads="1"/>
            </p:cNvSpPr>
            <p:nvPr/>
          </p:nvSpPr>
          <p:spPr bwMode="auto">
            <a:xfrm>
              <a:off x="2016" y="1104"/>
              <a:ext cx="816" cy="14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8" name="Rectangle 26"/>
            <p:cNvSpPr>
              <a:spLocks noChangeArrowheads="1"/>
            </p:cNvSpPr>
            <p:nvPr/>
          </p:nvSpPr>
          <p:spPr bwMode="auto">
            <a:xfrm>
              <a:off x="2016" y="1248"/>
              <a:ext cx="816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19" name="Rectangle 27"/>
            <p:cNvSpPr>
              <a:spLocks noChangeArrowheads="1"/>
            </p:cNvSpPr>
            <p:nvPr/>
          </p:nvSpPr>
          <p:spPr bwMode="auto">
            <a:xfrm>
              <a:off x="2016" y="1392"/>
              <a:ext cx="816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0" name="Rectangle 28"/>
            <p:cNvSpPr>
              <a:spLocks noChangeArrowheads="1"/>
            </p:cNvSpPr>
            <p:nvPr/>
          </p:nvSpPr>
          <p:spPr bwMode="auto">
            <a:xfrm>
              <a:off x="2016" y="1536"/>
              <a:ext cx="81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1" name="Rectangle 29"/>
            <p:cNvSpPr>
              <a:spLocks noChangeArrowheads="1"/>
            </p:cNvSpPr>
            <p:nvPr/>
          </p:nvSpPr>
          <p:spPr bwMode="auto">
            <a:xfrm>
              <a:off x="2016" y="1680"/>
              <a:ext cx="816" cy="14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2" name="Rectangle 30"/>
            <p:cNvSpPr>
              <a:spLocks noChangeArrowheads="1"/>
            </p:cNvSpPr>
            <p:nvPr/>
          </p:nvSpPr>
          <p:spPr bwMode="auto">
            <a:xfrm>
              <a:off x="2016" y="1824"/>
              <a:ext cx="816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3" name="Rectangle 31"/>
            <p:cNvSpPr>
              <a:spLocks noChangeArrowheads="1"/>
            </p:cNvSpPr>
            <p:nvPr/>
          </p:nvSpPr>
          <p:spPr bwMode="auto">
            <a:xfrm>
              <a:off x="2016" y="1968"/>
              <a:ext cx="816" cy="144"/>
            </a:xfrm>
            <a:prstGeom prst="rect">
              <a:avLst/>
            </a:prstGeom>
            <a:solidFill>
              <a:srgbClr val="CC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4624" name="Oval 32"/>
            <p:cNvSpPr>
              <a:spLocks noChangeArrowheads="1"/>
            </p:cNvSpPr>
            <p:nvPr/>
          </p:nvSpPr>
          <p:spPr bwMode="auto">
            <a:xfrm>
              <a:off x="2064" y="2880"/>
              <a:ext cx="816" cy="24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cxnSp>
          <p:nvCxnSpPr>
            <p:cNvPr id="40994" name="AutoShape 33"/>
            <p:cNvCxnSpPr>
              <a:cxnSpLocks noChangeShapeType="1"/>
              <a:stCxn id="2414624" idx="6"/>
              <a:endCxn id="2414598" idx="6"/>
            </p:cNvCxnSpPr>
            <p:nvPr/>
          </p:nvCxnSpPr>
          <p:spPr bwMode="auto">
            <a:xfrm>
              <a:off x="2880" y="3000"/>
              <a:ext cx="0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5" name="AutoShape 34"/>
            <p:cNvCxnSpPr>
              <a:cxnSpLocks noChangeShapeType="1"/>
              <a:stCxn id="2414600" idx="3"/>
              <a:endCxn id="2414623" idx="1"/>
            </p:cNvCxnSpPr>
            <p:nvPr/>
          </p:nvCxnSpPr>
          <p:spPr bwMode="auto">
            <a:xfrm>
              <a:off x="1152" y="1224"/>
              <a:ext cx="864" cy="816"/>
            </a:xfrm>
            <a:prstGeom prst="straightConnector1">
              <a:avLst/>
            </a:prstGeom>
            <a:noFill/>
            <a:ln w="12700">
              <a:solidFill>
                <a:srgbClr val="CC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6" name="AutoShape 35"/>
            <p:cNvCxnSpPr>
              <a:cxnSpLocks noChangeShapeType="1"/>
              <a:stCxn id="2414609" idx="3"/>
              <a:endCxn id="2414618" idx="1"/>
            </p:cNvCxnSpPr>
            <p:nvPr/>
          </p:nvCxnSpPr>
          <p:spPr bwMode="auto">
            <a:xfrm flipV="1">
              <a:off x="1152" y="1320"/>
              <a:ext cx="864" cy="12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7" name="AutoShape 36"/>
            <p:cNvCxnSpPr>
              <a:cxnSpLocks noChangeShapeType="1"/>
              <a:stCxn id="2414604" idx="3"/>
              <a:endCxn id="2414622" idx="1"/>
            </p:cNvCxnSpPr>
            <p:nvPr/>
          </p:nvCxnSpPr>
          <p:spPr bwMode="auto">
            <a:xfrm>
              <a:off x="1152" y="1800"/>
              <a:ext cx="864" cy="96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8" name="AutoShape 37"/>
            <p:cNvCxnSpPr>
              <a:cxnSpLocks noChangeShapeType="1"/>
              <a:stCxn id="2414615" idx="3"/>
              <a:endCxn id="2414599" idx="1"/>
            </p:cNvCxnSpPr>
            <p:nvPr/>
          </p:nvCxnSpPr>
          <p:spPr bwMode="auto">
            <a:xfrm flipV="1">
              <a:off x="1152" y="3072"/>
              <a:ext cx="912" cy="31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9" name="AutoShape 38"/>
            <p:cNvCxnSpPr>
              <a:cxnSpLocks noChangeShapeType="1"/>
              <a:stCxn id="2414610" idx="3"/>
              <a:endCxn id="2414624" idx="2"/>
            </p:cNvCxnSpPr>
            <p:nvPr/>
          </p:nvCxnSpPr>
          <p:spPr bwMode="auto">
            <a:xfrm>
              <a:off x="1152" y="2664"/>
              <a:ext cx="912" cy="336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0" name="AutoShape 39"/>
            <p:cNvCxnSpPr>
              <a:cxnSpLocks noChangeShapeType="1"/>
              <a:stCxn id="2414606" idx="3"/>
              <a:endCxn id="2414624" idx="0"/>
            </p:cNvCxnSpPr>
            <p:nvPr/>
          </p:nvCxnSpPr>
          <p:spPr bwMode="auto">
            <a:xfrm>
              <a:off x="1152" y="2088"/>
              <a:ext cx="1320" cy="79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01" name="Text Box 40"/>
            <p:cNvSpPr txBox="1">
              <a:spLocks noChangeArrowheads="1"/>
            </p:cNvSpPr>
            <p:nvPr/>
          </p:nvSpPr>
          <p:spPr bwMode="auto">
            <a:xfrm>
              <a:off x="2256" y="2880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0" i="1">
                  <a:solidFill>
                    <a:schemeClr val="bg1"/>
                  </a:solidFill>
                  <a:latin typeface="Gill Sans MT" pitchFamily="34" charset="0"/>
                  <a:ea typeface="PMingLiU" pitchFamily="18" charset="-120"/>
                </a:rPr>
                <a:t>Disk</a:t>
              </a:r>
            </a:p>
          </p:txBody>
        </p:sp>
        <p:sp>
          <p:nvSpPr>
            <p:cNvPr id="41002" name="Text Box 41"/>
            <p:cNvSpPr txBox="1">
              <a:spLocks noChangeArrowheads="1"/>
            </p:cNvSpPr>
            <p:nvPr/>
          </p:nvSpPr>
          <p:spPr bwMode="auto">
            <a:xfrm>
              <a:off x="1968" y="2112"/>
              <a:ext cx="9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Physical memory</a:t>
              </a:r>
            </a:p>
          </p:txBody>
        </p:sp>
        <p:sp>
          <p:nvSpPr>
            <p:cNvPr id="41003" name="Text Box 42"/>
            <p:cNvSpPr txBox="1">
              <a:spLocks noChangeArrowheads="1"/>
            </p:cNvSpPr>
            <p:nvPr/>
          </p:nvSpPr>
          <p:spPr bwMode="auto">
            <a:xfrm>
              <a:off x="288" y="3456"/>
              <a:ext cx="8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Virtual memory</a:t>
              </a:r>
            </a:p>
          </p:txBody>
        </p:sp>
        <p:sp>
          <p:nvSpPr>
            <p:cNvPr id="2414635" name="Line 43"/>
            <p:cNvSpPr>
              <a:spLocks noChangeShapeType="1"/>
            </p:cNvSpPr>
            <p:nvPr/>
          </p:nvSpPr>
          <p:spPr bwMode="auto">
            <a:xfrm>
              <a:off x="2064" y="297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05" name="Text Box 44"/>
            <p:cNvSpPr txBox="1">
              <a:spLocks noChangeArrowheads="1"/>
            </p:cNvSpPr>
            <p:nvPr/>
          </p:nvSpPr>
          <p:spPr bwMode="auto">
            <a:xfrm>
              <a:off x="1152" y="912"/>
              <a:ext cx="74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0" i="1">
                  <a:latin typeface="Gill Sans MT" pitchFamily="34" charset="0"/>
                  <a:ea typeface="PMingLiU" pitchFamily="18" charset="-120"/>
                </a:rPr>
                <a:t>Address</a:t>
              </a:r>
            </a:p>
            <a:p>
              <a:r>
                <a:rPr lang="en-US" altLang="zh-TW" sz="2000" b="0" i="1">
                  <a:latin typeface="Gill Sans MT" pitchFamily="34" charset="0"/>
                  <a:ea typeface="PMingLiU" pitchFamily="18" charset="-120"/>
                </a:rPr>
                <a:t>translation</a:t>
              </a:r>
            </a:p>
          </p:txBody>
        </p:sp>
        <p:cxnSp>
          <p:nvCxnSpPr>
            <p:cNvPr id="41006" name="AutoShape 45"/>
            <p:cNvCxnSpPr>
              <a:cxnSpLocks noChangeShapeType="1"/>
              <a:stCxn id="2414612" idx="3"/>
              <a:endCxn id="2414624" idx="2"/>
            </p:cNvCxnSpPr>
            <p:nvPr/>
          </p:nvCxnSpPr>
          <p:spPr bwMode="auto">
            <a:xfrm>
              <a:off x="1152" y="2952"/>
              <a:ext cx="912" cy="48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7" name="AutoShape 46"/>
            <p:cNvCxnSpPr>
              <a:cxnSpLocks noChangeShapeType="1"/>
              <a:stCxn id="2414613" idx="3"/>
              <a:endCxn id="2414635" idx="0"/>
            </p:cNvCxnSpPr>
            <p:nvPr/>
          </p:nvCxnSpPr>
          <p:spPr bwMode="auto">
            <a:xfrm flipV="1">
              <a:off x="1152" y="2976"/>
              <a:ext cx="912" cy="12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8" name="AutoShape 47"/>
            <p:cNvCxnSpPr>
              <a:cxnSpLocks noChangeShapeType="1"/>
              <a:endCxn id="2414624" idx="1"/>
            </p:cNvCxnSpPr>
            <p:nvPr/>
          </p:nvCxnSpPr>
          <p:spPr bwMode="auto">
            <a:xfrm>
              <a:off x="1152" y="1344"/>
              <a:ext cx="1031" cy="1571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9" name="AutoShape 48"/>
            <p:cNvCxnSpPr>
              <a:cxnSpLocks noChangeShapeType="1"/>
              <a:endCxn id="2414624" idx="1"/>
            </p:cNvCxnSpPr>
            <p:nvPr/>
          </p:nvCxnSpPr>
          <p:spPr bwMode="auto">
            <a:xfrm>
              <a:off x="1152" y="2208"/>
              <a:ext cx="1031" cy="707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0" name="AutoShape 49"/>
            <p:cNvCxnSpPr>
              <a:cxnSpLocks noChangeShapeType="1"/>
              <a:stCxn id="2414602" idx="3"/>
              <a:endCxn id="2414619" idx="1"/>
            </p:cNvCxnSpPr>
            <p:nvPr/>
          </p:nvCxnSpPr>
          <p:spPr bwMode="auto">
            <a:xfrm flipV="1">
              <a:off x="1152" y="1464"/>
              <a:ext cx="864" cy="48"/>
            </a:xfrm>
            <a:prstGeom prst="straightConnector1">
              <a:avLst/>
            </a:prstGeom>
            <a:noFill/>
            <a:ln w="158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1" name="AutoShape 50"/>
            <p:cNvCxnSpPr>
              <a:cxnSpLocks noChangeShapeType="1"/>
              <a:stCxn id="2414608" idx="3"/>
              <a:endCxn id="2414621" idx="1"/>
            </p:cNvCxnSpPr>
            <p:nvPr/>
          </p:nvCxnSpPr>
          <p:spPr bwMode="auto">
            <a:xfrm flipV="1">
              <a:off x="1152" y="1752"/>
              <a:ext cx="864" cy="624"/>
            </a:xfrm>
            <a:prstGeom prst="straightConnector1">
              <a:avLst/>
            </a:prstGeom>
            <a:noFill/>
            <a:ln w="1587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2" name="AutoShape 51"/>
            <p:cNvCxnSpPr>
              <a:cxnSpLocks noChangeShapeType="1"/>
              <a:stCxn id="2414611" idx="3"/>
              <a:endCxn id="2414620" idx="1"/>
            </p:cNvCxnSpPr>
            <p:nvPr/>
          </p:nvCxnSpPr>
          <p:spPr bwMode="auto">
            <a:xfrm flipV="1">
              <a:off x="1152" y="1608"/>
              <a:ext cx="864" cy="120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AutoShape 52"/>
            <p:cNvCxnSpPr>
              <a:cxnSpLocks noChangeShapeType="1"/>
              <a:stCxn id="2414614" idx="3"/>
              <a:endCxn id="2414616" idx="1"/>
            </p:cNvCxnSpPr>
            <p:nvPr/>
          </p:nvCxnSpPr>
          <p:spPr bwMode="auto">
            <a:xfrm flipV="1">
              <a:off x="1152" y="1032"/>
              <a:ext cx="864" cy="2208"/>
            </a:xfrm>
            <a:prstGeom prst="straightConnector1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780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CB2506-053B-4752-BA79-29D87A2DC1ED}" type="slidenum">
              <a:rPr lang="en-US" altLang="zh-TW" sz="1400">
                <a:latin typeface="Comic Sans MS" pitchFamily="66" charset="0"/>
              </a:rPr>
              <a:pPr/>
              <a:t>13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863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Advantages of Virtual Memory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81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zh-TW" sz="2400" smtClean="0">
                <a:ea typeface="PMingLiU" pitchFamily="18" charset="-120"/>
              </a:rPr>
              <a:t>Translation</a:t>
            </a:r>
          </a:p>
          <a:p>
            <a:pPr lvl="1">
              <a:spcBef>
                <a:spcPct val="35000"/>
              </a:spcBef>
            </a:pPr>
            <a:r>
              <a:rPr lang="en-US" altLang="zh-TW" sz="2000" smtClean="0">
                <a:ea typeface="PMingLiU" pitchFamily="18" charset="-120"/>
              </a:rPr>
              <a:t>program has a consistent view of a contiguous memory, even though physical memory is scrambled</a:t>
            </a:r>
          </a:p>
          <a:p>
            <a:pPr lvl="1">
              <a:spcBef>
                <a:spcPct val="35000"/>
              </a:spcBef>
            </a:pPr>
            <a:r>
              <a:rPr lang="en-US" altLang="zh-TW" sz="2000" smtClean="0">
                <a:ea typeface="PMingLiU" pitchFamily="18" charset="-120"/>
              </a:rPr>
              <a:t>Allows multi-programming</a:t>
            </a:r>
          </a:p>
          <a:p>
            <a:pPr lvl="1">
              <a:spcBef>
                <a:spcPct val="35000"/>
              </a:spcBef>
            </a:pPr>
            <a:r>
              <a:rPr lang="en-US" altLang="zh-TW" sz="2000" smtClean="0">
                <a:ea typeface="PMingLiU" pitchFamily="18" charset="-120"/>
              </a:rPr>
              <a:t>relocation: allows the same program to run in any location in physical memory</a:t>
            </a:r>
          </a:p>
          <a:p>
            <a:pPr>
              <a:spcBef>
                <a:spcPct val="35000"/>
              </a:spcBef>
            </a:pPr>
            <a:r>
              <a:rPr lang="en-US" altLang="zh-TW" sz="2400" smtClean="0">
                <a:ea typeface="PMingLiU" pitchFamily="18" charset="-120"/>
              </a:rPr>
              <a:t>Protection</a:t>
            </a:r>
          </a:p>
          <a:p>
            <a:pPr lvl="1">
              <a:spcBef>
                <a:spcPct val="35000"/>
              </a:spcBef>
            </a:pPr>
            <a:r>
              <a:rPr lang="en-US" altLang="zh-TW" sz="2000" smtClean="0">
                <a:ea typeface="PMingLiU" pitchFamily="18" charset="-120"/>
              </a:rPr>
              <a:t>different processes are protected from each other</a:t>
            </a:r>
          </a:p>
          <a:p>
            <a:pPr lvl="1">
              <a:spcBef>
                <a:spcPct val="35000"/>
              </a:spcBef>
            </a:pPr>
            <a:r>
              <a:rPr lang="en-US" altLang="zh-TW" sz="2000" smtClean="0">
                <a:ea typeface="PMingLiU" pitchFamily="18" charset="-120"/>
              </a:rPr>
              <a:t>different pages can have different behavior (read-only; user/supervisor)</a:t>
            </a:r>
          </a:p>
          <a:p>
            <a:pPr lvl="2">
              <a:spcBef>
                <a:spcPct val="35000"/>
              </a:spcBef>
            </a:pPr>
            <a:r>
              <a:rPr lang="en-US" altLang="zh-TW" sz="1600" smtClean="0">
                <a:ea typeface="PMingLiU" pitchFamily="18" charset="-120"/>
              </a:rPr>
              <a:t>kernel code/data protected from user programs</a:t>
            </a:r>
          </a:p>
          <a:p>
            <a:pPr>
              <a:spcBef>
                <a:spcPct val="35000"/>
              </a:spcBef>
            </a:pPr>
            <a:r>
              <a:rPr lang="en-US" altLang="zh-TW" sz="2400" smtClean="0">
                <a:ea typeface="PMingLiU" pitchFamily="18" charset="-120"/>
              </a:rPr>
              <a:t>Sharing</a:t>
            </a:r>
          </a:p>
          <a:p>
            <a:pPr lvl="1">
              <a:spcBef>
                <a:spcPct val="35000"/>
              </a:spcBef>
            </a:pPr>
            <a:r>
              <a:rPr lang="en-US" altLang="zh-TW" sz="2000" smtClean="0">
                <a:ea typeface="PMingLiU" pitchFamily="18" charset="-120"/>
              </a:rPr>
              <a:t>can map same physical memory to multiple processes (shared memory)</a:t>
            </a:r>
          </a:p>
        </p:txBody>
      </p:sp>
    </p:spTree>
    <p:extLst>
      <p:ext uri="{BB962C8B-B14F-4D97-AF65-F5344CB8AC3E}">
        <p14:creationId xmlns:p14="http://schemas.microsoft.com/office/powerpoint/2010/main" val="40731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A7F8AD-1167-4275-BB58-070C7548CAFA}" type="slidenum">
              <a:rPr lang="en-US" altLang="zh-TW" sz="1400">
                <a:latin typeface="Comic Sans MS" pitchFamily="66" charset="0"/>
              </a:rPr>
              <a:pPr/>
              <a:t>14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8382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How VM Works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10540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ea typeface="PMingLiU" pitchFamily="18" charset="-120"/>
              </a:rPr>
              <a:t>On program startup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OS loads as much of the program as possible into RAM; this includes enough code to start execution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if program size exceeds allocated RAM space the remainder is maintained on disk</a:t>
            </a:r>
          </a:p>
          <a:p>
            <a:r>
              <a:rPr lang="en-US" altLang="zh-TW" dirty="0" smtClean="0">
                <a:ea typeface="PMingLiU" pitchFamily="18" charset="-120"/>
              </a:rPr>
              <a:t>During execution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if program needs a code segment not resident in RAM, it fetches the segment from disk into RAM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if there is not enough room in RAM, some resident pages must be evicted to make room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if evicted pages are “dirty”, they must be updated on disk</a:t>
            </a:r>
          </a:p>
        </p:txBody>
      </p:sp>
    </p:spTree>
    <p:extLst>
      <p:ext uri="{BB962C8B-B14F-4D97-AF65-F5344CB8AC3E}">
        <p14:creationId xmlns:p14="http://schemas.microsoft.com/office/powerpoint/2010/main" val="20000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383D4D-BCE5-4C76-AA82-30B537AFA477}" type="slidenum">
              <a:rPr lang="en-US" altLang="zh-TW" sz="1400" smtClean="0">
                <a:latin typeface="Comic Sans MS" pitchFamily="66" charset="0"/>
              </a:rPr>
              <a:pPr/>
              <a:t>15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8001000" cy="5638800"/>
          </a:xfrm>
        </p:spPr>
        <p:txBody>
          <a:bodyPr>
            <a:normAutofit/>
          </a:bodyPr>
          <a:lstStyle/>
          <a:p>
            <a:pPr>
              <a:spcBef>
                <a:spcPct val="150000"/>
              </a:spcBef>
              <a:defRPr/>
            </a:pPr>
            <a:r>
              <a:rPr lang="en-US" altLang="zh-TW" sz="7200" b="1" dirty="0" smtClean="0">
                <a:solidFill>
                  <a:srgbClr val="002060"/>
                </a:solidFill>
                <a:latin typeface="JasmineUPC" pitchFamily="18" charset="-34"/>
                <a:ea typeface="新細明體" pitchFamily="18" charset="-120"/>
                <a:cs typeface="JasmineUPC" pitchFamily="18" charset="-34"/>
              </a:rPr>
              <a:t>Address Translation</a:t>
            </a:r>
            <a:endParaRPr lang="en-US" altLang="zh-TW" sz="4000" b="1" dirty="0" smtClean="0">
              <a:solidFill>
                <a:srgbClr val="002060"/>
              </a:solidFill>
              <a:latin typeface="JasmineUPC" pitchFamily="18" charset="-34"/>
              <a:ea typeface="新細明體" pitchFamily="18" charset="-120"/>
              <a:cs typeface="Jasmine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5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3E9EE1-D09A-4B89-B31C-86ECC5DC145F}" type="slidenum">
              <a:rPr lang="en-US" altLang="zh-TW" sz="1400">
                <a:latin typeface="Comic Sans MS" pitchFamily="66" charset="0"/>
              </a:rPr>
              <a:pPr/>
              <a:t>16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VA-to-PA Address </a:t>
            </a: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Translation</a:t>
            </a: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685800" y="4114800"/>
            <a:ext cx="1447800" cy="685800"/>
            <a:chOff x="576" y="1728"/>
            <a:chExt cx="912" cy="432"/>
          </a:xfrm>
        </p:grpSpPr>
        <p:sp>
          <p:nvSpPr>
            <p:cNvPr id="2416644" name="AutoShape 4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90" name="Text Box 5"/>
            <p:cNvSpPr txBox="1">
              <a:spLocks noChangeArrowheads="1"/>
            </p:cNvSpPr>
            <p:nvPr/>
          </p:nvSpPr>
          <p:spPr bwMode="auto">
            <a:xfrm>
              <a:off x="672" y="1824"/>
              <a:ext cx="678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0" i="1">
                  <a:latin typeface="Gill Sans MT" pitchFamily="34" charset="0"/>
                  <a:ea typeface="PMingLiU" pitchFamily="18" charset="-120"/>
                </a:rPr>
                <a:t>Processor</a:t>
              </a:r>
            </a:p>
          </p:txBody>
        </p:sp>
      </p:grp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3429000" y="4114800"/>
            <a:ext cx="1524000" cy="1281113"/>
            <a:chOff x="2112" y="1824"/>
            <a:chExt cx="960" cy="807"/>
          </a:xfrm>
        </p:grpSpPr>
        <p:sp>
          <p:nvSpPr>
            <p:cNvPr id="2416647" name="Rectangle 7"/>
            <p:cNvSpPr>
              <a:spLocks noChangeArrowheads="1"/>
            </p:cNvSpPr>
            <p:nvPr/>
          </p:nvSpPr>
          <p:spPr bwMode="auto">
            <a:xfrm>
              <a:off x="2112" y="1824"/>
              <a:ext cx="480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74" name="Text Box 8"/>
            <p:cNvSpPr txBox="1">
              <a:spLocks noChangeArrowheads="1"/>
            </p:cNvSpPr>
            <p:nvPr/>
          </p:nvSpPr>
          <p:spPr bwMode="auto">
            <a:xfrm>
              <a:off x="2160" y="1824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0x00</a:t>
              </a:r>
            </a:p>
          </p:txBody>
        </p:sp>
        <p:sp>
          <p:nvSpPr>
            <p:cNvPr id="2416649" name="Rectangle 9"/>
            <p:cNvSpPr>
              <a:spLocks noChangeArrowheads="1"/>
            </p:cNvSpPr>
            <p:nvPr/>
          </p:nvSpPr>
          <p:spPr bwMode="auto">
            <a:xfrm>
              <a:off x="2592" y="1824"/>
              <a:ext cx="480" cy="19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76" name="Text Box 10"/>
            <p:cNvSpPr txBox="1">
              <a:spLocks noChangeArrowheads="1"/>
            </p:cNvSpPr>
            <p:nvPr/>
          </p:nvSpPr>
          <p:spPr bwMode="auto">
            <a:xfrm>
              <a:off x="2640" y="1824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0x04</a:t>
              </a:r>
            </a:p>
          </p:txBody>
        </p:sp>
        <p:sp>
          <p:nvSpPr>
            <p:cNvPr id="2416651" name="Rectangle 11"/>
            <p:cNvSpPr>
              <a:spLocks noChangeArrowheads="1"/>
            </p:cNvSpPr>
            <p:nvPr/>
          </p:nvSpPr>
          <p:spPr bwMode="auto">
            <a:xfrm>
              <a:off x="2112" y="2016"/>
              <a:ext cx="480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78" name="Text Box 12"/>
            <p:cNvSpPr txBox="1">
              <a:spLocks noChangeArrowheads="1"/>
            </p:cNvSpPr>
            <p:nvPr/>
          </p:nvSpPr>
          <p:spPr bwMode="auto">
            <a:xfrm>
              <a:off x="2160" y="2016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0x04</a:t>
              </a:r>
            </a:p>
          </p:txBody>
        </p:sp>
        <p:sp>
          <p:nvSpPr>
            <p:cNvPr id="2416653" name="Rectangle 13"/>
            <p:cNvSpPr>
              <a:spLocks noChangeArrowheads="1"/>
            </p:cNvSpPr>
            <p:nvPr/>
          </p:nvSpPr>
          <p:spPr bwMode="auto">
            <a:xfrm>
              <a:off x="2592" y="2016"/>
              <a:ext cx="480" cy="19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0" name="Text Box 14"/>
            <p:cNvSpPr txBox="1">
              <a:spLocks noChangeArrowheads="1"/>
            </p:cNvSpPr>
            <p:nvPr/>
          </p:nvSpPr>
          <p:spPr bwMode="auto">
            <a:xfrm>
              <a:off x="2640" y="2016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0x00</a:t>
              </a:r>
            </a:p>
          </p:txBody>
        </p:sp>
        <p:sp>
          <p:nvSpPr>
            <p:cNvPr id="2416655" name="Rectangle 15"/>
            <p:cNvSpPr>
              <a:spLocks noChangeArrowheads="1"/>
            </p:cNvSpPr>
            <p:nvPr/>
          </p:nvSpPr>
          <p:spPr bwMode="auto">
            <a:xfrm>
              <a:off x="2112" y="2208"/>
              <a:ext cx="480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2" name="Text Box 16"/>
            <p:cNvSpPr txBox="1">
              <a:spLocks noChangeArrowheads="1"/>
            </p:cNvSpPr>
            <p:nvPr/>
          </p:nvSpPr>
          <p:spPr bwMode="auto">
            <a:xfrm>
              <a:off x="2160" y="2208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0x08</a:t>
              </a:r>
            </a:p>
          </p:txBody>
        </p:sp>
        <p:sp>
          <p:nvSpPr>
            <p:cNvPr id="2416657" name="Rectangle 17"/>
            <p:cNvSpPr>
              <a:spLocks noChangeArrowheads="1"/>
            </p:cNvSpPr>
            <p:nvPr/>
          </p:nvSpPr>
          <p:spPr bwMode="auto">
            <a:xfrm>
              <a:off x="2592" y="2208"/>
              <a:ext cx="480" cy="19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4" name="Text Box 18"/>
            <p:cNvSpPr txBox="1">
              <a:spLocks noChangeArrowheads="1"/>
            </p:cNvSpPr>
            <p:nvPr/>
          </p:nvSpPr>
          <p:spPr bwMode="auto">
            <a:xfrm>
              <a:off x="2640" y="2208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0x12</a:t>
              </a:r>
            </a:p>
          </p:txBody>
        </p:sp>
        <p:sp>
          <p:nvSpPr>
            <p:cNvPr id="2416659" name="Rectangle 19"/>
            <p:cNvSpPr>
              <a:spLocks noChangeArrowheads="1"/>
            </p:cNvSpPr>
            <p:nvPr/>
          </p:nvSpPr>
          <p:spPr bwMode="auto">
            <a:xfrm>
              <a:off x="2112" y="2400"/>
              <a:ext cx="480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6" name="Text Box 20"/>
            <p:cNvSpPr txBox="1">
              <a:spLocks noChangeArrowheads="1"/>
            </p:cNvSpPr>
            <p:nvPr/>
          </p:nvSpPr>
          <p:spPr bwMode="auto">
            <a:xfrm>
              <a:off x="2160" y="240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0x12</a:t>
              </a:r>
            </a:p>
          </p:txBody>
        </p:sp>
        <p:sp>
          <p:nvSpPr>
            <p:cNvPr id="2416661" name="Rectangle 21"/>
            <p:cNvSpPr>
              <a:spLocks noChangeArrowheads="1"/>
            </p:cNvSpPr>
            <p:nvPr/>
          </p:nvSpPr>
          <p:spPr bwMode="auto">
            <a:xfrm>
              <a:off x="2592" y="2400"/>
              <a:ext cx="480" cy="19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4088" name="Text Box 22"/>
            <p:cNvSpPr txBox="1">
              <a:spLocks noChangeArrowheads="1"/>
            </p:cNvSpPr>
            <p:nvPr/>
          </p:nvSpPr>
          <p:spPr bwMode="auto">
            <a:xfrm>
              <a:off x="2665" y="2400"/>
              <a:ext cx="3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Disk</a:t>
              </a:r>
            </a:p>
          </p:txBody>
        </p:sp>
      </p:grpSp>
      <p:grpSp>
        <p:nvGrpSpPr>
          <p:cNvPr id="44038" name="Group 23"/>
          <p:cNvGrpSpPr>
            <a:grpSpLocks/>
          </p:cNvGrpSpPr>
          <p:nvPr/>
        </p:nvGrpSpPr>
        <p:grpSpPr bwMode="auto">
          <a:xfrm>
            <a:off x="6477000" y="3352800"/>
            <a:ext cx="2162175" cy="1524000"/>
            <a:chOff x="4080" y="1440"/>
            <a:chExt cx="1362" cy="960"/>
          </a:xfrm>
        </p:grpSpPr>
        <p:grpSp>
          <p:nvGrpSpPr>
            <p:cNvPr id="44057" name="Group 24"/>
            <p:cNvGrpSpPr>
              <a:grpSpLocks/>
            </p:cNvGrpSpPr>
            <p:nvPr/>
          </p:nvGrpSpPr>
          <p:grpSpPr bwMode="auto">
            <a:xfrm>
              <a:off x="4080" y="1440"/>
              <a:ext cx="960" cy="240"/>
              <a:chOff x="4080" y="1440"/>
              <a:chExt cx="960" cy="240"/>
            </a:xfrm>
          </p:grpSpPr>
          <p:sp>
            <p:nvSpPr>
              <p:cNvPr id="2416665" name="Rectangle 25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960" cy="240"/>
              </a:xfrm>
              <a:prstGeom prst="rect">
                <a:avLst/>
              </a:prstGeom>
              <a:solidFill>
                <a:srgbClr val="E5FF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44072" name="Text Box 26"/>
              <p:cNvSpPr txBox="1">
                <a:spLocks noChangeArrowheads="1"/>
              </p:cNvSpPr>
              <p:nvPr/>
            </p:nvSpPr>
            <p:spPr bwMode="auto">
              <a:xfrm>
                <a:off x="4176" y="1449"/>
                <a:ext cx="75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TW" sz="1600" b="0" i="1">
                    <a:latin typeface="Gill Sans MT" pitchFamily="34" charset="0"/>
                    <a:ea typeface="PMingLiU" pitchFamily="18" charset="-120"/>
                  </a:rPr>
                  <a:t>Lw R1, 0(R4)</a:t>
                </a:r>
              </a:p>
            </p:txBody>
          </p:sp>
        </p:grpSp>
        <p:grpSp>
          <p:nvGrpSpPr>
            <p:cNvPr id="44058" name="Group 27"/>
            <p:cNvGrpSpPr>
              <a:grpSpLocks/>
            </p:cNvGrpSpPr>
            <p:nvPr/>
          </p:nvGrpSpPr>
          <p:grpSpPr bwMode="auto">
            <a:xfrm>
              <a:off x="4080" y="1680"/>
              <a:ext cx="960" cy="240"/>
              <a:chOff x="4080" y="1440"/>
              <a:chExt cx="960" cy="240"/>
            </a:xfrm>
          </p:grpSpPr>
          <p:sp>
            <p:nvSpPr>
              <p:cNvPr id="2416668" name="Rectangle 28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960" cy="240"/>
              </a:xfrm>
              <a:prstGeom prst="rect">
                <a:avLst/>
              </a:prstGeom>
              <a:solidFill>
                <a:srgbClr val="E5FF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44070" name="Text Box 29"/>
              <p:cNvSpPr txBox="1">
                <a:spLocks noChangeArrowheads="1"/>
              </p:cNvSpPr>
              <p:nvPr/>
            </p:nvSpPr>
            <p:spPr bwMode="auto">
              <a:xfrm>
                <a:off x="4119" y="1449"/>
                <a:ext cx="8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TW" sz="1600" b="0" i="1">
                    <a:latin typeface="Gill Sans MT" pitchFamily="34" charset="0"/>
                    <a:ea typeface="PMingLiU" pitchFamily="18" charset="-120"/>
                  </a:rPr>
                  <a:t>add R1, R2, R4</a:t>
                </a:r>
              </a:p>
            </p:txBody>
          </p:sp>
        </p:grpSp>
        <p:grpSp>
          <p:nvGrpSpPr>
            <p:cNvPr id="44059" name="Group 30"/>
            <p:cNvGrpSpPr>
              <a:grpSpLocks/>
            </p:cNvGrpSpPr>
            <p:nvPr/>
          </p:nvGrpSpPr>
          <p:grpSpPr bwMode="auto">
            <a:xfrm>
              <a:off x="4080" y="1920"/>
              <a:ext cx="960" cy="240"/>
              <a:chOff x="4080" y="1440"/>
              <a:chExt cx="960" cy="240"/>
            </a:xfrm>
          </p:grpSpPr>
          <p:sp>
            <p:nvSpPr>
              <p:cNvPr id="2416671" name="Rectangle 31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960" cy="240"/>
              </a:xfrm>
              <a:prstGeom prst="rect">
                <a:avLst/>
              </a:prstGeom>
              <a:solidFill>
                <a:srgbClr val="E5FF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44068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449"/>
                <a:ext cx="8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TW" sz="1600" b="0" i="1">
                    <a:latin typeface="Gill Sans MT" pitchFamily="34" charset="0"/>
                    <a:ea typeface="PMingLiU" pitchFamily="18" charset="-120"/>
                  </a:rPr>
                  <a:t>Sub R5, R2, R1</a:t>
                </a:r>
              </a:p>
            </p:txBody>
          </p:sp>
        </p:grpSp>
        <p:grpSp>
          <p:nvGrpSpPr>
            <p:cNvPr id="44060" name="Group 33"/>
            <p:cNvGrpSpPr>
              <a:grpSpLocks/>
            </p:cNvGrpSpPr>
            <p:nvPr/>
          </p:nvGrpSpPr>
          <p:grpSpPr bwMode="auto">
            <a:xfrm>
              <a:off x="4080" y="2160"/>
              <a:ext cx="993" cy="240"/>
              <a:chOff x="4080" y="1440"/>
              <a:chExt cx="993" cy="240"/>
            </a:xfrm>
          </p:grpSpPr>
          <p:sp>
            <p:nvSpPr>
              <p:cNvPr id="2416674" name="Rectangle 34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960" cy="240"/>
              </a:xfrm>
              <a:prstGeom prst="rect">
                <a:avLst/>
              </a:prstGeom>
              <a:solidFill>
                <a:srgbClr val="E5FF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44066" name="Text Box 35"/>
              <p:cNvSpPr txBox="1">
                <a:spLocks noChangeArrowheads="1"/>
              </p:cNvSpPr>
              <p:nvPr/>
            </p:nvSpPr>
            <p:spPr bwMode="auto">
              <a:xfrm>
                <a:off x="4176" y="1449"/>
                <a:ext cx="8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TW" sz="1600" b="0" i="1">
                    <a:latin typeface="Gill Sans MT" pitchFamily="34" charset="0"/>
                    <a:ea typeface="PMingLiU" pitchFamily="18" charset="-120"/>
                  </a:rPr>
                  <a:t>BNEZ R5, 0x64</a:t>
                </a:r>
              </a:p>
            </p:txBody>
          </p:sp>
        </p:grpSp>
        <p:sp>
          <p:nvSpPr>
            <p:cNvPr id="44061" name="Text Box 36"/>
            <p:cNvSpPr txBox="1">
              <a:spLocks noChangeArrowheads="1"/>
            </p:cNvSpPr>
            <p:nvPr/>
          </p:nvSpPr>
          <p:spPr bwMode="auto">
            <a:xfrm>
              <a:off x="5040" y="144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solidFill>
                    <a:srgbClr val="FF0000"/>
                  </a:solidFill>
                  <a:latin typeface="Gill Sans MT" pitchFamily="34" charset="0"/>
                  <a:ea typeface="PMingLiU" pitchFamily="18" charset="-120"/>
                </a:rPr>
                <a:t>0x00</a:t>
              </a:r>
            </a:p>
          </p:txBody>
        </p:sp>
        <p:sp>
          <p:nvSpPr>
            <p:cNvPr id="44062" name="Text Box 37"/>
            <p:cNvSpPr txBox="1">
              <a:spLocks noChangeArrowheads="1"/>
            </p:cNvSpPr>
            <p:nvPr/>
          </p:nvSpPr>
          <p:spPr bwMode="auto">
            <a:xfrm>
              <a:off x="5040" y="168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solidFill>
                    <a:srgbClr val="FF0000"/>
                  </a:solidFill>
                  <a:latin typeface="Gill Sans MT" pitchFamily="34" charset="0"/>
                  <a:ea typeface="PMingLiU" pitchFamily="18" charset="-120"/>
                </a:rPr>
                <a:t>0x04</a:t>
              </a:r>
            </a:p>
          </p:txBody>
        </p:sp>
        <p:sp>
          <p:nvSpPr>
            <p:cNvPr id="44063" name="Text Box 38"/>
            <p:cNvSpPr txBox="1">
              <a:spLocks noChangeArrowheads="1"/>
            </p:cNvSpPr>
            <p:nvPr/>
          </p:nvSpPr>
          <p:spPr bwMode="auto">
            <a:xfrm>
              <a:off x="5040" y="192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solidFill>
                    <a:srgbClr val="FF0000"/>
                  </a:solidFill>
                  <a:latin typeface="Gill Sans MT" pitchFamily="34" charset="0"/>
                  <a:ea typeface="PMingLiU" pitchFamily="18" charset="-120"/>
                </a:rPr>
                <a:t>0x08</a:t>
              </a:r>
            </a:p>
          </p:txBody>
        </p:sp>
        <p:sp>
          <p:nvSpPr>
            <p:cNvPr id="44064" name="Text Box 39"/>
            <p:cNvSpPr txBox="1">
              <a:spLocks noChangeArrowheads="1"/>
            </p:cNvSpPr>
            <p:nvPr/>
          </p:nvSpPr>
          <p:spPr bwMode="auto">
            <a:xfrm>
              <a:off x="5040" y="216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solidFill>
                    <a:srgbClr val="FF0000"/>
                  </a:solidFill>
                  <a:latin typeface="Gill Sans MT" pitchFamily="34" charset="0"/>
                  <a:ea typeface="PMingLiU" pitchFamily="18" charset="-120"/>
                </a:rPr>
                <a:t>0x12</a:t>
              </a:r>
            </a:p>
          </p:txBody>
        </p:sp>
      </p:grpSp>
      <p:grpSp>
        <p:nvGrpSpPr>
          <p:cNvPr id="44039" name="Group 40"/>
          <p:cNvGrpSpPr>
            <a:grpSpLocks/>
          </p:cNvGrpSpPr>
          <p:nvPr/>
        </p:nvGrpSpPr>
        <p:grpSpPr bwMode="auto">
          <a:xfrm>
            <a:off x="6553200" y="5715000"/>
            <a:ext cx="1295400" cy="609600"/>
            <a:chOff x="2064" y="2880"/>
            <a:chExt cx="816" cy="384"/>
          </a:xfrm>
        </p:grpSpPr>
        <p:sp>
          <p:nvSpPr>
            <p:cNvPr id="2416681" name="Oval 41"/>
            <p:cNvSpPr>
              <a:spLocks noChangeArrowheads="1"/>
            </p:cNvSpPr>
            <p:nvPr/>
          </p:nvSpPr>
          <p:spPr bwMode="auto">
            <a:xfrm>
              <a:off x="2064" y="3024"/>
              <a:ext cx="816" cy="240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6682" name="Rectangle 42"/>
            <p:cNvSpPr>
              <a:spLocks noChangeArrowheads="1"/>
            </p:cNvSpPr>
            <p:nvPr/>
          </p:nvSpPr>
          <p:spPr bwMode="auto">
            <a:xfrm>
              <a:off x="2064" y="2976"/>
              <a:ext cx="816" cy="192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6683" name="Oval 43"/>
            <p:cNvSpPr>
              <a:spLocks noChangeArrowheads="1"/>
            </p:cNvSpPr>
            <p:nvPr/>
          </p:nvSpPr>
          <p:spPr bwMode="auto">
            <a:xfrm>
              <a:off x="2064" y="2880"/>
              <a:ext cx="816" cy="240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cxnSp>
          <p:nvCxnSpPr>
            <p:cNvPr id="44054" name="AutoShape 44"/>
            <p:cNvCxnSpPr>
              <a:cxnSpLocks noChangeShapeType="1"/>
              <a:stCxn id="2416683" idx="6"/>
              <a:endCxn id="2416681" idx="6"/>
            </p:cNvCxnSpPr>
            <p:nvPr/>
          </p:nvCxnSpPr>
          <p:spPr bwMode="auto">
            <a:xfrm>
              <a:off x="2880" y="3000"/>
              <a:ext cx="0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5" name="Text Box 45"/>
            <p:cNvSpPr txBox="1">
              <a:spLocks noChangeArrowheads="1"/>
            </p:cNvSpPr>
            <p:nvPr/>
          </p:nvSpPr>
          <p:spPr bwMode="auto">
            <a:xfrm>
              <a:off x="2256" y="2880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0" i="1">
                  <a:latin typeface="Gill Sans MT" pitchFamily="34" charset="0"/>
                  <a:ea typeface="PMingLiU" pitchFamily="18" charset="-120"/>
                </a:rPr>
                <a:t>Disk</a:t>
              </a:r>
            </a:p>
          </p:txBody>
        </p:sp>
        <p:sp>
          <p:nvSpPr>
            <p:cNvPr id="2416686" name="Line 46"/>
            <p:cNvSpPr>
              <a:spLocks noChangeShapeType="1"/>
            </p:cNvSpPr>
            <p:nvPr/>
          </p:nvSpPr>
          <p:spPr bwMode="auto">
            <a:xfrm>
              <a:off x="2064" y="297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16687" name="Line 47"/>
          <p:cNvSpPr>
            <a:spLocks noChangeShapeType="1"/>
          </p:cNvSpPr>
          <p:nvPr/>
        </p:nvSpPr>
        <p:spPr bwMode="auto">
          <a:xfrm>
            <a:off x="2286000" y="4495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41" name="Text Box 48"/>
          <p:cNvSpPr txBox="1">
            <a:spLocks noChangeArrowheads="1"/>
          </p:cNvSpPr>
          <p:nvPr/>
        </p:nvSpPr>
        <p:spPr bwMode="auto">
          <a:xfrm>
            <a:off x="2362200" y="4114800"/>
            <a:ext cx="84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Virtual</a:t>
            </a:r>
          </a:p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address</a:t>
            </a:r>
          </a:p>
        </p:txBody>
      </p:sp>
      <p:cxnSp>
        <p:nvCxnSpPr>
          <p:cNvPr id="44042" name="AutoShape 49"/>
          <p:cNvCxnSpPr>
            <a:cxnSpLocks noChangeShapeType="1"/>
            <a:stCxn id="2416649" idx="3"/>
            <a:endCxn id="2416668" idx="1"/>
          </p:cNvCxnSpPr>
          <p:nvPr/>
        </p:nvCxnSpPr>
        <p:spPr bwMode="auto">
          <a:xfrm flipV="1">
            <a:off x="4953000" y="3924300"/>
            <a:ext cx="1524000" cy="342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50"/>
          <p:cNvCxnSpPr>
            <a:cxnSpLocks noChangeShapeType="1"/>
            <a:stCxn id="2416653" idx="3"/>
            <a:endCxn id="2416665" idx="1"/>
          </p:cNvCxnSpPr>
          <p:nvPr/>
        </p:nvCxnSpPr>
        <p:spPr bwMode="auto">
          <a:xfrm flipV="1">
            <a:off x="4953000" y="3543300"/>
            <a:ext cx="15240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51"/>
          <p:cNvCxnSpPr>
            <a:cxnSpLocks noChangeShapeType="1"/>
            <a:stCxn id="2416657" idx="3"/>
            <a:endCxn id="2416674" idx="1"/>
          </p:cNvCxnSpPr>
          <p:nvPr/>
        </p:nvCxnSpPr>
        <p:spPr bwMode="auto">
          <a:xfrm flipV="1">
            <a:off x="4953000" y="4686300"/>
            <a:ext cx="1524000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52"/>
          <p:cNvCxnSpPr>
            <a:cxnSpLocks noChangeShapeType="1"/>
            <a:stCxn id="2416661" idx="3"/>
            <a:endCxn id="2416686" idx="0"/>
          </p:cNvCxnSpPr>
          <p:nvPr/>
        </p:nvCxnSpPr>
        <p:spPr bwMode="auto">
          <a:xfrm>
            <a:off x="4953000" y="5181600"/>
            <a:ext cx="1600200" cy="685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6" name="Text Box 53"/>
          <p:cNvSpPr txBox="1">
            <a:spLocks noChangeArrowheads="1"/>
          </p:cNvSpPr>
          <p:nvPr/>
        </p:nvSpPr>
        <p:spPr bwMode="auto">
          <a:xfrm>
            <a:off x="3614738" y="3733800"/>
            <a:ext cx="41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VA</a:t>
            </a:r>
          </a:p>
        </p:txBody>
      </p:sp>
      <p:sp>
        <p:nvSpPr>
          <p:cNvPr id="44047" name="Text Box 54"/>
          <p:cNvSpPr txBox="1">
            <a:spLocks noChangeArrowheads="1"/>
          </p:cNvSpPr>
          <p:nvPr/>
        </p:nvSpPr>
        <p:spPr bwMode="auto">
          <a:xfrm>
            <a:off x="4306888" y="373380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PA</a:t>
            </a:r>
          </a:p>
        </p:txBody>
      </p:sp>
      <p:sp>
        <p:nvSpPr>
          <p:cNvPr id="44048" name="Text Box 55"/>
          <p:cNvSpPr txBox="1">
            <a:spLocks noChangeArrowheads="1"/>
          </p:cNvSpPr>
          <p:nvPr/>
        </p:nvSpPr>
        <p:spPr bwMode="auto">
          <a:xfrm>
            <a:off x="6553200" y="4876800"/>
            <a:ext cx="1392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Main memory</a:t>
            </a:r>
          </a:p>
        </p:txBody>
      </p:sp>
      <p:sp>
        <p:nvSpPr>
          <p:cNvPr id="44049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1752600"/>
          </a:xfrm>
        </p:spPr>
        <p:txBody>
          <a:bodyPr/>
          <a:lstStyle/>
          <a:p>
            <a:r>
              <a:rPr lang="en-US" altLang="zh-TW" sz="2400" dirty="0" smtClean="0">
                <a:ea typeface="PMingLiU" pitchFamily="18" charset="-120"/>
              </a:rPr>
              <a:t>Programs use virtual addresses (VA) for data &amp; instructions</a:t>
            </a:r>
          </a:p>
          <a:p>
            <a:r>
              <a:rPr lang="en-US" altLang="zh-TW" sz="2400" dirty="0" smtClean="0">
                <a:ea typeface="PMingLiU" pitchFamily="18" charset="-120"/>
              </a:rPr>
              <a:t>VA translated to physical addresses (PA) using the Page Table</a:t>
            </a:r>
          </a:p>
          <a:p>
            <a:r>
              <a:rPr lang="en-US" altLang="zh-TW" sz="2400" dirty="0" smtClean="0">
                <a:ea typeface="PMingLiU" pitchFamily="18" charset="-120"/>
              </a:rPr>
              <a:t>Instruction/data fetched/updated in memory </a:t>
            </a:r>
          </a:p>
        </p:txBody>
      </p:sp>
      <p:sp>
        <p:nvSpPr>
          <p:cNvPr id="44050" name="Text Box 57"/>
          <p:cNvSpPr txBox="1">
            <a:spLocks noChangeArrowheads="1"/>
          </p:cNvSpPr>
          <p:nvPr/>
        </p:nvSpPr>
        <p:spPr bwMode="auto">
          <a:xfrm>
            <a:off x="3589338" y="5334000"/>
            <a:ext cx="1077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16459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2FB8D-054F-4544-957E-5040A8860225}" type="slidenum">
              <a:rPr lang="en-US" altLang="zh-TW" sz="1400">
                <a:latin typeface="Comic Sans MS" pitchFamily="66" charset="0"/>
              </a:rPr>
              <a:pPr/>
              <a:t>17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508000"/>
          </a:xfrm>
        </p:spPr>
        <p:txBody>
          <a:bodyPr>
            <a:normAutofit fontScale="90000"/>
          </a:bodyPr>
          <a:lstStyle/>
          <a:p>
            <a:r>
              <a:rPr lang="en-US" altLang="zh-TW" sz="4000" b="1" smtClean="0">
                <a:solidFill>
                  <a:srgbClr val="FF3300"/>
                </a:solidFill>
                <a:ea typeface="PMingLiU" pitchFamily="18" charset="-120"/>
              </a:rPr>
              <a:t>Page Table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3505200" y="3214688"/>
            <a:ext cx="4854575" cy="900112"/>
            <a:chOff x="1152" y="1401"/>
            <a:chExt cx="3058" cy="567"/>
          </a:xfrm>
        </p:grpSpPr>
        <p:sp>
          <p:nvSpPr>
            <p:cNvPr id="2417668" name="Rectangle 4"/>
            <p:cNvSpPr>
              <a:spLocks noChangeArrowheads="1"/>
            </p:cNvSpPr>
            <p:nvPr/>
          </p:nvSpPr>
          <p:spPr bwMode="auto">
            <a:xfrm>
              <a:off x="1152" y="1632"/>
              <a:ext cx="2016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7669" name="Rectangle 5"/>
            <p:cNvSpPr>
              <a:spLocks noChangeArrowheads="1"/>
            </p:cNvSpPr>
            <p:nvPr/>
          </p:nvSpPr>
          <p:spPr bwMode="auto">
            <a:xfrm>
              <a:off x="3168" y="1632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5080" name="Text Box 6"/>
            <p:cNvSpPr txBox="1">
              <a:spLocks noChangeArrowheads="1"/>
            </p:cNvSpPr>
            <p:nvPr/>
          </p:nvSpPr>
          <p:spPr bwMode="auto">
            <a:xfrm>
              <a:off x="1563" y="1689"/>
              <a:ext cx="12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Virtual page number</a:t>
              </a:r>
            </a:p>
          </p:txBody>
        </p:sp>
        <p:sp>
          <p:nvSpPr>
            <p:cNvPr id="45081" name="Text Box 7"/>
            <p:cNvSpPr txBox="1">
              <a:spLocks noChangeArrowheads="1"/>
            </p:cNvSpPr>
            <p:nvPr/>
          </p:nvSpPr>
          <p:spPr bwMode="auto">
            <a:xfrm>
              <a:off x="3333" y="1689"/>
              <a:ext cx="7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Page offset</a:t>
              </a:r>
            </a:p>
          </p:txBody>
        </p:sp>
        <p:sp>
          <p:nvSpPr>
            <p:cNvPr id="45082" name="Text Box 8"/>
            <p:cNvSpPr txBox="1">
              <a:spLocks noChangeArrowheads="1"/>
            </p:cNvSpPr>
            <p:nvPr/>
          </p:nvSpPr>
          <p:spPr bwMode="auto">
            <a:xfrm>
              <a:off x="4023" y="140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0</a:t>
              </a:r>
            </a:p>
          </p:txBody>
        </p:sp>
        <p:sp>
          <p:nvSpPr>
            <p:cNvPr id="45083" name="Text Box 9"/>
            <p:cNvSpPr txBox="1">
              <a:spLocks noChangeArrowheads="1"/>
            </p:cNvSpPr>
            <p:nvPr/>
          </p:nvSpPr>
          <p:spPr bwMode="auto">
            <a:xfrm>
              <a:off x="3172" y="140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11</a:t>
              </a:r>
            </a:p>
          </p:txBody>
        </p:sp>
        <p:sp>
          <p:nvSpPr>
            <p:cNvPr id="45084" name="Text Box 10"/>
            <p:cNvSpPr txBox="1">
              <a:spLocks noChangeArrowheads="1"/>
            </p:cNvSpPr>
            <p:nvPr/>
          </p:nvSpPr>
          <p:spPr bwMode="auto">
            <a:xfrm>
              <a:off x="2932" y="140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12</a:t>
              </a:r>
            </a:p>
          </p:txBody>
        </p:sp>
        <p:sp>
          <p:nvSpPr>
            <p:cNvPr id="45085" name="Text Box 11"/>
            <p:cNvSpPr txBox="1">
              <a:spLocks noChangeArrowheads="1"/>
            </p:cNvSpPr>
            <p:nvPr/>
          </p:nvSpPr>
          <p:spPr bwMode="auto">
            <a:xfrm>
              <a:off x="1156" y="140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31</a:t>
              </a:r>
            </a:p>
          </p:txBody>
        </p:sp>
      </p:grpSp>
      <p:grpSp>
        <p:nvGrpSpPr>
          <p:cNvPr id="45061" name="Group 12"/>
          <p:cNvGrpSpPr>
            <a:grpSpLocks/>
          </p:cNvGrpSpPr>
          <p:nvPr/>
        </p:nvGrpSpPr>
        <p:grpSpPr bwMode="auto">
          <a:xfrm>
            <a:off x="4603750" y="5043488"/>
            <a:ext cx="3778250" cy="900112"/>
            <a:chOff x="1796" y="2409"/>
            <a:chExt cx="2380" cy="567"/>
          </a:xfrm>
        </p:grpSpPr>
        <p:sp>
          <p:nvSpPr>
            <p:cNvPr id="2417677" name="Rectangle 13"/>
            <p:cNvSpPr>
              <a:spLocks noChangeArrowheads="1"/>
            </p:cNvSpPr>
            <p:nvPr/>
          </p:nvSpPr>
          <p:spPr bwMode="auto">
            <a:xfrm>
              <a:off x="3168" y="2640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7678" name="Rectangle 14"/>
            <p:cNvSpPr>
              <a:spLocks noChangeArrowheads="1"/>
            </p:cNvSpPr>
            <p:nvPr/>
          </p:nvSpPr>
          <p:spPr bwMode="auto">
            <a:xfrm>
              <a:off x="1824" y="2640"/>
              <a:ext cx="1344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5072" name="Text Box 15"/>
            <p:cNvSpPr txBox="1">
              <a:spLocks noChangeArrowheads="1"/>
            </p:cNvSpPr>
            <p:nvPr/>
          </p:nvSpPr>
          <p:spPr bwMode="auto">
            <a:xfrm>
              <a:off x="1796" y="2697"/>
              <a:ext cx="13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Physical page number</a:t>
              </a:r>
            </a:p>
          </p:txBody>
        </p:sp>
        <p:sp>
          <p:nvSpPr>
            <p:cNvPr id="45073" name="Text Box 16"/>
            <p:cNvSpPr txBox="1">
              <a:spLocks noChangeArrowheads="1"/>
            </p:cNvSpPr>
            <p:nvPr/>
          </p:nvSpPr>
          <p:spPr bwMode="auto">
            <a:xfrm>
              <a:off x="3333" y="2697"/>
              <a:ext cx="7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Page offset</a:t>
              </a:r>
            </a:p>
          </p:txBody>
        </p:sp>
        <p:sp>
          <p:nvSpPr>
            <p:cNvPr id="45074" name="Text Box 17"/>
            <p:cNvSpPr txBox="1">
              <a:spLocks noChangeArrowheads="1"/>
            </p:cNvSpPr>
            <p:nvPr/>
          </p:nvSpPr>
          <p:spPr bwMode="auto">
            <a:xfrm>
              <a:off x="3986" y="24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0</a:t>
              </a:r>
            </a:p>
          </p:txBody>
        </p:sp>
        <p:sp>
          <p:nvSpPr>
            <p:cNvPr id="45075" name="Text Box 18"/>
            <p:cNvSpPr txBox="1">
              <a:spLocks noChangeArrowheads="1"/>
            </p:cNvSpPr>
            <p:nvPr/>
          </p:nvSpPr>
          <p:spPr bwMode="auto">
            <a:xfrm>
              <a:off x="3135" y="240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11</a:t>
              </a:r>
            </a:p>
          </p:txBody>
        </p:sp>
        <p:sp>
          <p:nvSpPr>
            <p:cNvPr id="45076" name="Text Box 19"/>
            <p:cNvSpPr txBox="1">
              <a:spLocks noChangeArrowheads="1"/>
            </p:cNvSpPr>
            <p:nvPr/>
          </p:nvSpPr>
          <p:spPr bwMode="auto">
            <a:xfrm>
              <a:off x="2932" y="240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12</a:t>
              </a:r>
            </a:p>
          </p:txBody>
        </p:sp>
        <p:sp>
          <p:nvSpPr>
            <p:cNvPr id="45077" name="Text Box 20"/>
            <p:cNvSpPr txBox="1">
              <a:spLocks noChangeArrowheads="1"/>
            </p:cNvSpPr>
            <p:nvPr/>
          </p:nvSpPr>
          <p:spPr bwMode="auto">
            <a:xfrm>
              <a:off x="1828" y="2409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PMingLiU" pitchFamily="18" charset="-120"/>
                </a:rPr>
                <a:t>23</a:t>
              </a:r>
            </a:p>
          </p:txBody>
        </p:sp>
      </p:grpSp>
      <p:sp>
        <p:nvSpPr>
          <p:cNvPr id="2417685" name="Line 21"/>
          <p:cNvSpPr>
            <a:spLocks noChangeShapeType="1"/>
          </p:cNvSpPr>
          <p:nvPr/>
        </p:nvSpPr>
        <p:spPr bwMode="auto">
          <a:xfrm>
            <a:off x="7543800" y="4191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7686" name="Oval 22"/>
          <p:cNvSpPr>
            <a:spLocks noChangeArrowheads="1"/>
          </p:cNvSpPr>
          <p:nvPr/>
        </p:nvSpPr>
        <p:spPr bwMode="auto">
          <a:xfrm>
            <a:off x="5105400" y="4572000"/>
            <a:ext cx="1066800" cy="38100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5064" name="Text Box 23"/>
          <p:cNvSpPr txBox="1">
            <a:spLocks noChangeArrowheads="1"/>
          </p:cNvSpPr>
          <p:nvPr/>
        </p:nvSpPr>
        <p:spPr bwMode="auto">
          <a:xfrm>
            <a:off x="5181600" y="4572000"/>
            <a:ext cx="97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b="0" i="1">
                <a:latin typeface="Gill Sans MT" pitchFamily="34" charset="0"/>
                <a:ea typeface="PMingLiU" pitchFamily="18" charset="-120"/>
              </a:rPr>
              <a:t>Page table</a:t>
            </a:r>
          </a:p>
        </p:txBody>
      </p:sp>
      <p:sp>
        <p:nvSpPr>
          <p:cNvPr id="2417688" name="Line 24"/>
          <p:cNvSpPr>
            <a:spLocks noChangeShapeType="1"/>
          </p:cNvSpPr>
          <p:nvPr/>
        </p:nvSpPr>
        <p:spPr bwMode="auto">
          <a:xfrm>
            <a:off x="5638800" y="4114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7689" name="Line 25"/>
          <p:cNvSpPr>
            <a:spLocks noChangeShapeType="1"/>
          </p:cNvSpPr>
          <p:nvPr/>
        </p:nvSpPr>
        <p:spPr bwMode="auto">
          <a:xfrm>
            <a:off x="56388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1600200"/>
          </a:xfrm>
        </p:spPr>
        <p:txBody>
          <a:bodyPr>
            <a:normAutofit lnSpcReduction="10000"/>
          </a:bodyPr>
          <a:lstStyle/>
          <a:p>
            <a:r>
              <a:rPr lang="en-US" altLang="zh-TW" smtClean="0">
                <a:ea typeface="PMingLiU" pitchFamily="18" charset="-120"/>
              </a:rPr>
              <a:t>Memory organized in pages (similar to blocks in cache)</a:t>
            </a:r>
          </a:p>
          <a:p>
            <a:r>
              <a:rPr lang="en-US" altLang="zh-TW" smtClean="0">
                <a:ea typeface="PMingLiU" pitchFamily="18" charset="-120"/>
              </a:rPr>
              <a:t>Page size is 4-8 Kbytes</a:t>
            </a:r>
          </a:p>
        </p:txBody>
      </p:sp>
      <p:sp>
        <p:nvSpPr>
          <p:cNvPr id="45068" name="Text Box 27"/>
          <p:cNvSpPr txBox="1">
            <a:spLocks noChangeArrowheads="1"/>
          </p:cNvSpPr>
          <p:nvPr/>
        </p:nvSpPr>
        <p:spPr bwMode="auto">
          <a:xfrm>
            <a:off x="1524000" y="3733800"/>
            <a:ext cx="159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Virtual address</a:t>
            </a:r>
          </a:p>
        </p:txBody>
      </p:sp>
      <p:sp>
        <p:nvSpPr>
          <p:cNvPr id="45069" name="Text Box 28"/>
          <p:cNvSpPr txBox="1">
            <a:spLocks noChangeArrowheads="1"/>
          </p:cNvSpPr>
          <p:nvPr/>
        </p:nvSpPr>
        <p:spPr bwMode="auto">
          <a:xfrm>
            <a:off x="2743200" y="5562600"/>
            <a:ext cx="171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32376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67EA9D-59A1-4836-AF28-06FB06C19297}" type="slidenum">
              <a:rPr lang="en-US" altLang="zh-TW" sz="1400">
                <a:latin typeface="Comic Sans MS" pitchFamily="66" charset="0"/>
              </a:rPr>
              <a:pPr/>
              <a:t>18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418690" name="Oval 2"/>
          <p:cNvSpPr>
            <a:spLocks noChangeArrowheads="1"/>
          </p:cNvSpPr>
          <p:nvPr/>
        </p:nvSpPr>
        <p:spPr bwMode="auto">
          <a:xfrm>
            <a:off x="2057400" y="2438400"/>
            <a:ext cx="533400" cy="838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508000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PMingLiU" pitchFamily="18" charset="-120"/>
              </a:rPr>
              <a:t>VA to PA Translation</a:t>
            </a:r>
          </a:p>
        </p:txBody>
      </p:sp>
      <p:sp>
        <p:nvSpPr>
          <p:cNvPr id="2418692" name="Rectangle 4"/>
          <p:cNvSpPr>
            <a:spLocks noChangeArrowheads="1"/>
          </p:cNvSpPr>
          <p:nvPr/>
        </p:nvSpPr>
        <p:spPr bwMode="auto">
          <a:xfrm>
            <a:off x="762000" y="2057400"/>
            <a:ext cx="990600" cy="106680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8693" name="Rectangle 5"/>
          <p:cNvSpPr>
            <a:spLocks noChangeArrowheads="1"/>
          </p:cNvSpPr>
          <p:nvPr/>
        </p:nvSpPr>
        <p:spPr bwMode="auto">
          <a:xfrm>
            <a:off x="762000" y="3124200"/>
            <a:ext cx="9906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18694" name="Rectangle 6"/>
          <p:cNvSpPr>
            <a:spLocks noChangeArrowheads="1"/>
          </p:cNvSpPr>
          <p:nvPr/>
        </p:nvSpPr>
        <p:spPr bwMode="auto">
          <a:xfrm>
            <a:off x="762000" y="4191000"/>
            <a:ext cx="9906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18695" name="Rectangle 7"/>
          <p:cNvSpPr>
            <a:spLocks noChangeArrowheads="1"/>
          </p:cNvSpPr>
          <p:nvPr/>
        </p:nvSpPr>
        <p:spPr bwMode="auto">
          <a:xfrm>
            <a:off x="762000" y="2514600"/>
            <a:ext cx="990600" cy="1524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8696" name="Rectangle 8"/>
          <p:cNvSpPr>
            <a:spLocks noChangeArrowheads="1"/>
          </p:cNvSpPr>
          <p:nvPr/>
        </p:nvSpPr>
        <p:spPr bwMode="auto">
          <a:xfrm>
            <a:off x="3429000" y="3124200"/>
            <a:ext cx="990600" cy="106680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8697" name="Rectangle 9"/>
          <p:cNvSpPr>
            <a:spLocks noChangeArrowheads="1"/>
          </p:cNvSpPr>
          <p:nvPr/>
        </p:nvSpPr>
        <p:spPr bwMode="auto">
          <a:xfrm>
            <a:off x="3429000" y="3581400"/>
            <a:ext cx="990600" cy="1524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8698" name="Line 10"/>
          <p:cNvSpPr>
            <a:spLocks noChangeShapeType="1"/>
          </p:cNvSpPr>
          <p:nvPr/>
        </p:nvSpPr>
        <p:spPr bwMode="auto">
          <a:xfrm>
            <a:off x="685800" y="25908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8699" name="Line 11"/>
          <p:cNvSpPr>
            <a:spLocks noChangeShapeType="1"/>
          </p:cNvSpPr>
          <p:nvPr/>
        </p:nvSpPr>
        <p:spPr bwMode="auto">
          <a:xfrm>
            <a:off x="4495800" y="36576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8700" name="Line 12"/>
          <p:cNvSpPr>
            <a:spLocks noChangeShapeType="1"/>
          </p:cNvSpPr>
          <p:nvPr/>
        </p:nvSpPr>
        <p:spPr bwMode="auto">
          <a:xfrm>
            <a:off x="2590800" y="2895600"/>
            <a:ext cx="838200" cy="129540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 rot="-5425814">
            <a:off x="-140493" y="2731294"/>
            <a:ext cx="1168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 i="1">
                <a:solidFill>
                  <a:srgbClr val="FF0000"/>
                </a:solidFill>
                <a:latin typeface="Tahoma" pitchFamily="34" charset="0"/>
                <a:ea typeface="PMingLiU" pitchFamily="18" charset="-120"/>
              </a:rPr>
              <a:t>Page offset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266700" y="5303838"/>
            <a:ext cx="208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b="0" i="1">
                <a:solidFill>
                  <a:srgbClr val="FF0000"/>
                </a:solidFill>
                <a:latin typeface="Tahoma" pitchFamily="34" charset="0"/>
                <a:ea typeface="PMingLiU" pitchFamily="18" charset="-120"/>
              </a:rPr>
              <a:t>Virtual address space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3124200" y="4235450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b="0" i="1">
                <a:solidFill>
                  <a:srgbClr val="FF0000"/>
                </a:solidFill>
                <a:latin typeface="Tahoma" pitchFamily="34" charset="0"/>
                <a:ea typeface="PMingLiU" pitchFamily="18" charset="-120"/>
              </a:rPr>
              <a:t>Physical address space</a:t>
            </a:r>
          </a:p>
        </p:txBody>
      </p:sp>
      <p:sp>
        <p:nvSpPr>
          <p:cNvPr id="2418704" name="Rectangle 16" descr="Light upward diagonal"/>
          <p:cNvSpPr>
            <a:spLocks noChangeArrowheads="1"/>
          </p:cNvSpPr>
          <p:nvPr/>
        </p:nvSpPr>
        <p:spPr bwMode="auto">
          <a:xfrm>
            <a:off x="3429000" y="2057400"/>
            <a:ext cx="990600" cy="1066800"/>
          </a:xfrm>
          <a:prstGeom prst="rect">
            <a:avLst/>
          </a:prstGeom>
          <a:pattFill prst="ltUpDiag">
            <a:fgClr>
              <a:schemeClr val="accent2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2514600" y="1447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 i="1">
                <a:solidFill>
                  <a:srgbClr val="FF0000"/>
                </a:solidFill>
                <a:latin typeface="Gill Sans MT" pitchFamily="34" charset="0"/>
                <a:ea typeface="PMingLiU" pitchFamily="18" charset="-120"/>
              </a:rPr>
              <a:t>Page frame</a:t>
            </a:r>
          </a:p>
        </p:txBody>
      </p:sp>
      <p:sp>
        <p:nvSpPr>
          <p:cNvPr id="2418706" name="Line 18"/>
          <p:cNvSpPr>
            <a:spLocks noChangeShapeType="1"/>
          </p:cNvSpPr>
          <p:nvPr/>
        </p:nvSpPr>
        <p:spPr bwMode="auto">
          <a:xfrm>
            <a:off x="2971800" y="18288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100" name="Group 19"/>
          <p:cNvGrpSpPr>
            <a:grpSpLocks/>
          </p:cNvGrpSpPr>
          <p:nvPr/>
        </p:nvGrpSpPr>
        <p:grpSpPr bwMode="auto">
          <a:xfrm>
            <a:off x="3200400" y="4953000"/>
            <a:ext cx="4857750" cy="914400"/>
            <a:chOff x="1152" y="1392"/>
            <a:chExt cx="3060" cy="576"/>
          </a:xfrm>
        </p:grpSpPr>
        <p:sp>
          <p:nvSpPr>
            <p:cNvPr id="2418708" name="Rectangle 20"/>
            <p:cNvSpPr>
              <a:spLocks noChangeArrowheads="1"/>
            </p:cNvSpPr>
            <p:nvPr/>
          </p:nvSpPr>
          <p:spPr bwMode="auto">
            <a:xfrm>
              <a:off x="1152" y="1632"/>
              <a:ext cx="2016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8709" name="Rectangle 21"/>
            <p:cNvSpPr>
              <a:spLocks noChangeArrowheads="1"/>
            </p:cNvSpPr>
            <p:nvPr/>
          </p:nvSpPr>
          <p:spPr bwMode="auto">
            <a:xfrm>
              <a:off x="3168" y="1632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6107" name="Text Box 22"/>
            <p:cNvSpPr txBox="1">
              <a:spLocks noChangeArrowheads="1"/>
            </p:cNvSpPr>
            <p:nvPr/>
          </p:nvSpPr>
          <p:spPr bwMode="auto">
            <a:xfrm>
              <a:off x="1584" y="1680"/>
              <a:ext cx="12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Virtual page number</a:t>
              </a:r>
            </a:p>
          </p:txBody>
        </p:sp>
        <p:sp>
          <p:nvSpPr>
            <p:cNvPr id="46108" name="Text Box 23"/>
            <p:cNvSpPr txBox="1">
              <a:spLocks noChangeArrowheads="1"/>
            </p:cNvSpPr>
            <p:nvPr/>
          </p:nvSpPr>
          <p:spPr bwMode="auto">
            <a:xfrm>
              <a:off x="3360" y="1680"/>
              <a:ext cx="7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Page offset</a:t>
              </a:r>
            </a:p>
          </p:txBody>
        </p:sp>
        <p:sp>
          <p:nvSpPr>
            <p:cNvPr id="46109" name="Text Box 24"/>
            <p:cNvSpPr txBox="1">
              <a:spLocks noChangeArrowheads="1"/>
            </p:cNvSpPr>
            <p:nvPr/>
          </p:nvSpPr>
          <p:spPr bwMode="auto">
            <a:xfrm>
              <a:off x="4021" y="139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0</a:t>
              </a:r>
            </a:p>
          </p:txBody>
        </p:sp>
        <p:sp>
          <p:nvSpPr>
            <p:cNvPr id="46110" name="Text Box 25"/>
            <p:cNvSpPr txBox="1">
              <a:spLocks noChangeArrowheads="1"/>
            </p:cNvSpPr>
            <p:nvPr/>
          </p:nvSpPr>
          <p:spPr bwMode="auto">
            <a:xfrm>
              <a:off x="3168" y="1392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11</a:t>
              </a:r>
            </a:p>
          </p:txBody>
        </p:sp>
        <p:sp>
          <p:nvSpPr>
            <p:cNvPr id="46111" name="Text Box 26"/>
            <p:cNvSpPr txBox="1">
              <a:spLocks noChangeArrowheads="1"/>
            </p:cNvSpPr>
            <p:nvPr/>
          </p:nvSpPr>
          <p:spPr bwMode="auto">
            <a:xfrm>
              <a:off x="2928" y="1392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12</a:t>
              </a:r>
            </a:p>
          </p:txBody>
        </p:sp>
        <p:sp>
          <p:nvSpPr>
            <p:cNvPr id="46112" name="Text Box 27"/>
            <p:cNvSpPr txBox="1">
              <a:spLocks noChangeArrowheads="1"/>
            </p:cNvSpPr>
            <p:nvPr/>
          </p:nvSpPr>
          <p:spPr bwMode="auto">
            <a:xfrm>
              <a:off x="1152" y="1392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b="0" i="1">
                  <a:latin typeface="Gill Sans MT" pitchFamily="34" charset="0"/>
                  <a:ea typeface="PMingLiU" pitchFamily="18" charset="-120"/>
                </a:rPr>
                <a:t>63</a:t>
              </a:r>
            </a:p>
          </p:txBody>
        </p:sp>
      </p:grpSp>
      <p:sp>
        <p:nvSpPr>
          <p:cNvPr id="241871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724400" y="1143000"/>
            <a:ext cx="4249738" cy="3200400"/>
          </a:xfr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400" smtClean="0">
                <a:ea typeface="新細明體" pitchFamily="18" charset="-120"/>
              </a:rPr>
              <a:t>Page table maps the base address of virtual and physical page frames</a:t>
            </a:r>
          </a:p>
          <a:p>
            <a:pPr>
              <a:defRPr/>
            </a:pPr>
            <a:r>
              <a:rPr lang="en-US" altLang="zh-TW" sz="2400" smtClean="0">
                <a:ea typeface="新細明體" pitchFamily="18" charset="-120"/>
              </a:rPr>
              <a:t>Page offset need not be used in VA=&gt;PA translation because virtual and physical block sizes are the same</a:t>
            </a:r>
          </a:p>
        </p:txBody>
      </p:sp>
      <p:sp>
        <p:nvSpPr>
          <p:cNvPr id="46102" name="Text Box 29"/>
          <p:cNvSpPr txBox="1">
            <a:spLocks noChangeArrowheads="1"/>
          </p:cNvSpPr>
          <p:nvPr/>
        </p:nvSpPr>
        <p:spPr bwMode="auto">
          <a:xfrm>
            <a:off x="2016125" y="2620963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Page</a:t>
            </a:r>
          </a:p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Table</a:t>
            </a:r>
          </a:p>
        </p:txBody>
      </p:sp>
      <p:sp>
        <p:nvSpPr>
          <p:cNvPr id="46103" name="Text Box 30"/>
          <p:cNvSpPr txBox="1">
            <a:spLocks noChangeArrowheads="1"/>
          </p:cNvSpPr>
          <p:nvPr/>
        </p:nvSpPr>
        <p:spPr bwMode="auto">
          <a:xfrm rot="-5425814">
            <a:off x="4097338" y="3897313"/>
            <a:ext cx="10683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 i="1">
                <a:solidFill>
                  <a:srgbClr val="FF0000"/>
                </a:solidFill>
                <a:latin typeface="Tahoma" pitchFamily="34" charset="0"/>
                <a:ea typeface="PMingLiU" pitchFamily="18" charset="-120"/>
              </a:rPr>
              <a:t>Page offset</a:t>
            </a:r>
          </a:p>
        </p:txBody>
      </p:sp>
      <p:sp>
        <p:nvSpPr>
          <p:cNvPr id="2418719" name="Line 31"/>
          <p:cNvSpPr>
            <a:spLocks noChangeShapeType="1"/>
          </p:cNvSpPr>
          <p:nvPr/>
        </p:nvSpPr>
        <p:spPr bwMode="auto">
          <a:xfrm flipV="1">
            <a:off x="1752600" y="2819400"/>
            <a:ext cx="304800" cy="30480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5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5E331E-A913-4B10-B4DA-64C0F136BE5B}" type="slidenum">
              <a:rPr lang="en-US" altLang="zh-TW" sz="1400">
                <a:latin typeface="Comic Sans MS" pitchFamily="66" charset="0"/>
              </a:rPr>
              <a:pPr/>
              <a:t>19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06400"/>
          </a:xfrm>
        </p:spPr>
        <p:txBody>
          <a:bodyPr>
            <a:normAutofit fontScale="90000"/>
          </a:bodyPr>
          <a:lstStyle/>
          <a:p>
            <a:r>
              <a:rPr lang="en-US" altLang="zh-TW" sz="2800" b="1" smtClean="0">
                <a:solidFill>
                  <a:srgbClr val="FF3300"/>
                </a:solidFill>
                <a:ea typeface="PMingLiU" pitchFamily="18" charset="-120"/>
              </a:rPr>
              <a:t>Multiprogramming View of VM</a:t>
            </a:r>
          </a:p>
        </p:txBody>
      </p:sp>
      <p:sp>
        <p:nvSpPr>
          <p:cNvPr id="2419715" name="Rectangle 3"/>
          <p:cNvSpPr>
            <a:spLocks noChangeArrowheads="1"/>
          </p:cNvSpPr>
          <p:nvPr/>
        </p:nvSpPr>
        <p:spPr bwMode="auto">
          <a:xfrm>
            <a:off x="1143000" y="2133600"/>
            <a:ext cx="9144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16" name="Rectangle 4"/>
          <p:cNvSpPr>
            <a:spLocks noChangeArrowheads="1"/>
          </p:cNvSpPr>
          <p:nvPr/>
        </p:nvSpPr>
        <p:spPr bwMode="auto">
          <a:xfrm>
            <a:off x="1143000" y="2438400"/>
            <a:ext cx="9144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17" name="Rectangle 5"/>
          <p:cNvSpPr>
            <a:spLocks noChangeArrowheads="1"/>
          </p:cNvSpPr>
          <p:nvPr/>
        </p:nvSpPr>
        <p:spPr bwMode="auto">
          <a:xfrm>
            <a:off x="1143000" y="2743200"/>
            <a:ext cx="9144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1295400" y="2133600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VA 1</a:t>
            </a:r>
          </a:p>
        </p:txBody>
      </p:sp>
      <p:sp>
        <p:nvSpPr>
          <p:cNvPr id="2419719" name="Rectangle 7"/>
          <p:cNvSpPr>
            <a:spLocks noChangeArrowheads="1"/>
          </p:cNvSpPr>
          <p:nvPr/>
        </p:nvSpPr>
        <p:spPr bwMode="auto">
          <a:xfrm>
            <a:off x="1143000" y="3276600"/>
            <a:ext cx="9144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0" name="Rectangle 8"/>
          <p:cNvSpPr>
            <a:spLocks noChangeArrowheads="1"/>
          </p:cNvSpPr>
          <p:nvPr/>
        </p:nvSpPr>
        <p:spPr bwMode="auto">
          <a:xfrm>
            <a:off x="1143000" y="3581400"/>
            <a:ext cx="9144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1" name="Rectangle 9"/>
          <p:cNvSpPr>
            <a:spLocks noChangeArrowheads="1"/>
          </p:cNvSpPr>
          <p:nvPr/>
        </p:nvSpPr>
        <p:spPr bwMode="auto">
          <a:xfrm>
            <a:off x="1143000" y="3886200"/>
            <a:ext cx="9144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1295400" y="3276600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VA 1</a:t>
            </a:r>
          </a:p>
        </p:txBody>
      </p:sp>
      <p:sp>
        <p:nvSpPr>
          <p:cNvPr id="2419723" name="Rectangle 11"/>
          <p:cNvSpPr>
            <a:spLocks noChangeArrowheads="1"/>
          </p:cNvSpPr>
          <p:nvPr/>
        </p:nvSpPr>
        <p:spPr bwMode="auto">
          <a:xfrm>
            <a:off x="1143000" y="4800600"/>
            <a:ext cx="914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4" name="Rectangle 12"/>
          <p:cNvSpPr>
            <a:spLocks noChangeArrowheads="1"/>
          </p:cNvSpPr>
          <p:nvPr/>
        </p:nvSpPr>
        <p:spPr bwMode="auto">
          <a:xfrm>
            <a:off x="1143000" y="5105400"/>
            <a:ext cx="914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5" name="Rectangle 13"/>
          <p:cNvSpPr>
            <a:spLocks noChangeArrowheads="1"/>
          </p:cNvSpPr>
          <p:nvPr/>
        </p:nvSpPr>
        <p:spPr bwMode="auto">
          <a:xfrm>
            <a:off x="1143000" y="5410200"/>
            <a:ext cx="914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7119" name="Text Box 14"/>
          <p:cNvSpPr txBox="1">
            <a:spLocks noChangeArrowheads="1"/>
          </p:cNvSpPr>
          <p:nvPr/>
        </p:nvSpPr>
        <p:spPr bwMode="auto">
          <a:xfrm>
            <a:off x="1295400" y="4800600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VA 1</a:t>
            </a:r>
          </a:p>
        </p:txBody>
      </p:sp>
      <p:sp>
        <p:nvSpPr>
          <p:cNvPr id="2419727" name="Rectangle 15"/>
          <p:cNvSpPr>
            <a:spLocks noChangeArrowheads="1"/>
          </p:cNvSpPr>
          <p:nvPr/>
        </p:nvSpPr>
        <p:spPr bwMode="auto">
          <a:xfrm>
            <a:off x="1143000" y="5715000"/>
            <a:ext cx="914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28" name="Rectangle 16"/>
          <p:cNvSpPr>
            <a:spLocks noChangeArrowheads="1"/>
          </p:cNvSpPr>
          <p:nvPr/>
        </p:nvSpPr>
        <p:spPr bwMode="auto">
          <a:xfrm>
            <a:off x="1143000" y="4191000"/>
            <a:ext cx="914400" cy="304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7122" name="Text Box 17"/>
          <p:cNvSpPr txBox="1">
            <a:spLocks noChangeArrowheads="1"/>
          </p:cNvSpPr>
          <p:nvPr/>
        </p:nvSpPr>
        <p:spPr bwMode="auto">
          <a:xfrm>
            <a:off x="0" y="2438400"/>
            <a:ext cx="1119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Program 1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/>
        </p:nvSpPr>
        <p:spPr bwMode="auto">
          <a:xfrm>
            <a:off x="0" y="3733800"/>
            <a:ext cx="1119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Program 2</a:t>
            </a:r>
          </a:p>
        </p:txBody>
      </p:sp>
      <p:sp>
        <p:nvSpPr>
          <p:cNvPr id="47124" name="Text Box 19"/>
          <p:cNvSpPr txBox="1">
            <a:spLocks noChangeArrowheads="1"/>
          </p:cNvSpPr>
          <p:nvPr/>
        </p:nvSpPr>
        <p:spPr bwMode="auto">
          <a:xfrm>
            <a:off x="0" y="5257800"/>
            <a:ext cx="1119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Program 3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/>
        </p:nvSpPr>
        <p:spPr bwMode="auto">
          <a:xfrm>
            <a:off x="3124200" y="2667000"/>
            <a:ext cx="1163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Page Table 1</a:t>
            </a:r>
          </a:p>
        </p:txBody>
      </p:sp>
      <p:sp>
        <p:nvSpPr>
          <p:cNvPr id="2419733" name="Line 21"/>
          <p:cNvSpPr>
            <a:spLocks noChangeShapeType="1"/>
          </p:cNvSpPr>
          <p:nvPr/>
        </p:nvSpPr>
        <p:spPr bwMode="auto">
          <a:xfrm>
            <a:off x="2057400" y="4953000"/>
            <a:ext cx="10668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34" name="Line 22"/>
          <p:cNvSpPr>
            <a:spLocks noChangeShapeType="1"/>
          </p:cNvSpPr>
          <p:nvPr/>
        </p:nvSpPr>
        <p:spPr bwMode="auto">
          <a:xfrm flipV="1">
            <a:off x="2057400" y="3352800"/>
            <a:ext cx="10668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35" name="Line 23"/>
          <p:cNvSpPr>
            <a:spLocks noChangeShapeType="1"/>
          </p:cNvSpPr>
          <p:nvPr/>
        </p:nvSpPr>
        <p:spPr bwMode="auto">
          <a:xfrm flipV="1">
            <a:off x="2057400" y="1905000"/>
            <a:ext cx="1066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36" name="Rectangle 24"/>
          <p:cNvSpPr>
            <a:spLocks noChangeArrowheads="1"/>
          </p:cNvSpPr>
          <p:nvPr/>
        </p:nvSpPr>
        <p:spPr bwMode="auto">
          <a:xfrm>
            <a:off x="5257800" y="20574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37" name="Rectangle 25"/>
          <p:cNvSpPr>
            <a:spLocks noChangeArrowheads="1"/>
          </p:cNvSpPr>
          <p:nvPr/>
        </p:nvSpPr>
        <p:spPr bwMode="auto">
          <a:xfrm>
            <a:off x="5257800" y="23622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38" name="Rectangle 26"/>
          <p:cNvSpPr>
            <a:spLocks noChangeArrowheads="1"/>
          </p:cNvSpPr>
          <p:nvPr/>
        </p:nvSpPr>
        <p:spPr bwMode="auto">
          <a:xfrm>
            <a:off x="5257800" y="2667000"/>
            <a:ext cx="914400" cy="304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39" name="Rectangle 27"/>
          <p:cNvSpPr>
            <a:spLocks noChangeArrowheads="1"/>
          </p:cNvSpPr>
          <p:nvPr/>
        </p:nvSpPr>
        <p:spPr bwMode="auto">
          <a:xfrm>
            <a:off x="5257800" y="29718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0" name="Rectangle 28"/>
          <p:cNvSpPr>
            <a:spLocks noChangeArrowheads="1"/>
          </p:cNvSpPr>
          <p:nvPr/>
        </p:nvSpPr>
        <p:spPr bwMode="auto">
          <a:xfrm>
            <a:off x="5257800" y="32766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1" name="Rectangle 29"/>
          <p:cNvSpPr>
            <a:spLocks noChangeArrowheads="1"/>
          </p:cNvSpPr>
          <p:nvPr/>
        </p:nvSpPr>
        <p:spPr bwMode="auto">
          <a:xfrm>
            <a:off x="5257800" y="3581400"/>
            <a:ext cx="914400" cy="3048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2" name="Rectangle 30"/>
          <p:cNvSpPr>
            <a:spLocks noChangeArrowheads="1"/>
          </p:cNvSpPr>
          <p:nvPr/>
        </p:nvSpPr>
        <p:spPr bwMode="auto">
          <a:xfrm>
            <a:off x="5257800" y="38862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3" name="Rectangle 31"/>
          <p:cNvSpPr>
            <a:spLocks noChangeArrowheads="1"/>
          </p:cNvSpPr>
          <p:nvPr/>
        </p:nvSpPr>
        <p:spPr bwMode="auto">
          <a:xfrm>
            <a:off x="5257800" y="4191000"/>
            <a:ext cx="9144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4" name="Rectangle 32"/>
          <p:cNvSpPr>
            <a:spLocks noChangeArrowheads="1"/>
          </p:cNvSpPr>
          <p:nvPr/>
        </p:nvSpPr>
        <p:spPr bwMode="auto">
          <a:xfrm>
            <a:off x="5257800" y="449580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19745" name="Line 33"/>
          <p:cNvSpPr>
            <a:spLocks noChangeShapeType="1"/>
          </p:cNvSpPr>
          <p:nvPr/>
        </p:nvSpPr>
        <p:spPr bwMode="auto">
          <a:xfrm>
            <a:off x="4038600" y="1905000"/>
            <a:ext cx="1219200" cy="1828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46" name="Line 34"/>
          <p:cNvSpPr>
            <a:spLocks noChangeShapeType="1"/>
          </p:cNvSpPr>
          <p:nvPr/>
        </p:nvSpPr>
        <p:spPr bwMode="auto">
          <a:xfrm flipV="1">
            <a:off x="4038600" y="2819400"/>
            <a:ext cx="12192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47" name="Line 35"/>
          <p:cNvSpPr>
            <a:spLocks noChangeShapeType="1"/>
          </p:cNvSpPr>
          <p:nvPr/>
        </p:nvSpPr>
        <p:spPr bwMode="auto">
          <a:xfrm flipV="1">
            <a:off x="4038600" y="4648200"/>
            <a:ext cx="1219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41" name="Rectangle 36" descr="Shingle"/>
          <p:cNvSpPr>
            <a:spLocks noChangeArrowheads="1"/>
          </p:cNvSpPr>
          <p:nvPr/>
        </p:nvSpPr>
        <p:spPr bwMode="auto">
          <a:xfrm>
            <a:off x="3124200" y="1744663"/>
            <a:ext cx="914400" cy="320675"/>
          </a:xfrm>
          <a:prstGeom prst="rect">
            <a:avLst/>
          </a:prstGeom>
          <a:pattFill prst="shingle">
            <a:fgClr>
              <a:srgbClr val="CCFF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47142" name="Rectangle 37" descr="Shingle"/>
          <p:cNvSpPr>
            <a:spLocks noChangeArrowheads="1"/>
          </p:cNvSpPr>
          <p:nvPr/>
        </p:nvSpPr>
        <p:spPr bwMode="auto">
          <a:xfrm>
            <a:off x="3124200" y="2049463"/>
            <a:ext cx="914400" cy="320675"/>
          </a:xfrm>
          <a:prstGeom prst="rect">
            <a:avLst/>
          </a:prstGeom>
          <a:pattFill prst="shingle">
            <a:fgClr>
              <a:srgbClr val="CCFF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2</a:t>
            </a:r>
          </a:p>
        </p:txBody>
      </p:sp>
      <p:sp>
        <p:nvSpPr>
          <p:cNvPr id="47143" name="Rectangle 38" descr="Shingle"/>
          <p:cNvSpPr>
            <a:spLocks noChangeArrowheads="1"/>
          </p:cNvSpPr>
          <p:nvPr/>
        </p:nvSpPr>
        <p:spPr bwMode="auto">
          <a:xfrm>
            <a:off x="3124200" y="2354263"/>
            <a:ext cx="914400" cy="320675"/>
          </a:xfrm>
          <a:prstGeom prst="rect">
            <a:avLst/>
          </a:prstGeom>
          <a:pattFill prst="shingle">
            <a:fgClr>
              <a:srgbClr val="CCFF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3</a:t>
            </a:r>
          </a:p>
        </p:txBody>
      </p:sp>
      <p:sp>
        <p:nvSpPr>
          <p:cNvPr id="47144" name="Text Box 39"/>
          <p:cNvSpPr txBox="1">
            <a:spLocks noChangeArrowheads="1"/>
          </p:cNvSpPr>
          <p:nvPr/>
        </p:nvSpPr>
        <p:spPr bwMode="auto">
          <a:xfrm>
            <a:off x="3124200" y="4419600"/>
            <a:ext cx="1163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Page Table 2</a:t>
            </a:r>
          </a:p>
        </p:txBody>
      </p:sp>
      <p:sp>
        <p:nvSpPr>
          <p:cNvPr id="47145" name="Rectangle 40" descr="Shingle"/>
          <p:cNvSpPr>
            <a:spLocks noChangeArrowheads="1"/>
          </p:cNvSpPr>
          <p:nvPr/>
        </p:nvSpPr>
        <p:spPr bwMode="auto">
          <a:xfrm>
            <a:off x="3124200" y="3192463"/>
            <a:ext cx="914400" cy="320675"/>
          </a:xfrm>
          <a:prstGeom prst="rect">
            <a:avLst/>
          </a:prstGeom>
          <a:pattFill prst="shingle">
            <a:fgClr>
              <a:schemeClr val="accent2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47146" name="Rectangle 41" descr="Shingle"/>
          <p:cNvSpPr>
            <a:spLocks noChangeArrowheads="1"/>
          </p:cNvSpPr>
          <p:nvPr/>
        </p:nvSpPr>
        <p:spPr bwMode="auto">
          <a:xfrm>
            <a:off x="3124200" y="3497263"/>
            <a:ext cx="914400" cy="320675"/>
          </a:xfrm>
          <a:prstGeom prst="rect">
            <a:avLst/>
          </a:prstGeom>
          <a:pattFill prst="shingle">
            <a:fgClr>
              <a:schemeClr val="accent2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2</a:t>
            </a:r>
          </a:p>
        </p:txBody>
      </p:sp>
      <p:sp>
        <p:nvSpPr>
          <p:cNvPr id="47147" name="Rectangle 42" descr="Shingle"/>
          <p:cNvSpPr>
            <a:spLocks noChangeArrowheads="1"/>
          </p:cNvSpPr>
          <p:nvPr/>
        </p:nvSpPr>
        <p:spPr bwMode="auto">
          <a:xfrm>
            <a:off x="3124200" y="3802063"/>
            <a:ext cx="914400" cy="320675"/>
          </a:xfrm>
          <a:prstGeom prst="rect">
            <a:avLst/>
          </a:prstGeom>
          <a:pattFill prst="shingle">
            <a:fgClr>
              <a:schemeClr val="accent2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3</a:t>
            </a:r>
          </a:p>
        </p:txBody>
      </p:sp>
      <p:sp>
        <p:nvSpPr>
          <p:cNvPr id="47148" name="Rectangle 43" descr="Shingle"/>
          <p:cNvSpPr>
            <a:spLocks noChangeArrowheads="1"/>
          </p:cNvSpPr>
          <p:nvPr/>
        </p:nvSpPr>
        <p:spPr bwMode="auto">
          <a:xfrm>
            <a:off x="3124200" y="4106863"/>
            <a:ext cx="914400" cy="320675"/>
          </a:xfrm>
          <a:prstGeom prst="rect">
            <a:avLst/>
          </a:prstGeom>
          <a:pattFill prst="shingle">
            <a:fgClr>
              <a:schemeClr val="accent2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4</a:t>
            </a:r>
          </a:p>
        </p:txBody>
      </p:sp>
      <p:sp>
        <p:nvSpPr>
          <p:cNvPr id="47149" name="Text Box 44"/>
          <p:cNvSpPr txBox="1">
            <a:spLocks noChangeArrowheads="1"/>
          </p:cNvSpPr>
          <p:nvPr/>
        </p:nvSpPr>
        <p:spPr bwMode="auto">
          <a:xfrm>
            <a:off x="2819400" y="6202363"/>
            <a:ext cx="16986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>
                <a:latin typeface="Tahoma" pitchFamily="34" charset="0"/>
                <a:ea typeface="PMingLiU" pitchFamily="18" charset="-120"/>
              </a:rPr>
              <a:t>Page Table 3       </a:t>
            </a:r>
          </a:p>
          <a:p>
            <a:endParaRPr lang="en-US" altLang="zh-TW" sz="1200">
              <a:latin typeface="Tahoma" pitchFamily="34" charset="0"/>
              <a:ea typeface="PMingLiU" pitchFamily="18" charset="-120"/>
            </a:endParaRPr>
          </a:p>
        </p:txBody>
      </p:sp>
      <p:sp>
        <p:nvSpPr>
          <p:cNvPr id="47150" name="Rectangle 45" descr="Shingle"/>
          <p:cNvSpPr>
            <a:spLocks noChangeArrowheads="1"/>
          </p:cNvSpPr>
          <p:nvPr/>
        </p:nvSpPr>
        <p:spPr bwMode="auto">
          <a:xfrm>
            <a:off x="3124200" y="4868863"/>
            <a:ext cx="914400" cy="320675"/>
          </a:xfrm>
          <a:prstGeom prst="rect">
            <a:avLst/>
          </a:prstGeom>
          <a:pattFill prst="shingle">
            <a:fgClr>
              <a:srgbClr val="FFCC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47151" name="Rectangle 46" descr="Shingle"/>
          <p:cNvSpPr>
            <a:spLocks noChangeArrowheads="1"/>
          </p:cNvSpPr>
          <p:nvPr/>
        </p:nvSpPr>
        <p:spPr bwMode="auto">
          <a:xfrm>
            <a:off x="3124200" y="5173663"/>
            <a:ext cx="914400" cy="320675"/>
          </a:xfrm>
          <a:prstGeom prst="rect">
            <a:avLst/>
          </a:prstGeom>
          <a:pattFill prst="shingle">
            <a:fgClr>
              <a:srgbClr val="FFCC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2</a:t>
            </a:r>
          </a:p>
        </p:txBody>
      </p:sp>
      <p:sp>
        <p:nvSpPr>
          <p:cNvPr id="47152" name="Rectangle 47" descr="Shingle"/>
          <p:cNvSpPr>
            <a:spLocks noChangeArrowheads="1"/>
          </p:cNvSpPr>
          <p:nvPr/>
        </p:nvSpPr>
        <p:spPr bwMode="auto">
          <a:xfrm>
            <a:off x="3124200" y="5478463"/>
            <a:ext cx="914400" cy="320675"/>
          </a:xfrm>
          <a:prstGeom prst="rect">
            <a:avLst/>
          </a:prstGeom>
          <a:pattFill prst="shingle">
            <a:fgClr>
              <a:srgbClr val="FFCC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3</a:t>
            </a:r>
          </a:p>
        </p:txBody>
      </p:sp>
      <p:sp>
        <p:nvSpPr>
          <p:cNvPr id="47153" name="Rectangle 48" descr="Shingle"/>
          <p:cNvSpPr>
            <a:spLocks noChangeArrowheads="1"/>
          </p:cNvSpPr>
          <p:nvPr/>
        </p:nvSpPr>
        <p:spPr bwMode="auto">
          <a:xfrm>
            <a:off x="3124200" y="5783263"/>
            <a:ext cx="914400" cy="320675"/>
          </a:xfrm>
          <a:prstGeom prst="rect">
            <a:avLst/>
          </a:prstGeom>
          <a:pattFill prst="shingle">
            <a:fgClr>
              <a:srgbClr val="FFCCCC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400">
                <a:latin typeface="Tahoma" pitchFamily="34" charset="0"/>
                <a:ea typeface="PMingLiU" pitchFamily="18" charset="-120"/>
              </a:rPr>
              <a:t>4</a:t>
            </a:r>
          </a:p>
        </p:txBody>
      </p:sp>
      <p:sp>
        <p:nvSpPr>
          <p:cNvPr id="47154" name="Text Box 49"/>
          <p:cNvSpPr txBox="1">
            <a:spLocks noChangeArrowheads="1"/>
          </p:cNvSpPr>
          <p:nvPr/>
        </p:nvSpPr>
        <p:spPr bwMode="auto">
          <a:xfrm>
            <a:off x="4953000" y="4876800"/>
            <a:ext cx="1693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PMingLiU" pitchFamily="18" charset="-120"/>
              </a:rPr>
              <a:t>Physical Memory</a:t>
            </a:r>
          </a:p>
        </p:txBody>
      </p:sp>
      <p:cxnSp>
        <p:nvCxnSpPr>
          <p:cNvPr id="47155" name="AutoShape 50"/>
          <p:cNvCxnSpPr>
            <a:cxnSpLocks noChangeShapeType="1"/>
            <a:stCxn id="47141" idx="0"/>
            <a:endCxn id="47143" idx="2"/>
          </p:cNvCxnSpPr>
          <p:nvPr/>
        </p:nvCxnSpPr>
        <p:spPr bwMode="auto">
          <a:xfrm>
            <a:off x="3581400" y="1736725"/>
            <a:ext cx="0" cy="946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6" name="AutoShape 51"/>
          <p:cNvCxnSpPr>
            <a:cxnSpLocks noChangeShapeType="1"/>
            <a:stCxn id="47145" idx="0"/>
            <a:endCxn id="47148" idx="2"/>
          </p:cNvCxnSpPr>
          <p:nvPr/>
        </p:nvCxnSpPr>
        <p:spPr bwMode="auto">
          <a:xfrm>
            <a:off x="3581400" y="3184525"/>
            <a:ext cx="0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7" name="AutoShape 52"/>
          <p:cNvCxnSpPr>
            <a:cxnSpLocks noChangeShapeType="1"/>
            <a:stCxn id="47150" idx="0"/>
            <a:endCxn id="47153" idx="2"/>
          </p:cNvCxnSpPr>
          <p:nvPr/>
        </p:nvCxnSpPr>
        <p:spPr bwMode="auto">
          <a:xfrm>
            <a:off x="3581400" y="4860925"/>
            <a:ext cx="0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9765" name="Rectangle 53"/>
          <p:cNvSpPr>
            <a:spLocks noGrp="1" noChangeArrowheads="1"/>
          </p:cNvSpPr>
          <p:nvPr>
            <p:ph type="body" sz="half" idx="2"/>
          </p:nvPr>
        </p:nvSpPr>
        <p:spPr>
          <a:xfrm>
            <a:off x="6629400" y="1371600"/>
            <a:ext cx="2286000" cy="4343400"/>
          </a:xfrm>
          <a:solidFill>
            <a:srgbClr val="EAEAEA"/>
          </a:solidFill>
          <a:ln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000" smtClean="0">
                <a:solidFill>
                  <a:srgbClr val="FF0000"/>
                </a:solidFill>
                <a:ea typeface="新細明體" pitchFamily="18" charset="-120"/>
              </a:rPr>
              <a:t>Each application has a separate page table</a:t>
            </a:r>
          </a:p>
          <a:p>
            <a:pPr>
              <a:defRPr/>
            </a:pPr>
            <a:r>
              <a:rPr lang="en-US" altLang="zh-TW" sz="2000" smtClean="0">
                <a:solidFill>
                  <a:srgbClr val="FF0000"/>
                </a:solidFill>
                <a:ea typeface="新細明體" pitchFamily="18" charset="-120"/>
              </a:rPr>
              <a:t>Page table contains an entry for each user page</a:t>
            </a:r>
          </a:p>
          <a:p>
            <a:pPr>
              <a:defRPr/>
            </a:pPr>
            <a:r>
              <a:rPr lang="en-US" altLang="zh-TW" sz="2000" smtClean="0">
                <a:solidFill>
                  <a:srgbClr val="FF0000"/>
                </a:solidFill>
                <a:ea typeface="新細明體" pitchFamily="18" charset="-120"/>
              </a:rPr>
              <a:t>Page table base pointer maintained by OS for each process</a:t>
            </a:r>
          </a:p>
        </p:txBody>
      </p:sp>
      <p:sp>
        <p:nvSpPr>
          <p:cNvPr id="2419766" name="Line 54"/>
          <p:cNvSpPr>
            <a:spLocks noChangeShapeType="1"/>
          </p:cNvSpPr>
          <p:nvPr/>
        </p:nvSpPr>
        <p:spPr bwMode="auto">
          <a:xfrm>
            <a:off x="2362200" y="1752600"/>
            <a:ext cx="762000" cy="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67" name="Line 55"/>
          <p:cNvSpPr>
            <a:spLocks noChangeShapeType="1"/>
          </p:cNvSpPr>
          <p:nvPr/>
        </p:nvSpPr>
        <p:spPr bwMode="auto">
          <a:xfrm>
            <a:off x="2362200" y="3200400"/>
            <a:ext cx="762000" cy="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9768" name="Line 56"/>
          <p:cNvSpPr>
            <a:spLocks noChangeShapeType="1"/>
          </p:cNvSpPr>
          <p:nvPr/>
        </p:nvSpPr>
        <p:spPr bwMode="auto">
          <a:xfrm>
            <a:off x="2362200" y="4876800"/>
            <a:ext cx="762000" cy="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62" name="Text Box 57"/>
          <p:cNvSpPr txBox="1">
            <a:spLocks noChangeArrowheads="1"/>
          </p:cNvSpPr>
          <p:nvPr/>
        </p:nvSpPr>
        <p:spPr bwMode="auto">
          <a:xfrm>
            <a:off x="1981200" y="4419600"/>
            <a:ext cx="1020763" cy="381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Page table </a:t>
            </a:r>
          </a:p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base pointer 3</a:t>
            </a:r>
          </a:p>
        </p:txBody>
      </p:sp>
      <p:sp>
        <p:nvSpPr>
          <p:cNvPr id="47163" name="Text Box 58"/>
          <p:cNvSpPr txBox="1">
            <a:spLocks noChangeArrowheads="1"/>
          </p:cNvSpPr>
          <p:nvPr/>
        </p:nvSpPr>
        <p:spPr bwMode="auto">
          <a:xfrm>
            <a:off x="2057400" y="2743200"/>
            <a:ext cx="1020763" cy="381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Page table </a:t>
            </a:r>
          </a:p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base pointer 2</a:t>
            </a:r>
          </a:p>
        </p:txBody>
      </p:sp>
      <p:sp>
        <p:nvSpPr>
          <p:cNvPr id="47164" name="Text Box 59"/>
          <p:cNvSpPr txBox="1">
            <a:spLocks noChangeArrowheads="1"/>
          </p:cNvSpPr>
          <p:nvPr/>
        </p:nvSpPr>
        <p:spPr bwMode="auto">
          <a:xfrm>
            <a:off x="2057400" y="1295400"/>
            <a:ext cx="1020763" cy="381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Page table </a:t>
            </a:r>
          </a:p>
          <a:p>
            <a:r>
              <a:rPr lang="en-US" altLang="zh-TW" sz="900">
                <a:solidFill>
                  <a:srgbClr val="CC00CC"/>
                </a:solidFill>
                <a:latin typeface="Tahoma" pitchFamily="34" charset="0"/>
                <a:ea typeface="PMingLiU" pitchFamily="18" charset="-120"/>
              </a:rPr>
              <a:t>base pointer 1</a:t>
            </a:r>
          </a:p>
        </p:txBody>
      </p:sp>
    </p:spTree>
    <p:extLst>
      <p:ext uri="{BB962C8B-B14F-4D97-AF65-F5344CB8AC3E}">
        <p14:creationId xmlns:p14="http://schemas.microsoft.com/office/powerpoint/2010/main" val="40534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75F311-D39D-445B-B332-B14A0C4D0BCB}" type="slidenum">
              <a:rPr lang="en-US" altLang="zh-TW" sz="1400">
                <a:latin typeface="Comic Sans MS" pitchFamily="66" charset="0"/>
              </a:rPr>
              <a:pPr/>
              <a:t>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Why Virtual Memory?</a:t>
            </a:r>
            <a:endParaRPr lang="en-US" altLang="zh-TW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006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An </a:t>
            </a:r>
            <a:r>
              <a:rPr lang="en-US" altLang="zh-TW" dirty="0" smtClean="0">
                <a:ea typeface="PMingLiU" pitchFamily="18" charset="-120"/>
              </a:rPr>
              <a:t>example</a:t>
            </a:r>
            <a:r>
              <a:rPr lang="en-US" altLang="zh-TW" dirty="0" smtClean="0">
                <a:ea typeface="PMingLiU" pitchFamily="18" charset="-120"/>
              </a:rPr>
              <a:t>: MIPS64 is a 64-bit architecture allowing an address space defined by 64 bits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Maximum address space:</a:t>
            </a:r>
          </a:p>
          <a:p>
            <a:pPr lvl="2"/>
            <a:r>
              <a:rPr lang="en-US" altLang="zh-TW" dirty="0" smtClean="0">
                <a:ea typeface="PMingLiU" pitchFamily="18" charset="-120"/>
              </a:rPr>
              <a:t>2</a:t>
            </a:r>
            <a:r>
              <a:rPr lang="en-US" altLang="zh-TW" baseline="30000" dirty="0" smtClean="0">
                <a:ea typeface="PMingLiU" pitchFamily="18" charset="-120"/>
              </a:rPr>
              <a:t>64</a:t>
            </a:r>
            <a:r>
              <a:rPr lang="en-US" altLang="zh-TW" dirty="0" smtClean="0">
                <a:ea typeface="PMingLiU" pitchFamily="18" charset="-120"/>
              </a:rPr>
              <a:t> = 16 x 10</a:t>
            </a:r>
            <a:r>
              <a:rPr lang="en-US" altLang="zh-TW" baseline="30000" dirty="0" smtClean="0">
                <a:ea typeface="PMingLiU" pitchFamily="18" charset="-120"/>
              </a:rPr>
              <a:t>18</a:t>
            </a:r>
            <a:r>
              <a:rPr lang="en-US" altLang="zh-TW" dirty="0" smtClean="0">
                <a:ea typeface="PMingLiU" pitchFamily="18" charset="-120"/>
              </a:rPr>
              <a:t> =16,000 petabytes</a:t>
            </a:r>
          </a:p>
          <a:p>
            <a:pPr lvl="2"/>
            <a:r>
              <a:rPr lang="en-US" altLang="zh-TW" dirty="0" err="1" smtClean="0">
                <a:ea typeface="PMingLiU" pitchFamily="18" charset="-120"/>
              </a:rPr>
              <a:t>peta</a:t>
            </a:r>
            <a:r>
              <a:rPr lang="en-US" altLang="zh-TW" dirty="0" smtClean="0">
                <a:ea typeface="PMingLiU" pitchFamily="18" charset="-120"/>
              </a:rPr>
              <a:t> = 10</a:t>
            </a:r>
            <a:r>
              <a:rPr lang="en-US" altLang="zh-TW" baseline="30000" dirty="0" smtClean="0">
                <a:ea typeface="PMingLiU" pitchFamily="18" charset="-120"/>
              </a:rPr>
              <a:t>15</a:t>
            </a:r>
            <a:endParaRPr lang="en-US" altLang="zh-TW" sz="1400" baseline="30000" dirty="0" smtClean="0">
              <a:ea typeface="PMingLiU" pitchFamily="18" charset="-120"/>
            </a:endParaRPr>
          </a:p>
          <a:p>
            <a:r>
              <a:rPr lang="en-US" altLang="zh-TW" dirty="0" smtClean="0">
                <a:ea typeface="PMingLiU" pitchFamily="18" charset="-120"/>
              </a:rPr>
              <a:t>This is several orders of magnitude larger than any realistic and economical (or necessary for that matter) physical memory system</a:t>
            </a:r>
          </a:p>
        </p:txBody>
      </p:sp>
    </p:spTree>
    <p:extLst>
      <p:ext uri="{BB962C8B-B14F-4D97-AF65-F5344CB8AC3E}">
        <p14:creationId xmlns:p14="http://schemas.microsoft.com/office/powerpoint/2010/main" val="17274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1F2498-EBED-4986-A9B5-98A0C44D6FEA}" type="slidenum">
              <a:rPr lang="en-US" altLang="zh-TW" sz="1400">
                <a:latin typeface="Comic Sans MS" pitchFamily="66" charset="0"/>
              </a:rPr>
              <a:pPr/>
              <a:t>20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4648200" cy="609600"/>
          </a:xfrm>
        </p:spPr>
        <p:txBody>
          <a:bodyPr/>
          <a:lstStyle/>
          <a:p>
            <a:pPr algn="r"/>
            <a:r>
              <a:rPr lang="en-US" altLang="zh-TW" sz="2400" b="1" smtClean="0">
                <a:solidFill>
                  <a:srgbClr val="FF3300"/>
                </a:solidFill>
                <a:ea typeface="PMingLiU" pitchFamily="18" charset="-120"/>
              </a:rPr>
              <a:t>Page Table Structure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1925638" y="2362200"/>
            <a:ext cx="3159125" cy="2687638"/>
            <a:chOff x="362" y="1104"/>
            <a:chExt cx="1990" cy="1693"/>
          </a:xfrm>
        </p:grpSpPr>
        <p:sp>
          <p:nvSpPr>
            <p:cNvPr id="2422788" name="Rectangle 4"/>
            <p:cNvSpPr>
              <a:spLocks noChangeArrowheads="1"/>
            </p:cNvSpPr>
            <p:nvPr/>
          </p:nvSpPr>
          <p:spPr bwMode="auto">
            <a:xfrm>
              <a:off x="912" y="1296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789" name="Rectangle 5"/>
            <p:cNvSpPr>
              <a:spLocks noChangeArrowheads="1"/>
            </p:cNvSpPr>
            <p:nvPr/>
          </p:nvSpPr>
          <p:spPr bwMode="auto">
            <a:xfrm>
              <a:off x="1104" y="1296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57" name="Rectangle 6"/>
            <p:cNvSpPr>
              <a:spLocks noChangeArrowheads="1"/>
            </p:cNvSpPr>
            <p:nvPr/>
          </p:nvSpPr>
          <p:spPr bwMode="auto">
            <a:xfrm>
              <a:off x="362" y="1280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0x00000</a:t>
              </a:r>
            </a:p>
          </p:txBody>
        </p:sp>
        <p:sp>
          <p:nvSpPr>
            <p:cNvPr id="2422791" name="Rectangle 7"/>
            <p:cNvSpPr>
              <a:spLocks noChangeArrowheads="1"/>
            </p:cNvSpPr>
            <p:nvPr/>
          </p:nvSpPr>
          <p:spPr bwMode="auto">
            <a:xfrm>
              <a:off x="912" y="1440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792" name="Rectangle 8"/>
            <p:cNvSpPr>
              <a:spLocks noChangeArrowheads="1"/>
            </p:cNvSpPr>
            <p:nvPr/>
          </p:nvSpPr>
          <p:spPr bwMode="auto">
            <a:xfrm>
              <a:off x="1104" y="1440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60" name="Rectangle 9"/>
            <p:cNvSpPr>
              <a:spLocks noChangeArrowheads="1"/>
            </p:cNvSpPr>
            <p:nvPr/>
          </p:nvSpPr>
          <p:spPr bwMode="auto">
            <a:xfrm>
              <a:off x="370" y="1424"/>
              <a:ext cx="51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0x00001</a:t>
              </a:r>
            </a:p>
          </p:txBody>
        </p:sp>
        <p:sp>
          <p:nvSpPr>
            <p:cNvPr id="2422794" name="Rectangle 10"/>
            <p:cNvSpPr>
              <a:spLocks noChangeArrowheads="1"/>
            </p:cNvSpPr>
            <p:nvPr/>
          </p:nvSpPr>
          <p:spPr bwMode="auto">
            <a:xfrm>
              <a:off x="912" y="1584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795" name="Rectangle 11"/>
            <p:cNvSpPr>
              <a:spLocks noChangeArrowheads="1"/>
            </p:cNvSpPr>
            <p:nvPr/>
          </p:nvSpPr>
          <p:spPr bwMode="auto">
            <a:xfrm>
              <a:off x="1104" y="1584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63" name="Rectangle 12"/>
            <p:cNvSpPr>
              <a:spLocks noChangeArrowheads="1"/>
            </p:cNvSpPr>
            <p:nvPr/>
          </p:nvSpPr>
          <p:spPr bwMode="auto">
            <a:xfrm>
              <a:off x="362" y="1568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0x00002</a:t>
              </a:r>
            </a:p>
          </p:txBody>
        </p:sp>
        <p:sp>
          <p:nvSpPr>
            <p:cNvPr id="2422797" name="Rectangle 13"/>
            <p:cNvSpPr>
              <a:spLocks noChangeArrowheads="1"/>
            </p:cNvSpPr>
            <p:nvPr/>
          </p:nvSpPr>
          <p:spPr bwMode="auto">
            <a:xfrm>
              <a:off x="912" y="1728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798" name="Rectangle 14"/>
            <p:cNvSpPr>
              <a:spLocks noChangeArrowheads="1"/>
            </p:cNvSpPr>
            <p:nvPr/>
          </p:nvSpPr>
          <p:spPr bwMode="auto">
            <a:xfrm>
              <a:off x="1104" y="1728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66" name="Rectangle 15"/>
            <p:cNvSpPr>
              <a:spLocks noChangeArrowheads="1"/>
            </p:cNvSpPr>
            <p:nvPr/>
          </p:nvSpPr>
          <p:spPr bwMode="auto">
            <a:xfrm>
              <a:off x="362" y="1712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0x00003</a:t>
              </a:r>
            </a:p>
          </p:txBody>
        </p:sp>
        <p:sp>
          <p:nvSpPr>
            <p:cNvPr id="2422800" name="Rectangle 16"/>
            <p:cNvSpPr>
              <a:spLocks noChangeArrowheads="1"/>
            </p:cNvSpPr>
            <p:nvPr/>
          </p:nvSpPr>
          <p:spPr bwMode="auto">
            <a:xfrm>
              <a:off x="912" y="1872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01" name="Rectangle 17"/>
            <p:cNvSpPr>
              <a:spLocks noChangeArrowheads="1"/>
            </p:cNvSpPr>
            <p:nvPr/>
          </p:nvSpPr>
          <p:spPr bwMode="auto">
            <a:xfrm>
              <a:off x="1104" y="1872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69" name="Rectangle 18"/>
            <p:cNvSpPr>
              <a:spLocks noChangeArrowheads="1"/>
            </p:cNvSpPr>
            <p:nvPr/>
          </p:nvSpPr>
          <p:spPr bwMode="auto">
            <a:xfrm>
              <a:off x="362" y="1856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0x00004</a:t>
              </a:r>
            </a:p>
          </p:txBody>
        </p:sp>
        <p:sp>
          <p:nvSpPr>
            <p:cNvPr id="2422803" name="Rectangle 19"/>
            <p:cNvSpPr>
              <a:spLocks noChangeArrowheads="1"/>
            </p:cNvSpPr>
            <p:nvPr/>
          </p:nvSpPr>
          <p:spPr bwMode="auto">
            <a:xfrm>
              <a:off x="912" y="2016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04" name="Rectangle 20"/>
            <p:cNvSpPr>
              <a:spLocks noChangeArrowheads="1"/>
            </p:cNvSpPr>
            <p:nvPr/>
          </p:nvSpPr>
          <p:spPr bwMode="auto">
            <a:xfrm>
              <a:off x="1104" y="2016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72" name="Rectangle 21"/>
            <p:cNvSpPr>
              <a:spLocks noChangeArrowheads="1"/>
            </p:cNvSpPr>
            <p:nvPr/>
          </p:nvSpPr>
          <p:spPr bwMode="auto">
            <a:xfrm>
              <a:off x="362" y="2000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0x00005</a:t>
              </a:r>
            </a:p>
          </p:txBody>
        </p:sp>
        <p:sp>
          <p:nvSpPr>
            <p:cNvPr id="2422806" name="Rectangle 22"/>
            <p:cNvSpPr>
              <a:spLocks noChangeArrowheads="1"/>
            </p:cNvSpPr>
            <p:nvPr/>
          </p:nvSpPr>
          <p:spPr bwMode="auto">
            <a:xfrm>
              <a:off x="912" y="2160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07" name="Rectangle 23"/>
            <p:cNvSpPr>
              <a:spLocks noChangeArrowheads="1"/>
            </p:cNvSpPr>
            <p:nvPr/>
          </p:nvSpPr>
          <p:spPr bwMode="auto">
            <a:xfrm>
              <a:off x="1104" y="2160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75" name="Rectangle 24"/>
            <p:cNvSpPr>
              <a:spLocks noChangeArrowheads="1"/>
            </p:cNvSpPr>
            <p:nvPr/>
          </p:nvSpPr>
          <p:spPr bwMode="auto">
            <a:xfrm>
              <a:off x="362" y="2144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0x00006</a:t>
              </a:r>
            </a:p>
          </p:txBody>
        </p:sp>
        <p:sp>
          <p:nvSpPr>
            <p:cNvPr id="2422809" name="Rectangle 25"/>
            <p:cNvSpPr>
              <a:spLocks noChangeArrowheads="1"/>
            </p:cNvSpPr>
            <p:nvPr/>
          </p:nvSpPr>
          <p:spPr bwMode="auto">
            <a:xfrm>
              <a:off x="912" y="2304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10" name="Rectangle 26"/>
            <p:cNvSpPr>
              <a:spLocks noChangeArrowheads="1"/>
            </p:cNvSpPr>
            <p:nvPr/>
          </p:nvSpPr>
          <p:spPr bwMode="auto">
            <a:xfrm>
              <a:off x="1104" y="2304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78" name="Rectangle 27"/>
            <p:cNvSpPr>
              <a:spLocks noChangeArrowheads="1"/>
            </p:cNvSpPr>
            <p:nvPr/>
          </p:nvSpPr>
          <p:spPr bwMode="auto">
            <a:xfrm>
              <a:off x="362" y="2288"/>
              <a:ext cx="52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0x00007</a:t>
              </a:r>
            </a:p>
          </p:txBody>
        </p:sp>
        <p:sp>
          <p:nvSpPr>
            <p:cNvPr id="48179" name="Text Box 28"/>
            <p:cNvSpPr txBox="1">
              <a:spLocks noChangeArrowheads="1"/>
            </p:cNvSpPr>
            <p:nvPr/>
          </p:nvSpPr>
          <p:spPr bwMode="auto">
            <a:xfrm>
              <a:off x="895" y="1104"/>
              <a:ext cx="1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V</a:t>
              </a:r>
            </a:p>
          </p:txBody>
        </p:sp>
        <p:sp>
          <p:nvSpPr>
            <p:cNvPr id="48180" name="Text Box 29"/>
            <p:cNvSpPr txBox="1">
              <a:spLocks noChangeArrowheads="1"/>
            </p:cNvSpPr>
            <p:nvPr/>
          </p:nvSpPr>
          <p:spPr bwMode="auto">
            <a:xfrm>
              <a:off x="1108" y="1104"/>
              <a:ext cx="12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Physical page number</a:t>
              </a:r>
            </a:p>
          </p:txBody>
        </p:sp>
        <p:sp>
          <p:nvSpPr>
            <p:cNvPr id="2422814" name="Rectangle 30"/>
            <p:cNvSpPr>
              <a:spLocks noChangeArrowheads="1"/>
            </p:cNvSpPr>
            <p:nvPr/>
          </p:nvSpPr>
          <p:spPr bwMode="auto">
            <a:xfrm>
              <a:off x="912" y="2640"/>
              <a:ext cx="192" cy="14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22815" name="Rectangle 31"/>
            <p:cNvSpPr>
              <a:spLocks noChangeArrowheads="1"/>
            </p:cNvSpPr>
            <p:nvPr/>
          </p:nvSpPr>
          <p:spPr bwMode="auto">
            <a:xfrm>
              <a:off x="1104" y="2640"/>
              <a:ext cx="1248" cy="144"/>
            </a:xfrm>
            <a:prstGeom prst="rect">
              <a:avLst/>
            </a:prstGeom>
            <a:solidFill>
              <a:srgbClr val="E5FF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48183" name="Rectangle 32"/>
            <p:cNvSpPr>
              <a:spLocks noChangeArrowheads="1"/>
            </p:cNvSpPr>
            <p:nvPr/>
          </p:nvSpPr>
          <p:spPr bwMode="auto">
            <a:xfrm>
              <a:off x="365" y="2624"/>
              <a:ext cx="522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1200" b="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0xFFFFF</a:t>
              </a:r>
            </a:p>
          </p:txBody>
        </p:sp>
        <p:sp>
          <p:nvSpPr>
            <p:cNvPr id="48184" name="Text Box 33"/>
            <p:cNvSpPr txBox="1">
              <a:spLocks noChangeArrowheads="1"/>
            </p:cNvSpPr>
            <p:nvPr/>
          </p:nvSpPr>
          <p:spPr bwMode="auto">
            <a:xfrm>
              <a:off x="1580" y="2448"/>
              <a:ext cx="15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</p:txBody>
        </p:sp>
        <p:sp>
          <p:nvSpPr>
            <p:cNvPr id="48185" name="Text Box 34"/>
            <p:cNvSpPr txBox="1">
              <a:spLocks noChangeArrowheads="1"/>
            </p:cNvSpPr>
            <p:nvPr/>
          </p:nvSpPr>
          <p:spPr bwMode="auto">
            <a:xfrm>
              <a:off x="2108" y="2448"/>
              <a:ext cx="15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</p:txBody>
        </p:sp>
        <p:sp>
          <p:nvSpPr>
            <p:cNvPr id="48186" name="Text Box 35"/>
            <p:cNvSpPr txBox="1">
              <a:spLocks noChangeArrowheads="1"/>
            </p:cNvSpPr>
            <p:nvPr/>
          </p:nvSpPr>
          <p:spPr bwMode="auto">
            <a:xfrm>
              <a:off x="1196" y="2448"/>
              <a:ext cx="15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  <a:p>
              <a:pPr>
                <a:lnSpc>
                  <a:spcPct val="20000"/>
                </a:lnSpc>
              </a:pPr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.</a:t>
              </a:r>
            </a:p>
          </p:txBody>
        </p:sp>
      </p:grpSp>
      <p:sp>
        <p:nvSpPr>
          <p:cNvPr id="2422820" name="Rectangle 36"/>
          <p:cNvSpPr>
            <a:spLocks noChangeArrowheads="1"/>
          </p:cNvSpPr>
          <p:nvPr/>
        </p:nvSpPr>
        <p:spPr bwMode="auto">
          <a:xfrm>
            <a:off x="2971800" y="1447800"/>
            <a:ext cx="1981200" cy="2286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2821" name="Rectangle 37"/>
          <p:cNvSpPr>
            <a:spLocks noChangeArrowheads="1"/>
          </p:cNvSpPr>
          <p:nvPr/>
        </p:nvSpPr>
        <p:spPr bwMode="auto">
          <a:xfrm>
            <a:off x="4953000" y="1447800"/>
            <a:ext cx="7620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8135" name="Text Box 38"/>
          <p:cNvSpPr txBox="1">
            <a:spLocks noChangeArrowheads="1"/>
          </p:cNvSpPr>
          <p:nvPr/>
        </p:nvSpPr>
        <p:spPr bwMode="auto">
          <a:xfrm>
            <a:off x="5480050" y="1219200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latin typeface="Comic Sans MS" pitchFamily="66" charset="0"/>
                <a:ea typeface="PMingLiU" pitchFamily="18" charset="-120"/>
              </a:rPr>
              <a:t>0</a:t>
            </a:r>
          </a:p>
        </p:txBody>
      </p:sp>
      <p:sp>
        <p:nvSpPr>
          <p:cNvPr id="48136" name="Text Box 39"/>
          <p:cNvSpPr txBox="1">
            <a:spLocks noChangeArrowheads="1"/>
          </p:cNvSpPr>
          <p:nvPr/>
        </p:nvSpPr>
        <p:spPr bwMode="auto">
          <a:xfrm>
            <a:off x="4876800" y="1219200"/>
            <a:ext cx="32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latin typeface="Comic Sans MS" pitchFamily="66" charset="0"/>
                <a:ea typeface="PMingLiU" pitchFamily="18" charset="-120"/>
              </a:rPr>
              <a:t>11</a:t>
            </a:r>
          </a:p>
        </p:txBody>
      </p:sp>
      <p:sp>
        <p:nvSpPr>
          <p:cNvPr id="48137" name="Text Box 40"/>
          <p:cNvSpPr txBox="1">
            <a:spLocks noChangeArrowheads="1"/>
          </p:cNvSpPr>
          <p:nvPr/>
        </p:nvSpPr>
        <p:spPr bwMode="auto">
          <a:xfrm>
            <a:off x="4648200" y="1219200"/>
            <a:ext cx="34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latin typeface="Comic Sans MS" pitchFamily="66" charset="0"/>
                <a:ea typeface="PMingLiU" pitchFamily="18" charset="-120"/>
              </a:rPr>
              <a:t>12</a:t>
            </a:r>
          </a:p>
        </p:txBody>
      </p:sp>
      <p:sp>
        <p:nvSpPr>
          <p:cNvPr id="48138" name="Text Box 41"/>
          <p:cNvSpPr txBox="1">
            <a:spLocks noChangeArrowheads="1"/>
          </p:cNvSpPr>
          <p:nvPr/>
        </p:nvSpPr>
        <p:spPr bwMode="auto">
          <a:xfrm>
            <a:off x="2894013" y="1219200"/>
            <a:ext cx="34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latin typeface="Comic Sans MS" pitchFamily="66" charset="0"/>
                <a:ea typeface="PMingLiU" pitchFamily="18" charset="-120"/>
              </a:rPr>
              <a:t>31</a:t>
            </a:r>
          </a:p>
        </p:txBody>
      </p:sp>
      <p:sp>
        <p:nvSpPr>
          <p:cNvPr id="48139" name="Text Box 42"/>
          <p:cNvSpPr txBox="1">
            <a:spLocks noChangeArrowheads="1"/>
          </p:cNvSpPr>
          <p:nvPr/>
        </p:nvSpPr>
        <p:spPr bwMode="auto">
          <a:xfrm>
            <a:off x="4905375" y="1431925"/>
            <a:ext cx="879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0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Page offset</a:t>
            </a:r>
          </a:p>
        </p:txBody>
      </p:sp>
      <p:sp>
        <p:nvSpPr>
          <p:cNvPr id="48140" name="Text Box 43"/>
          <p:cNvSpPr txBox="1">
            <a:spLocks noChangeArrowheads="1"/>
          </p:cNvSpPr>
          <p:nvPr/>
        </p:nvSpPr>
        <p:spPr bwMode="auto">
          <a:xfrm>
            <a:off x="3408363" y="1447800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0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Virtual page number</a:t>
            </a:r>
          </a:p>
        </p:txBody>
      </p:sp>
      <p:sp>
        <p:nvSpPr>
          <p:cNvPr id="2422828" name="Rectangle 44"/>
          <p:cNvSpPr>
            <a:spLocks noChangeArrowheads="1"/>
          </p:cNvSpPr>
          <p:nvPr/>
        </p:nvSpPr>
        <p:spPr bwMode="auto">
          <a:xfrm>
            <a:off x="4800600" y="5791200"/>
            <a:ext cx="739775" cy="228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2829" name="Rectangle 45"/>
          <p:cNvSpPr>
            <a:spLocks noChangeArrowheads="1"/>
          </p:cNvSpPr>
          <p:nvPr/>
        </p:nvSpPr>
        <p:spPr bwMode="auto">
          <a:xfrm>
            <a:off x="5540375" y="5791200"/>
            <a:ext cx="6096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48143" name="Text Box 46"/>
          <p:cNvSpPr txBox="1">
            <a:spLocks noChangeArrowheads="1"/>
          </p:cNvSpPr>
          <p:nvPr/>
        </p:nvSpPr>
        <p:spPr bwMode="auto">
          <a:xfrm>
            <a:off x="5915025" y="5562600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0</a:t>
            </a:r>
          </a:p>
        </p:txBody>
      </p:sp>
      <p:sp>
        <p:nvSpPr>
          <p:cNvPr id="48144" name="Text Box 47"/>
          <p:cNvSpPr txBox="1">
            <a:spLocks noChangeArrowheads="1"/>
          </p:cNvSpPr>
          <p:nvPr/>
        </p:nvSpPr>
        <p:spPr bwMode="auto">
          <a:xfrm>
            <a:off x="5511800" y="5562600"/>
            <a:ext cx="32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11</a:t>
            </a:r>
          </a:p>
        </p:txBody>
      </p:sp>
      <p:sp>
        <p:nvSpPr>
          <p:cNvPr id="48145" name="Text Box 48"/>
          <p:cNvSpPr txBox="1">
            <a:spLocks noChangeArrowheads="1"/>
          </p:cNvSpPr>
          <p:nvPr/>
        </p:nvSpPr>
        <p:spPr bwMode="auto">
          <a:xfrm>
            <a:off x="5310188" y="5562600"/>
            <a:ext cx="34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12</a:t>
            </a:r>
          </a:p>
        </p:txBody>
      </p:sp>
      <p:sp>
        <p:nvSpPr>
          <p:cNvPr id="48146" name="Text Box 49"/>
          <p:cNvSpPr txBox="1">
            <a:spLocks noChangeArrowheads="1"/>
          </p:cNvSpPr>
          <p:nvPr/>
        </p:nvSpPr>
        <p:spPr bwMode="auto">
          <a:xfrm>
            <a:off x="4710113" y="5562600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23</a:t>
            </a:r>
          </a:p>
        </p:txBody>
      </p:sp>
      <p:cxnSp>
        <p:nvCxnSpPr>
          <p:cNvPr id="48147" name="AutoShape 50"/>
          <p:cNvCxnSpPr>
            <a:cxnSpLocks noChangeShapeType="1"/>
            <a:stCxn id="48139" idx="2"/>
          </p:cNvCxnSpPr>
          <p:nvPr/>
        </p:nvCxnSpPr>
        <p:spPr bwMode="auto">
          <a:xfrm rot="16200000" flipH="1">
            <a:off x="3524250" y="3497263"/>
            <a:ext cx="4098925" cy="457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51"/>
          <p:cNvCxnSpPr>
            <a:cxnSpLocks noChangeShapeType="1"/>
            <a:stCxn id="48140" idx="2"/>
            <a:endCxn id="48166" idx="1"/>
          </p:cNvCxnSpPr>
          <p:nvPr/>
        </p:nvCxnSpPr>
        <p:spPr bwMode="auto">
          <a:xfrm rot="5400000">
            <a:off x="2123282" y="1494631"/>
            <a:ext cx="1773238" cy="2168525"/>
          </a:xfrm>
          <a:prstGeom prst="bentConnector4">
            <a:avLst>
              <a:gd name="adj1" fmla="val 35537"/>
              <a:gd name="adj2" fmla="val 110542"/>
            </a:avLst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AutoShape 52"/>
          <p:cNvCxnSpPr>
            <a:cxnSpLocks noChangeShapeType="1"/>
            <a:stCxn id="2422815" idx="2"/>
            <a:endCxn id="2422828" idx="0"/>
          </p:cNvCxnSpPr>
          <p:nvPr/>
        </p:nvCxnSpPr>
        <p:spPr bwMode="auto">
          <a:xfrm rot="16200000" flipH="1">
            <a:off x="4251326" y="4872037"/>
            <a:ext cx="762000" cy="10763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2837" name="Text Box 53"/>
          <p:cNvSpPr txBox="1">
            <a:spLocks noChangeArrowheads="1"/>
          </p:cNvSpPr>
          <p:nvPr/>
        </p:nvSpPr>
        <p:spPr bwMode="auto">
          <a:xfrm>
            <a:off x="6238875" y="1752600"/>
            <a:ext cx="2552700" cy="593725"/>
          </a:xfrm>
          <a:prstGeom prst="rect">
            <a:avLst/>
          </a:prstGeom>
          <a:gradFill rotWithShape="0">
            <a:gsLst>
              <a:gs pos="0">
                <a:srgbClr val="EFFFEF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600" b="0">
                <a:latin typeface="Comic Sans MS" pitchFamily="66" charset="0"/>
                <a:ea typeface="新細明體" pitchFamily="18" charset="-120"/>
              </a:rPr>
              <a:t>Page offset &lt;=&gt; page size</a:t>
            </a:r>
          </a:p>
          <a:p>
            <a:pPr>
              <a:defRPr/>
            </a:pPr>
            <a:r>
              <a:rPr lang="en-US" altLang="zh-TW" sz="1600" b="0">
                <a:latin typeface="Comic Sans MS" pitchFamily="66" charset="0"/>
                <a:ea typeface="新細明體" pitchFamily="18" charset="-120"/>
              </a:rPr>
              <a:t>12 bits: 4096 bytes</a:t>
            </a:r>
          </a:p>
        </p:txBody>
      </p:sp>
      <p:sp>
        <p:nvSpPr>
          <p:cNvPr id="2422838" name="Text Box 54"/>
          <p:cNvSpPr txBox="1">
            <a:spLocks noChangeArrowheads="1"/>
          </p:cNvSpPr>
          <p:nvPr/>
        </p:nvSpPr>
        <p:spPr bwMode="auto">
          <a:xfrm>
            <a:off x="323850" y="457200"/>
            <a:ext cx="3894138" cy="593725"/>
          </a:xfrm>
          <a:prstGeom prst="rect">
            <a:avLst/>
          </a:prstGeom>
          <a:gradFill rotWithShape="0">
            <a:gsLst>
              <a:gs pos="0">
                <a:srgbClr val="EFFFEF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600" b="0">
                <a:latin typeface="Comic Sans MS" pitchFamily="66" charset="0"/>
                <a:ea typeface="新細明體" pitchFamily="18" charset="-120"/>
              </a:rPr>
              <a:t>Virtual page number &lt;=&gt; page table size</a:t>
            </a:r>
          </a:p>
          <a:p>
            <a:pPr>
              <a:defRPr/>
            </a:pPr>
            <a:r>
              <a:rPr lang="en-US" altLang="zh-TW" sz="1600" b="0">
                <a:latin typeface="Comic Sans MS" pitchFamily="66" charset="0"/>
                <a:ea typeface="新細明體" pitchFamily="18" charset="-120"/>
              </a:rPr>
              <a:t>20 bits: ~1 million</a:t>
            </a:r>
          </a:p>
        </p:txBody>
      </p:sp>
      <p:cxnSp>
        <p:nvCxnSpPr>
          <p:cNvPr id="48152" name="AutoShape 55"/>
          <p:cNvCxnSpPr>
            <a:cxnSpLocks noChangeShapeType="1"/>
            <a:stCxn id="2422838" idx="2"/>
            <a:endCxn id="2422820" idx="1"/>
          </p:cNvCxnSpPr>
          <p:nvPr/>
        </p:nvCxnSpPr>
        <p:spPr bwMode="auto">
          <a:xfrm rot="16200000" flipH="1">
            <a:off x="2366169" y="956469"/>
            <a:ext cx="511175" cy="700087"/>
          </a:xfrm>
          <a:prstGeom prst="bentConnector2">
            <a:avLst/>
          </a:prstGeom>
          <a:noFill/>
          <a:ln w="12700">
            <a:solidFill>
              <a:srgbClr val="33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AutoShape 56"/>
          <p:cNvCxnSpPr>
            <a:cxnSpLocks noChangeShapeType="1"/>
            <a:stCxn id="2422837" idx="1"/>
            <a:endCxn id="48139" idx="3"/>
          </p:cNvCxnSpPr>
          <p:nvPr/>
        </p:nvCxnSpPr>
        <p:spPr bwMode="auto">
          <a:xfrm rot="10800000">
            <a:off x="5784850" y="1554163"/>
            <a:ext cx="454025" cy="495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33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 Box 57"/>
          <p:cNvSpPr txBox="1">
            <a:spLocks noChangeArrowheads="1"/>
          </p:cNvSpPr>
          <p:nvPr/>
        </p:nvSpPr>
        <p:spPr bwMode="auto">
          <a:xfrm>
            <a:off x="3532188" y="5715000"/>
            <a:ext cx="1352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200" b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3498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BDACD3-B098-4350-8E76-72288070A2A0}" type="slidenum">
              <a:rPr lang="en-US" altLang="zh-TW" sz="1400">
                <a:latin typeface="Comic Sans MS" pitchFamily="66" charset="0"/>
              </a:rPr>
              <a:pPr/>
              <a:t>21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PMingLiU" pitchFamily="18" charset="-120"/>
              </a:rPr>
              <a:t>Determining Page Table Size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4572000"/>
          </a:xfrm>
        </p:spPr>
        <p:txBody>
          <a:bodyPr/>
          <a:lstStyle/>
          <a:p>
            <a:pPr marL="285750" indent="-285750"/>
            <a:r>
              <a:rPr lang="en-US" altLang="zh-TW" smtClean="0">
                <a:ea typeface="PMingLiU" pitchFamily="18" charset="-120"/>
              </a:rPr>
              <a:t>Assume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32-bit virtual address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30-bit physical address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4 KB pages =&gt; 12 bit page offset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Each page table entry is one word (4 bytes)</a:t>
            </a:r>
          </a:p>
          <a:p>
            <a:pPr marL="285750" indent="-285750"/>
            <a:r>
              <a:rPr lang="en-US" altLang="zh-TW" smtClean="0">
                <a:ea typeface="PMingLiU" pitchFamily="18" charset="-120"/>
              </a:rPr>
              <a:t>How large is the page table?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Virtual page number = 32 - 12 = 20 bits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Number of entries = number of pages = 2^20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Total size = number of entries x bytes/entry </a:t>
            </a:r>
          </a:p>
          <a:p>
            <a:pPr marL="685800" lvl="1" indent="-228600"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     = 2^20 x 4 = 4 Mbytes</a:t>
            </a:r>
          </a:p>
          <a:p>
            <a:pPr marL="685800" lvl="1" indent="-228600"/>
            <a:r>
              <a:rPr lang="en-US" altLang="zh-TW" sz="2000" smtClean="0">
                <a:ea typeface="PMingLiU" pitchFamily="18" charset="-120"/>
              </a:rPr>
              <a:t>Each process running needs its own page table</a:t>
            </a:r>
          </a:p>
        </p:txBody>
      </p:sp>
    </p:spTree>
    <p:extLst>
      <p:ext uri="{BB962C8B-B14F-4D97-AF65-F5344CB8AC3E}">
        <p14:creationId xmlns:p14="http://schemas.microsoft.com/office/powerpoint/2010/main" val="18534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83DDC8-601D-4CF4-AAE0-44E83ED6CC41}" type="slidenum">
              <a:rPr lang="en-US" altLang="zh-TW" sz="1400">
                <a:latin typeface="Comic Sans MS" pitchFamily="66" charset="0"/>
              </a:rPr>
              <a:pPr/>
              <a:t>22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8638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PMingLiU" pitchFamily="18" charset="-120"/>
              </a:rPr>
              <a:t>Page Fault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How is it known whether the page is in memory?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Maintain a valid bit per page table entry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valid bit is set to </a:t>
            </a:r>
            <a:r>
              <a:rPr lang="en-US" altLang="zh-TW" smtClean="0">
                <a:solidFill>
                  <a:srgbClr val="FF0000"/>
                </a:solidFill>
                <a:ea typeface="PMingLiU" pitchFamily="18" charset="-120"/>
              </a:rPr>
              <a:t>INVALID </a:t>
            </a:r>
            <a:r>
              <a:rPr lang="en-US" altLang="zh-TW" smtClean="0">
                <a:ea typeface="PMingLiU" pitchFamily="18" charset="-120"/>
              </a:rPr>
              <a:t>if the page is not in memory 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valid bit is set to </a:t>
            </a:r>
            <a:r>
              <a:rPr lang="en-US" altLang="zh-TW" smtClean="0">
                <a:solidFill>
                  <a:srgbClr val="FF0000"/>
                </a:solidFill>
                <a:ea typeface="PMingLiU" pitchFamily="18" charset="-120"/>
              </a:rPr>
              <a:t>VALID</a:t>
            </a:r>
            <a:r>
              <a:rPr lang="en-US" altLang="zh-TW" smtClean="0">
                <a:ea typeface="PMingLiU" pitchFamily="18" charset="-120"/>
              </a:rPr>
              <a:t> if  the page is in memory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Page fault occurs when a page is not in memory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fault results in OS fetching the page from disk into DRAM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if DRAM is full, OS must evict a page </a:t>
            </a:r>
            <a:r>
              <a:rPr lang="en-US" altLang="zh-TW" smtClean="0">
                <a:solidFill>
                  <a:srgbClr val="FF0000"/>
                </a:solidFill>
                <a:ea typeface="PMingLiU" pitchFamily="18" charset="-120"/>
              </a:rPr>
              <a:t>(victim)</a:t>
            </a:r>
            <a:r>
              <a:rPr lang="en-US" altLang="zh-TW" smtClean="0">
                <a:ea typeface="PMingLiU" pitchFamily="18" charset="-120"/>
              </a:rPr>
              <a:t> to make room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if victim is </a:t>
            </a:r>
            <a:r>
              <a:rPr lang="en-US" altLang="zh-TW" smtClean="0">
                <a:solidFill>
                  <a:srgbClr val="FF0000"/>
                </a:solidFill>
                <a:ea typeface="PMingLiU" pitchFamily="18" charset="-120"/>
              </a:rPr>
              <a:t>dirty </a:t>
            </a:r>
            <a:r>
              <a:rPr lang="en-US" altLang="zh-TW" smtClean="0">
                <a:ea typeface="PMingLiU" pitchFamily="18" charset="-120"/>
              </a:rPr>
              <a:t>OS updates the page on disk before fetch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OS changes page table to reflect turnover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After a page fault and page-fetching, execution resumes at the instruction which caused the fault</a:t>
            </a:r>
          </a:p>
        </p:txBody>
      </p:sp>
    </p:spTree>
    <p:extLst>
      <p:ext uri="{BB962C8B-B14F-4D97-AF65-F5344CB8AC3E}">
        <p14:creationId xmlns:p14="http://schemas.microsoft.com/office/powerpoint/2010/main" val="16269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FC379-088C-4C5F-A2E0-22FBA89825B7}" type="slidenum">
              <a:rPr lang="en-US" altLang="zh-TW" sz="1400">
                <a:latin typeface="Comic Sans MS" pitchFamily="66" charset="0"/>
              </a:rPr>
              <a:pPr/>
              <a:t>23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334963"/>
            <a:ext cx="8801100" cy="573087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PMingLiU" pitchFamily="18" charset="-120"/>
              </a:rPr>
              <a:t>Page Faults (like “Cache Misses”)</a:t>
            </a:r>
          </a:p>
        </p:txBody>
      </p:sp>
      <p:sp>
        <p:nvSpPr>
          <p:cNvPr id="2443268" name="AutoShape 4"/>
          <p:cNvSpPr>
            <a:spLocks noChangeAspect="1" noChangeArrowheads="1"/>
          </p:cNvSpPr>
          <p:nvPr/>
        </p:nvSpPr>
        <p:spPr bwMode="auto">
          <a:xfrm>
            <a:off x="219075" y="3184525"/>
            <a:ext cx="684213" cy="639763"/>
          </a:xfrm>
          <a:prstGeom prst="roundRect">
            <a:avLst>
              <a:gd name="adj" fmla="val 38986"/>
            </a:avLst>
          </a:prstGeom>
          <a:solidFill>
            <a:schemeClr val="bg2"/>
          </a:solidFill>
          <a:ln w="28575">
            <a:noFill/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51205" name="AutoShape 5"/>
          <p:cNvSpPr>
            <a:spLocks noChangeAspect="1" noChangeArrowheads="1"/>
          </p:cNvSpPr>
          <p:nvPr/>
        </p:nvSpPr>
        <p:spPr bwMode="auto">
          <a:xfrm>
            <a:off x="173038" y="3138488"/>
            <a:ext cx="684212" cy="639762"/>
          </a:xfrm>
          <a:prstGeom prst="roundRect">
            <a:avLst>
              <a:gd name="adj" fmla="val 38986"/>
            </a:avLst>
          </a:pr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sz="14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CPU</a:t>
            </a:r>
          </a:p>
        </p:txBody>
      </p:sp>
      <p:sp>
        <p:nvSpPr>
          <p:cNvPr id="2443270" name="Rectangle 6"/>
          <p:cNvSpPr>
            <a:spLocks noChangeAspect="1" noChangeArrowheads="1"/>
          </p:cNvSpPr>
          <p:nvPr/>
        </p:nvSpPr>
        <p:spPr bwMode="auto">
          <a:xfrm>
            <a:off x="3281363" y="2362200"/>
            <a:ext cx="1004887" cy="1965325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271" name="Rectangle 7"/>
          <p:cNvSpPr>
            <a:spLocks noChangeAspect="1" noChangeArrowheads="1"/>
          </p:cNvSpPr>
          <p:nvPr/>
        </p:nvSpPr>
        <p:spPr bwMode="auto">
          <a:xfrm>
            <a:off x="3235325" y="2316163"/>
            <a:ext cx="1004888" cy="19653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272" name="Rectangle 8"/>
          <p:cNvSpPr>
            <a:spLocks noChangeAspect="1" noChangeArrowheads="1"/>
          </p:cNvSpPr>
          <p:nvPr/>
        </p:nvSpPr>
        <p:spPr bwMode="auto">
          <a:xfrm>
            <a:off x="3554413" y="2408238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73" name="Rectangle 9"/>
          <p:cNvSpPr>
            <a:spLocks noChangeAspect="1" noChangeArrowheads="1"/>
          </p:cNvSpPr>
          <p:nvPr/>
        </p:nvSpPr>
        <p:spPr bwMode="auto">
          <a:xfrm>
            <a:off x="3551238" y="2552700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74" name="Rectangle 10"/>
          <p:cNvSpPr>
            <a:spLocks noChangeAspect="1" noChangeArrowheads="1"/>
          </p:cNvSpPr>
          <p:nvPr/>
        </p:nvSpPr>
        <p:spPr bwMode="auto">
          <a:xfrm>
            <a:off x="3554413" y="2682875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75" name="Rectangle 11"/>
          <p:cNvSpPr>
            <a:spLocks noChangeAspect="1" noChangeArrowheads="1"/>
          </p:cNvSpPr>
          <p:nvPr/>
        </p:nvSpPr>
        <p:spPr bwMode="auto">
          <a:xfrm>
            <a:off x="3554413" y="2819400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76" name="Rectangle 12"/>
          <p:cNvSpPr>
            <a:spLocks noChangeAspect="1" noChangeArrowheads="1"/>
          </p:cNvSpPr>
          <p:nvPr/>
        </p:nvSpPr>
        <p:spPr bwMode="auto">
          <a:xfrm>
            <a:off x="3554413" y="2955925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77" name="Rectangle 13"/>
          <p:cNvSpPr>
            <a:spLocks noChangeAspect="1" noChangeArrowheads="1"/>
          </p:cNvSpPr>
          <p:nvPr/>
        </p:nvSpPr>
        <p:spPr bwMode="auto">
          <a:xfrm>
            <a:off x="3554413" y="3230563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78" name="Rectangle 14"/>
          <p:cNvSpPr>
            <a:spLocks noChangeAspect="1" noChangeArrowheads="1"/>
          </p:cNvSpPr>
          <p:nvPr/>
        </p:nvSpPr>
        <p:spPr bwMode="auto">
          <a:xfrm>
            <a:off x="3554413" y="3094038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79" name="Rectangle 15"/>
          <p:cNvSpPr>
            <a:spLocks noChangeAspect="1" noChangeArrowheads="1"/>
          </p:cNvSpPr>
          <p:nvPr/>
        </p:nvSpPr>
        <p:spPr bwMode="auto">
          <a:xfrm>
            <a:off x="3554413" y="3367088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80" name="Rectangle 16"/>
          <p:cNvSpPr>
            <a:spLocks noChangeAspect="1" noChangeArrowheads="1"/>
          </p:cNvSpPr>
          <p:nvPr/>
        </p:nvSpPr>
        <p:spPr bwMode="auto">
          <a:xfrm>
            <a:off x="3554413" y="3503613"/>
            <a:ext cx="5492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81" name="Rectangle 17"/>
          <p:cNvSpPr>
            <a:spLocks noChangeAspect="1" noChangeArrowheads="1"/>
          </p:cNvSpPr>
          <p:nvPr/>
        </p:nvSpPr>
        <p:spPr bwMode="auto">
          <a:xfrm>
            <a:off x="3554413" y="3641725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82" name="Rectangle 18"/>
          <p:cNvSpPr>
            <a:spLocks noChangeAspect="1" noChangeArrowheads="1"/>
          </p:cNvSpPr>
          <p:nvPr/>
        </p:nvSpPr>
        <p:spPr bwMode="auto">
          <a:xfrm>
            <a:off x="3554413" y="3778250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83" name="Rectangle 19"/>
          <p:cNvSpPr>
            <a:spLocks noChangeAspect="1" noChangeArrowheads="1"/>
          </p:cNvSpPr>
          <p:nvPr/>
        </p:nvSpPr>
        <p:spPr bwMode="auto">
          <a:xfrm>
            <a:off x="3554413" y="4052888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84" name="Rectangle 20"/>
          <p:cNvSpPr>
            <a:spLocks noChangeAspect="1" noChangeArrowheads="1"/>
          </p:cNvSpPr>
          <p:nvPr/>
        </p:nvSpPr>
        <p:spPr bwMode="auto">
          <a:xfrm>
            <a:off x="3554413" y="3914775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51221" name="Text Box 21"/>
          <p:cNvSpPr txBox="1">
            <a:spLocks noChangeAspect="1" noChangeArrowheads="1"/>
          </p:cNvSpPr>
          <p:nvPr/>
        </p:nvSpPr>
        <p:spPr bwMode="auto">
          <a:xfrm>
            <a:off x="3349625" y="2033588"/>
            <a:ext cx="8620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4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Memory</a:t>
            </a:r>
          </a:p>
        </p:txBody>
      </p:sp>
      <p:sp>
        <p:nvSpPr>
          <p:cNvPr id="2443286" name="Rectangle 22"/>
          <p:cNvSpPr>
            <a:spLocks noChangeAspect="1" noChangeArrowheads="1"/>
          </p:cNvSpPr>
          <p:nvPr/>
        </p:nvSpPr>
        <p:spPr bwMode="auto">
          <a:xfrm>
            <a:off x="1590675" y="2819400"/>
            <a:ext cx="730250" cy="1416050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287" name="Rectangle 23"/>
          <p:cNvSpPr>
            <a:spLocks noChangeAspect="1" noChangeArrowheads="1"/>
          </p:cNvSpPr>
          <p:nvPr/>
        </p:nvSpPr>
        <p:spPr bwMode="auto">
          <a:xfrm>
            <a:off x="1544638" y="2773363"/>
            <a:ext cx="730250" cy="14160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288" name="Rectangle 24"/>
          <p:cNvSpPr>
            <a:spLocks noChangeAspect="1" noChangeArrowheads="1"/>
          </p:cNvSpPr>
          <p:nvPr/>
        </p:nvSpPr>
        <p:spPr bwMode="auto">
          <a:xfrm>
            <a:off x="1863725" y="2865438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89" name="Rectangle 25"/>
          <p:cNvSpPr>
            <a:spLocks noChangeAspect="1" noChangeArrowheads="1"/>
          </p:cNvSpPr>
          <p:nvPr/>
        </p:nvSpPr>
        <p:spPr bwMode="auto">
          <a:xfrm>
            <a:off x="1863725" y="3001963"/>
            <a:ext cx="3206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90" name="Rectangle 26"/>
          <p:cNvSpPr>
            <a:spLocks noChangeAspect="1" noChangeArrowheads="1"/>
          </p:cNvSpPr>
          <p:nvPr/>
        </p:nvSpPr>
        <p:spPr bwMode="auto">
          <a:xfrm>
            <a:off x="1863725" y="3140075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91" name="Rectangle 27"/>
          <p:cNvSpPr>
            <a:spLocks noChangeAspect="1" noChangeArrowheads="1"/>
          </p:cNvSpPr>
          <p:nvPr/>
        </p:nvSpPr>
        <p:spPr bwMode="auto">
          <a:xfrm>
            <a:off x="1863725" y="3276600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92" name="Rectangle 28"/>
          <p:cNvSpPr>
            <a:spLocks noChangeAspect="1" noChangeArrowheads="1"/>
          </p:cNvSpPr>
          <p:nvPr/>
        </p:nvSpPr>
        <p:spPr bwMode="auto">
          <a:xfrm>
            <a:off x="1863725" y="3413125"/>
            <a:ext cx="3206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93" name="Rectangle 29"/>
          <p:cNvSpPr>
            <a:spLocks noChangeAspect="1" noChangeArrowheads="1"/>
          </p:cNvSpPr>
          <p:nvPr/>
        </p:nvSpPr>
        <p:spPr bwMode="auto">
          <a:xfrm>
            <a:off x="1863725" y="3687763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94" name="Rectangle 30"/>
          <p:cNvSpPr>
            <a:spLocks noChangeAspect="1" noChangeArrowheads="1"/>
          </p:cNvSpPr>
          <p:nvPr/>
        </p:nvSpPr>
        <p:spPr bwMode="auto">
          <a:xfrm>
            <a:off x="1863725" y="3551238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95" name="Rectangle 31"/>
          <p:cNvSpPr>
            <a:spLocks noChangeAspect="1" noChangeArrowheads="1"/>
          </p:cNvSpPr>
          <p:nvPr/>
        </p:nvSpPr>
        <p:spPr bwMode="auto">
          <a:xfrm>
            <a:off x="1863725" y="3824288"/>
            <a:ext cx="3206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296" name="Rectangle 32"/>
          <p:cNvSpPr>
            <a:spLocks noChangeAspect="1" noChangeArrowheads="1"/>
          </p:cNvSpPr>
          <p:nvPr/>
        </p:nvSpPr>
        <p:spPr bwMode="auto">
          <a:xfrm>
            <a:off x="1863725" y="3962400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51233" name="Text Box 33"/>
          <p:cNvSpPr txBox="1">
            <a:spLocks noChangeAspect="1" noChangeArrowheads="1"/>
          </p:cNvSpPr>
          <p:nvPr/>
        </p:nvSpPr>
        <p:spPr bwMode="auto">
          <a:xfrm>
            <a:off x="1392238" y="2490788"/>
            <a:ext cx="11160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4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Page Table</a:t>
            </a:r>
          </a:p>
        </p:txBody>
      </p:sp>
      <p:sp>
        <p:nvSpPr>
          <p:cNvPr id="2443298" name="Line 34"/>
          <p:cNvSpPr>
            <a:spLocks noChangeAspect="1" noChangeShapeType="1"/>
          </p:cNvSpPr>
          <p:nvPr/>
        </p:nvSpPr>
        <p:spPr bwMode="auto">
          <a:xfrm>
            <a:off x="2041525" y="3206750"/>
            <a:ext cx="1512888" cy="66357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299" name="Line 35"/>
          <p:cNvSpPr>
            <a:spLocks noChangeAspect="1" noChangeShapeType="1"/>
          </p:cNvSpPr>
          <p:nvPr/>
        </p:nvSpPr>
        <p:spPr bwMode="auto">
          <a:xfrm flipV="1">
            <a:off x="2046288" y="3048000"/>
            <a:ext cx="1508125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00" name="Line 36"/>
          <p:cNvSpPr>
            <a:spLocks noChangeAspect="1" noChangeShapeType="1"/>
          </p:cNvSpPr>
          <p:nvPr/>
        </p:nvSpPr>
        <p:spPr bwMode="auto">
          <a:xfrm flipV="1">
            <a:off x="1863725" y="3824288"/>
            <a:ext cx="320675" cy="138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01" name="Line 37"/>
          <p:cNvSpPr>
            <a:spLocks noChangeAspect="1" noChangeShapeType="1"/>
          </p:cNvSpPr>
          <p:nvPr/>
        </p:nvSpPr>
        <p:spPr bwMode="auto">
          <a:xfrm flipH="1" flipV="1">
            <a:off x="1863725" y="3824288"/>
            <a:ext cx="320675" cy="138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02" name="Line 38"/>
          <p:cNvSpPr>
            <a:spLocks noChangeAspect="1" noChangeShapeType="1"/>
          </p:cNvSpPr>
          <p:nvPr/>
        </p:nvSpPr>
        <p:spPr bwMode="auto">
          <a:xfrm flipV="1">
            <a:off x="1863725" y="3413125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03" name="Line 39"/>
          <p:cNvSpPr>
            <a:spLocks noChangeAspect="1" noChangeShapeType="1"/>
          </p:cNvSpPr>
          <p:nvPr/>
        </p:nvSpPr>
        <p:spPr bwMode="auto">
          <a:xfrm flipH="1" flipV="1">
            <a:off x="1863725" y="3413125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04" name="Rectangle 40"/>
          <p:cNvSpPr>
            <a:spLocks noChangeAspect="1" noChangeArrowheads="1"/>
          </p:cNvSpPr>
          <p:nvPr/>
        </p:nvSpPr>
        <p:spPr bwMode="auto">
          <a:xfrm>
            <a:off x="2366963" y="4373563"/>
            <a:ext cx="776287" cy="228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305" name="Oval 41"/>
          <p:cNvSpPr>
            <a:spLocks noChangeAspect="1" noChangeArrowheads="1"/>
          </p:cNvSpPr>
          <p:nvPr/>
        </p:nvSpPr>
        <p:spPr bwMode="auto">
          <a:xfrm>
            <a:off x="2366963" y="4281488"/>
            <a:ext cx="776287" cy="18256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306" name="Line 42"/>
          <p:cNvSpPr>
            <a:spLocks noChangeAspect="1" noChangeShapeType="1"/>
          </p:cNvSpPr>
          <p:nvPr/>
        </p:nvSpPr>
        <p:spPr bwMode="auto">
          <a:xfrm>
            <a:off x="2366963" y="43735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07" name="Line 43"/>
          <p:cNvSpPr>
            <a:spLocks noChangeAspect="1" noChangeShapeType="1"/>
          </p:cNvSpPr>
          <p:nvPr/>
        </p:nvSpPr>
        <p:spPr bwMode="auto">
          <a:xfrm>
            <a:off x="3143250" y="43735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08" name="Freeform 44"/>
          <p:cNvSpPr>
            <a:spLocks noChangeAspect="1"/>
          </p:cNvSpPr>
          <p:nvPr/>
        </p:nvSpPr>
        <p:spPr bwMode="auto">
          <a:xfrm>
            <a:off x="2366963" y="4602163"/>
            <a:ext cx="776287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60"/>
              </a:cxn>
              <a:cxn ang="0">
                <a:pos x="414" y="84"/>
              </a:cxn>
              <a:cxn ang="0">
                <a:pos x="678" y="60"/>
              </a:cxn>
              <a:cxn ang="0">
                <a:pos x="816" y="0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51245" name="Text Box 45"/>
          <p:cNvSpPr txBox="1">
            <a:spLocks noChangeAspect="1" noChangeArrowheads="1"/>
          </p:cNvSpPr>
          <p:nvPr/>
        </p:nvSpPr>
        <p:spPr bwMode="auto">
          <a:xfrm>
            <a:off x="2513013" y="4419600"/>
            <a:ext cx="5556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4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Disk</a:t>
            </a:r>
          </a:p>
        </p:txBody>
      </p:sp>
      <p:sp>
        <p:nvSpPr>
          <p:cNvPr id="2443310" name="Freeform 46"/>
          <p:cNvSpPr>
            <a:spLocks noChangeAspect="1"/>
          </p:cNvSpPr>
          <p:nvPr/>
        </p:nvSpPr>
        <p:spPr bwMode="auto">
          <a:xfrm>
            <a:off x="2028825" y="3487738"/>
            <a:ext cx="777875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11" name="Freeform 47"/>
          <p:cNvSpPr>
            <a:spLocks noChangeAspect="1"/>
          </p:cNvSpPr>
          <p:nvPr/>
        </p:nvSpPr>
        <p:spPr bwMode="auto">
          <a:xfrm>
            <a:off x="2024063" y="3892550"/>
            <a:ext cx="661987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51248" name="Text Box 48"/>
          <p:cNvSpPr txBox="1">
            <a:spLocks noChangeAspect="1" noChangeArrowheads="1"/>
          </p:cNvSpPr>
          <p:nvPr/>
        </p:nvSpPr>
        <p:spPr bwMode="auto">
          <a:xfrm>
            <a:off x="490538" y="2720975"/>
            <a:ext cx="10874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400" i="1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Virtual</a:t>
            </a:r>
          </a:p>
          <a:p>
            <a:pPr>
              <a:lnSpc>
                <a:spcPct val="80000"/>
              </a:lnSpc>
            </a:pPr>
            <a:r>
              <a:rPr lang="en-US" altLang="zh-TW" sz="1400" i="1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Addresses</a:t>
            </a:r>
            <a:endParaRPr lang="en-US" altLang="zh-TW" sz="1400">
              <a:solidFill>
                <a:schemeClr val="tx2"/>
              </a:solidFill>
              <a:latin typeface="Helvetica" pitchFamily="34" charset="0"/>
              <a:ea typeface="PMingLiU" pitchFamily="18" charset="-120"/>
            </a:endParaRPr>
          </a:p>
        </p:txBody>
      </p:sp>
      <p:sp>
        <p:nvSpPr>
          <p:cNvPr id="51249" name="Text Box 49"/>
          <p:cNvSpPr txBox="1">
            <a:spLocks noChangeAspect="1" noChangeArrowheads="1"/>
          </p:cNvSpPr>
          <p:nvPr/>
        </p:nvSpPr>
        <p:spPr bwMode="auto">
          <a:xfrm>
            <a:off x="2227263" y="2767013"/>
            <a:ext cx="10874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400" i="1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Physical</a:t>
            </a:r>
          </a:p>
          <a:p>
            <a:pPr>
              <a:lnSpc>
                <a:spcPct val="80000"/>
              </a:lnSpc>
            </a:pPr>
            <a:r>
              <a:rPr lang="en-US" altLang="zh-TW" sz="1400" i="1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Addresses</a:t>
            </a:r>
            <a:endParaRPr lang="en-US" altLang="zh-TW" sz="1400">
              <a:solidFill>
                <a:schemeClr val="tx2"/>
              </a:solidFill>
              <a:latin typeface="Helvetica" pitchFamily="34" charset="0"/>
              <a:ea typeface="PMingLiU" pitchFamily="18" charset="-120"/>
            </a:endParaRPr>
          </a:p>
        </p:txBody>
      </p:sp>
      <p:sp>
        <p:nvSpPr>
          <p:cNvPr id="2443314" name="AutoShape 50"/>
          <p:cNvSpPr>
            <a:spLocks noChangeAspect="1" noChangeArrowheads="1"/>
          </p:cNvSpPr>
          <p:nvPr/>
        </p:nvSpPr>
        <p:spPr bwMode="auto">
          <a:xfrm>
            <a:off x="4716463" y="3336925"/>
            <a:ext cx="684212" cy="639763"/>
          </a:xfrm>
          <a:prstGeom prst="roundRect">
            <a:avLst>
              <a:gd name="adj" fmla="val 38986"/>
            </a:avLst>
          </a:prstGeom>
          <a:solidFill>
            <a:schemeClr val="bg2"/>
          </a:solidFill>
          <a:ln w="28575">
            <a:noFill/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51251" name="AutoShape 51"/>
          <p:cNvSpPr>
            <a:spLocks noChangeAspect="1" noChangeArrowheads="1"/>
          </p:cNvSpPr>
          <p:nvPr/>
        </p:nvSpPr>
        <p:spPr bwMode="auto">
          <a:xfrm>
            <a:off x="4670425" y="3290888"/>
            <a:ext cx="684213" cy="639762"/>
          </a:xfrm>
          <a:prstGeom prst="roundRect">
            <a:avLst>
              <a:gd name="adj" fmla="val 38986"/>
            </a:avLst>
          </a:pr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sz="14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CPU</a:t>
            </a:r>
          </a:p>
        </p:txBody>
      </p:sp>
      <p:sp>
        <p:nvSpPr>
          <p:cNvPr id="2443316" name="Rectangle 52"/>
          <p:cNvSpPr>
            <a:spLocks noChangeAspect="1" noChangeArrowheads="1"/>
          </p:cNvSpPr>
          <p:nvPr/>
        </p:nvSpPr>
        <p:spPr bwMode="auto">
          <a:xfrm>
            <a:off x="7778750" y="2514600"/>
            <a:ext cx="1004888" cy="1965325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317" name="Rectangle 53"/>
          <p:cNvSpPr>
            <a:spLocks noChangeAspect="1" noChangeArrowheads="1"/>
          </p:cNvSpPr>
          <p:nvPr/>
        </p:nvSpPr>
        <p:spPr bwMode="auto">
          <a:xfrm>
            <a:off x="7732713" y="2468563"/>
            <a:ext cx="1004887" cy="19653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318" name="Rectangle 54"/>
          <p:cNvSpPr>
            <a:spLocks noChangeAspect="1" noChangeArrowheads="1"/>
          </p:cNvSpPr>
          <p:nvPr/>
        </p:nvSpPr>
        <p:spPr bwMode="auto">
          <a:xfrm>
            <a:off x="8051800" y="2560638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19" name="Rectangle 55"/>
          <p:cNvSpPr>
            <a:spLocks noChangeAspect="1" noChangeArrowheads="1"/>
          </p:cNvSpPr>
          <p:nvPr/>
        </p:nvSpPr>
        <p:spPr bwMode="auto">
          <a:xfrm>
            <a:off x="8051800" y="2697163"/>
            <a:ext cx="5492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0" name="Rectangle 56"/>
          <p:cNvSpPr>
            <a:spLocks noChangeAspect="1" noChangeArrowheads="1"/>
          </p:cNvSpPr>
          <p:nvPr/>
        </p:nvSpPr>
        <p:spPr bwMode="auto">
          <a:xfrm>
            <a:off x="8051800" y="2835275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1" name="Rectangle 57"/>
          <p:cNvSpPr>
            <a:spLocks noChangeAspect="1" noChangeArrowheads="1"/>
          </p:cNvSpPr>
          <p:nvPr/>
        </p:nvSpPr>
        <p:spPr bwMode="auto">
          <a:xfrm>
            <a:off x="8051800" y="2971800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2" name="Rectangle 58"/>
          <p:cNvSpPr>
            <a:spLocks noChangeAspect="1" noChangeArrowheads="1"/>
          </p:cNvSpPr>
          <p:nvPr/>
        </p:nvSpPr>
        <p:spPr bwMode="auto">
          <a:xfrm>
            <a:off x="8051800" y="3108325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3" name="Rectangle 59"/>
          <p:cNvSpPr>
            <a:spLocks noChangeAspect="1" noChangeArrowheads="1"/>
          </p:cNvSpPr>
          <p:nvPr/>
        </p:nvSpPr>
        <p:spPr bwMode="auto">
          <a:xfrm>
            <a:off x="8051800" y="3382963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4" name="Rectangle 60"/>
          <p:cNvSpPr>
            <a:spLocks noChangeAspect="1" noChangeArrowheads="1"/>
          </p:cNvSpPr>
          <p:nvPr/>
        </p:nvSpPr>
        <p:spPr bwMode="auto">
          <a:xfrm>
            <a:off x="8051800" y="3246438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5" name="Rectangle 61"/>
          <p:cNvSpPr>
            <a:spLocks noChangeAspect="1" noChangeArrowheads="1"/>
          </p:cNvSpPr>
          <p:nvPr/>
        </p:nvSpPr>
        <p:spPr bwMode="auto">
          <a:xfrm>
            <a:off x="8051800" y="3519488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6" name="Rectangle 62"/>
          <p:cNvSpPr>
            <a:spLocks noChangeAspect="1" noChangeArrowheads="1"/>
          </p:cNvSpPr>
          <p:nvPr/>
        </p:nvSpPr>
        <p:spPr bwMode="auto">
          <a:xfrm>
            <a:off x="8051800" y="3656013"/>
            <a:ext cx="5492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7" name="Rectangle 63"/>
          <p:cNvSpPr>
            <a:spLocks noChangeAspect="1" noChangeArrowheads="1"/>
          </p:cNvSpPr>
          <p:nvPr/>
        </p:nvSpPr>
        <p:spPr bwMode="auto">
          <a:xfrm>
            <a:off x="8051800" y="3794125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8" name="Rectangle 64"/>
          <p:cNvSpPr>
            <a:spLocks noChangeAspect="1" noChangeArrowheads="1"/>
          </p:cNvSpPr>
          <p:nvPr/>
        </p:nvSpPr>
        <p:spPr bwMode="auto">
          <a:xfrm>
            <a:off x="8051800" y="3930650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29" name="Rectangle 65"/>
          <p:cNvSpPr>
            <a:spLocks noChangeAspect="1" noChangeArrowheads="1"/>
          </p:cNvSpPr>
          <p:nvPr/>
        </p:nvSpPr>
        <p:spPr bwMode="auto">
          <a:xfrm>
            <a:off x="8051800" y="4205288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30" name="Rectangle 66"/>
          <p:cNvSpPr>
            <a:spLocks noChangeAspect="1" noChangeArrowheads="1"/>
          </p:cNvSpPr>
          <p:nvPr/>
        </p:nvSpPr>
        <p:spPr bwMode="auto">
          <a:xfrm>
            <a:off x="8051800" y="4067175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51267" name="Text Box 67"/>
          <p:cNvSpPr txBox="1">
            <a:spLocks noChangeAspect="1" noChangeArrowheads="1"/>
          </p:cNvSpPr>
          <p:nvPr/>
        </p:nvSpPr>
        <p:spPr bwMode="auto">
          <a:xfrm>
            <a:off x="7793038" y="2185988"/>
            <a:ext cx="8620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4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Memory</a:t>
            </a:r>
          </a:p>
        </p:txBody>
      </p:sp>
      <p:sp>
        <p:nvSpPr>
          <p:cNvPr id="2443332" name="Rectangle 68"/>
          <p:cNvSpPr>
            <a:spLocks noChangeAspect="1" noChangeArrowheads="1"/>
          </p:cNvSpPr>
          <p:nvPr/>
        </p:nvSpPr>
        <p:spPr bwMode="auto">
          <a:xfrm>
            <a:off x="6088063" y="2971800"/>
            <a:ext cx="730250" cy="1416050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333" name="Rectangle 69"/>
          <p:cNvSpPr>
            <a:spLocks noChangeAspect="1" noChangeArrowheads="1"/>
          </p:cNvSpPr>
          <p:nvPr/>
        </p:nvSpPr>
        <p:spPr bwMode="auto">
          <a:xfrm>
            <a:off x="6042025" y="2925763"/>
            <a:ext cx="730250" cy="14160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334" name="Rectangle 70"/>
          <p:cNvSpPr>
            <a:spLocks noChangeAspect="1" noChangeArrowheads="1"/>
          </p:cNvSpPr>
          <p:nvPr/>
        </p:nvSpPr>
        <p:spPr bwMode="auto">
          <a:xfrm>
            <a:off x="6361113" y="3017838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35" name="Rectangle 71"/>
          <p:cNvSpPr>
            <a:spLocks noChangeAspect="1" noChangeArrowheads="1"/>
          </p:cNvSpPr>
          <p:nvPr/>
        </p:nvSpPr>
        <p:spPr bwMode="auto">
          <a:xfrm>
            <a:off x="6361113" y="3154363"/>
            <a:ext cx="3206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36" name="Rectangle 72"/>
          <p:cNvSpPr>
            <a:spLocks noChangeAspect="1" noChangeArrowheads="1"/>
          </p:cNvSpPr>
          <p:nvPr/>
        </p:nvSpPr>
        <p:spPr bwMode="auto">
          <a:xfrm>
            <a:off x="6361113" y="3292475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37" name="Rectangle 73"/>
          <p:cNvSpPr>
            <a:spLocks noChangeAspect="1" noChangeArrowheads="1"/>
          </p:cNvSpPr>
          <p:nvPr/>
        </p:nvSpPr>
        <p:spPr bwMode="auto">
          <a:xfrm>
            <a:off x="6361113" y="3429000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38" name="Rectangle 74"/>
          <p:cNvSpPr>
            <a:spLocks noChangeAspect="1" noChangeArrowheads="1"/>
          </p:cNvSpPr>
          <p:nvPr/>
        </p:nvSpPr>
        <p:spPr bwMode="auto">
          <a:xfrm>
            <a:off x="6361113" y="3565525"/>
            <a:ext cx="3206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39" name="Rectangle 75"/>
          <p:cNvSpPr>
            <a:spLocks noChangeAspect="1" noChangeArrowheads="1"/>
          </p:cNvSpPr>
          <p:nvPr/>
        </p:nvSpPr>
        <p:spPr bwMode="auto">
          <a:xfrm>
            <a:off x="6361113" y="3840163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40" name="Rectangle 76"/>
          <p:cNvSpPr>
            <a:spLocks noChangeAspect="1" noChangeArrowheads="1"/>
          </p:cNvSpPr>
          <p:nvPr/>
        </p:nvSpPr>
        <p:spPr bwMode="auto">
          <a:xfrm>
            <a:off x="6361113" y="3703638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41" name="Rectangle 77"/>
          <p:cNvSpPr>
            <a:spLocks noChangeAspect="1" noChangeArrowheads="1"/>
          </p:cNvSpPr>
          <p:nvPr/>
        </p:nvSpPr>
        <p:spPr bwMode="auto">
          <a:xfrm>
            <a:off x="6361113" y="3976688"/>
            <a:ext cx="3206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3342" name="Rectangle 78"/>
          <p:cNvSpPr>
            <a:spLocks noChangeAspect="1" noChangeArrowheads="1"/>
          </p:cNvSpPr>
          <p:nvPr/>
        </p:nvSpPr>
        <p:spPr bwMode="auto">
          <a:xfrm>
            <a:off x="6361113" y="4114800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51279" name="Text Box 79"/>
          <p:cNvSpPr txBox="1">
            <a:spLocks noChangeAspect="1" noChangeArrowheads="1"/>
          </p:cNvSpPr>
          <p:nvPr/>
        </p:nvSpPr>
        <p:spPr bwMode="auto">
          <a:xfrm>
            <a:off x="5838825" y="2643188"/>
            <a:ext cx="11160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4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Page Table</a:t>
            </a:r>
          </a:p>
        </p:txBody>
      </p:sp>
      <p:sp>
        <p:nvSpPr>
          <p:cNvPr id="2443344" name="Line 80"/>
          <p:cNvSpPr>
            <a:spLocks noChangeAspect="1" noChangeShapeType="1"/>
          </p:cNvSpPr>
          <p:nvPr/>
        </p:nvSpPr>
        <p:spPr bwMode="auto">
          <a:xfrm>
            <a:off x="6538913" y="3359150"/>
            <a:ext cx="1512887" cy="66357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45" name="Line 81"/>
          <p:cNvSpPr>
            <a:spLocks noChangeAspect="1" noChangeShapeType="1"/>
          </p:cNvSpPr>
          <p:nvPr/>
        </p:nvSpPr>
        <p:spPr bwMode="auto">
          <a:xfrm flipV="1">
            <a:off x="6543675" y="3200400"/>
            <a:ext cx="1508125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46" name="Line 82"/>
          <p:cNvSpPr>
            <a:spLocks noChangeAspect="1" noChangeShapeType="1"/>
          </p:cNvSpPr>
          <p:nvPr/>
        </p:nvSpPr>
        <p:spPr bwMode="auto">
          <a:xfrm flipV="1">
            <a:off x="6361113" y="3565525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47" name="Line 83"/>
          <p:cNvSpPr>
            <a:spLocks noChangeAspect="1" noChangeShapeType="1"/>
          </p:cNvSpPr>
          <p:nvPr/>
        </p:nvSpPr>
        <p:spPr bwMode="auto">
          <a:xfrm flipH="1" flipV="1">
            <a:off x="6361113" y="3565525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48" name="Rectangle 84"/>
          <p:cNvSpPr>
            <a:spLocks noChangeAspect="1" noChangeArrowheads="1"/>
          </p:cNvSpPr>
          <p:nvPr/>
        </p:nvSpPr>
        <p:spPr bwMode="auto">
          <a:xfrm>
            <a:off x="6864350" y="4525963"/>
            <a:ext cx="776288" cy="228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349" name="Oval 85"/>
          <p:cNvSpPr>
            <a:spLocks noChangeAspect="1" noChangeArrowheads="1"/>
          </p:cNvSpPr>
          <p:nvPr/>
        </p:nvSpPr>
        <p:spPr bwMode="auto">
          <a:xfrm>
            <a:off x="6864350" y="4433888"/>
            <a:ext cx="776288" cy="18256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3350" name="Line 86"/>
          <p:cNvSpPr>
            <a:spLocks noChangeAspect="1" noChangeShapeType="1"/>
          </p:cNvSpPr>
          <p:nvPr/>
        </p:nvSpPr>
        <p:spPr bwMode="auto">
          <a:xfrm>
            <a:off x="6864350" y="45259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51" name="Line 87"/>
          <p:cNvSpPr>
            <a:spLocks noChangeAspect="1" noChangeShapeType="1"/>
          </p:cNvSpPr>
          <p:nvPr/>
        </p:nvSpPr>
        <p:spPr bwMode="auto">
          <a:xfrm>
            <a:off x="7640638" y="45259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52" name="Freeform 88"/>
          <p:cNvSpPr>
            <a:spLocks noChangeAspect="1"/>
          </p:cNvSpPr>
          <p:nvPr/>
        </p:nvSpPr>
        <p:spPr bwMode="auto">
          <a:xfrm>
            <a:off x="6864350" y="4754563"/>
            <a:ext cx="776288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60"/>
              </a:cxn>
              <a:cxn ang="0">
                <a:pos x="414" y="84"/>
              </a:cxn>
              <a:cxn ang="0">
                <a:pos x="678" y="60"/>
              </a:cxn>
              <a:cxn ang="0">
                <a:pos x="816" y="0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51289" name="Text Box 89"/>
          <p:cNvSpPr txBox="1">
            <a:spLocks noChangeAspect="1" noChangeArrowheads="1"/>
          </p:cNvSpPr>
          <p:nvPr/>
        </p:nvSpPr>
        <p:spPr bwMode="auto">
          <a:xfrm>
            <a:off x="7010400" y="4572000"/>
            <a:ext cx="5556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4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Disk</a:t>
            </a:r>
          </a:p>
        </p:txBody>
      </p:sp>
      <p:sp>
        <p:nvSpPr>
          <p:cNvPr id="2443354" name="Freeform 90"/>
          <p:cNvSpPr>
            <a:spLocks noChangeAspect="1"/>
          </p:cNvSpPr>
          <p:nvPr/>
        </p:nvSpPr>
        <p:spPr bwMode="auto">
          <a:xfrm>
            <a:off x="6526213" y="3640138"/>
            <a:ext cx="777875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51291" name="Text Box 91"/>
          <p:cNvSpPr txBox="1">
            <a:spLocks noChangeAspect="1" noChangeArrowheads="1"/>
          </p:cNvSpPr>
          <p:nvPr/>
        </p:nvSpPr>
        <p:spPr bwMode="auto">
          <a:xfrm>
            <a:off x="4987925" y="2873375"/>
            <a:ext cx="10874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400" i="1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Virtual</a:t>
            </a:r>
          </a:p>
          <a:p>
            <a:pPr>
              <a:lnSpc>
                <a:spcPct val="80000"/>
              </a:lnSpc>
            </a:pPr>
            <a:r>
              <a:rPr lang="en-US" altLang="zh-TW" sz="1400" i="1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Addresses</a:t>
            </a:r>
            <a:endParaRPr lang="en-US" altLang="zh-TW" sz="1400">
              <a:solidFill>
                <a:schemeClr val="tx2"/>
              </a:solidFill>
              <a:latin typeface="Helvetica" pitchFamily="34" charset="0"/>
              <a:ea typeface="PMingLiU" pitchFamily="18" charset="-120"/>
            </a:endParaRPr>
          </a:p>
        </p:txBody>
      </p:sp>
      <p:sp>
        <p:nvSpPr>
          <p:cNvPr id="51292" name="Text Box 92"/>
          <p:cNvSpPr txBox="1">
            <a:spLocks noChangeAspect="1" noChangeArrowheads="1"/>
          </p:cNvSpPr>
          <p:nvPr/>
        </p:nvSpPr>
        <p:spPr bwMode="auto">
          <a:xfrm>
            <a:off x="6724650" y="2919413"/>
            <a:ext cx="10874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400" i="1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Physical</a:t>
            </a:r>
          </a:p>
          <a:p>
            <a:pPr>
              <a:lnSpc>
                <a:spcPct val="80000"/>
              </a:lnSpc>
            </a:pPr>
            <a:r>
              <a:rPr lang="en-US" altLang="zh-TW" sz="1400" i="1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Addresses</a:t>
            </a:r>
            <a:endParaRPr lang="en-US" altLang="zh-TW" sz="1400">
              <a:solidFill>
                <a:schemeClr val="tx2"/>
              </a:solidFill>
              <a:latin typeface="Helvetica" pitchFamily="34" charset="0"/>
              <a:ea typeface="PMingLiU" pitchFamily="18" charset="-120"/>
            </a:endParaRPr>
          </a:p>
        </p:txBody>
      </p:sp>
      <p:sp>
        <p:nvSpPr>
          <p:cNvPr id="2443357" name="Line 93"/>
          <p:cNvSpPr>
            <a:spLocks noChangeShapeType="1"/>
          </p:cNvSpPr>
          <p:nvPr/>
        </p:nvSpPr>
        <p:spPr bwMode="auto">
          <a:xfrm flipV="1">
            <a:off x="6497638" y="3557588"/>
            <a:ext cx="1524000" cy="4810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94" name="Text Box 94"/>
          <p:cNvSpPr txBox="1">
            <a:spLocks noChangeArrowheads="1"/>
          </p:cNvSpPr>
          <p:nvPr/>
        </p:nvSpPr>
        <p:spPr bwMode="auto">
          <a:xfrm>
            <a:off x="1011238" y="1762125"/>
            <a:ext cx="18748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>
                <a:solidFill>
                  <a:srgbClr val="A50021"/>
                </a:solidFill>
                <a:latin typeface="Helvetica" pitchFamily="34" charset="0"/>
                <a:ea typeface="PMingLiU" pitchFamily="18" charset="-120"/>
              </a:rPr>
              <a:t>Before fault</a:t>
            </a:r>
          </a:p>
        </p:txBody>
      </p:sp>
      <p:sp>
        <p:nvSpPr>
          <p:cNvPr id="51295" name="Text Box 95"/>
          <p:cNvSpPr txBox="1">
            <a:spLocks noChangeArrowheads="1"/>
          </p:cNvSpPr>
          <p:nvPr/>
        </p:nvSpPr>
        <p:spPr bwMode="auto">
          <a:xfrm>
            <a:off x="6223000" y="1768475"/>
            <a:ext cx="16208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>
                <a:solidFill>
                  <a:srgbClr val="A50021"/>
                </a:solidFill>
                <a:latin typeface="Helvetica" pitchFamily="34" charset="0"/>
                <a:ea typeface="PMingLiU" pitchFamily="18" charset="-120"/>
              </a:rPr>
              <a:t>After</a:t>
            </a:r>
            <a:r>
              <a:rPr lang="en-US" altLang="zh-TW">
                <a:solidFill>
                  <a:schemeClr val="accent1"/>
                </a:solidFill>
                <a:latin typeface="Helvetica" pitchFamily="34" charset="0"/>
                <a:ea typeface="PMingLiU" pitchFamily="18" charset="-120"/>
              </a:rPr>
              <a:t> </a:t>
            </a:r>
            <a:r>
              <a:rPr lang="en-US" altLang="zh-TW">
                <a:solidFill>
                  <a:srgbClr val="A50021"/>
                </a:solidFill>
                <a:latin typeface="Helvetica" pitchFamily="34" charset="0"/>
                <a:ea typeface="PMingLiU" pitchFamily="18" charset="-120"/>
              </a:rPr>
              <a:t>fault</a:t>
            </a:r>
          </a:p>
        </p:txBody>
      </p:sp>
      <p:sp>
        <p:nvSpPr>
          <p:cNvPr id="2443360" name="Line 96"/>
          <p:cNvSpPr>
            <a:spLocks noChangeAspect="1" noChangeShapeType="1"/>
          </p:cNvSpPr>
          <p:nvPr/>
        </p:nvSpPr>
        <p:spPr bwMode="auto">
          <a:xfrm flipH="1" flipV="1">
            <a:off x="858838" y="3549650"/>
            <a:ext cx="1004887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3361" name="Line 97"/>
          <p:cNvSpPr>
            <a:spLocks noChangeAspect="1" noChangeShapeType="1"/>
          </p:cNvSpPr>
          <p:nvPr/>
        </p:nvSpPr>
        <p:spPr bwMode="auto">
          <a:xfrm flipH="1" flipV="1">
            <a:off x="5340350" y="3724275"/>
            <a:ext cx="1004888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4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06C87-D8A7-4949-8433-92CF9D996139}" type="slidenum">
              <a:rPr lang="en-US" altLang="zh-TW" sz="1400">
                <a:latin typeface="Comic Sans MS" pitchFamily="66" charset="0"/>
              </a:rPr>
              <a:pPr/>
              <a:t>24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0788"/>
            <a:ext cx="4648200" cy="5224462"/>
          </a:xfrm>
        </p:spPr>
        <p:txBody>
          <a:bodyPr>
            <a:normAutofit lnSpcReduction="10000"/>
          </a:bodyPr>
          <a:lstStyle/>
          <a:p>
            <a:pPr marL="385763" indent="-385763"/>
            <a:r>
              <a:rPr lang="en-US" altLang="zh-TW" smtClean="0">
                <a:ea typeface="PMingLiU" pitchFamily="18" charset="-120"/>
              </a:rPr>
              <a:t>Processor Signals Controller</a:t>
            </a:r>
          </a:p>
          <a:p>
            <a:pPr marL="744538" lvl="1" indent="-246063"/>
            <a:r>
              <a:rPr lang="en-US" altLang="zh-TW" sz="2000" smtClean="0">
                <a:ea typeface="PMingLiU" pitchFamily="18" charset="-120"/>
              </a:rPr>
              <a:t>Read block of length P starting at disk address X and store starting at memory address Y</a:t>
            </a:r>
          </a:p>
          <a:p>
            <a:pPr marL="385763" indent="-385763"/>
            <a:r>
              <a:rPr lang="en-US" altLang="zh-TW" smtClean="0">
                <a:ea typeface="PMingLiU" pitchFamily="18" charset="-120"/>
              </a:rPr>
              <a:t>Read Occurs</a:t>
            </a:r>
          </a:p>
          <a:p>
            <a:pPr marL="744538" lvl="1" indent="-246063"/>
            <a:r>
              <a:rPr lang="en-US" altLang="zh-TW" sz="2000" smtClean="0">
                <a:ea typeface="PMingLiU" pitchFamily="18" charset="-120"/>
              </a:rPr>
              <a:t>Direct Memory Access (DMA)</a:t>
            </a:r>
          </a:p>
          <a:p>
            <a:pPr marL="744538" lvl="1" indent="-246063"/>
            <a:r>
              <a:rPr lang="en-US" altLang="zh-TW" sz="2000" smtClean="0">
                <a:ea typeface="PMingLiU" pitchFamily="18" charset="-120"/>
              </a:rPr>
              <a:t>Under control of I/O controller</a:t>
            </a:r>
          </a:p>
          <a:p>
            <a:pPr marL="385763" indent="-385763"/>
            <a:r>
              <a:rPr lang="en-US" altLang="zh-TW" smtClean="0">
                <a:ea typeface="PMingLiU" pitchFamily="18" charset="-120"/>
              </a:rPr>
              <a:t>I / O Controller Signals Completion</a:t>
            </a:r>
          </a:p>
          <a:p>
            <a:pPr marL="744538" lvl="1" indent="-246063"/>
            <a:r>
              <a:rPr lang="en-US" altLang="zh-TW" sz="2000" smtClean="0">
                <a:ea typeface="PMingLiU" pitchFamily="18" charset="-120"/>
              </a:rPr>
              <a:t>Interrupt processor</a:t>
            </a:r>
          </a:p>
          <a:p>
            <a:pPr marL="744538" lvl="1" indent="-246063"/>
            <a:r>
              <a:rPr lang="en-US" altLang="zh-TW" sz="2000" smtClean="0">
                <a:ea typeface="PMingLiU" pitchFamily="18" charset="-120"/>
              </a:rPr>
              <a:t>OS resumes suspended process</a:t>
            </a:r>
            <a:r>
              <a:rPr lang="en-US" altLang="zh-TW" smtClean="0">
                <a:ea typeface="PMingLiU" pitchFamily="18" charset="-120"/>
              </a:rPr>
              <a:t> </a:t>
            </a:r>
          </a:p>
        </p:txBody>
      </p:sp>
      <p:sp>
        <p:nvSpPr>
          <p:cNvPr id="2449412" name="Oval 4"/>
          <p:cNvSpPr>
            <a:spLocks noChangeArrowheads="1"/>
          </p:cNvSpPr>
          <p:nvPr/>
        </p:nvSpPr>
        <p:spPr bwMode="auto">
          <a:xfrm>
            <a:off x="7720013" y="55880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7694613" y="5254625"/>
            <a:ext cx="587375" cy="363538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zh-TW" sz="1800" b="0">
                <a:latin typeface="Helvetica" pitchFamily="34" charset="0"/>
                <a:ea typeface="PMingLiU" pitchFamily="18" charset="-120"/>
              </a:rPr>
              <a:t>disk</a:t>
            </a:r>
          </a:p>
        </p:txBody>
      </p:sp>
      <p:sp>
        <p:nvSpPr>
          <p:cNvPr id="2449414" name="Rectangle 6"/>
          <p:cNvSpPr>
            <a:spLocks noChangeArrowheads="1"/>
          </p:cNvSpPr>
          <p:nvPr/>
        </p:nvSpPr>
        <p:spPr bwMode="auto">
          <a:xfrm>
            <a:off x="7720013" y="52070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9415" name="Oval 7"/>
          <p:cNvSpPr>
            <a:spLocks noChangeArrowheads="1"/>
          </p:cNvSpPr>
          <p:nvPr/>
        </p:nvSpPr>
        <p:spPr bwMode="auto">
          <a:xfrm>
            <a:off x="7720013" y="51308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49416" name="Rectangle 8"/>
          <p:cNvSpPr>
            <a:spLocks noChangeArrowheads="1"/>
          </p:cNvSpPr>
          <p:nvPr/>
        </p:nvSpPr>
        <p:spPr bwMode="auto">
          <a:xfrm>
            <a:off x="7726363" y="5505450"/>
            <a:ext cx="547687" cy="152400"/>
          </a:xfrm>
          <a:prstGeom prst="rect">
            <a:avLst/>
          </a:prstGeom>
          <a:solidFill>
            <a:srgbClr val="C4C4C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7691438" y="5292725"/>
            <a:ext cx="631825" cy="363538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zh-TW" sz="1800" b="0">
                <a:latin typeface="Helvetica" pitchFamily="34" charset="0"/>
                <a:ea typeface="PMingLiU" pitchFamily="18" charset="-120"/>
              </a:rPr>
              <a:t>Disk</a:t>
            </a:r>
          </a:p>
        </p:txBody>
      </p:sp>
      <p:grpSp>
        <p:nvGrpSpPr>
          <p:cNvPr id="52235" name="Group 10"/>
          <p:cNvGrpSpPr>
            <a:grpSpLocks/>
          </p:cNvGrpSpPr>
          <p:nvPr/>
        </p:nvGrpSpPr>
        <p:grpSpPr bwMode="auto">
          <a:xfrm>
            <a:off x="6900863" y="5130800"/>
            <a:ext cx="650875" cy="596900"/>
            <a:chOff x="2015" y="3428"/>
            <a:chExt cx="410" cy="376"/>
          </a:xfrm>
        </p:grpSpPr>
        <p:sp>
          <p:nvSpPr>
            <p:cNvPr id="2449419" name="Oval 11"/>
            <p:cNvSpPr>
              <a:spLocks noChangeArrowheads="1"/>
            </p:cNvSpPr>
            <p:nvPr/>
          </p:nvSpPr>
          <p:spPr bwMode="auto"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52253" name="Rectangle 12"/>
            <p:cNvSpPr>
              <a:spLocks noChangeArrowheads="1"/>
            </p:cNvSpPr>
            <p:nvPr/>
          </p:nvSpPr>
          <p:spPr bwMode="auto"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altLang="zh-TW" sz="1800" b="0">
                  <a:latin typeface="Helvetica" pitchFamily="34" charset="0"/>
                  <a:ea typeface="PMingLiU" pitchFamily="18" charset="-120"/>
                </a:rPr>
                <a:t>disk</a:t>
              </a:r>
            </a:p>
          </p:txBody>
        </p:sp>
        <p:sp>
          <p:nvSpPr>
            <p:cNvPr id="2449421" name="Rectangle 13"/>
            <p:cNvSpPr>
              <a:spLocks noChangeArrowheads="1"/>
            </p:cNvSpPr>
            <p:nvPr/>
          </p:nvSpPr>
          <p:spPr bwMode="auto"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49422" name="Oval 14"/>
            <p:cNvSpPr>
              <a:spLocks noChangeArrowheads="1"/>
            </p:cNvSpPr>
            <p:nvPr/>
          </p:nvSpPr>
          <p:spPr bwMode="auto"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49423" name="Rectangle 15"/>
            <p:cNvSpPr>
              <a:spLocks noChangeArrowheads="1"/>
            </p:cNvSpPr>
            <p:nvPr/>
          </p:nvSpPr>
          <p:spPr bwMode="auto"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52257" name="Rectangle 16"/>
            <p:cNvSpPr>
              <a:spLocks noChangeArrowheads="1"/>
            </p:cNvSpPr>
            <p:nvPr/>
          </p:nvSpPr>
          <p:spPr bwMode="auto"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altLang="zh-TW" sz="1800" b="0">
                  <a:latin typeface="Helvetica" pitchFamily="34" charset="0"/>
                  <a:ea typeface="PMingLiU" pitchFamily="18" charset="-120"/>
                </a:rPr>
                <a:t>Disk</a:t>
              </a:r>
            </a:p>
          </p:txBody>
        </p:sp>
      </p:grpSp>
      <p:sp>
        <p:nvSpPr>
          <p:cNvPr id="2449425" name="Line 17"/>
          <p:cNvSpPr>
            <a:spLocks noChangeShapeType="1"/>
          </p:cNvSpPr>
          <p:nvPr/>
        </p:nvSpPr>
        <p:spPr bwMode="auto">
          <a:xfrm>
            <a:off x="7207250" y="457200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9426" name="Line 18"/>
          <p:cNvSpPr>
            <a:spLocks noChangeShapeType="1"/>
          </p:cNvSpPr>
          <p:nvPr/>
        </p:nvSpPr>
        <p:spPr bwMode="auto">
          <a:xfrm>
            <a:off x="8007350" y="45720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9427" name="Line 19"/>
          <p:cNvSpPr>
            <a:spLocks noChangeShapeType="1"/>
          </p:cNvSpPr>
          <p:nvPr/>
        </p:nvSpPr>
        <p:spPr bwMode="auto">
          <a:xfrm>
            <a:off x="7512050" y="353060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9428" name="Line 20"/>
          <p:cNvSpPr>
            <a:spLocks noChangeShapeType="1"/>
          </p:cNvSpPr>
          <p:nvPr/>
        </p:nvSpPr>
        <p:spPr bwMode="auto">
          <a:xfrm>
            <a:off x="5810250" y="2120900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9429" name="Rectangle 21"/>
          <p:cNvSpPr>
            <a:spLocks noChangeArrowheads="1"/>
          </p:cNvSpPr>
          <p:nvPr/>
        </p:nvSpPr>
        <p:spPr bwMode="auto">
          <a:xfrm>
            <a:off x="5181600" y="3441700"/>
            <a:ext cx="30480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>
              <a:defRPr/>
            </a:pPr>
            <a:r>
              <a:rPr lang="en-US" altLang="zh-TW" sz="1800" b="0">
                <a:latin typeface="Helvetica" pitchFamily="34" charset="0"/>
                <a:ea typeface="新細明體" pitchFamily="18" charset="-120"/>
              </a:rPr>
              <a:t>Memory-I/O bus</a:t>
            </a:r>
          </a:p>
        </p:txBody>
      </p:sp>
      <p:sp>
        <p:nvSpPr>
          <p:cNvPr id="2449430" name="Rectangle 22"/>
          <p:cNvSpPr>
            <a:spLocks noChangeArrowheads="1"/>
          </p:cNvSpPr>
          <p:nvPr/>
        </p:nvSpPr>
        <p:spPr bwMode="auto">
          <a:xfrm>
            <a:off x="5181600" y="1219200"/>
            <a:ext cx="12319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>
              <a:defRPr/>
            </a:pPr>
            <a:r>
              <a:rPr lang="en-US" altLang="zh-TW" sz="1800" b="0">
                <a:latin typeface="Helvetica" pitchFamily="34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449431" name="Rectangle 23"/>
          <p:cNvSpPr>
            <a:spLocks noChangeArrowheads="1"/>
          </p:cNvSpPr>
          <p:nvPr/>
        </p:nvSpPr>
        <p:spPr bwMode="auto">
          <a:xfrm>
            <a:off x="5181600" y="24765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>
              <a:defRPr/>
            </a:pPr>
            <a:r>
              <a:rPr lang="en-US" altLang="zh-TW" sz="1800" b="0">
                <a:latin typeface="Helvetica" pitchFamily="34" charset="0"/>
                <a:ea typeface="新細明體" pitchFamily="18" charset="-120"/>
              </a:rPr>
              <a:t>Cache</a:t>
            </a:r>
          </a:p>
        </p:txBody>
      </p:sp>
      <p:sp>
        <p:nvSpPr>
          <p:cNvPr id="2449432" name="Rectangle 24"/>
          <p:cNvSpPr>
            <a:spLocks noChangeArrowheads="1"/>
          </p:cNvSpPr>
          <p:nvPr/>
        </p:nvSpPr>
        <p:spPr bwMode="auto">
          <a:xfrm>
            <a:off x="5181600" y="43688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>
              <a:defRPr/>
            </a:pPr>
            <a:r>
              <a:rPr lang="en-US" altLang="zh-TW" sz="1800" b="0">
                <a:latin typeface="Helvetica" pitchFamily="34" charset="0"/>
                <a:ea typeface="新細明體" pitchFamily="18" charset="-120"/>
              </a:rPr>
              <a:t>Memory</a:t>
            </a:r>
          </a:p>
        </p:txBody>
      </p:sp>
      <p:sp>
        <p:nvSpPr>
          <p:cNvPr id="2449433" name="Rectangle 25"/>
          <p:cNvSpPr>
            <a:spLocks noChangeArrowheads="1"/>
          </p:cNvSpPr>
          <p:nvPr/>
        </p:nvSpPr>
        <p:spPr bwMode="auto">
          <a:xfrm>
            <a:off x="6934200" y="414020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>
              <a:defRPr/>
            </a:pPr>
            <a:r>
              <a:rPr lang="en-US" altLang="zh-TW" sz="1800" b="0">
                <a:latin typeface="Helvetica" pitchFamily="34" charset="0"/>
                <a:ea typeface="新細明體" pitchFamily="18" charset="-120"/>
              </a:rPr>
              <a:t>I/O</a:t>
            </a:r>
          </a:p>
          <a:p>
            <a:pPr>
              <a:defRPr/>
            </a:pPr>
            <a:r>
              <a:rPr lang="en-US" altLang="zh-TW" sz="1800" b="0">
                <a:latin typeface="Helvetica" pitchFamily="34" charset="0"/>
                <a:ea typeface="新細明體" pitchFamily="18" charset="-120"/>
              </a:rPr>
              <a:t>controller</a:t>
            </a:r>
          </a:p>
        </p:txBody>
      </p:sp>
      <p:sp>
        <p:nvSpPr>
          <p:cNvPr id="52245" name="Rectangle 26"/>
          <p:cNvSpPr>
            <a:spLocks noChangeArrowheads="1"/>
          </p:cNvSpPr>
          <p:nvPr/>
        </p:nvSpPr>
        <p:spPr bwMode="auto">
          <a:xfrm>
            <a:off x="5461000" y="18288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 altLang="zh-TW" sz="1400">
                <a:latin typeface="Helvetica" pitchFamily="34" charset="0"/>
                <a:ea typeface="PMingLiU" pitchFamily="18" charset="-120"/>
              </a:rPr>
              <a:t>Reg</a:t>
            </a:r>
          </a:p>
        </p:txBody>
      </p:sp>
      <p:sp>
        <p:nvSpPr>
          <p:cNvPr id="2449435" name="Freeform 27"/>
          <p:cNvSpPr>
            <a:spLocks/>
          </p:cNvSpPr>
          <p:nvPr/>
        </p:nvSpPr>
        <p:spPr bwMode="auto">
          <a:xfrm>
            <a:off x="5829300" y="3530600"/>
            <a:ext cx="1739900" cy="1651000"/>
          </a:xfrm>
          <a:custGeom>
            <a:avLst/>
            <a:gdLst/>
            <a:ahLst/>
            <a:cxnLst>
              <a:cxn ang="0">
                <a:pos x="936" y="1040"/>
              </a:cxn>
              <a:cxn ang="0">
                <a:pos x="936" y="656"/>
              </a:cxn>
              <a:cxn ang="0">
                <a:pos x="1080" y="464"/>
              </a:cxn>
              <a:cxn ang="0">
                <a:pos x="1032" y="128"/>
              </a:cxn>
              <a:cxn ang="0">
                <a:pos x="696" y="32"/>
              </a:cxn>
              <a:cxn ang="0">
                <a:pos x="168" y="32"/>
              </a:cxn>
              <a:cxn ang="0">
                <a:pos x="24" y="224"/>
              </a:cxn>
              <a:cxn ang="0">
                <a:pos x="24" y="512"/>
              </a:cxn>
            </a:cxnLst>
            <a:rect l="0" t="0" r="r" b="b"/>
            <a:pathLst>
              <a:path w="1096" h="1040">
                <a:moveTo>
                  <a:pt x="936" y="1040"/>
                </a:moveTo>
                <a:cubicBezTo>
                  <a:pt x="924" y="895"/>
                  <a:pt x="912" y="751"/>
                  <a:pt x="936" y="656"/>
                </a:cubicBezTo>
                <a:cubicBezTo>
                  <a:pt x="959" y="560"/>
                  <a:pt x="1064" y="552"/>
                  <a:pt x="1080" y="464"/>
                </a:cubicBezTo>
                <a:cubicBezTo>
                  <a:pt x="1096" y="376"/>
                  <a:pt x="1096" y="200"/>
                  <a:pt x="1032" y="128"/>
                </a:cubicBezTo>
                <a:cubicBezTo>
                  <a:pt x="967" y="55"/>
                  <a:pt x="839" y="47"/>
                  <a:pt x="696" y="32"/>
                </a:cubicBezTo>
                <a:cubicBezTo>
                  <a:pt x="552" y="16"/>
                  <a:pt x="280" y="0"/>
                  <a:pt x="168" y="32"/>
                </a:cubicBezTo>
                <a:cubicBezTo>
                  <a:pt x="56" y="64"/>
                  <a:pt x="47" y="144"/>
                  <a:pt x="24" y="224"/>
                </a:cubicBezTo>
                <a:cubicBezTo>
                  <a:pt x="0" y="303"/>
                  <a:pt x="12" y="407"/>
                  <a:pt x="24" y="512"/>
                </a:cubicBezTo>
              </a:path>
            </a:pathLst>
          </a:custGeom>
          <a:noFill/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52247" name="Text Box 28"/>
          <p:cNvSpPr txBox="1">
            <a:spLocks noChangeArrowheads="1"/>
          </p:cNvSpPr>
          <p:nvPr/>
        </p:nvSpPr>
        <p:spPr bwMode="auto">
          <a:xfrm>
            <a:off x="5791200" y="377825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b="0">
                <a:latin typeface="Helvetica" pitchFamily="34" charset="0"/>
                <a:ea typeface="PMingLiU" pitchFamily="18" charset="-120"/>
              </a:rPr>
              <a:t>(2) DMA Transfer</a:t>
            </a:r>
          </a:p>
        </p:txBody>
      </p:sp>
      <p:sp>
        <p:nvSpPr>
          <p:cNvPr id="2449437" name="Freeform 29"/>
          <p:cNvSpPr>
            <a:spLocks/>
          </p:cNvSpPr>
          <p:nvPr/>
        </p:nvSpPr>
        <p:spPr bwMode="auto">
          <a:xfrm>
            <a:off x="6400800" y="1752600"/>
            <a:ext cx="1219200" cy="2362200"/>
          </a:xfrm>
          <a:custGeom>
            <a:avLst/>
            <a:gdLst/>
            <a:ahLst/>
            <a:cxnLst>
              <a:cxn ang="0">
                <a:pos x="720" y="1056"/>
              </a:cxn>
              <a:cxn ang="0">
                <a:pos x="720" y="0"/>
              </a:cxn>
              <a:cxn ang="0">
                <a:pos x="0" y="0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49438" name="Freeform 30"/>
          <p:cNvSpPr>
            <a:spLocks/>
          </p:cNvSpPr>
          <p:nvPr/>
        </p:nvSpPr>
        <p:spPr bwMode="auto">
          <a:xfrm>
            <a:off x="6400800" y="1447800"/>
            <a:ext cx="1600200" cy="2667000"/>
          </a:xfrm>
          <a:custGeom>
            <a:avLst/>
            <a:gdLst/>
            <a:ahLst/>
            <a:cxnLst>
              <a:cxn ang="0">
                <a:pos x="720" y="1056"/>
              </a:cxn>
              <a:cxn ang="0">
                <a:pos x="720" y="0"/>
              </a:cxn>
              <a:cxn ang="0">
                <a:pos x="0" y="0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52250" name="Text Box 31"/>
          <p:cNvSpPr txBox="1">
            <a:spLocks noChangeArrowheads="1"/>
          </p:cNvSpPr>
          <p:nvPr/>
        </p:nvSpPr>
        <p:spPr bwMode="auto">
          <a:xfrm>
            <a:off x="6324600" y="99060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 b="0">
                <a:latin typeface="Helvetica" pitchFamily="34" charset="0"/>
                <a:ea typeface="PMingLiU" pitchFamily="18" charset="-120"/>
              </a:rPr>
              <a:t>(1) Initiate Block Read</a:t>
            </a:r>
          </a:p>
        </p:txBody>
      </p:sp>
      <p:sp>
        <p:nvSpPr>
          <p:cNvPr id="52251" name="Text Box 32"/>
          <p:cNvSpPr txBox="1">
            <a:spLocks noChangeArrowheads="1"/>
          </p:cNvSpPr>
          <p:nvPr/>
        </p:nvSpPr>
        <p:spPr bwMode="auto">
          <a:xfrm>
            <a:off x="6477000" y="18288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 b="0">
                <a:latin typeface="Helvetica" pitchFamily="34" charset="0"/>
                <a:ea typeface="PMingLiU" pitchFamily="18" charset="-120"/>
              </a:rPr>
              <a:t>(3) Read Done</a:t>
            </a: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Page Fault </a:t>
            </a:r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Handling</a:t>
            </a:r>
            <a:endParaRPr lang="en-US" altLang="zh-TW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DC9932-6365-4AC9-B7D2-0D7653DC8742}" type="slidenum">
              <a:rPr lang="en-US" altLang="zh-TW" sz="1400">
                <a:latin typeface="Comic Sans MS" pitchFamily="66" charset="0"/>
              </a:rPr>
              <a:pPr/>
              <a:t>25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Page Fault </a:t>
            </a:r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Handling</a:t>
            </a:r>
            <a:endParaRPr lang="en-US" altLang="zh-TW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428931" name="Rectangle 3"/>
          <p:cNvSpPr>
            <a:spLocks noChangeArrowheads="1"/>
          </p:cNvSpPr>
          <p:nvPr/>
        </p:nvSpPr>
        <p:spPr bwMode="auto">
          <a:xfrm>
            <a:off x="1752600" y="1981200"/>
            <a:ext cx="1219200" cy="38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8932" name="Rectangle 4"/>
          <p:cNvSpPr>
            <a:spLocks noChangeArrowheads="1"/>
          </p:cNvSpPr>
          <p:nvPr/>
        </p:nvSpPr>
        <p:spPr bwMode="auto">
          <a:xfrm>
            <a:off x="3048000" y="3048000"/>
            <a:ext cx="762000" cy="381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8933" name="Rectangle 5"/>
          <p:cNvSpPr>
            <a:spLocks noChangeArrowheads="1"/>
          </p:cNvSpPr>
          <p:nvPr/>
        </p:nvSpPr>
        <p:spPr bwMode="auto">
          <a:xfrm>
            <a:off x="5181600" y="3048000"/>
            <a:ext cx="762000" cy="381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8934" name="Rectangle 6"/>
          <p:cNvSpPr>
            <a:spLocks noChangeArrowheads="1"/>
          </p:cNvSpPr>
          <p:nvPr/>
        </p:nvSpPr>
        <p:spPr bwMode="auto">
          <a:xfrm>
            <a:off x="3810000" y="4038600"/>
            <a:ext cx="1371600" cy="3810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8935" name="Rectangle 7"/>
          <p:cNvSpPr>
            <a:spLocks noChangeArrowheads="1"/>
          </p:cNvSpPr>
          <p:nvPr/>
        </p:nvSpPr>
        <p:spPr bwMode="auto">
          <a:xfrm>
            <a:off x="3810000" y="4953000"/>
            <a:ext cx="1371600" cy="381000"/>
          </a:xfrm>
          <a:prstGeom prst="rect">
            <a:avLst/>
          </a:prstGeom>
          <a:solidFill>
            <a:srgbClr val="EF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381000" y="1981200"/>
            <a:ext cx="144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 b="0" i="1">
                <a:solidFill>
                  <a:srgbClr val="0000FF"/>
                </a:solidFill>
                <a:latin typeface="Gill Sans MT" pitchFamily="34" charset="0"/>
                <a:ea typeface="PMingLiU" pitchFamily="18" charset="-120"/>
              </a:rPr>
              <a:t>User program runs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2057400" y="2362200"/>
            <a:ext cx="849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 b="0" i="1">
                <a:solidFill>
                  <a:srgbClr val="0000FF"/>
                </a:solidFill>
                <a:latin typeface="Gill Sans MT" pitchFamily="34" charset="0"/>
                <a:ea typeface="PMingLiU" pitchFamily="18" charset="-120"/>
              </a:rPr>
              <a:t>Page fault</a:t>
            </a:r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1654175" y="3124200"/>
            <a:ext cx="1360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 b="0" i="1">
                <a:solidFill>
                  <a:srgbClr val="0000FF"/>
                </a:solidFill>
                <a:latin typeface="Gill Sans MT" pitchFamily="34" charset="0"/>
                <a:ea typeface="PMingLiU" pitchFamily="18" charset="-120"/>
              </a:rPr>
              <a:t>OS requests page</a:t>
            </a:r>
          </a:p>
        </p:txBody>
      </p:sp>
      <p:sp>
        <p:nvSpPr>
          <p:cNvPr id="53260" name="Text Box 11"/>
          <p:cNvSpPr txBox="1">
            <a:spLocks noChangeArrowheads="1"/>
          </p:cNvSpPr>
          <p:nvPr/>
        </p:nvSpPr>
        <p:spPr bwMode="auto">
          <a:xfrm>
            <a:off x="2895600" y="4114800"/>
            <a:ext cx="828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 b="0" i="1">
                <a:solidFill>
                  <a:srgbClr val="0000FF"/>
                </a:solidFill>
                <a:latin typeface="Gill Sans MT" pitchFamily="34" charset="0"/>
                <a:ea typeface="PMingLiU" pitchFamily="18" charset="-120"/>
              </a:rPr>
              <a:t>Disk read</a:t>
            </a: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752600" y="5029200"/>
            <a:ext cx="1992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 b="0" i="1">
                <a:solidFill>
                  <a:srgbClr val="0000FF"/>
                </a:solidFill>
                <a:latin typeface="Gill Sans MT" pitchFamily="34" charset="0"/>
                <a:ea typeface="PMingLiU" pitchFamily="18" charset="-120"/>
              </a:rPr>
              <a:t>Another user program runs</a:t>
            </a:r>
          </a:p>
        </p:txBody>
      </p:sp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5257800" y="4114800"/>
            <a:ext cx="1103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 b="0" i="1">
                <a:solidFill>
                  <a:srgbClr val="0000FF"/>
                </a:solidFill>
                <a:latin typeface="Gill Sans MT" pitchFamily="34" charset="0"/>
                <a:ea typeface="PMingLiU" pitchFamily="18" charset="-120"/>
              </a:rPr>
              <a:t>Disk interrupt</a:t>
            </a:r>
          </a:p>
        </p:txBody>
      </p:sp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6002338" y="3124200"/>
            <a:ext cx="1249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 b="0" i="1">
                <a:solidFill>
                  <a:srgbClr val="0000FF"/>
                </a:solidFill>
                <a:latin typeface="Gill Sans MT" pitchFamily="34" charset="0"/>
                <a:ea typeface="PMingLiU" pitchFamily="18" charset="-120"/>
              </a:rPr>
              <a:t>OS installs page</a:t>
            </a:r>
          </a:p>
        </p:txBody>
      </p:sp>
      <p:sp>
        <p:nvSpPr>
          <p:cNvPr id="53264" name="Text Box 15"/>
          <p:cNvSpPr txBox="1">
            <a:spLocks noChangeArrowheads="1"/>
          </p:cNvSpPr>
          <p:nvPr/>
        </p:nvSpPr>
        <p:spPr bwMode="auto">
          <a:xfrm>
            <a:off x="7199313" y="1981200"/>
            <a:ext cx="1716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 b="0" i="1">
                <a:solidFill>
                  <a:srgbClr val="0000FF"/>
                </a:solidFill>
                <a:latin typeface="Gill Sans MT" pitchFamily="34" charset="0"/>
                <a:ea typeface="PMingLiU" pitchFamily="18" charset="-120"/>
              </a:rPr>
              <a:t>User program resumes</a:t>
            </a:r>
          </a:p>
        </p:txBody>
      </p:sp>
      <p:sp>
        <p:nvSpPr>
          <p:cNvPr id="2428944" name="Rectangle 16"/>
          <p:cNvSpPr>
            <a:spLocks noChangeArrowheads="1"/>
          </p:cNvSpPr>
          <p:nvPr/>
        </p:nvSpPr>
        <p:spPr bwMode="auto">
          <a:xfrm>
            <a:off x="5943600" y="1981200"/>
            <a:ext cx="1219200" cy="38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28945" name="Line 17"/>
          <p:cNvSpPr>
            <a:spLocks noChangeShapeType="1"/>
          </p:cNvSpPr>
          <p:nvPr/>
        </p:nvSpPr>
        <p:spPr bwMode="auto">
          <a:xfrm>
            <a:off x="2971800" y="24384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8946" name="Line 18"/>
          <p:cNvSpPr>
            <a:spLocks noChangeShapeType="1"/>
          </p:cNvSpPr>
          <p:nvPr/>
        </p:nvSpPr>
        <p:spPr bwMode="auto">
          <a:xfrm>
            <a:off x="3810000" y="350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8947" name="Line 19"/>
          <p:cNvSpPr>
            <a:spLocks noChangeShapeType="1"/>
          </p:cNvSpPr>
          <p:nvPr/>
        </p:nvSpPr>
        <p:spPr bwMode="auto">
          <a:xfrm>
            <a:off x="3810000" y="4495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8948" name="Line 20"/>
          <p:cNvSpPr>
            <a:spLocks noChangeShapeType="1"/>
          </p:cNvSpPr>
          <p:nvPr/>
        </p:nvSpPr>
        <p:spPr bwMode="auto">
          <a:xfrm>
            <a:off x="5181600" y="4495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8949" name="Line 21"/>
          <p:cNvSpPr>
            <a:spLocks noChangeShapeType="1"/>
          </p:cNvSpPr>
          <p:nvPr/>
        </p:nvSpPr>
        <p:spPr bwMode="auto">
          <a:xfrm>
            <a:off x="5181600" y="350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8950" name="Line 22"/>
          <p:cNvSpPr>
            <a:spLocks noChangeShapeType="1"/>
          </p:cNvSpPr>
          <p:nvPr/>
        </p:nvSpPr>
        <p:spPr bwMode="auto">
          <a:xfrm>
            <a:off x="5943600" y="24384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1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383D4D-BCE5-4C76-AA82-30B537AFA477}" type="slidenum">
              <a:rPr lang="en-US" altLang="zh-TW" sz="1400" smtClean="0">
                <a:latin typeface="Comic Sans MS" pitchFamily="66" charset="0"/>
              </a:rPr>
              <a:pPr/>
              <a:t>26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8001000" cy="5638800"/>
          </a:xfrm>
        </p:spPr>
        <p:txBody>
          <a:bodyPr>
            <a:normAutofit/>
          </a:bodyPr>
          <a:lstStyle/>
          <a:p>
            <a:pPr>
              <a:spcBef>
                <a:spcPct val="150000"/>
              </a:spcBef>
              <a:defRPr/>
            </a:pPr>
            <a:r>
              <a:rPr lang="en-US" altLang="zh-TW" sz="7200" b="1" dirty="0" smtClean="0">
                <a:solidFill>
                  <a:srgbClr val="002060"/>
                </a:solidFill>
                <a:latin typeface="JasmineUPC" pitchFamily="18" charset="-34"/>
                <a:ea typeface="新細明體" pitchFamily="18" charset="-120"/>
                <a:cs typeface="JasmineUPC" pitchFamily="18" charset="-34"/>
              </a:rPr>
              <a:t>Accelerating Virtual Memory Operations</a:t>
            </a:r>
            <a:endParaRPr lang="en-US" altLang="zh-TW" sz="4000" b="1" dirty="0" smtClean="0">
              <a:solidFill>
                <a:srgbClr val="002060"/>
              </a:solidFill>
              <a:latin typeface="JasmineUPC" pitchFamily="18" charset="-34"/>
              <a:ea typeface="新細明體" pitchFamily="18" charset="-120"/>
              <a:cs typeface="Jasmine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93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smtClean="0"/>
              <a:t>Memory Hardware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Protection via virtual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Keeps processes in their own memory space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Role of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Protect certain aspects of CPU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mechanisms for switching between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mechanisms to limit memory accesses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TLB to </a:t>
            </a:r>
            <a:r>
              <a:rPr lang="en-US" sz="2400" dirty="0" smtClean="0"/>
              <a:t>accelerate the address translation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9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27C071-BBA0-441B-A39A-138EF9E25CC6}" type="slidenum">
              <a:rPr lang="en-US" altLang="zh-TW" sz="1400" smtClean="0">
                <a:latin typeface="Comic Sans MS" pitchFamily="66" charset="0"/>
              </a:rPr>
              <a:pPr/>
              <a:t>28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28000" cy="78105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VM =&gt; PM Translation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382000" cy="2438400"/>
          </a:xfrm>
        </p:spPr>
        <p:txBody>
          <a:bodyPr/>
          <a:lstStyle/>
          <a:p>
            <a:r>
              <a:rPr lang="en-US" altLang="zh-TW" sz="2000" smtClean="0">
                <a:ea typeface="新細明體" pitchFamily="18" charset="-120"/>
              </a:rPr>
              <a:t>Each program memory reference requires two memory accesses: one for VM =&gt; PM mapping and one for actual data/instruction</a:t>
            </a:r>
          </a:p>
          <a:p>
            <a:pPr lvl="1"/>
            <a:r>
              <a:rPr lang="en-US" altLang="zh-TW" sz="1800" smtClean="0">
                <a:ea typeface="新細明體" pitchFamily="18" charset="-120"/>
              </a:rPr>
              <a:t>must make page table lookup as fast as possible</a:t>
            </a:r>
          </a:p>
          <a:p>
            <a:r>
              <a:rPr lang="en-US" altLang="zh-TW" sz="2000" smtClean="0">
                <a:ea typeface="新細明體" pitchFamily="18" charset="-120"/>
              </a:rPr>
              <a:t>Page table too big to keep in fast memory (SRAM) in its entirety</a:t>
            </a:r>
          </a:p>
          <a:p>
            <a:pPr lvl="1"/>
            <a:r>
              <a:rPr lang="en-US" altLang="zh-TW" sz="1800" smtClean="0">
                <a:ea typeface="新細明體" pitchFamily="18" charset="-120"/>
              </a:rPr>
              <a:t>store page table in main memory</a:t>
            </a:r>
          </a:p>
          <a:p>
            <a:pPr lvl="1"/>
            <a:r>
              <a:rPr lang="en-US" altLang="zh-TW" sz="1800" smtClean="0">
                <a:ea typeface="新細明體" pitchFamily="18" charset="-120"/>
              </a:rPr>
              <a:t>cache a portion of the page table in TLB (Translation Look-Aside Buffer)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3581400" y="1066800"/>
            <a:ext cx="4851400" cy="900113"/>
            <a:chOff x="1152" y="1401"/>
            <a:chExt cx="3056" cy="567"/>
          </a:xfrm>
        </p:grpSpPr>
        <p:sp>
          <p:nvSpPr>
            <p:cNvPr id="2509829" name="Rectangle 5"/>
            <p:cNvSpPr>
              <a:spLocks noChangeArrowheads="1"/>
            </p:cNvSpPr>
            <p:nvPr/>
          </p:nvSpPr>
          <p:spPr bwMode="auto">
            <a:xfrm>
              <a:off x="1152" y="1632"/>
              <a:ext cx="2016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09830" name="Rectangle 6"/>
            <p:cNvSpPr>
              <a:spLocks noChangeArrowheads="1"/>
            </p:cNvSpPr>
            <p:nvPr/>
          </p:nvSpPr>
          <p:spPr bwMode="auto">
            <a:xfrm>
              <a:off x="3168" y="1632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8216" name="Text Box 7"/>
            <p:cNvSpPr txBox="1">
              <a:spLocks noChangeArrowheads="1"/>
            </p:cNvSpPr>
            <p:nvPr/>
          </p:nvSpPr>
          <p:spPr bwMode="auto">
            <a:xfrm>
              <a:off x="1646" y="1689"/>
              <a:ext cx="11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solidFill>
                    <a:schemeClr val="bg1"/>
                  </a:solidFill>
                  <a:latin typeface="Gill Sans MT" pitchFamily="34" charset="0"/>
                  <a:ea typeface="新細明體" pitchFamily="18" charset="-120"/>
                </a:rPr>
                <a:t>Virtual page number</a:t>
              </a:r>
            </a:p>
          </p:txBody>
        </p:sp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3393" y="1689"/>
              <a:ext cx="6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Page offset</a:t>
              </a:r>
            </a:p>
          </p:txBody>
        </p:sp>
        <p:sp>
          <p:nvSpPr>
            <p:cNvPr id="8218" name="Text Box 9"/>
            <p:cNvSpPr txBox="1">
              <a:spLocks noChangeArrowheads="1"/>
            </p:cNvSpPr>
            <p:nvPr/>
          </p:nvSpPr>
          <p:spPr bwMode="auto">
            <a:xfrm>
              <a:off x="4025" y="1401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8219" name="Text Box 10"/>
            <p:cNvSpPr txBox="1">
              <a:spLocks noChangeArrowheads="1"/>
            </p:cNvSpPr>
            <p:nvPr/>
          </p:nvSpPr>
          <p:spPr bwMode="auto">
            <a:xfrm>
              <a:off x="3176" y="1401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11</a:t>
              </a:r>
            </a:p>
          </p:txBody>
        </p:sp>
        <p:sp>
          <p:nvSpPr>
            <p:cNvPr id="8220" name="Text Box 11"/>
            <p:cNvSpPr txBox="1">
              <a:spLocks noChangeArrowheads="1"/>
            </p:cNvSpPr>
            <p:nvPr/>
          </p:nvSpPr>
          <p:spPr bwMode="auto">
            <a:xfrm>
              <a:off x="2936" y="1401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12</a:t>
              </a:r>
            </a:p>
          </p:txBody>
        </p:sp>
        <p:sp>
          <p:nvSpPr>
            <p:cNvPr id="8221" name="Text Box 12"/>
            <p:cNvSpPr txBox="1">
              <a:spLocks noChangeArrowheads="1"/>
            </p:cNvSpPr>
            <p:nvPr/>
          </p:nvSpPr>
          <p:spPr bwMode="auto">
            <a:xfrm>
              <a:off x="1160" y="1401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31</a:t>
              </a:r>
            </a:p>
          </p:txBody>
        </p:sp>
      </p:grpSp>
      <p:grpSp>
        <p:nvGrpSpPr>
          <p:cNvPr id="8198" name="Group 13"/>
          <p:cNvGrpSpPr>
            <a:grpSpLocks/>
          </p:cNvGrpSpPr>
          <p:nvPr/>
        </p:nvGrpSpPr>
        <p:grpSpPr bwMode="auto">
          <a:xfrm>
            <a:off x="4724400" y="2895600"/>
            <a:ext cx="3733800" cy="900113"/>
            <a:chOff x="1824" y="2409"/>
            <a:chExt cx="2352" cy="567"/>
          </a:xfrm>
        </p:grpSpPr>
        <p:sp>
          <p:nvSpPr>
            <p:cNvPr id="2509838" name="Rectangle 14"/>
            <p:cNvSpPr>
              <a:spLocks noChangeArrowheads="1"/>
            </p:cNvSpPr>
            <p:nvPr/>
          </p:nvSpPr>
          <p:spPr bwMode="auto">
            <a:xfrm>
              <a:off x="3168" y="2640"/>
              <a:ext cx="1008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09839" name="Rectangle 15"/>
            <p:cNvSpPr>
              <a:spLocks noChangeArrowheads="1"/>
            </p:cNvSpPr>
            <p:nvPr/>
          </p:nvSpPr>
          <p:spPr bwMode="auto">
            <a:xfrm>
              <a:off x="1824" y="2640"/>
              <a:ext cx="1344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906" y="2697"/>
              <a:ext cx="11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solidFill>
                    <a:schemeClr val="bg1"/>
                  </a:solidFill>
                  <a:latin typeface="Gill Sans MT" pitchFamily="34" charset="0"/>
                  <a:ea typeface="新細明體" pitchFamily="18" charset="-120"/>
                </a:rPr>
                <a:t>Physical page number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393" y="2697"/>
              <a:ext cx="6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Page offset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988" y="2409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139" y="240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11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2936" y="240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12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1832" y="240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b="0" i="1">
                  <a:latin typeface="Gill Sans MT" pitchFamily="34" charset="0"/>
                  <a:ea typeface="新細明體" pitchFamily="18" charset="-120"/>
                </a:rPr>
                <a:t>24</a:t>
              </a:r>
            </a:p>
          </p:txBody>
        </p:sp>
      </p:grpSp>
      <p:sp>
        <p:nvSpPr>
          <p:cNvPr id="2509846" name="Line 22"/>
          <p:cNvSpPr>
            <a:spLocks noChangeShapeType="1"/>
          </p:cNvSpPr>
          <p:nvPr/>
        </p:nvSpPr>
        <p:spPr bwMode="auto">
          <a:xfrm>
            <a:off x="7620000" y="2043113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9847" name="Oval 23"/>
          <p:cNvSpPr>
            <a:spLocks noChangeArrowheads="1"/>
          </p:cNvSpPr>
          <p:nvPr/>
        </p:nvSpPr>
        <p:spPr bwMode="auto">
          <a:xfrm>
            <a:off x="5181600" y="2424113"/>
            <a:ext cx="1066800" cy="38100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8201" name="Text Box 24"/>
          <p:cNvSpPr txBox="1">
            <a:spLocks noChangeArrowheads="1"/>
          </p:cNvSpPr>
          <p:nvPr/>
        </p:nvSpPr>
        <p:spPr bwMode="auto">
          <a:xfrm>
            <a:off x="5257800" y="2424113"/>
            <a:ext cx="97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b="0" i="1">
                <a:latin typeface="Gill Sans MT" pitchFamily="34" charset="0"/>
                <a:ea typeface="新細明體" pitchFamily="18" charset="-120"/>
              </a:rPr>
              <a:t>Page table</a:t>
            </a:r>
          </a:p>
        </p:txBody>
      </p:sp>
      <p:sp>
        <p:nvSpPr>
          <p:cNvPr id="2509849" name="Line 25"/>
          <p:cNvSpPr>
            <a:spLocks noChangeShapeType="1"/>
          </p:cNvSpPr>
          <p:nvPr/>
        </p:nvSpPr>
        <p:spPr bwMode="auto">
          <a:xfrm>
            <a:off x="5715000" y="1966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9850" name="Line 26"/>
          <p:cNvSpPr>
            <a:spLocks noChangeShapeType="1"/>
          </p:cNvSpPr>
          <p:nvPr/>
        </p:nvSpPr>
        <p:spPr bwMode="auto">
          <a:xfrm>
            <a:off x="5715000" y="28051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4" name="Text Box 27"/>
          <p:cNvSpPr txBox="1">
            <a:spLocks noChangeArrowheads="1"/>
          </p:cNvSpPr>
          <p:nvPr/>
        </p:nvSpPr>
        <p:spPr bwMode="auto">
          <a:xfrm>
            <a:off x="1600200" y="1585913"/>
            <a:ext cx="159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solidFill>
                  <a:srgbClr val="FF0000"/>
                </a:solidFill>
                <a:latin typeface="Gill Sans MT" pitchFamily="34" charset="0"/>
                <a:ea typeface="新細明體" pitchFamily="18" charset="-120"/>
              </a:rPr>
              <a:t>Virtual address</a:t>
            </a:r>
          </a:p>
        </p:txBody>
      </p:sp>
      <p:sp>
        <p:nvSpPr>
          <p:cNvPr id="8205" name="Text Box 28"/>
          <p:cNvSpPr txBox="1">
            <a:spLocks noChangeArrowheads="1"/>
          </p:cNvSpPr>
          <p:nvPr/>
        </p:nvSpPr>
        <p:spPr bwMode="auto">
          <a:xfrm>
            <a:off x="2819400" y="3414713"/>
            <a:ext cx="171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solidFill>
                  <a:srgbClr val="FF0000"/>
                </a:solidFill>
                <a:latin typeface="Gill Sans MT" pitchFamily="34" charset="0"/>
                <a:ea typeface="新細明體" pitchFamily="18" charset="-120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3594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Virtual Addressing with a Cache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1339850"/>
          </a:xfrm>
        </p:spPr>
        <p:txBody>
          <a:bodyPr/>
          <a:lstStyle/>
          <a:p>
            <a:pPr marL="287338" indent="-287338"/>
            <a:r>
              <a:rPr lang="en-US" altLang="zh-TW" smtClean="0">
                <a:ea typeface="新細明體" pitchFamily="18" charset="-120"/>
              </a:rPr>
              <a:t>Thus it takes an </a:t>
            </a:r>
            <a:r>
              <a:rPr lang="en-US" altLang="zh-TW" i="1" smtClean="0">
                <a:ea typeface="新細明體" pitchFamily="18" charset="-120"/>
              </a:rPr>
              <a:t>extra</a:t>
            </a:r>
            <a:r>
              <a:rPr lang="en-US" altLang="zh-TW" smtClean="0">
                <a:ea typeface="新細明體" pitchFamily="18" charset="-120"/>
              </a:rPr>
              <a:t> memory access to translate a VA to a PA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282700" y="2057400"/>
            <a:ext cx="6565900" cy="1582738"/>
            <a:chOff x="600" y="464"/>
            <a:chExt cx="4136" cy="997"/>
          </a:xfrm>
        </p:grpSpPr>
        <p:sp>
          <p:nvSpPr>
            <p:cNvPr id="4102" name="Line 5"/>
            <p:cNvSpPr>
              <a:spLocks noChangeShapeType="1"/>
            </p:cNvSpPr>
            <p:nvPr/>
          </p:nvSpPr>
          <p:spPr bwMode="auto">
            <a:xfrm>
              <a:off x="632" y="536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1256" y="544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Line 7"/>
            <p:cNvSpPr>
              <a:spLocks noChangeShapeType="1"/>
            </p:cNvSpPr>
            <p:nvPr/>
          </p:nvSpPr>
          <p:spPr bwMode="auto">
            <a:xfrm flipH="1">
              <a:off x="600" y="1152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664" y="768"/>
              <a:ext cx="42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2000">
                  <a:latin typeface="Arial" charset="0"/>
                  <a:ea typeface="新細明體" pitchFamily="18" charset="-120"/>
                </a:rPr>
                <a:t>CPU</a:t>
              </a:r>
            </a:p>
          </p:txBody>
        </p: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1672" y="56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2000">
                  <a:latin typeface="Arial" charset="0"/>
                  <a:ea typeface="新細明體" pitchFamily="18" charset="-120"/>
                </a:rPr>
                <a:t>Trans-</a:t>
              </a:r>
            </a:p>
            <a:p>
              <a:r>
                <a:rPr lang="en-US" altLang="zh-TW" sz="2000">
                  <a:latin typeface="Arial" charset="0"/>
                  <a:ea typeface="新細明體" pitchFamily="18" charset="-120"/>
                </a:rPr>
                <a:t>lation</a:t>
              </a:r>
            </a:p>
          </p:txBody>
        </p:sp>
        <p:sp>
          <p:nvSpPr>
            <p:cNvPr id="4107" name="Rectangle 10"/>
            <p:cNvSpPr>
              <a:spLocks noChangeArrowheads="1"/>
            </p:cNvSpPr>
            <p:nvPr/>
          </p:nvSpPr>
          <p:spPr bwMode="auto">
            <a:xfrm>
              <a:off x="2824" y="56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2000">
                  <a:latin typeface="Arial" charset="0"/>
                  <a:ea typeface="新細明體" pitchFamily="18" charset="-120"/>
                </a:rPr>
                <a:t>Cache</a:t>
              </a:r>
            </a:p>
          </p:txBody>
        </p:sp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4064" y="568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2000">
                  <a:latin typeface="Arial" charset="0"/>
                  <a:ea typeface="新細明體" pitchFamily="18" charset="-120"/>
                </a:rPr>
                <a:t>Main</a:t>
              </a:r>
            </a:p>
            <a:p>
              <a:r>
                <a:rPr lang="en-US" altLang="zh-TW" sz="2000">
                  <a:latin typeface="Arial" charset="0"/>
                  <a:ea typeface="新細明體" pitchFamily="18" charset="-120"/>
                </a:rPr>
                <a:t>Memory</a:t>
              </a:r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>
              <a:off x="1264" y="648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13"/>
            <p:cNvSpPr>
              <a:spLocks noChangeShapeType="1"/>
            </p:cNvSpPr>
            <p:nvPr/>
          </p:nvSpPr>
          <p:spPr bwMode="auto">
            <a:xfrm>
              <a:off x="2344" y="648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3504" y="632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 flipH="1">
              <a:off x="3920" y="10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3928" y="1048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 flipH="1">
              <a:off x="1408" y="1416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 flipV="1">
              <a:off x="1416" y="107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 flipH="1">
              <a:off x="1248" y="1080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 flipV="1">
              <a:off x="3664" y="1048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 flipH="1">
              <a:off x="3496" y="10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22"/>
            <p:cNvSpPr>
              <a:spLocks noChangeShapeType="1"/>
            </p:cNvSpPr>
            <p:nvPr/>
          </p:nvSpPr>
          <p:spPr bwMode="auto">
            <a:xfrm flipH="1">
              <a:off x="2656" y="1040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23"/>
            <p:cNvSpPr>
              <a:spLocks noChangeShapeType="1"/>
            </p:cNvSpPr>
            <p:nvPr/>
          </p:nvSpPr>
          <p:spPr bwMode="auto">
            <a:xfrm>
              <a:off x="2664" y="1048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4"/>
            <p:cNvSpPr>
              <a:spLocks noChangeArrowheads="1"/>
            </p:cNvSpPr>
            <p:nvPr/>
          </p:nvSpPr>
          <p:spPr bwMode="auto">
            <a:xfrm>
              <a:off x="3664" y="1392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000">
                <a:ea typeface="新細明體" pitchFamily="18" charset="-120"/>
              </a:endParaRPr>
            </a:p>
          </p:txBody>
        </p:sp>
        <p:sp>
          <p:nvSpPr>
            <p:cNvPr id="4122" name="Rectangle 25"/>
            <p:cNvSpPr>
              <a:spLocks noChangeArrowheads="1"/>
            </p:cNvSpPr>
            <p:nvPr/>
          </p:nvSpPr>
          <p:spPr bwMode="auto">
            <a:xfrm>
              <a:off x="1280" y="480"/>
              <a:ext cx="2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2000">
                  <a:latin typeface="Arial" charset="0"/>
                  <a:ea typeface="新細明體" pitchFamily="18" charset="-120"/>
                </a:rPr>
                <a:t>VA</a:t>
              </a:r>
            </a:p>
          </p:txBody>
        </p:sp>
        <p:sp>
          <p:nvSpPr>
            <p:cNvPr id="4123" name="Rectangle 26"/>
            <p:cNvSpPr>
              <a:spLocks noChangeArrowheads="1"/>
            </p:cNvSpPr>
            <p:nvPr/>
          </p:nvSpPr>
          <p:spPr bwMode="auto">
            <a:xfrm>
              <a:off x="2360" y="480"/>
              <a:ext cx="2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2000">
                  <a:latin typeface="Arial" charset="0"/>
                  <a:ea typeface="新細明體" pitchFamily="18" charset="-120"/>
                </a:rPr>
                <a:t>PA</a:t>
              </a:r>
            </a:p>
          </p:txBody>
        </p:sp>
        <p:sp>
          <p:nvSpPr>
            <p:cNvPr id="4124" name="Rectangle 27"/>
            <p:cNvSpPr>
              <a:spLocks noChangeArrowheads="1"/>
            </p:cNvSpPr>
            <p:nvPr/>
          </p:nvSpPr>
          <p:spPr bwMode="auto">
            <a:xfrm>
              <a:off x="3536" y="464"/>
              <a:ext cx="4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2000">
                  <a:latin typeface="Arial" charset="0"/>
                  <a:ea typeface="新細明體" pitchFamily="18" charset="-120"/>
                </a:rPr>
                <a:t>miss</a:t>
              </a:r>
            </a:p>
          </p:txBody>
        </p:sp>
        <p:sp>
          <p:nvSpPr>
            <p:cNvPr id="4125" name="Rectangle 28"/>
            <p:cNvSpPr>
              <a:spLocks noChangeArrowheads="1"/>
            </p:cNvSpPr>
            <p:nvPr/>
          </p:nvSpPr>
          <p:spPr bwMode="auto">
            <a:xfrm>
              <a:off x="2408" y="1088"/>
              <a:ext cx="27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2000">
                  <a:latin typeface="Arial" charset="0"/>
                  <a:ea typeface="新細明體" pitchFamily="18" charset="-120"/>
                </a:rPr>
                <a:t>hit</a:t>
              </a:r>
            </a:p>
          </p:txBody>
        </p:sp>
        <p:sp>
          <p:nvSpPr>
            <p:cNvPr id="4126" name="Rectangle 29"/>
            <p:cNvSpPr>
              <a:spLocks noChangeArrowheads="1"/>
            </p:cNvSpPr>
            <p:nvPr/>
          </p:nvSpPr>
          <p:spPr bwMode="auto">
            <a:xfrm>
              <a:off x="1816" y="1264"/>
              <a:ext cx="41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2000">
                  <a:latin typeface="Arial" charset="0"/>
                  <a:ea typeface="新細明體" pitchFamily="18" charset="-120"/>
                </a:rPr>
                <a:t>data</a:t>
              </a:r>
            </a:p>
          </p:txBody>
        </p:sp>
      </p:grpSp>
      <p:sp>
        <p:nvSpPr>
          <p:cNvPr id="1551390" name="Rectangle 30"/>
          <p:cNvSpPr>
            <a:spLocks noChangeArrowheads="1"/>
          </p:cNvSpPr>
          <p:nvPr/>
        </p:nvSpPr>
        <p:spPr bwMode="auto">
          <a:xfrm>
            <a:off x="457200" y="3973513"/>
            <a:ext cx="815340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87338" indent="-287338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TW">
                <a:latin typeface="Arial" charset="0"/>
                <a:ea typeface="新細明體" pitchFamily="18" charset="-120"/>
              </a:rPr>
              <a:t>This makes memory (cache) accesses</a:t>
            </a:r>
            <a:r>
              <a:rPr lang="en-US" altLang="zh-TW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very expensive </a:t>
            </a:r>
            <a:r>
              <a:rPr lang="en-US" altLang="zh-TW">
                <a:latin typeface="Arial" charset="0"/>
                <a:ea typeface="新細明體" pitchFamily="18" charset="-120"/>
              </a:rPr>
              <a:t>(if every access was really </a:t>
            </a:r>
            <a:r>
              <a:rPr lang="en-US" altLang="zh-TW" i="1">
                <a:latin typeface="Arial" charset="0"/>
                <a:ea typeface="新細明體" pitchFamily="18" charset="-120"/>
              </a:rPr>
              <a:t>two</a:t>
            </a:r>
            <a:r>
              <a:rPr lang="en-US" altLang="zh-TW">
                <a:latin typeface="Arial" charset="0"/>
                <a:ea typeface="新細明體" pitchFamily="18" charset="-120"/>
              </a:rPr>
              <a:t> accesses)</a:t>
            </a:r>
          </a:p>
          <a:p>
            <a:pPr marL="287338" indent="-287338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TW">
                <a:latin typeface="Arial" charset="0"/>
                <a:ea typeface="新細明體" pitchFamily="18" charset="-120"/>
              </a:rPr>
              <a:t>Translation Lookaside Buffer (TLB) keeps track of recently used address mappings to avoid having to do a page table lookup</a:t>
            </a:r>
          </a:p>
        </p:txBody>
      </p:sp>
    </p:spTree>
    <p:extLst>
      <p:ext uri="{BB962C8B-B14F-4D97-AF65-F5344CB8AC3E}">
        <p14:creationId xmlns:p14="http://schemas.microsoft.com/office/powerpoint/2010/main" val="3378699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3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14D312-D8B4-4BD1-B274-1756F418239A}" type="slidenum">
              <a:rPr lang="en-US" altLang="zh-TW" sz="1400">
                <a:latin typeface="Comic Sans MS" pitchFamily="66" charset="0"/>
              </a:rPr>
              <a:pPr/>
              <a:t>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Virtual Memory</a:t>
            </a:r>
          </a:p>
        </p:txBody>
      </p:sp>
      <p:sp>
        <p:nvSpPr>
          <p:cNvPr id="245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Originally invented to support program sizes larger than then-available physical memory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later on </a:t>
            </a:r>
            <a:r>
              <a:rPr lang="en-US" altLang="zh-TW" dirty="0" smtClean="0">
                <a:ea typeface="新細明體" pitchFamily="18" charset="-120"/>
              </a:rPr>
              <a:t>it finds applications in multi-programming and virtual machines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Virtual memory is as large as the address space allowed by the ISA…but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only a portion of the address space resides in physical memory at any given time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the rest is kept on disks and brought into physical memory as needed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virtual memory can be viewed as providing an </a:t>
            </a:r>
            <a:r>
              <a:rPr lang="en-US" altLang="zh-TW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interface</a:t>
            </a:r>
            <a:r>
              <a:rPr lang="en-US" altLang="zh-TW" dirty="0" smtClean="0">
                <a:ea typeface="新細明體" pitchFamily="18" charset="-120"/>
              </a:rPr>
              <a:t> between the physical main memory and disk storage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新細明體" pitchFamily="18" charset="-120"/>
              </a:rPr>
              <a:t>this is similar to the role that cache plays for main memory (recall that cache size &lt;&lt; main memory size)</a:t>
            </a:r>
          </a:p>
        </p:txBody>
      </p:sp>
    </p:spTree>
    <p:extLst>
      <p:ext uri="{BB962C8B-B14F-4D97-AF65-F5344CB8AC3E}">
        <p14:creationId xmlns:p14="http://schemas.microsoft.com/office/powerpoint/2010/main" val="16358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952F5E-1F8F-451A-AF9E-E9CD016AB0A8}" type="slidenum">
              <a:rPr lang="en-US" altLang="zh-TW" sz="1400" smtClean="0">
                <a:latin typeface="Comic Sans MS" pitchFamily="66" charset="0"/>
              </a:rPr>
              <a:pPr/>
              <a:t>30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4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27075"/>
          </a:xfrm>
        </p:spPr>
        <p:txBody>
          <a:bodyPr lIns="92075" tIns="46038" rIns="92075" bIns="46038">
            <a:normAutofit fontScale="90000"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zh-TW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Speeding Up Address Translation: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/>
            </a:r>
            <a:b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     </a:t>
            </a:r>
            <a:r>
              <a:rPr lang="en-US" altLang="zh-TW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Translation </a:t>
            </a:r>
            <a:r>
              <a:rPr lang="en-US" altLang="zh-TW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Lookaside</a:t>
            </a:r>
            <a:r>
              <a:rPr lang="en-US" altLang="zh-TW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 Buffer (TLB)</a:t>
            </a:r>
            <a:endParaRPr lang="en-US" altLang="zh-TW" dirty="0" smtClean="0">
              <a:solidFill>
                <a:srgbClr val="002060"/>
              </a:solidFill>
              <a:ea typeface="新細明體" pitchFamily="18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1400"/>
            <a:ext cx="8153400" cy="7620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10000"/>
              </a:spcBef>
            </a:pPr>
            <a:r>
              <a:rPr lang="en-US" altLang="zh-TW" sz="1800" dirty="0" smtClean="0">
                <a:ea typeface="新細明體" pitchFamily="18" charset="-120"/>
              </a:rPr>
              <a:t>TLB: A </a:t>
            </a:r>
            <a:r>
              <a:rPr lang="en-US" altLang="zh-TW" sz="1800" dirty="0" smtClean="0">
                <a:ea typeface="新細明體" pitchFamily="18" charset="-120"/>
              </a:rPr>
              <a:t>small and fast </a:t>
            </a:r>
            <a:r>
              <a:rPr lang="en-US" altLang="zh-TW" sz="1800" dirty="0" smtClean="0">
                <a:ea typeface="新細明體" pitchFamily="18" charset="-120"/>
              </a:rPr>
              <a:t>on-chip </a:t>
            </a:r>
            <a:r>
              <a:rPr lang="en-US" altLang="zh-TW" sz="1800" dirty="0" smtClean="0">
                <a:ea typeface="新細明體" pitchFamily="18" charset="-120"/>
              </a:rPr>
              <a:t>memory structure used </a:t>
            </a:r>
            <a:r>
              <a:rPr lang="en-US" altLang="zh-TW" sz="1800" dirty="0" smtClean="0">
                <a:ea typeface="新細明體" pitchFamily="18" charset="-120"/>
              </a:rPr>
              <a:t>for address translations.</a:t>
            </a:r>
          </a:p>
          <a:p>
            <a:pPr>
              <a:spcBef>
                <a:spcPct val="10000"/>
              </a:spcBef>
            </a:pPr>
            <a:r>
              <a:rPr lang="en-US" altLang="zh-TW" sz="1800" dirty="0" smtClean="0">
                <a:ea typeface="新細明體" pitchFamily="18" charset="-120"/>
              </a:rPr>
              <a:t>If a virtual address is found in TLB  (a TLB hit), the page table in main memory is not accessed. 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685800" y="1751013"/>
            <a:ext cx="7808913" cy="4398962"/>
            <a:chOff x="432" y="1143"/>
            <a:chExt cx="4919" cy="2771"/>
          </a:xfrm>
        </p:grpSpPr>
        <p:sp>
          <p:nvSpPr>
            <p:cNvPr id="2448389" name="Freeform 5"/>
            <p:cNvSpPr>
              <a:spLocks noChangeAspect="1"/>
            </p:cNvSpPr>
            <p:nvPr/>
          </p:nvSpPr>
          <p:spPr bwMode="auto">
            <a:xfrm>
              <a:off x="2572" y="1961"/>
              <a:ext cx="586" cy="105"/>
            </a:xfrm>
            <a:custGeom>
              <a:avLst/>
              <a:gdLst/>
              <a:ahLst/>
              <a:cxnLst>
                <a:cxn ang="0">
                  <a:pos x="533" y="93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3" y="95"/>
                </a:cxn>
                <a:cxn ang="0">
                  <a:pos x="533" y="95"/>
                </a:cxn>
              </a:cxnLst>
              <a:rect l="0" t="0" r="r" b="b"/>
              <a:pathLst>
                <a:path w="533" h="95">
                  <a:moveTo>
                    <a:pt x="533" y="93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3" y="95"/>
                  </a:lnTo>
                  <a:lnTo>
                    <a:pt x="533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0" name="Freeform 6"/>
            <p:cNvSpPr>
              <a:spLocks noChangeAspect="1"/>
            </p:cNvSpPr>
            <p:nvPr/>
          </p:nvSpPr>
          <p:spPr bwMode="auto">
            <a:xfrm>
              <a:off x="1906" y="1644"/>
              <a:ext cx="88" cy="106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1" name="Freeform 7"/>
            <p:cNvSpPr>
              <a:spLocks noChangeAspect="1"/>
            </p:cNvSpPr>
            <p:nvPr/>
          </p:nvSpPr>
          <p:spPr bwMode="auto">
            <a:xfrm>
              <a:off x="1906" y="1855"/>
              <a:ext cx="88" cy="106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2" name="Freeform 8"/>
            <p:cNvSpPr>
              <a:spLocks noChangeAspect="1"/>
            </p:cNvSpPr>
            <p:nvPr/>
          </p:nvSpPr>
          <p:spPr bwMode="auto">
            <a:xfrm>
              <a:off x="1906" y="2066"/>
              <a:ext cx="88" cy="105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3" name="Freeform 9"/>
            <p:cNvSpPr>
              <a:spLocks noChangeAspect="1"/>
            </p:cNvSpPr>
            <p:nvPr/>
          </p:nvSpPr>
          <p:spPr bwMode="auto">
            <a:xfrm>
              <a:off x="1994" y="1644"/>
              <a:ext cx="578" cy="106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4" name="Freeform 10"/>
            <p:cNvSpPr>
              <a:spLocks noChangeAspect="1"/>
            </p:cNvSpPr>
            <p:nvPr/>
          </p:nvSpPr>
          <p:spPr bwMode="auto">
            <a:xfrm>
              <a:off x="1994" y="1855"/>
              <a:ext cx="578" cy="106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5" name="Freeform 11"/>
            <p:cNvSpPr>
              <a:spLocks noChangeAspect="1"/>
            </p:cNvSpPr>
            <p:nvPr/>
          </p:nvSpPr>
          <p:spPr bwMode="auto">
            <a:xfrm>
              <a:off x="1994" y="2066"/>
              <a:ext cx="578" cy="105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6" name="Freeform 12"/>
            <p:cNvSpPr>
              <a:spLocks noChangeAspect="1"/>
            </p:cNvSpPr>
            <p:nvPr/>
          </p:nvSpPr>
          <p:spPr bwMode="auto">
            <a:xfrm>
              <a:off x="1996" y="2755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  <a:cxn ang="0">
                  <a:pos x="531" y="96"/>
                </a:cxn>
              </a:cxnLst>
              <a:rect l="0" t="0" r="r" b="b"/>
              <a:pathLst>
                <a:path w="531" h="97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7" name="Freeform 13"/>
            <p:cNvSpPr>
              <a:spLocks noChangeAspect="1"/>
            </p:cNvSpPr>
            <p:nvPr/>
          </p:nvSpPr>
          <p:spPr bwMode="auto">
            <a:xfrm>
              <a:off x="1996" y="2755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</a:cxnLst>
              <a:rect l="0" t="0" r="r" b="b"/>
              <a:pathLst>
                <a:path w="531" h="97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8" name="Freeform 14"/>
            <p:cNvSpPr>
              <a:spLocks noChangeAspect="1"/>
            </p:cNvSpPr>
            <p:nvPr/>
          </p:nvSpPr>
          <p:spPr bwMode="auto">
            <a:xfrm>
              <a:off x="1906" y="2753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399" name="Freeform 15"/>
            <p:cNvSpPr>
              <a:spLocks noChangeAspect="1"/>
            </p:cNvSpPr>
            <p:nvPr/>
          </p:nvSpPr>
          <p:spPr bwMode="auto">
            <a:xfrm>
              <a:off x="1906" y="2753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0" name="Freeform 16"/>
            <p:cNvSpPr>
              <a:spLocks noChangeAspect="1"/>
            </p:cNvSpPr>
            <p:nvPr/>
          </p:nvSpPr>
          <p:spPr bwMode="auto">
            <a:xfrm>
              <a:off x="1996" y="2966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1" name="Freeform 17"/>
            <p:cNvSpPr>
              <a:spLocks noChangeAspect="1"/>
            </p:cNvSpPr>
            <p:nvPr/>
          </p:nvSpPr>
          <p:spPr bwMode="auto">
            <a:xfrm>
              <a:off x="1996" y="2966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2" name="Freeform 18"/>
            <p:cNvSpPr>
              <a:spLocks noChangeAspect="1"/>
            </p:cNvSpPr>
            <p:nvPr/>
          </p:nvSpPr>
          <p:spPr bwMode="auto">
            <a:xfrm>
              <a:off x="1906" y="2963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3" name="Freeform 19"/>
            <p:cNvSpPr>
              <a:spLocks noChangeAspect="1"/>
            </p:cNvSpPr>
            <p:nvPr/>
          </p:nvSpPr>
          <p:spPr bwMode="auto">
            <a:xfrm>
              <a:off x="1906" y="2963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4" name="Freeform 20"/>
            <p:cNvSpPr>
              <a:spLocks noChangeAspect="1"/>
            </p:cNvSpPr>
            <p:nvPr/>
          </p:nvSpPr>
          <p:spPr bwMode="auto">
            <a:xfrm>
              <a:off x="1996" y="3175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5" name="Freeform 21"/>
            <p:cNvSpPr>
              <a:spLocks noChangeAspect="1"/>
            </p:cNvSpPr>
            <p:nvPr/>
          </p:nvSpPr>
          <p:spPr bwMode="auto">
            <a:xfrm>
              <a:off x="1996" y="3175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6" name="Freeform 22"/>
            <p:cNvSpPr>
              <a:spLocks noChangeAspect="1"/>
            </p:cNvSpPr>
            <p:nvPr/>
          </p:nvSpPr>
          <p:spPr bwMode="auto">
            <a:xfrm>
              <a:off x="1906" y="3175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7" name="Freeform 23"/>
            <p:cNvSpPr>
              <a:spLocks noChangeAspect="1"/>
            </p:cNvSpPr>
            <p:nvPr/>
          </p:nvSpPr>
          <p:spPr bwMode="auto">
            <a:xfrm>
              <a:off x="1906" y="3175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8" name="Freeform 24"/>
            <p:cNvSpPr>
              <a:spLocks noChangeAspect="1"/>
            </p:cNvSpPr>
            <p:nvPr/>
          </p:nvSpPr>
          <p:spPr bwMode="auto">
            <a:xfrm>
              <a:off x="1996" y="3387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09" name="Freeform 25"/>
            <p:cNvSpPr>
              <a:spLocks noChangeAspect="1"/>
            </p:cNvSpPr>
            <p:nvPr/>
          </p:nvSpPr>
          <p:spPr bwMode="auto">
            <a:xfrm>
              <a:off x="1996" y="3387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0" name="Freeform 26"/>
            <p:cNvSpPr>
              <a:spLocks noChangeAspect="1"/>
            </p:cNvSpPr>
            <p:nvPr/>
          </p:nvSpPr>
          <p:spPr bwMode="auto">
            <a:xfrm>
              <a:off x="1906" y="3386"/>
              <a:ext cx="88" cy="104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1" name="Freeform 27"/>
            <p:cNvSpPr>
              <a:spLocks noChangeAspect="1"/>
            </p:cNvSpPr>
            <p:nvPr/>
          </p:nvSpPr>
          <p:spPr bwMode="auto">
            <a:xfrm>
              <a:off x="1906" y="3386"/>
              <a:ext cx="88" cy="104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2" name="Freeform 28"/>
            <p:cNvSpPr>
              <a:spLocks noChangeAspect="1"/>
            </p:cNvSpPr>
            <p:nvPr/>
          </p:nvSpPr>
          <p:spPr bwMode="auto">
            <a:xfrm>
              <a:off x="1996" y="3598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3" name="Freeform 29"/>
            <p:cNvSpPr>
              <a:spLocks noChangeAspect="1"/>
            </p:cNvSpPr>
            <p:nvPr/>
          </p:nvSpPr>
          <p:spPr bwMode="auto">
            <a:xfrm>
              <a:off x="1996" y="3598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4" name="Freeform 30"/>
            <p:cNvSpPr>
              <a:spLocks noChangeAspect="1"/>
            </p:cNvSpPr>
            <p:nvPr/>
          </p:nvSpPr>
          <p:spPr bwMode="auto">
            <a:xfrm>
              <a:off x="1906" y="3596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5" name="Freeform 31"/>
            <p:cNvSpPr>
              <a:spLocks noChangeAspect="1"/>
            </p:cNvSpPr>
            <p:nvPr/>
          </p:nvSpPr>
          <p:spPr bwMode="auto">
            <a:xfrm>
              <a:off x="1906" y="3596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6" name="Freeform 32"/>
            <p:cNvSpPr>
              <a:spLocks noChangeAspect="1"/>
            </p:cNvSpPr>
            <p:nvPr/>
          </p:nvSpPr>
          <p:spPr bwMode="auto">
            <a:xfrm>
              <a:off x="1996" y="3809"/>
              <a:ext cx="584" cy="105"/>
            </a:xfrm>
            <a:custGeom>
              <a:avLst/>
              <a:gdLst/>
              <a:ahLst/>
              <a:cxnLst>
                <a:cxn ang="0">
                  <a:pos x="531" y="93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1" y="95"/>
                </a:cxn>
                <a:cxn ang="0">
                  <a:pos x="531" y="95"/>
                </a:cxn>
                <a:cxn ang="0">
                  <a:pos x="531" y="93"/>
                </a:cxn>
              </a:cxnLst>
              <a:rect l="0" t="0" r="r" b="b"/>
              <a:pathLst>
                <a:path w="531" h="95">
                  <a:moveTo>
                    <a:pt x="531" y="93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1" y="95"/>
                  </a:lnTo>
                  <a:lnTo>
                    <a:pt x="531" y="95"/>
                  </a:lnTo>
                  <a:lnTo>
                    <a:pt x="531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7" name="Freeform 33"/>
            <p:cNvSpPr>
              <a:spLocks noChangeAspect="1"/>
            </p:cNvSpPr>
            <p:nvPr/>
          </p:nvSpPr>
          <p:spPr bwMode="auto">
            <a:xfrm>
              <a:off x="1996" y="3809"/>
              <a:ext cx="584" cy="105"/>
            </a:xfrm>
            <a:custGeom>
              <a:avLst/>
              <a:gdLst/>
              <a:ahLst/>
              <a:cxnLst>
                <a:cxn ang="0">
                  <a:pos x="531" y="93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1" y="95"/>
                </a:cxn>
                <a:cxn ang="0">
                  <a:pos x="531" y="95"/>
                </a:cxn>
              </a:cxnLst>
              <a:rect l="0" t="0" r="r" b="b"/>
              <a:pathLst>
                <a:path w="531" h="95">
                  <a:moveTo>
                    <a:pt x="531" y="93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1" y="95"/>
                  </a:lnTo>
                  <a:lnTo>
                    <a:pt x="531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8" name="Freeform 34"/>
            <p:cNvSpPr>
              <a:spLocks noChangeAspect="1"/>
            </p:cNvSpPr>
            <p:nvPr/>
          </p:nvSpPr>
          <p:spPr bwMode="auto">
            <a:xfrm>
              <a:off x="1906" y="3807"/>
              <a:ext cx="88" cy="105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19" name="Freeform 35"/>
            <p:cNvSpPr>
              <a:spLocks noChangeAspect="1"/>
            </p:cNvSpPr>
            <p:nvPr/>
          </p:nvSpPr>
          <p:spPr bwMode="auto">
            <a:xfrm>
              <a:off x="1906" y="3807"/>
              <a:ext cx="88" cy="105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0" name="Freeform 36"/>
            <p:cNvSpPr>
              <a:spLocks noChangeAspect="1"/>
            </p:cNvSpPr>
            <p:nvPr/>
          </p:nvSpPr>
          <p:spPr bwMode="auto">
            <a:xfrm>
              <a:off x="3704" y="2606"/>
              <a:ext cx="41" cy="3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7"/>
                </a:cxn>
                <a:cxn ang="0">
                  <a:pos x="37" y="3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</a:cxnLst>
              <a:rect l="0" t="0" r="r" b="b"/>
              <a:pathLst>
                <a:path w="37" h="30">
                  <a:moveTo>
                    <a:pt x="18" y="0"/>
                  </a:moveTo>
                  <a:lnTo>
                    <a:pt x="0" y="27"/>
                  </a:lnTo>
                  <a:lnTo>
                    <a:pt x="37" y="3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1" name="Freeform 37"/>
            <p:cNvSpPr>
              <a:spLocks noChangeAspect="1"/>
            </p:cNvSpPr>
            <p:nvPr/>
          </p:nvSpPr>
          <p:spPr bwMode="auto">
            <a:xfrm>
              <a:off x="3704" y="2606"/>
              <a:ext cx="41" cy="3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7"/>
                </a:cxn>
                <a:cxn ang="0">
                  <a:pos x="37" y="3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7" h="30">
                  <a:moveTo>
                    <a:pt x="18" y="0"/>
                  </a:moveTo>
                  <a:lnTo>
                    <a:pt x="0" y="27"/>
                  </a:lnTo>
                  <a:lnTo>
                    <a:pt x="37" y="30"/>
                  </a:ln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2" name="Freeform 38"/>
            <p:cNvSpPr>
              <a:spLocks noChangeAspect="1"/>
            </p:cNvSpPr>
            <p:nvPr/>
          </p:nvSpPr>
          <p:spPr bwMode="auto">
            <a:xfrm>
              <a:off x="3704" y="2293"/>
              <a:ext cx="41" cy="3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1"/>
                </a:cxn>
                <a:cxn ang="0">
                  <a:pos x="37" y="29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</a:cxnLst>
              <a:rect l="0" t="0" r="r" b="b"/>
              <a:pathLst>
                <a:path w="37" h="31">
                  <a:moveTo>
                    <a:pt x="14" y="0"/>
                  </a:moveTo>
                  <a:lnTo>
                    <a:pt x="0" y="31"/>
                  </a:lnTo>
                  <a:lnTo>
                    <a:pt x="37" y="29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3" name="Freeform 39"/>
            <p:cNvSpPr>
              <a:spLocks noChangeAspect="1"/>
            </p:cNvSpPr>
            <p:nvPr/>
          </p:nvSpPr>
          <p:spPr bwMode="auto">
            <a:xfrm>
              <a:off x="3704" y="2293"/>
              <a:ext cx="41" cy="3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1"/>
                </a:cxn>
                <a:cxn ang="0">
                  <a:pos x="37" y="29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31">
                  <a:moveTo>
                    <a:pt x="14" y="0"/>
                  </a:moveTo>
                  <a:lnTo>
                    <a:pt x="0" y="31"/>
                  </a:lnTo>
                  <a:lnTo>
                    <a:pt x="37" y="29"/>
                  </a:lnTo>
                  <a:lnTo>
                    <a:pt x="14" y="2"/>
                  </a:lnTo>
                  <a:lnTo>
                    <a:pt x="14" y="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4" name="Freeform 40"/>
            <p:cNvSpPr>
              <a:spLocks noChangeAspect="1"/>
            </p:cNvSpPr>
            <p:nvPr/>
          </p:nvSpPr>
          <p:spPr bwMode="auto">
            <a:xfrm>
              <a:off x="3704" y="2081"/>
              <a:ext cx="41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9"/>
                </a:cxn>
                <a:cxn ang="0">
                  <a:pos x="37" y="3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6" y="0"/>
                </a:cxn>
              </a:cxnLst>
              <a:rect l="0" t="0" r="r" b="b"/>
              <a:pathLst>
                <a:path w="37" h="30">
                  <a:moveTo>
                    <a:pt x="16" y="0"/>
                  </a:moveTo>
                  <a:lnTo>
                    <a:pt x="0" y="29"/>
                  </a:lnTo>
                  <a:lnTo>
                    <a:pt x="37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5" name="Freeform 41"/>
            <p:cNvSpPr>
              <a:spLocks noChangeAspect="1"/>
            </p:cNvSpPr>
            <p:nvPr/>
          </p:nvSpPr>
          <p:spPr bwMode="auto">
            <a:xfrm>
              <a:off x="3704" y="2081"/>
              <a:ext cx="41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9"/>
                </a:cxn>
                <a:cxn ang="0">
                  <a:pos x="37" y="3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7" h="30">
                  <a:moveTo>
                    <a:pt x="16" y="0"/>
                  </a:moveTo>
                  <a:lnTo>
                    <a:pt x="0" y="29"/>
                  </a:lnTo>
                  <a:lnTo>
                    <a:pt x="37" y="3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6" name="Freeform 42"/>
            <p:cNvSpPr>
              <a:spLocks noChangeAspect="1"/>
            </p:cNvSpPr>
            <p:nvPr/>
          </p:nvSpPr>
          <p:spPr bwMode="auto">
            <a:xfrm>
              <a:off x="3708" y="1784"/>
              <a:ext cx="37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3" y="1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7" name="Freeform 43"/>
            <p:cNvSpPr>
              <a:spLocks noChangeAspect="1"/>
            </p:cNvSpPr>
            <p:nvPr/>
          </p:nvSpPr>
          <p:spPr bwMode="auto">
            <a:xfrm>
              <a:off x="3708" y="1784"/>
              <a:ext cx="37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3" y="1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7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8" name="Freeform 44"/>
            <p:cNvSpPr>
              <a:spLocks noChangeAspect="1"/>
            </p:cNvSpPr>
            <p:nvPr/>
          </p:nvSpPr>
          <p:spPr bwMode="auto">
            <a:xfrm>
              <a:off x="2572" y="1961"/>
              <a:ext cx="586" cy="105"/>
            </a:xfrm>
            <a:custGeom>
              <a:avLst/>
              <a:gdLst/>
              <a:ahLst/>
              <a:cxnLst>
                <a:cxn ang="0">
                  <a:pos x="533" y="93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3" y="95"/>
                </a:cxn>
                <a:cxn ang="0">
                  <a:pos x="533" y="95"/>
                </a:cxn>
              </a:cxnLst>
              <a:rect l="0" t="0" r="r" b="b"/>
              <a:pathLst>
                <a:path w="533" h="95">
                  <a:moveTo>
                    <a:pt x="533" y="93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3" y="95"/>
                  </a:lnTo>
                  <a:lnTo>
                    <a:pt x="533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29" name="Freeform 45"/>
            <p:cNvSpPr>
              <a:spLocks noChangeAspect="1"/>
            </p:cNvSpPr>
            <p:nvPr/>
          </p:nvSpPr>
          <p:spPr bwMode="auto">
            <a:xfrm>
              <a:off x="2854" y="1798"/>
              <a:ext cx="865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86" y="8"/>
                </a:cxn>
                <a:cxn ang="0">
                  <a:pos x="786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8"/>
                </a:cxn>
              </a:cxnLst>
              <a:rect l="0" t="0" r="r" b="b"/>
              <a:pathLst>
                <a:path w="786" h="8">
                  <a:moveTo>
                    <a:pt x="0" y="8"/>
                  </a:moveTo>
                  <a:lnTo>
                    <a:pt x="786" y="8"/>
                  </a:lnTo>
                  <a:lnTo>
                    <a:pt x="786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0" name="Freeform 46"/>
            <p:cNvSpPr>
              <a:spLocks noChangeAspect="1"/>
            </p:cNvSpPr>
            <p:nvPr/>
          </p:nvSpPr>
          <p:spPr bwMode="auto">
            <a:xfrm>
              <a:off x="2854" y="1798"/>
              <a:ext cx="865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86" y="8"/>
                </a:cxn>
                <a:cxn ang="0">
                  <a:pos x="786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786" h="8">
                  <a:moveTo>
                    <a:pt x="0" y="8"/>
                  </a:moveTo>
                  <a:lnTo>
                    <a:pt x="786" y="8"/>
                  </a:lnTo>
                  <a:lnTo>
                    <a:pt x="786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1" name="Freeform 47"/>
            <p:cNvSpPr>
              <a:spLocks noChangeAspect="1"/>
            </p:cNvSpPr>
            <p:nvPr/>
          </p:nvSpPr>
          <p:spPr bwMode="auto">
            <a:xfrm>
              <a:off x="2861" y="1589"/>
              <a:ext cx="863" cy="51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80" y="470"/>
                </a:cxn>
                <a:cxn ang="0">
                  <a:pos x="784" y="462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8"/>
                </a:cxn>
              </a:cxnLst>
              <a:rect l="0" t="0" r="r" b="b"/>
              <a:pathLst>
                <a:path w="784" h="470">
                  <a:moveTo>
                    <a:pt x="0" y="8"/>
                  </a:moveTo>
                  <a:lnTo>
                    <a:pt x="780" y="470"/>
                  </a:lnTo>
                  <a:lnTo>
                    <a:pt x="784" y="462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2" name="Freeform 48"/>
            <p:cNvSpPr>
              <a:spLocks noChangeAspect="1"/>
            </p:cNvSpPr>
            <p:nvPr/>
          </p:nvSpPr>
          <p:spPr bwMode="auto">
            <a:xfrm>
              <a:off x="2861" y="1589"/>
              <a:ext cx="863" cy="51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80" y="470"/>
                </a:cxn>
                <a:cxn ang="0">
                  <a:pos x="784" y="462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784" h="470">
                  <a:moveTo>
                    <a:pt x="0" y="8"/>
                  </a:moveTo>
                  <a:lnTo>
                    <a:pt x="780" y="470"/>
                  </a:lnTo>
                  <a:lnTo>
                    <a:pt x="784" y="462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8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3" name="Freeform 49"/>
            <p:cNvSpPr>
              <a:spLocks noChangeAspect="1"/>
            </p:cNvSpPr>
            <p:nvPr/>
          </p:nvSpPr>
          <p:spPr bwMode="auto">
            <a:xfrm>
              <a:off x="2854" y="1906"/>
              <a:ext cx="870" cy="4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8" y="377"/>
                </a:cxn>
                <a:cxn ang="0">
                  <a:pos x="790" y="370"/>
                </a:cxn>
                <a:cxn ang="0">
                  <a:pos x="4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790" h="377">
                  <a:moveTo>
                    <a:pt x="0" y="6"/>
                  </a:moveTo>
                  <a:lnTo>
                    <a:pt x="788" y="377"/>
                  </a:lnTo>
                  <a:lnTo>
                    <a:pt x="790" y="370"/>
                  </a:lnTo>
                  <a:lnTo>
                    <a:pt x="4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4" name="Freeform 50"/>
            <p:cNvSpPr>
              <a:spLocks noChangeAspect="1"/>
            </p:cNvSpPr>
            <p:nvPr/>
          </p:nvSpPr>
          <p:spPr bwMode="auto">
            <a:xfrm>
              <a:off x="2854" y="1906"/>
              <a:ext cx="870" cy="4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8" y="377"/>
                </a:cxn>
                <a:cxn ang="0">
                  <a:pos x="790" y="370"/>
                </a:cxn>
                <a:cxn ang="0">
                  <a:pos x="4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790" h="377">
                  <a:moveTo>
                    <a:pt x="0" y="6"/>
                  </a:moveTo>
                  <a:lnTo>
                    <a:pt x="788" y="377"/>
                  </a:lnTo>
                  <a:lnTo>
                    <a:pt x="790" y="370"/>
                  </a:lnTo>
                  <a:lnTo>
                    <a:pt x="4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5" name="Freeform 51"/>
            <p:cNvSpPr>
              <a:spLocks noChangeAspect="1"/>
            </p:cNvSpPr>
            <p:nvPr/>
          </p:nvSpPr>
          <p:spPr bwMode="auto">
            <a:xfrm>
              <a:off x="2854" y="2114"/>
              <a:ext cx="872" cy="5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6" y="468"/>
                </a:cxn>
                <a:cxn ang="0">
                  <a:pos x="792" y="462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792" h="468">
                  <a:moveTo>
                    <a:pt x="0" y="6"/>
                  </a:moveTo>
                  <a:lnTo>
                    <a:pt x="786" y="468"/>
                  </a:lnTo>
                  <a:lnTo>
                    <a:pt x="792" y="462"/>
                  </a:lnTo>
                  <a:lnTo>
                    <a:pt x="6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6" name="Freeform 52"/>
            <p:cNvSpPr>
              <a:spLocks noChangeAspect="1"/>
            </p:cNvSpPr>
            <p:nvPr/>
          </p:nvSpPr>
          <p:spPr bwMode="auto">
            <a:xfrm>
              <a:off x="2854" y="2114"/>
              <a:ext cx="872" cy="5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6" y="468"/>
                </a:cxn>
                <a:cxn ang="0">
                  <a:pos x="792" y="462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792" h="468">
                  <a:moveTo>
                    <a:pt x="0" y="6"/>
                  </a:moveTo>
                  <a:lnTo>
                    <a:pt x="786" y="468"/>
                  </a:lnTo>
                  <a:lnTo>
                    <a:pt x="792" y="462"/>
                  </a:lnTo>
                  <a:lnTo>
                    <a:pt x="6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7" name="Freeform 53"/>
            <p:cNvSpPr>
              <a:spLocks noChangeAspect="1"/>
            </p:cNvSpPr>
            <p:nvPr/>
          </p:nvSpPr>
          <p:spPr bwMode="auto">
            <a:xfrm>
              <a:off x="1996" y="2650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8" name="Freeform 54"/>
            <p:cNvSpPr>
              <a:spLocks noChangeAspect="1"/>
            </p:cNvSpPr>
            <p:nvPr/>
          </p:nvSpPr>
          <p:spPr bwMode="auto">
            <a:xfrm>
              <a:off x="1996" y="2650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39" name="Freeform 55"/>
            <p:cNvSpPr>
              <a:spLocks noChangeAspect="1"/>
            </p:cNvSpPr>
            <p:nvPr/>
          </p:nvSpPr>
          <p:spPr bwMode="auto">
            <a:xfrm>
              <a:off x="1906" y="2648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0" name="Freeform 56"/>
            <p:cNvSpPr>
              <a:spLocks noChangeAspect="1"/>
            </p:cNvSpPr>
            <p:nvPr/>
          </p:nvSpPr>
          <p:spPr bwMode="auto">
            <a:xfrm>
              <a:off x="1906" y="2648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1" name="Freeform 57"/>
            <p:cNvSpPr>
              <a:spLocks noChangeAspect="1"/>
            </p:cNvSpPr>
            <p:nvPr/>
          </p:nvSpPr>
          <p:spPr bwMode="auto">
            <a:xfrm>
              <a:off x="1996" y="2859"/>
              <a:ext cx="584" cy="107"/>
            </a:xfrm>
            <a:custGeom>
              <a:avLst/>
              <a:gdLst/>
              <a:ahLst/>
              <a:cxnLst>
                <a:cxn ang="0">
                  <a:pos x="531" y="95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  <a:cxn ang="0">
                  <a:pos x="531" y="95"/>
                </a:cxn>
              </a:cxnLst>
              <a:rect l="0" t="0" r="r" b="b"/>
              <a:pathLst>
                <a:path w="531" h="97">
                  <a:moveTo>
                    <a:pt x="531" y="95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531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2" name="Freeform 58"/>
            <p:cNvSpPr>
              <a:spLocks noChangeAspect="1"/>
            </p:cNvSpPr>
            <p:nvPr/>
          </p:nvSpPr>
          <p:spPr bwMode="auto">
            <a:xfrm>
              <a:off x="1996" y="2859"/>
              <a:ext cx="584" cy="107"/>
            </a:xfrm>
            <a:custGeom>
              <a:avLst/>
              <a:gdLst/>
              <a:ahLst/>
              <a:cxnLst>
                <a:cxn ang="0">
                  <a:pos x="531" y="95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</a:cxnLst>
              <a:rect l="0" t="0" r="r" b="b"/>
              <a:pathLst>
                <a:path w="531" h="97">
                  <a:moveTo>
                    <a:pt x="531" y="95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3" name="Freeform 59"/>
            <p:cNvSpPr>
              <a:spLocks noChangeAspect="1"/>
            </p:cNvSpPr>
            <p:nvPr/>
          </p:nvSpPr>
          <p:spPr bwMode="auto">
            <a:xfrm>
              <a:off x="1906" y="2859"/>
              <a:ext cx="88" cy="104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4" name="Freeform 60"/>
            <p:cNvSpPr>
              <a:spLocks noChangeAspect="1"/>
            </p:cNvSpPr>
            <p:nvPr/>
          </p:nvSpPr>
          <p:spPr bwMode="auto">
            <a:xfrm>
              <a:off x="1906" y="2859"/>
              <a:ext cx="88" cy="104"/>
            </a:xfrm>
            <a:custGeom>
              <a:avLst/>
              <a:gdLst/>
              <a:ahLst/>
              <a:cxnLst>
                <a:cxn ang="0">
                  <a:pos x="80" y="95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5" name="Freeform 61"/>
            <p:cNvSpPr>
              <a:spLocks noChangeAspect="1"/>
            </p:cNvSpPr>
            <p:nvPr/>
          </p:nvSpPr>
          <p:spPr bwMode="auto">
            <a:xfrm>
              <a:off x="1996" y="3071"/>
              <a:ext cx="584" cy="106"/>
            </a:xfrm>
            <a:custGeom>
              <a:avLst/>
              <a:gdLst/>
              <a:ahLst/>
              <a:cxnLst>
                <a:cxn ang="0">
                  <a:pos x="531" y="94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  <a:cxn ang="0">
                  <a:pos x="531" y="94"/>
                </a:cxn>
              </a:cxnLst>
              <a:rect l="0" t="0" r="r" b="b"/>
              <a:pathLst>
                <a:path w="531" h="96">
                  <a:moveTo>
                    <a:pt x="531" y="94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lnTo>
                    <a:pt x="531" y="9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6" name="Freeform 62"/>
            <p:cNvSpPr>
              <a:spLocks noChangeAspect="1"/>
            </p:cNvSpPr>
            <p:nvPr/>
          </p:nvSpPr>
          <p:spPr bwMode="auto">
            <a:xfrm>
              <a:off x="1996" y="3071"/>
              <a:ext cx="584" cy="106"/>
            </a:xfrm>
            <a:custGeom>
              <a:avLst/>
              <a:gdLst/>
              <a:ahLst/>
              <a:cxnLst>
                <a:cxn ang="0">
                  <a:pos x="531" y="94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4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7" name="Freeform 63"/>
            <p:cNvSpPr>
              <a:spLocks noChangeAspect="1"/>
            </p:cNvSpPr>
            <p:nvPr/>
          </p:nvSpPr>
          <p:spPr bwMode="auto">
            <a:xfrm>
              <a:off x="1906" y="3069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8" name="Freeform 64"/>
            <p:cNvSpPr>
              <a:spLocks noChangeAspect="1"/>
            </p:cNvSpPr>
            <p:nvPr/>
          </p:nvSpPr>
          <p:spPr bwMode="auto">
            <a:xfrm>
              <a:off x="1906" y="3069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49" name="Freeform 65"/>
            <p:cNvSpPr>
              <a:spLocks noChangeAspect="1"/>
            </p:cNvSpPr>
            <p:nvPr/>
          </p:nvSpPr>
          <p:spPr bwMode="auto">
            <a:xfrm>
              <a:off x="1996" y="3280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  <a:cxn ang="0">
                  <a:pos x="531" y="96"/>
                </a:cxn>
              </a:cxnLst>
              <a:rect l="0" t="0" r="r" b="b"/>
              <a:pathLst>
                <a:path w="531" h="97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0" name="Freeform 66"/>
            <p:cNvSpPr>
              <a:spLocks noChangeAspect="1"/>
            </p:cNvSpPr>
            <p:nvPr/>
          </p:nvSpPr>
          <p:spPr bwMode="auto">
            <a:xfrm>
              <a:off x="1996" y="3280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531" y="97"/>
                </a:cxn>
                <a:cxn ang="0">
                  <a:pos x="531" y="97"/>
                </a:cxn>
              </a:cxnLst>
              <a:rect l="0" t="0" r="r" b="b"/>
              <a:pathLst>
                <a:path w="531" h="97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531" y="97"/>
                  </a:lnTo>
                  <a:lnTo>
                    <a:pt x="531" y="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1" name="Freeform 67"/>
            <p:cNvSpPr>
              <a:spLocks noChangeAspect="1"/>
            </p:cNvSpPr>
            <p:nvPr/>
          </p:nvSpPr>
          <p:spPr bwMode="auto">
            <a:xfrm>
              <a:off x="1906" y="3280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2" name="Freeform 68"/>
            <p:cNvSpPr>
              <a:spLocks noChangeAspect="1"/>
            </p:cNvSpPr>
            <p:nvPr/>
          </p:nvSpPr>
          <p:spPr bwMode="auto">
            <a:xfrm>
              <a:off x="1906" y="3280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3" name="Freeform 69"/>
            <p:cNvSpPr>
              <a:spLocks noChangeAspect="1"/>
            </p:cNvSpPr>
            <p:nvPr/>
          </p:nvSpPr>
          <p:spPr bwMode="auto">
            <a:xfrm>
              <a:off x="1996" y="3493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4" name="Freeform 70"/>
            <p:cNvSpPr>
              <a:spLocks noChangeAspect="1"/>
            </p:cNvSpPr>
            <p:nvPr/>
          </p:nvSpPr>
          <p:spPr bwMode="auto">
            <a:xfrm>
              <a:off x="1996" y="3493"/>
              <a:ext cx="584" cy="105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5" name="Freeform 71"/>
            <p:cNvSpPr>
              <a:spLocks noChangeAspect="1"/>
            </p:cNvSpPr>
            <p:nvPr/>
          </p:nvSpPr>
          <p:spPr bwMode="auto">
            <a:xfrm>
              <a:off x="1906" y="3490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6" name="Freeform 72"/>
            <p:cNvSpPr>
              <a:spLocks noChangeAspect="1"/>
            </p:cNvSpPr>
            <p:nvPr/>
          </p:nvSpPr>
          <p:spPr bwMode="auto">
            <a:xfrm>
              <a:off x="1906" y="3490"/>
              <a:ext cx="88" cy="106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7" name="Freeform 73"/>
            <p:cNvSpPr>
              <a:spLocks noChangeAspect="1"/>
            </p:cNvSpPr>
            <p:nvPr/>
          </p:nvSpPr>
          <p:spPr bwMode="auto">
            <a:xfrm>
              <a:off x="1996" y="3702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531" y="98"/>
                </a:cxn>
                <a:cxn ang="0">
                  <a:pos x="531" y="98"/>
                </a:cxn>
                <a:cxn ang="0">
                  <a:pos x="531" y="96"/>
                </a:cxn>
              </a:cxnLst>
              <a:rect l="0" t="0" r="r" b="b"/>
              <a:pathLst>
                <a:path w="531" h="98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531" y="98"/>
                  </a:lnTo>
                  <a:lnTo>
                    <a:pt x="531" y="98"/>
                  </a:lnTo>
                  <a:lnTo>
                    <a:pt x="531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8" name="Freeform 74"/>
            <p:cNvSpPr>
              <a:spLocks noChangeAspect="1"/>
            </p:cNvSpPr>
            <p:nvPr/>
          </p:nvSpPr>
          <p:spPr bwMode="auto">
            <a:xfrm>
              <a:off x="1996" y="3702"/>
              <a:ext cx="584" cy="107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531" y="98"/>
                </a:cxn>
                <a:cxn ang="0">
                  <a:pos x="531" y="98"/>
                </a:cxn>
              </a:cxnLst>
              <a:rect l="0" t="0" r="r" b="b"/>
              <a:pathLst>
                <a:path w="531" h="98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531" y="98"/>
                  </a:lnTo>
                  <a:lnTo>
                    <a:pt x="531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59" name="Freeform 75"/>
            <p:cNvSpPr>
              <a:spLocks noChangeAspect="1"/>
            </p:cNvSpPr>
            <p:nvPr/>
          </p:nvSpPr>
          <p:spPr bwMode="auto">
            <a:xfrm>
              <a:off x="1906" y="3702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60" name="Freeform 76"/>
            <p:cNvSpPr>
              <a:spLocks noChangeAspect="1"/>
            </p:cNvSpPr>
            <p:nvPr/>
          </p:nvSpPr>
          <p:spPr bwMode="auto">
            <a:xfrm>
              <a:off x="1906" y="3702"/>
              <a:ext cx="88" cy="105"/>
            </a:xfrm>
            <a:custGeom>
              <a:avLst/>
              <a:gdLst/>
              <a:ahLst/>
              <a:cxnLst>
                <a:cxn ang="0">
                  <a:pos x="80" y="96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61" name="Freeform 77"/>
            <p:cNvSpPr>
              <a:spLocks noChangeAspect="1"/>
            </p:cNvSpPr>
            <p:nvPr/>
          </p:nvSpPr>
          <p:spPr bwMode="auto">
            <a:xfrm>
              <a:off x="1996" y="2544"/>
              <a:ext cx="584" cy="106"/>
            </a:xfrm>
            <a:custGeom>
              <a:avLst/>
              <a:gdLst/>
              <a:ahLst/>
              <a:cxnLst>
                <a:cxn ang="0">
                  <a:pos x="531" y="96"/>
                </a:cxn>
                <a:cxn ang="0">
                  <a:pos x="531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1" y="96"/>
                </a:cxn>
                <a:cxn ang="0">
                  <a:pos x="531" y="96"/>
                </a:cxn>
              </a:cxnLst>
              <a:rect l="0" t="0" r="r" b="b"/>
              <a:pathLst>
                <a:path w="531" h="96">
                  <a:moveTo>
                    <a:pt x="531" y="96"/>
                  </a:moveTo>
                  <a:lnTo>
                    <a:pt x="531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1" y="96"/>
                  </a:lnTo>
                  <a:lnTo>
                    <a:pt x="531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62" name="Freeform 78"/>
            <p:cNvSpPr>
              <a:spLocks noChangeAspect="1"/>
            </p:cNvSpPr>
            <p:nvPr/>
          </p:nvSpPr>
          <p:spPr bwMode="auto">
            <a:xfrm>
              <a:off x="1906" y="2544"/>
              <a:ext cx="88" cy="104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4"/>
                </a:cxn>
                <a:cxn ang="0">
                  <a:pos x="80" y="94"/>
                </a:cxn>
                <a:cxn ang="0">
                  <a:pos x="80" y="94"/>
                </a:cxn>
              </a:cxnLst>
              <a:rect l="0" t="0" r="r" b="b"/>
              <a:pathLst>
                <a:path w="80" h="94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80" y="94"/>
                  </a:lnTo>
                  <a:lnTo>
                    <a:pt x="80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10321" name="Rectangle 79"/>
            <p:cNvSpPr>
              <a:spLocks noChangeAspect="1" noChangeArrowheads="1"/>
            </p:cNvSpPr>
            <p:nvPr/>
          </p:nvSpPr>
          <p:spPr bwMode="auto">
            <a:xfrm>
              <a:off x="1929" y="2659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2" name="Rectangle 80"/>
            <p:cNvSpPr>
              <a:spLocks noChangeAspect="1" noChangeArrowheads="1"/>
            </p:cNvSpPr>
            <p:nvPr/>
          </p:nvSpPr>
          <p:spPr bwMode="auto">
            <a:xfrm>
              <a:off x="1929" y="2764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3" name="Rectangle 81"/>
            <p:cNvSpPr>
              <a:spLocks noChangeAspect="1" noChangeArrowheads="1"/>
            </p:cNvSpPr>
            <p:nvPr/>
          </p:nvSpPr>
          <p:spPr bwMode="auto">
            <a:xfrm>
              <a:off x="1929" y="287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4" name="Rectangle 82"/>
            <p:cNvSpPr>
              <a:spLocks noChangeAspect="1" noChangeArrowheads="1"/>
            </p:cNvSpPr>
            <p:nvPr/>
          </p:nvSpPr>
          <p:spPr bwMode="auto">
            <a:xfrm>
              <a:off x="1929" y="2974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5" name="Rectangle 83"/>
            <p:cNvSpPr>
              <a:spLocks noChangeAspect="1" noChangeArrowheads="1"/>
            </p:cNvSpPr>
            <p:nvPr/>
          </p:nvSpPr>
          <p:spPr bwMode="auto">
            <a:xfrm>
              <a:off x="1929" y="308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6" name="Rectangle 84"/>
            <p:cNvSpPr>
              <a:spLocks noChangeAspect="1" noChangeArrowheads="1"/>
            </p:cNvSpPr>
            <p:nvPr/>
          </p:nvSpPr>
          <p:spPr bwMode="auto">
            <a:xfrm>
              <a:off x="1929" y="3186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7" name="Rectangle 85"/>
            <p:cNvSpPr>
              <a:spLocks noChangeAspect="1" noChangeArrowheads="1"/>
            </p:cNvSpPr>
            <p:nvPr/>
          </p:nvSpPr>
          <p:spPr bwMode="auto">
            <a:xfrm>
              <a:off x="1929" y="329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8" name="Rectangle 86"/>
            <p:cNvSpPr>
              <a:spLocks noChangeAspect="1" noChangeArrowheads="1"/>
            </p:cNvSpPr>
            <p:nvPr/>
          </p:nvSpPr>
          <p:spPr bwMode="auto">
            <a:xfrm>
              <a:off x="1929" y="3396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29" name="Rectangle 87"/>
            <p:cNvSpPr>
              <a:spLocks noChangeAspect="1" noChangeArrowheads="1"/>
            </p:cNvSpPr>
            <p:nvPr/>
          </p:nvSpPr>
          <p:spPr bwMode="auto">
            <a:xfrm>
              <a:off x="1929" y="35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30" name="Rectangle 88"/>
            <p:cNvSpPr>
              <a:spLocks noChangeAspect="1" noChangeArrowheads="1"/>
            </p:cNvSpPr>
            <p:nvPr/>
          </p:nvSpPr>
          <p:spPr bwMode="auto">
            <a:xfrm>
              <a:off x="1929" y="3607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31" name="Rectangle 89"/>
            <p:cNvSpPr>
              <a:spLocks noChangeAspect="1" noChangeArrowheads="1"/>
            </p:cNvSpPr>
            <p:nvPr/>
          </p:nvSpPr>
          <p:spPr bwMode="auto">
            <a:xfrm>
              <a:off x="1929" y="371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32" name="Rectangle 90"/>
            <p:cNvSpPr>
              <a:spLocks noChangeAspect="1" noChangeArrowheads="1"/>
            </p:cNvSpPr>
            <p:nvPr/>
          </p:nvSpPr>
          <p:spPr bwMode="auto">
            <a:xfrm>
              <a:off x="1929" y="381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2448475" name="Freeform 91"/>
            <p:cNvSpPr>
              <a:spLocks noChangeAspect="1"/>
            </p:cNvSpPr>
            <p:nvPr/>
          </p:nvSpPr>
          <p:spPr bwMode="auto">
            <a:xfrm>
              <a:off x="2266" y="2684"/>
              <a:ext cx="36" cy="35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2"/>
                </a:cxn>
                <a:cxn ang="0">
                  <a:pos x="21" y="30"/>
                </a:cxn>
                <a:cxn ang="0">
                  <a:pos x="23" y="30"/>
                </a:cxn>
                <a:cxn ang="0">
                  <a:pos x="25" y="28"/>
                </a:cxn>
                <a:cxn ang="0">
                  <a:pos x="27" y="26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5"/>
                </a:cxn>
                <a:cxn ang="0">
                  <a:pos x="27" y="5"/>
                </a:cxn>
                <a:cxn ang="0">
                  <a:pos x="25" y="3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76" name="Freeform 92"/>
            <p:cNvSpPr>
              <a:spLocks noChangeAspect="1"/>
            </p:cNvSpPr>
            <p:nvPr/>
          </p:nvSpPr>
          <p:spPr bwMode="auto">
            <a:xfrm>
              <a:off x="2266" y="2788"/>
              <a:ext cx="36" cy="37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2"/>
                </a:cxn>
                <a:cxn ang="0">
                  <a:pos x="33" y="20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2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77" name="Freeform 93"/>
            <p:cNvSpPr>
              <a:spLocks noChangeAspect="1"/>
            </p:cNvSpPr>
            <p:nvPr/>
          </p:nvSpPr>
          <p:spPr bwMode="auto">
            <a:xfrm>
              <a:off x="2266" y="2894"/>
              <a:ext cx="36" cy="3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78" name="Freeform 94"/>
            <p:cNvSpPr>
              <a:spLocks noChangeAspect="1"/>
            </p:cNvSpPr>
            <p:nvPr/>
          </p:nvSpPr>
          <p:spPr bwMode="auto">
            <a:xfrm>
              <a:off x="2266" y="3000"/>
              <a:ext cx="36" cy="3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79" name="Freeform 95"/>
            <p:cNvSpPr>
              <a:spLocks noChangeAspect="1"/>
            </p:cNvSpPr>
            <p:nvPr/>
          </p:nvSpPr>
          <p:spPr bwMode="auto">
            <a:xfrm>
              <a:off x="2266" y="3105"/>
              <a:ext cx="36" cy="36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2"/>
                </a:cxn>
                <a:cxn ang="0">
                  <a:pos x="21" y="30"/>
                </a:cxn>
                <a:cxn ang="0">
                  <a:pos x="23" y="30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0" name="Freeform 96"/>
            <p:cNvSpPr>
              <a:spLocks noChangeAspect="1"/>
            </p:cNvSpPr>
            <p:nvPr/>
          </p:nvSpPr>
          <p:spPr bwMode="auto">
            <a:xfrm>
              <a:off x="2266" y="3211"/>
              <a:ext cx="36" cy="35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2"/>
                </a:cxn>
                <a:cxn ang="0">
                  <a:pos x="21" y="30"/>
                </a:cxn>
                <a:cxn ang="0">
                  <a:pos x="23" y="30"/>
                </a:cxn>
                <a:cxn ang="0">
                  <a:pos x="25" y="28"/>
                </a:cxn>
                <a:cxn ang="0">
                  <a:pos x="27" y="26"/>
                </a:cxn>
                <a:cxn ang="0">
                  <a:pos x="29" y="24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5"/>
                </a:cxn>
                <a:cxn ang="0">
                  <a:pos x="27" y="5"/>
                </a:cxn>
                <a:cxn ang="0">
                  <a:pos x="25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9" y="24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1" name="Freeform 97"/>
            <p:cNvSpPr>
              <a:spLocks noChangeAspect="1"/>
            </p:cNvSpPr>
            <p:nvPr/>
          </p:nvSpPr>
          <p:spPr bwMode="auto">
            <a:xfrm>
              <a:off x="2266" y="3315"/>
              <a:ext cx="36" cy="37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2" name="Freeform 98"/>
            <p:cNvSpPr>
              <a:spLocks noChangeAspect="1"/>
            </p:cNvSpPr>
            <p:nvPr/>
          </p:nvSpPr>
          <p:spPr bwMode="auto">
            <a:xfrm>
              <a:off x="2266" y="3421"/>
              <a:ext cx="36" cy="3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3" name="Freeform 99"/>
            <p:cNvSpPr>
              <a:spLocks noChangeAspect="1"/>
            </p:cNvSpPr>
            <p:nvPr/>
          </p:nvSpPr>
          <p:spPr bwMode="auto">
            <a:xfrm>
              <a:off x="2266" y="3527"/>
              <a:ext cx="36" cy="35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2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1"/>
                </a:cxn>
              </a:cxnLst>
              <a:rect l="0" t="0" r="r" b="b"/>
              <a:pathLst>
                <a:path w="33" h="32">
                  <a:moveTo>
                    <a:pt x="16" y="31"/>
                  </a:moveTo>
                  <a:lnTo>
                    <a:pt x="20" y="32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4" name="Freeform 100"/>
            <p:cNvSpPr>
              <a:spLocks noChangeAspect="1"/>
            </p:cNvSpPr>
            <p:nvPr/>
          </p:nvSpPr>
          <p:spPr bwMode="auto">
            <a:xfrm>
              <a:off x="2266" y="3632"/>
              <a:ext cx="36" cy="36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2"/>
                </a:cxn>
                <a:cxn ang="0">
                  <a:pos x="21" y="30"/>
                </a:cxn>
                <a:cxn ang="0">
                  <a:pos x="23" y="30"/>
                </a:cxn>
                <a:cxn ang="0">
                  <a:pos x="25" y="28"/>
                </a:cxn>
                <a:cxn ang="0">
                  <a:pos x="27" y="26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31" y="11"/>
                </a:cxn>
                <a:cxn ang="0">
                  <a:pos x="31" y="9"/>
                </a:cxn>
                <a:cxn ang="0">
                  <a:pos x="29" y="5"/>
                </a:cxn>
                <a:cxn ang="0">
                  <a:pos x="27" y="5"/>
                </a:cxn>
                <a:cxn ang="0">
                  <a:pos x="25" y="3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5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5" name="Freeform 101"/>
            <p:cNvSpPr>
              <a:spLocks noChangeAspect="1"/>
            </p:cNvSpPr>
            <p:nvPr/>
          </p:nvSpPr>
          <p:spPr bwMode="auto">
            <a:xfrm>
              <a:off x="2266" y="3737"/>
              <a:ext cx="36" cy="3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2"/>
                </a:cxn>
                <a:cxn ang="0">
                  <a:pos x="33" y="20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2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6" name="Freeform 102"/>
            <p:cNvSpPr>
              <a:spLocks noChangeAspect="1"/>
            </p:cNvSpPr>
            <p:nvPr/>
          </p:nvSpPr>
          <p:spPr bwMode="auto">
            <a:xfrm>
              <a:off x="2266" y="3842"/>
              <a:ext cx="36" cy="37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5" y="29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3" y="19"/>
                </a:cxn>
                <a:cxn ang="0">
                  <a:pos x="33" y="16"/>
                </a:cxn>
                <a:cxn ang="0">
                  <a:pos x="33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29" y="6"/>
                </a:cxn>
                <a:cxn ang="0">
                  <a:pos x="27" y="6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6" y="33"/>
                </a:cxn>
                <a:cxn ang="0">
                  <a:pos x="16" y="31"/>
                </a:cxn>
              </a:cxnLst>
              <a:rect l="0" t="0" r="r" b="b"/>
              <a:pathLst>
                <a:path w="33" h="33">
                  <a:moveTo>
                    <a:pt x="16" y="31"/>
                  </a:moveTo>
                  <a:lnTo>
                    <a:pt x="20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7" name="Freeform 103"/>
            <p:cNvSpPr>
              <a:spLocks noChangeAspect="1"/>
            </p:cNvSpPr>
            <p:nvPr/>
          </p:nvSpPr>
          <p:spPr bwMode="auto">
            <a:xfrm>
              <a:off x="1906" y="1540"/>
              <a:ext cx="88" cy="104"/>
            </a:xfrm>
            <a:custGeom>
              <a:avLst/>
              <a:gdLst/>
              <a:ahLst/>
              <a:cxnLst>
                <a:cxn ang="0">
                  <a:pos x="80" y="93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3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8" name="Freeform 104"/>
            <p:cNvSpPr>
              <a:spLocks noChangeAspect="1"/>
            </p:cNvSpPr>
            <p:nvPr/>
          </p:nvSpPr>
          <p:spPr bwMode="auto">
            <a:xfrm>
              <a:off x="1906" y="1750"/>
              <a:ext cx="88" cy="105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89" name="Freeform 105"/>
            <p:cNvSpPr>
              <a:spLocks noChangeAspect="1"/>
            </p:cNvSpPr>
            <p:nvPr/>
          </p:nvSpPr>
          <p:spPr bwMode="auto">
            <a:xfrm>
              <a:off x="1906" y="1961"/>
              <a:ext cx="88" cy="105"/>
            </a:xfrm>
            <a:custGeom>
              <a:avLst/>
              <a:gdLst/>
              <a:ahLst/>
              <a:cxnLst>
                <a:cxn ang="0">
                  <a:pos x="80" y="93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0" y="95"/>
                </a:cxn>
                <a:cxn ang="0">
                  <a:pos x="80" y="95"/>
                </a:cxn>
              </a:cxnLst>
              <a:rect l="0" t="0" r="r" b="b"/>
              <a:pathLst>
                <a:path w="80" h="95">
                  <a:moveTo>
                    <a:pt x="80" y="93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0" y="95"/>
                  </a:lnTo>
                  <a:lnTo>
                    <a:pt x="8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90" name="Freeform 106"/>
            <p:cNvSpPr>
              <a:spLocks noChangeAspect="1"/>
            </p:cNvSpPr>
            <p:nvPr/>
          </p:nvSpPr>
          <p:spPr bwMode="auto">
            <a:xfrm>
              <a:off x="2572" y="1434"/>
              <a:ext cx="586" cy="106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91" name="Freeform 107"/>
            <p:cNvSpPr>
              <a:spLocks noChangeAspect="1"/>
            </p:cNvSpPr>
            <p:nvPr/>
          </p:nvSpPr>
          <p:spPr bwMode="auto">
            <a:xfrm>
              <a:off x="1906" y="1434"/>
              <a:ext cx="88" cy="106"/>
            </a:xfrm>
            <a:custGeom>
              <a:avLst/>
              <a:gdLst/>
              <a:ahLst/>
              <a:cxnLst>
                <a:cxn ang="0">
                  <a:pos x="80" y="94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0" y="96"/>
                </a:cxn>
                <a:cxn ang="0">
                  <a:pos x="80" y="96"/>
                </a:cxn>
              </a:cxnLst>
              <a:rect l="0" t="0" r="r" b="b"/>
              <a:pathLst>
                <a:path w="80" h="96">
                  <a:moveTo>
                    <a:pt x="80" y="94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10350" name="Rectangle 108"/>
            <p:cNvSpPr>
              <a:spLocks noChangeAspect="1" noChangeArrowheads="1"/>
            </p:cNvSpPr>
            <p:nvPr/>
          </p:nvSpPr>
          <p:spPr bwMode="auto">
            <a:xfrm>
              <a:off x="1929" y="155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1" name="Rectangle 109"/>
            <p:cNvSpPr>
              <a:spLocks noChangeAspect="1" noChangeArrowheads="1"/>
            </p:cNvSpPr>
            <p:nvPr/>
          </p:nvSpPr>
          <p:spPr bwMode="auto">
            <a:xfrm>
              <a:off x="1929" y="1655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2" name="Rectangle 110"/>
            <p:cNvSpPr>
              <a:spLocks noChangeAspect="1" noChangeArrowheads="1"/>
            </p:cNvSpPr>
            <p:nvPr/>
          </p:nvSpPr>
          <p:spPr bwMode="auto">
            <a:xfrm>
              <a:off x="1929" y="17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3" name="Rectangle 111"/>
            <p:cNvSpPr>
              <a:spLocks noChangeAspect="1" noChangeArrowheads="1"/>
            </p:cNvSpPr>
            <p:nvPr/>
          </p:nvSpPr>
          <p:spPr bwMode="auto">
            <a:xfrm>
              <a:off x="1929" y="1866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4" name="Rectangle 112"/>
            <p:cNvSpPr>
              <a:spLocks noChangeAspect="1" noChangeArrowheads="1"/>
            </p:cNvSpPr>
            <p:nvPr/>
          </p:nvSpPr>
          <p:spPr bwMode="auto">
            <a:xfrm>
              <a:off x="1929" y="1972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355" name="Rectangle 113"/>
            <p:cNvSpPr>
              <a:spLocks noChangeAspect="1" noChangeArrowheads="1"/>
            </p:cNvSpPr>
            <p:nvPr/>
          </p:nvSpPr>
          <p:spPr bwMode="auto">
            <a:xfrm>
              <a:off x="1929" y="2077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2448498" name="Freeform 114"/>
            <p:cNvSpPr>
              <a:spLocks noChangeAspect="1"/>
            </p:cNvSpPr>
            <p:nvPr/>
          </p:nvSpPr>
          <p:spPr bwMode="auto">
            <a:xfrm>
              <a:off x="1994" y="1540"/>
              <a:ext cx="578" cy="104"/>
            </a:xfrm>
            <a:custGeom>
              <a:avLst/>
              <a:gdLst/>
              <a:ahLst/>
              <a:cxnLst>
                <a:cxn ang="0">
                  <a:pos x="525" y="93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25" y="95"/>
                </a:cxn>
                <a:cxn ang="0">
                  <a:pos x="525" y="95"/>
                </a:cxn>
              </a:cxnLst>
              <a:rect l="0" t="0" r="r" b="b"/>
              <a:pathLst>
                <a:path w="525" h="95">
                  <a:moveTo>
                    <a:pt x="525" y="93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25" y="95"/>
                  </a:lnTo>
                  <a:lnTo>
                    <a:pt x="525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499" name="Freeform 115"/>
            <p:cNvSpPr>
              <a:spLocks noChangeAspect="1"/>
            </p:cNvSpPr>
            <p:nvPr/>
          </p:nvSpPr>
          <p:spPr bwMode="auto">
            <a:xfrm>
              <a:off x="1994" y="1750"/>
              <a:ext cx="578" cy="105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0" name="Freeform 116"/>
            <p:cNvSpPr>
              <a:spLocks noChangeAspect="1"/>
            </p:cNvSpPr>
            <p:nvPr/>
          </p:nvSpPr>
          <p:spPr bwMode="auto">
            <a:xfrm>
              <a:off x="1994" y="1961"/>
              <a:ext cx="578" cy="105"/>
            </a:xfrm>
            <a:custGeom>
              <a:avLst/>
              <a:gdLst/>
              <a:ahLst/>
              <a:cxnLst>
                <a:cxn ang="0">
                  <a:pos x="525" y="93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25" y="95"/>
                </a:cxn>
                <a:cxn ang="0">
                  <a:pos x="525" y="95"/>
                </a:cxn>
              </a:cxnLst>
              <a:rect l="0" t="0" r="r" b="b"/>
              <a:pathLst>
                <a:path w="525" h="95">
                  <a:moveTo>
                    <a:pt x="525" y="93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25" y="95"/>
                  </a:lnTo>
                  <a:lnTo>
                    <a:pt x="525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1" name="Freeform 117"/>
            <p:cNvSpPr>
              <a:spLocks noChangeAspect="1"/>
            </p:cNvSpPr>
            <p:nvPr/>
          </p:nvSpPr>
          <p:spPr bwMode="auto">
            <a:xfrm>
              <a:off x="1994" y="1434"/>
              <a:ext cx="578" cy="106"/>
            </a:xfrm>
            <a:custGeom>
              <a:avLst/>
              <a:gdLst/>
              <a:ahLst/>
              <a:cxnLst>
                <a:cxn ang="0">
                  <a:pos x="525" y="94"/>
                </a:cxn>
                <a:cxn ang="0">
                  <a:pos x="52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25" y="96"/>
                </a:cxn>
                <a:cxn ang="0">
                  <a:pos x="525" y="96"/>
                </a:cxn>
              </a:cxnLst>
              <a:rect l="0" t="0" r="r" b="b"/>
              <a:pathLst>
                <a:path w="525" h="96">
                  <a:moveTo>
                    <a:pt x="525" y="94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25" y="96"/>
                  </a:lnTo>
                  <a:lnTo>
                    <a:pt x="52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2" name="Freeform 118"/>
            <p:cNvSpPr>
              <a:spLocks noChangeAspect="1"/>
            </p:cNvSpPr>
            <p:nvPr/>
          </p:nvSpPr>
          <p:spPr bwMode="auto">
            <a:xfrm>
              <a:off x="1250" y="1432"/>
              <a:ext cx="607" cy="105"/>
            </a:xfrm>
            <a:custGeom>
              <a:avLst/>
              <a:gdLst/>
              <a:ahLst/>
              <a:cxnLst>
                <a:cxn ang="0">
                  <a:pos x="550" y="96"/>
                </a:cxn>
                <a:cxn ang="0">
                  <a:pos x="552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52" y="96"/>
                </a:cxn>
                <a:cxn ang="0">
                  <a:pos x="552" y="96"/>
                </a:cxn>
              </a:cxnLst>
              <a:rect l="0" t="0" r="r" b="b"/>
              <a:pathLst>
                <a:path w="552" h="96">
                  <a:moveTo>
                    <a:pt x="550" y="96"/>
                  </a:moveTo>
                  <a:lnTo>
                    <a:pt x="552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52" y="96"/>
                  </a:lnTo>
                  <a:lnTo>
                    <a:pt x="552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3" name="Freeform 119"/>
            <p:cNvSpPr>
              <a:spLocks noChangeAspect="1"/>
            </p:cNvSpPr>
            <p:nvPr/>
          </p:nvSpPr>
          <p:spPr bwMode="auto">
            <a:xfrm>
              <a:off x="1598" y="1537"/>
              <a:ext cx="276" cy="1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36"/>
                </a:cxn>
                <a:cxn ang="0">
                  <a:pos x="251" y="1536"/>
                </a:cxn>
              </a:cxnLst>
              <a:rect l="0" t="0" r="r" b="b"/>
              <a:pathLst>
                <a:path w="251" h="1536">
                  <a:moveTo>
                    <a:pt x="0" y="0"/>
                  </a:moveTo>
                  <a:lnTo>
                    <a:pt x="0" y="1536"/>
                  </a:lnTo>
                  <a:lnTo>
                    <a:pt x="251" y="153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4" name="Freeform 120"/>
            <p:cNvSpPr>
              <a:spLocks noChangeAspect="1"/>
            </p:cNvSpPr>
            <p:nvPr/>
          </p:nvSpPr>
          <p:spPr bwMode="auto">
            <a:xfrm>
              <a:off x="3708" y="1811"/>
              <a:ext cx="37" cy="4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7" y="36"/>
                </a:cxn>
                <a:cxn ang="0">
                  <a:pos x="33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3" h="36">
                  <a:moveTo>
                    <a:pt x="0" y="17"/>
                  </a:moveTo>
                  <a:lnTo>
                    <a:pt x="27" y="36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5" name="Freeform 121"/>
            <p:cNvSpPr>
              <a:spLocks noChangeAspect="1"/>
            </p:cNvSpPr>
            <p:nvPr/>
          </p:nvSpPr>
          <p:spPr bwMode="auto">
            <a:xfrm>
              <a:off x="3711" y="1918"/>
              <a:ext cx="34" cy="3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7" y="35"/>
                </a:cxn>
                <a:cxn ang="0">
                  <a:pos x="31" y="0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18"/>
                </a:cxn>
              </a:cxnLst>
              <a:rect l="0" t="0" r="r" b="b"/>
              <a:pathLst>
                <a:path w="31" h="35">
                  <a:moveTo>
                    <a:pt x="0" y="18"/>
                  </a:moveTo>
                  <a:lnTo>
                    <a:pt x="27" y="35"/>
                  </a:lnTo>
                  <a:lnTo>
                    <a:pt x="31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6" name="Freeform 122"/>
            <p:cNvSpPr>
              <a:spLocks noChangeAspect="1"/>
            </p:cNvSpPr>
            <p:nvPr/>
          </p:nvSpPr>
          <p:spPr bwMode="auto">
            <a:xfrm>
              <a:off x="3704" y="2015"/>
              <a:ext cx="41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31"/>
                </a:cxn>
                <a:cxn ang="0">
                  <a:pos x="37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37" h="31">
                  <a:moveTo>
                    <a:pt x="0" y="0"/>
                  </a:moveTo>
                  <a:lnTo>
                    <a:pt x="16" y="31"/>
                  </a:lnTo>
                  <a:lnTo>
                    <a:pt x="37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7" name="Freeform 123"/>
            <p:cNvSpPr>
              <a:spLocks noChangeAspect="1"/>
            </p:cNvSpPr>
            <p:nvPr/>
          </p:nvSpPr>
          <p:spPr bwMode="auto">
            <a:xfrm>
              <a:off x="3704" y="2123"/>
              <a:ext cx="41" cy="3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33"/>
                </a:cxn>
                <a:cxn ang="0">
                  <a:pos x="37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</a:cxnLst>
              <a:rect l="0" t="0" r="r" b="b"/>
              <a:pathLst>
                <a:path w="37" h="33">
                  <a:moveTo>
                    <a:pt x="0" y="4"/>
                  </a:moveTo>
                  <a:lnTo>
                    <a:pt x="20" y="33"/>
                  </a:lnTo>
                  <a:lnTo>
                    <a:pt x="3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8" name="Freeform 124"/>
            <p:cNvSpPr>
              <a:spLocks noChangeAspect="1"/>
            </p:cNvSpPr>
            <p:nvPr/>
          </p:nvSpPr>
          <p:spPr bwMode="auto">
            <a:xfrm>
              <a:off x="3706" y="2231"/>
              <a:ext cx="39" cy="39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5" y="36"/>
                </a:cxn>
                <a:cxn ang="0">
                  <a:pos x="35" y="0"/>
                </a:cxn>
                <a:cxn ang="0">
                  <a:pos x="2" y="15"/>
                </a:cxn>
                <a:cxn ang="0">
                  <a:pos x="2" y="15"/>
                </a:cxn>
                <a:cxn ang="0">
                  <a:pos x="0" y="13"/>
                </a:cxn>
              </a:cxnLst>
              <a:rect l="0" t="0" r="r" b="b"/>
              <a:pathLst>
                <a:path w="35" h="36">
                  <a:moveTo>
                    <a:pt x="0" y="13"/>
                  </a:moveTo>
                  <a:lnTo>
                    <a:pt x="25" y="36"/>
                  </a:lnTo>
                  <a:lnTo>
                    <a:pt x="35" y="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09" name="Freeform 125"/>
            <p:cNvSpPr>
              <a:spLocks noChangeAspect="1"/>
            </p:cNvSpPr>
            <p:nvPr/>
          </p:nvSpPr>
          <p:spPr bwMode="auto">
            <a:xfrm>
              <a:off x="3704" y="2334"/>
              <a:ext cx="41" cy="3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30"/>
                </a:cxn>
                <a:cxn ang="0">
                  <a:pos x="37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4"/>
                </a:cxn>
              </a:cxnLst>
              <a:rect l="0" t="0" r="r" b="b"/>
              <a:pathLst>
                <a:path w="37" h="30">
                  <a:moveTo>
                    <a:pt x="0" y="4"/>
                  </a:moveTo>
                  <a:lnTo>
                    <a:pt x="20" y="30"/>
                  </a:lnTo>
                  <a:lnTo>
                    <a:pt x="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0" name="Freeform 126"/>
            <p:cNvSpPr>
              <a:spLocks noChangeAspect="1"/>
            </p:cNvSpPr>
            <p:nvPr/>
          </p:nvSpPr>
          <p:spPr bwMode="auto">
            <a:xfrm>
              <a:off x="3704" y="2426"/>
              <a:ext cx="41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1"/>
                </a:cxn>
                <a:cxn ang="0">
                  <a:pos x="37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37" h="31">
                  <a:moveTo>
                    <a:pt x="0" y="0"/>
                  </a:moveTo>
                  <a:lnTo>
                    <a:pt x="8" y="31"/>
                  </a:lnTo>
                  <a:lnTo>
                    <a:pt x="37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1" name="Freeform 127"/>
            <p:cNvSpPr>
              <a:spLocks noChangeAspect="1"/>
            </p:cNvSpPr>
            <p:nvPr/>
          </p:nvSpPr>
          <p:spPr bwMode="auto">
            <a:xfrm>
              <a:off x="3704" y="2532"/>
              <a:ext cx="41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0"/>
                </a:cxn>
                <a:cxn ang="0">
                  <a:pos x="37" y="9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37" h="30">
                  <a:moveTo>
                    <a:pt x="0" y="0"/>
                  </a:moveTo>
                  <a:lnTo>
                    <a:pt x="8" y="30"/>
                  </a:lnTo>
                  <a:lnTo>
                    <a:pt x="37" y="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2" name="Freeform 128"/>
            <p:cNvSpPr>
              <a:spLocks noChangeAspect="1"/>
            </p:cNvSpPr>
            <p:nvPr/>
          </p:nvSpPr>
          <p:spPr bwMode="auto">
            <a:xfrm>
              <a:off x="3704" y="2648"/>
              <a:ext cx="41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29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29">
                  <a:moveTo>
                    <a:pt x="0" y="0"/>
                  </a:moveTo>
                  <a:lnTo>
                    <a:pt x="16" y="2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3" name="Freeform 129"/>
            <p:cNvSpPr>
              <a:spLocks noChangeAspect="1"/>
            </p:cNvSpPr>
            <p:nvPr/>
          </p:nvSpPr>
          <p:spPr bwMode="auto">
            <a:xfrm>
              <a:off x="1863" y="1784"/>
              <a:ext cx="36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3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4" name="Line 130"/>
            <p:cNvSpPr>
              <a:spLocks noChangeAspect="1" noChangeShapeType="1"/>
            </p:cNvSpPr>
            <p:nvPr/>
          </p:nvSpPr>
          <p:spPr bwMode="auto">
            <a:xfrm>
              <a:off x="1598" y="1800"/>
              <a:ext cx="27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15" name="Freeform 131"/>
            <p:cNvSpPr>
              <a:spLocks noChangeAspect="1"/>
            </p:cNvSpPr>
            <p:nvPr/>
          </p:nvSpPr>
          <p:spPr bwMode="auto">
            <a:xfrm>
              <a:off x="1863" y="3211"/>
              <a:ext cx="36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3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0" y="32"/>
                  </a:lnTo>
                  <a:lnTo>
                    <a:pt x="33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6" name="Freeform 132"/>
            <p:cNvSpPr>
              <a:spLocks noChangeAspect="1"/>
            </p:cNvSpPr>
            <p:nvPr/>
          </p:nvSpPr>
          <p:spPr bwMode="auto">
            <a:xfrm>
              <a:off x="2843" y="1575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2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  <a:cxn ang="0">
                  <a:pos x="16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7" name="Freeform 133"/>
            <p:cNvSpPr>
              <a:spLocks noChangeAspect="1"/>
            </p:cNvSpPr>
            <p:nvPr/>
          </p:nvSpPr>
          <p:spPr bwMode="auto">
            <a:xfrm>
              <a:off x="2843" y="1575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2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8" name="Freeform 134"/>
            <p:cNvSpPr>
              <a:spLocks noChangeAspect="1"/>
            </p:cNvSpPr>
            <p:nvPr/>
          </p:nvSpPr>
          <p:spPr bwMode="auto">
            <a:xfrm>
              <a:off x="2843" y="1786"/>
              <a:ext cx="37" cy="33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5" y="28"/>
                </a:cxn>
                <a:cxn ang="0">
                  <a:pos x="27" y="28"/>
                </a:cxn>
                <a:cxn ang="0">
                  <a:pos x="29" y="26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7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30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18" y="30"/>
                </a:cxn>
                <a:cxn ang="0">
                  <a:pos x="16" y="30"/>
                </a:cxn>
              </a:cxnLst>
              <a:rect l="0" t="0" r="r" b="b"/>
              <a:pathLst>
                <a:path w="33" h="30">
                  <a:moveTo>
                    <a:pt x="16" y="30"/>
                  </a:moveTo>
                  <a:lnTo>
                    <a:pt x="20" y="30"/>
                  </a:lnTo>
                  <a:lnTo>
                    <a:pt x="22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19" name="Freeform 135"/>
            <p:cNvSpPr>
              <a:spLocks noChangeAspect="1"/>
            </p:cNvSpPr>
            <p:nvPr/>
          </p:nvSpPr>
          <p:spPr bwMode="auto">
            <a:xfrm>
              <a:off x="2843" y="1786"/>
              <a:ext cx="37" cy="33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5" y="28"/>
                </a:cxn>
                <a:cxn ang="0">
                  <a:pos x="27" y="28"/>
                </a:cxn>
                <a:cxn ang="0">
                  <a:pos x="29" y="26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7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0" y="28"/>
                </a:cxn>
                <a:cxn ang="0">
                  <a:pos x="12" y="30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18" y="30"/>
                </a:cxn>
              </a:cxnLst>
              <a:rect l="0" t="0" r="r" b="b"/>
              <a:pathLst>
                <a:path w="33" h="30">
                  <a:moveTo>
                    <a:pt x="16" y="30"/>
                  </a:moveTo>
                  <a:lnTo>
                    <a:pt x="20" y="30"/>
                  </a:lnTo>
                  <a:lnTo>
                    <a:pt x="22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8" y="3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0" name="Freeform 136"/>
            <p:cNvSpPr>
              <a:spLocks noChangeAspect="1"/>
            </p:cNvSpPr>
            <p:nvPr/>
          </p:nvSpPr>
          <p:spPr bwMode="auto">
            <a:xfrm>
              <a:off x="2843" y="1891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20"/>
                </a:cxn>
                <a:cxn ang="0">
                  <a:pos x="33" y="18"/>
                </a:cxn>
                <a:cxn ang="0">
                  <a:pos x="33" y="16"/>
                </a:cxn>
                <a:cxn ang="0">
                  <a:pos x="33" y="12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  <a:cxn ang="0">
                  <a:pos x="16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1" name="Freeform 137"/>
            <p:cNvSpPr>
              <a:spLocks noChangeAspect="1"/>
            </p:cNvSpPr>
            <p:nvPr/>
          </p:nvSpPr>
          <p:spPr bwMode="auto">
            <a:xfrm>
              <a:off x="2843" y="1891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20"/>
                </a:cxn>
                <a:cxn ang="0">
                  <a:pos x="33" y="18"/>
                </a:cxn>
                <a:cxn ang="0">
                  <a:pos x="33" y="16"/>
                </a:cxn>
                <a:cxn ang="0">
                  <a:pos x="33" y="12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2" name="Freeform 138"/>
            <p:cNvSpPr>
              <a:spLocks noChangeAspect="1"/>
            </p:cNvSpPr>
            <p:nvPr/>
          </p:nvSpPr>
          <p:spPr bwMode="auto">
            <a:xfrm>
              <a:off x="2843" y="2102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  <a:cxn ang="0">
                  <a:pos x="16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3" name="Freeform 139"/>
            <p:cNvSpPr>
              <a:spLocks noChangeAspect="1"/>
            </p:cNvSpPr>
            <p:nvPr/>
          </p:nvSpPr>
          <p:spPr bwMode="auto">
            <a:xfrm>
              <a:off x="2843" y="2102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4" name="Freeform 140"/>
            <p:cNvSpPr>
              <a:spLocks noChangeAspect="1"/>
            </p:cNvSpPr>
            <p:nvPr/>
          </p:nvSpPr>
          <p:spPr bwMode="auto">
            <a:xfrm>
              <a:off x="3704" y="2187"/>
              <a:ext cx="41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8"/>
                </a:cxn>
                <a:cxn ang="0">
                  <a:pos x="37" y="3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6" y="0"/>
                </a:cxn>
              </a:cxnLst>
              <a:rect l="0" t="0" r="r" b="b"/>
              <a:pathLst>
                <a:path w="37" h="30">
                  <a:moveTo>
                    <a:pt x="16" y="0"/>
                  </a:moveTo>
                  <a:lnTo>
                    <a:pt x="0" y="28"/>
                  </a:lnTo>
                  <a:lnTo>
                    <a:pt x="37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5" name="Freeform 141"/>
            <p:cNvSpPr>
              <a:spLocks noChangeAspect="1"/>
            </p:cNvSpPr>
            <p:nvPr/>
          </p:nvSpPr>
          <p:spPr bwMode="auto">
            <a:xfrm>
              <a:off x="3704" y="2187"/>
              <a:ext cx="41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8"/>
                </a:cxn>
                <a:cxn ang="0">
                  <a:pos x="37" y="3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7" h="30">
                  <a:moveTo>
                    <a:pt x="16" y="0"/>
                  </a:moveTo>
                  <a:lnTo>
                    <a:pt x="0" y="28"/>
                  </a:lnTo>
                  <a:lnTo>
                    <a:pt x="37" y="3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6" name="Freeform 142"/>
            <p:cNvSpPr>
              <a:spLocks noChangeAspect="1"/>
            </p:cNvSpPr>
            <p:nvPr/>
          </p:nvSpPr>
          <p:spPr bwMode="auto">
            <a:xfrm>
              <a:off x="2852" y="1693"/>
              <a:ext cx="872" cy="5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8" y="472"/>
                </a:cxn>
                <a:cxn ang="0">
                  <a:pos x="792" y="464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792" h="472">
                  <a:moveTo>
                    <a:pt x="0" y="6"/>
                  </a:moveTo>
                  <a:lnTo>
                    <a:pt x="788" y="472"/>
                  </a:lnTo>
                  <a:lnTo>
                    <a:pt x="792" y="464"/>
                  </a:lnTo>
                  <a:lnTo>
                    <a:pt x="6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7" name="Freeform 143"/>
            <p:cNvSpPr>
              <a:spLocks noChangeAspect="1"/>
            </p:cNvSpPr>
            <p:nvPr/>
          </p:nvSpPr>
          <p:spPr bwMode="auto">
            <a:xfrm>
              <a:off x="2852" y="1693"/>
              <a:ext cx="872" cy="5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88" y="472"/>
                </a:cxn>
                <a:cxn ang="0">
                  <a:pos x="792" y="464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792" h="472">
                  <a:moveTo>
                    <a:pt x="0" y="6"/>
                  </a:moveTo>
                  <a:lnTo>
                    <a:pt x="788" y="472"/>
                  </a:lnTo>
                  <a:lnTo>
                    <a:pt x="792" y="464"/>
                  </a:lnTo>
                  <a:lnTo>
                    <a:pt x="6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8" name="Freeform 144"/>
            <p:cNvSpPr>
              <a:spLocks noChangeAspect="1"/>
            </p:cNvSpPr>
            <p:nvPr/>
          </p:nvSpPr>
          <p:spPr bwMode="auto">
            <a:xfrm>
              <a:off x="2843" y="1681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  <a:cxn ang="0">
                  <a:pos x="16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29" name="Freeform 145"/>
            <p:cNvSpPr>
              <a:spLocks noChangeAspect="1"/>
            </p:cNvSpPr>
            <p:nvPr/>
          </p:nvSpPr>
          <p:spPr bwMode="auto">
            <a:xfrm>
              <a:off x="2843" y="1681"/>
              <a:ext cx="37" cy="34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20" y="31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3" y="19"/>
                </a:cxn>
                <a:cxn ang="0">
                  <a:pos x="33" y="17"/>
                </a:cxn>
                <a:cxn ang="0">
                  <a:pos x="33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8" y="29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18" y="31"/>
                </a:cxn>
              </a:cxnLst>
              <a:rect l="0" t="0" r="r" b="b"/>
              <a:pathLst>
                <a:path w="33" h="31">
                  <a:moveTo>
                    <a:pt x="16" y="31"/>
                  </a:moveTo>
                  <a:lnTo>
                    <a:pt x="20" y="31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18" y="31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30" name="Line 146"/>
            <p:cNvSpPr>
              <a:spLocks noChangeAspect="1" noChangeShapeType="1"/>
            </p:cNvSpPr>
            <p:nvPr/>
          </p:nvSpPr>
          <p:spPr bwMode="auto">
            <a:xfrm flipV="1">
              <a:off x="2289" y="1832"/>
              <a:ext cx="1440" cy="17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1" name="Line 147"/>
            <p:cNvSpPr>
              <a:spLocks noChangeAspect="1" noChangeShapeType="1"/>
            </p:cNvSpPr>
            <p:nvPr/>
          </p:nvSpPr>
          <p:spPr bwMode="auto">
            <a:xfrm flipV="1">
              <a:off x="2293" y="1936"/>
              <a:ext cx="1441" cy="19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2" name="Line 148"/>
            <p:cNvSpPr>
              <a:spLocks noChangeAspect="1" noChangeShapeType="1"/>
            </p:cNvSpPr>
            <p:nvPr/>
          </p:nvSpPr>
          <p:spPr bwMode="auto">
            <a:xfrm flipV="1">
              <a:off x="2289" y="2028"/>
              <a:ext cx="1433" cy="6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3" name="Line 149"/>
            <p:cNvSpPr>
              <a:spLocks noChangeAspect="1" noChangeShapeType="1"/>
            </p:cNvSpPr>
            <p:nvPr/>
          </p:nvSpPr>
          <p:spPr bwMode="auto">
            <a:xfrm flipV="1">
              <a:off x="2289" y="2138"/>
              <a:ext cx="1435" cy="8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4" name="Line 150"/>
            <p:cNvSpPr>
              <a:spLocks noChangeAspect="1" noChangeShapeType="1"/>
            </p:cNvSpPr>
            <p:nvPr/>
          </p:nvSpPr>
          <p:spPr bwMode="auto">
            <a:xfrm flipV="1">
              <a:off x="2293" y="2252"/>
              <a:ext cx="1434" cy="13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5" name="Line 151"/>
            <p:cNvSpPr>
              <a:spLocks noChangeAspect="1" noChangeShapeType="1"/>
            </p:cNvSpPr>
            <p:nvPr/>
          </p:nvSpPr>
          <p:spPr bwMode="auto">
            <a:xfrm flipV="1">
              <a:off x="2289" y="2348"/>
              <a:ext cx="1435" cy="8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6" name="Line 152"/>
            <p:cNvSpPr>
              <a:spLocks noChangeAspect="1" noChangeShapeType="1"/>
            </p:cNvSpPr>
            <p:nvPr/>
          </p:nvSpPr>
          <p:spPr bwMode="auto">
            <a:xfrm flipV="1">
              <a:off x="2289" y="2441"/>
              <a:ext cx="1430" cy="3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7" name="Line 153"/>
            <p:cNvSpPr>
              <a:spLocks noChangeAspect="1" noChangeShapeType="1"/>
            </p:cNvSpPr>
            <p:nvPr/>
          </p:nvSpPr>
          <p:spPr bwMode="auto">
            <a:xfrm flipV="1">
              <a:off x="2283" y="2546"/>
              <a:ext cx="1439" cy="3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8" name="Line 154"/>
            <p:cNvSpPr>
              <a:spLocks noChangeAspect="1" noChangeShapeType="1"/>
            </p:cNvSpPr>
            <p:nvPr/>
          </p:nvSpPr>
          <p:spPr bwMode="auto">
            <a:xfrm flipV="1">
              <a:off x="2289" y="2661"/>
              <a:ext cx="1430" cy="6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39" name="Freeform 155"/>
            <p:cNvSpPr>
              <a:spLocks noChangeAspect="1"/>
            </p:cNvSpPr>
            <p:nvPr/>
          </p:nvSpPr>
          <p:spPr bwMode="auto">
            <a:xfrm>
              <a:off x="2572" y="1540"/>
              <a:ext cx="586" cy="104"/>
            </a:xfrm>
            <a:custGeom>
              <a:avLst/>
              <a:gdLst/>
              <a:ahLst/>
              <a:cxnLst>
                <a:cxn ang="0">
                  <a:pos x="533" y="93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533" y="95"/>
                </a:cxn>
                <a:cxn ang="0">
                  <a:pos x="533" y="95"/>
                </a:cxn>
              </a:cxnLst>
              <a:rect l="0" t="0" r="r" b="b"/>
              <a:pathLst>
                <a:path w="533" h="95">
                  <a:moveTo>
                    <a:pt x="533" y="93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33" y="95"/>
                  </a:lnTo>
                  <a:lnTo>
                    <a:pt x="533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0" name="Freeform 156"/>
            <p:cNvSpPr>
              <a:spLocks noChangeAspect="1"/>
            </p:cNvSpPr>
            <p:nvPr/>
          </p:nvSpPr>
          <p:spPr bwMode="auto">
            <a:xfrm>
              <a:off x="2572" y="1644"/>
              <a:ext cx="586" cy="106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1" name="Freeform 157"/>
            <p:cNvSpPr>
              <a:spLocks noChangeAspect="1"/>
            </p:cNvSpPr>
            <p:nvPr/>
          </p:nvSpPr>
          <p:spPr bwMode="auto">
            <a:xfrm>
              <a:off x="2572" y="1855"/>
              <a:ext cx="586" cy="106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2" name="Freeform 158"/>
            <p:cNvSpPr>
              <a:spLocks noChangeAspect="1"/>
            </p:cNvSpPr>
            <p:nvPr/>
          </p:nvSpPr>
          <p:spPr bwMode="auto">
            <a:xfrm>
              <a:off x="2572" y="2066"/>
              <a:ext cx="586" cy="105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3" name="Freeform 159"/>
            <p:cNvSpPr>
              <a:spLocks noChangeAspect="1"/>
            </p:cNvSpPr>
            <p:nvPr/>
          </p:nvSpPr>
          <p:spPr bwMode="auto">
            <a:xfrm>
              <a:off x="2572" y="1750"/>
              <a:ext cx="586" cy="105"/>
            </a:xfrm>
            <a:custGeom>
              <a:avLst/>
              <a:gdLst/>
              <a:ahLst/>
              <a:cxnLst>
                <a:cxn ang="0">
                  <a:pos x="533" y="94"/>
                </a:cxn>
                <a:cxn ang="0">
                  <a:pos x="533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533" y="96"/>
                </a:cxn>
                <a:cxn ang="0">
                  <a:pos x="533" y="96"/>
                </a:cxn>
              </a:cxnLst>
              <a:rect l="0" t="0" r="r" b="b"/>
              <a:pathLst>
                <a:path w="533" h="96">
                  <a:moveTo>
                    <a:pt x="533" y="94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33" y="96"/>
                  </a:lnTo>
                  <a:lnTo>
                    <a:pt x="533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4" name="Freeform 160"/>
            <p:cNvSpPr>
              <a:spLocks noChangeAspect="1"/>
            </p:cNvSpPr>
            <p:nvPr/>
          </p:nvSpPr>
          <p:spPr bwMode="auto">
            <a:xfrm>
              <a:off x="3568" y="3004"/>
              <a:ext cx="1044" cy="706"/>
            </a:xfrm>
            <a:custGeom>
              <a:avLst/>
              <a:gdLst/>
              <a:ahLst/>
              <a:cxnLst>
                <a:cxn ang="0">
                  <a:pos x="949" y="80"/>
                </a:cxn>
                <a:cxn ang="0">
                  <a:pos x="943" y="67"/>
                </a:cxn>
                <a:cxn ang="0">
                  <a:pos x="926" y="55"/>
                </a:cxn>
                <a:cxn ang="0">
                  <a:pos x="897" y="44"/>
                </a:cxn>
                <a:cxn ang="0">
                  <a:pos x="858" y="32"/>
                </a:cxn>
                <a:cxn ang="0">
                  <a:pos x="811" y="23"/>
                </a:cxn>
                <a:cxn ang="0">
                  <a:pos x="755" y="15"/>
                </a:cxn>
                <a:cxn ang="0">
                  <a:pos x="694" y="7"/>
                </a:cxn>
                <a:cxn ang="0">
                  <a:pos x="625" y="4"/>
                </a:cxn>
                <a:cxn ang="0">
                  <a:pos x="552" y="0"/>
                </a:cxn>
                <a:cxn ang="0">
                  <a:pos x="475" y="0"/>
                </a:cxn>
                <a:cxn ang="0">
                  <a:pos x="398" y="0"/>
                </a:cxn>
                <a:cxn ang="0">
                  <a:pos x="326" y="4"/>
                </a:cxn>
                <a:cxn ang="0">
                  <a:pos x="257" y="7"/>
                </a:cxn>
                <a:cxn ang="0">
                  <a:pos x="195" y="15"/>
                </a:cxn>
                <a:cxn ang="0">
                  <a:pos x="140" y="23"/>
                </a:cxn>
                <a:cxn ang="0">
                  <a:pos x="92" y="32"/>
                </a:cxn>
                <a:cxn ang="0">
                  <a:pos x="53" y="44"/>
                </a:cxn>
                <a:cxn ang="0">
                  <a:pos x="25" y="55"/>
                </a:cxn>
                <a:cxn ang="0">
                  <a:pos x="7" y="67"/>
                </a:cxn>
                <a:cxn ang="0">
                  <a:pos x="0" y="80"/>
                </a:cxn>
                <a:cxn ang="0">
                  <a:pos x="0" y="559"/>
                </a:cxn>
                <a:cxn ang="0">
                  <a:pos x="7" y="573"/>
                </a:cxn>
                <a:cxn ang="0">
                  <a:pos x="25" y="586"/>
                </a:cxn>
                <a:cxn ang="0">
                  <a:pos x="53" y="597"/>
                </a:cxn>
                <a:cxn ang="0">
                  <a:pos x="92" y="609"/>
                </a:cxn>
                <a:cxn ang="0">
                  <a:pos x="140" y="619"/>
                </a:cxn>
                <a:cxn ang="0">
                  <a:pos x="195" y="626"/>
                </a:cxn>
                <a:cxn ang="0">
                  <a:pos x="257" y="632"/>
                </a:cxn>
                <a:cxn ang="0">
                  <a:pos x="326" y="638"/>
                </a:cxn>
                <a:cxn ang="0">
                  <a:pos x="398" y="640"/>
                </a:cxn>
                <a:cxn ang="0">
                  <a:pos x="475" y="642"/>
                </a:cxn>
                <a:cxn ang="0">
                  <a:pos x="552" y="640"/>
                </a:cxn>
                <a:cxn ang="0">
                  <a:pos x="625" y="638"/>
                </a:cxn>
                <a:cxn ang="0">
                  <a:pos x="694" y="632"/>
                </a:cxn>
                <a:cxn ang="0">
                  <a:pos x="755" y="626"/>
                </a:cxn>
                <a:cxn ang="0">
                  <a:pos x="811" y="619"/>
                </a:cxn>
                <a:cxn ang="0">
                  <a:pos x="858" y="609"/>
                </a:cxn>
                <a:cxn ang="0">
                  <a:pos x="897" y="597"/>
                </a:cxn>
                <a:cxn ang="0">
                  <a:pos x="926" y="586"/>
                </a:cxn>
                <a:cxn ang="0">
                  <a:pos x="943" y="573"/>
                </a:cxn>
                <a:cxn ang="0">
                  <a:pos x="949" y="559"/>
                </a:cxn>
                <a:cxn ang="0">
                  <a:pos x="949" y="80"/>
                </a:cxn>
                <a:cxn ang="0">
                  <a:pos x="949" y="80"/>
                </a:cxn>
              </a:cxnLst>
              <a:rect l="0" t="0" r="r" b="b"/>
              <a:pathLst>
                <a:path w="949" h="642">
                  <a:moveTo>
                    <a:pt x="949" y="80"/>
                  </a:moveTo>
                  <a:lnTo>
                    <a:pt x="943" y="67"/>
                  </a:lnTo>
                  <a:lnTo>
                    <a:pt x="926" y="55"/>
                  </a:lnTo>
                  <a:lnTo>
                    <a:pt x="897" y="44"/>
                  </a:lnTo>
                  <a:lnTo>
                    <a:pt x="858" y="32"/>
                  </a:lnTo>
                  <a:lnTo>
                    <a:pt x="811" y="23"/>
                  </a:lnTo>
                  <a:lnTo>
                    <a:pt x="755" y="15"/>
                  </a:lnTo>
                  <a:lnTo>
                    <a:pt x="694" y="7"/>
                  </a:lnTo>
                  <a:lnTo>
                    <a:pt x="625" y="4"/>
                  </a:lnTo>
                  <a:lnTo>
                    <a:pt x="552" y="0"/>
                  </a:lnTo>
                  <a:lnTo>
                    <a:pt x="475" y="0"/>
                  </a:lnTo>
                  <a:lnTo>
                    <a:pt x="398" y="0"/>
                  </a:lnTo>
                  <a:lnTo>
                    <a:pt x="326" y="4"/>
                  </a:lnTo>
                  <a:lnTo>
                    <a:pt x="257" y="7"/>
                  </a:lnTo>
                  <a:lnTo>
                    <a:pt x="195" y="15"/>
                  </a:lnTo>
                  <a:lnTo>
                    <a:pt x="140" y="23"/>
                  </a:lnTo>
                  <a:lnTo>
                    <a:pt x="92" y="32"/>
                  </a:lnTo>
                  <a:lnTo>
                    <a:pt x="53" y="44"/>
                  </a:lnTo>
                  <a:lnTo>
                    <a:pt x="25" y="55"/>
                  </a:lnTo>
                  <a:lnTo>
                    <a:pt x="7" y="67"/>
                  </a:lnTo>
                  <a:lnTo>
                    <a:pt x="0" y="80"/>
                  </a:lnTo>
                  <a:lnTo>
                    <a:pt x="0" y="559"/>
                  </a:lnTo>
                  <a:lnTo>
                    <a:pt x="7" y="573"/>
                  </a:lnTo>
                  <a:lnTo>
                    <a:pt x="25" y="586"/>
                  </a:lnTo>
                  <a:lnTo>
                    <a:pt x="53" y="597"/>
                  </a:lnTo>
                  <a:lnTo>
                    <a:pt x="92" y="609"/>
                  </a:lnTo>
                  <a:lnTo>
                    <a:pt x="140" y="619"/>
                  </a:lnTo>
                  <a:lnTo>
                    <a:pt x="195" y="626"/>
                  </a:lnTo>
                  <a:lnTo>
                    <a:pt x="257" y="632"/>
                  </a:lnTo>
                  <a:lnTo>
                    <a:pt x="326" y="638"/>
                  </a:lnTo>
                  <a:lnTo>
                    <a:pt x="398" y="640"/>
                  </a:lnTo>
                  <a:lnTo>
                    <a:pt x="475" y="642"/>
                  </a:lnTo>
                  <a:lnTo>
                    <a:pt x="552" y="640"/>
                  </a:lnTo>
                  <a:lnTo>
                    <a:pt x="625" y="638"/>
                  </a:lnTo>
                  <a:lnTo>
                    <a:pt x="694" y="632"/>
                  </a:lnTo>
                  <a:lnTo>
                    <a:pt x="755" y="626"/>
                  </a:lnTo>
                  <a:lnTo>
                    <a:pt x="811" y="619"/>
                  </a:lnTo>
                  <a:lnTo>
                    <a:pt x="858" y="609"/>
                  </a:lnTo>
                  <a:lnTo>
                    <a:pt x="897" y="597"/>
                  </a:lnTo>
                  <a:lnTo>
                    <a:pt x="926" y="586"/>
                  </a:lnTo>
                  <a:lnTo>
                    <a:pt x="943" y="573"/>
                  </a:lnTo>
                  <a:lnTo>
                    <a:pt x="949" y="559"/>
                  </a:lnTo>
                  <a:lnTo>
                    <a:pt x="949" y="80"/>
                  </a:lnTo>
                  <a:lnTo>
                    <a:pt x="949" y="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5" name="Freeform 161"/>
            <p:cNvSpPr>
              <a:spLocks noChangeAspect="1"/>
            </p:cNvSpPr>
            <p:nvPr/>
          </p:nvSpPr>
          <p:spPr bwMode="auto">
            <a:xfrm>
              <a:off x="3749" y="1800"/>
              <a:ext cx="864" cy="106"/>
            </a:xfrm>
            <a:custGeom>
              <a:avLst/>
              <a:gdLst/>
              <a:ahLst/>
              <a:cxnLst>
                <a:cxn ang="0">
                  <a:pos x="785" y="96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6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6" name="Freeform 162"/>
            <p:cNvSpPr>
              <a:spLocks noChangeAspect="1"/>
            </p:cNvSpPr>
            <p:nvPr/>
          </p:nvSpPr>
          <p:spPr bwMode="auto">
            <a:xfrm>
              <a:off x="3749" y="1906"/>
              <a:ext cx="864" cy="106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7" name="Freeform 163"/>
            <p:cNvSpPr>
              <a:spLocks noChangeAspect="1"/>
            </p:cNvSpPr>
            <p:nvPr/>
          </p:nvSpPr>
          <p:spPr bwMode="auto">
            <a:xfrm>
              <a:off x="3749" y="2012"/>
              <a:ext cx="864" cy="102"/>
            </a:xfrm>
            <a:custGeom>
              <a:avLst/>
              <a:gdLst/>
              <a:ahLst/>
              <a:cxnLst>
                <a:cxn ang="0">
                  <a:pos x="785" y="93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3"/>
                </a:cxn>
                <a:cxn ang="0">
                  <a:pos x="785" y="93"/>
                </a:cxn>
                <a:cxn ang="0">
                  <a:pos x="785" y="93"/>
                </a:cxn>
              </a:cxnLst>
              <a:rect l="0" t="0" r="r" b="b"/>
              <a:pathLst>
                <a:path w="785" h="93">
                  <a:moveTo>
                    <a:pt x="785" y="93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785" y="93"/>
                  </a:lnTo>
                  <a:lnTo>
                    <a:pt x="785" y="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8" name="Freeform 164"/>
            <p:cNvSpPr>
              <a:spLocks noChangeAspect="1"/>
            </p:cNvSpPr>
            <p:nvPr/>
          </p:nvSpPr>
          <p:spPr bwMode="auto">
            <a:xfrm>
              <a:off x="3749" y="2114"/>
              <a:ext cx="864" cy="106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49" name="Freeform 165"/>
            <p:cNvSpPr>
              <a:spLocks noChangeAspect="1"/>
            </p:cNvSpPr>
            <p:nvPr/>
          </p:nvSpPr>
          <p:spPr bwMode="auto">
            <a:xfrm>
              <a:off x="3749" y="2220"/>
              <a:ext cx="864" cy="103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4"/>
                </a:cxn>
                <a:cxn ang="0">
                  <a:pos x="785" y="94"/>
                </a:cxn>
                <a:cxn ang="0">
                  <a:pos x="785" y="94"/>
                </a:cxn>
              </a:cxnLst>
              <a:rect l="0" t="0" r="r" b="b"/>
              <a:pathLst>
                <a:path w="785" h="94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785" y="94"/>
                  </a:lnTo>
                  <a:lnTo>
                    <a:pt x="785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0" name="Freeform 166"/>
            <p:cNvSpPr>
              <a:spLocks noChangeAspect="1"/>
            </p:cNvSpPr>
            <p:nvPr/>
          </p:nvSpPr>
          <p:spPr bwMode="auto">
            <a:xfrm>
              <a:off x="3749" y="2323"/>
              <a:ext cx="864" cy="106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1" name="Freeform 167"/>
            <p:cNvSpPr>
              <a:spLocks noChangeAspect="1"/>
            </p:cNvSpPr>
            <p:nvPr/>
          </p:nvSpPr>
          <p:spPr bwMode="auto">
            <a:xfrm>
              <a:off x="3749" y="2429"/>
              <a:ext cx="864" cy="103"/>
            </a:xfrm>
            <a:custGeom>
              <a:avLst/>
              <a:gdLst/>
              <a:ahLst/>
              <a:cxnLst>
                <a:cxn ang="0">
                  <a:pos x="785" y="94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4"/>
                </a:cxn>
                <a:cxn ang="0">
                  <a:pos x="785" y="94"/>
                </a:cxn>
                <a:cxn ang="0">
                  <a:pos x="785" y="94"/>
                </a:cxn>
              </a:cxnLst>
              <a:rect l="0" t="0" r="r" b="b"/>
              <a:pathLst>
                <a:path w="785" h="94">
                  <a:moveTo>
                    <a:pt x="785" y="94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785" y="94"/>
                  </a:lnTo>
                  <a:lnTo>
                    <a:pt x="785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2" name="Freeform 168"/>
            <p:cNvSpPr>
              <a:spLocks noChangeAspect="1"/>
            </p:cNvSpPr>
            <p:nvPr/>
          </p:nvSpPr>
          <p:spPr bwMode="auto">
            <a:xfrm>
              <a:off x="3749" y="2532"/>
              <a:ext cx="864" cy="106"/>
            </a:xfrm>
            <a:custGeom>
              <a:avLst/>
              <a:gdLst/>
              <a:ahLst/>
              <a:cxnLst>
                <a:cxn ang="0">
                  <a:pos x="785" y="96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785" y="96"/>
                </a:cxn>
                <a:cxn ang="0">
                  <a:pos x="785" y="96"/>
                </a:cxn>
              </a:cxnLst>
              <a:rect l="0" t="0" r="r" b="b"/>
              <a:pathLst>
                <a:path w="785" h="96">
                  <a:moveTo>
                    <a:pt x="785" y="96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785" y="96"/>
                  </a:lnTo>
                  <a:lnTo>
                    <a:pt x="785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3" name="Freeform 169"/>
            <p:cNvSpPr>
              <a:spLocks noChangeAspect="1"/>
            </p:cNvSpPr>
            <p:nvPr/>
          </p:nvSpPr>
          <p:spPr bwMode="auto">
            <a:xfrm>
              <a:off x="3749" y="2638"/>
              <a:ext cx="864" cy="104"/>
            </a:xfrm>
            <a:custGeom>
              <a:avLst/>
              <a:gdLst/>
              <a:ahLst/>
              <a:cxnLst>
                <a:cxn ang="0">
                  <a:pos x="785" y="93"/>
                </a:cxn>
                <a:cxn ang="0">
                  <a:pos x="785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785" y="95"/>
                </a:cxn>
                <a:cxn ang="0">
                  <a:pos x="785" y="95"/>
                </a:cxn>
              </a:cxnLst>
              <a:rect l="0" t="0" r="r" b="b"/>
              <a:pathLst>
                <a:path w="785" h="95">
                  <a:moveTo>
                    <a:pt x="785" y="93"/>
                  </a:moveTo>
                  <a:lnTo>
                    <a:pt x="78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785" y="95"/>
                  </a:lnTo>
                  <a:lnTo>
                    <a:pt x="785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4" name="Freeform 170"/>
            <p:cNvSpPr>
              <a:spLocks noChangeAspect="1"/>
            </p:cNvSpPr>
            <p:nvPr/>
          </p:nvSpPr>
          <p:spPr bwMode="auto">
            <a:xfrm>
              <a:off x="3639" y="3227"/>
              <a:ext cx="934" cy="106"/>
            </a:xfrm>
            <a:custGeom>
              <a:avLst/>
              <a:gdLst/>
              <a:ahLst/>
              <a:cxnLst>
                <a:cxn ang="0">
                  <a:pos x="847" y="96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49" y="96"/>
                </a:cxn>
                <a:cxn ang="0">
                  <a:pos x="849" y="96"/>
                </a:cxn>
                <a:cxn ang="0">
                  <a:pos x="847" y="96"/>
                </a:cxn>
              </a:cxnLst>
              <a:rect l="0" t="0" r="r" b="b"/>
              <a:pathLst>
                <a:path w="849" h="96">
                  <a:moveTo>
                    <a:pt x="847" y="96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49" y="96"/>
                  </a:lnTo>
                  <a:lnTo>
                    <a:pt x="849" y="96"/>
                  </a:lnTo>
                  <a:lnTo>
                    <a:pt x="847" y="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5" name="Freeform 171"/>
            <p:cNvSpPr>
              <a:spLocks noChangeAspect="1"/>
            </p:cNvSpPr>
            <p:nvPr/>
          </p:nvSpPr>
          <p:spPr bwMode="auto">
            <a:xfrm>
              <a:off x="3639" y="3227"/>
              <a:ext cx="934" cy="106"/>
            </a:xfrm>
            <a:custGeom>
              <a:avLst/>
              <a:gdLst/>
              <a:ahLst/>
              <a:cxnLst>
                <a:cxn ang="0">
                  <a:pos x="847" y="96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49" y="96"/>
                </a:cxn>
                <a:cxn ang="0">
                  <a:pos x="849" y="96"/>
                </a:cxn>
              </a:cxnLst>
              <a:rect l="0" t="0" r="r" b="b"/>
              <a:pathLst>
                <a:path w="849" h="96">
                  <a:moveTo>
                    <a:pt x="847" y="96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49" y="96"/>
                  </a:lnTo>
                  <a:lnTo>
                    <a:pt x="849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6" name="Freeform 172"/>
            <p:cNvSpPr>
              <a:spLocks noChangeAspect="1"/>
            </p:cNvSpPr>
            <p:nvPr/>
          </p:nvSpPr>
          <p:spPr bwMode="auto">
            <a:xfrm>
              <a:off x="3639" y="3368"/>
              <a:ext cx="934" cy="106"/>
            </a:xfrm>
            <a:custGeom>
              <a:avLst/>
              <a:gdLst/>
              <a:ahLst/>
              <a:cxnLst>
                <a:cxn ang="0">
                  <a:pos x="847" y="94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49" y="96"/>
                </a:cxn>
                <a:cxn ang="0">
                  <a:pos x="849" y="96"/>
                </a:cxn>
                <a:cxn ang="0">
                  <a:pos x="847" y="94"/>
                </a:cxn>
              </a:cxnLst>
              <a:rect l="0" t="0" r="r" b="b"/>
              <a:pathLst>
                <a:path w="849" h="96">
                  <a:moveTo>
                    <a:pt x="847" y="94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49" y="96"/>
                  </a:lnTo>
                  <a:lnTo>
                    <a:pt x="849" y="96"/>
                  </a:lnTo>
                  <a:lnTo>
                    <a:pt x="847" y="9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7" name="Freeform 173"/>
            <p:cNvSpPr>
              <a:spLocks noChangeAspect="1"/>
            </p:cNvSpPr>
            <p:nvPr/>
          </p:nvSpPr>
          <p:spPr bwMode="auto">
            <a:xfrm>
              <a:off x="3639" y="3368"/>
              <a:ext cx="934" cy="106"/>
            </a:xfrm>
            <a:custGeom>
              <a:avLst/>
              <a:gdLst/>
              <a:ahLst/>
              <a:cxnLst>
                <a:cxn ang="0">
                  <a:pos x="847" y="94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849" y="96"/>
                </a:cxn>
                <a:cxn ang="0">
                  <a:pos x="849" y="96"/>
                </a:cxn>
              </a:cxnLst>
              <a:rect l="0" t="0" r="r" b="b"/>
              <a:pathLst>
                <a:path w="849" h="96">
                  <a:moveTo>
                    <a:pt x="847" y="94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49" y="96"/>
                  </a:lnTo>
                  <a:lnTo>
                    <a:pt x="849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8" name="Freeform 174"/>
            <p:cNvSpPr>
              <a:spLocks noChangeAspect="1"/>
            </p:cNvSpPr>
            <p:nvPr/>
          </p:nvSpPr>
          <p:spPr bwMode="auto">
            <a:xfrm>
              <a:off x="3639" y="3508"/>
              <a:ext cx="934" cy="105"/>
            </a:xfrm>
            <a:custGeom>
              <a:avLst/>
              <a:gdLst/>
              <a:ahLst/>
              <a:cxnLst>
                <a:cxn ang="0">
                  <a:pos x="847" y="95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49" y="95"/>
                </a:cxn>
                <a:cxn ang="0">
                  <a:pos x="849" y="95"/>
                </a:cxn>
                <a:cxn ang="0">
                  <a:pos x="847" y="95"/>
                </a:cxn>
              </a:cxnLst>
              <a:rect l="0" t="0" r="r" b="b"/>
              <a:pathLst>
                <a:path w="849" h="95">
                  <a:moveTo>
                    <a:pt x="847" y="95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49" y="95"/>
                  </a:lnTo>
                  <a:lnTo>
                    <a:pt x="849" y="95"/>
                  </a:lnTo>
                  <a:lnTo>
                    <a:pt x="847" y="9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59" name="Freeform 175"/>
            <p:cNvSpPr>
              <a:spLocks noChangeAspect="1"/>
            </p:cNvSpPr>
            <p:nvPr/>
          </p:nvSpPr>
          <p:spPr bwMode="auto">
            <a:xfrm>
              <a:off x="3639" y="3508"/>
              <a:ext cx="934" cy="105"/>
            </a:xfrm>
            <a:custGeom>
              <a:avLst/>
              <a:gdLst/>
              <a:ahLst/>
              <a:cxnLst>
                <a:cxn ang="0">
                  <a:pos x="847" y="95"/>
                </a:cxn>
                <a:cxn ang="0">
                  <a:pos x="849" y="0"/>
                </a:cxn>
                <a:cxn ang="0">
                  <a:pos x="0" y="0"/>
                </a:cxn>
                <a:cxn ang="0">
                  <a:pos x="0" y="95"/>
                </a:cxn>
                <a:cxn ang="0">
                  <a:pos x="849" y="95"/>
                </a:cxn>
                <a:cxn ang="0">
                  <a:pos x="849" y="95"/>
                </a:cxn>
              </a:cxnLst>
              <a:rect l="0" t="0" r="r" b="b"/>
              <a:pathLst>
                <a:path w="849" h="95">
                  <a:moveTo>
                    <a:pt x="847" y="95"/>
                  </a:moveTo>
                  <a:lnTo>
                    <a:pt x="849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49" y="95"/>
                  </a:lnTo>
                  <a:lnTo>
                    <a:pt x="849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0" name="Freeform 176"/>
            <p:cNvSpPr>
              <a:spLocks noChangeAspect="1"/>
            </p:cNvSpPr>
            <p:nvPr/>
          </p:nvSpPr>
          <p:spPr bwMode="auto">
            <a:xfrm>
              <a:off x="3568" y="3092"/>
              <a:ext cx="1044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5" y="27"/>
                </a:cxn>
                <a:cxn ang="0">
                  <a:pos x="53" y="39"/>
                </a:cxn>
                <a:cxn ang="0">
                  <a:pos x="92" y="50"/>
                </a:cxn>
                <a:cxn ang="0">
                  <a:pos x="140" y="60"/>
                </a:cxn>
                <a:cxn ang="0">
                  <a:pos x="195" y="67"/>
                </a:cxn>
                <a:cxn ang="0">
                  <a:pos x="257" y="75"/>
                </a:cxn>
                <a:cxn ang="0">
                  <a:pos x="326" y="79"/>
                </a:cxn>
                <a:cxn ang="0">
                  <a:pos x="398" y="83"/>
                </a:cxn>
                <a:cxn ang="0">
                  <a:pos x="475" y="83"/>
                </a:cxn>
                <a:cxn ang="0">
                  <a:pos x="552" y="83"/>
                </a:cxn>
                <a:cxn ang="0">
                  <a:pos x="625" y="79"/>
                </a:cxn>
                <a:cxn ang="0">
                  <a:pos x="694" y="75"/>
                </a:cxn>
                <a:cxn ang="0">
                  <a:pos x="755" y="67"/>
                </a:cxn>
                <a:cxn ang="0">
                  <a:pos x="811" y="60"/>
                </a:cxn>
                <a:cxn ang="0">
                  <a:pos x="858" y="50"/>
                </a:cxn>
                <a:cxn ang="0">
                  <a:pos x="897" y="39"/>
                </a:cxn>
                <a:cxn ang="0">
                  <a:pos x="926" y="27"/>
                </a:cxn>
                <a:cxn ang="0">
                  <a:pos x="943" y="14"/>
                </a:cxn>
                <a:cxn ang="0">
                  <a:pos x="949" y="0"/>
                </a:cxn>
              </a:cxnLst>
              <a:rect l="0" t="0" r="r" b="b"/>
              <a:pathLst>
                <a:path w="949" h="83">
                  <a:moveTo>
                    <a:pt x="0" y="0"/>
                  </a:moveTo>
                  <a:lnTo>
                    <a:pt x="7" y="14"/>
                  </a:lnTo>
                  <a:lnTo>
                    <a:pt x="25" y="27"/>
                  </a:lnTo>
                  <a:lnTo>
                    <a:pt x="53" y="39"/>
                  </a:lnTo>
                  <a:lnTo>
                    <a:pt x="92" y="50"/>
                  </a:lnTo>
                  <a:lnTo>
                    <a:pt x="140" y="60"/>
                  </a:lnTo>
                  <a:lnTo>
                    <a:pt x="195" y="67"/>
                  </a:lnTo>
                  <a:lnTo>
                    <a:pt x="257" y="75"/>
                  </a:lnTo>
                  <a:lnTo>
                    <a:pt x="326" y="79"/>
                  </a:lnTo>
                  <a:lnTo>
                    <a:pt x="398" y="83"/>
                  </a:lnTo>
                  <a:lnTo>
                    <a:pt x="475" y="83"/>
                  </a:lnTo>
                  <a:lnTo>
                    <a:pt x="552" y="83"/>
                  </a:lnTo>
                  <a:lnTo>
                    <a:pt x="625" y="79"/>
                  </a:lnTo>
                  <a:lnTo>
                    <a:pt x="694" y="75"/>
                  </a:lnTo>
                  <a:lnTo>
                    <a:pt x="755" y="67"/>
                  </a:lnTo>
                  <a:lnTo>
                    <a:pt x="811" y="60"/>
                  </a:lnTo>
                  <a:lnTo>
                    <a:pt x="858" y="50"/>
                  </a:lnTo>
                  <a:lnTo>
                    <a:pt x="897" y="39"/>
                  </a:lnTo>
                  <a:lnTo>
                    <a:pt x="926" y="27"/>
                  </a:lnTo>
                  <a:lnTo>
                    <a:pt x="943" y="14"/>
                  </a:lnTo>
                  <a:lnTo>
                    <a:pt x="94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1" name="Freeform 177"/>
            <p:cNvSpPr>
              <a:spLocks noChangeAspect="1"/>
            </p:cNvSpPr>
            <p:nvPr/>
          </p:nvSpPr>
          <p:spPr bwMode="auto">
            <a:xfrm>
              <a:off x="3601" y="3202"/>
              <a:ext cx="36" cy="3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2"/>
                </a:cxn>
                <a:cxn ang="0">
                  <a:pos x="33" y="21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3" h="32">
                  <a:moveTo>
                    <a:pt x="4" y="0"/>
                  </a:moveTo>
                  <a:lnTo>
                    <a:pt x="0" y="32"/>
                  </a:lnTo>
                  <a:lnTo>
                    <a:pt x="33" y="2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2" name="Freeform 178"/>
            <p:cNvSpPr>
              <a:spLocks noChangeAspect="1"/>
            </p:cNvSpPr>
            <p:nvPr/>
          </p:nvSpPr>
          <p:spPr bwMode="auto">
            <a:xfrm>
              <a:off x="3599" y="3499"/>
              <a:ext cx="38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1"/>
                </a:cxn>
                <a:cxn ang="0">
                  <a:pos x="34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31">
                  <a:moveTo>
                    <a:pt x="0" y="0"/>
                  </a:moveTo>
                  <a:lnTo>
                    <a:pt x="7" y="31"/>
                  </a:lnTo>
                  <a:lnTo>
                    <a:pt x="3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3" name="Freeform 179"/>
            <p:cNvSpPr>
              <a:spLocks noChangeAspect="1"/>
            </p:cNvSpPr>
            <p:nvPr/>
          </p:nvSpPr>
          <p:spPr bwMode="auto">
            <a:xfrm>
              <a:off x="3599" y="3350"/>
              <a:ext cx="38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3"/>
                </a:cxn>
                <a:cxn ang="0">
                  <a:pos x="34" y="15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34" h="33">
                  <a:moveTo>
                    <a:pt x="0" y="0"/>
                  </a:moveTo>
                  <a:lnTo>
                    <a:pt x="3" y="33"/>
                  </a:lnTo>
                  <a:lnTo>
                    <a:pt x="34" y="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448564" name="Line 180"/>
            <p:cNvSpPr>
              <a:spLocks noChangeAspect="1" noChangeShapeType="1"/>
            </p:cNvSpPr>
            <p:nvPr/>
          </p:nvSpPr>
          <p:spPr bwMode="auto">
            <a:xfrm>
              <a:off x="2283" y="3122"/>
              <a:ext cx="1354" cy="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65" name="Line 181"/>
            <p:cNvSpPr>
              <a:spLocks noChangeAspect="1" noChangeShapeType="1"/>
            </p:cNvSpPr>
            <p:nvPr/>
          </p:nvSpPr>
          <p:spPr bwMode="auto">
            <a:xfrm flipV="1">
              <a:off x="2289" y="3514"/>
              <a:ext cx="1327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8566" name="Line 182"/>
            <p:cNvSpPr>
              <a:spLocks noChangeAspect="1" noChangeShapeType="1"/>
            </p:cNvSpPr>
            <p:nvPr/>
          </p:nvSpPr>
          <p:spPr bwMode="auto">
            <a:xfrm flipV="1">
              <a:off x="2283" y="3366"/>
              <a:ext cx="1354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25" name="Text Box 183"/>
            <p:cNvSpPr txBox="1">
              <a:spLocks noChangeArrowheads="1"/>
            </p:cNvSpPr>
            <p:nvPr/>
          </p:nvSpPr>
          <p:spPr bwMode="auto">
            <a:xfrm>
              <a:off x="4272" y="1584"/>
              <a:ext cx="10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Physical Memory</a:t>
              </a:r>
            </a:p>
          </p:txBody>
        </p:sp>
        <p:sp>
          <p:nvSpPr>
            <p:cNvPr id="10426" name="Text Box 184"/>
            <p:cNvSpPr txBox="1">
              <a:spLocks noChangeArrowheads="1"/>
            </p:cNvSpPr>
            <p:nvPr/>
          </p:nvSpPr>
          <p:spPr bwMode="auto">
            <a:xfrm>
              <a:off x="4552" y="2824"/>
              <a:ext cx="7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Disk Storage</a:t>
              </a:r>
            </a:p>
          </p:txBody>
        </p:sp>
        <p:sp>
          <p:nvSpPr>
            <p:cNvPr id="10427" name="Text Box 185"/>
            <p:cNvSpPr txBox="1">
              <a:spLocks noChangeArrowheads="1"/>
            </p:cNvSpPr>
            <p:nvPr/>
          </p:nvSpPr>
          <p:spPr bwMode="auto">
            <a:xfrm>
              <a:off x="3360" y="1143"/>
              <a:ext cx="92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500">
                  <a:latin typeface="Arial" charset="0"/>
                  <a:ea typeface="新細明體" pitchFamily="18" charset="-120"/>
                </a:rPr>
                <a:t>TLB  (on-chip)</a:t>
              </a:r>
            </a:p>
            <a:p>
              <a:pPr algn="l"/>
              <a:r>
                <a:rPr lang="en-US" altLang="zh-TW" sz="1400">
                  <a:ea typeface="新細明體" pitchFamily="18" charset="-120"/>
                </a:rPr>
                <a:t>128-256  Entries</a:t>
              </a:r>
            </a:p>
          </p:txBody>
        </p:sp>
        <p:sp>
          <p:nvSpPr>
            <p:cNvPr id="10428" name="Text Box 186"/>
            <p:cNvSpPr txBox="1">
              <a:spLocks noChangeArrowheads="1"/>
            </p:cNvSpPr>
            <p:nvPr/>
          </p:nvSpPr>
          <p:spPr bwMode="auto">
            <a:xfrm>
              <a:off x="2536" y="1144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Physical Page</a:t>
              </a:r>
            </a:p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    Address</a:t>
              </a:r>
            </a:p>
          </p:txBody>
        </p:sp>
        <p:sp>
          <p:nvSpPr>
            <p:cNvPr id="10429" name="Text Box 187"/>
            <p:cNvSpPr txBox="1">
              <a:spLocks noChangeArrowheads="1"/>
            </p:cNvSpPr>
            <p:nvPr/>
          </p:nvSpPr>
          <p:spPr bwMode="auto">
            <a:xfrm>
              <a:off x="432" y="1344"/>
              <a:ext cx="76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Virtual Page</a:t>
              </a:r>
            </a:p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    Number</a:t>
              </a:r>
            </a:p>
          </p:txBody>
        </p:sp>
        <p:sp>
          <p:nvSpPr>
            <p:cNvPr id="10430" name="Text Box 188"/>
            <p:cNvSpPr txBox="1">
              <a:spLocks noChangeArrowheads="1"/>
            </p:cNvSpPr>
            <p:nvPr/>
          </p:nvSpPr>
          <p:spPr bwMode="auto">
            <a:xfrm>
              <a:off x="520" y="3050"/>
              <a:ext cx="10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    </a:t>
              </a:r>
              <a:r>
                <a:rPr lang="en-US" altLang="zh-TW" sz="1400">
                  <a:latin typeface="Arial" charset="0"/>
                  <a:ea typeface="新細明體" pitchFamily="18" charset="-120"/>
                </a:rPr>
                <a:t>Page Table</a:t>
              </a:r>
            </a:p>
            <a:p>
              <a:pPr algn="l"/>
              <a:r>
                <a:rPr lang="en-US" altLang="zh-TW" sz="1400">
                  <a:latin typeface="Arial" charset="0"/>
                  <a:ea typeface="新細明體" pitchFamily="18" charset="-120"/>
                </a:rPr>
                <a:t>(in main memory)</a:t>
              </a:r>
            </a:p>
          </p:txBody>
        </p:sp>
        <p:sp>
          <p:nvSpPr>
            <p:cNvPr id="10431" name="Text Box 189"/>
            <p:cNvSpPr txBox="1">
              <a:spLocks noChangeArrowheads="1"/>
            </p:cNvSpPr>
            <p:nvPr/>
          </p:nvSpPr>
          <p:spPr bwMode="auto">
            <a:xfrm>
              <a:off x="2033" y="2248"/>
              <a:ext cx="79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100">
                  <a:latin typeface="Arial" charset="0"/>
                  <a:ea typeface="新細明體" pitchFamily="18" charset="-120"/>
                </a:rPr>
                <a:t>Physical Page</a:t>
              </a:r>
            </a:p>
            <a:p>
              <a:pPr algn="l"/>
              <a:r>
                <a:rPr lang="en-US" altLang="zh-TW" sz="1100">
                  <a:latin typeface="Arial" charset="0"/>
                  <a:ea typeface="新細明體" pitchFamily="18" charset="-120"/>
                </a:rPr>
                <a:t>or Disk Address</a:t>
              </a:r>
            </a:p>
          </p:txBody>
        </p:sp>
        <p:sp>
          <p:nvSpPr>
            <p:cNvPr id="10432" name="Text Box 190"/>
            <p:cNvSpPr txBox="1">
              <a:spLocks noChangeArrowheads="1"/>
            </p:cNvSpPr>
            <p:nvPr/>
          </p:nvSpPr>
          <p:spPr bwMode="auto">
            <a:xfrm>
              <a:off x="2094" y="1261"/>
              <a:ext cx="2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200">
                  <a:latin typeface="Arial" charset="0"/>
                  <a:ea typeface="新細明體" pitchFamily="18" charset="-120"/>
                </a:rPr>
                <a:t>Tag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10433" name="Text Box 191"/>
            <p:cNvSpPr txBox="1">
              <a:spLocks noChangeArrowheads="1"/>
            </p:cNvSpPr>
            <p:nvPr/>
          </p:nvSpPr>
          <p:spPr bwMode="auto">
            <a:xfrm>
              <a:off x="1784" y="1288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000">
                  <a:latin typeface="Arial" charset="0"/>
                  <a:ea typeface="新細明體" pitchFamily="18" charset="-120"/>
                </a:rPr>
                <a:t>Valid</a:t>
              </a:r>
              <a:endParaRPr lang="en-US" altLang="zh-TW" sz="12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34" name="Text Box 192"/>
            <p:cNvSpPr txBox="1">
              <a:spLocks noChangeArrowheads="1"/>
            </p:cNvSpPr>
            <p:nvPr/>
          </p:nvSpPr>
          <p:spPr bwMode="auto">
            <a:xfrm>
              <a:off x="1752" y="2406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000">
                  <a:latin typeface="Arial" charset="0"/>
                  <a:ea typeface="新細明體" pitchFamily="18" charset="-120"/>
                </a:rPr>
                <a:t>Valid</a:t>
              </a:r>
              <a:endParaRPr lang="en-US" altLang="zh-TW" sz="120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0246" name="Text Box 193"/>
          <p:cNvSpPr txBox="1">
            <a:spLocks noChangeArrowheads="1"/>
          </p:cNvSpPr>
          <p:nvPr/>
        </p:nvSpPr>
        <p:spPr bwMode="auto">
          <a:xfrm>
            <a:off x="762000" y="3124200"/>
            <a:ext cx="1371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ea typeface="新細明體" pitchFamily="18" charset="-120"/>
              </a:rPr>
              <a:t>128-256</a:t>
            </a:r>
          </a:p>
          <a:p>
            <a:pPr algn="l"/>
            <a:r>
              <a:rPr lang="en-US" altLang="zh-TW" sz="1400">
                <a:ea typeface="新細明體" pitchFamily="18" charset="-120"/>
              </a:rPr>
              <a:t>TLB  Entries</a:t>
            </a:r>
            <a:endParaRPr lang="en-US" altLang="zh-TW" sz="200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57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06A5A5-89F5-49E6-B0CE-7B7B6AD99423}" type="slidenum">
              <a:rPr lang="en-US" altLang="zh-TW" sz="1400" smtClean="0">
                <a:latin typeface="Comic Sans MS" pitchFamily="66" charset="0"/>
              </a:rPr>
              <a:pPr/>
              <a:t>31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06400"/>
          </a:xfrm>
        </p:spPr>
        <p:txBody>
          <a:bodyPr>
            <a:normAutofit fontScale="90000"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  <a:ea typeface="新細明體" pitchFamily="18" charset="-120"/>
              </a:rPr>
              <a:t>Translation Look-Aside Table (TLB)</a:t>
            </a:r>
          </a:p>
        </p:txBody>
      </p:sp>
      <p:sp>
        <p:nvSpPr>
          <p:cNvPr id="2434051" name="Rectangle 3"/>
          <p:cNvSpPr>
            <a:spLocks noChangeArrowheads="1"/>
          </p:cNvSpPr>
          <p:nvPr/>
        </p:nvSpPr>
        <p:spPr bwMode="auto">
          <a:xfrm>
            <a:off x="6248400" y="4267200"/>
            <a:ext cx="2209800" cy="12954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34052" name="Rectangle 4"/>
          <p:cNvSpPr>
            <a:spLocks noChangeArrowheads="1"/>
          </p:cNvSpPr>
          <p:nvPr/>
        </p:nvSpPr>
        <p:spPr bwMode="auto">
          <a:xfrm>
            <a:off x="7010400" y="2895600"/>
            <a:ext cx="685800" cy="762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34053" name="Rectangle 5"/>
          <p:cNvSpPr>
            <a:spLocks noChangeArrowheads="1"/>
          </p:cNvSpPr>
          <p:nvPr/>
        </p:nvSpPr>
        <p:spPr bwMode="auto">
          <a:xfrm>
            <a:off x="6553200" y="1600200"/>
            <a:ext cx="1600200" cy="762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6781800" y="1752600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latin typeface="Gill Sans MT" pitchFamily="34" charset="0"/>
                <a:ea typeface="新細明體" pitchFamily="18" charset="-120"/>
              </a:rPr>
              <a:t>Processor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7086600" y="30480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latin typeface="Gill Sans MT" pitchFamily="34" charset="0"/>
                <a:ea typeface="新細明體" pitchFamily="18" charset="-120"/>
              </a:rPr>
              <a:t>TLB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6831013" y="4724400"/>
            <a:ext cx="977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 b="0" i="1">
                <a:latin typeface="Gill Sans MT" pitchFamily="34" charset="0"/>
                <a:ea typeface="新細明體" pitchFamily="18" charset="-120"/>
              </a:rPr>
              <a:t>Memory</a:t>
            </a:r>
          </a:p>
        </p:txBody>
      </p:sp>
      <p:cxnSp>
        <p:nvCxnSpPr>
          <p:cNvPr id="9226" name="AutoShape 9"/>
          <p:cNvCxnSpPr>
            <a:cxnSpLocks noChangeShapeType="1"/>
            <a:stCxn id="2434053" idx="2"/>
            <a:endCxn id="2434052" idx="0"/>
          </p:cNvCxnSpPr>
          <p:nvPr/>
        </p:nvCxnSpPr>
        <p:spPr bwMode="auto">
          <a:xfrm>
            <a:off x="7353300" y="23622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0"/>
          <p:cNvCxnSpPr>
            <a:cxnSpLocks noChangeShapeType="1"/>
            <a:stCxn id="2434052" idx="2"/>
            <a:endCxn id="2434051" idx="0"/>
          </p:cNvCxnSpPr>
          <p:nvPr/>
        </p:nvCxnSpPr>
        <p:spPr bwMode="auto">
          <a:xfrm>
            <a:off x="7353300" y="36576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34059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5562600" cy="4724400"/>
          </a:xfrm>
          <a:gradFill rotWithShape="0">
            <a:gsLst>
              <a:gs pos="0">
                <a:srgbClr val="EFFFEF"/>
              </a:gs>
              <a:gs pos="100000">
                <a:srgbClr val="FFFFCC"/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000" smtClean="0">
                <a:ea typeface="新細明體" pitchFamily="18" charset="-120"/>
              </a:rPr>
              <a:t>TLB maintains a list of most-recently used pages</a:t>
            </a:r>
          </a:p>
          <a:p>
            <a:pPr>
              <a:defRPr/>
            </a:pPr>
            <a:r>
              <a:rPr lang="en-US" altLang="zh-TW" sz="2000" smtClean="0">
                <a:ea typeface="新細明體" pitchFamily="18" charset="-120"/>
              </a:rPr>
              <a:t>Similar to instruction &amp; data cache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virtual address is used to index into the TLB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TLB entry contains physical address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takes ~ 1 clock cycle</a:t>
            </a:r>
          </a:p>
          <a:p>
            <a:pPr>
              <a:defRPr/>
            </a:pPr>
            <a:r>
              <a:rPr lang="en-US" altLang="zh-TW" sz="2000" smtClean="0">
                <a:ea typeface="新細明體" pitchFamily="18" charset="-120"/>
              </a:rPr>
              <a:t>What if VM=&gt;PM lookup and data/instruction lookup takes more than 1 clock cycle?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To avoid TLB lookup, remember the last VM =&gt; PM translation</a:t>
            </a:r>
          </a:p>
          <a:p>
            <a:pPr lvl="1">
              <a:defRPr/>
            </a:pPr>
            <a:r>
              <a:rPr lang="en-US" altLang="zh-TW" sz="1800" smtClean="0">
                <a:ea typeface="新細明體" pitchFamily="18" charset="-120"/>
              </a:rPr>
              <a:t>if same page is referenced, TLB lookup can be avoided</a:t>
            </a:r>
          </a:p>
        </p:txBody>
      </p:sp>
    </p:spTree>
    <p:extLst>
      <p:ext uri="{BB962C8B-B14F-4D97-AF65-F5344CB8AC3E}">
        <p14:creationId xmlns:p14="http://schemas.microsoft.com/office/powerpoint/2010/main" val="25370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hlink"/>
                </a:solidFill>
              </a:rPr>
              <a:t>TLB / Cache Interaction</a:t>
            </a:r>
          </a:p>
        </p:txBody>
      </p:sp>
      <p:sp>
        <p:nvSpPr>
          <p:cNvPr id="5123" name="AutoShape 5"/>
          <p:cNvSpPr>
            <a:spLocks noChangeAspect="1" noChangeArrowheads="1" noTextEdit="1"/>
          </p:cNvSpPr>
          <p:nvPr/>
        </p:nvSpPr>
        <p:spPr bwMode="auto">
          <a:xfrm>
            <a:off x="1676400" y="1143000"/>
            <a:ext cx="551815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4" name="Group 207"/>
          <p:cNvGrpSpPr>
            <a:grpSpLocks/>
          </p:cNvGrpSpPr>
          <p:nvPr/>
        </p:nvGrpSpPr>
        <p:grpSpPr bwMode="auto">
          <a:xfrm>
            <a:off x="2259013" y="1057275"/>
            <a:ext cx="4919662" cy="5127625"/>
            <a:chOff x="1423" y="666"/>
            <a:chExt cx="3099" cy="3230"/>
          </a:xfrm>
        </p:grpSpPr>
        <p:sp>
          <p:nvSpPr>
            <p:cNvPr id="5678" name="Line 7"/>
            <p:cNvSpPr>
              <a:spLocks noChangeShapeType="1"/>
            </p:cNvSpPr>
            <p:nvPr/>
          </p:nvSpPr>
          <p:spPr bwMode="auto">
            <a:xfrm flipV="1">
              <a:off x="4520" y="2972"/>
              <a:ext cx="1" cy="62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9" name="Line 8"/>
            <p:cNvSpPr>
              <a:spLocks noChangeShapeType="1"/>
            </p:cNvSpPr>
            <p:nvPr/>
          </p:nvSpPr>
          <p:spPr bwMode="auto">
            <a:xfrm flipH="1">
              <a:off x="1548" y="2972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0" name="Line 9"/>
            <p:cNvSpPr>
              <a:spLocks noChangeShapeType="1"/>
            </p:cNvSpPr>
            <p:nvPr/>
          </p:nvSpPr>
          <p:spPr bwMode="auto">
            <a:xfrm>
              <a:off x="1548" y="2972"/>
              <a:ext cx="1" cy="62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1" name="Line 10"/>
            <p:cNvSpPr>
              <a:spLocks noChangeShapeType="1"/>
            </p:cNvSpPr>
            <p:nvPr/>
          </p:nvSpPr>
          <p:spPr bwMode="auto">
            <a:xfrm>
              <a:off x="1548" y="3595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2" name="Line 11"/>
            <p:cNvSpPr>
              <a:spLocks noChangeShapeType="1"/>
            </p:cNvSpPr>
            <p:nvPr/>
          </p:nvSpPr>
          <p:spPr bwMode="auto">
            <a:xfrm>
              <a:off x="4520" y="3595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3" name="Rectangle 12"/>
            <p:cNvSpPr>
              <a:spLocks noChangeArrowheads="1"/>
            </p:cNvSpPr>
            <p:nvPr/>
          </p:nvSpPr>
          <p:spPr bwMode="auto">
            <a:xfrm>
              <a:off x="1515" y="2882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V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4" name="Rectangle 13"/>
            <p:cNvSpPr>
              <a:spLocks noChangeArrowheads="1"/>
            </p:cNvSpPr>
            <p:nvPr/>
          </p:nvSpPr>
          <p:spPr bwMode="auto">
            <a:xfrm>
              <a:off x="1557" y="288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5" name="Rectangle 14"/>
            <p:cNvSpPr>
              <a:spLocks noChangeArrowheads="1"/>
            </p:cNvSpPr>
            <p:nvPr/>
          </p:nvSpPr>
          <p:spPr bwMode="auto">
            <a:xfrm>
              <a:off x="1594" y="288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6" name="Rectangle 15"/>
            <p:cNvSpPr>
              <a:spLocks noChangeArrowheads="1"/>
            </p:cNvSpPr>
            <p:nvPr/>
          </p:nvSpPr>
          <p:spPr bwMode="auto">
            <a:xfrm>
              <a:off x="1607" y="288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7" name="Rectangle 16"/>
            <p:cNvSpPr>
              <a:spLocks noChangeArrowheads="1"/>
            </p:cNvSpPr>
            <p:nvPr/>
          </p:nvSpPr>
          <p:spPr bwMode="auto">
            <a:xfrm>
              <a:off x="1621" y="288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8" name="Rectangle 17"/>
            <p:cNvSpPr>
              <a:spLocks noChangeArrowheads="1"/>
            </p:cNvSpPr>
            <p:nvPr/>
          </p:nvSpPr>
          <p:spPr bwMode="auto">
            <a:xfrm>
              <a:off x="2064" y="2878"/>
              <a:ext cx="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89" name="Rectangle 18"/>
            <p:cNvSpPr>
              <a:spLocks noChangeArrowheads="1"/>
            </p:cNvSpPr>
            <p:nvPr/>
          </p:nvSpPr>
          <p:spPr bwMode="auto">
            <a:xfrm>
              <a:off x="2103" y="2878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0" name="Rectangle 19"/>
            <p:cNvSpPr>
              <a:spLocks noChangeArrowheads="1"/>
            </p:cNvSpPr>
            <p:nvPr/>
          </p:nvSpPr>
          <p:spPr bwMode="auto">
            <a:xfrm>
              <a:off x="2139" y="287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1" name="Rectangle 20"/>
            <p:cNvSpPr>
              <a:spLocks noChangeArrowheads="1"/>
            </p:cNvSpPr>
            <p:nvPr/>
          </p:nvSpPr>
          <p:spPr bwMode="auto">
            <a:xfrm>
              <a:off x="3510" y="2880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2" name="Rectangle 21"/>
            <p:cNvSpPr>
              <a:spLocks noChangeArrowheads="1"/>
            </p:cNvSpPr>
            <p:nvPr/>
          </p:nvSpPr>
          <p:spPr bwMode="auto">
            <a:xfrm>
              <a:off x="3556" y="2880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3" name="Rectangle 22"/>
            <p:cNvSpPr>
              <a:spLocks noChangeArrowheads="1"/>
            </p:cNvSpPr>
            <p:nvPr/>
          </p:nvSpPr>
          <p:spPr bwMode="auto">
            <a:xfrm>
              <a:off x="3593" y="2880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4" name="Rectangle 23"/>
            <p:cNvSpPr>
              <a:spLocks noChangeArrowheads="1"/>
            </p:cNvSpPr>
            <p:nvPr/>
          </p:nvSpPr>
          <p:spPr bwMode="auto">
            <a:xfrm>
              <a:off x="3610" y="2880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95" name="Freeform 24"/>
            <p:cNvSpPr>
              <a:spLocks/>
            </p:cNvSpPr>
            <p:nvPr/>
          </p:nvSpPr>
          <p:spPr bwMode="auto">
            <a:xfrm>
              <a:off x="1550" y="3326"/>
              <a:ext cx="2972" cy="88"/>
            </a:xfrm>
            <a:custGeom>
              <a:avLst/>
              <a:gdLst>
                <a:gd name="T0" fmla="*/ 2970 w 2972"/>
                <a:gd name="T1" fmla="*/ 86 h 88"/>
                <a:gd name="T2" fmla="*/ 2972 w 2972"/>
                <a:gd name="T3" fmla="*/ 0 h 88"/>
                <a:gd name="T4" fmla="*/ 0 w 2972"/>
                <a:gd name="T5" fmla="*/ 0 h 88"/>
                <a:gd name="T6" fmla="*/ 0 w 2972"/>
                <a:gd name="T7" fmla="*/ 88 h 88"/>
                <a:gd name="T8" fmla="*/ 2970 w 2972"/>
                <a:gd name="T9" fmla="*/ 88 h 88"/>
                <a:gd name="T10" fmla="*/ 2970 w 2972"/>
                <a:gd name="T11" fmla="*/ 88 h 88"/>
                <a:gd name="T12" fmla="*/ 2970 w 2972"/>
                <a:gd name="T13" fmla="*/ 86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72"/>
                <a:gd name="T22" fmla="*/ 0 h 88"/>
                <a:gd name="T23" fmla="*/ 2972 w 2972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72" h="88">
                  <a:moveTo>
                    <a:pt x="2970" y="86"/>
                  </a:moveTo>
                  <a:lnTo>
                    <a:pt x="2972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2970" y="88"/>
                  </a:lnTo>
                  <a:lnTo>
                    <a:pt x="2970" y="8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96" name="Line 25"/>
            <p:cNvSpPr>
              <a:spLocks noChangeShapeType="1"/>
            </p:cNvSpPr>
            <p:nvPr/>
          </p:nvSpPr>
          <p:spPr bwMode="auto">
            <a:xfrm flipV="1">
              <a:off x="4520" y="3326"/>
              <a:ext cx="2" cy="86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7" name="Line 26"/>
            <p:cNvSpPr>
              <a:spLocks noChangeShapeType="1"/>
            </p:cNvSpPr>
            <p:nvPr/>
          </p:nvSpPr>
          <p:spPr bwMode="auto">
            <a:xfrm flipH="1">
              <a:off x="1550" y="3326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8" name="Line 27"/>
            <p:cNvSpPr>
              <a:spLocks noChangeShapeType="1"/>
            </p:cNvSpPr>
            <p:nvPr/>
          </p:nvSpPr>
          <p:spPr bwMode="auto">
            <a:xfrm>
              <a:off x="1550" y="3326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9" name="Line 28"/>
            <p:cNvSpPr>
              <a:spLocks noChangeShapeType="1"/>
            </p:cNvSpPr>
            <p:nvPr/>
          </p:nvSpPr>
          <p:spPr bwMode="auto">
            <a:xfrm>
              <a:off x="1550" y="3414"/>
              <a:ext cx="2970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0" name="Line 29"/>
            <p:cNvSpPr>
              <a:spLocks noChangeShapeType="1"/>
            </p:cNvSpPr>
            <p:nvPr/>
          </p:nvSpPr>
          <p:spPr bwMode="auto">
            <a:xfrm>
              <a:off x="4520" y="3414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1" name="Line 30"/>
            <p:cNvSpPr>
              <a:spLocks noChangeShapeType="1"/>
            </p:cNvSpPr>
            <p:nvPr/>
          </p:nvSpPr>
          <p:spPr bwMode="auto">
            <a:xfrm flipH="1">
              <a:off x="1548" y="3061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2" name="Line 31"/>
            <p:cNvSpPr>
              <a:spLocks noChangeShapeType="1"/>
            </p:cNvSpPr>
            <p:nvPr/>
          </p:nvSpPr>
          <p:spPr bwMode="auto">
            <a:xfrm flipH="1">
              <a:off x="1548" y="3149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3" name="Line 32"/>
            <p:cNvSpPr>
              <a:spLocks noChangeShapeType="1"/>
            </p:cNvSpPr>
            <p:nvPr/>
          </p:nvSpPr>
          <p:spPr bwMode="auto">
            <a:xfrm flipH="1">
              <a:off x="1548" y="3237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4" name="Line 33"/>
            <p:cNvSpPr>
              <a:spLocks noChangeShapeType="1"/>
            </p:cNvSpPr>
            <p:nvPr/>
          </p:nvSpPr>
          <p:spPr bwMode="auto">
            <a:xfrm flipH="1">
              <a:off x="1578" y="3412"/>
              <a:ext cx="2942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5" name="Line 34"/>
            <p:cNvSpPr>
              <a:spLocks noChangeShapeType="1"/>
            </p:cNvSpPr>
            <p:nvPr/>
          </p:nvSpPr>
          <p:spPr bwMode="auto">
            <a:xfrm flipH="1">
              <a:off x="1548" y="3501"/>
              <a:ext cx="2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6" name="Line 35"/>
            <p:cNvSpPr>
              <a:spLocks noChangeShapeType="1"/>
            </p:cNvSpPr>
            <p:nvPr/>
          </p:nvSpPr>
          <p:spPr bwMode="auto">
            <a:xfrm>
              <a:off x="1621" y="2976"/>
              <a:ext cx="1" cy="62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7" name="Line 36"/>
            <p:cNvSpPr>
              <a:spLocks noChangeShapeType="1"/>
            </p:cNvSpPr>
            <p:nvPr/>
          </p:nvSpPr>
          <p:spPr bwMode="auto">
            <a:xfrm>
              <a:off x="2613" y="2974"/>
              <a:ext cx="1" cy="61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8" name="Line 37"/>
            <p:cNvSpPr>
              <a:spLocks noChangeShapeType="1"/>
            </p:cNvSpPr>
            <p:nvPr/>
          </p:nvSpPr>
          <p:spPr bwMode="auto">
            <a:xfrm flipV="1">
              <a:off x="3072" y="893"/>
              <a:ext cx="1" cy="1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9" name="Line 38"/>
            <p:cNvSpPr>
              <a:spLocks noChangeShapeType="1"/>
            </p:cNvSpPr>
            <p:nvPr/>
          </p:nvSpPr>
          <p:spPr bwMode="auto">
            <a:xfrm flipV="1">
              <a:off x="1784" y="893"/>
              <a:ext cx="1" cy="11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0" name="Line 39"/>
            <p:cNvSpPr>
              <a:spLocks noChangeShapeType="1"/>
            </p:cNvSpPr>
            <p:nvPr/>
          </p:nvSpPr>
          <p:spPr bwMode="auto">
            <a:xfrm>
              <a:off x="1784" y="893"/>
              <a:ext cx="1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1" name="Line 40"/>
            <p:cNvSpPr>
              <a:spLocks noChangeShapeType="1"/>
            </p:cNvSpPr>
            <p:nvPr/>
          </p:nvSpPr>
          <p:spPr bwMode="auto">
            <a:xfrm>
              <a:off x="3756" y="893"/>
              <a:ext cx="1" cy="11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2" name="Line 41"/>
            <p:cNvSpPr>
              <a:spLocks noChangeShapeType="1"/>
            </p:cNvSpPr>
            <p:nvPr/>
          </p:nvSpPr>
          <p:spPr bwMode="auto">
            <a:xfrm flipH="1">
              <a:off x="1784" y="1010"/>
              <a:ext cx="197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3" name="Line 42"/>
            <p:cNvSpPr>
              <a:spLocks noChangeShapeType="1"/>
            </p:cNvSpPr>
            <p:nvPr/>
          </p:nvSpPr>
          <p:spPr bwMode="auto">
            <a:xfrm>
              <a:off x="1784" y="1010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4" name="Rectangle 43"/>
            <p:cNvSpPr>
              <a:spLocks noChangeArrowheads="1"/>
            </p:cNvSpPr>
            <p:nvPr/>
          </p:nvSpPr>
          <p:spPr bwMode="auto">
            <a:xfrm>
              <a:off x="3163" y="912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5" name="Rectangle 44"/>
            <p:cNvSpPr>
              <a:spLocks noChangeArrowheads="1"/>
            </p:cNvSpPr>
            <p:nvPr/>
          </p:nvSpPr>
          <p:spPr bwMode="auto">
            <a:xfrm>
              <a:off x="3205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6" name="Rectangle 45"/>
            <p:cNvSpPr>
              <a:spLocks noChangeArrowheads="1"/>
            </p:cNvSpPr>
            <p:nvPr/>
          </p:nvSpPr>
          <p:spPr bwMode="auto">
            <a:xfrm>
              <a:off x="3241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7" name="Rectangle 46"/>
            <p:cNvSpPr>
              <a:spLocks noChangeArrowheads="1"/>
            </p:cNvSpPr>
            <p:nvPr/>
          </p:nvSpPr>
          <p:spPr bwMode="auto">
            <a:xfrm>
              <a:off x="3276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8" name="Rectangle 47"/>
            <p:cNvSpPr>
              <a:spLocks noChangeArrowheads="1"/>
            </p:cNvSpPr>
            <p:nvPr/>
          </p:nvSpPr>
          <p:spPr bwMode="auto">
            <a:xfrm>
              <a:off x="3313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19" name="Rectangle 48"/>
            <p:cNvSpPr>
              <a:spLocks noChangeArrowheads="1"/>
            </p:cNvSpPr>
            <p:nvPr/>
          </p:nvSpPr>
          <p:spPr bwMode="auto">
            <a:xfrm>
              <a:off x="3330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o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0" name="Rectangle 49"/>
            <p:cNvSpPr>
              <a:spLocks noChangeArrowheads="1"/>
            </p:cNvSpPr>
            <p:nvPr/>
          </p:nvSpPr>
          <p:spPr bwMode="auto">
            <a:xfrm>
              <a:off x="3366" y="912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1" name="Rectangle 50"/>
            <p:cNvSpPr>
              <a:spLocks noChangeArrowheads="1"/>
            </p:cNvSpPr>
            <p:nvPr/>
          </p:nvSpPr>
          <p:spPr bwMode="auto">
            <a:xfrm>
              <a:off x="3384" y="912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2" name="Rectangle 51"/>
            <p:cNvSpPr>
              <a:spLocks noChangeArrowheads="1"/>
            </p:cNvSpPr>
            <p:nvPr/>
          </p:nvSpPr>
          <p:spPr bwMode="auto">
            <a:xfrm>
              <a:off x="3401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3" name="Rectangle 52"/>
            <p:cNvSpPr>
              <a:spLocks noChangeArrowheads="1"/>
            </p:cNvSpPr>
            <p:nvPr/>
          </p:nvSpPr>
          <p:spPr bwMode="auto">
            <a:xfrm>
              <a:off x="3434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4" name="Rectangle 53"/>
            <p:cNvSpPr>
              <a:spLocks noChangeArrowheads="1"/>
            </p:cNvSpPr>
            <p:nvPr/>
          </p:nvSpPr>
          <p:spPr bwMode="auto">
            <a:xfrm>
              <a:off x="3468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5" name="Rectangle 54"/>
            <p:cNvSpPr>
              <a:spLocks noChangeArrowheads="1"/>
            </p:cNvSpPr>
            <p:nvPr/>
          </p:nvSpPr>
          <p:spPr bwMode="auto">
            <a:xfrm>
              <a:off x="3702" y="2215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6" name="Rectangle 55"/>
            <p:cNvSpPr>
              <a:spLocks noChangeArrowheads="1"/>
            </p:cNvSpPr>
            <p:nvPr/>
          </p:nvSpPr>
          <p:spPr bwMode="auto">
            <a:xfrm>
              <a:off x="3745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7" name="Rectangle 56"/>
            <p:cNvSpPr>
              <a:spLocks noChangeArrowheads="1"/>
            </p:cNvSpPr>
            <p:nvPr/>
          </p:nvSpPr>
          <p:spPr bwMode="auto">
            <a:xfrm>
              <a:off x="3781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8" name="Rectangle 57"/>
            <p:cNvSpPr>
              <a:spLocks noChangeArrowheads="1"/>
            </p:cNvSpPr>
            <p:nvPr/>
          </p:nvSpPr>
          <p:spPr bwMode="auto">
            <a:xfrm>
              <a:off x="3816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29" name="Rectangle 58"/>
            <p:cNvSpPr>
              <a:spLocks noChangeArrowheads="1"/>
            </p:cNvSpPr>
            <p:nvPr/>
          </p:nvSpPr>
          <p:spPr bwMode="auto">
            <a:xfrm>
              <a:off x="3852" y="22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0" name="Rectangle 59"/>
            <p:cNvSpPr>
              <a:spLocks noChangeArrowheads="1"/>
            </p:cNvSpPr>
            <p:nvPr/>
          </p:nvSpPr>
          <p:spPr bwMode="auto">
            <a:xfrm>
              <a:off x="3869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o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1" name="Rectangle 60"/>
            <p:cNvSpPr>
              <a:spLocks noChangeArrowheads="1"/>
            </p:cNvSpPr>
            <p:nvPr/>
          </p:nvSpPr>
          <p:spPr bwMode="auto">
            <a:xfrm>
              <a:off x="3906" y="2215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2" name="Rectangle 61"/>
            <p:cNvSpPr>
              <a:spLocks noChangeArrowheads="1"/>
            </p:cNvSpPr>
            <p:nvPr/>
          </p:nvSpPr>
          <p:spPr bwMode="auto">
            <a:xfrm>
              <a:off x="3923" y="2215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3" name="Rectangle 62"/>
            <p:cNvSpPr>
              <a:spLocks noChangeArrowheads="1"/>
            </p:cNvSpPr>
            <p:nvPr/>
          </p:nvSpPr>
          <p:spPr bwMode="auto">
            <a:xfrm>
              <a:off x="3941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4" name="Rectangle 63"/>
            <p:cNvSpPr>
              <a:spLocks noChangeArrowheads="1"/>
            </p:cNvSpPr>
            <p:nvPr/>
          </p:nvSpPr>
          <p:spPr bwMode="auto">
            <a:xfrm>
              <a:off x="3973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5" name="Rectangle 64"/>
            <p:cNvSpPr>
              <a:spLocks noChangeArrowheads="1"/>
            </p:cNvSpPr>
            <p:nvPr/>
          </p:nvSpPr>
          <p:spPr bwMode="auto">
            <a:xfrm>
              <a:off x="4008" y="22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6" name="Rectangle 65"/>
            <p:cNvSpPr>
              <a:spLocks noChangeArrowheads="1"/>
            </p:cNvSpPr>
            <p:nvPr/>
          </p:nvSpPr>
          <p:spPr bwMode="auto">
            <a:xfrm>
              <a:off x="2229" y="912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V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7" name="Rectangle 66"/>
            <p:cNvSpPr>
              <a:spLocks noChangeArrowheads="1"/>
            </p:cNvSpPr>
            <p:nvPr/>
          </p:nvSpPr>
          <p:spPr bwMode="auto">
            <a:xfrm>
              <a:off x="2272" y="91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8" name="Rectangle 67"/>
            <p:cNvSpPr>
              <a:spLocks noChangeArrowheads="1"/>
            </p:cNvSpPr>
            <p:nvPr/>
          </p:nvSpPr>
          <p:spPr bwMode="auto">
            <a:xfrm>
              <a:off x="2285" y="912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39" name="Rectangle 68"/>
            <p:cNvSpPr>
              <a:spLocks noChangeArrowheads="1"/>
            </p:cNvSpPr>
            <p:nvPr/>
          </p:nvSpPr>
          <p:spPr bwMode="auto">
            <a:xfrm>
              <a:off x="2306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0" name="Rectangle 69"/>
            <p:cNvSpPr>
              <a:spLocks noChangeArrowheads="1"/>
            </p:cNvSpPr>
            <p:nvPr/>
          </p:nvSpPr>
          <p:spPr bwMode="auto">
            <a:xfrm>
              <a:off x="2323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1" name="Rectangle 70"/>
            <p:cNvSpPr>
              <a:spLocks noChangeArrowheads="1"/>
            </p:cNvSpPr>
            <p:nvPr/>
          </p:nvSpPr>
          <p:spPr bwMode="auto">
            <a:xfrm>
              <a:off x="2360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2" name="Rectangle 71"/>
            <p:cNvSpPr>
              <a:spLocks noChangeArrowheads="1"/>
            </p:cNvSpPr>
            <p:nvPr/>
          </p:nvSpPr>
          <p:spPr bwMode="auto">
            <a:xfrm>
              <a:off x="2396" y="91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3" name="Rectangle 72"/>
            <p:cNvSpPr>
              <a:spLocks noChangeArrowheads="1"/>
            </p:cNvSpPr>
            <p:nvPr/>
          </p:nvSpPr>
          <p:spPr bwMode="auto">
            <a:xfrm>
              <a:off x="2410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4" name="Rectangle 73"/>
            <p:cNvSpPr>
              <a:spLocks noChangeArrowheads="1"/>
            </p:cNvSpPr>
            <p:nvPr/>
          </p:nvSpPr>
          <p:spPr bwMode="auto">
            <a:xfrm>
              <a:off x="2427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5" name="Rectangle 74"/>
            <p:cNvSpPr>
              <a:spLocks noChangeArrowheads="1"/>
            </p:cNvSpPr>
            <p:nvPr/>
          </p:nvSpPr>
          <p:spPr bwMode="auto">
            <a:xfrm>
              <a:off x="2464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6" name="Rectangle 75"/>
            <p:cNvSpPr>
              <a:spLocks noChangeArrowheads="1"/>
            </p:cNvSpPr>
            <p:nvPr/>
          </p:nvSpPr>
          <p:spPr bwMode="auto">
            <a:xfrm>
              <a:off x="2498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7" name="Rectangle 76"/>
            <p:cNvSpPr>
              <a:spLocks noChangeArrowheads="1"/>
            </p:cNvSpPr>
            <p:nvPr/>
          </p:nvSpPr>
          <p:spPr bwMode="auto">
            <a:xfrm>
              <a:off x="2535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8" name="Rectangle 77"/>
            <p:cNvSpPr>
              <a:spLocks noChangeArrowheads="1"/>
            </p:cNvSpPr>
            <p:nvPr/>
          </p:nvSpPr>
          <p:spPr bwMode="auto">
            <a:xfrm>
              <a:off x="2569" y="91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49" name="Rectangle 78"/>
            <p:cNvSpPr>
              <a:spLocks noChangeArrowheads="1"/>
            </p:cNvSpPr>
            <p:nvPr/>
          </p:nvSpPr>
          <p:spPr bwMode="auto">
            <a:xfrm>
              <a:off x="2589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0" name="Rectangle 79"/>
            <p:cNvSpPr>
              <a:spLocks noChangeArrowheads="1"/>
            </p:cNvSpPr>
            <p:nvPr/>
          </p:nvSpPr>
          <p:spPr bwMode="auto">
            <a:xfrm>
              <a:off x="2623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1" name="Rectangle 80"/>
            <p:cNvSpPr>
              <a:spLocks noChangeArrowheads="1"/>
            </p:cNvSpPr>
            <p:nvPr/>
          </p:nvSpPr>
          <p:spPr bwMode="auto">
            <a:xfrm>
              <a:off x="2660" y="912"/>
              <a:ext cx="8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2" name="Rectangle 81"/>
            <p:cNvSpPr>
              <a:spLocks noChangeArrowheads="1"/>
            </p:cNvSpPr>
            <p:nvPr/>
          </p:nvSpPr>
          <p:spPr bwMode="auto">
            <a:xfrm>
              <a:off x="2711" y="91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3" name="Rectangle 82"/>
            <p:cNvSpPr>
              <a:spLocks noChangeArrowheads="1"/>
            </p:cNvSpPr>
            <p:nvPr/>
          </p:nvSpPr>
          <p:spPr bwMode="auto">
            <a:xfrm>
              <a:off x="2748" y="91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4" name="Rectangle 83"/>
            <p:cNvSpPr>
              <a:spLocks noChangeArrowheads="1"/>
            </p:cNvSpPr>
            <p:nvPr/>
          </p:nvSpPr>
          <p:spPr bwMode="auto">
            <a:xfrm>
              <a:off x="2782" y="912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5" name="Rectangle 84"/>
            <p:cNvSpPr>
              <a:spLocks noChangeArrowheads="1"/>
            </p:cNvSpPr>
            <p:nvPr/>
          </p:nvSpPr>
          <p:spPr bwMode="auto">
            <a:xfrm>
              <a:off x="2617" y="666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V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6" name="Rectangle 85"/>
            <p:cNvSpPr>
              <a:spLocks noChangeArrowheads="1"/>
            </p:cNvSpPr>
            <p:nvPr/>
          </p:nvSpPr>
          <p:spPr bwMode="auto">
            <a:xfrm>
              <a:off x="2660" y="666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7" name="Rectangle 86"/>
            <p:cNvSpPr>
              <a:spLocks noChangeArrowheads="1"/>
            </p:cNvSpPr>
            <p:nvPr/>
          </p:nvSpPr>
          <p:spPr bwMode="auto">
            <a:xfrm>
              <a:off x="2673" y="666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8" name="Rectangle 87"/>
            <p:cNvSpPr>
              <a:spLocks noChangeArrowheads="1"/>
            </p:cNvSpPr>
            <p:nvPr/>
          </p:nvSpPr>
          <p:spPr bwMode="auto">
            <a:xfrm>
              <a:off x="2694" y="666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59" name="Rectangle 88"/>
            <p:cNvSpPr>
              <a:spLocks noChangeArrowheads="1"/>
            </p:cNvSpPr>
            <p:nvPr/>
          </p:nvSpPr>
          <p:spPr bwMode="auto">
            <a:xfrm>
              <a:off x="2711" y="666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0" name="Rectangle 89"/>
            <p:cNvSpPr>
              <a:spLocks noChangeArrowheads="1"/>
            </p:cNvSpPr>
            <p:nvPr/>
          </p:nvSpPr>
          <p:spPr bwMode="auto">
            <a:xfrm>
              <a:off x="2748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1" name="Rectangle 90"/>
            <p:cNvSpPr>
              <a:spLocks noChangeArrowheads="1"/>
            </p:cNvSpPr>
            <p:nvPr/>
          </p:nvSpPr>
          <p:spPr bwMode="auto">
            <a:xfrm>
              <a:off x="2784" y="666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2" name="Rectangle 91"/>
            <p:cNvSpPr>
              <a:spLocks noChangeArrowheads="1"/>
            </p:cNvSpPr>
            <p:nvPr/>
          </p:nvSpPr>
          <p:spPr bwMode="auto">
            <a:xfrm>
              <a:off x="2798" y="666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3" name="Rectangle 92"/>
            <p:cNvSpPr>
              <a:spLocks noChangeArrowheads="1"/>
            </p:cNvSpPr>
            <p:nvPr/>
          </p:nvSpPr>
          <p:spPr bwMode="auto">
            <a:xfrm>
              <a:off x="2815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4" name="Rectangle 93"/>
            <p:cNvSpPr>
              <a:spLocks noChangeArrowheads="1"/>
            </p:cNvSpPr>
            <p:nvPr/>
          </p:nvSpPr>
          <p:spPr bwMode="auto">
            <a:xfrm>
              <a:off x="2852" y="666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5" name="Rectangle 94"/>
            <p:cNvSpPr>
              <a:spLocks noChangeArrowheads="1"/>
            </p:cNvSpPr>
            <p:nvPr/>
          </p:nvSpPr>
          <p:spPr bwMode="auto">
            <a:xfrm>
              <a:off x="2886" y="666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6" name="Rectangle 95"/>
            <p:cNvSpPr>
              <a:spLocks noChangeArrowheads="1"/>
            </p:cNvSpPr>
            <p:nvPr/>
          </p:nvSpPr>
          <p:spPr bwMode="auto">
            <a:xfrm>
              <a:off x="2923" y="666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7" name="Rectangle 96"/>
            <p:cNvSpPr>
              <a:spLocks noChangeArrowheads="1"/>
            </p:cNvSpPr>
            <p:nvPr/>
          </p:nvSpPr>
          <p:spPr bwMode="auto">
            <a:xfrm>
              <a:off x="2944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8" name="Rectangle 97"/>
            <p:cNvSpPr>
              <a:spLocks noChangeArrowheads="1"/>
            </p:cNvSpPr>
            <p:nvPr/>
          </p:nvSpPr>
          <p:spPr bwMode="auto">
            <a:xfrm>
              <a:off x="2978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69" name="Rectangle 98"/>
            <p:cNvSpPr>
              <a:spLocks noChangeArrowheads="1"/>
            </p:cNvSpPr>
            <p:nvPr/>
          </p:nvSpPr>
          <p:spPr bwMode="auto">
            <a:xfrm>
              <a:off x="3011" y="666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0" name="Rectangle 99"/>
            <p:cNvSpPr>
              <a:spLocks noChangeArrowheads="1"/>
            </p:cNvSpPr>
            <p:nvPr/>
          </p:nvSpPr>
          <p:spPr bwMode="auto">
            <a:xfrm>
              <a:off x="3157" y="1257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1" name="Rectangle 100"/>
            <p:cNvSpPr>
              <a:spLocks noChangeArrowheads="1"/>
            </p:cNvSpPr>
            <p:nvPr/>
          </p:nvSpPr>
          <p:spPr bwMode="auto">
            <a:xfrm>
              <a:off x="3201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2" name="Rectangle 101"/>
            <p:cNvSpPr>
              <a:spLocks noChangeArrowheads="1"/>
            </p:cNvSpPr>
            <p:nvPr/>
          </p:nvSpPr>
          <p:spPr bwMode="auto">
            <a:xfrm>
              <a:off x="3236" y="1257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3" name="Rectangle 102"/>
            <p:cNvSpPr>
              <a:spLocks noChangeArrowheads="1"/>
            </p:cNvSpPr>
            <p:nvPr/>
          </p:nvSpPr>
          <p:spPr bwMode="auto">
            <a:xfrm>
              <a:off x="3268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4" name="Rectangle 103"/>
            <p:cNvSpPr>
              <a:spLocks noChangeArrowheads="1"/>
            </p:cNvSpPr>
            <p:nvPr/>
          </p:nvSpPr>
          <p:spPr bwMode="auto">
            <a:xfrm>
              <a:off x="3299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5" name="Rectangle 104"/>
            <p:cNvSpPr>
              <a:spLocks noChangeArrowheads="1"/>
            </p:cNvSpPr>
            <p:nvPr/>
          </p:nvSpPr>
          <p:spPr bwMode="auto">
            <a:xfrm>
              <a:off x="3314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6" name="Rectangle 105"/>
            <p:cNvSpPr>
              <a:spLocks noChangeArrowheads="1"/>
            </p:cNvSpPr>
            <p:nvPr/>
          </p:nvSpPr>
          <p:spPr bwMode="auto">
            <a:xfrm>
              <a:off x="3347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7" name="Rectangle 106"/>
            <p:cNvSpPr>
              <a:spLocks noChangeArrowheads="1"/>
            </p:cNvSpPr>
            <p:nvPr/>
          </p:nvSpPr>
          <p:spPr bwMode="auto">
            <a:xfrm>
              <a:off x="3382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8" name="Rectangle 107"/>
            <p:cNvSpPr>
              <a:spLocks noChangeArrowheads="1"/>
            </p:cNvSpPr>
            <p:nvPr/>
          </p:nvSpPr>
          <p:spPr bwMode="auto">
            <a:xfrm>
              <a:off x="3395" y="1257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79" name="Rectangle 108"/>
            <p:cNvSpPr>
              <a:spLocks noChangeArrowheads="1"/>
            </p:cNvSpPr>
            <p:nvPr/>
          </p:nvSpPr>
          <p:spPr bwMode="auto">
            <a:xfrm>
              <a:off x="3414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0" name="Rectangle 109"/>
            <p:cNvSpPr>
              <a:spLocks noChangeArrowheads="1"/>
            </p:cNvSpPr>
            <p:nvPr/>
          </p:nvSpPr>
          <p:spPr bwMode="auto">
            <a:xfrm>
              <a:off x="3449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1" name="Rectangle 110"/>
            <p:cNvSpPr>
              <a:spLocks noChangeArrowheads="1"/>
            </p:cNvSpPr>
            <p:nvPr/>
          </p:nvSpPr>
          <p:spPr bwMode="auto">
            <a:xfrm>
              <a:off x="3485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2" name="Rectangle 111"/>
            <p:cNvSpPr>
              <a:spLocks noChangeArrowheads="1"/>
            </p:cNvSpPr>
            <p:nvPr/>
          </p:nvSpPr>
          <p:spPr bwMode="auto">
            <a:xfrm>
              <a:off x="3520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3" name="Rectangle 112"/>
            <p:cNvSpPr>
              <a:spLocks noChangeArrowheads="1"/>
            </p:cNvSpPr>
            <p:nvPr/>
          </p:nvSpPr>
          <p:spPr bwMode="auto">
            <a:xfrm>
              <a:off x="3556" y="1257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4" name="Rectangle 113"/>
            <p:cNvSpPr>
              <a:spLocks noChangeArrowheads="1"/>
            </p:cNvSpPr>
            <p:nvPr/>
          </p:nvSpPr>
          <p:spPr bwMode="auto">
            <a:xfrm>
              <a:off x="3574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5" name="Rectangle 114"/>
            <p:cNvSpPr>
              <a:spLocks noChangeArrowheads="1"/>
            </p:cNvSpPr>
            <p:nvPr/>
          </p:nvSpPr>
          <p:spPr bwMode="auto">
            <a:xfrm>
              <a:off x="3610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6" name="Rectangle 115"/>
            <p:cNvSpPr>
              <a:spLocks noChangeArrowheads="1"/>
            </p:cNvSpPr>
            <p:nvPr/>
          </p:nvSpPr>
          <p:spPr bwMode="auto">
            <a:xfrm>
              <a:off x="3645" y="1257"/>
              <a:ext cx="8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7" name="Rectangle 116"/>
            <p:cNvSpPr>
              <a:spLocks noChangeArrowheads="1"/>
            </p:cNvSpPr>
            <p:nvPr/>
          </p:nvSpPr>
          <p:spPr bwMode="auto">
            <a:xfrm>
              <a:off x="3699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8" name="Rectangle 117"/>
            <p:cNvSpPr>
              <a:spLocks noChangeArrowheads="1"/>
            </p:cNvSpPr>
            <p:nvPr/>
          </p:nvSpPr>
          <p:spPr bwMode="auto">
            <a:xfrm>
              <a:off x="3733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89" name="Rectangle 118"/>
            <p:cNvSpPr>
              <a:spLocks noChangeArrowheads="1"/>
            </p:cNvSpPr>
            <p:nvPr/>
          </p:nvSpPr>
          <p:spPr bwMode="auto">
            <a:xfrm>
              <a:off x="3770" y="1257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0" name="Rectangle 119"/>
            <p:cNvSpPr>
              <a:spLocks noChangeArrowheads="1"/>
            </p:cNvSpPr>
            <p:nvPr/>
          </p:nvSpPr>
          <p:spPr bwMode="auto">
            <a:xfrm>
              <a:off x="1442" y="1257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V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1" name="Rectangle 120"/>
            <p:cNvSpPr>
              <a:spLocks noChangeArrowheads="1"/>
            </p:cNvSpPr>
            <p:nvPr/>
          </p:nvSpPr>
          <p:spPr bwMode="auto">
            <a:xfrm>
              <a:off x="1484" y="125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2" name="Rectangle 121"/>
            <p:cNvSpPr>
              <a:spLocks noChangeArrowheads="1"/>
            </p:cNvSpPr>
            <p:nvPr/>
          </p:nvSpPr>
          <p:spPr bwMode="auto">
            <a:xfrm>
              <a:off x="1521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3" name="Rectangle 122"/>
            <p:cNvSpPr>
              <a:spLocks noChangeArrowheads="1"/>
            </p:cNvSpPr>
            <p:nvPr/>
          </p:nvSpPr>
          <p:spPr bwMode="auto">
            <a:xfrm>
              <a:off x="1534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4" name="Rectangle 123"/>
            <p:cNvSpPr>
              <a:spLocks noChangeArrowheads="1"/>
            </p:cNvSpPr>
            <p:nvPr/>
          </p:nvSpPr>
          <p:spPr bwMode="auto">
            <a:xfrm>
              <a:off x="1550" y="125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795" name="Line 124"/>
            <p:cNvSpPr>
              <a:spLocks noChangeShapeType="1"/>
            </p:cNvSpPr>
            <p:nvPr/>
          </p:nvSpPr>
          <p:spPr bwMode="auto">
            <a:xfrm flipV="1">
              <a:off x="4063" y="1348"/>
              <a:ext cx="2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6" name="Line 125"/>
            <p:cNvSpPr>
              <a:spLocks noChangeShapeType="1"/>
            </p:cNvSpPr>
            <p:nvPr/>
          </p:nvSpPr>
          <p:spPr bwMode="auto">
            <a:xfrm flipH="1">
              <a:off x="1521" y="1348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7" name="Line 126"/>
            <p:cNvSpPr>
              <a:spLocks noChangeShapeType="1"/>
            </p:cNvSpPr>
            <p:nvPr/>
          </p:nvSpPr>
          <p:spPr bwMode="auto">
            <a:xfrm>
              <a:off x="1521" y="1348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8" name="Line 127"/>
            <p:cNvSpPr>
              <a:spLocks noChangeShapeType="1"/>
            </p:cNvSpPr>
            <p:nvPr/>
          </p:nvSpPr>
          <p:spPr bwMode="auto">
            <a:xfrm>
              <a:off x="1521" y="1436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9" name="Line 128"/>
            <p:cNvSpPr>
              <a:spLocks noChangeShapeType="1"/>
            </p:cNvSpPr>
            <p:nvPr/>
          </p:nvSpPr>
          <p:spPr bwMode="auto">
            <a:xfrm>
              <a:off x="4065" y="1436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0" name="Line 129"/>
            <p:cNvSpPr>
              <a:spLocks noChangeShapeType="1"/>
            </p:cNvSpPr>
            <p:nvPr/>
          </p:nvSpPr>
          <p:spPr bwMode="auto">
            <a:xfrm flipV="1">
              <a:off x="4063" y="1436"/>
              <a:ext cx="2" cy="8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1" name="Line 130"/>
            <p:cNvSpPr>
              <a:spLocks noChangeShapeType="1"/>
            </p:cNvSpPr>
            <p:nvPr/>
          </p:nvSpPr>
          <p:spPr bwMode="auto">
            <a:xfrm flipH="1">
              <a:off x="1523" y="1436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2" name="Line 131"/>
            <p:cNvSpPr>
              <a:spLocks noChangeShapeType="1"/>
            </p:cNvSpPr>
            <p:nvPr/>
          </p:nvSpPr>
          <p:spPr bwMode="auto">
            <a:xfrm>
              <a:off x="1523" y="1436"/>
              <a:ext cx="1" cy="8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3" name="Line 132"/>
            <p:cNvSpPr>
              <a:spLocks noChangeShapeType="1"/>
            </p:cNvSpPr>
            <p:nvPr/>
          </p:nvSpPr>
          <p:spPr bwMode="auto">
            <a:xfrm>
              <a:off x="1523" y="1525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4" name="Line 133"/>
            <p:cNvSpPr>
              <a:spLocks noChangeShapeType="1"/>
            </p:cNvSpPr>
            <p:nvPr/>
          </p:nvSpPr>
          <p:spPr bwMode="auto">
            <a:xfrm>
              <a:off x="4065" y="1525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5" name="Freeform 134"/>
            <p:cNvSpPr>
              <a:spLocks/>
            </p:cNvSpPr>
            <p:nvPr/>
          </p:nvSpPr>
          <p:spPr bwMode="auto">
            <a:xfrm>
              <a:off x="1523" y="1525"/>
              <a:ext cx="2542" cy="88"/>
            </a:xfrm>
            <a:custGeom>
              <a:avLst/>
              <a:gdLst>
                <a:gd name="T0" fmla="*/ 2540 w 2542"/>
                <a:gd name="T1" fmla="*/ 88 h 88"/>
                <a:gd name="T2" fmla="*/ 2542 w 2542"/>
                <a:gd name="T3" fmla="*/ 0 h 88"/>
                <a:gd name="T4" fmla="*/ 0 w 2542"/>
                <a:gd name="T5" fmla="*/ 0 h 88"/>
                <a:gd name="T6" fmla="*/ 0 w 2542"/>
                <a:gd name="T7" fmla="*/ 88 h 88"/>
                <a:gd name="T8" fmla="*/ 2542 w 2542"/>
                <a:gd name="T9" fmla="*/ 88 h 88"/>
                <a:gd name="T10" fmla="*/ 2542 w 2542"/>
                <a:gd name="T11" fmla="*/ 88 h 88"/>
                <a:gd name="T12" fmla="*/ 2540 w 2542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42"/>
                <a:gd name="T22" fmla="*/ 0 h 88"/>
                <a:gd name="T23" fmla="*/ 2542 w 2542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42" h="88">
                  <a:moveTo>
                    <a:pt x="2540" y="88"/>
                  </a:moveTo>
                  <a:lnTo>
                    <a:pt x="2542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2542" y="88"/>
                  </a:lnTo>
                  <a:lnTo>
                    <a:pt x="2540" y="8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06" name="Line 135"/>
            <p:cNvSpPr>
              <a:spLocks noChangeShapeType="1"/>
            </p:cNvSpPr>
            <p:nvPr/>
          </p:nvSpPr>
          <p:spPr bwMode="auto">
            <a:xfrm flipV="1">
              <a:off x="4063" y="1525"/>
              <a:ext cx="2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7" name="Line 136"/>
            <p:cNvSpPr>
              <a:spLocks noChangeShapeType="1"/>
            </p:cNvSpPr>
            <p:nvPr/>
          </p:nvSpPr>
          <p:spPr bwMode="auto">
            <a:xfrm flipH="1">
              <a:off x="1523" y="1525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8" name="Line 137"/>
            <p:cNvSpPr>
              <a:spLocks noChangeShapeType="1"/>
            </p:cNvSpPr>
            <p:nvPr/>
          </p:nvSpPr>
          <p:spPr bwMode="auto">
            <a:xfrm>
              <a:off x="1523" y="1525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9" name="Line 138"/>
            <p:cNvSpPr>
              <a:spLocks noChangeShapeType="1"/>
            </p:cNvSpPr>
            <p:nvPr/>
          </p:nvSpPr>
          <p:spPr bwMode="auto">
            <a:xfrm>
              <a:off x="1523" y="1613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0" name="Line 139"/>
            <p:cNvSpPr>
              <a:spLocks noChangeShapeType="1"/>
            </p:cNvSpPr>
            <p:nvPr/>
          </p:nvSpPr>
          <p:spPr bwMode="auto">
            <a:xfrm>
              <a:off x="4065" y="1613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1" name="Line 140"/>
            <p:cNvSpPr>
              <a:spLocks noChangeShapeType="1"/>
            </p:cNvSpPr>
            <p:nvPr/>
          </p:nvSpPr>
          <p:spPr bwMode="auto">
            <a:xfrm flipV="1">
              <a:off x="4063" y="1613"/>
              <a:ext cx="2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2" name="Line 141"/>
            <p:cNvSpPr>
              <a:spLocks noChangeShapeType="1"/>
            </p:cNvSpPr>
            <p:nvPr/>
          </p:nvSpPr>
          <p:spPr bwMode="auto">
            <a:xfrm flipH="1">
              <a:off x="1521" y="1613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3" name="Line 142"/>
            <p:cNvSpPr>
              <a:spLocks noChangeShapeType="1"/>
            </p:cNvSpPr>
            <p:nvPr/>
          </p:nvSpPr>
          <p:spPr bwMode="auto">
            <a:xfrm>
              <a:off x="1521" y="1613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4" name="Line 143"/>
            <p:cNvSpPr>
              <a:spLocks noChangeShapeType="1"/>
            </p:cNvSpPr>
            <p:nvPr/>
          </p:nvSpPr>
          <p:spPr bwMode="auto">
            <a:xfrm>
              <a:off x="1521" y="1701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5" name="Line 144"/>
            <p:cNvSpPr>
              <a:spLocks noChangeShapeType="1"/>
            </p:cNvSpPr>
            <p:nvPr/>
          </p:nvSpPr>
          <p:spPr bwMode="auto">
            <a:xfrm>
              <a:off x="4065" y="1701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6" name="Line 145"/>
            <p:cNvSpPr>
              <a:spLocks noChangeShapeType="1"/>
            </p:cNvSpPr>
            <p:nvPr/>
          </p:nvSpPr>
          <p:spPr bwMode="auto">
            <a:xfrm flipV="1">
              <a:off x="4063" y="1701"/>
              <a:ext cx="2" cy="8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7" name="Line 146"/>
            <p:cNvSpPr>
              <a:spLocks noChangeShapeType="1"/>
            </p:cNvSpPr>
            <p:nvPr/>
          </p:nvSpPr>
          <p:spPr bwMode="auto">
            <a:xfrm flipH="1">
              <a:off x="1521" y="1701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8" name="Line 147"/>
            <p:cNvSpPr>
              <a:spLocks noChangeShapeType="1"/>
            </p:cNvSpPr>
            <p:nvPr/>
          </p:nvSpPr>
          <p:spPr bwMode="auto">
            <a:xfrm>
              <a:off x="1521" y="1701"/>
              <a:ext cx="1" cy="8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9" name="Line 148"/>
            <p:cNvSpPr>
              <a:spLocks noChangeShapeType="1"/>
            </p:cNvSpPr>
            <p:nvPr/>
          </p:nvSpPr>
          <p:spPr bwMode="auto">
            <a:xfrm>
              <a:off x="1521" y="1790"/>
              <a:ext cx="254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0" name="Line 149"/>
            <p:cNvSpPr>
              <a:spLocks noChangeShapeType="1"/>
            </p:cNvSpPr>
            <p:nvPr/>
          </p:nvSpPr>
          <p:spPr bwMode="auto">
            <a:xfrm>
              <a:off x="4065" y="1790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1" name="Line 150"/>
            <p:cNvSpPr>
              <a:spLocks noChangeShapeType="1"/>
            </p:cNvSpPr>
            <p:nvPr/>
          </p:nvSpPr>
          <p:spPr bwMode="auto">
            <a:xfrm flipV="1">
              <a:off x="4063" y="1790"/>
              <a:ext cx="2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2" name="Line 151"/>
            <p:cNvSpPr>
              <a:spLocks noChangeShapeType="1"/>
            </p:cNvSpPr>
            <p:nvPr/>
          </p:nvSpPr>
          <p:spPr bwMode="auto">
            <a:xfrm flipH="1">
              <a:off x="1523" y="1790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3" name="Line 152"/>
            <p:cNvSpPr>
              <a:spLocks noChangeShapeType="1"/>
            </p:cNvSpPr>
            <p:nvPr/>
          </p:nvSpPr>
          <p:spPr bwMode="auto">
            <a:xfrm>
              <a:off x="1523" y="1790"/>
              <a:ext cx="1" cy="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4" name="Line 153"/>
            <p:cNvSpPr>
              <a:spLocks noChangeShapeType="1"/>
            </p:cNvSpPr>
            <p:nvPr/>
          </p:nvSpPr>
          <p:spPr bwMode="auto">
            <a:xfrm>
              <a:off x="1523" y="1878"/>
              <a:ext cx="254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5" name="Line 154"/>
            <p:cNvSpPr>
              <a:spLocks noChangeShapeType="1"/>
            </p:cNvSpPr>
            <p:nvPr/>
          </p:nvSpPr>
          <p:spPr bwMode="auto">
            <a:xfrm>
              <a:off x="4065" y="1878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6" name="Line 155"/>
            <p:cNvSpPr>
              <a:spLocks noChangeShapeType="1"/>
            </p:cNvSpPr>
            <p:nvPr/>
          </p:nvSpPr>
          <p:spPr bwMode="auto">
            <a:xfrm>
              <a:off x="2863" y="1348"/>
              <a:ext cx="2" cy="52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7" name="Freeform 156"/>
            <p:cNvSpPr>
              <a:spLocks/>
            </p:cNvSpPr>
            <p:nvPr/>
          </p:nvSpPr>
          <p:spPr bwMode="auto">
            <a:xfrm>
              <a:off x="1542" y="1553"/>
              <a:ext cx="29" cy="31"/>
            </a:xfrm>
            <a:custGeom>
              <a:avLst/>
              <a:gdLst>
                <a:gd name="T0" fmla="*/ 13 w 29"/>
                <a:gd name="T1" fmla="*/ 29 h 31"/>
                <a:gd name="T2" fmla="*/ 17 w 29"/>
                <a:gd name="T3" fmla="*/ 31 h 31"/>
                <a:gd name="T4" fmla="*/ 19 w 29"/>
                <a:gd name="T5" fmla="*/ 29 h 31"/>
                <a:gd name="T6" fmla="*/ 21 w 29"/>
                <a:gd name="T7" fmla="*/ 29 h 31"/>
                <a:gd name="T8" fmla="*/ 23 w 29"/>
                <a:gd name="T9" fmla="*/ 27 h 31"/>
                <a:gd name="T10" fmla="*/ 25 w 29"/>
                <a:gd name="T11" fmla="*/ 25 h 31"/>
                <a:gd name="T12" fmla="*/ 27 w 29"/>
                <a:gd name="T13" fmla="*/ 25 h 31"/>
                <a:gd name="T14" fmla="*/ 27 w 29"/>
                <a:gd name="T15" fmla="*/ 23 h 31"/>
                <a:gd name="T16" fmla="*/ 29 w 29"/>
                <a:gd name="T17" fmla="*/ 20 h 31"/>
                <a:gd name="T18" fmla="*/ 29 w 29"/>
                <a:gd name="T19" fmla="*/ 18 h 31"/>
                <a:gd name="T20" fmla="*/ 29 w 29"/>
                <a:gd name="T21" fmla="*/ 16 h 31"/>
                <a:gd name="T22" fmla="*/ 29 w 29"/>
                <a:gd name="T23" fmla="*/ 14 h 31"/>
                <a:gd name="T24" fmla="*/ 29 w 29"/>
                <a:gd name="T25" fmla="*/ 12 h 31"/>
                <a:gd name="T26" fmla="*/ 27 w 29"/>
                <a:gd name="T27" fmla="*/ 8 h 31"/>
                <a:gd name="T28" fmla="*/ 27 w 29"/>
                <a:gd name="T29" fmla="*/ 6 h 31"/>
                <a:gd name="T30" fmla="*/ 25 w 29"/>
                <a:gd name="T31" fmla="*/ 6 h 31"/>
                <a:gd name="T32" fmla="*/ 23 w 29"/>
                <a:gd name="T33" fmla="*/ 4 h 31"/>
                <a:gd name="T34" fmla="*/ 21 w 29"/>
                <a:gd name="T35" fmla="*/ 2 h 31"/>
                <a:gd name="T36" fmla="*/ 19 w 29"/>
                <a:gd name="T37" fmla="*/ 2 h 31"/>
                <a:gd name="T38" fmla="*/ 17 w 29"/>
                <a:gd name="T39" fmla="*/ 0 h 31"/>
                <a:gd name="T40" fmla="*/ 15 w 29"/>
                <a:gd name="T41" fmla="*/ 0 h 31"/>
                <a:gd name="T42" fmla="*/ 11 w 29"/>
                <a:gd name="T43" fmla="*/ 0 h 31"/>
                <a:gd name="T44" fmla="*/ 9 w 29"/>
                <a:gd name="T45" fmla="*/ 2 h 31"/>
                <a:gd name="T46" fmla="*/ 8 w 29"/>
                <a:gd name="T47" fmla="*/ 2 h 31"/>
                <a:gd name="T48" fmla="*/ 6 w 29"/>
                <a:gd name="T49" fmla="*/ 4 h 31"/>
                <a:gd name="T50" fmla="*/ 4 w 29"/>
                <a:gd name="T51" fmla="*/ 6 h 31"/>
                <a:gd name="T52" fmla="*/ 2 w 29"/>
                <a:gd name="T53" fmla="*/ 6 h 31"/>
                <a:gd name="T54" fmla="*/ 2 w 29"/>
                <a:gd name="T55" fmla="*/ 8 h 31"/>
                <a:gd name="T56" fmla="*/ 0 w 29"/>
                <a:gd name="T57" fmla="*/ 12 h 31"/>
                <a:gd name="T58" fmla="*/ 0 w 29"/>
                <a:gd name="T59" fmla="*/ 14 h 31"/>
                <a:gd name="T60" fmla="*/ 0 w 29"/>
                <a:gd name="T61" fmla="*/ 16 h 31"/>
                <a:gd name="T62" fmla="*/ 0 w 29"/>
                <a:gd name="T63" fmla="*/ 18 h 31"/>
                <a:gd name="T64" fmla="*/ 0 w 29"/>
                <a:gd name="T65" fmla="*/ 20 h 31"/>
                <a:gd name="T66" fmla="*/ 2 w 29"/>
                <a:gd name="T67" fmla="*/ 23 h 31"/>
                <a:gd name="T68" fmla="*/ 2 w 29"/>
                <a:gd name="T69" fmla="*/ 25 h 31"/>
                <a:gd name="T70" fmla="*/ 4 w 29"/>
                <a:gd name="T71" fmla="*/ 25 h 31"/>
                <a:gd name="T72" fmla="*/ 6 w 29"/>
                <a:gd name="T73" fmla="*/ 27 h 31"/>
                <a:gd name="T74" fmla="*/ 8 w 29"/>
                <a:gd name="T75" fmla="*/ 29 h 31"/>
                <a:gd name="T76" fmla="*/ 9 w 29"/>
                <a:gd name="T77" fmla="*/ 29 h 31"/>
                <a:gd name="T78" fmla="*/ 11 w 29"/>
                <a:gd name="T79" fmla="*/ 31 h 31"/>
                <a:gd name="T80" fmla="*/ 15 w 29"/>
                <a:gd name="T81" fmla="*/ 31 h 31"/>
                <a:gd name="T82" fmla="*/ 15 w 29"/>
                <a:gd name="T83" fmla="*/ 31 h 31"/>
                <a:gd name="T84" fmla="*/ 13 w 29"/>
                <a:gd name="T85" fmla="*/ 29 h 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31"/>
                <a:gd name="T131" fmla="*/ 29 w 29"/>
                <a:gd name="T132" fmla="*/ 31 h 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31">
                  <a:moveTo>
                    <a:pt x="13" y="29"/>
                  </a:moveTo>
                  <a:lnTo>
                    <a:pt x="17" y="31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9" y="20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9" y="29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28" name="Line 157"/>
            <p:cNvSpPr>
              <a:spLocks noChangeShapeType="1"/>
            </p:cNvSpPr>
            <p:nvPr/>
          </p:nvSpPr>
          <p:spPr bwMode="auto">
            <a:xfrm>
              <a:off x="3485" y="1068"/>
              <a:ext cx="77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" name="Rectangle 158"/>
            <p:cNvSpPr>
              <a:spLocks noChangeArrowheads="1"/>
            </p:cNvSpPr>
            <p:nvPr/>
          </p:nvSpPr>
          <p:spPr bwMode="auto">
            <a:xfrm>
              <a:off x="3581" y="10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0" name="Rectangle 159"/>
            <p:cNvSpPr>
              <a:spLocks noChangeArrowheads="1"/>
            </p:cNvSpPr>
            <p:nvPr/>
          </p:nvSpPr>
          <p:spPr bwMode="auto">
            <a:xfrm>
              <a:off x="3618" y="10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1" name="Rectangle 160"/>
            <p:cNvSpPr>
              <a:spLocks noChangeArrowheads="1"/>
            </p:cNvSpPr>
            <p:nvPr/>
          </p:nvSpPr>
          <p:spPr bwMode="auto">
            <a:xfrm>
              <a:off x="2135" y="10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2" name="Rectangle 161"/>
            <p:cNvSpPr>
              <a:spLocks noChangeArrowheads="1"/>
            </p:cNvSpPr>
            <p:nvPr/>
          </p:nvSpPr>
          <p:spPr bwMode="auto">
            <a:xfrm>
              <a:off x="2170" y="10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3" name="Freeform 162"/>
            <p:cNvSpPr>
              <a:spLocks/>
            </p:cNvSpPr>
            <p:nvPr/>
          </p:nvSpPr>
          <p:spPr bwMode="auto">
            <a:xfrm>
              <a:off x="3449" y="1553"/>
              <a:ext cx="29" cy="31"/>
            </a:xfrm>
            <a:custGeom>
              <a:avLst/>
              <a:gdLst>
                <a:gd name="T0" fmla="*/ 13 w 29"/>
                <a:gd name="T1" fmla="*/ 29 h 31"/>
                <a:gd name="T2" fmla="*/ 17 w 29"/>
                <a:gd name="T3" fmla="*/ 31 h 31"/>
                <a:gd name="T4" fmla="*/ 19 w 29"/>
                <a:gd name="T5" fmla="*/ 29 h 31"/>
                <a:gd name="T6" fmla="*/ 21 w 29"/>
                <a:gd name="T7" fmla="*/ 29 h 31"/>
                <a:gd name="T8" fmla="*/ 23 w 29"/>
                <a:gd name="T9" fmla="*/ 27 h 31"/>
                <a:gd name="T10" fmla="*/ 25 w 29"/>
                <a:gd name="T11" fmla="*/ 25 h 31"/>
                <a:gd name="T12" fmla="*/ 27 w 29"/>
                <a:gd name="T13" fmla="*/ 25 h 31"/>
                <a:gd name="T14" fmla="*/ 27 w 29"/>
                <a:gd name="T15" fmla="*/ 23 h 31"/>
                <a:gd name="T16" fmla="*/ 29 w 29"/>
                <a:gd name="T17" fmla="*/ 20 h 31"/>
                <a:gd name="T18" fmla="*/ 29 w 29"/>
                <a:gd name="T19" fmla="*/ 18 h 31"/>
                <a:gd name="T20" fmla="*/ 29 w 29"/>
                <a:gd name="T21" fmla="*/ 16 h 31"/>
                <a:gd name="T22" fmla="*/ 29 w 29"/>
                <a:gd name="T23" fmla="*/ 14 h 31"/>
                <a:gd name="T24" fmla="*/ 29 w 29"/>
                <a:gd name="T25" fmla="*/ 12 h 31"/>
                <a:gd name="T26" fmla="*/ 27 w 29"/>
                <a:gd name="T27" fmla="*/ 8 h 31"/>
                <a:gd name="T28" fmla="*/ 27 w 29"/>
                <a:gd name="T29" fmla="*/ 6 h 31"/>
                <a:gd name="T30" fmla="*/ 25 w 29"/>
                <a:gd name="T31" fmla="*/ 6 h 31"/>
                <a:gd name="T32" fmla="*/ 23 w 29"/>
                <a:gd name="T33" fmla="*/ 4 h 31"/>
                <a:gd name="T34" fmla="*/ 21 w 29"/>
                <a:gd name="T35" fmla="*/ 2 h 31"/>
                <a:gd name="T36" fmla="*/ 19 w 29"/>
                <a:gd name="T37" fmla="*/ 2 h 31"/>
                <a:gd name="T38" fmla="*/ 17 w 29"/>
                <a:gd name="T39" fmla="*/ 0 h 31"/>
                <a:gd name="T40" fmla="*/ 13 w 29"/>
                <a:gd name="T41" fmla="*/ 0 h 31"/>
                <a:gd name="T42" fmla="*/ 11 w 29"/>
                <a:gd name="T43" fmla="*/ 0 h 31"/>
                <a:gd name="T44" fmla="*/ 9 w 29"/>
                <a:gd name="T45" fmla="*/ 2 h 31"/>
                <a:gd name="T46" fmla="*/ 8 w 29"/>
                <a:gd name="T47" fmla="*/ 2 h 31"/>
                <a:gd name="T48" fmla="*/ 6 w 29"/>
                <a:gd name="T49" fmla="*/ 4 h 31"/>
                <a:gd name="T50" fmla="*/ 4 w 29"/>
                <a:gd name="T51" fmla="*/ 6 h 31"/>
                <a:gd name="T52" fmla="*/ 2 w 29"/>
                <a:gd name="T53" fmla="*/ 6 h 31"/>
                <a:gd name="T54" fmla="*/ 2 w 29"/>
                <a:gd name="T55" fmla="*/ 8 h 31"/>
                <a:gd name="T56" fmla="*/ 0 w 29"/>
                <a:gd name="T57" fmla="*/ 12 h 31"/>
                <a:gd name="T58" fmla="*/ 0 w 29"/>
                <a:gd name="T59" fmla="*/ 14 h 31"/>
                <a:gd name="T60" fmla="*/ 0 w 29"/>
                <a:gd name="T61" fmla="*/ 16 h 31"/>
                <a:gd name="T62" fmla="*/ 0 w 29"/>
                <a:gd name="T63" fmla="*/ 18 h 31"/>
                <a:gd name="T64" fmla="*/ 0 w 29"/>
                <a:gd name="T65" fmla="*/ 20 h 31"/>
                <a:gd name="T66" fmla="*/ 2 w 29"/>
                <a:gd name="T67" fmla="*/ 23 h 31"/>
                <a:gd name="T68" fmla="*/ 2 w 29"/>
                <a:gd name="T69" fmla="*/ 25 h 31"/>
                <a:gd name="T70" fmla="*/ 4 w 29"/>
                <a:gd name="T71" fmla="*/ 25 h 31"/>
                <a:gd name="T72" fmla="*/ 6 w 29"/>
                <a:gd name="T73" fmla="*/ 27 h 31"/>
                <a:gd name="T74" fmla="*/ 8 w 29"/>
                <a:gd name="T75" fmla="*/ 29 h 31"/>
                <a:gd name="T76" fmla="*/ 9 w 29"/>
                <a:gd name="T77" fmla="*/ 29 h 31"/>
                <a:gd name="T78" fmla="*/ 11 w 29"/>
                <a:gd name="T79" fmla="*/ 31 h 31"/>
                <a:gd name="T80" fmla="*/ 13 w 29"/>
                <a:gd name="T81" fmla="*/ 31 h 31"/>
                <a:gd name="T82" fmla="*/ 13 w 29"/>
                <a:gd name="T83" fmla="*/ 31 h 31"/>
                <a:gd name="T84" fmla="*/ 13 w 29"/>
                <a:gd name="T85" fmla="*/ 29 h 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31"/>
                <a:gd name="T131" fmla="*/ 29 w 29"/>
                <a:gd name="T132" fmla="*/ 31 h 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31">
                  <a:moveTo>
                    <a:pt x="13" y="29"/>
                  </a:moveTo>
                  <a:lnTo>
                    <a:pt x="17" y="31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9" y="20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9" y="29"/>
                  </a:lnTo>
                  <a:lnTo>
                    <a:pt x="11" y="31"/>
                  </a:lnTo>
                  <a:lnTo>
                    <a:pt x="13" y="31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34" name="Line 163"/>
            <p:cNvSpPr>
              <a:spLocks noChangeShapeType="1"/>
            </p:cNvSpPr>
            <p:nvPr/>
          </p:nvSpPr>
          <p:spPr bwMode="auto">
            <a:xfrm>
              <a:off x="3424" y="1941"/>
              <a:ext cx="77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5" name="Rectangle 164"/>
            <p:cNvSpPr>
              <a:spLocks noChangeArrowheads="1"/>
            </p:cNvSpPr>
            <p:nvPr/>
          </p:nvSpPr>
          <p:spPr bwMode="auto">
            <a:xfrm>
              <a:off x="3491" y="189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6" name="Rectangle 165"/>
            <p:cNvSpPr>
              <a:spLocks noChangeArrowheads="1"/>
            </p:cNvSpPr>
            <p:nvPr/>
          </p:nvSpPr>
          <p:spPr bwMode="auto">
            <a:xfrm>
              <a:off x="3524" y="1897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37" name="Freeform 166"/>
            <p:cNvSpPr>
              <a:spLocks/>
            </p:cNvSpPr>
            <p:nvPr/>
          </p:nvSpPr>
          <p:spPr bwMode="auto">
            <a:xfrm>
              <a:off x="2097" y="3633"/>
              <a:ext cx="29" cy="31"/>
            </a:xfrm>
            <a:custGeom>
              <a:avLst/>
              <a:gdLst>
                <a:gd name="T0" fmla="*/ 29 w 29"/>
                <a:gd name="T1" fmla="*/ 0 h 31"/>
                <a:gd name="T2" fmla="*/ 0 w 29"/>
                <a:gd name="T3" fmla="*/ 2 h 31"/>
                <a:gd name="T4" fmla="*/ 15 w 29"/>
                <a:gd name="T5" fmla="*/ 31 h 31"/>
                <a:gd name="T6" fmla="*/ 29 w 29"/>
                <a:gd name="T7" fmla="*/ 2 h 31"/>
                <a:gd name="T8" fmla="*/ 29 w 29"/>
                <a:gd name="T9" fmla="*/ 2 h 31"/>
                <a:gd name="T10" fmla="*/ 29 w 29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1"/>
                <a:gd name="T20" fmla="*/ 29 w 29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1">
                  <a:moveTo>
                    <a:pt x="29" y="0"/>
                  </a:moveTo>
                  <a:lnTo>
                    <a:pt x="0" y="2"/>
                  </a:lnTo>
                  <a:lnTo>
                    <a:pt x="15" y="31"/>
                  </a:lnTo>
                  <a:lnTo>
                    <a:pt x="29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38" name="Line 167"/>
            <p:cNvSpPr>
              <a:spLocks noChangeShapeType="1"/>
            </p:cNvSpPr>
            <p:nvPr/>
          </p:nvSpPr>
          <p:spPr bwMode="auto">
            <a:xfrm>
              <a:off x="2448" y="2533"/>
              <a:ext cx="79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" name="Rectangle 168"/>
            <p:cNvSpPr>
              <a:spLocks noChangeArrowheads="1"/>
            </p:cNvSpPr>
            <p:nvPr/>
          </p:nvSpPr>
          <p:spPr bwMode="auto">
            <a:xfrm>
              <a:off x="2517" y="248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0" name="Rectangle 169"/>
            <p:cNvSpPr>
              <a:spLocks noChangeArrowheads="1"/>
            </p:cNvSpPr>
            <p:nvPr/>
          </p:nvSpPr>
          <p:spPr bwMode="auto">
            <a:xfrm>
              <a:off x="2552" y="248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6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1" name="Line 170"/>
            <p:cNvSpPr>
              <a:spLocks noChangeShapeType="1"/>
            </p:cNvSpPr>
            <p:nvPr/>
          </p:nvSpPr>
          <p:spPr bwMode="auto">
            <a:xfrm>
              <a:off x="3593" y="2529"/>
              <a:ext cx="79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" name="Rectangle 171"/>
            <p:cNvSpPr>
              <a:spLocks noChangeArrowheads="1"/>
            </p:cNvSpPr>
            <p:nvPr/>
          </p:nvSpPr>
          <p:spPr bwMode="auto">
            <a:xfrm>
              <a:off x="3662" y="247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3" name="Rectangle 172"/>
            <p:cNvSpPr>
              <a:spLocks noChangeArrowheads="1"/>
            </p:cNvSpPr>
            <p:nvPr/>
          </p:nvSpPr>
          <p:spPr bwMode="auto">
            <a:xfrm>
              <a:off x="3697" y="247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4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4" name="Freeform 173"/>
            <p:cNvSpPr>
              <a:spLocks/>
            </p:cNvSpPr>
            <p:nvPr/>
          </p:nvSpPr>
          <p:spPr bwMode="auto">
            <a:xfrm>
              <a:off x="1571" y="3349"/>
              <a:ext cx="28" cy="29"/>
            </a:xfrm>
            <a:custGeom>
              <a:avLst/>
              <a:gdLst>
                <a:gd name="T0" fmla="*/ 13 w 28"/>
                <a:gd name="T1" fmla="*/ 29 h 29"/>
                <a:gd name="T2" fmla="*/ 17 w 28"/>
                <a:gd name="T3" fmla="*/ 29 h 29"/>
                <a:gd name="T4" fmla="*/ 19 w 28"/>
                <a:gd name="T5" fmla="*/ 29 h 29"/>
                <a:gd name="T6" fmla="*/ 21 w 28"/>
                <a:gd name="T7" fmla="*/ 27 h 29"/>
                <a:gd name="T8" fmla="*/ 23 w 28"/>
                <a:gd name="T9" fmla="*/ 27 h 29"/>
                <a:gd name="T10" fmla="*/ 25 w 28"/>
                <a:gd name="T11" fmla="*/ 25 h 29"/>
                <a:gd name="T12" fmla="*/ 27 w 28"/>
                <a:gd name="T13" fmla="*/ 23 h 29"/>
                <a:gd name="T14" fmla="*/ 27 w 28"/>
                <a:gd name="T15" fmla="*/ 21 h 29"/>
                <a:gd name="T16" fmla="*/ 28 w 28"/>
                <a:gd name="T17" fmla="*/ 19 h 29"/>
                <a:gd name="T18" fmla="*/ 28 w 28"/>
                <a:gd name="T19" fmla="*/ 17 h 29"/>
                <a:gd name="T20" fmla="*/ 28 w 28"/>
                <a:gd name="T21" fmla="*/ 15 h 29"/>
                <a:gd name="T22" fmla="*/ 28 w 28"/>
                <a:gd name="T23" fmla="*/ 11 h 29"/>
                <a:gd name="T24" fmla="*/ 28 w 28"/>
                <a:gd name="T25" fmla="*/ 9 h 29"/>
                <a:gd name="T26" fmla="*/ 27 w 28"/>
                <a:gd name="T27" fmla="*/ 8 h 29"/>
                <a:gd name="T28" fmla="*/ 27 w 28"/>
                <a:gd name="T29" fmla="*/ 6 h 29"/>
                <a:gd name="T30" fmla="*/ 25 w 28"/>
                <a:gd name="T31" fmla="*/ 4 h 29"/>
                <a:gd name="T32" fmla="*/ 23 w 28"/>
                <a:gd name="T33" fmla="*/ 2 h 29"/>
                <a:gd name="T34" fmla="*/ 21 w 28"/>
                <a:gd name="T35" fmla="*/ 2 h 29"/>
                <a:gd name="T36" fmla="*/ 19 w 28"/>
                <a:gd name="T37" fmla="*/ 0 h 29"/>
                <a:gd name="T38" fmla="*/ 17 w 28"/>
                <a:gd name="T39" fmla="*/ 0 h 29"/>
                <a:gd name="T40" fmla="*/ 15 w 28"/>
                <a:gd name="T41" fmla="*/ 0 h 29"/>
                <a:gd name="T42" fmla="*/ 11 w 28"/>
                <a:gd name="T43" fmla="*/ 0 h 29"/>
                <a:gd name="T44" fmla="*/ 9 w 28"/>
                <a:gd name="T45" fmla="*/ 0 h 29"/>
                <a:gd name="T46" fmla="*/ 7 w 28"/>
                <a:gd name="T47" fmla="*/ 2 h 29"/>
                <a:gd name="T48" fmla="*/ 5 w 28"/>
                <a:gd name="T49" fmla="*/ 2 h 29"/>
                <a:gd name="T50" fmla="*/ 4 w 28"/>
                <a:gd name="T51" fmla="*/ 4 h 29"/>
                <a:gd name="T52" fmla="*/ 2 w 28"/>
                <a:gd name="T53" fmla="*/ 6 h 29"/>
                <a:gd name="T54" fmla="*/ 2 w 28"/>
                <a:gd name="T55" fmla="*/ 8 h 29"/>
                <a:gd name="T56" fmla="*/ 0 w 28"/>
                <a:gd name="T57" fmla="*/ 9 h 29"/>
                <a:gd name="T58" fmla="*/ 0 w 28"/>
                <a:gd name="T59" fmla="*/ 11 h 29"/>
                <a:gd name="T60" fmla="*/ 0 w 28"/>
                <a:gd name="T61" fmla="*/ 15 h 29"/>
                <a:gd name="T62" fmla="*/ 0 w 28"/>
                <a:gd name="T63" fmla="*/ 17 h 29"/>
                <a:gd name="T64" fmla="*/ 0 w 28"/>
                <a:gd name="T65" fmla="*/ 19 h 29"/>
                <a:gd name="T66" fmla="*/ 2 w 28"/>
                <a:gd name="T67" fmla="*/ 21 h 29"/>
                <a:gd name="T68" fmla="*/ 2 w 28"/>
                <a:gd name="T69" fmla="*/ 23 h 29"/>
                <a:gd name="T70" fmla="*/ 4 w 28"/>
                <a:gd name="T71" fmla="*/ 25 h 29"/>
                <a:gd name="T72" fmla="*/ 5 w 28"/>
                <a:gd name="T73" fmla="*/ 27 h 29"/>
                <a:gd name="T74" fmla="*/ 7 w 28"/>
                <a:gd name="T75" fmla="*/ 27 h 29"/>
                <a:gd name="T76" fmla="*/ 9 w 28"/>
                <a:gd name="T77" fmla="*/ 29 h 29"/>
                <a:gd name="T78" fmla="*/ 11 w 28"/>
                <a:gd name="T79" fmla="*/ 29 h 29"/>
                <a:gd name="T80" fmla="*/ 15 w 28"/>
                <a:gd name="T81" fmla="*/ 29 h 29"/>
                <a:gd name="T82" fmla="*/ 15 w 28"/>
                <a:gd name="T83" fmla="*/ 29 h 29"/>
                <a:gd name="T84" fmla="*/ 13 w 28"/>
                <a:gd name="T85" fmla="*/ 29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"/>
                <a:gd name="T130" fmla="*/ 0 h 29"/>
                <a:gd name="T131" fmla="*/ 28 w 28"/>
                <a:gd name="T132" fmla="*/ 29 h 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" h="29">
                  <a:moveTo>
                    <a:pt x="13" y="29"/>
                  </a:moveTo>
                  <a:lnTo>
                    <a:pt x="17" y="29"/>
                  </a:lnTo>
                  <a:lnTo>
                    <a:pt x="19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29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45" name="Freeform 174"/>
            <p:cNvSpPr>
              <a:spLocks/>
            </p:cNvSpPr>
            <p:nvPr/>
          </p:nvSpPr>
          <p:spPr bwMode="auto">
            <a:xfrm>
              <a:off x="2097" y="3345"/>
              <a:ext cx="29" cy="29"/>
            </a:xfrm>
            <a:custGeom>
              <a:avLst/>
              <a:gdLst>
                <a:gd name="T0" fmla="*/ 13 w 29"/>
                <a:gd name="T1" fmla="*/ 29 h 29"/>
                <a:gd name="T2" fmla="*/ 17 w 29"/>
                <a:gd name="T3" fmla="*/ 29 h 29"/>
                <a:gd name="T4" fmla="*/ 19 w 29"/>
                <a:gd name="T5" fmla="*/ 29 h 29"/>
                <a:gd name="T6" fmla="*/ 21 w 29"/>
                <a:gd name="T7" fmla="*/ 27 h 29"/>
                <a:gd name="T8" fmla="*/ 23 w 29"/>
                <a:gd name="T9" fmla="*/ 27 h 29"/>
                <a:gd name="T10" fmla="*/ 25 w 29"/>
                <a:gd name="T11" fmla="*/ 25 h 29"/>
                <a:gd name="T12" fmla="*/ 27 w 29"/>
                <a:gd name="T13" fmla="*/ 23 h 29"/>
                <a:gd name="T14" fmla="*/ 29 w 29"/>
                <a:gd name="T15" fmla="*/ 21 h 29"/>
                <a:gd name="T16" fmla="*/ 29 w 29"/>
                <a:gd name="T17" fmla="*/ 19 h 29"/>
                <a:gd name="T18" fmla="*/ 29 w 29"/>
                <a:gd name="T19" fmla="*/ 17 h 29"/>
                <a:gd name="T20" fmla="*/ 29 w 29"/>
                <a:gd name="T21" fmla="*/ 13 h 29"/>
                <a:gd name="T22" fmla="*/ 29 w 29"/>
                <a:gd name="T23" fmla="*/ 12 h 29"/>
                <a:gd name="T24" fmla="*/ 29 w 29"/>
                <a:gd name="T25" fmla="*/ 10 h 29"/>
                <a:gd name="T26" fmla="*/ 29 w 29"/>
                <a:gd name="T27" fmla="*/ 8 h 29"/>
                <a:gd name="T28" fmla="*/ 27 w 29"/>
                <a:gd name="T29" fmla="*/ 6 h 29"/>
                <a:gd name="T30" fmla="*/ 25 w 29"/>
                <a:gd name="T31" fmla="*/ 4 h 29"/>
                <a:gd name="T32" fmla="*/ 23 w 29"/>
                <a:gd name="T33" fmla="*/ 2 h 29"/>
                <a:gd name="T34" fmla="*/ 21 w 29"/>
                <a:gd name="T35" fmla="*/ 2 h 29"/>
                <a:gd name="T36" fmla="*/ 19 w 29"/>
                <a:gd name="T37" fmla="*/ 0 h 29"/>
                <a:gd name="T38" fmla="*/ 17 w 29"/>
                <a:gd name="T39" fmla="*/ 0 h 29"/>
                <a:gd name="T40" fmla="*/ 15 w 29"/>
                <a:gd name="T41" fmla="*/ 0 h 29"/>
                <a:gd name="T42" fmla="*/ 13 w 29"/>
                <a:gd name="T43" fmla="*/ 0 h 29"/>
                <a:gd name="T44" fmla="*/ 9 w 29"/>
                <a:gd name="T45" fmla="*/ 0 h 29"/>
                <a:gd name="T46" fmla="*/ 8 w 29"/>
                <a:gd name="T47" fmla="*/ 2 h 29"/>
                <a:gd name="T48" fmla="*/ 6 w 29"/>
                <a:gd name="T49" fmla="*/ 2 h 29"/>
                <a:gd name="T50" fmla="*/ 4 w 29"/>
                <a:gd name="T51" fmla="*/ 4 h 29"/>
                <a:gd name="T52" fmla="*/ 4 w 29"/>
                <a:gd name="T53" fmla="*/ 6 h 29"/>
                <a:gd name="T54" fmla="*/ 2 w 29"/>
                <a:gd name="T55" fmla="*/ 8 h 29"/>
                <a:gd name="T56" fmla="*/ 2 w 29"/>
                <a:gd name="T57" fmla="*/ 10 h 29"/>
                <a:gd name="T58" fmla="*/ 0 w 29"/>
                <a:gd name="T59" fmla="*/ 12 h 29"/>
                <a:gd name="T60" fmla="*/ 0 w 29"/>
                <a:gd name="T61" fmla="*/ 13 h 29"/>
                <a:gd name="T62" fmla="*/ 0 w 29"/>
                <a:gd name="T63" fmla="*/ 17 h 29"/>
                <a:gd name="T64" fmla="*/ 2 w 29"/>
                <a:gd name="T65" fmla="*/ 19 h 29"/>
                <a:gd name="T66" fmla="*/ 2 w 29"/>
                <a:gd name="T67" fmla="*/ 21 h 29"/>
                <a:gd name="T68" fmla="*/ 4 w 29"/>
                <a:gd name="T69" fmla="*/ 23 h 29"/>
                <a:gd name="T70" fmla="*/ 4 w 29"/>
                <a:gd name="T71" fmla="*/ 25 h 29"/>
                <a:gd name="T72" fmla="*/ 6 w 29"/>
                <a:gd name="T73" fmla="*/ 27 h 29"/>
                <a:gd name="T74" fmla="*/ 8 w 29"/>
                <a:gd name="T75" fmla="*/ 27 h 29"/>
                <a:gd name="T76" fmla="*/ 9 w 29"/>
                <a:gd name="T77" fmla="*/ 29 h 29"/>
                <a:gd name="T78" fmla="*/ 13 w 29"/>
                <a:gd name="T79" fmla="*/ 29 h 29"/>
                <a:gd name="T80" fmla="*/ 15 w 29"/>
                <a:gd name="T81" fmla="*/ 29 h 29"/>
                <a:gd name="T82" fmla="*/ 15 w 29"/>
                <a:gd name="T83" fmla="*/ 29 h 29"/>
                <a:gd name="T84" fmla="*/ 13 w 29"/>
                <a:gd name="T85" fmla="*/ 29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9"/>
                <a:gd name="T131" fmla="*/ 29 w 29"/>
                <a:gd name="T132" fmla="*/ 29 h 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9">
                  <a:moveTo>
                    <a:pt x="13" y="29"/>
                  </a:moveTo>
                  <a:lnTo>
                    <a:pt x="17" y="29"/>
                  </a:lnTo>
                  <a:lnTo>
                    <a:pt x="19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9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9"/>
                  </a:lnTo>
                  <a:lnTo>
                    <a:pt x="13" y="29"/>
                  </a:lnTo>
                  <a:lnTo>
                    <a:pt x="15" y="29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46" name="Freeform 175"/>
            <p:cNvSpPr>
              <a:spLocks/>
            </p:cNvSpPr>
            <p:nvPr/>
          </p:nvSpPr>
          <p:spPr bwMode="auto">
            <a:xfrm>
              <a:off x="3562" y="3349"/>
              <a:ext cx="29" cy="31"/>
            </a:xfrm>
            <a:custGeom>
              <a:avLst/>
              <a:gdLst>
                <a:gd name="T0" fmla="*/ 14 w 29"/>
                <a:gd name="T1" fmla="*/ 29 h 31"/>
                <a:gd name="T2" fmla="*/ 17 w 29"/>
                <a:gd name="T3" fmla="*/ 31 h 31"/>
                <a:gd name="T4" fmla="*/ 19 w 29"/>
                <a:gd name="T5" fmla="*/ 29 h 31"/>
                <a:gd name="T6" fmla="*/ 21 w 29"/>
                <a:gd name="T7" fmla="*/ 29 h 31"/>
                <a:gd name="T8" fmla="*/ 23 w 29"/>
                <a:gd name="T9" fmla="*/ 27 h 31"/>
                <a:gd name="T10" fmla="*/ 25 w 29"/>
                <a:gd name="T11" fmla="*/ 25 h 31"/>
                <a:gd name="T12" fmla="*/ 27 w 29"/>
                <a:gd name="T13" fmla="*/ 23 h 31"/>
                <a:gd name="T14" fmla="*/ 27 w 29"/>
                <a:gd name="T15" fmla="*/ 21 h 31"/>
                <a:gd name="T16" fmla="*/ 29 w 29"/>
                <a:gd name="T17" fmla="*/ 19 h 31"/>
                <a:gd name="T18" fmla="*/ 29 w 29"/>
                <a:gd name="T19" fmla="*/ 17 h 31"/>
                <a:gd name="T20" fmla="*/ 29 w 29"/>
                <a:gd name="T21" fmla="*/ 15 h 31"/>
                <a:gd name="T22" fmla="*/ 29 w 29"/>
                <a:gd name="T23" fmla="*/ 13 h 31"/>
                <a:gd name="T24" fmla="*/ 29 w 29"/>
                <a:gd name="T25" fmla="*/ 11 h 31"/>
                <a:gd name="T26" fmla="*/ 27 w 29"/>
                <a:gd name="T27" fmla="*/ 8 h 31"/>
                <a:gd name="T28" fmla="*/ 27 w 29"/>
                <a:gd name="T29" fmla="*/ 6 h 31"/>
                <a:gd name="T30" fmla="*/ 25 w 29"/>
                <a:gd name="T31" fmla="*/ 6 h 31"/>
                <a:gd name="T32" fmla="*/ 23 w 29"/>
                <a:gd name="T33" fmla="*/ 4 h 31"/>
                <a:gd name="T34" fmla="*/ 21 w 29"/>
                <a:gd name="T35" fmla="*/ 2 h 31"/>
                <a:gd name="T36" fmla="*/ 19 w 29"/>
                <a:gd name="T37" fmla="*/ 2 h 31"/>
                <a:gd name="T38" fmla="*/ 17 w 29"/>
                <a:gd name="T39" fmla="*/ 0 h 31"/>
                <a:gd name="T40" fmla="*/ 14 w 29"/>
                <a:gd name="T41" fmla="*/ 0 h 31"/>
                <a:gd name="T42" fmla="*/ 12 w 29"/>
                <a:gd name="T43" fmla="*/ 0 h 31"/>
                <a:gd name="T44" fmla="*/ 10 w 29"/>
                <a:gd name="T45" fmla="*/ 2 h 31"/>
                <a:gd name="T46" fmla="*/ 8 w 29"/>
                <a:gd name="T47" fmla="*/ 2 h 31"/>
                <a:gd name="T48" fmla="*/ 6 w 29"/>
                <a:gd name="T49" fmla="*/ 4 h 31"/>
                <a:gd name="T50" fmla="*/ 4 w 29"/>
                <a:gd name="T51" fmla="*/ 6 h 31"/>
                <a:gd name="T52" fmla="*/ 2 w 29"/>
                <a:gd name="T53" fmla="*/ 6 h 31"/>
                <a:gd name="T54" fmla="*/ 2 w 29"/>
                <a:gd name="T55" fmla="*/ 8 h 31"/>
                <a:gd name="T56" fmla="*/ 0 w 29"/>
                <a:gd name="T57" fmla="*/ 11 h 31"/>
                <a:gd name="T58" fmla="*/ 0 w 29"/>
                <a:gd name="T59" fmla="*/ 13 h 31"/>
                <a:gd name="T60" fmla="*/ 0 w 29"/>
                <a:gd name="T61" fmla="*/ 15 h 31"/>
                <a:gd name="T62" fmla="*/ 0 w 29"/>
                <a:gd name="T63" fmla="*/ 17 h 31"/>
                <a:gd name="T64" fmla="*/ 0 w 29"/>
                <a:gd name="T65" fmla="*/ 19 h 31"/>
                <a:gd name="T66" fmla="*/ 2 w 29"/>
                <a:gd name="T67" fmla="*/ 21 h 31"/>
                <a:gd name="T68" fmla="*/ 2 w 29"/>
                <a:gd name="T69" fmla="*/ 23 h 31"/>
                <a:gd name="T70" fmla="*/ 4 w 29"/>
                <a:gd name="T71" fmla="*/ 25 h 31"/>
                <a:gd name="T72" fmla="*/ 6 w 29"/>
                <a:gd name="T73" fmla="*/ 27 h 31"/>
                <a:gd name="T74" fmla="*/ 8 w 29"/>
                <a:gd name="T75" fmla="*/ 29 h 31"/>
                <a:gd name="T76" fmla="*/ 10 w 29"/>
                <a:gd name="T77" fmla="*/ 29 h 31"/>
                <a:gd name="T78" fmla="*/ 12 w 29"/>
                <a:gd name="T79" fmla="*/ 31 h 31"/>
                <a:gd name="T80" fmla="*/ 14 w 29"/>
                <a:gd name="T81" fmla="*/ 31 h 31"/>
                <a:gd name="T82" fmla="*/ 14 w 29"/>
                <a:gd name="T83" fmla="*/ 31 h 31"/>
                <a:gd name="T84" fmla="*/ 14 w 29"/>
                <a:gd name="T85" fmla="*/ 29 h 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31"/>
                <a:gd name="T131" fmla="*/ 29 w 29"/>
                <a:gd name="T132" fmla="*/ 31 h 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31">
                  <a:moveTo>
                    <a:pt x="14" y="29"/>
                  </a:moveTo>
                  <a:lnTo>
                    <a:pt x="17" y="31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47" name="Rectangle 176"/>
            <p:cNvSpPr>
              <a:spLocks noChangeArrowheads="1"/>
            </p:cNvSpPr>
            <p:nvPr/>
          </p:nvSpPr>
          <p:spPr bwMode="auto">
            <a:xfrm>
              <a:off x="3541" y="2352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8" name="Rectangle 177"/>
            <p:cNvSpPr>
              <a:spLocks noChangeArrowheads="1"/>
            </p:cNvSpPr>
            <p:nvPr/>
          </p:nvSpPr>
          <p:spPr bwMode="auto">
            <a:xfrm>
              <a:off x="3587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49" name="Rectangle 178"/>
            <p:cNvSpPr>
              <a:spLocks noChangeArrowheads="1"/>
            </p:cNvSpPr>
            <p:nvPr/>
          </p:nvSpPr>
          <p:spPr bwMode="auto">
            <a:xfrm>
              <a:off x="3624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0" name="Rectangle 179"/>
            <p:cNvSpPr>
              <a:spLocks noChangeArrowheads="1"/>
            </p:cNvSpPr>
            <p:nvPr/>
          </p:nvSpPr>
          <p:spPr bwMode="auto">
            <a:xfrm>
              <a:off x="3656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1" name="Rectangle 180"/>
            <p:cNvSpPr>
              <a:spLocks noChangeArrowheads="1"/>
            </p:cNvSpPr>
            <p:nvPr/>
          </p:nvSpPr>
          <p:spPr bwMode="auto">
            <a:xfrm>
              <a:off x="3691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2" name="Rectangle 181"/>
            <p:cNvSpPr>
              <a:spLocks noChangeArrowheads="1"/>
            </p:cNvSpPr>
            <p:nvPr/>
          </p:nvSpPr>
          <p:spPr bwMode="auto">
            <a:xfrm>
              <a:off x="3727" y="235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3" name="Rectangle 182"/>
            <p:cNvSpPr>
              <a:spLocks noChangeArrowheads="1"/>
            </p:cNvSpPr>
            <p:nvPr/>
          </p:nvSpPr>
          <p:spPr bwMode="auto">
            <a:xfrm>
              <a:off x="3745" y="235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4" name="Rectangle 183"/>
            <p:cNvSpPr>
              <a:spLocks noChangeArrowheads="1"/>
            </p:cNvSpPr>
            <p:nvPr/>
          </p:nvSpPr>
          <p:spPr bwMode="auto">
            <a:xfrm>
              <a:off x="3758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5" name="Rectangle 184"/>
            <p:cNvSpPr>
              <a:spLocks noChangeArrowheads="1"/>
            </p:cNvSpPr>
            <p:nvPr/>
          </p:nvSpPr>
          <p:spPr bwMode="auto">
            <a:xfrm>
              <a:off x="3795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6" name="Rectangle 185"/>
            <p:cNvSpPr>
              <a:spLocks noChangeArrowheads="1"/>
            </p:cNvSpPr>
            <p:nvPr/>
          </p:nvSpPr>
          <p:spPr bwMode="auto">
            <a:xfrm>
              <a:off x="3829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7" name="Rectangle 186"/>
            <p:cNvSpPr>
              <a:spLocks noChangeArrowheads="1"/>
            </p:cNvSpPr>
            <p:nvPr/>
          </p:nvSpPr>
          <p:spPr bwMode="auto">
            <a:xfrm>
              <a:off x="3866" y="2352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x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858" name="Freeform 187"/>
            <p:cNvSpPr>
              <a:spLocks/>
            </p:cNvSpPr>
            <p:nvPr/>
          </p:nvSpPr>
          <p:spPr bwMode="auto">
            <a:xfrm>
              <a:off x="1513" y="3349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2 w 31"/>
                <a:gd name="T3" fmla="*/ 31 h 31"/>
                <a:gd name="T4" fmla="*/ 31 w 31"/>
                <a:gd name="T5" fmla="*/ 15 h 31"/>
                <a:gd name="T6" fmla="*/ 2 w 31"/>
                <a:gd name="T7" fmla="*/ 0 h 31"/>
                <a:gd name="T8" fmla="*/ 2 w 31"/>
                <a:gd name="T9" fmla="*/ 0 h 31"/>
                <a:gd name="T10" fmla="*/ 0 w 31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31"/>
                <a:gd name="T20" fmla="*/ 31 w 31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31">
                  <a:moveTo>
                    <a:pt x="0" y="0"/>
                  </a:moveTo>
                  <a:lnTo>
                    <a:pt x="2" y="31"/>
                  </a:lnTo>
                  <a:lnTo>
                    <a:pt x="31" y="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859" name="Line 188"/>
            <p:cNvSpPr>
              <a:spLocks noChangeShapeType="1"/>
            </p:cNvSpPr>
            <p:nvPr/>
          </p:nvSpPr>
          <p:spPr bwMode="auto">
            <a:xfrm>
              <a:off x="3631" y="2464"/>
              <a:ext cx="2" cy="32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0" name="Line 189"/>
            <p:cNvSpPr>
              <a:spLocks noChangeShapeType="1"/>
            </p:cNvSpPr>
            <p:nvPr/>
          </p:nvSpPr>
          <p:spPr bwMode="auto">
            <a:xfrm flipH="1">
              <a:off x="1478" y="2792"/>
              <a:ext cx="2155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1" name="Line 190"/>
            <p:cNvSpPr>
              <a:spLocks noChangeShapeType="1"/>
            </p:cNvSpPr>
            <p:nvPr/>
          </p:nvSpPr>
          <p:spPr bwMode="auto">
            <a:xfrm>
              <a:off x="1478" y="2792"/>
              <a:ext cx="1" cy="572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2" name="Line 191"/>
            <p:cNvSpPr>
              <a:spLocks noChangeShapeType="1"/>
            </p:cNvSpPr>
            <p:nvPr/>
          </p:nvSpPr>
          <p:spPr bwMode="auto">
            <a:xfrm>
              <a:off x="1478" y="3364"/>
              <a:ext cx="39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3" name="Line 192"/>
            <p:cNvSpPr>
              <a:spLocks noChangeShapeType="1"/>
            </p:cNvSpPr>
            <p:nvPr/>
          </p:nvSpPr>
          <p:spPr bwMode="auto">
            <a:xfrm flipH="1">
              <a:off x="1471" y="3798"/>
              <a:ext cx="7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4" name="Line 193"/>
            <p:cNvSpPr>
              <a:spLocks noChangeShapeType="1"/>
            </p:cNvSpPr>
            <p:nvPr/>
          </p:nvSpPr>
          <p:spPr bwMode="auto">
            <a:xfrm flipH="1">
              <a:off x="1461" y="3798"/>
              <a:ext cx="10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5" name="Line 194"/>
            <p:cNvSpPr>
              <a:spLocks noChangeShapeType="1"/>
            </p:cNvSpPr>
            <p:nvPr/>
          </p:nvSpPr>
          <p:spPr bwMode="auto">
            <a:xfrm flipH="1">
              <a:off x="1454" y="3802"/>
              <a:ext cx="7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6" name="Line 195"/>
            <p:cNvSpPr>
              <a:spLocks noChangeShapeType="1"/>
            </p:cNvSpPr>
            <p:nvPr/>
          </p:nvSpPr>
          <p:spPr bwMode="auto">
            <a:xfrm flipH="1">
              <a:off x="1446" y="3804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7" name="Line 196"/>
            <p:cNvSpPr>
              <a:spLocks noChangeShapeType="1"/>
            </p:cNvSpPr>
            <p:nvPr/>
          </p:nvSpPr>
          <p:spPr bwMode="auto">
            <a:xfrm flipH="1">
              <a:off x="1440" y="3810"/>
              <a:ext cx="6" cy="5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8" name="Line 197"/>
            <p:cNvSpPr>
              <a:spLocks noChangeShapeType="1"/>
            </p:cNvSpPr>
            <p:nvPr/>
          </p:nvSpPr>
          <p:spPr bwMode="auto">
            <a:xfrm flipH="1">
              <a:off x="1434" y="3815"/>
              <a:ext cx="6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9" name="Line 198"/>
            <p:cNvSpPr>
              <a:spLocks noChangeShapeType="1"/>
            </p:cNvSpPr>
            <p:nvPr/>
          </p:nvSpPr>
          <p:spPr bwMode="auto">
            <a:xfrm flipH="1">
              <a:off x="1430" y="3821"/>
              <a:ext cx="4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0" name="Line 199"/>
            <p:cNvSpPr>
              <a:spLocks noChangeShapeType="1"/>
            </p:cNvSpPr>
            <p:nvPr/>
          </p:nvSpPr>
          <p:spPr bwMode="auto">
            <a:xfrm flipH="1">
              <a:off x="1427" y="3829"/>
              <a:ext cx="3" cy="10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1" name="Line 200"/>
            <p:cNvSpPr>
              <a:spLocks noChangeShapeType="1"/>
            </p:cNvSpPr>
            <p:nvPr/>
          </p:nvSpPr>
          <p:spPr bwMode="auto">
            <a:xfrm flipH="1">
              <a:off x="1425" y="3839"/>
              <a:ext cx="2" cy="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2" name="Line 201"/>
            <p:cNvSpPr>
              <a:spLocks noChangeShapeType="1"/>
            </p:cNvSpPr>
            <p:nvPr/>
          </p:nvSpPr>
          <p:spPr bwMode="auto">
            <a:xfrm flipH="1">
              <a:off x="1423" y="3846"/>
              <a:ext cx="2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" name="Line 202"/>
            <p:cNvSpPr>
              <a:spLocks noChangeShapeType="1"/>
            </p:cNvSpPr>
            <p:nvPr/>
          </p:nvSpPr>
          <p:spPr bwMode="auto">
            <a:xfrm>
              <a:off x="1423" y="3856"/>
              <a:ext cx="2" cy="9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4" name="Line 203"/>
            <p:cNvSpPr>
              <a:spLocks noChangeShapeType="1"/>
            </p:cNvSpPr>
            <p:nvPr/>
          </p:nvSpPr>
          <p:spPr bwMode="auto">
            <a:xfrm>
              <a:off x="1425" y="3865"/>
              <a:ext cx="2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5" name="Line 204"/>
            <p:cNvSpPr>
              <a:spLocks noChangeShapeType="1"/>
            </p:cNvSpPr>
            <p:nvPr/>
          </p:nvSpPr>
          <p:spPr bwMode="auto">
            <a:xfrm>
              <a:off x="1427" y="3875"/>
              <a:ext cx="3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6" name="Line 205"/>
            <p:cNvSpPr>
              <a:spLocks noChangeShapeType="1"/>
            </p:cNvSpPr>
            <p:nvPr/>
          </p:nvSpPr>
          <p:spPr bwMode="auto">
            <a:xfrm>
              <a:off x="1430" y="3883"/>
              <a:ext cx="4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7" name="Line 206"/>
            <p:cNvSpPr>
              <a:spLocks noChangeShapeType="1"/>
            </p:cNvSpPr>
            <p:nvPr/>
          </p:nvSpPr>
          <p:spPr bwMode="auto">
            <a:xfrm>
              <a:off x="1434" y="3890"/>
              <a:ext cx="6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408"/>
          <p:cNvGrpSpPr>
            <a:grpSpLocks/>
          </p:cNvGrpSpPr>
          <p:nvPr/>
        </p:nvGrpSpPr>
        <p:grpSpPr bwMode="auto">
          <a:xfrm>
            <a:off x="1682750" y="1600200"/>
            <a:ext cx="5429250" cy="4613275"/>
            <a:chOff x="1060" y="1008"/>
            <a:chExt cx="3420" cy="2906"/>
          </a:xfrm>
        </p:grpSpPr>
        <p:sp>
          <p:nvSpPr>
            <p:cNvPr id="5478" name="Line 208"/>
            <p:cNvSpPr>
              <a:spLocks noChangeShapeType="1"/>
            </p:cNvSpPr>
            <p:nvPr/>
          </p:nvSpPr>
          <p:spPr bwMode="auto">
            <a:xfrm>
              <a:off x="1440" y="3896"/>
              <a:ext cx="6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Line 209"/>
            <p:cNvSpPr>
              <a:spLocks noChangeShapeType="1"/>
            </p:cNvSpPr>
            <p:nvPr/>
          </p:nvSpPr>
          <p:spPr bwMode="auto">
            <a:xfrm>
              <a:off x="1446" y="3902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Line 210"/>
            <p:cNvSpPr>
              <a:spLocks noChangeShapeType="1"/>
            </p:cNvSpPr>
            <p:nvPr/>
          </p:nvSpPr>
          <p:spPr bwMode="auto">
            <a:xfrm>
              <a:off x="1454" y="3908"/>
              <a:ext cx="7" cy="3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Line 211"/>
            <p:cNvSpPr>
              <a:spLocks noChangeShapeType="1"/>
            </p:cNvSpPr>
            <p:nvPr/>
          </p:nvSpPr>
          <p:spPr bwMode="auto">
            <a:xfrm>
              <a:off x="1461" y="3911"/>
              <a:ext cx="10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Line 212"/>
            <p:cNvSpPr>
              <a:spLocks noChangeShapeType="1"/>
            </p:cNvSpPr>
            <p:nvPr/>
          </p:nvSpPr>
          <p:spPr bwMode="auto">
            <a:xfrm>
              <a:off x="1471" y="3913"/>
              <a:ext cx="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3" name="Line 213"/>
            <p:cNvSpPr>
              <a:spLocks noChangeShapeType="1"/>
            </p:cNvSpPr>
            <p:nvPr/>
          </p:nvSpPr>
          <p:spPr bwMode="auto">
            <a:xfrm>
              <a:off x="1480" y="3913"/>
              <a:ext cx="83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Line 214"/>
            <p:cNvSpPr>
              <a:spLocks noChangeShapeType="1"/>
            </p:cNvSpPr>
            <p:nvPr/>
          </p:nvSpPr>
          <p:spPr bwMode="auto">
            <a:xfrm flipV="1">
              <a:off x="1563" y="3798"/>
              <a:ext cx="1" cy="11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Line 215"/>
            <p:cNvSpPr>
              <a:spLocks noChangeShapeType="1"/>
            </p:cNvSpPr>
            <p:nvPr/>
          </p:nvSpPr>
          <p:spPr bwMode="auto">
            <a:xfrm flipH="1">
              <a:off x="1480" y="3798"/>
              <a:ext cx="83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Line 216"/>
            <p:cNvSpPr>
              <a:spLocks noChangeShapeType="1"/>
            </p:cNvSpPr>
            <p:nvPr/>
          </p:nvSpPr>
          <p:spPr bwMode="auto">
            <a:xfrm>
              <a:off x="1480" y="3798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Line 217"/>
            <p:cNvSpPr>
              <a:spLocks noChangeShapeType="1"/>
            </p:cNvSpPr>
            <p:nvPr/>
          </p:nvSpPr>
          <p:spPr bwMode="auto">
            <a:xfrm>
              <a:off x="2112" y="3804"/>
              <a:ext cx="1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Line 218"/>
            <p:cNvSpPr>
              <a:spLocks noChangeShapeType="1"/>
            </p:cNvSpPr>
            <p:nvPr/>
          </p:nvSpPr>
          <p:spPr bwMode="auto">
            <a:xfrm flipV="1">
              <a:off x="2124" y="3802"/>
              <a:ext cx="9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Line 219"/>
            <p:cNvSpPr>
              <a:spLocks noChangeShapeType="1"/>
            </p:cNvSpPr>
            <p:nvPr/>
          </p:nvSpPr>
          <p:spPr bwMode="auto">
            <a:xfrm flipV="1">
              <a:off x="2133" y="3798"/>
              <a:ext cx="10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Line 220"/>
            <p:cNvSpPr>
              <a:spLocks noChangeShapeType="1"/>
            </p:cNvSpPr>
            <p:nvPr/>
          </p:nvSpPr>
          <p:spPr bwMode="auto">
            <a:xfrm flipV="1">
              <a:off x="2143" y="3792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Line 221"/>
            <p:cNvSpPr>
              <a:spLocks noChangeShapeType="1"/>
            </p:cNvSpPr>
            <p:nvPr/>
          </p:nvSpPr>
          <p:spPr bwMode="auto">
            <a:xfrm flipV="1">
              <a:off x="2151" y="3785"/>
              <a:ext cx="7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Line 222"/>
            <p:cNvSpPr>
              <a:spLocks noChangeShapeType="1"/>
            </p:cNvSpPr>
            <p:nvPr/>
          </p:nvSpPr>
          <p:spPr bwMode="auto">
            <a:xfrm flipV="1">
              <a:off x="2158" y="3777"/>
              <a:ext cx="8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Line 223"/>
            <p:cNvSpPr>
              <a:spLocks noChangeShapeType="1"/>
            </p:cNvSpPr>
            <p:nvPr/>
          </p:nvSpPr>
          <p:spPr bwMode="auto">
            <a:xfrm flipV="1">
              <a:off x="2166" y="3769"/>
              <a:ext cx="6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Line 224"/>
            <p:cNvSpPr>
              <a:spLocks noChangeShapeType="1"/>
            </p:cNvSpPr>
            <p:nvPr/>
          </p:nvSpPr>
          <p:spPr bwMode="auto">
            <a:xfrm flipV="1">
              <a:off x="2172" y="3760"/>
              <a:ext cx="4" cy="9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Line 225"/>
            <p:cNvSpPr>
              <a:spLocks noChangeShapeType="1"/>
            </p:cNvSpPr>
            <p:nvPr/>
          </p:nvSpPr>
          <p:spPr bwMode="auto">
            <a:xfrm flipV="1">
              <a:off x="2176" y="3750"/>
              <a:ext cx="2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Line 226"/>
            <p:cNvSpPr>
              <a:spLocks noChangeShapeType="1"/>
            </p:cNvSpPr>
            <p:nvPr/>
          </p:nvSpPr>
          <p:spPr bwMode="auto">
            <a:xfrm flipV="1">
              <a:off x="2178" y="3739"/>
              <a:ext cx="1" cy="1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Line 227"/>
            <p:cNvSpPr>
              <a:spLocks noChangeShapeType="1"/>
            </p:cNvSpPr>
            <p:nvPr/>
          </p:nvSpPr>
          <p:spPr bwMode="auto">
            <a:xfrm flipH="1" flipV="1">
              <a:off x="2178" y="3729"/>
              <a:ext cx="1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Line 228"/>
            <p:cNvSpPr>
              <a:spLocks noChangeShapeType="1"/>
            </p:cNvSpPr>
            <p:nvPr/>
          </p:nvSpPr>
          <p:spPr bwMode="auto">
            <a:xfrm flipH="1" flipV="1">
              <a:off x="2176" y="3718"/>
              <a:ext cx="2" cy="1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Line 229"/>
            <p:cNvSpPr>
              <a:spLocks noChangeShapeType="1"/>
            </p:cNvSpPr>
            <p:nvPr/>
          </p:nvSpPr>
          <p:spPr bwMode="auto">
            <a:xfrm flipH="1" flipV="1">
              <a:off x="2172" y="3708"/>
              <a:ext cx="4" cy="10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Line 230"/>
            <p:cNvSpPr>
              <a:spLocks noChangeShapeType="1"/>
            </p:cNvSpPr>
            <p:nvPr/>
          </p:nvSpPr>
          <p:spPr bwMode="auto">
            <a:xfrm flipH="1" flipV="1">
              <a:off x="2166" y="3700"/>
              <a:ext cx="6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Line 231"/>
            <p:cNvSpPr>
              <a:spLocks noChangeShapeType="1"/>
            </p:cNvSpPr>
            <p:nvPr/>
          </p:nvSpPr>
          <p:spPr bwMode="auto">
            <a:xfrm flipH="1" flipV="1">
              <a:off x="2158" y="3693"/>
              <a:ext cx="8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Line 232"/>
            <p:cNvSpPr>
              <a:spLocks noChangeShapeType="1"/>
            </p:cNvSpPr>
            <p:nvPr/>
          </p:nvSpPr>
          <p:spPr bwMode="auto">
            <a:xfrm flipH="1" flipV="1">
              <a:off x="2151" y="3685"/>
              <a:ext cx="7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Line 233"/>
            <p:cNvSpPr>
              <a:spLocks noChangeShapeType="1"/>
            </p:cNvSpPr>
            <p:nvPr/>
          </p:nvSpPr>
          <p:spPr bwMode="auto">
            <a:xfrm flipH="1" flipV="1">
              <a:off x="2143" y="3679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Line 234"/>
            <p:cNvSpPr>
              <a:spLocks noChangeShapeType="1"/>
            </p:cNvSpPr>
            <p:nvPr/>
          </p:nvSpPr>
          <p:spPr bwMode="auto">
            <a:xfrm flipH="1" flipV="1">
              <a:off x="2133" y="3675"/>
              <a:ext cx="10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" name="Line 235"/>
            <p:cNvSpPr>
              <a:spLocks noChangeShapeType="1"/>
            </p:cNvSpPr>
            <p:nvPr/>
          </p:nvSpPr>
          <p:spPr bwMode="auto">
            <a:xfrm flipH="1" flipV="1">
              <a:off x="2124" y="3673"/>
              <a:ext cx="9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Line 236"/>
            <p:cNvSpPr>
              <a:spLocks noChangeShapeType="1"/>
            </p:cNvSpPr>
            <p:nvPr/>
          </p:nvSpPr>
          <p:spPr bwMode="auto">
            <a:xfrm flipH="1">
              <a:off x="2112" y="3673"/>
              <a:ext cx="1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Line 237"/>
            <p:cNvSpPr>
              <a:spLocks noChangeShapeType="1"/>
            </p:cNvSpPr>
            <p:nvPr/>
          </p:nvSpPr>
          <p:spPr bwMode="auto">
            <a:xfrm flipH="1">
              <a:off x="2101" y="3673"/>
              <a:ext cx="1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Line 238"/>
            <p:cNvSpPr>
              <a:spLocks noChangeShapeType="1"/>
            </p:cNvSpPr>
            <p:nvPr/>
          </p:nvSpPr>
          <p:spPr bwMode="auto">
            <a:xfrm flipH="1">
              <a:off x="2091" y="3673"/>
              <a:ext cx="10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Line 239"/>
            <p:cNvSpPr>
              <a:spLocks noChangeShapeType="1"/>
            </p:cNvSpPr>
            <p:nvPr/>
          </p:nvSpPr>
          <p:spPr bwMode="auto">
            <a:xfrm flipH="1">
              <a:off x="2082" y="3675"/>
              <a:ext cx="9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Line 240"/>
            <p:cNvSpPr>
              <a:spLocks noChangeShapeType="1"/>
            </p:cNvSpPr>
            <p:nvPr/>
          </p:nvSpPr>
          <p:spPr bwMode="auto">
            <a:xfrm flipH="1">
              <a:off x="2074" y="3679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Line 241"/>
            <p:cNvSpPr>
              <a:spLocks noChangeShapeType="1"/>
            </p:cNvSpPr>
            <p:nvPr/>
          </p:nvSpPr>
          <p:spPr bwMode="auto">
            <a:xfrm flipH="1">
              <a:off x="2066" y="3685"/>
              <a:ext cx="8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Line 242"/>
            <p:cNvSpPr>
              <a:spLocks noChangeShapeType="1"/>
            </p:cNvSpPr>
            <p:nvPr/>
          </p:nvSpPr>
          <p:spPr bwMode="auto">
            <a:xfrm flipH="1">
              <a:off x="2058" y="3693"/>
              <a:ext cx="8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Line 243"/>
            <p:cNvSpPr>
              <a:spLocks noChangeShapeType="1"/>
            </p:cNvSpPr>
            <p:nvPr/>
          </p:nvSpPr>
          <p:spPr bwMode="auto">
            <a:xfrm flipH="1">
              <a:off x="2053" y="3700"/>
              <a:ext cx="5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Line 244"/>
            <p:cNvSpPr>
              <a:spLocks noChangeShapeType="1"/>
            </p:cNvSpPr>
            <p:nvPr/>
          </p:nvSpPr>
          <p:spPr bwMode="auto">
            <a:xfrm flipH="1">
              <a:off x="2049" y="3708"/>
              <a:ext cx="4" cy="10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Line 245"/>
            <p:cNvSpPr>
              <a:spLocks noChangeShapeType="1"/>
            </p:cNvSpPr>
            <p:nvPr/>
          </p:nvSpPr>
          <p:spPr bwMode="auto">
            <a:xfrm flipH="1">
              <a:off x="2047" y="3718"/>
              <a:ext cx="2" cy="1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Line 246"/>
            <p:cNvSpPr>
              <a:spLocks noChangeShapeType="1"/>
            </p:cNvSpPr>
            <p:nvPr/>
          </p:nvSpPr>
          <p:spPr bwMode="auto">
            <a:xfrm>
              <a:off x="2047" y="3729"/>
              <a:ext cx="1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Line 247"/>
            <p:cNvSpPr>
              <a:spLocks noChangeShapeType="1"/>
            </p:cNvSpPr>
            <p:nvPr/>
          </p:nvSpPr>
          <p:spPr bwMode="auto">
            <a:xfrm>
              <a:off x="2047" y="3739"/>
              <a:ext cx="1" cy="1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Line 248"/>
            <p:cNvSpPr>
              <a:spLocks noChangeShapeType="1"/>
            </p:cNvSpPr>
            <p:nvPr/>
          </p:nvSpPr>
          <p:spPr bwMode="auto">
            <a:xfrm>
              <a:off x="2047" y="3750"/>
              <a:ext cx="2" cy="1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Line 249"/>
            <p:cNvSpPr>
              <a:spLocks noChangeShapeType="1"/>
            </p:cNvSpPr>
            <p:nvPr/>
          </p:nvSpPr>
          <p:spPr bwMode="auto">
            <a:xfrm>
              <a:off x="2049" y="3760"/>
              <a:ext cx="4" cy="9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Line 250"/>
            <p:cNvSpPr>
              <a:spLocks noChangeShapeType="1"/>
            </p:cNvSpPr>
            <p:nvPr/>
          </p:nvSpPr>
          <p:spPr bwMode="auto">
            <a:xfrm>
              <a:off x="2053" y="3769"/>
              <a:ext cx="5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Line 251"/>
            <p:cNvSpPr>
              <a:spLocks noChangeShapeType="1"/>
            </p:cNvSpPr>
            <p:nvPr/>
          </p:nvSpPr>
          <p:spPr bwMode="auto">
            <a:xfrm>
              <a:off x="2058" y="3777"/>
              <a:ext cx="8" cy="8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Line 252"/>
            <p:cNvSpPr>
              <a:spLocks noChangeShapeType="1"/>
            </p:cNvSpPr>
            <p:nvPr/>
          </p:nvSpPr>
          <p:spPr bwMode="auto">
            <a:xfrm>
              <a:off x="2066" y="3785"/>
              <a:ext cx="8" cy="7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Line 253"/>
            <p:cNvSpPr>
              <a:spLocks noChangeShapeType="1"/>
            </p:cNvSpPr>
            <p:nvPr/>
          </p:nvSpPr>
          <p:spPr bwMode="auto">
            <a:xfrm>
              <a:off x="2074" y="3792"/>
              <a:ext cx="8" cy="6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Line 254"/>
            <p:cNvSpPr>
              <a:spLocks noChangeShapeType="1"/>
            </p:cNvSpPr>
            <p:nvPr/>
          </p:nvSpPr>
          <p:spPr bwMode="auto">
            <a:xfrm>
              <a:off x="2082" y="3798"/>
              <a:ext cx="9" cy="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Line 255"/>
            <p:cNvSpPr>
              <a:spLocks noChangeShapeType="1"/>
            </p:cNvSpPr>
            <p:nvPr/>
          </p:nvSpPr>
          <p:spPr bwMode="auto">
            <a:xfrm>
              <a:off x="2091" y="3802"/>
              <a:ext cx="10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Line 256"/>
            <p:cNvSpPr>
              <a:spLocks noChangeShapeType="1"/>
            </p:cNvSpPr>
            <p:nvPr/>
          </p:nvSpPr>
          <p:spPr bwMode="auto">
            <a:xfrm>
              <a:off x="2101" y="3804"/>
              <a:ext cx="11" cy="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Line 257"/>
            <p:cNvSpPr>
              <a:spLocks noChangeShapeType="1"/>
            </p:cNvSpPr>
            <p:nvPr/>
          </p:nvSpPr>
          <p:spPr bwMode="auto">
            <a:xfrm>
              <a:off x="2112" y="3806"/>
              <a:ext cx="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Line 258"/>
            <p:cNvSpPr>
              <a:spLocks noChangeShapeType="1"/>
            </p:cNvSpPr>
            <p:nvPr/>
          </p:nvSpPr>
          <p:spPr bwMode="auto">
            <a:xfrm>
              <a:off x="2110" y="3358"/>
              <a:ext cx="2" cy="28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59"/>
            <p:cNvSpPr>
              <a:spLocks/>
            </p:cNvSpPr>
            <p:nvPr/>
          </p:nvSpPr>
          <p:spPr bwMode="auto">
            <a:xfrm>
              <a:off x="2093" y="3729"/>
              <a:ext cx="38" cy="19"/>
            </a:xfrm>
            <a:custGeom>
              <a:avLst/>
              <a:gdLst>
                <a:gd name="T0" fmla="*/ 0 w 38"/>
                <a:gd name="T1" fmla="*/ 0 h 19"/>
                <a:gd name="T2" fmla="*/ 38 w 38"/>
                <a:gd name="T3" fmla="*/ 0 h 19"/>
                <a:gd name="T4" fmla="*/ 38 w 38"/>
                <a:gd name="T5" fmla="*/ 6 h 19"/>
                <a:gd name="T6" fmla="*/ 0 w 38"/>
                <a:gd name="T7" fmla="*/ 6 h 19"/>
                <a:gd name="T8" fmla="*/ 0 w 38"/>
                <a:gd name="T9" fmla="*/ 0 h 19"/>
                <a:gd name="T10" fmla="*/ 0 w 38"/>
                <a:gd name="T11" fmla="*/ 0 h 19"/>
                <a:gd name="T12" fmla="*/ 0 w 38"/>
                <a:gd name="T13" fmla="*/ 0 h 19"/>
                <a:gd name="T14" fmla="*/ 0 w 38"/>
                <a:gd name="T15" fmla="*/ 15 h 19"/>
                <a:gd name="T16" fmla="*/ 38 w 38"/>
                <a:gd name="T17" fmla="*/ 15 h 19"/>
                <a:gd name="T18" fmla="*/ 38 w 38"/>
                <a:gd name="T19" fmla="*/ 19 h 19"/>
                <a:gd name="T20" fmla="*/ 0 w 38"/>
                <a:gd name="T21" fmla="*/ 19 h 19"/>
                <a:gd name="T22" fmla="*/ 0 w 38"/>
                <a:gd name="T23" fmla="*/ 15 h 19"/>
                <a:gd name="T24" fmla="*/ 0 w 38"/>
                <a:gd name="T25" fmla="*/ 15 h 19"/>
                <a:gd name="T26" fmla="*/ 0 w 38"/>
                <a:gd name="T27" fmla="*/ 15 h 19"/>
                <a:gd name="T28" fmla="*/ 0 w 38"/>
                <a:gd name="T29" fmla="*/ 0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19"/>
                <a:gd name="T47" fmla="*/ 38 w 38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19">
                  <a:moveTo>
                    <a:pt x="0" y="0"/>
                  </a:moveTo>
                  <a:lnTo>
                    <a:pt x="38" y="0"/>
                  </a:lnTo>
                  <a:lnTo>
                    <a:pt x="38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8" y="15"/>
                  </a:lnTo>
                  <a:lnTo>
                    <a:pt x="38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30" name="Line 260"/>
            <p:cNvSpPr>
              <a:spLocks noChangeShapeType="1"/>
            </p:cNvSpPr>
            <p:nvPr/>
          </p:nvSpPr>
          <p:spPr bwMode="auto">
            <a:xfrm>
              <a:off x="1584" y="3362"/>
              <a:ext cx="1" cy="457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Line 261"/>
            <p:cNvSpPr>
              <a:spLocks noChangeShapeType="1"/>
            </p:cNvSpPr>
            <p:nvPr/>
          </p:nvSpPr>
          <p:spPr bwMode="auto">
            <a:xfrm flipH="1">
              <a:off x="1563" y="3819"/>
              <a:ext cx="21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Line 262"/>
            <p:cNvSpPr>
              <a:spLocks noChangeShapeType="1"/>
            </p:cNvSpPr>
            <p:nvPr/>
          </p:nvSpPr>
          <p:spPr bwMode="auto">
            <a:xfrm>
              <a:off x="2110" y="3804"/>
              <a:ext cx="2" cy="9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Line 263"/>
            <p:cNvSpPr>
              <a:spLocks noChangeShapeType="1"/>
            </p:cNvSpPr>
            <p:nvPr/>
          </p:nvSpPr>
          <p:spPr bwMode="auto">
            <a:xfrm flipH="1">
              <a:off x="1563" y="3894"/>
              <a:ext cx="549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" name="Freeform 264"/>
            <p:cNvSpPr>
              <a:spLocks/>
            </p:cNvSpPr>
            <p:nvPr/>
          </p:nvSpPr>
          <p:spPr bwMode="auto">
            <a:xfrm>
              <a:off x="2012" y="3719"/>
              <a:ext cx="29" cy="29"/>
            </a:xfrm>
            <a:custGeom>
              <a:avLst/>
              <a:gdLst>
                <a:gd name="T0" fmla="*/ 0 w 29"/>
                <a:gd name="T1" fmla="*/ 0 h 29"/>
                <a:gd name="T2" fmla="*/ 0 w 29"/>
                <a:gd name="T3" fmla="*/ 29 h 29"/>
                <a:gd name="T4" fmla="*/ 29 w 29"/>
                <a:gd name="T5" fmla="*/ 16 h 29"/>
                <a:gd name="T6" fmla="*/ 0 w 29"/>
                <a:gd name="T7" fmla="*/ 0 h 29"/>
                <a:gd name="T8" fmla="*/ 0 w 29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9"/>
                <a:gd name="T17" fmla="*/ 29 w 29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9">
                  <a:moveTo>
                    <a:pt x="0" y="0"/>
                  </a:moveTo>
                  <a:lnTo>
                    <a:pt x="0" y="29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35" name="Line 265"/>
            <p:cNvSpPr>
              <a:spLocks noChangeShapeType="1"/>
            </p:cNvSpPr>
            <p:nvPr/>
          </p:nvSpPr>
          <p:spPr bwMode="auto">
            <a:xfrm>
              <a:off x="2487" y="2464"/>
              <a:ext cx="2" cy="20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" name="Line 266"/>
            <p:cNvSpPr>
              <a:spLocks noChangeShapeType="1"/>
            </p:cNvSpPr>
            <p:nvPr/>
          </p:nvSpPr>
          <p:spPr bwMode="auto">
            <a:xfrm flipH="1">
              <a:off x="1417" y="2665"/>
              <a:ext cx="1072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" name="Line 267"/>
            <p:cNvSpPr>
              <a:spLocks noChangeShapeType="1"/>
            </p:cNvSpPr>
            <p:nvPr/>
          </p:nvSpPr>
          <p:spPr bwMode="auto">
            <a:xfrm>
              <a:off x="1417" y="2665"/>
              <a:ext cx="1" cy="1074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" name="Line 268"/>
            <p:cNvSpPr>
              <a:spLocks noChangeShapeType="1"/>
            </p:cNvSpPr>
            <p:nvPr/>
          </p:nvSpPr>
          <p:spPr bwMode="auto">
            <a:xfrm flipV="1">
              <a:off x="1417" y="3735"/>
              <a:ext cx="609" cy="4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" name="Line 269"/>
            <p:cNvSpPr>
              <a:spLocks noChangeShapeType="1"/>
            </p:cNvSpPr>
            <p:nvPr/>
          </p:nvSpPr>
          <p:spPr bwMode="auto">
            <a:xfrm>
              <a:off x="3576" y="3364"/>
              <a:ext cx="1" cy="396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" name="Line 270"/>
            <p:cNvSpPr>
              <a:spLocks noChangeShapeType="1"/>
            </p:cNvSpPr>
            <p:nvPr/>
          </p:nvSpPr>
          <p:spPr bwMode="auto">
            <a:xfrm>
              <a:off x="3537" y="3648"/>
              <a:ext cx="77" cy="45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1" name="Rectangle 271"/>
            <p:cNvSpPr>
              <a:spLocks noChangeArrowheads="1"/>
            </p:cNvSpPr>
            <p:nvPr/>
          </p:nvSpPr>
          <p:spPr bwMode="auto">
            <a:xfrm>
              <a:off x="3604" y="359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3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2" name="Rectangle 272"/>
            <p:cNvSpPr>
              <a:spLocks noChangeArrowheads="1"/>
            </p:cNvSpPr>
            <p:nvPr/>
          </p:nvSpPr>
          <p:spPr bwMode="auto">
            <a:xfrm>
              <a:off x="3641" y="3598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3" name="Rectangle 273"/>
            <p:cNvSpPr>
              <a:spLocks noChangeArrowheads="1"/>
            </p:cNvSpPr>
            <p:nvPr/>
          </p:nvSpPr>
          <p:spPr bwMode="auto">
            <a:xfrm>
              <a:off x="1185" y="3235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4" name="Rectangle 274"/>
            <p:cNvSpPr>
              <a:spLocks noChangeArrowheads="1"/>
            </p:cNvSpPr>
            <p:nvPr/>
          </p:nvSpPr>
          <p:spPr bwMode="auto">
            <a:xfrm>
              <a:off x="1231" y="323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5" name="Rectangle 275"/>
            <p:cNvSpPr>
              <a:spLocks noChangeArrowheads="1"/>
            </p:cNvSpPr>
            <p:nvPr/>
          </p:nvSpPr>
          <p:spPr bwMode="auto">
            <a:xfrm>
              <a:off x="1267" y="323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6" name="Rectangle 276"/>
            <p:cNvSpPr>
              <a:spLocks noChangeArrowheads="1"/>
            </p:cNvSpPr>
            <p:nvPr/>
          </p:nvSpPr>
          <p:spPr bwMode="auto">
            <a:xfrm>
              <a:off x="1298" y="323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7" name="Rectangle 277"/>
            <p:cNvSpPr>
              <a:spLocks noChangeArrowheads="1"/>
            </p:cNvSpPr>
            <p:nvPr/>
          </p:nvSpPr>
          <p:spPr bwMode="auto">
            <a:xfrm>
              <a:off x="1334" y="323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48" name="Freeform 278"/>
            <p:cNvSpPr>
              <a:spLocks/>
            </p:cNvSpPr>
            <p:nvPr/>
          </p:nvSpPr>
          <p:spPr bwMode="auto">
            <a:xfrm>
              <a:off x="3560" y="3756"/>
              <a:ext cx="31" cy="31"/>
            </a:xfrm>
            <a:custGeom>
              <a:avLst/>
              <a:gdLst>
                <a:gd name="T0" fmla="*/ 29 w 31"/>
                <a:gd name="T1" fmla="*/ 0 h 31"/>
                <a:gd name="T2" fmla="*/ 0 w 31"/>
                <a:gd name="T3" fmla="*/ 2 h 31"/>
                <a:gd name="T4" fmla="*/ 16 w 31"/>
                <a:gd name="T5" fmla="*/ 31 h 31"/>
                <a:gd name="T6" fmla="*/ 31 w 31"/>
                <a:gd name="T7" fmla="*/ 2 h 31"/>
                <a:gd name="T8" fmla="*/ 31 w 31"/>
                <a:gd name="T9" fmla="*/ 2 h 31"/>
                <a:gd name="T10" fmla="*/ 29 w 31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31"/>
                <a:gd name="T20" fmla="*/ 31 w 31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31">
                  <a:moveTo>
                    <a:pt x="29" y="0"/>
                  </a:moveTo>
                  <a:lnTo>
                    <a:pt x="0" y="2"/>
                  </a:lnTo>
                  <a:lnTo>
                    <a:pt x="16" y="31"/>
                  </a:lnTo>
                  <a:lnTo>
                    <a:pt x="3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49" name="Rectangle 279"/>
            <p:cNvSpPr>
              <a:spLocks noChangeArrowheads="1"/>
            </p:cNvSpPr>
            <p:nvPr/>
          </p:nvSpPr>
          <p:spPr bwMode="auto">
            <a:xfrm>
              <a:off x="3510" y="3792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0" name="Rectangle 280"/>
            <p:cNvSpPr>
              <a:spLocks noChangeArrowheads="1"/>
            </p:cNvSpPr>
            <p:nvPr/>
          </p:nvSpPr>
          <p:spPr bwMode="auto">
            <a:xfrm>
              <a:off x="3556" y="37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1" name="Rectangle 281"/>
            <p:cNvSpPr>
              <a:spLocks noChangeArrowheads="1"/>
            </p:cNvSpPr>
            <p:nvPr/>
          </p:nvSpPr>
          <p:spPr bwMode="auto">
            <a:xfrm>
              <a:off x="3593" y="379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2" name="Rectangle 282"/>
            <p:cNvSpPr>
              <a:spLocks noChangeArrowheads="1"/>
            </p:cNvSpPr>
            <p:nvPr/>
          </p:nvSpPr>
          <p:spPr bwMode="auto">
            <a:xfrm>
              <a:off x="3610" y="37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3" name="Freeform 283"/>
            <p:cNvSpPr>
              <a:spLocks/>
            </p:cNvSpPr>
            <p:nvPr/>
          </p:nvSpPr>
          <p:spPr bwMode="auto">
            <a:xfrm>
              <a:off x="1338" y="3842"/>
              <a:ext cx="31" cy="29"/>
            </a:xfrm>
            <a:custGeom>
              <a:avLst/>
              <a:gdLst>
                <a:gd name="T0" fmla="*/ 29 w 31"/>
                <a:gd name="T1" fmla="*/ 27 h 29"/>
                <a:gd name="T2" fmla="*/ 31 w 31"/>
                <a:gd name="T3" fmla="*/ 0 h 29"/>
                <a:gd name="T4" fmla="*/ 0 w 31"/>
                <a:gd name="T5" fmla="*/ 14 h 29"/>
                <a:gd name="T6" fmla="*/ 31 w 31"/>
                <a:gd name="T7" fmla="*/ 29 h 29"/>
                <a:gd name="T8" fmla="*/ 31 w 31"/>
                <a:gd name="T9" fmla="*/ 29 h 29"/>
                <a:gd name="T10" fmla="*/ 29 w 31"/>
                <a:gd name="T11" fmla="*/ 2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29"/>
                <a:gd name="T20" fmla="*/ 31 w 31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29">
                  <a:moveTo>
                    <a:pt x="29" y="27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31" y="29"/>
                  </a:lnTo>
                  <a:lnTo>
                    <a:pt x="2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54" name="Line 284"/>
            <p:cNvSpPr>
              <a:spLocks noChangeShapeType="1"/>
            </p:cNvSpPr>
            <p:nvPr/>
          </p:nvSpPr>
          <p:spPr bwMode="auto">
            <a:xfrm flipH="1">
              <a:off x="1361" y="3856"/>
              <a:ext cx="62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55" name="Rectangle 285"/>
            <p:cNvSpPr>
              <a:spLocks noChangeArrowheads="1"/>
            </p:cNvSpPr>
            <p:nvPr/>
          </p:nvSpPr>
          <p:spPr bwMode="auto">
            <a:xfrm>
              <a:off x="1060" y="3815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6" name="Rectangle 286"/>
            <p:cNvSpPr>
              <a:spLocks noChangeArrowheads="1"/>
            </p:cNvSpPr>
            <p:nvPr/>
          </p:nvSpPr>
          <p:spPr bwMode="auto">
            <a:xfrm>
              <a:off x="1106" y="38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7" name="Rectangle 287"/>
            <p:cNvSpPr>
              <a:spLocks noChangeArrowheads="1"/>
            </p:cNvSpPr>
            <p:nvPr/>
          </p:nvSpPr>
          <p:spPr bwMode="auto">
            <a:xfrm>
              <a:off x="1142" y="38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8" name="Rectangle 288"/>
            <p:cNvSpPr>
              <a:spLocks noChangeArrowheads="1"/>
            </p:cNvSpPr>
            <p:nvPr/>
          </p:nvSpPr>
          <p:spPr bwMode="auto">
            <a:xfrm>
              <a:off x="1173" y="38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59" name="Rectangle 289"/>
            <p:cNvSpPr>
              <a:spLocks noChangeArrowheads="1"/>
            </p:cNvSpPr>
            <p:nvPr/>
          </p:nvSpPr>
          <p:spPr bwMode="auto">
            <a:xfrm>
              <a:off x="1210" y="38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0" name="Rectangle 290"/>
            <p:cNvSpPr>
              <a:spLocks noChangeArrowheads="1"/>
            </p:cNvSpPr>
            <p:nvPr/>
          </p:nvSpPr>
          <p:spPr bwMode="auto">
            <a:xfrm>
              <a:off x="1244" y="38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1" name="Rectangle 291"/>
            <p:cNvSpPr>
              <a:spLocks noChangeArrowheads="1"/>
            </p:cNvSpPr>
            <p:nvPr/>
          </p:nvSpPr>
          <p:spPr bwMode="auto">
            <a:xfrm>
              <a:off x="1263" y="38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2" name="Rectangle 292"/>
            <p:cNvSpPr>
              <a:spLocks noChangeArrowheads="1"/>
            </p:cNvSpPr>
            <p:nvPr/>
          </p:nvSpPr>
          <p:spPr bwMode="auto">
            <a:xfrm>
              <a:off x="1298" y="3815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3" name="Rectangle 293"/>
            <p:cNvSpPr>
              <a:spLocks noChangeArrowheads="1"/>
            </p:cNvSpPr>
            <p:nvPr/>
          </p:nvSpPr>
          <p:spPr bwMode="auto">
            <a:xfrm>
              <a:off x="1311" y="38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4" name="Line 294"/>
            <p:cNvSpPr>
              <a:spLocks noChangeShapeType="1"/>
            </p:cNvSpPr>
            <p:nvPr/>
          </p:nvSpPr>
          <p:spPr bwMode="auto">
            <a:xfrm>
              <a:off x="4213" y="2462"/>
              <a:ext cx="1" cy="18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65" name="Line 295"/>
            <p:cNvSpPr>
              <a:spLocks noChangeShapeType="1"/>
            </p:cNvSpPr>
            <p:nvPr/>
          </p:nvSpPr>
          <p:spPr bwMode="auto">
            <a:xfrm>
              <a:off x="4175" y="2531"/>
              <a:ext cx="77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66" name="Rectangle 296"/>
            <p:cNvSpPr>
              <a:spLocks noChangeArrowheads="1"/>
            </p:cNvSpPr>
            <p:nvPr/>
          </p:nvSpPr>
          <p:spPr bwMode="auto">
            <a:xfrm>
              <a:off x="4242" y="2480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2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67" name="Freeform 297"/>
            <p:cNvSpPr>
              <a:spLocks/>
            </p:cNvSpPr>
            <p:nvPr/>
          </p:nvSpPr>
          <p:spPr bwMode="auto">
            <a:xfrm>
              <a:off x="4200" y="2631"/>
              <a:ext cx="29" cy="28"/>
            </a:xfrm>
            <a:custGeom>
              <a:avLst/>
              <a:gdLst>
                <a:gd name="T0" fmla="*/ 29 w 29"/>
                <a:gd name="T1" fmla="*/ 0 h 28"/>
                <a:gd name="T2" fmla="*/ 0 w 29"/>
                <a:gd name="T3" fmla="*/ 0 h 28"/>
                <a:gd name="T4" fmla="*/ 13 w 29"/>
                <a:gd name="T5" fmla="*/ 28 h 28"/>
                <a:gd name="T6" fmla="*/ 29 w 29"/>
                <a:gd name="T7" fmla="*/ 0 h 28"/>
                <a:gd name="T8" fmla="*/ 29 w 2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8"/>
                <a:gd name="T17" fmla="*/ 29 w 2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8">
                  <a:moveTo>
                    <a:pt x="29" y="0"/>
                  </a:moveTo>
                  <a:lnTo>
                    <a:pt x="0" y="0"/>
                  </a:lnTo>
                  <a:lnTo>
                    <a:pt x="13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68" name="Freeform 298"/>
            <p:cNvSpPr>
              <a:spLocks/>
            </p:cNvSpPr>
            <p:nvPr/>
          </p:nvSpPr>
          <p:spPr bwMode="auto">
            <a:xfrm>
              <a:off x="2890" y="2151"/>
              <a:ext cx="29" cy="28"/>
            </a:xfrm>
            <a:custGeom>
              <a:avLst/>
              <a:gdLst>
                <a:gd name="T0" fmla="*/ 29 w 29"/>
                <a:gd name="T1" fmla="*/ 0 h 28"/>
                <a:gd name="T2" fmla="*/ 0 w 29"/>
                <a:gd name="T3" fmla="*/ 0 h 28"/>
                <a:gd name="T4" fmla="*/ 13 w 29"/>
                <a:gd name="T5" fmla="*/ 28 h 28"/>
                <a:gd name="T6" fmla="*/ 29 w 29"/>
                <a:gd name="T7" fmla="*/ 0 h 28"/>
                <a:gd name="T8" fmla="*/ 29 w 2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8"/>
                <a:gd name="T17" fmla="*/ 29 w 2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8">
                  <a:moveTo>
                    <a:pt x="29" y="0"/>
                  </a:moveTo>
                  <a:lnTo>
                    <a:pt x="0" y="0"/>
                  </a:lnTo>
                  <a:lnTo>
                    <a:pt x="13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69" name="Line 299"/>
            <p:cNvSpPr>
              <a:spLocks noChangeShapeType="1"/>
            </p:cNvSpPr>
            <p:nvPr/>
          </p:nvSpPr>
          <p:spPr bwMode="auto">
            <a:xfrm flipV="1">
              <a:off x="3875" y="2039"/>
              <a:ext cx="2" cy="12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" name="Line 300"/>
            <p:cNvSpPr>
              <a:spLocks noChangeShapeType="1"/>
            </p:cNvSpPr>
            <p:nvPr/>
          </p:nvSpPr>
          <p:spPr bwMode="auto">
            <a:xfrm>
              <a:off x="3877" y="2039"/>
              <a:ext cx="327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1" name="Line 301"/>
            <p:cNvSpPr>
              <a:spLocks noChangeShapeType="1"/>
            </p:cNvSpPr>
            <p:nvPr/>
          </p:nvSpPr>
          <p:spPr bwMode="auto">
            <a:xfrm flipV="1">
              <a:off x="4204" y="1150"/>
              <a:ext cx="2" cy="889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2" name="Line 302"/>
            <p:cNvSpPr>
              <a:spLocks noChangeShapeType="1"/>
            </p:cNvSpPr>
            <p:nvPr/>
          </p:nvSpPr>
          <p:spPr bwMode="auto">
            <a:xfrm flipH="1">
              <a:off x="3526" y="1150"/>
              <a:ext cx="680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3" name="Line 303"/>
            <p:cNvSpPr>
              <a:spLocks noChangeShapeType="1"/>
            </p:cNvSpPr>
            <p:nvPr/>
          </p:nvSpPr>
          <p:spPr bwMode="auto">
            <a:xfrm flipV="1">
              <a:off x="3526" y="1010"/>
              <a:ext cx="1" cy="140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4" name="Freeform 304"/>
            <p:cNvSpPr>
              <a:spLocks/>
            </p:cNvSpPr>
            <p:nvPr/>
          </p:nvSpPr>
          <p:spPr bwMode="auto">
            <a:xfrm>
              <a:off x="3862" y="2151"/>
              <a:ext cx="29" cy="28"/>
            </a:xfrm>
            <a:custGeom>
              <a:avLst/>
              <a:gdLst>
                <a:gd name="T0" fmla="*/ 29 w 29"/>
                <a:gd name="T1" fmla="*/ 0 h 28"/>
                <a:gd name="T2" fmla="*/ 0 w 29"/>
                <a:gd name="T3" fmla="*/ 0 h 28"/>
                <a:gd name="T4" fmla="*/ 15 w 29"/>
                <a:gd name="T5" fmla="*/ 28 h 28"/>
                <a:gd name="T6" fmla="*/ 29 w 29"/>
                <a:gd name="T7" fmla="*/ 0 h 28"/>
                <a:gd name="T8" fmla="*/ 29 w 2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8"/>
                <a:gd name="T17" fmla="*/ 29 w 2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8">
                  <a:moveTo>
                    <a:pt x="29" y="0"/>
                  </a:moveTo>
                  <a:lnTo>
                    <a:pt x="0" y="0"/>
                  </a:lnTo>
                  <a:lnTo>
                    <a:pt x="15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75" name="Line 305"/>
            <p:cNvSpPr>
              <a:spLocks noChangeShapeType="1"/>
            </p:cNvSpPr>
            <p:nvPr/>
          </p:nvSpPr>
          <p:spPr bwMode="auto">
            <a:xfrm flipV="1">
              <a:off x="2903" y="2058"/>
              <a:ext cx="2" cy="102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6" name="Line 306"/>
            <p:cNvSpPr>
              <a:spLocks noChangeShapeType="1"/>
            </p:cNvSpPr>
            <p:nvPr/>
          </p:nvSpPr>
          <p:spPr bwMode="auto">
            <a:xfrm>
              <a:off x="2905" y="2058"/>
              <a:ext cx="559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7" name="Line 307"/>
            <p:cNvSpPr>
              <a:spLocks noChangeShapeType="1"/>
            </p:cNvSpPr>
            <p:nvPr/>
          </p:nvSpPr>
          <p:spPr bwMode="auto">
            <a:xfrm flipH="1" flipV="1">
              <a:off x="3462" y="1569"/>
              <a:ext cx="2" cy="489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8" name="Rectangle 308"/>
            <p:cNvSpPr>
              <a:spLocks noChangeArrowheads="1"/>
            </p:cNvSpPr>
            <p:nvPr/>
          </p:nvSpPr>
          <p:spPr bwMode="auto">
            <a:xfrm>
              <a:off x="4315" y="2329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79" name="Rectangle 309"/>
            <p:cNvSpPr>
              <a:spLocks noChangeArrowheads="1"/>
            </p:cNvSpPr>
            <p:nvPr/>
          </p:nvSpPr>
          <p:spPr bwMode="auto">
            <a:xfrm>
              <a:off x="4357" y="2329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0" name="Rectangle 310"/>
            <p:cNvSpPr>
              <a:spLocks noChangeArrowheads="1"/>
            </p:cNvSpPr>
            <p:nvPr/>
          </p:nvSpPr>
          <p:spPr bwMode="auto">
            <a:xfrm>
              <a:off x="4390" y="2329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1" name="Rectangle 311"/>
            <p:cNvSpPr>
              <a:spLocks noChangeArrowheads="1"/>
            </p:cNvSpPr>
            <p:nvPr/>
          </p:nvSpPr>
          <p:spPr bwMode="auto">
            <a:xfrm>
              <a:off x="4407" y="2329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2" name="Rectangle 312"/>
            <p:cNvSpPr>
              <a:spLocks noChangeArrowheads="1"/>
            </p:cNvSpPr>
            <p:nvPr/>
          </p:nvSpPr>
          <p:spPr bwMode="auto">
            <a:xfrm>
              <a:off x="4444" y="2329"/>
              <a:ext cx="2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3" name="Rectangle 313"/>
            <p:cNvSpPr>
              <a:spLocks noChangeArrowheads="1"/>
            </p:cNvSpPr>
            <p:nvPr/>
          </p:nvSpPr>
          <p:spPr bwMode="auto">
            <a:xfrm>
              <a:off x="4296" y="23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o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4" name="Rectangle 314"/>
            <p:cNvSpPr>
              <a:spLocks noChangeArrowheads="1"/>
            </p:cNvSpPr>
            <p:nvPr/>
          </p:nvSpPr>
          <p:spPr bwMode="auto">
            <a:xfrm>
              <a:off x="4330" y="2392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5" name="Rectangle 315"/>
            <p:cNvSpPr>
              <a:spLocks noChangeArrowheads="1"/>
            </p:cNvSpPr>
            <p:nvPr/>
          </p:nvSpPr>
          <p:spPr bwMode="auto">
            <a:xfrm>
              <a:off x="4348" y="2392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6" name="Rectangle 316"/>
            <p:cNvSpPr>
              <a:spLocks noChangeArrowheads="1"/>
            </p:cNvSpPr>
            <p:nvPr/>
          </p:nvSpPr>
          <p:spPr bwMode="auto">
            <a:xfrm>
              <a:off x="4367" y="23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7" name="Rectangle 317"/>
            <p:cNvSpPr>
              <a:spLocks noChangeArrowheads="1"/>
            </p:cNvSpPr>
            <p:nvPr/>
          </p:nvSpPr>
          <p:spPr bwMode="auto">
            <a:xfrm>
              <a:off x="4398" y="239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8" name="Rectangle 318"/>
            <p:cNvSpPr>
              <a:spLocks noChangeArrowheads="1"/>
            </p:cNvSpPr>
            <p:nvPr/>
          </p:nvSpPr>
          <p:spPr bwMode="auto">
            <a:xfrm>
              <a:off x="4434" y="239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89" name="Rectangle 319"/>
            <p:cNvSpPr>
              <a:spLocks noChangeArrowheads="1"/>
            </p:cNvSpPr>
            <p:nvPr/>
          </p:nvSpPr>
          <p:spPr bwMode="auto">
            <a:xfrm>
              <a:off x="1596" y="1257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0" name="Rectangle 320"/>
            <p:cNvSpPr>
              <a:spLocks noChangeArrowheads="1"/>
            </p:cNvSpPr>
            <p:nvPr/>
          </p:nvSpPr>
          <p:spPr bwMode="auto">
            <a:xfrm>
              <a:off x="1642" y="125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1" name="Rectangle 321"/>
            <p:cNvSpPr>
              <a:spLocks noChangeArrowheads="1"/>
            </p:cNvSpPr>
            <p:nvPr/>
          </p:nvSpPr>
          <p:spPr bwMode="auto">
            <a:xfrm>
              <a:off x="1657" y="1257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2" name="Rectangle 322"/>
            <p:cNvSpPr>
              <a:spLocks noChangeArrowheads="1"/>
            </p:cNvSpPr>
            <p:nvPr/>
          </p:nvSpPr>
          <p:spPr bwMode="auto">
            <a:xfrm>
              <a:off x="1678" y="1257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3" name="Rectangle 323"/>
            <p:cNvSpPr>
              <a:spLocks noChangeArrowheads="1"/>
            </p:cNvSpPr>
            <p:nvPr/>
          </p:nvSpPr>
          <p:spPr bwMode="auto">
            <a:xfrm>
              <a:off x="1696" y="1257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4" name="Rectangle 324"/>
            <p:cNvSpPr>
              <a:spLocks noChangeArrowheads="1"/>
            </p:cNvSpPr>
            <p:nvPr/>
          </p:nvSpPr>
          <p:spPr bwMode="auto">
            <a:xfrm>
              <a:off x="2295" y="1263"/>
              <a:ext cx="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5" name="Rectangle 325"/>
            <p:cNvSpPr>
              <a:spLocks noChangeArrowheads="1"/>
            </p:cNvSpPr>
            <p:nvPr/>
          </p:nvSpPr>
          <p:spPr bwMode="auto">
            <a:xfrm>
              <a:off x="2333" y="1263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6" name="Rectangle 326"/>
            <p:cNvSpPr>
              <a:spLocks noChangeArrowheads="1"/>
            </p:cNvSpPr>
            <p:nvPr/>
          </p:nvSpPr>
          <p:spPr bwMode="auto">
            <a:xfrm>
              <a:off x="2370" y="1263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597" name="Line 327"/>
            <p:cNvSpPr>
              <a:spLocks noChangeShapeType="1"/>
            </p:cNvSpPr>
            <p:nvPr/>
          </p:nvSpPr>
          <p:spPr bwMode="auto">
            <a:xfrm>
              <a:off x="2043" y="1073"/>
              <a:ext cx="77" cy="44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8" name="Freeform 328"/>
            <p:cNvSpPr>
              <a:spLocks/>
            </p:cNvSpPr>
            <p:nvPr/>
          </p:nvSpPr>
          <p:spPr bwMode="auto">
            <a:xfrm>
              <a:off x="1406" y="1553"/>
              <a:ext cx="28" cy="31"/>
            </a:xfrm>
            <a:custGeom>
              <a:avLst/>
              <a:gdLst>
                <a:gd name="T0" fmla="*/ 28 w 28"/>
                <a:gd name="T1" fmla="*/ 29 h 31"/>
                <a:gd name="T2" fmla="*/ 28 w 28"/>
                <a:gd name="T3" fmla="*/ 0 h 31"/>
                <a:gd name="T4" fmla="*/ 0 w 28"/>
                <a:gd name="T5" fmla="*/ 16 h 31"/>
                <a:gd name="T6" fmla="*/ 28 w 28"/>
                <a:gd name="T7" fmla="*/ 31 h 31"/>
                <a:gd name="T8" fmla="*/ 28 w 28"/>
                <a:gd name="T9" fmla="*/ 31 h 31"/>
                <a:gd name="T10" fmla="*/ 28 w 28"/>
                <a:gd name="T11" fmla="*/ 29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31"/>
                <a:gd name="T20" fmla="*/ 28 w 28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31">
                  <a:moveTo>
                    <a:pt x="28" y="29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1"/>
                  </a:lnTo>
                  <a:lnTo>
                    <a:pt x="2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599" name="Freeform 329"/>
            <p:cNvSpPr>
              <a:spLocks/>
            </p:cNvSpPr>
            <p:nvPr/>
          </p:nvSpPr>
          <p:spPr bwMode="auto">
            <a:xfrm>
              <a:off x="1970" y="1818"/>
              <a:ext cx="29" cy="31"/>
            </a:xfrm>
            <a:custGeom>
              <a:avLst/>
              <a:gdLst>
                <a:gd name="T0" fmla="*/ 29 w 29"/>
                <a:gd name="T1" fmla="*/ 29 h 31"/>
                <a:gd name="T2" fmla="*/ 29 w 29"/>
                <a:gd name="T3" fmla="*/ 0 h 31"/>
                <a:gd name="T4" fmla="*/ 0 w 29"/>
                <a:gd name="T5" fmla="*/ 16 h 31"/>
                <a:gd name="T6" fmla="*/ 29 w 29"/>
                <a:gd name="T7" fmla="*/ 31 h 31"/>
                <a:gd name="T8" fmla="*/ 29 w 29"/>
                <a:gd name="T9" fmla="*/ 31 h 31"/>
                <a:gd name="T10" fmla="*/ 29 w 29"/>
                <a:gd name="T11" fmla="*/ 29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1"/>
                <a:gd name="T20" fmla="*/ 29 w 29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1">
                  <a:moveTo>
                    <a:pt x="29" y="29"/>
                  </a:moveTo>
                  <a:lnTo>
                    <a:pt x="29" y="0"/>
                  </a:lnTo>
                  <a:lnTo>
                    <a:pt x="0" y="16"/>
                  </a:lnTo>
                  <a:lnTo>
                    <a:pt x="29" y="31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0" name="Freeform 330"/>
            <p:cNvSpPr>
              <a:spLocks/>
            </p:cNvSpPr>
            <p:nvPr/>
          </p:nvSpPr>
          <p:spPr bwMode="auto">
            <a:xfrm>
              <a:off x="1970" y="1730"/>
              <a:ext cx="29" cy="29"/>
            </a:xfrm>
            <a:custGeom>
              <a:avLst/>
              <a:gdLst>
                <a:gd name="T0" fmla="*/ 29 w 29"/>
                <a:gd name="T1" fmla="*/ 27 h 29"/>
                <a:gd name="T2" fmla="*/ 29 w 29"/>
                <a:gd name="T3" fmla="*/ 0 h 29"/>
                <a:gd name="T4" fmla="*/ 0 w 29"/>
                <a:gd name="T5" fmla="*/ 14 h 29"/>
                <a:gd name="T6" fmla="*/ 29 w 29"/>
                <a:gd name="T7" fmla="*/ 29 h 29"/>
                <a:gd name="T8" fmla="*/ 29 w 29"/>
                <a:gd name="T9" fmla="*/ 29 h 29"/>
                <a:gd name="T10" fmla="*/ 29 w 29"/>
                <a:gd name="T11" fmla="*/ 2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9"/>
                <a:gd name="T20" fmla="*/ 29 w 2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9">
                  <a:moveTo>
                    <a:pt x="29" y="27"/>
                  </a:moveTo>
                  <a:lnTo>
                    <a:pt x="29" y="0"/>
                  </a:lnTo>
                  <a:lnTo>
                    <a:pt x="0" y="14"/>
                  </a:lnTo>
                  <a:lnTo>
                    <a:pt x="29" y="29"/>
                  </a:lnTo>
                  <a:lnTo>
                    <a:pt x="2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1" name="Freeform 331"/>
            <p:cNvSpPr>
              <a:spLocks/>
            </p:cNvSpPr>
            <p:nvPr/>
          </p:nvSpPr>
          <p:spPr bwMode="auto">
            <a:xfrm>
              <a:off x="1970" y="1642"/>
              <a:ext cx="29" cy="29"/>
            </a:xfrm>
            <a:custGeom>
              <a:avLst/>
              <a:gdLst>
                <a:gd name="T0" fmla="*/ 29 w 29"/>
                <a:gd name="T1" fmla="*/ 29 h 29"/>
                <a:gd name="T2" fmla="*/ 29 w 29"/>
                <a:gd name="T3" fmla="*/ 0 h 29"/>
                <a:gd name="T4" fmla="*/ 0 w 29"/>
                <a:gd name="T5" fmla="*/ 15 h 29"/>
                <a:gd name="T6" fmla="*/ 29 w 29"/>
                <a:gd name="T7" fmla="*/ 29 h 29"/>
                <a:gd name="T8" fmla="*/ 29 w 29"/>
                <a:gd name="T9" fmla="*/ 29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9"/>
                <a:gd name="T17" fmla="*/ 29 w 29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9">
                  <a:moveTo>
                    <a:pt x="29" y="29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2" name="Freeform 332"/>
            <p:cNvSpPr>
              <a:spLocks/>
            </p:cNvSpPr>
            <p:nvPr/>
          </p:nvSpPr>
          <p:spPr bwMode="auto">
            <a:xfrm>
              <a:off x="1970" y="1551"/>
              <a:ext cx="29" cy="31"/>
            </a:xfrm>
            <a:custGeom>
              <a:avLst/>
              <a:gdLst>
                <a:gd name="T0" fmla="*/ 29 w 29"/>
                <a:gd name="T1" fmla="*/ 29 h 31"/>
                <a:gd name="T2" fmla="*/ 29 w 29"/>
                <a:gd name="T3" fmla="*/ 0 h 31"/>
                <a:gd name="T4" fmla="*/ 0 w 29"/>
                <a:gd name="T5" fmla="*/ 16 h 31"/>
                <a:gd name="T6" fmla="*/ 29 w 29"/>
                <a:gd name="T7" fmla="*/ 31 h 31"/>
                <a:gd name="T8" fmla="*/ 29 w 29"/>
                <a:gd name="T9" fmla="*/ 31 h 31"/>
                <a:gd name="T10" fmla="*/ 29 w 29"/>
                <a:gd name="T11" fmla="*/ 29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1"/>
                <a:gd name="T20" fmla="*/ 29 w 29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1">
                  <a:moveTo>
                    <a:pt x="29" y="29"/>
                  </a:moveTo>
                  <a:lnTo>
                    <a:pt x="29" y="0"/>
                  </a:lnTo>
                  <a:lnTo>
                    <a:pt x="0" y="16"/>
                  </a:lnTo>
                  <a:lnTo>
                    <a:pt x="29" y="31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3" name="Freeform 333"/>
            <p:cNvSpPr>
              <a:spLocks/>
            </p:cNvSpPr>
            <p:nvPr/>
          </p:nvSpPr>
          <p:spPr bwMode="auto">
            <a:xfrm>
              <a:off x="1970" y="1465"/>
              <a:ext cx="29" cy="31"/>
            </a:xfrm>
            <a:custGeom>
              <a:avLst/>
              <a:gdLst>
                <a:gd name="T0" fmla="*/ 29 w 29"/>
                <a:gd name="T1" fmla="*/ 29 h 31"/>
                <a:gd name="T2" fmla="*/ 29 w 29"/>
                <a:gd name="T3" fmla="*/ 0 h 31"/>
                <a:gd name="T4" fmla="*/ 0 w 29"/>
                <a:gd name="T5" fmla="*/ 15 h 31"/>
                <a:gd name="T6" fmla="*/ 29 w 29"/>
                <a:gd name="T7" fmla="*/ 31 h 31"/>
                <a:gd name="T8" fmla="*/ 29 w 29"/>
                <a:gd name="T9" fmla="*/ 31 h 31"/>
                <a:gd name="T10" fmla="*/ 29 w 29"/>
                <a:gd name="T11" fmla="*/ 29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31"/>
                <a:gd name="T20" fmla="*/ 29 w 29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31">
                  <a:moveTo>
                    <a:pt x="29" y="29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29" y="31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4" name="Freeform 334"/>
            <p:cNvSpPr>
              <a:spLocks/>
            </p:cNvSpPr>
            <p:nvPr/>
          </p:nvSpPr>
          <p:spPr bwMode="auto">
            <a:xfrm>
              <a:off x="1970" y="1379"/>
              <a:ext cx="29" cy="28"/>
            </a:xfrm>
            <a:custGeom>
              <a:avLst/>
              <a:gdLst>
                <a:gd name="T0" fmla="*/ 29 w 29"/>
                <a:gd name="T1" fmla="*/ 28 h 28"/>
                <a:gd name="T2" fmla="*/ 29 w 29"/>
                <a:gd name="T3" fmla="*/ 0 h 28"/>
                <a:gd name="T4" fmla="*/ 0 w 29"/>
                <a:gd name="T5" fmla="*/ 15 h 28"/>
                <a:gd name="T6" fmla="*/ 29 w 29"/>
                <a:gd name="T7" fmla="*/ 28 h 28"/>
                <a:gd name="T8" fmla="*/ 29 w 29"/>
                <a:gd name="T9" fmla="*/ 28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8"/>
                <a:gd name="T17" fmla="*/ 29 w 2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8">
                  <a:moveTo>
                    <a:pt x="29" y="28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605" name="Line 335"/>
            <p:cNvSpPr>
              <a:spLocks noChangeShapeType="1"/>
            </p:cNvSpPr>
            <p:nvPr/>
          </p:nvSpPr>
          <p:spPr bwMode="auto">
            <a:xfrm flipH="1">
              <a:off x="1432" y="1569"/>
              <a:ext cx="12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06" name="Rectangle 336"/>
            <p:cNvSpPr>
              <a:spLocks noChangeArrowheads="1"/>
            </p:cNvSpPr>
            <p:nvPr/>
          </p:nvSpPr>
          <p:spPr bwMode="auto">
            <a:xfrm>
              <a:off x="1192" y="1530"/>
              <a:ext cx="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07" name="Rectangle 337"/>
            <p:cNvSpPr>
              <a:spLocks noChangeArrowheads="1"/>
            </p:cNvSpPr>
            <p:nvPr/>
          </p:nvSpPr>
          <p:spPr bwMode="auto">
            <a:xfrm>
              <a:off x="1231" y="1530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08" name="Rectangle 338"/>
            <p:cNvSpPr>
              <a:spLocks noChangeArrowheads="1"/>
            </p:cNvSpPr>
            <p:nvPr/>
          </p:nvSpPr>
          <p:spPr bwMode="auto">
            <a:xfrm>
              <a:off x="1267" y="1530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09" name="Rectangle 339"/>
            <p:cNvSpPr>
              <a:spLocks noChangeArrowheads="1"/>
            </p:cNvSpPr>
            <p:nvPr/>
          </p:nvSpPr>
          <p:spPr bwMode="auto">
            <a:xfrm>
              <a:off x="1309" y="1530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0" name="Rectangle 340"/>
            <p:cNvSpPr>
              <a:spLocks noChangeArrowheads="1"/>
            </p:cNvSpPr>
            <p:nvPr/>
          </p:nvSpPr>
          <p:spPr bwMode="auto">
            <a:xfrm>
              <a:off x="1327" y="1530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1" name="Rectangle 341"/>
            <p:cNvSpPr>
              <a:spLocks noChangeArrowheads="1"/>
            </p:cNvSpPr>
            <p:nvPr/>
          </p:nvSpPr>
          <p:spPr bwMode="auto">
            <a:xfrm>
              <a:off x="1363" y="1530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2" name="Rectangle 342"/>
            <p:cNvSpPr>
              <a:spLocks noChangeArrowheads="1"/>
            </p:cNvSpPr>
            <p:nvPr/>
          </p:nvSpPr>
          <p:spPr bwMode="auto">
            <a:xfrm>
              <a:off x="1377" y="1530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3" name="Rectangle 343"/>
            <p:cNvSpPr>
              <a:spLocks noChangeArrowheads="1"/>
            </p:cNvSpPr>
            <p:nvPr/>
          </p:nvSpPr>
          <p:spPr bwMode="auto">
            <a:xfrm>
              <a:off x="2569" y="2215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4" name="Rectangle 344"/>
            <p:cNvSpPr>
              <a:spLocks noChangeArrowheads="1"/>
            </p:cNvSpPr>
            <p:nvPr/>
          </p:nvSpPr>
          <p:spPr bwMode="auto">
            <a:xfrm>
              <a:off x="2612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5" name="Rectangle 345"/>
            <p:cNvSpPr>
              <a:spLocks noChangeArrowheads="1"/>
            </p:cNvSpPr>
            <p:nvPr/>
          </p:nvSpPr>
          <p:spPr bwMode="auto">
            <a:xfrm>
              <a:off x="2648" y="2215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6" name="Rectangle 346"/>
            <p:cNvSpPr>
              <a:spLocks noChangeArrowheads="1"/>
            </p:cNvSpPr>
            <p:nvPr/>
          </p:nvSpPr>
          <p:spPr bwMode="auto">
            <a:xfrm>
              <a:off x="2681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7" name="Rectangle 347"/>
            <p:cNvSpPr>
              <a:spLocks noChangeArrowheads="1"/>
            </p:cNvSpPr>
            <p:nvPr/>
          </p:nvSpPr>
          <p:spPr bwMode="auto">
            <a:xfrm>
              <a:off x="2711" y="2215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8" name="Rectangle 348"/>
            <p:cNvSpPr>
              <a:spLocks noChangeArrowheads="1"/>
            </p:cNvSpPr>
            <p:nvPr/>
          </p:nvSpPr>
          <p:spPr bwMode="auto">
            <a:xfrm>
              <a:off x="2727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19" name="Rectangle 349"/>
            <p:cNvSpPr>
              <a:spLocks noChangeArrowheads="1"/>
            </p:cNvSpPr>
            <p:nvPr/>
          </p:nvSpPr>
          <p:spPr bwMode="auto">
            <a:xfrm>
              <a:off x="2758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0" name="Rectangle 350"/>
            <p:cNvSpPr>
              <a:spLocks noChangeArrowheads="1"/>
            </p:cNvSpPr>
            <p:nvPr/>
          </p:nvSpPr>
          <p:spPr bwMode="auto">
            <a:xfrm>
              <a:off x="2794" y="2215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1" name="Rectangle 351"/>
            <p:cNvSpPr>
              <a:spLocks noChangeArrowheads="1"/>
            </p:cNvSpPr>
            <p:nvPr/>
          </p:nvSpPr>
          <p:spPr bwMode="auto">
            <a:xfrm>
              <a:off x="2807" y="22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2" name="Rectangle 352"/>
            <p:cNvSpPr>
              <a:spLocks noChangeArrowheads="1"/>
            </p:cNvSpPr>
            <p:nvPr/>
          </p:nvSpPr>
          <p:spPr bwMode="auto">
            <a:xfrm>
              <a:off x="2825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3" name="Rectangle 353"/>
            <p:cNvSpPr>
              <a:spLocks noChangeArrowheads="1"/>
            </p:cNvSpPr>
            <p:nvPr/>
          </p:nvSpPr>
          <p:spPr bwMode="auto">
            <a:xfrm>
              <a:off x="2861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4" name="Rectangle 354"/>
            <p:cNvSpPr>
              <a:spLocks noChangeArrowheads="1"/>
            </p:cNvSpPr>
            <p:nvPr/>
          </p:nvSpPr>
          <p:spPr bwMode="auto">
            <a:xfrm>
              <a:off x="2898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5" name="Rectangle 355"/>
            <p:cNvSpPr>
              <a:spLocks noChangeArrowheads="1"/>
            </p:cNvSpPr>
            <p:nvPr/>
          </p:nvSpPr>
          <p:spPr bwMode="auto">
            <a:xfrm>
              <a:off x="2932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6" name="Rectangle 356"/>
            <p:cNvSpPr>
              <a:spLocks noChangeArrowheads="1"/>
            </p:cNvSpPr>
            <p:nvPr/>
          </p:nvSpPr>
          <p:spPr bwMode="auto">
            <a:xfrm>
              <a:off x="2969" y="221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7" name="Rectangle 357"/>
            <p:cNvSpPr>
              <a:spLocks noChangeArrowheads="1"/>
            </p:cNvSpPr>
            <p:nvPr/>
          </p:nvSpPr>
          <p:spPr bwMode="auto">
            <a:xfrm>
              <a:off x="2986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8" name="Rectangle 358"/>
            <p:cNvSpPr>
              <a:spLocks noChangeArrowheads="1"/>
            </p:cNvSpPr>
            <p:nvPr/>
          </p:nvSpPr>
          <p:spPr bwMode="auto">
            <a:xfrm>
              <a:off x="3021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u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29" name="Rectangle 359"/>
            <p:cNvSpPr>
              <a:spLocks noChangeArrowheads="1"/>
            </p:cNvSpPr>
            <p:nvPr/>
          </p:nvSpPr>
          <p:spPr bwMode="auto">
            <a:xfrm>
              <a:off x="3057" y="2215"/>
              <a:ext cx="8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0" name="Rectangle 360"/>
            <p:cNvSpPr>
              <a:spLocks noChangeArrowheads="1"/>
            </p:cNvSpPr>
            <p:nvPr/>
          </p:nvSpPr>
          <p:spPr bwMode="auto">
            <a:xfrm>
              <a:off x="3111" y="2215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1" name="Rectangle 361"/>
            <p:cNvSpPr>
              <a:spLocks noChangeArrowheads="1"/>
            </p:cNvSpPr>
            <p:nvPr/>
          </p:nvSpPr>
          <p:spPr bwMode="auto">
            <a:xfrm>
              <a:off x="3145" y="221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2" name="Rectangle 362"/>
            <p:cNvSpPr>
              <a:spLocks noChangeArrowheads="1"/>
            </p:cNvSpPr>
            <p:nvPr/>
          </p:nvSpPr>
          <p:spPr bwMode="auto">
            <a:xfrm>
              <a:off x="3182" y="2215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3" name="Rectangle 363"/>
            <p:cNvSpPr>
              <a:spLocks noChangeArrowheads="1"/>
            </p:cNvSpPr>
            <p:nvPr/>
          </p:nvSpPr>
          <p:spPr bwMode="auto">
            <a:xfrm>
              <a:off x="2494" y="2352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4" name="Rectangle 364"/>
            <p:cNvSpPr>
              <a:spLocks noChangeArrowheads="1"/>
            </p:cNvSpPr>
            <p:nvPr/>
          </p:nvSpPr>
          <p:spPr bwMode="auto">
            <a:xfrm>
              <a:off x="2537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h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5" name="Rectangle 365"/>
            <p:cNvSpPr>
              <a:spLocks noChangeArrowheads="1"/>
            </p:cNvSpPr>
            <p:nvPr/>
          </p:nvSpPr>
          <p:spPr bwMode="auto">
            <a:xfrm>
              <a:off x="2573" y="2352"/>
              <a:ext cx="5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y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6" name="Rectangle 366"/>
            <p:cNvSpPr>
              <a:spLocks noChangeArrowheads="1"/>
            </p:cNvSpPr>
            <p:nvPr/>
          </p:nvSpPr>
          <p:spPr bwMode="auto">
            <a:xfrm>
              <a:off x="2606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7" name="Rectangle 367"/>
            <p:cNvSpPr>
              <a:spLocks noChangeArrowheads="1"/>
            </p:cNvSpPr>
            <p:nvPr/>
          </p:nvSpPr>
          <p:spPr bwMode="auto">
            <a:xfrm>
              <a:off x="2637" y="235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8" name="Rectangle 368"/>
            <p:cNvSpPr>
              <a:spLocks noChangeArrowheads="1"/>
            </p:cNvSpPr>
            <p:nvPr/>
          </p:nvSpPr>
          <p:spPr bwMode="auto">
            <a:xfrm>
              <a:off x="2652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39" name="Rectangle 369"/>
            <p:cNvSpPr>
              <a:spLocks noChangeArrowheads="1"/>
            </p:cNvSpPr>
            <p:nvPr/>
          </p:nvSpPr>
          <p:spPr bwMode="auto">
            <a:xfrm>
              <a:off x="2683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0" name="Rectangle 370"/>
            <p:cNvSpPr>
              <a:spLocks noChangeArrowheads="1"/>
            </p:cNvSpPr>
            <p:nvPr/>
          </p:nvSpPr>
          <p:spPr bwMode="auto">
            <a:xfrm>
              <a:off x="2719" y="235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1" name="Rectangle 371"/>
            <p:cNvSpPr>
              <a:spLocks noChangeArrowheads="1"/>
            </p:cNvSpPr>
            <p:nvPr/>
          </p:nvSpPr>
          <p:spPr bwMode="auto">
            <a:xfrm>
              <a:off x="2733" y="235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2" name="Rectangle 372"/>
            <p:cNvSpPr>
              <a:spLocks noChangeArrowheads="1"/>
            </p:cNvSpPr>
            <p:nvPr/>
          </p:nvSpPr>
          <p:spPr bwMode="auto">
            <a:xfrm>
              <a:off x="2752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3" name="Rectangle 373"/>
            <p:cNvSpPr>
              <a:spLocks noChangeArrowheads="1"/>
            </p:cNvSpPr>
            <p:nvPr/>
          </p:nvSpPr>
          <p:spPr bwMode="auto">
            <a:xfrm>
              <a:off x="2786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4" name="Rectangle 374"/>
            <p:cNvSpPr>
              <a:spLocks noChangeArrowheads="1"/>
            </p:cNvSpPr>
            <p:nvPr/>
          </p:nvSpPr>
          <p:spPr bwMode="auto">
            <a:xfrm>
              <a:off x="2823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d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5" name="Rectangle 375"/>
            <p:cNvSpPr>
              <a:spLocks noChangeArrowheads="1"/>
            </p:cNvSpPr>
            <p:nvPr/>
          </p:nvSpPr>
          <p:spPr bwMode="auto">
            <a:xfrm>
              <a:off x="2857" y="2352"/>
              <a:ext cx="5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r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6" name="Rectangle 376"/>
            <p:cNvSpPr>
              <a:spLocks noChangeArrowheads="1"/>
            </p:cNvSpPr>
            <p:nvPr/>
          </p:nvSpPr>
          <p:spPr bwMode="auto">
            <a:xfrm>
              <a:off x="2878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e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7" name="Rectangle 377"/>
            <p:cNvSpPr>
              <a:spLocks noChangeArrowheads="1"/>
            </p:cNvSpPr>
            <p:nvPr/>
          </p:nvSpPr>
          <p:spPr bwMode="auto">
            <a:xfrm>
              <a:off x="2915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8" name="Rectangle 378"/>
            <p:cNvSpPr>
              <a:spLocks noChangeArrowheads="1"/>
            </p:cNvSpPr>
            <p:nvPr/>
          </p:nvSpPr>
          <p:spPr bwMode="auto">
            <a:xfrm>
              <a:off x="2946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49" name="Rectangle 379"/>
            <p:cNvSpPr>
              <a:spLocks noChangeArrowheads="1"/>
            </p:cNvSpPr>
            <p:nvPr/>
          </p:nvSpPr>
          <p:spPr bwMode="auto">
            <a:xfrm>
              <a:off x="2978" y="235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 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0" name="Rectangle 380"/>
            <p:cNvSpPr>
              <a:spLocks noChangeArrowheads="1"/>
            </p:cNvSpPr>
            <p:nvPr/>
          </p:nvSpPr>
          <p:spPr bwMode="auto">
            <a:xfrm>
              <a:off x="2996" y="235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1" name="Rectangle 381"/>
            <p:cNvSpPr>
              <a:spLocks noChangeArrowheads="1"/>
            </p:cNvSpPr>
            <p:nvPr/>
          </p:nvSpPr>
          <p:spPr bwMode="auto">
            <a:xfrm>
              <a:off x="3015" y="2352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2" name="Rectangle 382"/>
            <p:cNvSpPr>
              <a:spLocks noChangeArrowheads="1"/>
            </p:cNvSpPr>
            <p:nvPr/>
          </p:nvSpPr>
          <p:spPr bwMode="auto">
            <a:xfrm>
              <a:off x="3049" y="2352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g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3" name="Rectangle 383"/>
            <p:cNvSpPr>
              <a:spLocks noChangeArrowheads="1"/>
            </p:cNvSpPr>
            <p:nvPr/>
          </p:nvSpPr>
          <p:spPr bwMode="auto">
            <a:xfrm>
              <a:off x="1285" y="1380"/>
              <a:ext cx="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4" name="Rectangle 384"/>
            <p:cNvSpPr>
              <a:spLocks noChangeArrowheads="1"/>
            </p:cNvSpPr>
            <p:nvPr/>
          </p:nvSpPr>
          <p:spPr bwMode="auto">
            <a:xfrm>
              <a:off x="1325" y="1380"/>
              <a:ext cx="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5" name="Rectangle 385"/>
            <p:cNvSpPr>
              <a:spLocks noChangeArrowheads="1"/>
            </p:cNvSpPr>
            <p:nvPr/>
          </p:nvSpPr>
          <p:spPr bwMode="auto">
            <a:xfrm>
              <a:off x="1359" y="1380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800" b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</a:t>
              </a:r>
              <a:endParaRPr lang="zh-TW" altLang="zh-TW">
                <a:ea typeface="新細明體" pitchFamily="18" charset="-120"/>
              </a:endParaRPr>
            </a:p>
          </p:txBody>
        </p:sp>
        <p:sp>
          <p:nvSpPr>
            <p:cNvPr id="5656" name="Line 386"/>
            <p:cNvSpPr>
              <a:spLocks noChangeShapeType="1"/>
            </p:cNvSpPr>
            <p:nvPr/>
          </p:nvSpPr>
          <p:spPr bwMode="auto">
            <a:xfrm>
              <a:off x="2085" y="1008"/>
              <a:ext cx="1" cy="826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7" name="Line 387"/>
            <p:cNvSpPr>
              <a:spLocks noChangeShapeType="1"/>
            </p:cNvSpPr>
            <p:nvPr/>
          </p:nvSpPr>
          <p:spPr bwMode="auto">
            <a:xfrm flipH="1">
              <a:off x="2001" y="1834"/>
              <a:ext cx="84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8" name="Line 388"/>
            <p:cNvSpPr>
              <a:spLocks noChangeShapeType="1"/>
            </p:cNvSpPr>
            <p:nvPr/>
          </p:nvSpPr>
          <p:spPr bwMode="auto">
            <a:xfrm>
              <a:off x="1934" y="1427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9" name="Line 389"/>
            <p:cNvSpPr>
              <a:spLocks noChangeShapeType="1"/>
            </p:cNvSpPr>
            <p:nvPr/>
          </p:nvSpPr>
          <p:spPr bwMode="auto">
            <a:xfrm flipV="1">
              <a:off x="1939" y="1425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0" name="Line 390"/>
            <p:cNvSpPr>
              <a:spLocks noChangeShapeType="1"/>
            </p:cNvSpPr>
            <p:nvPr/>
          </p:nvSpPr>
          <p:spPr bwMode="auto">
            <a:xfrm flipV="1">
              <a:off x="1943" y="1423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1" name="Line 391"/>
            <p:cNvSpPr>
              <a:spLocks noChangeShapeType="1"/>
            </p:cNvSpPr>
            <p:nvPr/>
          </p:nvSpPr>
          <p:spPr bwMode="auto">
            <a:xfrm flipV="1">
              <a:off x="1949" y="142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2" name="Line 392"/>
            <p:cNvSpPr>
              <a:spLocks noChangeShapeType="1"/>
            </p:cNvSpPr>
            <p:nvPr/>
          </p:nvSpPr>
          <p:spPr bwMode="auto">
            <a:xfrm flipV="1">
              <a:off x="1953" y="1417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3" name="Line 393"/>
            <p:cNvSpPr>
              <a:spLocks noChangeShapeType="1"/>
            </p:cNvSpPr>
            <p:nvPr/>
          </p:nvSpPr>
          <p:spPr bwMode="auto">
            <a:xfrm flipV="1">
              <a:off x="1957" y="141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4" name="Line 394"/>
            <p:cNvSpPr>
              <a:spLocks noChangeShapeType="1"/>
            </p:cNvSpPr>
            <p:nvPr/>
          </p:nvSpPr>
          <p:spPr bwMode="auto">
            <a:xfrm flipV="1">
              <a:off x="1961" y="1409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5" name="Line 395"/>
            <p:cNvSpPr>
              <a:spLocks noChangeShapeType="1"/>
            </p:cNvSpPr>
            <p:nvPr/>
          </p:nvSpPr>
          <p:spPr bwMode="auto">
            <a:xfrm flipV="1">
              <a:off x="1962" y="1404"/>
              <a:ext cx="4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6" name="Line 396"/>
            <p:cNvSpPr>
              <a:spLocks noChangeShapeType="1"/>
            </p:cNvSpPr>
            <p:nvPr/>
          </p:nvSpPr>
          <p:spPr bwMode="auto">
            <a:xfrm flipV="1">
              <a:off x="1966" y="1398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7" name="Line 397"/>
            <p:cNvSpPr>
              <a:spLocks noChangeShapeType="1"/>
            </p:cNvSpPr>
            <p:nvPr/>
          </p:nvSpPr>
          <p:spPr bwMode="auto">
            <a:xfrm flipV="1">
              <a:off x="1966" y="1394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8" name="Line 398"/>
            <p:cNvSpPr>
              <a:spLocks noChangeShapeType="1"/>
            </p:cNvSpPr>
            <p:nvPr/>
          </p:nvSpPr>
          <p:spPr bwMode="auto">
            <a:xfrm flipV="1">
              <a:off x="1966" y="1388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9" name="Line 399"/>
            <p:cNvSpPr>
              <a:spLocks noChangeShapeType="1"/>
            </p:cNvSpPr>
            <p:nvPr/>
          </p:nvSpPr>
          <p:spPr bwMode="auto">
            <a:xfrm flipV="1">
              <a:off x="1966" y="1382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0" name="Line 400"/>
            <p:cNvSpPr>
              <a:spLocks noChangeShapeType="1"/>
            </p:cNvSpPr>
            <p:nvPr/>
          </p:nvSpPr>
          <p:spPr bwMode="auto">
            <a:xfrm flipH="1" flipV="1">
              <a:off x="1962" y="1379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1" name="Line 401"/>
            <p:cNvSpPr>
              <a:spLocks noChangeShapeType="1"/>
            </p:cNvSpPr>
            <p:nvPr/>
          </p:nvSpPr>
          <p:spPr bwMode="auto">
            <a:xfrm flipH="1" flipV="1">
              <a:off x="1961" y="1373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2" name="Line 402"/>
            <p:cNvSpPr>
              <a:spLocks noChangeShapeType="1"/>
            </p:cNvSpPr>
            <p:nvPr/>
          </p:nvSpPr>
          <p:spPr bwMode="auto">
            <a:xfrm flipH="1" flipV="1">
              <a:off x="1957" y="136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3" name="Line 403"/>
            <p:cNvSpPr>
              <a:spLocks noChangeShapeType="1"/>
            </p:cNvSpPr>
            <p:nvPr/>
          </p:nvSpPr>
          <p:spPr bwMode="auto">
            <a:xfrm flipH="1" flipV="1">
              <a:off x="1953" y="1365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4" name="Line 404"/>
            <p:cNvSpPr>
              <a:spLocks noChangeShapeType="1"/>
            </p:cNvSpPr>
            <p:nvPr/>
          </p:nvSpPr>
          <p:spPr bwMode="auto">
            <a:xfrm flipH="1" flipV="1">
              <a:off x="1949" y="1363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5" name="Line 405"/>
            <p:cNvSpPr>
              <a:spLocks noChangeShapeType="1"/>
            </p:cNvSpPr>
            <p:nvPr/>
          </p:nvSpPr>
          <p:spPr bwMode="auto">
            <a:xfrm flipH="1" flipV="1">
              <a:off x="1943" y="1361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6" name="Line 406"/>
            <p:cNvSpPr>
              <a:spLocks noChangeShapeType="1"/>
            </p:cNvSpPr>
            <p:nvPr/>
          </p:nvSpPr>
          <p:spPr bwMode="auto">
            <a:xfrm flipH="1" flipV="1">
              <a:off x="1939" y="1359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7" name="Line 407"/>
            <p:cNvSpPr>
              <a:spLocks noChangeShapeType="1"/>
            </p:cNvSpPr>
            <p:nvPr/>
          </p:nvSpPr>
          <p:spPr bwMode="auto">
            <a:xfrm flipH="1">
              <a:off x="1934" y="1359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609"/>
          <p:cNvGrpSpPr>
            <a:grpSpLocks/>
          </p:cNvGrpSpPr>
          <p:nvPr/>
        </p:nvGrpSpPr>
        <p:grpSpPr bwMode="auto">
          <a:xfrm>
            <a:off x="3014663" y="2157413"/>
            <a:ext cx="107950" cy="804862"/>
            <a:chOff x="1899" y="1359"/>
            <a:chExt cx="68" cy="507"/>
          </a:xfrm>
        </p:grpSpPr>
        <p:sp>
          <p:nvSpPr>
            <p:cNvPr id="5278" name="Line 409"/>
            <p:cNvSpPr>
              <a:spLocks noChangeShapeType="1"/>
            </p:cNvSpPr>
            <p:nvPr/>
          </p:nvSpPr>
          <p:spPr bwMode="auto">
            <a:xfrm flipH="1">
              <a:off x="1928" y="1359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Line 410"/>
            <p:cNvSpPr>
              <a:spLocks noChangeShapeType="1"/>
            </p:cNvSpPr>
            <p:nvPr/>
          </p:nvSpPr>
          <p:spPr bwMode="auto">
            <a:xfrm flipH="1">
              <a:off x="1922" y="1359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Line 411"/>
            <p:cNvSpPr>
              <a:spLocks noChangeShapeType="1"/>
            </p:cNvSpPr>
            <p:nvPr/>
          </p:nvSpPr>
          <p:spPr bwMode="auto">
            <a:xfrm flipH="1">
              <a:off x="1918" y="136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Line 412"/>
            <p:cNvSpPr>
              <a:spLocks noChangeShapeType="1"/>
            </p:cNvSpPr>
            <p:nvPr/>
          </p:nvSpPr>
          <p:spPr bwMode="auto">
            <a:xfrm flipH="1">
              <a:off x="1914" y="1363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Line 413"/>
            <p:cNvSpPr>
              <a:spLocks noChangeShapeType="1"/>
            </p:cNvSpPr>
            <p:nvPr/>
          </p:nvSpPr>
          <p:spPr bwMode="auto">
            <a:xfrm flipH="1">
              <a:off x="1911" y="1365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Line 414"/>
            <p:cNvSpPr>
              <a:spLocks noChangeShapeType="1"/>
            </p:cNvSpPr>
            <p:nvPr/>
          </p:nvSpPr>
          <p:spPr bwMode="auto">
            <a:xfrm flipH="1">
              <a:off x="1907" y="136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4" name="Line 415"/>
            <p:cNvSpPr>
              <a:spLocks noChangeShapeType="1"/>
            </p:cNvSpPr>
            <p:nvPr/>
          </p:nvSpPr>
          <p:spPr bwMode="auto">
            <a:xfrm flipH="1">
              <a:off x="1903" y="1373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Line 416"/>
            <p:cNvSpPr>
              <a:spLocks noChangeShapeType="1"/>
            </p:cNvSpPr>
            <p:nvPr/>
          </p:nvSpPr>
          <p:spPr bwMode="auto">
            <a:xfrm flipH="1">
              <a:off x="1901" y="1379"/>
              <a:ext cx="2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Line 417"/>
            <p:cNvSpPr>
              <a:spLocks noChangeShapeType="1"/>
            </p:cNvSpPr>
            <p:nvPr/>
          </p:nvSpPr>
          <p:spPr bwMode="auto">
            <a:xfrm>
              <a:off x="1901" y="1382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Line 418"/>
            <p:cNvSpPr>
              <a:spLocks noChangeShapeType="1"/>
            </p:cNvSpPr>
            <p:nvPr/>
          </p:nvSpPr>
          <p:spPr bwMode="auto">
            <a:xfrm flipH="1">
              <a:off x="1899" y="1388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Line 419"/>
            <p:cNvSpPr>
              <a:spLocks noChangeShapeType="1"/>
            </p:cNvSpPr>
            <p:nvPr/>
          </p:nvSpPr>
          <p:spPr bwMode="auto">
            <a:xfrm>
              <a:off x="1899" y="1394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Line 420"/>
            <p:cNvSpPr>
              <a:spLocks noChangeShapeType="1"/>
            </p:cNvSpPr>
            <p:nvPr/>
          </p:nvSpPr>
          <p:spPr bwMode="auto">
            <a:xfrm>
              <a:off x="1901" y="1398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Line 421"/>
            <p:cNvSpPr>
              <a:spLocks noChangeShapeType="1"/>
            </p:cNvSpPr>
            <p:nvPr/>
          </p:nvSpPr>
          <p:spPr bwMode="auto">
            <a:xfrm>
              <a:off x="1901" y="1404"/>
              <a:ext cx="2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Line 422"/>
            <p:cNvSpPr>
              <a:spLocks noChangeShapeType="1"/>
            </p:cNvSpPr>
            <p:nvPr/>
          </p:nvSpPr>
          <p:spPr bwMode="auto">
            <a:xfrm>
              <a:off x="1903" y="140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Line 423"/>
            <p:cNvSpPr>
              <a:spLocks noChangeShapeType="1"/>
            </p:cNvSpPr>
            <p:nvPr/>
          </p:nvSpPr>
          <p:spPr bwMode="auto">
            <a:xfrm>
              <a:off x="1907" y="141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Line 424"/>
            <p:cNvSpPr>
              <a:spLocks noChangeShapeType="1"/>
            </p:cNvSpPr>
            <p:nvPr/>
          </p:nvSpPr>
          <p:spPr bwMode="auto">
            <a:xfrm>
              <a:off x="1911" y="1417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Line 425"/>
            <p:cNvSpPr>
              <a:spLocks noChangeShapeType="1"/>
            </p:cNvSpPr>
            <p:nvPr/>
          </p:nvSpPr>
          <p:spPr bwMode="auto">
            <a:xfrm>
              <a:off x="1914" y="142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Line 426"/>
            <p:cNvSpPr>
              <a:spLocks noChangeShapeType="1"/>
            </p:cNvSpPr>
            <p:nvPr/>
          </p:nvSpPr>
          <p:spPr bwMode="auto">
            <a:xfrm>
              <a:off x="1918" y="1423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Line 427"/>
            <p:cNvSpPr>
              <a:spLocks noChangeShapeType="1"/>
            </p:cNvSpPr>
            <p:nvPr/>
          </p:nvSpPr>
          <p:spPr bwMode="auto">
            <a:xfrm>
              <a:off x="1922" y="1425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Line 428"/>
            <p:cNvSpPr>
              <a:spLocks noChangeShapeType="1"/>
            </p:cNvSpPr>
            <p:nvPr/>
          </p:nvSpPr>
          <p:spPr bwMode="auto">
            <a:xfrm>
              <a:off x="1928" y="1427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Line 429"/>
            <p:cNvSpPr>
              <a:spLocks noChangeShapeType="1"/>
            </p:cNvSpPr>
            <p:nvPr/>
          </p:nvSpPr>
          <p:spPr bwMode="auto">
            <a:xfrm>
              <a:off x="1934" y="14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Line 430"/>
            <p:cNvSpPr>
              <a:spLocks noChangeShapeType="1"/>
            </p:cNvSpPr>
            <p:nvPr/>
          </p:nvSpPr>
          <p:spPr bwMode="auto">
            <a:xfrm>
              <a:off x="1934" y="1513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Line 431"/>
            <p:cNvSpPr>
              <a:spLocks noChangeShapeType="1"/>
            </p:cNvSpPr>
            <p:nvPr/>
          </p:nvSpPr>
          <p:spPr bwMode="auto">
            <a:xfrm flipV="1">
              <a:off x="1939" y="151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Line 432"/>
            <p:cNvSpPr>
              <a:spLocks noChangeShapeType="1"/>
            </p:cNvSpPr>
            <p:nvPr/>
          </p:nvSpPr>
          <p:spPr bwMode="auto">
            <a:xfrm flipV="1">
              <a:off x="1943" y="1509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Line 433"/>
            <p:cNvSpPr>
              <a:spLocks noChangeShapeType="1"/>
            </p:cNvSpPr>
            <p:nvPr/>
          </p:nvSpPr>
          <p:spPr bwMode="auto">
            <a:xfrm flipV="1">
              <a:off x="1949" y="1507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Line 434"/>
            <p:cNvSpPr>
              <a:spLocks noChangeShapeType="1"/>
            </p:cNvSpPr>
            <p:nvPr/>
          </p:nvSpPr>
          <p:spPr bwMode="auto">
            <a:xfrm flipV="1">
              <a:off x="1953" y="150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Line 435"/>
            <p:cNvSpPr>
              <a:spLocks noChangeShapeType="1"/>
            </p:cNvSpPr>
            <p:nvPr/>
          </p:nvSpPr>
          <p:spPr bwMode="auto">
            <a:xfrm flipV="1">
              <a:off x="1957" y="1500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Line 436"/>
            <p:cNvSpPr>
              <a:spLocks noChangeShapeType="1"/>
            </p:cNvSpPr>
            <p:nvPr/>
          </p:nvSpPr>
          <p:spPr bwMode="auto">
            <a:xfrm flipV="1">
              <a:off x="1961" y="149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Line 437"/>
            <p:cNvSpPr>
              <a:spLocks noChangeShapeType="1"/>
            </p:cNvSpPr>
            <p:nvPr/>
          </p:nvSpPr>
          <p:spPr bwMode="auto">
            <a:xfrm flipV="1">
              <a:off x="1962" y="1490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Line 438"/>
            <p:cNvSpPr>
              <a:spLocks noChangeShapeType="1"/>
            </p:cNvSpPr>
            <p:nvPr/>
          </p:nvSpPr>
          <p:spPr bwMode="auto">
            <a:xfrm flipV="1">
              <a:off x="1966" y="148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Line 439"/>
            <p:cNvSpPr>
              <a:spLocks noChangeShapeType="1"/>
            </p:cNvSpPr>
            <p:nvPr/>
          </p:nvSpPr>
          <p:spPr bwMode="auto">
            <a:xfrm flipV="1">
              <a:off x="1966" y="1479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Line 440"/>
            <p:cNvSpPr>
              <a:spLocks noChangeShapeType="1"/>
            </p:cNvSpPr>
            <p:nvPr/>
          </p:nvSpPr>
          <p:spPr bwMode="auto">
            <a:xfrm flipV="1">
              <a:off x="1966" y="1475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Line 441"/>
            <p:cNvSpPr>
              <a:spLocks noChangeShapeType="1"/>
            </p:cNvSpPr>
            <p:nvPr/>
          </p:nvSpPr>
          <p:spPr bwMode="auto">
            <a:xfrm flipV="1">
              <a:off x="1966" y="146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Line 442"/>
            <p:cNvSpPr>
              <a:spLocks noChangeShapeType="1"/>
            </p:cNvSpPr>
            <p:nvPr/>
          </p:nvSpPr>
          <p:spPr bwMode="auto">
            <a:xfrm flipH="1" flipV="1">
              <a:off x="1962" y="1463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Line 443"/>
            <p:cNvSpPr>
              <a:spLocks noChangeShapeType="1"/>
            </p:cNvSpPr>
            <p:nvPr/>
          </p:nvSpPr>
          <p:spPr bwMode="auto">
            <a:xfrm flipH="1" flipV="1">
              <a:off x="1961" y="1459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3" name="Line 444"/>
            <p:cNvSpPr>
              <a:spLocks noChangeShapeType="1"/>
            </p:cNvSpPr>
            <p:nvPr/>
          </p:nvSpPr>
          <p:spPr bwMode="auto">
            <a:xfrm flipH="1" flipV="1">
              <a:off x="1957" y="1455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Line 445"/>
            <p:cNvSpPr>
              <a:spLocks noChangeShapeType="1"/>
            </p:cNvSpPr>
            <p:nvPr/>
          </p:nvSpPr>
          <p:spPr bwMode="auto">
            <a:xfrm flipH="1" flipV="1">
              <a:off x="1953" y="1452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Line 446"/>
            <p:cNvSpPr>
              <a:spLocks noChangeShapeType="1"/>
            </p:cNvSpPr>
            <p:nvPr/>
          </p:nvSpPr>
          <p:spPr bwMode="auto">
            <a:xfrm flipH="1" flipV="1">
              <a:off x="1949" y="1450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Line 447"/>
            <p:cNvSpPr>
              <a:spLocks noChangeShapeType="1"/>
            </p:cNvSpPr>
            <p:nvPr/>
          </p:nvSpPr>
          <p:spPr bwMode="auto">
            <a:xfrm flipH="1" flipV="1">
              <a:off x="1943" y="1448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Line 448"/>
            <p:cNvSpPr>
              <a:spLocks noChangeShapeType="1"/>
            </p:cNvSpPr>
            <p:nvPr/>
          </p:nvSpPr>
          <p:spPr bwMode="auto">
            <a:xfrm flipH="1" flipV="1">
              <a:off x="1939" y="144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Line 449"/>
            <p:cNvSpPr>
              <a:spLocks noChangeShapeType="1"/>
            </p:cNvSpPr>
            <p:nvPr/>
          </p:nvSpPr>
          <p:spPr bwMode="auto">
            <a:xfrm flipH="1">
              <a:off x="1934" y="1446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Line 450"/>
            <p:cNvSpPr>
              <a:spLocks noChangeShapeType="1"/>
            </p:cNvSpPr>
            <p:nvPr/>
          </p:nvSpPr>
          <p:spPr bwMode="auto">
            <a:xfrm flipH="1">
              <a:off x="1928" y="1446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Line 451"/>
            <p:cNvSpPr>
              <a:spLocks noChangeShapeType="1"/>
            </p:cNvSpPr>
            <p:nvPr/>
          </p:nvSpPr>
          <p:spPr bwMode="auto">
            <a:xfrm flipH="1">
              <a:off x="1922" y="1446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Line 452"/>
            <p:cNvSpPr>
              <a:spLocks noChangeShapeType="1"/>
            </p:cNvSpPr>
            <p:nvPr/>
          </p:nvSpPr>
          <p:spPr bwMode="auto">
            <a:xfrm flipH="1">
              <a:off x="1918" y="1448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Line 453"/>
            <p:cNvSpPr>
              <a:spLocks noChangeShapeType="1"/>
            </p:cNvSpPr>
            <p:nvPr/>
          </p:nvSpPr>
          <p:spPr bwMode="auto">
            <a:xfrm flipH="1">
              <a:off x="1914" y="1450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3" name="Line 454"/>
            <p:cNvSpPr>
              <a:spLocks noChangeShapeType="1"/>
            </p:cNvSpPr>
            <p:nvPr/>
          </p:nvSpPr>
          <p:spPr bwMode="auto">
            <a:xfrm flipH="1">
              <a:off x="1911" y="1452"/>
              <a:ext cx="3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Line 455"/>
            <p:cNvSpPr>
              <a:spLocks noChangeShapeType="1"/>
            </p:cNvSpPr>
            <p:nvPr/>
          </p:nvSpPr>
          <p:spPr bwMode="auto">
            <a:xfrm flipH="1">
              <a:off x="1907" y="1455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Line 456"/>
            <p:cNvSpPr>
              <a:spLocks noChangeShapeType="1"/>
            </p:cNvSpPr>
            <p:nvPr/>
          </p:nvSpPr>
          <p:spPr bwMode="auto">
            <a:xfrm flipH="1">
              <a:off x="1903" y="145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Line 457"/>
            <p:cNvSpPr>
              <a:spLocks noChangeShapeType="1"/>
            </p:cNvSpPr>
            <p:nvPr/>
          </p:nvSpPr>
          <p:spPr bwMode="auto">
            <a:xfrm flipH="1">
              <a:off x="1901" y="1463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Line 458"/>
            <p:cNvSpPr>
              <a:spLocks noChangeShapeType="1"/>
            </p:cNvSpPr>
            <p:nvPr/>
          </p:nvSpPr>
          <p:spPr bwMode="auto">
            <a:xfrm>
              <a:off x="1901" y="146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Line 459"/>
            <p:cNvSpPr>
              <a:spLocks noChangeShapeType="1"/>
            </p:cNvSpPr>
            <p:nvPr/>
          </p:nvSpPr>
          <p:spPr bwMode="auto">
            <a:xfrm flipH="1">
              <a:off x="1899" y="1475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Line 460"/>
            <p:cNvSpPr>
              <a:spLocks noChangeShapeType="1"/>
            </p:cNvSpPr>
            <p:nvPr/>
          </p:nvSpPr>
          <p:spPr bwMode="auto">
            <a:xfrm>
              <a:off x="1899" y="1479"/>
              <a:ext cx="2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Line 461"/>
            <p:cNvSpPr>
              <a:spLocks noChangeShapeType="1"/>
            </p:cNvSpPr>
            <p:nvPr/>
          </p:nvSpPr>
          <p:spPr bwMode="auto">
            <a:xfrm>
              <a:off x="1901" y="148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Line 462"/>
            <p:cNvSpPr>
              <a:spLocks noChangeShapeType="1"/>
            </p:cNvSpPr>
            <p:nvPr/>
          </p:nvSpPr>
          <p:spPr bwMode="auto">
            <a:xfrm>
              <a:off x="1901" y="1490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Line 463"/>
            <p:cNvSpPr>
              <a:spLocks noChangeShapeType="1"/>
            </p:cNvSpPr>
            <p:nvPr/>
          </p:nvSpPr>
          <p:spPr bwMode="auto">
            <a:xfrm>
              <a:off x="1903" y="1494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Line 464"/>
            <p:cNvSpPr>
              <a:spLocks noChangeShapeType="1"/>
            </p:cNvSpPr>
            <p:nvPr/>
          </p:nvSpPr>
          <p:spPr bwMode="auto">
            <a:xfrm>
              <a:off x="1907" y="1500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Line 465"/>
            <p:cNvSpPr>
              <a:spLocks noChangeShapeType="1"/>
            </p:cNvSpPr>
            <p:nvPr/>
          </p:nvSpPr>
          <p:spPr bwMode="auto">
            <a:xfrm>
              <a:off x="1911" y="1503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Line 466"/>
            <p:cNvSpPr>
              <a:spLocks noChangeShapeType="1"/>
            </p:cNvSpPr>
            <p:nvPr/>
          </p:nvSpPr>
          <p:spPr bwMode="auto">
            <a:xfrm>
              <a:off x="1914" y="1507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Line 467"/>
            <p:cNvSpPr>
              <a:spLocks noChangeShapeType="1"/>
            </p:cNvSpPr>
            <p:nvPr/>
          </p:nvSpPr>
          <p:spPr bwMode="auto">
            <a:xfrm>
              <a:off x="1918" y="1509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Line 468"/>
            <p:cNvSpPr>
              <a:spLocks noChangeShapeType="1"/>
            </p:cNvSpPr>
            <p:nvPr/>
          </p:nvSpPr>
          <p:spPr bwMode="auto">
            <a:xfrm>
              <a:off x="1922" y="1511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Line 469"/>
            <p:cNvSpPr>
              <a:spLocks noChangeShapeType="1"/>
            </p:cNvSpPr>
            <p:nvPr/>
          </p:nvSpPr>
          <p:spPr bwMode="auto">
            <a:xfrm>
              <a:off x="1928" y="1513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Line 470"/>
            <p:cNvSpPr>
              <a:spLocks noChangeShapeType="1"/>
            </p:cNvSpPr>
            <p:nvPr/>
          </p:nvSpPr>
          <p:spPr bwMode="auto">
            <a:xfrm>
              <a:off x="1934" y="1513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Line 471"/>
            <p:cNvSpPr>
              <a:spLocks noChangeShapeType="1"/>
            </p:cNvSpPr>
            <p:nvPr/>
          </p:nvSpPr>
          <p:spPr bwMode="auto">
            <a:xfrm>
              <a:off x="1934" y="1598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Line 472"/>
            <p:cNvSpPr>
              <a:spLocks noChangeShapeType="1"/>
            </p:cNvSpPr>
            <p:nvPr/>
          </p:nvSpPr>
          <p:spPr bwMode="auto">
            <a:xfrm flipV="1">
              <a:off x="1939" y="1598"/>
              <a:ext cx="4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Line 473"/>
            <p:cNvSpPr>
              <a:spLocks noChangeShapeType="1"/>
            </p:cNvSpPr>
            <p:nvPr/>
          </p:nvSpPr>
          <p:spPr bwMode="auto">
            <a:xfrm flipV="1">
              <a:off x="1943" y="1596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Line 474"/>
            <p:cNvSpPr>
              <a:spLocks noChangeShapeType="1"/>
            </p:cNvSpPr>
            <p:nvPr/>
          </p:nvSpPr>
          <p:spPr bwMode="auto">
            <a:xfrm flipV="1">
              <a:off x="1949" y="159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Line 475"/>
            <p:cNvSpPr>
              <a:spLocks noChangeShapeType="1"/>
            </p:cNvSpPr>
            <p:nvPr/>
          </p:nvSpPr>
          <p:spPr bwMode="auto">
            <a:xfrm flipV="1">
              <a:off x="1953" y="1590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5" name="Line 476"/>
            <p:cNvSpPr>
              <a:spLocks noChangeShapeType="1"/>
            </p:cNvSpPr>
            <p:nvPr/>
          </p:nvSpPr>
          <p:spPr bwMode="auto">
            <a:xfrm flipV="1">
              <a:off x="1957" y="158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Line 477"/>
            <p:cNvSpPr>
              <a:spLocks noChangeShapeType="1"/>
            </p:cNvSpPr>
            <p:nvPr/>
          </p:nvSpPr>
          <p:spPr bwMode="auto">
            <a:xfrm flipV="1">
              <a:off x="1961" y="1580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Line 478"/>
            <p:cNvSpPr>
              <a:spLocks noChangeShapeType="1"/>
            </p:cNvSpPr>
            <p:nvPr/>
          </p:nvSpPr>
          <p:spPr bwMode="auto">
            <a:xfrm flipV="1">
              <a:off x="1962" y="157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Line 479"/>
            <p:cNvSpPr>
              <a:spLocks noChangeShapeType="1"/>
            </p:cNvSpPr>
            <p:nvPr/>
          </p:nvSpPr>
          <p:spPr bwMode="auto">
            <a:xfrm flipV="1">
              <a:off x="1966" y="1571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Line 480"/>
            <p:cNvSpPr>
              <a:spLocks noChangeShapeType="1"/>
            </p:cNvSpPr>
            <p:nvPr/>
          </p:nvSpPr>
          <p:spPr bwMode="auto">
            <a:xfrm flipV="1">
              <a:off x="1966" y="1565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Line 481"/>
            <p:cNvSpPr>
              <a:spLocks noChangeShapeType="1"/>
            </p:cNvSpPr>
            <p:nvPr/>
          </p:nvSpPr>
          <p:spPr bwMode="auto">
            <a:xfrm flipV="1">
              <a:off x="1966" y="1561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Line 482"/>
            <p:cNvSpPr>
              <a:spLocks noChangeShapeType="1"/>
            </p:cNvSpPr>
            <p:nvPr/>
          </p:nvSpPr>
          <p:spPr bwMode="auto">
            <a:xfrm flipV="1">
              <a:off x="1966" y="1555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Line 483"/>
            <p:cNvSpPr>
              <a:spLocks noChangeShapeType="1"/>
            </p:cNvSpPr>
            <p:nvPr/>
          </p:nvSpPr>
          <p:spPr bwMode="auto">
            <a:xfrm flipH="1" flipV="1">
              <a:off x="1962" y="1550"/>
              <a:ext cx="4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Line 484"/>
            <p:cNvSpPr>
              <a:spLocks noChangeShapeType="1"/>
            </p:cNvSpPr>
            <p:nvPr/>
          </p:nvSpPr>
          <p:spPr bwMode="auto">
            <a:xfrm flipH="1" flipV="1">
              <a:off x="1961" y="1546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Line 485"/>
            <p:cNvSpPr>
              <a:spLocks noChangeShapeType="1"/>
            </p:cNvSpPr>
            <p:nvPr/>
          </p:nvSpPr>
          <p:spPr bwMode="auto">
            <a:xfrm flipH="1" flipV="1">
              <a:off x="1957" y="154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Line 486"/>
            <p:cNvSpPr>
              <a:spLocks noChangeShapeType="1"/>
            </p:cNvSpPr>
            <p:nvPr/>
          </p:nvSpPr>
          <p:spPr bwMode="auto">
            <a:xfrm flipH="1" flipV="1">
              <a:off x="1953" y="1538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Line 487"/>
            <p:cNvSpPr>
              <a:spLocks noChangeShapeType="1"/>
            </p:cNvSpPr>
            <p:nvPr/>
          </p:nvSpPr>
          <p:spPr bwMode="auto">
            <a:xfrm flipH="1" flipV="1">
              <a:off x="1949" y="153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Line 488"/>
            <p:cNvSpPr>
              <a:spLocks noChangeShapeType="1"/>
            </p:cNvSpPr>
            <p:nvPr/>
          </p:nvSpPr>
          <p:spPr bwMode="auto">
            <a:xfrm flipH="1" flipV="1">
              <a:off x="1943" y="1534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" name="Line 489"/>
            <p:cNvSpPr>
              <a:spLocks noChangeShapeType="1"/>
            </p:cNvSpPr>
            <p:nvPr/>
          </p:nvSpPr>
          <p:spPr bwMode="auto">
            <a:xfrm flipH="1" flipV="1">
              <a:off x="1939" y="1532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Line 490"/>
            <p:cNvSpPr>
              <a:spLocks noChangeShapeType="1"/>
            </p:cNvSpPr>
            <p:nvPr/>
          </p:nvSpPr>
          <p:spPr bwMode="auto">
            <a:xfrm flipH="1">
              <a:off x="1934" y="1532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Line 491"/>
            <p:cNvSpPr>
              <a:spLocks noChangeShapeType="1"/>
            </p:cNvSpPr>
            <p:nvPr/>
          </p:nvSpPr>
          <p:spPr bwMode="auto">
            <a:xfrm flipH="1">
              <a:off x="1928" y="1532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Line 492"/>
            <p:cNvSpPr>
              <a:spLocks noChangeShapeType="1"/>
            </p:cNvSpPr>
            <p:nvPr/>
          </p:nvSpPr>
          <p:spPr bwMode="auto">
            <a:xfrm flipH="1">
              <a:off x="1922" y="1532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Line 493"/>
            <p:cNvSpPr>
              <a:spLocks noChangeShapeType="1"/>
            </p:cNvSpPr>
            <p:nvPr/>
          </p:nvSpPr>
          <p:spPr bwMode="auto">
            <a:xfrm flipH="1">
              <a:off x="1918" y="153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Line 494"/>
            <p:cNvSpPr>
              <a:spLocks noChangeShapeType="1"/>
            </p:cNvSpPr>
            <p:nvPr/>
          </p:nvSpPr>
          <p:spPr bwMode="auto">
            <a:xfrm flipH="1">
              <a:off x="1914" y="153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Line 495"/>
            <p:cNvSpPr>
              <a:spLocks noChangeShapeType="1"/>
            </p:cNvSpPr>
            <p:nvPr/>
          </p:nvSpPr>
          <p:spPr bwMode="auto">
            <a:xfrm flipH="1">
              <a:off x="1911" y="1538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Line 496"/>
            <p:cNvSpPr>
              <a:spLocks noChangeShapeType="1"/>
            </p:cNvSpPr>
            <p:nvPr/>
          </p:nvSpPr>
          <p:spPr bwMode="auto">
            <a:xfrm flipH="1">
              <a:off x="1907" y="154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Line 497"/>
            <p:cNvSpPr>
              <a:spLocks noChangeShapeType="1"/>
            </p:cNvSpPr>
            <p:nvPr/>
          </p:nvSpPr>
          <p:spPr bwMode="auto">
            <a:xfrm flipH="1">
              <a:off x="1903" y="154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Line 498"/>
            <p:cNvSpPr>
              <a:spLocks noChangeShapeType="1"/>
            </p:cNvSpPr>
            <p:nvPr/>
          </p:nvSpPr>
          <p:spPr bwMode="auto">
            <a:xfrm flipH="1">
              <a:off x="1901" y="1550"/>
              <a:ext cx="2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Line 499"/>
            <p:cNvSpPr>
              <a:spLocks noChangeShapeType="1"/>
            </p:cNvSpPr>
            <p:nvPr/>
          </p:nvSpPr>
          <p:spPr bwMode="auto">
            <a:xfrm>
              <a:off x="1901" y="1555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Line 500"/>
            <p:cNvSpPr>
              <a:spLocks noChangeShapeType="1"/>
            </p:cNvSpPr>
            <p:nvPr/>
          </p:nvSpPr>
          <p:spPr bwMode="auto">
            <a:xfrm flipH="1">
              <a:off x="1899" y="1561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Line 501"/>
            <p:cNvSpPr>
              <a:spLocks noChangeShapeType="1"/>
            </p:cNvSpPr>
            <p:nvPr/>
          </p:nvSpPr>
          <p:spPr bwMode="auto">
            <a:xfrm>
              <a:off x="1899" y="1565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Line 502"/>
            <p:cNvSpPr>
              <a:spLocks noChangeShapeType="1"/>
            </p:cNvSpPr>
            <p:nvPr/>
          </p:nvSpPr>
          <p:spPr bwMode="auto">
            <a:xfrm>
              <a:off x="1901" y="1571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Line 503"/>
            <p:cNvSpPr>
              <a:spLocks noChangeShapeType="1"/>
            </p:cNvSpPr>
            <p:nvPr/>
          </p:nvSpPr>
          <p:spPr bwMode="auto">
            <a:xfrm>
              <a:off x="1901" y="1576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Line 504"/>
            <p:cNvSpPr>
              <a:spLocks noChangeShapeType="1"/>
            </p:cNvSpPr>
            <p:nvPr/>
          </p:nvSpPr>
          <p:spPr bwMode="auto">
            <a:xfrm>
              <a:off x="1903" y="1580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Line 505"/>
            <p:cNvSpPr>
              <a:spLocks noChangeShapeType="1"/>
            </p:cNvSpPr>
            <p:nvPr/>
          </p:nvSpPr>
          <p:spPr bwMode="auto">
            <a:xfrm>
              <a:off x="1907" y="158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Line 506"/>
            <p:cNvSpPr>
              <a:spLocks noChangeShapeType="1"/>
            </p:cNvSpPr>
            <p:nvPr/>
          </p:nvSpPr>
          <p:spPr bwMode="auto">
            <a:xfrm>
              <a:off x="1911" y="1590"/>
              <a:ext cx="3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Line 507"/>
            <p:cNvSpPr>
              <a:spLocks noChangeShapeType="1"/>
            </p:cNvSpPr>
            <p:nvPr/>
          </p:nvSpPr>
          <p:spPr bwMode="auto">
            <a:xfrm>
              <a:off x="1914" y="159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7" name="Line 508"/>
            <p:cNvSpPr>
              <a:spLocks noChangeShapeType="1"/>
            </p:cNvSpPr>
            <p:nvPr/>
          </p:nvSpPr>
          <p:spPr bwMode="auto">
            <a:xfrm>
              <a:off x="1918" y="159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Line 509"/>
            <p:cNvSpPr>
              <a:spLocks noChangeShapeType="1"/>
            </p:cNvSpPr>
            <p:nvPr/>
          </p:nvSpPr>
          <p:spPr bwMode="auto">
            <a:xfrm>
              <a:off x="1922" y="1598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Line 510"/>
            <p:cNvSpPr>
              <a:spLocks noChangeShapeType="1"/>
            </p:cNvSpPr>
            <p:nvPr/>
          </p:nvSpPr>
          <p:spPr bwMode="auto">
            <a:xfrm>
              <a:off x="1928" y="1599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Line 511"/>
            <p:cNvSpPr>
              <a:spLocks noChangeShapeType="1"/>
            </p:cNvSpPr>
            <p:nvPr/>
          </p:nvSpPr>
          <p:spPr bwMode="auto">
            <a:xfrm>
              <a:off x="1934" y="1599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Line 512"/>
            <p:cNvSpPr>
              <a:spLocks noChangeShapeType="1"/>
            </p:cNvSpPr>
            <p:nvPr/>
          </p:nvSpPr>
          <p:spPr bwMode="auto">
            <a:xfrm>
              <a:off x="1934" y="1688"/>
              <a:ext cx="5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Line 513"/>
            <p:cNvSpPr>
              <a:spLocks noChangeShapeType="1"/>
            </p:cNvSpPr>
            <p:nvPr/>
          </p:nvSpPr>
          <p:spPr bwMode="auto">
            <a:xfrm flipV="1">
              <a:off x="1939" y="1688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Line 514"/>
            <p:cNvSpPr>
              <a:spLocks noChangeShapeType="1"/>
            </p:cNvSpPr>
            <p:nvPr/>
          </p:nvSpPr>
          <p:spPr bwMode="auto">
            <a:xfrm flipV="1">
              <a:off x="1943" y="1686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Line 515"/>
            <p:cNvSpPr>
              <a:spLocks noChangeShapeType="1"/>
            </p:cNvSpPr>
            <p:nvPr/>
          </p:nvSpPr>
          <p:spPr bwMode="auto">
            <a:xfrm flipV="1">
              <a:off x="1949" y="168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Line 516"/>
            <p:cNvSpPr>
              <a:spLocks noChangeShapeType="1"/>
            </p:cNvSpPr>
            <p:nvPr/>
          </p:nvSpPr>
          <p:spPr bwMode="auto">
            <a:xfrm flipV="1">
              <a:off x="1953" y="1680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Line 517"/>
            <p:cNvSpPr>
              <a:spLocks noChangeShapeType="1"/>
            </p:cNvSpPr>
            <p:nvPr/>
          </p:nvSpPr>
          <p:spPr bwMode="auto">
            <a:xfrm flipV="1">
              <a:off x="1957" y="167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Line 518"/>
            <p:cNvSpPr>
              <a:spLocks noChangeShapeType="1"/>
            </p:cNvSpPr>
            <p:nvPr/>
          </p:nvSpPr>
          <p:spPr bwMode="auto">
            <a:xfrm flipV="1">
              <a:off x="1961" y="1671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Line 519"/>
            <p:cNvSpPr>
              <a:spLocks noChangeShapeType="1"/>
            </p:cNvSpPr>
            <p:nvPr/>
          </p:nvSpPr>
          <p:spPr bwMode="auto">
            <a:xfrm flipV="1">
              <a:off x="1962" y="1667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Line 520"/>
            <p:cNvSpPr>
              <a:spLocks noChangeShapeType="1"/>
            </p:cNvSpPr>
            <p:nvPr/>
          </p:nvSpPr>
          <p:spPr bwMode="auto">
            <a:xfrm flipV="1">
              <a:off x="1966" y="1661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Line 521"/>
            <p:cNvSpPr>
              <a:spLocks noChangeShapeType="1"/>
            </p:cNvSpPr>
            <p:nvPr/>
          </p:nvSpPr>
          <p:spPr bwMode="auto">
            <a:xfrm flipV="1">
              <a:off x="1966" y="1655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Line 522"/>
            <p:cNvSpPr>
              <a:spLocks noChangeShapeType="1"/>
            </p:cNvSpPr>
            <p:nvPr/>
          </p:nvSpPr>
          <p:spPr bwMode="auto">
            <a:xfrm flipV="1">
              <a:off x="1966" y="1651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Line 523"/>
            <p:cNvSpPr>
              <a:spLocks noChangeShapeType="1"/>
            </p:cNvSpPr>
            <p:nvPr/>
          </p:nvSpPr>
          <p:spPr bwMode="auto">
            <a:xfrm flipV="1">
              <a:off x="1966" y="1646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3" name="Line 524"/>
            <p:cNvSpPr>
              <a:spLocks noChangeShapeType="1"/>
            </p:cNvSpPr>
            <p:nvPr/>
          </p:nvSpPr>
          <p:spPr bwMode="auto">
            <a:xfrm flipH="1" flipV="1">
              <a:off x="1962" y="1640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Line 525"/>
            <p:cNvSpPr>
              <a:spLocks noChangeShapeType="1"/>
            </p:cNvSpPr>
            <p:nvPr/>
          </p:nvSpPr>
          <p:spPr bwMode="auto">
            <a:xfrm flipH="1" flipV="1">
              <a:off x="1961" y="1636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Line 526"/>
            <p:cNvSpPr>
              <a:spLocks noChangeShapeType="1"/>
            </p:cNvSpPr>
            <p:nvPr/>
          </p:nvSpPr>
          <p:spPr bwMode="auto">
            <a:xfrm flipH="1" flipV="1">
              <a:off x="1957" y="163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Line 527"/>
            <p:cNvSpPr>
              <a:spLocks noChangeShapeType="1"/>
            </p:cNvSpPr>
            <p:nvPr/>
          </p:nvSpPr>
          <p:spPr bwMode="auto">
            <a:xfrm flipH="1" flipV="1">
              <a:off x="1953" y="1628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Line 528"/>
            <p:cNvSpPr>
              <a:spLocks noChangeShapeType="1"/>
            </p:cNvSpPr>
            <p:nvPr/>
          </p:nvSpPr>
          <p:spPr bwMode="auto">
            <a:xfrm flipH="1" flipV="1">
              <a:off x="1949" y="162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Line 529"/>
            <p:cNvSpPr>
              <a:spLocks noChangeShapeType="1"/>
            </p:cNvSpPr>
            <p:nvPr/>
          </p:nvSpPr>
          <p:spPr bwMode="auto">
            <a:xfrm flipH="1" flipV="1">
              <a:off x="1943" y="1624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Line 530"/>
            <p:cNvSpPr>
              <a:spLocks noChangeShapeType="1"/>
            </p:cNvSpPr>
            <p:nvPr/>
          </p:nvSpPr>
          <p:spPr bwMode="auto">
            <a:xfrm flipH="1" flipV="1">
              <a:off x="1939" y="1623"/>
              <a:ext cx="4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Line 531"/>
            <p:cNvSpPr>
              <a:spLocks noChangeShapeType="1"/>
            </p:cNvSpPr>
            <p:nvPr/>
          </p:nvSpPr>
          <p:spPr bwMode="auto">
            <a:xfrm flipH="1">
              <a:off x="1934" y="1623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Line 532"/>
            <p:cNvSpPr>
              <a:spLocks noChangeShapeType="1"/>
            </p:cNvSpPr>
            <p:nvPr/>
          </p:nvSpPr>
          <p:spPr bwMode="auto">
            <a:xfrm flipH="1">
              <a:off x="1928" y="1623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Line 533"/>
            <p:cNvSpPr>
              <a:spLocks noChangeShapeType="1"/>
            </p:cNvSpPr>
            <p:nvPr/>
          </p:nvSpPr>
          <p:spPr bwMode="auto">
            <a:xfrm flipH="1">
              <a:off x="1922" y="1623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Line 534"/>
            <p:cNvSpPr>
              <a:spLocks noChangeShapeType="1"/>
            </p:cNvSpPr>
            <p:nvPr/>
          </p:nvSpPr>
          <p:spPr bwMode="auto">
            <a:xfrm flipH="1">
              <a:off x="1918" y="162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Line 535"/>
            <p:cNvSpPr>
              <a:spLocks noChangeShapeType="1"/>
            </p:cNvSpPr>
            <p:nvPr/>
          </p:nvSpPr>
          <p:spPr bwMode="auto">
            <a:xfrm flipH="1">
              <a:off x="1914" y="162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Line 536"/>
            <p:cNvSpPr>
              <a:spLocks noChangeShapeType="1"/>
            </p:cNvSpPr>
            <p:nvPr/>
          </p:nvSpPr>
          <p:spPr bwMode="auto">
            <a:xfrm flipH="1">
              <a:off x="1911" y="1628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Line 537"/>
            <p:cNvSpPr>
              <a:spLocks noChangeShapeType="1"/>
            </p:cNvSpPr>
            <p:nvPr/>
          </p:nvSpPr>
          <p:spPr bwMode="auto">
            <a:xfrm flipH="1">
              <a:off x="1907" y="1632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Line 538"/>
            <p:cNvSpPr>
              <a:spLocks noChangeShapeType="1"/>
            </p:cNvSpPr>
            <p:nvPr/>
          </p:nvSpPr>
          <p:spPr bwMode="auto">
            <a:xfrm flipH="1">
              <a:off x="1903" y="163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Line 539"/>
            <p:cNvSpPr>
              <a:spLocks noChangeShapeType="1"/>
            </p:cNvSpPr>
            <p:nvPr/>
          </p:nvSpPr>
          <p:spPr bwMode="auto">
            <a:xfrm flipH="1">
              <a:off x="1901" y="1640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9" name="Line 540"/>
            <p:cNvSpPr>
              <a:spLocks noChangeShapeType="1"/>
            </p:cNvSpPr>
            <p:nvPr/>
          </p:nvSpPr>
          <p:spPr bwMode="auto">
            <a:xfrm>
              <a:off x="1901" y="1646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Line 541"/>
            <p:cNvSpPr>
              <a:spLocks noChangeShapeType="1"/>
            </p:cNvSpPr>
            <p:nvPr/>
          </p:nvSpPr>
          <p:spPr bwMode="auto">
            <a:xfrm flipH="1">
              <a:off x="1899" y="1651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Line 542"/>
            <p:cNvSpPr>
              <a:spLocks noChangeShapeType="1"/>
            </p:cNvSpPr>
            <p:nvPr/>
          </p:nvSpPr>
          <p:spPr bwMode="auto">
            <a:xfrm>
              <a:off x="1899" y="1655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Line 543"/>
            <p:cNvSpPr>
              <a:spLocks noChangeShapeType="1"/>
            </p:cNvSpPr>
            <p:nvPr/>
          </p:nvSpPr>
          <p:spPr bwMode="auto">
            <a:xfrm>
              <a:off x="1901" y="1661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Line 544"/>
            <p:cNvSpPr>
              <a:spLocks noChangeShapeType="1"/>
            </p:cNvSpPr>
            <p:nvPr/>
          </p:nvSpPr>
          <p:spPr bwMode="auto">
            <a:xfrm>
              <a:off x="1901" y="1667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Line 545"/>
            <p:cNvSpPr>
              <a:spLocks noChangeShapeType="1"/>
            </p:cNvSpPr>
            <p:nvPr/>
          </p:nvSpPr>
          <p:spPr bwMode="auto">
            <a:xfrm>
              <a:off x="1903" y="1671"/>
              <a:ext cx="4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Line 546"/>
            <p:cNvSpPr>
              <a:spLocks noChangeShapeType="1"/>
            </p:cNvSpPr>
            <p:nvPr/>
          </p:nvSpPr>
          <p:spPr bwMode="auto">
            <a:xfrm>
              <a:off x="1907" y="1676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Line 547"/>
            <p:cNvSpPr>
              <a:spLocks noChangeShapeType="1"/>
            </p:cNvSpPr>
            <p:nvPr/>
          </p:nvSpPr>
          <p:spPr bwMode="auto">
            <a:xfrm>
              <a:off x="1911" y="1680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Line 548"/>
            <p:cNvSpPr>
              <a:spLocks noChangeShapeType="1"/>
            </p:cNvSpPr>
            <p:nvPr/>
          </p:nvSpPr>
          <p:spPr bwMode="auto">
            <a:xfrm>
              <a:off x="1914" y="168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Line 549"/>
            <p:cNvSpPr>
              <a:spLocks noChangeShapeType="1"/>
            </p:cNvSpPr>
            <p:nvPr/>
          </p:nvSpPr>
          <p:spPr bwMode="auto">
            <a:xfrm>
              <a:off x="1918" y="168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Line 550"/>
            <p:cNvSpPr>
              <a:spLocks noChangeShapeType="1"/>
            </p:cNvSpPr>
            <p:nvPr/>
          </p:nvSpPr>
          <p:spPr bwMode="auto">
            <a:xfrm>
              <a:off x="1922" y="1688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Line 551"/>
            <p:cNvSpPr>
              <a:spLocks noChangeShapeType="1"/>
            </p:cNvSpPr>
            <p:nvPr/>
          </p:nvSpPr>
          <p:spPr bwMode="auto">
            <a:xfrm>
              <a:off x="1928" y="1690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Line 552"/>
            <p:cNvSpPr>
              <a:spLocks noChangeShapeType="1"/>
            </p:cNvSpPr>
            <p:nvPr/>
          </p:nvSpPr>
          <p:spPr bwMode="auto">
            <a:xfrm>
              <a:off x="1934" y="169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Line 553"/>
            <p:cNvSpPr>
              <a:spLocks noChangeShapeType="1"/>
            </p:cNvSpPr>
            <p:nvPr/>
          </p:nvSpPr>
          <p:spPr bwMode="auto">
            <a:xfrm>
              <a:off x="1934" y="1776"/>
              <a:ext cx="5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Line 554"/>
            <p:cNvSpPr>
              <a:spLocks noChangeShapeType="1"/>
            </p:cNvSpPr>
            <p:nvPr/>
          </p:nvSpPr>
          <p:spPr bwMode="auto">
            <a:xfrm flipV="1">
              <a:off x="1939" y="1776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Line 555"/>
            <p:cNvSpPr>
              <a:spLocks noChangeShapeType="1"/>
            </p:cNvSpPr>
            <p:nvPr/>
          </p:nvSpPr>
          <p:spPr bwMode="auto">
            <a:xfrm flipV="1">
              <a:off x="1943" y="1774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5" name="Line 556"/>
            <p:cNvSpPr>
              <a:spLocks noChangeShapeType="1"/>
            </p:cNvSpPr>
            <p:nvPr/>
          </p:nvSpPr>
          <p:spPr bwMode="auto">
            <a:xfrm flipV="1">
              <a:off x="1949" y="1772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Line 557"/>
            <p:cNvSpPr>
              <a:spLocks noChangeShapeType="1"/>
            </p:cNvSpPr>
            <p:nvPr/>
          </p:nvSpPr>
          <p:spPr bwMode="auto">
            <a:xfrm flipV="1">
              <a:off x="1953" y="1768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Line 558"/>
            <p:cNvSpPr>
              <a:spLocks noChangeShapeType="1"/>
            </p:cNvSpPr>
            <p:nvPr/>
          </p:nvSpPr>
          <p:spPr bwMode="auto">
            <a:xfrm flipV="1">
              <a:off x="1957" y="1765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Line 559"/>
            <p:cNvSpPr>
              <a:spLocks noChangeShapeType="1"/>
            </p:cNvSpPr>
            <p:nvPr/>
          </p:nvSpPr>
          <p:spPr bwMode="auto">
            <a:xfrm flipV="1">
              <a:off x="1961" y="175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Line 560"/>
            <p:cNvSpPr>
              <a:spLocks noChangeShapeType="1"/>
            </p:cNvSpPr>
            <p:nvPr/>
          </p:nvSpPr>
          <p:spPr bwMode="auto">
            <a:xfrm flipV="1">
              <a:off x="1962" y="1755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Line 561"/>
            <p:cNvSpPr>
              <a:spLocks noChangeShapeType="1"/>
            </p:cNvSpPr>
            <p:nvPr/>
          </p:nvSpPr>
          <p:spPr bwMode="auto">
            <a:xfrm flipV="1">
              <a:off x="1966" y="174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Line 562"/>
            <p:cNvSpPr>
              <a:spLocks noChangeShapeType="1"/>
            </p:cNvSpPr>
            <p:nvPr/>
          </p:nvSpPr>
          <p:spPr bwMode="auto">
            <a:xfrm flipV="1">
              <a:off x="1966" y="1744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Line 563"/>
            <p:cNvSpPr>
              <a:spLocks noChangeShapeType="1"/>
            </p:cNvSpPr>
            <p:nvPr/>
          </p:nvSpPr>
          <p:spPr bwMode="auto">
            <a:xfrm flipV="1">
              <a:off x="1966" y="1740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Line 564"/>
            <p:cNvSpPr>
              <a:spLocks noChangeShapeType="1"/>
            </p:cNvSpPr>
            <p:nvPr/>
          </p:nvSpPr>
          <p:spPr bwMode="auto">
            <a:xfrm flipV="1">
              <a:off x="1966" y="173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Line 565"/>
            <p:cNvSpPr>
              <a:spLocks noChangeShapeType="1"/>
            </p:cNvSpPr>
            <p:nvPr/>
          </p:nvSpPr>
          <p:spPr bwMode="auto">
            <a:xfrm flipH="1" flipV="1">
              <a:off x="1962" y="1728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Line 566"/>
            <p:cNvSpPr>
              <a:spLocks noChangeShapeType="1"/>
            </p:cNvSpPr>
            <p:nvPr/>
          </p:nvSpPr>
          <p:spPr bwMode="auto">
            <a:xfrm flipH="1" flipV="1">
              <a:off x="1961" y="1724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Line 567"/>
            <p:cNvSpPr>
              <a:spLocks noChangeShapeType="1"/>
            </p:cNvSpPr>
            <p:nvPr/>
          </p:nvSpPr>
          <p:spPr bwMode="auto">
            <a:xfrm flipH="1" flipV="1">
              <a:off x="1957" y="1720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Line 568"/>
            <p:cNvSpPr>
              <a:spLocks noChangeShapeType="1"/>
            </p:cNvSpPr>
            <p:nvPr/>
          </p:nvSpPr>
          <p:spPr bwMode="auto">
            <a:xfrm flipH="1" flipV="1">
              <a:off x="1953" y="1717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Line 569"/>
            <p:cNvSpPr>
              <a:spLocks noChangeShapeType="1"/>
            </p:cNvSpPr>
            <p:nvPr/>
          </p:nvSpPr>
          <p:spPr bwMode="auto">
            <a:xfrm flipH="1" flipV="1">
              <a:off x="1949" y="1715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Line 570"/>
            <p:cNvSpPr>
              <a:spLocks noChangeShapeType="1"/>
            </p:cNvSpPr>
            <p:nvPr/>
          </p:nvSpPr>
          <p:spPr bwMode="auto">
            <a:xfrm flipH="1" flipV="1">
              <a:off x="1943" y="1713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Line 571"/>
            <p:cNvSpPr>
              <a:spLocks noChangeShapeType="1"/>
            </p:cNvSpPr>
            <p:nvPr/>
          </p:nvSpPr>
          <p:spPr bwMode="auto">
            <a:xfrm flipH="1" flipV="1">
              <a:off x="1939" y="171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" name="Line 572"/>
            <p:cNvSpPr>
              <a:spLocks noChangeShapeType="1"/>
            </p:cNvSpPr>
            <p:nvPr/>
          </p:nvSpPr>
          <p:spPr bwMode="auto">
            <a:xfrm flipH="1">
              <a:off x="1934" y="1711"/>
              <a:ext cx="5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Line 573"/>
            <p:cNvSpPr>
              <a:spLocks noChangeShapeType="1"/>
            </p:cNvSpPr>
            <p:nvPr/>
          </p:nvSpPr>
          <p:spPr bwMode="auto">
            <a:xfrm flipH="1">
              <a:off x="1928" y="1711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Line 574"/>
            <p:cNvSpPr>
              <a:spLocks noChangeShapeType="1"/>
            </p:cNvSpPr>
            <p:nvPr/>
          </p:nvSpPr>
          <p:spPr bwMode="auto">
            <a:xfrm flipH="1">
              <a:off x="1922" y="1711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Line 575"/>
            <p:cNvSpPr>
              <a:spLocks noChangeShapeType="1"/>
            </p:cNvSpPr>
            <p:nvPr/>
          </p:nvSpPr>
          <p:spPr bwMode="auto">
            <a:xfrm flipH="1">
              <a:off x="1918" y="1713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Line 576"/>
            <p:cNvSpPr>
              <a:spLocks noChangeShapeType="1"/>
            </p:cNvSpPr>
            <p:nvPr/>
          </p:nvSpPr>
          <p:spPr bwMode="auto">
            <a:xfrm flipH="1">
              <a:off x="1914" y="1715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Line 577"/>
            <p:cNvSpPr>
              <a:spLocks noChangeShapeType="1"/>
            </p:cNvSpPr>
            <p:nvPr/>
          </p:nvSpPr>
          <p:spPr bwMode="auto">
            <a:xfrm flipH="1">
              <a:off x="1911" y="1717"/>
              <a:ext cx="3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Line 578"/>
            <p:cNvSpPr>
              <a:spLocks noChangeShapeType="1"/>
            </p:cNvSpPr>
            <p:nvPr/>
          </p:nvSpPr>
          <p:spPr bwMode="auto">
            <a:xfrm flipH="1">
              <a:off x="1907" y="1720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Line 579"/>
            <p:cNvSpPr>
              <a:spLocks noChangeShapeType="1"/>
            </p:cNvSpPr>
            <p:nvPr/>
          </p:nvSpPr>
          <p:spPr bwMode="auto">
            <a:xfrm flipH="1">
              <a:off x="1903" y="1724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Line 580"/>
            <p:cNvSpPr>
              <a:spLocks noChangeShapeType="1"/>
            </p:cNvSpPr>
            <p:nvPr/>
          </p:nvSpPr>
          <p:spPr bwMode="auto">
            <a:xfrm flipH="1">
              <a:off x="1901" y="1728"/>
              <a:ext cx="2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Line 581"/>
            <p:cNvSpPr>
              <a:spLocks noChangeShapeType="1"/>
            </p:cNvSpPr>
            <p:nvPr/>
          </p:nvSpPr>
          <p:spPr bwMode="auto">
            <a:xfrm>
              <a:off x="1901" y="1734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Line 582"/>
            <p:cNvSpPr>
              <a:spLocks noChangeShapeType="1"/>
            </p:cNvSpPr>
            <p:nvPr/>
          </p:nvSpPr>
          <p:spPr bwMode="auto">
            <a:xfrm flipH="1">
              <a:off x="1899" y="1740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Line 583"/>
            <p:cNvSpPr>
              <a:spLocks noChangeShapeType="1"/>
            </p:cNvSpPr>
            <p:nvPr/>
          </p:nvSpPr>
          <p:spPr bwMode="auto">
            <a:xfrm>
              <a:off x="1899" y="1744"/>
              <a:ext cx="2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Line 584"/>
            <p:cNvSpPr>
              <a:spLocks noChangeShapeType="1"/>
            </p:cNvSpPr>
            <p:nvPr/>
          </p:nvSpPr>
          <p:spPr bwMode="auto">
            <a:xfrm>
              <a:off x="1901" y="1749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4" name="Line 585"/>
            <p:cNvSpPr>
              <a:spLocks noChangeShapeType="1"/>
            </p:cNvSpPr>
            <p:nvPr/>
          </p:nvSpPr>
          <p:spPr bwMode="auto">
            <a:xfrm>
              <a:off x="1901" y="1755"/>
              <a:ext cx="2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Line 586"/>
            <p:cNvSpPr>
              <a:spLocks noChangeShapeType="1"/>
            </p:cNvSpPr>
            <p:nvPr/>
          </p:nvSpPr>
          <p:spPr bwMode="auto">
            <a:xfrm>
              <a:off x="1903" y="1759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Line 587"/>
            <p:cNvSpPr>
              <a:spLocks noChangeShapeType="1"/>
            </p:cNvSpPr>
            <p:nvPr/>
          </p:nvSpPr>
          <p:spPr bwMode="auto">
            <a:xfrm>
              <a:off x="1907" y="1765"/>
              <a:ext cx="4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Line 588"/>
            <p:cNvSpPr>
              <a:spLocks noChangeShapeType="1"/>
            </p:cNvSpPr>
            <p:nvPr/>
          </p:nvSpPr>
          <p:spPr bwMode="auto">
            <a:xfrm>
              <a:off x="1911" y="1768"/>
              <a:ext cx="3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Line 589"/>
            <p:cNvSpPr>
              <a:spLocks noChangeShapeType="1"/>
            </p:cNvSpPr>
            <p:nvPr/>
          </p:nvSpPr>
          <p:spPr bwMode="auto">
            <a:xfrm>
              <a:off x="1914" y="1772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Line 590"/>
            <p:cNvSpPr>
              <a:spLocks noChangeShapeType="1"/>
            </p:cNvSpPr>
            <p:nvPr/>
          </p:nvSpPr>
          <p:spPr bwMode="auto">
            <a:xfrm>
              <a:off x="1918" y="177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Line 591"/>
            <p:cNvSpPr>
              <a:spLocks noChangeShapeType="1"/>
            </p:cNvSpPr>
            <p:nvPr/>
          </p:nvSpPr>
          <p:spPr bwMode="auto">
            <a:xfrm>
              <a:off x="1922" y="1776"/>
              <a:ext cx="6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Line 592"/>
            <p:cNvSpPr>
              <a:spLocks noChangeShapeType="1"/>
            </p:cNvSpPr>
            <p:nvPr/>
          </p:nvSpPr>
          <p:spPr bwMode="auto">
            <a:xfrm>
              <a:off x="1928" y="1778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Line 593"/>
            <p:cNvSpPr>
              <a:spLocks noChangeShapeType="1"/>
            </p:cNvSpPr>
            <p:nvPr/>
          </p:nvSpPr>
          <p:spPr bwMode="auto">
            <a:xfrm>
              <a:off x="1934" y="177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Line 594"/>
            <p:cNvSpPr>
              <a:spLocks noChangeShapeType="1"/>
            </p:cNvSpPr>
            <p:nvPr/>
          </p:nvSpPr>
          <p:spPr bwMode="auto">
            <a:xfrm>
              <a:off x="1934" y="1864"/>
              <a:ext cx="5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Line 595"/>
            <p:cNvSpPr>
              <a:spLocks noChangeShapeType="1"/>
            </p:cNvSpPr>
            <p:nvPr/>
          </p:nvSpPr>
          <p:spPr bwMode="auto">
            <a:xfrm flipV="1">
              <a:off x="1939" y="1864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Line 596"/>
            <p:cNvSpPr>
              <a:spLocks noChangeShapeType="1"/>
            </p:cNvSpPr>
            <p:nvPr/>
          </p:nvSpPr>
          <p:spPr bwMode="auto">
            <a:xfrm flipV="1">
              <a:off x="1943" y="1863"/>
              <a:ext cx="6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Line 597"/>
            <p:cNvSpPr>
              <a:spLocks noChangeShapeType="1"/>
            </p:cNvSpPr>
            <p:nvPr/>
          </p:nvSpPr>
          <p:spPr bwMode="auto">
            <a:xfrm flipV="1">
              <a:off x="1949" y="1861"/>
              <a:ext cx="4" cy="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Line 598"/>
            <p:cNvSpPr>
              <a:spLocks noChangeShapeType="1"/>
            </p:cNvSpPr>
            <p:nvPr/>
          </p:nvSpPr>
          <p:spPr bwMode="auto">
            <a:xfrm flipV="1">
              <a:off x="1953" y="1857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Line 599"/>
            <p:cNvSpPr>
              <a:spLocks noChangeShapeType="1"/>
            </p:cNvSpPr>
            <p:nvPr/>
          </p:nvSpPr>
          <p:spPr bwMode="auto">
            <a:xfrm flipV="1">
              <a:off x="1957" y="185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Line 600"/>
            <p:cNvSpPr>
              <a:spLocks noChangeShapeType="1"/>
            </p:cNvSpPr>
            <p:nvPr/>
          </p:nvSpPr>
          <p:spPr bwMode="auto">
            <a:xfrm flipV="1">
              <a:off x="1961" y="1847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Line 601"/>
            <p:cNvSpPr>
              <a:spLocks noChangeShapeType="1"/>
            </p:cNvSpPr>
            <p:nvPr/>
          </p:nvSpPr>
          <p:spPr bwMode="auto">
            <a:xfrm flipV="1">
              <a:off x="1962" y="1843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Line 602"/>
            <p:cNvSpPr>
              <a:spLocks noChangeShapeType="1"/>
            </p:cNvSpPr>
            <p:nvPr/>
          </p:nvSpPr>
          <p:spPr bwMode="auto">
            <a:xfrm flipV="1">
              <a:off x="1966" y="1838"/>
              <a:ext cx="1" cy="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Line 603"/>
            <p:cNvSpPr>
              <a:spLocks noChangeShapeType="1"/>
            </p:cNvSpPr>
            <p:nvPr/>
          </p:nvSpPr>
          <p:spPr bwMode="auto">
            <a:xfrm flipV="1">
              <a:off x="1966" y="1832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3" name="Line 604"/>
            <p:cNvSpPr>
              <a:spLocks noChangeShapeType="1"/>
            </p:cNvSpPr>
            <p:nvPr/>
          </p:nvSpPr>
          <p:spPr bwMode="auto">
            <a:xfrm flipV="1">
              <a:off x="1966" y="1828"/>
              <a:ext cx="1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Line 605"/>
            <p:cNvSpPr>
              <a:spLocks noChangeShapeType="1"/>
            </p:cNvSpPr>
            <p:nvPr/>
          </p:nvSpPr>
          <p:spPr bwMode="auto">
            <a:xfrm flipV="1">
              <a:off x="1966" y="1822"/>
              <a:ext cx="1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Line 606"/>
            <p:cNvSpPr>
              <a:spLocks noChangeShapeType="1"/>
            </p:cNvSpPr>
            <p:nvPr/>
          </p:nvSpPr>
          <p:spPr bwMode="auto">
            <a:xfrm flipH="1" flipV="1">
              <a:off x="1962" y="1816"/>
              <a:ext cx="4" cy="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Line 607"/>
            <p:cNvSpPr>
              <a:spLocks noChangeShapeType="1"/>
            </p:cNvSpPr>
            <p:nvPr/>
          </p:nvSpPr>
          <p:spPr bwMode="auto">
            <a:xfrm flipH="1" flipV="1">
              <a:off x="1961" y="1813"/>
              <a:ext cx="1" cy="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Line 608"/>
            <p:cNvSpPr>
              <a:spLocks noChangeShapeType="1"/>
            </p:cNvSpPr>
            <p:nvPr/>
          </p:nvSpPr>
          <p:spPr bwMode="auto">
            <a:xfrm flipH="1" flipV="1">
              <a:off x="1957" y="1809"/>
              <a:ext cx="4" cy="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Line 610"/>
          <p:cNvSpPr>
            <a:spLocks noChangeShapeType="1"/>
          </p:cNvSpPr>
          <p:nvPr/>
        </p:nvSpPr>
        <p:spPr bwMode="auto">
          <a:xfrm flipH="1" flipV="1">
            <a:off x="3100388" y="2865438"/>
            <a:ext cx="6350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611"/>
          <p:cNvSpPr>
            <a:spLocks noChangeShapeType="1"/>
          </p:cNvSpPr>
          <p:nvPr/>
        </p:nvSpPr>
        <p:spPr bwMode="auto">
          <a:xfrm flipH="1" flipV="1">
            <a:off x="3094038" y="2862263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612"/>
          <p:cNvSpPr>
            <a:spLocks noChangeShapeType="1"/>
          </p:cNvSpPr>
          <p:nvPr/>
        </p:nvSpPr>
        <p:spPr bwMode="auto">
          <a:xfrm flipH="1" flipV="1">
            <a:off x="3084513" y="2859088"/>
            <a:ext cx="9525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613"/>
          <p:cNvSpPr>
            <a:spLocks noChangeShapeType="1"/>
          </p:cNvSpPr>
          <p:nvPr/>
        </p:nvSpPr>
        <p:spPr bwMode="auto">
          <a:xfrm flipH="1" flipV="1">
            <a:off x="3078163" y="2855913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614"/>
          <p:cNvSpPr>
            <a:spLocks noChangeShapeType="1"/>
          </p:cNvSpPr>
          <p:nvPr/>
        </p:nvSpPr>
        <p:spPr bwMode="auto">
          <a:xfrm flipH="1">
            <a:off x="3070225" y="2855913"/>
            <a:ext cx="7938" cy="1587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615"/>
          <p:cNvSpPr>
            <a:spLocks noChangeShapeType="1"/>
          </p:cNvSpPr>
          <p:nvPr/>
        </p:nvSpPr>
        <p:spPr bwMode="auto">
          <a:xfrm flipH="1">
            <a:off x="3060700" y="2855913"/>
            <a:ext cx="9525" cy="1587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616"/>
          <p:cNvSpPr>
            <a:spLocks noChangeShapeType="1"/>
          </p:cNvSpPr>
          <p:nvPr/>
        </p:nvSpPr>
        <p:spPr bwMode="auto">
          <a:xfrm flipH="1">
            <a:off x="3051175" y="2855913"/>
            <a:ext cx="9525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617"/>
          <p:cNvSpPr>
            <a:spLocks noChangeShapeType="1"/>
          </p:cNvSpPr>
          <p:nvPr/>
        </p:nvSpPr>
        <p:spPr bwMode="auto">
          <a:xfrm flipH="1">
            <a:off x="3044825" y="2859088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618"/>
          <p:cNvSpPr>
            <a:spLocks noChangeShapeType="1"/>
          </p:cNvSpPr>
          <p:nvPr/>
        </p:nvSpPr>
        <p:spPr bwMode="auto">
          <a:xfrm flipH="1">
            <a:off x="3038475" y="2862263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619"/>
          <p:cNvSpPr>
            <a:spLocks noChangeShapeType="1"/>
          </p:cNvSpPr>
          <p:nvPr/>
        </p:nvSpPr>
        <p:spPr bwMode="auto">
          <a:xfrm flipH="1">
            <a:off x="3033713" y="2865438"/>
            <a:ext cx="4762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620"/>
          <p:cNvSpPr>
            <a:spLocks noChangeShapeType="1"/>
          </p:cNvSpPr>
          <p:nvPr/>
        </p:nvSpPr>
        <p:spPr bwMode="auto">
          <a:xfrm flipH="1">
            <a:off x="3027363" y="2871788"/>
            <a:ext cx="6350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621"/>
          <p:cNvSpPr>
            <a:spLocks noChangeShapeType="1"/>
          </p:cNvSpPr>
          <p:nvPr/>
        </p:nvSpPr>
        <p:spPr bwMode="auto">
          <a:xfrm flipH="1">
            <a:off x="3021013" y="2878138"/>
            <a:ext cx="6350" cy="4762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622"/>
          <p:cNvSpPr>
            <a:spLocks noChangeShapeType="1"/>
          </p:cNvSpPr>
          <p:nvPr/>
        </p:nvSpPr>
        <p:spPr bwMode="auto">
          <a:xfrm flipH="1">
            <a:off x="3017838" y="2882900"/>
            <a:ext cx="3175" cy="952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623"/>
          <p:cNvSpPr>
            <a:spLocks noChangeShapeType="1"/>
          </p:cNvSpPr>
          <p:nvPr/>
        </p:nvSpPr>
        <p:spPr bwMode="auto">
          <a:xfrm>
            <a:off x="3017838" y="2892425"/>
            <a:ext cx="1587" cy="952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624"/>
          <p:cNvSpPr>
            <a:spLocks noChangeShapeType="1"/>
          </p:cNvSpPr>
          <p:nvPr/>
        </p:nvSpPr>
        <p:spPr bwMode="auto">
          <a:xfrm flipH="1">
            <a:off x="3014663" y="2901950"/>
            <a:ext cx="3175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625"/>
          <p:cNvSpPr>
            <a:spLocks noChangeShapeType="1"/>
          </p:cNvSpPr>
          <p:nvPr/>
        </p:nvSpPr>
        <p:spPr bwMode="auto">
          <a:xfrm>
            <a:off x="3014663" y="2908300"/>
            <a:ext cx="3175" cy="952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626"/>
          <p:cNvSpPr>
            <a:spLocks noChangeShapeType="1"/>
          </p:cNvSpPr>
          <p:nvPr/>
        </p:nvSpPr>
        <p:spPr bwMode="auto">
          <a:xfrm>
            <a:off x="3017838" y="2917825"/>
            <a:ext cx="1587" cy="793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627"/>
          <p:cNvSpPr>
            <a:spLocks noChangeShapeType="1"/>
          </p:cNvSpPr>
          <p:nvPr/>
        </p:nvSpPr>
        <p:spPr bwMode="auto">
          <a:xfrm>
            <a:off x="3017838" y="2925763"/>
            <a:ext cx="3175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628"/>
          <p:cNvSpPr>
            <a:spLocks noChangeShapeType="1"/>
          </p:cNvSpPr>
          <p:nvPr/>
        </p:nvSpPr>
        <p:spPr bwMode="auto">
          <a:xfrm>
            <a:off x="3021013" y="2932113"/>
            <a:ext cx="6350" cy="952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629"/>
          <p:cNvSpPr>
            <a:spLocks noChangeShapeType="1"/>
          </p:cNvSpPr>
          <p:nvPr/>
        </p:nvSpPr>
        <p:spPr bwMode="auto">
          <a:xfrm>
            <a:off x="3027363" y="2941638"/>
            <a:ext cx="6350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630"/>
          <p:cNvSpPr>
            <a:spLocks noChangeShapeType="1"/>
          </p:cNvSpPr>
          <p:nvPr/>
        </p:nvSpPr>
        <p:spPr bwMode="auto">
          <a:xfrm>
            <a:off x="3033713" y="2947988"/>
            <a:ext cx="4762" cy="6350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631"/>
          <p:cNvSpPr>
            <a:spLocks noChangeShapeType="1"/>
          </p:cNvSpPr>
          <p:nvPr/>
        </p:nvSpPr>
        <p:spPr bwMode="auto">
          <a:xfrm>
            <a:off x="3038475" y="2954338"/>
            <a:ext cx="6350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632"/>
          <p:cNvSpPr>
            <a:spLocks noChangeShapeType="1"/>
          </p:cNvSpPr>
          <p:nvPr/>
        </p:nvSpPr>
        <p:spPr bwMode="auto">
          <a:xfrm>
            <a:off x="3044825" y="2957513"/>
            <a:ext cx="6350" cy="1587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633"/>
          <p:cNvSpPr>
            <a:spLocks noChangeShapeType="1"/>
          </p:cNvSpPr>
          <p:nvPr/>
        </p:nvSpPr>
        <p:spPr bwMode="auto">
          <a:xfrm>
            <a:off x="3051175" y="2959100"/>
            <a:ext cx="9525" cy="3175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634"/>
          <p:cNvSpPr>
            <a:spLocks noChangeShapeType="1"/>
          </p:cNvSpPr>
          <p:nvPr/>
        </p:nvSpPr>
        <p:spPr bwMode="auto">
          <a:xfrm>
            <a:off x="3060700" y="2962275"/>
            <a:ext cx="9525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635"/>
          <p:cNvSpPr>
            <a:spLocks noChangeShapeType="1"/>
          </p:cNvSpPr>
          <p:nvPr/>
        </p:nvSpPr>
        <p:spPr bwMode="auto">
          <a:xfrm>
            <a:off x="3070225" y="2962275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Rectangle 636"/>
          <p:cNvSpPr>
            <a:spLocks noChangeArrowheads="1"/>
          </p:cNvSpPr>
          <p:nvPr/>
        </p:nvSpPr>
        <p:spPr bwMode="auto">
          <a:xfrm>
            <a:off x="3038475" y="2847975"/>
            <a:ext cx="555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zh-TW">
              <a:ea typeface="新細明體" pitchFamily="18" charset="-120"/>
            </a:endParaRPr>
          </a:p>
        </p:txBody>
      </p:sp>
      <p:sp>
        <p:nvSpPr>
          <p:cNvPr id="5154" name="Line 637"/>
          <p:cNvSpPr>
            <a:spLocks noChangeShapeType="1"/>
          </p:cNvSpPr>
          <p:nvPr/>
        </p:nvSpPr>
        <p:spPr bwMode="auto">
          <a:xfrm flipH="1">
            <a:off x="3176588" y="2768600"/>
            <a:ext cx="130175" cy="1588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638"/>
          <p:cNvSpPr>
            <a:spLocks noChangeShapeType="1"/>
          </p:cNvSpPr>
          <p:nvPr/>
        </p:nvSpPr>
        <p:spPr bwMode="auto">
          <a:xfrm flipH="1">
            <a:off x="3176588" y="2627313"/>
            <a:ext cx="130175" cy="3175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639"/>
          <p:cNvSpPr>
            <a:spLocks noChangeShapeType="1"/>
          </p:cNvSpPr>
          <p:nvPr/>
        </p:nvSpPr>
        <p:spPr bwMode="auto">
          <a:xfrm flipH="1">
            <a:off x="3176588" y="2487613"/>
            <a:ext cx="130175" cy="1587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Line 640"/>
          <p:cNvSpPr>
            <a:spLocks noChangeShapeType="1"/>
          </p:cNvSpPr>
          <p:nvPr/>
        </p:nvSpPr>
        <p:spPr bwMode="auto">
          <a:xfrm flipH="1">
            <a:off x="3176588" y="2349500"/>
            <a:ext cx="130175" cy="1588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Line 641"/>
          <p:cNvSpPr>
            <a:spLocks noChangeShapeType="1"/>
          </p:cNvSpPr>
          <p:nvPr/>
        </p:nvSpPr>
        <p:spPr bwMode="auto">
          <a:xfrm flipH="1">
            <a:off x="3176588" y="2209800"/>
            <a:ext cx="130175" cy="1588"/>
          </a:xfrm>
          <a:prstGeom prst="line">
            <a:avLst/>
          </a:prstGeom>
          <a:noFill/>
          <a:ln w="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Rectangle 642"/>
          <p:cNvSpPr>
            <a:spLocks noChangeArrowheads="1"/>
          </p:cNvSpPr>
          <p:nvPr/>
        </p:nvSpPr>
        <p:spPr bwMode="auto">
          <a:xfrm>
            <a:off x="1914525" y="3074988"/>
            <a:ext cx="460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zh-TW">
              <a:ea typeface="新細明體" pitchFamily="18" charset="-120"/>
            </a:endParaRPr>
          </a:p>
        </p:txBody>
      </p:sp>
      <p:sp>
        <p:nvSpPr>
          <p:cNvPr id="5160" name="Line 643"/>
          <p:cNvSpPr>
            <a:spLocks noChangeShapeType="1"/>
          </p:cNvSpPr>
          <p:nvPr/>
        </p:nvSpPr>
        <p:spPr bwMode="auto">
          <a:xfrm flipV="1">
            <a:off x="2524125" y="2139950"/>
            <a:ext cx="3175" cy="8413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Line 644"/>
          <p:cNvSpPr>
            <a:spLocks noChangeShapeType="1"/>
          </p:cNvSpPr>
          <p:nvPr/>
        </p:nvSpPr>
        <p:spPr bwMode="auto">
          <a:xfrm flipH="1">
            <a:off x="2414588" y="2139950"/>
            <a:ext cx="11271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Line 645"/>
          <p:cNvSpPr>
            <a:spLocks noChangeShapeType="1"/>
          </p:cNvSpPr>
          <p:nvPr/>
        </p:nvSpPr>
        <p:spPr bwMode="auto">
          <a:xfrm>
            <a:off x="2414588" y="2139950"/>
            <a:ext cx="1587" cy="8413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Line 646"/>
          <p:cNvSpPr>
            <a:spLocks noChangeShapeType="1"/>
          </p:cNvSpPr>
          <p:nvPr/>
        </p:nvSpPr>
        <p:spPr bwMode="auto">
          <a:xfrm>
            <a:off x="2414588" y="2981325"/>
            <a:ext cx="11271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647"/>
          <p:cNvSpPr>
            <a:spLocks noChangeShapeType="1"/>
          </p:cNvSpPr>
          <p:nvPr/>
        </p:nvSpPr>
        <p:spPr bwMode="auto">
          <a:xfrm>
            <a:off x="2527300" y="2981325"/>
            <a:ext cx="15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648"/>
          <p:cNvSpPr>
            <a:spLocks noChangeShapeType="1"/>
          </p:cNvSpPr>
          <p:nvPr/>
        </p:nvSpPr>
        <p:spPr bwMode="auto">
          <a:xfrm flipV="1">
            <a:off x="2640013" y="2139950"/>
            <a:ext cx="1587" cy="8413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649"/>
          <p:cNvSpPr>
            <a:spLocks noChangeShapeType="1"/>
          </p:cNvSpPr>
          <p:nvPr/>
        </p:nvSpPr>
        <p:spPr bwMode="auto">
          <a:xfrm flipH="1">
            <a:off x="2527300" y="2139950"/>
            <a:ext cx="112713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650"/>
          <p:cNvSpPr>
            <a:spLocks noChangeShapeType="1"/>
          </p:cNvSpPr>
          <p:nvPr/>
        </p:nvSpPr>
        <p:spPr bwMode="auto">
          <a:xfrm>
            <a:off x="2527300" y="2139950"/>
            <a:ext cx="1588" cy="8413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651"/>
          <p:cNvSpPr>
            <a:spLocks noChangeShapeType="1"/>
          </p:cNvSpPr>
          <p:nvPr/>
        </p:nvSpPr>
        <p:spPr bwMode="auto">
          <a:xfrm>
            <a:off x="2527300" y="2981325"/>
            <a:ext cx="112713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652"/>
          <p:cNvSpPr>
            <a:spLocks noChangeShapeType="1"/>
          </p:cNvSpPr>
          <p:nvPr/>
        </p:nvSpPr>
        <p:spPr bwMode="auto">
          <a:xfrm>
            <a:off x="2640013" y="2981325"/>
            <a:ext cx="1587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Line 653"/>
          <p:cNvSpPr>
            <a:spLocks noChangeShapeType="1"/>
          </p:cNvSpPr>
          <p:nvPr/>
        </p:nvSpPr>
        <p:spPr bwMode="auto">
          <a:xfrm flipV="1">
            <a:off x="6761163" y="3687763"/>
            <a:ext cx="3175" cy="2174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" name="Line 654"/>
          <p:cNvSpPr>
            <a:spLocks noChangeShapeType="1"/>
          </p:cNvSpPr>
          <p:nvPr/>
        </p:nvSpPr>
        <p:spPr bwMode="auto">
          <a:xfrm flipH="1">
            <a:off x="6597650" y="3687763"/>
            <a:ext cx="166688" cy="15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655"/>
          <p:cNvSpPr>
            <a:spLocks noChangeShapeType="1"/>
          </p:cNvSpPr>
          <p:nvPr/>
        </p:nvSpPr>
        <p:spPr bwMode="auto">
          <a:xfrm>
            <a:off x="6597650" y="3687763"/>
            <a:ext cx="1588" cy="2174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3" name="Line 656"/>
          <p:cNvSpPr>
            <a:spLocks noChangeShapeType="1"/>
          </p:cNvSpPr>
          <p:nvPr/>
        </p:nvSpPr>
        <p:spPr bwMode="auto">
          <a:xfrm>
            <a:off x="6597650" y="3905250"/>
            <a:ext cx="1666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4" name="Line 657"/>
          <p:cNvSpPr>
            <a:spLocks noChangeShapeType="1"/>
          </p:cNvSpPr>
          <p:nvPr/>
        </p:nvSpPr>
        <p:spPr bwMode="auto">
          <a:xfrm>
            <a:off x="6764338" y="3905250"/>
            <a:ext cx="1587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Line 658"/>
          <p:cNvSpPr>
            <a:spLocks noChangeShapeType="1"/>
          </p:cNvSpPr>
          <p:nvPr/>
        </p:nvSpPr>
        <p:spPr bwMode="auto">
          <a:xfrm flipV="1">
            <a:off x="6594475" y="3686175"/>
            <a:ext cx="1588" cy="2190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659"/>
          <p:cNvSpPr>
            <a:spLocks noChangeShapeType="1"/>
          </p:cNvSpPr>
          <p:nvPr/>
        </p:nvSpPr>
        <p:spPr bwMode="auto">
          <a:xfrm flipH="1">
            <a:off x="5200650" y="3686175"/>
            <a:ext cx="1393825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660"/>
          <p:cNvSpPr>
            <a:spLocks noChangeShapeType="1"/>
          </p:cNvSpPr>
          <p:nvPr/>
        </p:nvSpPr>
        <p:spPr bwMode="auto">
          <a:xfrm>
            <a:off x="5200650" y="3686175"/>
            <a:ext cx="1588" cy="2190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661"/>
          <p:cNvSpPr>
            <a:spLocks noChangeShapeType="1"/>
          </p:cNvSpPr>
          <p:nvPr/>
        </p:nvSpPr>
        <p:spPr bwMode="auto">
          <a:xfrm>
            <a:off x="5200650" y="3905250"/>
            <a:ext cx="1393825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Line 662"/>
          <p:cNvSpPr>
            <a:spLocks noChangeShapeType="1"/>
          </p:cNvSpPr>
          <p:nvPr/>
        </p:nvSpPr>
        <p:spPr bwMode="auto">
          <a:xfrm>
            <a:off x="6594475" y="3905250"/>
            <a:ext cx="15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663"/>
          <p:cNvSpPr>
            <a:spLocks noChangeShapeType="1"/>
          </p:cNvSpPr>
          <p:nvPr/>
        </p:nvSpPr>
        <p:spPr bwMode="auto">
          <a:xfrm flipV="1">
            <a:off x="5200650" y="3686175"/>
            <a:ext cx="1588" cy="2190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Line 664"/>
          <p:cNvSpPr>
            <a:spLocks noChangeShapeType="1"/>
          </p:cNvSpPr>
          <p:nvPr/>
        </p:nvSpPr>
        <p:spPr bwMode="auto">
          <a:xfrm flipH="1">
            <a:off x="3633788" y="3686175"/>
            <a:ext cx="156686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Line 665"/>
          <p:cNvSpPr>
            <a:spLocks noChangeShapeType="1"/>
          </p:cNvSpPr>
          <p:nvPr/>
        </p:nvSpPr>
        <p:spPr bwMode="auto">
          <a:xfrm>
            <a:off x="3633788" y="3686175"/>
            <a:ext cx="1587" cy="219075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Line 666"/>
          <p:cNvSpPr>
            <a:spLocks noChangeShapeType="1"/>
          </p:cNvSpPr>
          <p:nvPr/>
        </p:nvSpPr>
        <p:spPr bwMode="auto">
          <a:xfrm>
            <a:off x="3633788" y="3905250"/>
            <a:ext cx="156686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Line 667"/>
          <p:cNvSpPr>
            <a:spLocks noChangeShapeType="1"/>
          </p:cNvSpPr>
          <p:nvPr/>
        </p:nvSpPr>
        <p:spPr bwMode="auto">
          <a:xfrm>
            <a:off x="5200650" y="3905250"/>
            <a:ext cx="15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68"/>
          <p:cNvSpPr>
            <a:spLocks noChangeShapeType="1"/>
          </p:cNvSpPr>
          <p:nvPr/>
        </p:nvSpPr>
        <p:spPr bwMode="auto">
          <a:xfrm flipV="1">
            <a:off x="6761163" y="3465513"/>
            <a:ext cx="1587" cy="2174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669"/>
          <p:cNvSpPr>
            <a:spLocks noChangeShapeType="1"/>
          </p:cNvSpPr>
          <p:nvPr/>
        </p:nvSpPr>
        <p:spPr bwMode="auto">
          <a:xfrm flipH="1">
            <a:off x="5499100" y="3465513"/>
            <a:ext cx="1262063" cy="15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670"/>
          <p:cNvSpPr>
            <a:spLocks noChangeShapeType="1"/>
          </p:cNvSpPr>
          <p:nvPr/>
        </p:nvSpPr>
        <p:spPr bwMode="auto">
          <a:xfrm>
            <a:off x="5499100" y="3465513"/>
            <a:ext cx="1588" cy="220662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671"/>
          <p:cNvSpPr>
            <a:spLocks noChangeShapeType="1"/>
          </p:cNvSpPr>
          <p:nvPr/>
        </p:nvSpPr>
        <p:spPr bwMode="auto">
          <a:xfrm>
            <a:off x="5499100" y="3686175"/>
            <a:ext cx="1262063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672"/>
          <p:cNvSpPr>
            <a:spLocks noChangeShapeType="1"/>
          </p:cNvSpPr>
          <p:nvPr/>
        </p:nvSpPr>
        <p:spPr bwMode="auto">
          <a:xfrm>
            <a:off x="6761163" y="3686175"/>
            <a:ext cx="1587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Line 673"/>
          <p:cNvSpPr>
            <a:spLocks noChangeShapeType="1"/>
          </p:cNvSpPr>
          <p:nvPr/>
        </p:nvSpPr>
        <p:spPr bwMode="auto">
          <a:xfrm flipV="1">
            <a:off x="5499100" y="3465513"/>
            <a:ext cx="1588" cy="220662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" name="Line 674"/>
          <p:cNvSpPr>
            <a:spLocks noChangeShapeType="1"/>
          </p:cNvSpPr>
          <p:nvPr/>
        </p:nvSpPr>
        <p:spPr bwMode="auto">
          <a:xfrm flipH="1">
            <a:off x="3633788" y="3465513"/>
            <a:ext cx="1865312" cy="1587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2" name="Line 675"/>
          <p:cNvSpPr>
            <a:spLocks noChangeShapeType="1"/>
          </p:cNvSpPr>
          <p:nvPr/>
        </p:nvSpPr>
        <p:spPr bwMode="auto">
          <a:xfrm>
            <a:off x="3633788" y="3465513"/>
            <a:ext cx="1587" cy="220662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3" name="Line 676"/>
          <p:cNvSpPr>
            <a:spLocks noChangeShapeType="1"/>
          </p:cNvSpPr>
          <p:nvPr/>
        </p:nvSpPr>
        <p:spPr bwMode="auto">
          <a:xfrm>
            <a:off x="3633788" y="3686175"/>
            <a:ext cx="1865312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4" name="Line 677"/>
          <p:cNvSpPr>
            <a:spLocks noChangeShapeType="1"/>
          </p:cNvSpPr>
          <p:nvPr/>
        </p:nvSpPr>
        <p:spPr bwMode="auto">
          <a:xfrm>
            <a:off x="5499100" y="3686175"/>
            <a:ext cx="1588" cy="1588"/>
          </a:xfrm>
          <a:prstGeom prst="line">
            <a:avLst/>
          </a:prstGeom>
          <a:noFill/>
          <a:ln w="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5" name="Freeform 678"/>
          <p:cNvSpPr>
            <a:spLocks/>
          </p:cNvSpPr>
          <p:nvPr/>
        </p:nvSpPr>
        <p:spPr bwMode="auto">
          <a:xfrm>
            <a:off x="4953000" y="3636963"/>
            <a:ext cx="860425" cy="96837"/>
          </a:xfrm>
          <a:custGeom>
            <a:avLst/>
            <a:gdLst>
              <a:gd name="T0" fmla="*/ 2147483647 w 542"/>
              <a:gd name="T1" fmla="*/ 2147483647 h 61"/>
              <a:gd name="T2" fmla="*/ 2147483647 w 542"/>
              <a:gd name="T3" fmla="*/ 0 h 61"/>
              <a:gd name="T4" fmla="*/ 0 w 542"/>
              <a:gd name="T5" fmla="*/ 0 h 61"/>
              <a:gd name="T6" fmla="*/ 0 w 542"/>
              <a:gd name="T7" fmla="*/ 2147483647 h 61"/>
              <a:gd name="T8" fmla="*/ 2147483647 w 542"/>
              <a:gd name="T9" fmla="*/ 2147483647 h 61"/>
              <a:gd name="T10" fmla="*/ 2147483647 w 542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2"/>
              <a:gd name="T19" fmla="*/ 0 h 61"/>
              <a:gd name="T20" fmla="*/ 542 w 542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2" h="61">
                <a:moveTo>
                  <a:pt x="542" y="61"/>
                </a:moveTo>
                <a:lnTo>
                  <a:pt x="542" y="0"/>
                </a:lnTo>
                <a:lnTo>
                  <a:pt x="0" y="0"/>
                </a:lnTo>
                <a:lnTo>
                  <a:pt x="0" y="61"/>
                </a:lnTo>
                <a:lnTo>
                  <a:pt x="54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196" name="Rectangle 679"/>
          <p:cNvSpPr>
            <a:spLocks noChangeArrowheads="1"/>
          </p:cNvSpPr>
          <p:nvPr/>
        </p:nvSpPr>
        <p:spPr bwMode="auto">
          <a:xfrm>
            <a:off x="5018088" y="3621088"/>
            <a:ext cx="1127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197" name="Rectangle 680"/>
          <p:cNvSpPr>
            <a:spLocks noChangeArrowheads="1"/>
          </p:cNvSpPr>
          <p:nvPr/>
        </p:nvSpPr>
        <p:spPr bwMode="auto">
          <a:xfrm>
            <a:off x="5087938" y="3621088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h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198" name="Rectangle 681"/>
          <p:cNvSpPr>
            <a:spLocks noChangeArrowheads="1"/>
          </p:cNvSpPr>
          <p:nvPr/>
        </p:nvSpPr>
        <p:spPr bwMode="auto">
          <a:xfrm>
            <a:off x="5143500" y="3621088"/>
            <a:ext cx="920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y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199" name="Rectangle 682"/>
          <p:cNvSpPr>
            <a:spLocks noChangeArrowheads="1"/>
          </p:cNvSpPr>
          <p:nvPr/>
        </p:nvSpPr>
        <p:spPr bwMode="auto">
          <a:xfrm>
            <a:off x="5194300" y="3621088"/>
            <a:ext cx="968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0" name="Rectangle 683"/>
          <p:cNvSpPr>
            <a:spLocks noChangeArrowheads="1"/>
          </p:cNvSpPr>
          <p:nvPr/>
        </p:nvSpPr>
        <p:spPr bwMode="auto">
          <a:xfrm>
            <a:off x="5243513" y="3621088"/>
            <a:ext cx="666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1" name="Rectangle 684"/>
          <p:cNvSpPr>
            <a:spLocks noChangeArrowheads="1"/>
          </p:cNvSpPr>
          <p:nvPr/>
        </p:nvSpPr>
        <p:spPr bwMode="auto">
          <a:xfrm>
            <a:off x="5267325" y="3621088"/>
            <a:ext cx="968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c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2" name="Rectangle 685"/>
          <p:cNvSpPr>
            <a:spLocks noChangeArrowheads="1"/>
          </p:cNvSpPr>
          <p:nvPr/>
        </p:nvSpPr>
        <p:spPr bwMode="auto">
          <a:xfrm>
            <a:off x="5319713" y="3621088"/>
            <a:ext cx="96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3" name="Rectangle 686"/>
          <p:cNvSpPr>
            <a:spLocks noChangeArrowheads="1"/>
          </p:cNvSpPr>
          <p:nvPr/>
        </p:nvSpPr>
        <p:spPr bwMode="auto">
          <a:xfrm>
            <a:off x="5373688" y="3621088"/>
            <a:ext cx="666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l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4" name="Rectangle 687"/>
          <p:cNvSpPr>
            <a:spLocks noChangeArrowheads="1"/>
          </p:cNvSpPr>
          <p:nvPr/>
        </p:nvSpPr>
        <p:spPr bwMode="auto">
          <a:xfrm>
            <a:off x="5395913" y="3621088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5" name="Rectangle 688"/>
          <p:cNvSpPr>
            <a:spLocks noChangeArrowheads="1"/>
          </p:cNvSpPr>
          <p:nvPr/>
        </p:nvSpPr>
        <p:spPr bwMode="auto">
          <a:xfrm>
            <a:off x="5426075" y="3621088"/>
            <a:ext cx="968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6" name="Rectangle 689"/>
          <p:cNvSpPr>
            <a:spLocks noChangeArrowheads="1"/>
          </p:cNvSpPr>
          <p:nvPr/>
        </p:nvSpPr>
        <p:spPr bwMode="auto">
          <a:xfrm>
            <a:off x="5481638" y="3621088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d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7" name="Rectangle 690"/>
          <p:cNvSpPr>
            <a:spLocks noChangeArrowheads="1"/>
          </p:cNvSpPr>
          <p:nvPr/>
        </p:nvSpPr>
        <p:spPr bwMode="auto">
          <a:xfrm>
            <a:off x="5538788" y="3621088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d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8" name="Rectangle 691"/>
          <p:cNvSpPr>
            <a:spLocks noChangeArrowheads="1"/>
          </p:cNvSpPr>
          <p:nvPr/>
        </p:nvSpPr>
        <p:spPr bwMode="auto">
          <a:xfrm>
            <a:off x="5594350" y="3621088"/>
            <a:ext cx="793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r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09" name="Rectangle 692"/>
          <p:cNvSpPr>
            <a:spLocks noChangeArrowheads="1"/>
          </p:cNvSpPr>
          <p:nvPr/>
        </p:nvSpPr>
        <p:spPr bwMode="auto">
          <a:xfrm>
            <a:off x="5627688" y="3621088"/>
            <a:ext cx="96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e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0" name="Rectangle 693"/>
          <p:cNvSpPr>
            <a:spLocks noChangeArrowheads="1"/>
          </p:cNvSpPr>
          <p:nvPr/>
        </p:nvSpPr>
        <p:spPr bwMode="auto">
          <a:xfrm>
            <a:off x="5684838" y="3621088"/>
            <a:ext cx="96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1" name="Rectangle 694"/>
          <p:cNvSpPr>
            <a:spLocks noChangeArrowheads="1"/>
          </p:cNvSpPr>
          <p:nvPr/>
        </p:nvSpPr>
        <p:spPr bwMode="auto">
          <a:xfrm>
            <a:off x="5737225" y="3621088"/>
            <a:ext cx="968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s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2" name="Rectangle 695"/>
          <p:cNvSpPr>
            <a:spLocks noChangeArrowheads="1"/>
          </p:cNvSpPr>
          <p:nvPr/>
        </p:nvSpPr>
        <p:spPr bwMode="auto">
          <a:xfrm>
            <a:off x="28654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3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3" name="Rectangle 696"/>
          <p:cNvSpPr>
            <a:spLocks noChangeArrowheads="1"/>
          </p:cNvSpPr>
          <p:nvPr/>
        </p:nvSpPr>
        <p:spPr bwMode="auto">
          <a:xfrm>
            <a:off x="2921000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4" name="Rectangle 697"/>
          <p:cNvSpPr>
            <a:spLocks noChangeArrowheads="1"/>
          </p:cNvSpPr>
          <p:nvPr/>
        </p:nvSpPr>
        <p:spPr bwMode="auto">
          <a:xfrm>
            <a:off x="297815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5" name="Rectangle 698"/>
          <p:cNvSpPr>
            <a:spLocks noChangeArrowheads="1"/>
          </p:cNvSpPr>
          <p:nvPr/>
        </p:nvSpPr>
        <p:spPr bwMode="auto">
          <a:xfrm>
            <a:off x="30051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3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6" name="Rectangle 699"/>
          <p:cNvSpPr>
            <a:spLocks noChangeArrowheads="1"/>
          </p:cNvSpPr>
          <p:nvPr/>
        </p:nvSpPr>
        <p:spPr bwMode="auto">
          <a:xfrm>
            <a:off x="306387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0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7" name="Rectangle 700"/>
          <p:cNvSpPr>
            <a:spLocks noChangeArrowheads="1"/>
          </p:cNvSpPr>
          <p:nvPr/>
        </p:nvSpPr>
        <p:spPr bwMode="auto">
          <a:xfrm>
            <a:off x="311785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8" name="Rectangle 701"/>
          <p:cNvSpPr>
            <a:spLocks noChangeArrowheads="1"/>
          </p:cNvSpPr>
          <p:nvPr/>
        </p:nvSpPr>
        <p:spPr bwMode="auto">
          <a:xfrm>
            <a:off x="314642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2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19" name="Rectangle 702"/>
          <p:cNvSpPr>
            <a:spLocks noChangeArrowheads="1"/>
          </p:cNvSpPr>
          <p:nvPr/>
        </p:nvSpPr>
        <p:spPr bwMode="auto">
          <a:xfrm>
            <a:off x="320357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9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0" name="Rectangle 703"/>
          <p:cNvSpPr>
            <a:spLocks noChangeArrowheads="1"/>
          </p:cNvSpPr>
          <p:nvPr/>
        </p:nvSpPr>
        <p:spPr bwMode="auto">
          <a:xfrm>
            <a:off x="32591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1" name="Rectangle 704"/>
          <p:cNvSpPr>
            <a:spLocks noChangeArrowheads="1"/>
          </p:cNvSpPr>
          <p:nvPr/>
        </p:nvSpPr>
        <p:spPr bwMode="auto">
          <a:xfrm>
            <a:off x="4295775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2" name="Rectangle 705"/>
          <p:cNvSpPr>
            <a:spLocks noChangeArrowheads="1"/>
          </p:cNvSpPr>
          <p:nvPr/>
        </p:nvSpPr>
        <p:spPr bwMode="auto">
          <a:xfrm>
            <a:off x="43259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3" name="Rectangle 706"/>
          <p:cNvSpPr>
            <a:spLocks noChangeArrowheads="1"/>
          </p:cNvSpPr>
          <p:nvPr/>
        </p:nvSpPr>
        <p:spPr bwMode="auto">
          <a:xfrm>
            <a:off x="4379913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5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4" name="Rectangle 707"/>
          <p:cNvSpPr>
            <a:spLocks noChangeArrowheads="1"/>
          </p:cNvSpPr>
          <p:nvPr/>
        </p:nvSpPr>
        <p:spPr bwMode="auto">
          <a:xfrm>
            <a:off x="443865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5" name="Rectangle 708"/>
          <p:cNvSpPr>
            <a:spLocks noChangeArrowheads="1"/>
          </p:cNvSpPr>
          <p:nvPr/>
        </p:nvSpPr>
        <p:spPr bwMode="auto">
          <a:xfrm>
            <a:off x="44656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6" name="Rectangle 709"/>
          <p:cNvSpPr>
            <a:spLocks noChangeArrowheads="1"/>
          </p:cNvSpPr>
          <p:nvPr/>
        </p:nvSpPr>
        <p:spPr bwMode="auto">
          <a:xfrm>
            <a:off x="4521200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4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7" name="Rectangle 710"/>
          <p:cNvSpPr>
            <a:spLocks noChangeArrowheads="1"/>
          </p:cNvSpPr>
          <p:nvPr/>
        </p:nvSpPr>
        <p:spPr bwMode="auto">
          <a:xfrm>
            <a:off x="457835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8" name="Rectangle 711"/>
          <p:cNvSpPr>
            <a:spLocks noChangeArrowheads="1"/>
          </p:cNvSpPr>
          <p:nvPr/>
        </p:nvSpPr>
        <p:spPr bwMode="auto">
          <a:xfrm>
            <a:off x="460692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29" name="Rectangle 712"/>
          <p:cNvSpPr>
            <a:spLocks noChangeArrowheads="1"/>
          </p:cNvSpPr>
          <p:nvPr/>
        </p:nvSpPr>
        <p:spPr bwMode="auto">
          <a:xfrm>
            <a:off x="466407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3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0" name="Rectangle 713"/>
          <p:cNvSpPr>
            <a:spLocks noChangeArrowheads="1"/>
          </p:cNvSpPr>
          <p:nvPr/>
        </p:nvSpPr>
        <p:spPr bwMode="auto">
          <a:xfrm>
            <a:off x="47196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1" name="Rectangle 714"/>
          <p:cNvSpPr>
            <a:spLocks noChangeArrowheads="1"/>
          </p:cNvSpPr>
          <p:nvPr/>
        </p:nvSpPr>
        <p:spPr bwMode="auto">
          <a:xfrm>
            <a:off x="474662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2" name="Rectangle 715"/>
          <p:cNvSpPr>
            <a:spLocks noChangeArrowheads="1"/>
          </p:cNvSpPr>
          <p:nvPr/>
        </p:nvSpPr>
        <p:spPr bwMode="auto">
          <a:xfrm>
            <a:off x="4803775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2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3" name="Rectangle 716"/>
          <p:cNvSpPr>
            <a:spLocks noChangeArrowheads="1"/>
          </p:cNvSpPr>
          <p:nvPr/>
        </p:nvSpPr>
        <p:spPr bwMode="auto">
          <a:xfrm>
            <a:off x="48593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4" name="Rectangle 717"/>
          <p:cNvSpPr>
            <a:spLocks noChangeArrowheads="1"/>
          </p:cNvSpPr>
          <p:nvPr/>
        </p:nvSpPr>
        <p:spPr bwMode="auto">
          <a:xfrm>
            <a:off x="4889500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5" name="Rectangle 718"/>
          <p:cNvSpPr>
            <a:spLocks noChangeArrowheads="1"/>
          </p:cNvSpPr>
          <p:nvPr/>
        </p:nvSpPr>
        <p:spPr bwMode="auto">
          <a:xfrm>
            <a:off x="4945063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6" name="Rectangle 719"/>
          <p:cNvSpPr>
            <a:spLocks noChangeArrowheads="1"/>
          </p:cNvSpPr>
          <p:nvPr/>
        </p:nvSpPr>
        <p:spPr bwMode="auto">
          <a:xfrm>
            <a:off x="5002213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7" name="Rectangle 720"/>
          <p:cNvSpPr>
            <a:spLocks noChangeArrowheads="1"/>
          </p:cNvSpPr>
          <p:nvPr/>
        </p:nvSpPr>
        <p:spPr bwMode="auto">
          <a:xfrm>
            <a:off x="5029200" y="1255713"/>
            <a:ext cx="100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8" name="Rectangle 721"/>
          <p:cNvSpPr>
            <a:spLocks noChangeArrowheads="1"/>
          </p:cNvSpPr>
          <p:nvPr/>
        </p:nvSpPr>
        <p:spPr bwMode="auto">
          <a:xfrm>
            <a:off x="50879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0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39" name="Rectangle 722"/>
          <p:cNvSpPr>
            <a:spLocks noChangeArrowheads="1"/>
          </p:cNvSpPr>
          <p:nvPr/>
        </p:nvSpPr>
        <p:spPr bwMode="auto">
          <a:xfrm>
            <a:off x="514350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0" name="Rectangle 723"/>
          <p:cNvSpPr>
            <a:spLocks noChangeArrowheads="1"/>
          </p:cNvSpPr>
          <p:nvPr/>
        </p:nvSpPr>
        <p:spPr bwMode="auto">
          <a:xfrm>
            <a:off x="517048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9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1" name="Rectangle 724"/>
          <p:cNvSpPr>
            <a:spLocks noChangeArrowheads="1"/>
          </p:cNvSpPr>
          <p:nvPr/>
        </p:nvSpPr>
        <p:spPr bwMode="auto">
          <a:xfrm>
            <a:off x="52276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2" name="Rectangle 725"/>
          <p:cNvSpPr>
            <a:spLocks noChangeArrowheads="1"/>
          </p:cNvSpPr>
          <p:nvPr/>
        </p:nvSpPr>
        <p:spPr bwMode="auto">
          <a:xfrm>
            <a:off x="5256213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8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3" name="Rectangle 726"/>
          <p:cNvSpPr>
            <a:spLocks noChangeArrowheads="1"/>
          </p:cNvSpPr>
          <p:nvPr/>
        </p:nvSpPr>
        <p:spPr bwMode="auto">
          <a:xfrm>
            <a:off x="5313363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4" name="Rectangle 727"/>
          <p:cNvSpPr>
            <a:spLocks noChangeArrowheads="1"/>
          </p:cNvSpPr>
          <p:nvPr/>
        </p:nvSpPr>
        <p:spPr bwMode="auto">
          <a:xfrm>
            <a:off x="5730875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5" name="Rectangle 728"/>
          <p:cNvSpPr>
            <a:spLocks noChangeArrowheads="1"/>
          </p:cNvSpPr>
          <p:nvPr/>
        </p:nvSpPr>
        <p:spPr bwMode="auto">
          <a:xfrm>
            <a:off x="576103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3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6" name="Rectangle 729"/>
          <p:cNvSpPr>
            <a:spLocks noChangeArrowheads="1"/>
          </p:cNvSpPr>
          <p:nvPr/>
        </p:nvSpPr>
        <p:spPr bwMode="auto">
          <a:xfrm>
            <a:off x="581660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7" name="Rectangle 730"/>
          <p:cNvSpPr>
            <a:spLocks noChangeArrowheads="1"/>
          </p:cNvSpPr>
          <p:nvPr/>
        </p:nvSpPr>
        <p:spPr bwMode="auto">
          <a:xfrm>
            <a:off x="5846763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2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8" name="Rectangle 731"/>
          <p:cNvSpPr>
            <a:spLocks noChangeArrowheads="1"/>
          </p:cNvSpPr>
          <p:nvPr/>
        </p:nvSpPr>
        <p:spPr bwMode="auto">
          <a:xfrm>
            <a:off x="5905500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49" name="Rectangle 732"/>
          <p:cNvSpPr>
            <a:spLocks noChangeArrowheads="1"/>
          </p:cNvSpPr>
          <p:nvPr/>
        </p:nvSpPr>
        <p:spPr bwMode="auto">
          <a:xfrm>
            <a:off x="593248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50" name="Rectangle 733"/>
          <p:cNvSpPr>
            <a:spLocks noChangeArrowheads="1"/>
          </p:cNvSpPr>
          <p:nvPr/>
        </p:nvSpPr>
        <p:spPr bwMode="auto">
          <a:xfrm>
            <a:off x="59896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51" name="Rectangle 734"/>
          <p:cNvSpPr>
            <a:spLocks noChangeArrowheads="1"/>
          </p:cNvSpPr>
          <p:nvPr/>
        </p:nvSpPr>
        <p:spPr bwMode="auto">
          <a:xfrm>
            <a:off x="6021388" y="1255713"/>
            <a:ext cx="1000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0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52" name="Rectangle 735"/>
          <p:cNvSpPr>
            <a:spLocks noChangeArrowheads="1"/>
          </p:cNvSpPr>
          <p:nvPr/>
        </p:nvSpPr>
        <p:spPr bwMode="auto">
          <a:xfrm>
            <a:off x="6078538" y="1255713"/>
            <a:ext cx="73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zh-TW" sz="800" b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</a:t>
            </a:r>
            <a:endParaRPr lang="zh-TW" altLang="zh-TW">
              <a:ea typeface="新細明體" pitchFamily="18" charset="-120"/>
            </a:endParaRPr>
          </a:p>
        </p:txBody>
      </p:sp>
      <p:sp>
        <p:nvSpPr>
          <p:cNvPr id="5253" name="Freeform 736"/>
          <p:cNvSpPr>
            <a:spLocks/>
          </p:cNvSpPr>
          <p:nvPr/>
        </p:nvSpPr>
        <p:spPr bwMode="auto">
          <a:xfrm>
            <a:off x="3405188" y="1311275"/>
            <a:ext cx="20637" cy="174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2147483647 h 11"/>
              <a:gd name="T14" fmla="*/ 2147483647 w 13"/>
              <a:gd name="T15" fmla="*/ 2147483647 h 11"/>
              <a:gd name="T16" fmla="*/ 2147483647 w 13"/>
              <a:gd name="T17" fmla="*/ 2147483647 h 11"/>
              <a:gd name="T18" fmla="*/ 2147483647 w 13"/>
              <a:gd name="T19" fmla="*/ 2147483647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2147483647 w 13"/>
              <a:gd name="T25" fmla="*/ 2147483647 h 11"/>
              <a:gd name="T26" fmla="*/ 2147483647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0 h 11"/>
              <a:gd name="T36" fmla="*/ 2147483647 w 13"/>
              <a:gd name="T37" fmla="*/ 0 h 11"/>
              <a:gd name="T38" fmla="*/ 2147483647 w 13"/>
              <a:gd name="T39" fmla="*/ 0 h 11"/>
              <a:gd name="T40" fmla="*/ 2147483647 w 13"/>
              <a:gd name="T41" fmla="*/ 0 h 11"/>
              <a:gd name="T42" fmla="*/ 2147483647 w 13"/>
              <a:gd name="T43" fmla="*/ 0 h 11"/>
              <a:gd name="T44" fmla="*/ 2147483647 w 13"/>
              <a:gd name="T45" fmla="*/ 0 h 11"/>
              <a:gd name="T46" fmla="*/ 2147483647 w 13"/>
              <a:gd name="T47" fmla="*/ 0 h 11"/>
              <a:gd name="T48" fmla="*/ 2147483647 w 13"/>
              <a:gd name="T49" fmla="*/ 2147483647 h 11"/>
              <a:gd name="T50" fmla="*/ 2147483647 w 13"/>
              <a:gd name="T51" fmla="*/ 2147483647 h 11"/>
              <a:gd name="T52" fmla="*/ 2147483647 w 13"/>
              <a:gd name="T53" fmla="*/ 2147483647 h 11"/>
              <a:gd name="T54" fmla="*/ 2147483647 w 13"/>
              <a:gd name="T55" fmla="*/ 2147483647 h 11"/>
              <a:gd name="T56" fmla="*/ 0 w 13"/>
              <a:gd name="T57" fmla="*/ 2147483647 h 11"/>
              <a:gd name="T58" fmla="*/ 0 w 13"/>
              <a:gd name="T59" fmla="*/ 2147483647 h 11"/>
              <a:gd name="T60" fmla="*/ 0 w 13"/>
              <a:gd name="T61" fmla="*/ 2147483647 h 11"/>
              <a:gd name="T62" fmla="*/ 0 w 13"/>
              <a:gd name="T63" fmla="*/ 2147483647 h 11"/>
              <a:gd name="T64" fmla="*/ 0 w 13"/>
              <a:gd name="T65" fmla="*/ 2147483647 h 11"/>
              <a:gd name="T66" fmla="*/ 2147483647 w 13"/>
              <a:gd name="T67" fmla="*/ 2147483647 h 11"/>
              <a:gd name="T68" fmla="*/ 2147483647 w 13"/>
              <a:gd name="T69" fmla="*/ 2147483647 h 11"/>
              <a:gd name="T70" fmla="*/ 2147483647 w 13"/>
              <a:gd name="T71" fmla="*/ 2147483647 h 11"/>
              <a:gd name="T72" fmla="*/ 2147483647 w 13"/>
              <a:gd name="T73" fmla="*/ 2147483647 h 11"/>
              <a:gd name="T74" fmla="*/ 2147483647 w 13"/>
              <a:gd name="T75" fmla="*/ 2147483647 h 11"/>
              <a:gd name="T76" fmla="*/ 2147483647 w 13"/>
              <a:gd name="T77" fmla="*/ 2147483647 h 11"/>
              <a:gd name="T78" fmla="*/ 2147483647 w 13"/>
              <a:gd name="T79" fmla="*/ 2147483647 h 11"/>
              <a:gd name="T80" fmla="*/ 2147483647 w 13"/>
              <a:gd name="T81" fmla="*/ 2147483647 h 11"/>
              <a:gd name="T82" fmla="*/ 2147483647 w 13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3"/>
              <a:gd name="T127" fmla="*/ 0 h 11"/>
              <a:gd name="T128" fmla="*/ 13 w 13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3" h="11">
                <a:moveTo>
                  <a:pt x="6" y="11"/>
                </a:moveTo>
                <a:lnTo>
                  <a:pt x="8" y="11"/>
                </a:lnTo>
                <a:lnTo>
                  <a:pt x="9" y="11"/>
                </a:lnTo>
                <a:lnTo>
                  <a:pt x="11" y="9"/>
                </a:lnTo>
                <a:lnTo>
                  <a:pt x="11" y="7"/>
                </a:lnTo>
                <a:lnTo>
                  <a:pt x="13" y="5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2" y="2"/>
                </a:lnTo>
                <a:lnTo>
                  <a:pt x="2" y="3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2" y="9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4" name="Freeform 737"/>
          <p:cNvSpPr>
            <a:spLocks/>
          </p:cNvSpPr>
          <p:nvPr/>
        </p:nvSpPr>
        <p:spPr bwMode="auto">
          <a:xfrm>
            <a:off x="3468688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2147483647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2147483647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5" name="Freeform 738"/>
          <p:cNvSpPr>
            <a:spLocks/>
          </p:cNvSpPr>
          <p:nvPr/>
        </p:nvSpPr>
        <p:spPr bwMode="auto">
          <a:xfrm>
            <a:off x="3341688" y="1311275"/>
            <a:ext cx="20637" cy="174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2147483647 h 11"/>
              <a:gd name="T14" fmla="*/ 2147483647 w 13"/>
              <a:gd name="T15" fmla="*/ 2147483647 h 11"/>
              <a:gd name="T16" fmla="*/ 2147483647 w 13"/>
              <a:gd name="T17" fmla="*/ 2147483647 h 11"/>
              <a:gd name="T18" fmla="*/ 2147483647 w 13"/>
              <a:gd name="T19" fmla="*/ 2147483647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2147483647 w 13"/>
              <a:gd name="T25" fmla="*/ 2147483647 h 11"/>
              <a:gd name="T26" fmla="*/ 2147483647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0 h 11"/>
              <a:gd name="T36" fmla="*/ 2147483647 w 13"/>
              <a:gd name="T37" fmla="*/ 0 h 11"/>
              <a:gd name="T38" fmla="*/ 2147483647 w 13"/>
              <a:gd name="T39" fmla="*/ 0 h 11"/>
              <a:gd name="T40" fmla="*/ 2147483647 w 13"/>
              <a:gd name="T41" fmla="*/ 0 h 11"/>
              <a:gd name="T42" fmla="*/ 2147483647 w 13"/>
              <a:gd name="T43" fmla="*/ 0 h 11"/>
              <a:gd name="T44" fmla="*/ 2147483647 w 13"/>
              <a:gd name="T45" fmla="*/ 0 h 11"/>
              <a:gd name="T46" fmla="*/ 2147483647 w 13"/>
              <a:gd name="T47" fmla="*/ 0 h 11"/>
              <a:gd name="T48" fmla="*/ 2147483647 w 13"/>
              <a:gd name="T49" fmla="*/ 2147483647 h 11"/>
              <a:gd name="T50" fmla="*/ 2147483647 w 13"/>
              <a:gd name="T51" fmla="*/ 2147483647 h 11"/>
              <a:gd name="T52" fmla="*/ 2147483647 w 13"/>
              <a:gd name="T53" fmla="*/ 2147483647 h 11"/>
              <a:gd name="T54" fmla="*/ 2147483647 w 13"/>
              <a:gd name="T55" fmla="*/ 2147483647 h 11"/>
              <a:gd name="T56" fmla="*/ 2147483647 w 13"/>
              <a:gd name="T57" fmla="*/ 2147483647 h 11"/>
              <a:gd name="T58" fmla="*/ 0 w 13"/>
              <a:gd name="T59" fmla="*/ 2147483647 h 11"/>
              <a:gd name="T60" fmla="*/ 0 w 13"/>
              <a:gd name="T61" fmla="*/ 2147483647 h 11"/>
              <a:gd name="T62" fmla="*/ 0 w 13"/>
              <a:gd name="T63" fmla="*/ 2147483647 h 11"/>
              <a:gd name="T64" fmla="*/ 2147483647 w 13"/>
              <a:gd name="T65" fmla="*/ 2147483647 h 11"/>
              <a:gd name="T66" fmla="*/ 2147483647 w 13"/>
              <a:gd name="T67" fmla="*/ 2147483647 h 11"/>
              <a:gd name="T68" fmla="*/ 2147483647 w 13"/>
              <a:gd name="T69" fmla="*/ 2147483647 h 11"/>
              <a:gd name="T70" fmla="*/ 2147483647 w 13"/>
              <a:gd name="T71" fmla="*/ 2147483647 h 11"/>
              <a:gd name="T72" fmla="*/ 2147483647 w 13"/>
              <a:gd name="T73" fmla="*/ 2147483647 h 11"/>
              <a:gd name="T74" fmla="*/ 2147483647 w 13"/>
              <a:gd name="T75" fmla="*/ 2147483647 h 11"/>
              <a:gd name="T76" fmla="*/ 2147483647 w 13"/>
              <a:gd name="T77" fmla="*/ 2147483647 h 11"/>
              <a:gd name="T78" fmla="*/ 2147483647 w 13"/>
              <a:gd name="T79" fmla="*/ 2147483647 h 11"/>
              <a:gd name="T80" fmla="*/ 2147483647 w 13"/>
              <a:gd name="T81" fmla="*/ 2147483647 h 11"/>
              <a:gd name="T82" fmla="*/ 2147483647 w 13"/>
              <a:gd name="T83" fmla="*/ 2147483647 h 11"/>
              <a:gd name="T84" fmla="*/ 2147483647 w 13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"/>
              <a:gd name="T130" fmla="*/ 0 h 11"/>
              <a:gd name="T131" fmla="*/ 13 w 13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" h="11">
                <a:moveTo>
                  <a:pt x="5" y="11"/>
                </a:moveTo>
                <a:lnTo>
                  <a:pt x="7" y="11"/>
                </a:lnTo>
                <a:lnTo>
                  <a:pt x="9" y="11"/>
                </a:lnTo>
                <a:lnTo>
                  <a:pt x="11" y="9"/>
                </a:lnTo>
                <a:lnTo>
                  <a:pt x="13" y="7"/>
                </a:lnTo>
                <a:lnTo>
                  <a:pt x="13" y="5"/>
                </a:lnTo>
                <a:lnTo>
                  <a:pt x="13" y="3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3" y="2"/>
                </a:lnTo>
                <a:lnTo>
                  <a:pt x="1" y="2"/>
                </a:lnTo>
                <a:lnTo>
                  <a:pt x="1" y="3"/>
                </a:lnTo>
                <a:lnTo>
                  <a:pt x="0" y="5"/>
                </a:lnTo>
                <a:lnTo>
                  <a:pt x="0" y="7"/>
                </a:lnTo>
                <a:lnTo>
                  <a:pt x="1" y="7"/>
                </a:lnTo>
                <a:lnTo>
                  <a:pt x="1" y="9"/>
                </a:lnTo>
                <a:lnTo>
                  <a:pt x="3" y="11"/>
                </a:lnTo>
                <a:lnTo>
                  <a:pt x="5" y="11"/>
                </a:lnTo>
                <a:lnTo>
                  <a:pt x="7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6" name="Freeform 739"/>
          <p:cNvSpPr>
            <a:spLocks/>
          </p:cNvSpPr>
          <p:nvPr/>
        </p:nvSpPr>
        <p:spPr bwMode="auto">
          <a:xfrm>
            <a:off x="3590925" y="1311275"/>
            <a:ext cx="20638" cy="174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2147483647 h 11"/>
              <a:gd name="T14" fmla="*/ 2147483647 w 13"/>
              <a:gd name="T15" fmla="*/ 2147483647 h 11"/>
              <a:gd name="T16" fmla="*/ 2147483647 w 13"/>
              <a:gd name="T17" fmla="*/ 2147483647 h 11"/>
              <a:gd name="T18" fmla="*/ 2147483647 w 13"/>
              <a:gd name="T19" fmla="*/ 2147483647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2147483647 w 13"/>
              <a:gd name="T25" fmla="*/ 2147483647 h 11"/>
              <a:gd name="T26" fmla="*/ 2147483647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0 h 11"/>
              <a:gd name="T36" fmla="*/ 2147483647 w 13"/>
              <a:gd name="T37" fmla="*/ 0 h 11"/>
              <a:gd name="T38" fmla="*/ 2147483647 w 13"/>
              <a:gd name="T39" fmla="*/ 0 h 11"/>
              <a:gd name="T40" fmla="*/ 2147483647 w 13"/>
              <a:gd name="T41" fmla="*/ 0 h 11"/>
              <a:gd name="T42" fmla="*/ 2147483647 w 13"/>
              <a:gd name="T43" fmla="*/ 0 h 11"/>
              <a:gd name="T44" fmla="*/ 2147483647 w 13"/>
              <a:gd name="T45" fmla="*/ 0 h 11"/>
              <a:gd name="T46" fmla="*/ 2147483647 w 13"/>
              <a:gd name="T47" fmla="*/ 0 h 11"/>
              <a:gd name="T48" fmla="*/ 2147483647 w 13"/>
              <a:gd name="T49" fmla="*/ 2147483647 h 11"/>
              <a:gd name="T50" fmla="*/ 2147483647 w 13"/>
              <a:gd name="T51" fmla="*/ 2147483647 h 11"/>
              <a:gd name="T52" fmla="*/ 2147483647 w 13"/>
              <a:gd name="T53" fmla="*/ 2147483647 h 11"/>
              <a:gd name="T54" fmla="*/ 2147483647 w 13"/>
              <a:gd name="T55" fmla="*/ 2147483647 h 11"/>
              <a:gd name="T56" fmla="*/ 2147483647 w 13"/>
              <a:gd name="T57" fmla="*/ 2147483647 h 11"/>
              <a:gd name="T58" fmla="*/ 0 w 13"/>
              <a:gd name="T59" fmla="*/ 2147483647 h 11"/>
              <a:gd name="T60" fmla="*/ 0 w 13"/>
              <a:gd name="T61" fmla="*/ 2147483647 h 11"/>
              <a:gd name="T62" fmla="*/ 0 w 13"/>
              <a:gd name="T63" fmla="*/ 2147483647 h 11"/>
              <a:gd name="T64" fmla="*/ 2147483647 w 13"/>
              <a:gd name="T65" fmla="*/ 2147483647 h 11"/>
              <a:gd name="T66" fmla="*/ 2147483647 w 13"/>
              <a:gd name="T67" fmla="*/ 2147483647 h 11"/>
              <a:gd name="T68" fmla="*/ 2147483647 w 13"/>
              <a:gd name="T69" fmla="*/ 2147483647 h 11"/>
              <a:gd name="T70" fmla="*/ 2147483647 w 13"/>
              <a:gd name="T71" fmla="*/ 2147483647 h 11"/>
              <a:gd name="T72" fmla="*/ 2147483647 w 13"/>
              <a:gd name="T73" fmla="*/ 2147483647 h 11"/>
              <a:gd name="T74" fmla="*/ 2147483647 w 13"/>
              <a:gd name="T75" fmla="*/ 2147483647 h 11"/>
              <a:gd name="T76" fmla="*/ 2147483647 w 13"/>
              <a:gd name="T77" fmla="*/ 2147483647 h 11"/>
              <a:gd name="T78" fmla="*/ 2147483647 w 13"/>
              <a:gd name="T79" fmla="*/ 2147483647 h 11"/>
              <a:gd name="T80" fmla="*/ 2147483647 w 13"/>
              <a:gd name="T81" fmla="*/ 2147483647 h 11"/>
              <a:gd name="T82" fmla="*/ 2147483647 w 13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3"/>
              <a:gd name="T127" fmla="*/ 0 h 11"/>
              <a:gd name="T128" fmla="*/ 13 w 13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3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2" y="9"/>
                </a:lnTo>
                <a:lnTo>
                  <a:pt x="12" y="7"/>
                </a:lnTo>
                <a:lnTo>
                  <a:pt x="13" y="7"/>
                </a:lnTo>
                <a:lnTo>
                  <a:pt x="13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2" y="2"/>
                </a:lnTo>
                <a:lnTo>
                  <a:pt x="2" y="3"/>
                </a:lnTo>
                <a:lnTo>
                  <a:pt x="0" y="5"/>
                </a:lnTo>
                <a:lnTo>
                  <a:pt x="0" y="7"/>
                </a:lnTo>
                <a:lnTo>
                  <a:pt x="2" y="7"/>
                </a:lnTo>
                <a:lnTo>
                  <a:pt x="2" y="9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7" name="Freeform 740"/>
          <p:cNvSpPr>
            <a:spLocks/>
          </p:cNvSpPr>
          <p:nvPr/>
        </p:nvSpPr>
        <p:spPr bwMode="auto">
          <a:xfrm>
            <a:off x="3654425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2147483647 w 12"/>
              <a:gd name="T53" fmla="*/ 2147483647 h 11"/>
              <a:gd name="T54" fmla="*/ 2147483647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2147483647 w 12"/>
              <a:gd name="T67" fmla="*/ 2147483647 h 11"/>
              <a:gd name="T68" fmla="*/ 2147483647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2" y="3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8" name="Freeform 741"/>
          <p:cNvSpPr>
            <a:spLocks/>
          </p:cNvSpPr>
          <p:nvPr/>
        </p:nvSpPr>
        <p:spPr bwMode="auto">
          <a:xfrm>
            <a:off x="3530600" y="1311275"/>
            <a:ext cx="17463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0 w 11"/>
              <a:gd name="T51" fmla="*/ 2147483647 h 11"/>
              <a:gd name="T52" fmla="*/ 0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0 w 11"/>
              <a:gd name="T69" fmla="*/ 2147483647 h 11"/>
              <a:gd name="T70" fmla="*/ 0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2147483647 w 11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"/>
              <a:gd name="T130" fmla="*/ 0 h 11"/>
              <a:gd name="T131" fmla="*/ 11 w 11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" h="11">
                <a:moveTo>
                  <a:pt x="3" y="11"/>
                </a:moveTo>
                <a:lnTo>
                  <a:pt x="5" y="11"/>
                </a:lnTo>
                <a:lnTo>
                  <a:pt x="7" y="11"/>
                </a:lnTo>
                <a:lnTo>
                  <a:pt x="9" y="11"/>
                </a:lnTo>
                <a:lnTo>
                  <a:pt x="9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9" y="3"/>
                </a:lnTo>
                <a:lnTo>
                  <a:pt x="9" y="2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11"/>
                </a:lnTo>
                <a:lnTo>
                  <a:pt x="3" y="11"/>
                </a:lnTo>
                <a:lnTo>
                  <a:pt x="5" y="11"/>
                </a:lnTo>
                <a:lnTo>
                  <a:pt x="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59" name="Freeform 742"/>
          <p:cNvSpPr>
            <a:spLocks/>
          </p:cNvSpPr>
          <p:nvPr/>
        </p:nvSpPr>
        <p:spPr bwMode="auto">
          <a:xfrm>
            <a:off x="3783013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0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0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0" name="Freeform 743"/>
          <p:cNvSpPr>
            <a:spLocks/>
          </p:cNvSpPr>
          <p:nvPr/>
        </p:nvSpPr>
        <p:spPr bwMode="auto">
          <a:xfrm>
            <a:off x="3846513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0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0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2147483647 w 12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"/>
              <a:gd name="T130" fmla="*/ 0 h 11"/>
              <a:gd name="T131" fmla="*/ 12 w 12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" h="11">
                <a:moveTo>
                  <a:pt x="4" y="11"/>
                </a:moveTo>
                <a:lnTo>
                  <a:pt x="6" y="11"/>
                </a:ln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1" name="Freeform 744"/>
          <p:cNvSpPr>
            <a:spLocks/>
          </p:cNvSpPr>
          <p:nvPr/>
        </p:nvSpPr>
        <p:spPr bwMode="auto">
          <a:xfrm>
            <a:off x="3719513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2147483647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2147483647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5" y="11"/>
                </a:moveTo>
                <a:lnTo>
                  <a:pt x="7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2" name="Freeform 745"/>
          <p:cNvSpPr>
            <a:spLocks/>
          </p:cNvSpPr>
          <p:nvPr/>
        </p:nvSpPr>
        <p:spPr bwMode="auto">
          <a:xfrm>
            <a:off x="5310188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0 w 12"/>
              <a:gd name="T51" fmla="*/ 2147483647 h 11"/>
              <a:gd name="T52" fmla="*/ 0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0 w 12"/>
              <a:gd name="T69" fmla="*/ 2147483647 h 11"/>
              <a:gd name="T70" fmla="*/ 0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2147483647 w 12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"/>
              <a:gd name="T130" fmla="*/ 0 h 11"/>
              <a:gd name="T131" fmla="*/ 12 w 12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" h="11">
                <a:moveTo>
                  <a:pt x="4" y="11"/>
                </a:moveTo>
                <a:lnTo>
                  <a:pt x="6" y="11"/>
                </a:ln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0" y="3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3" name="Freeform 746"/>
          <p:cNvSpPr>
            <a:spLocks/>
          </p:cNvSpPr>
          <p:nvPr/>
        </p:nvSpPr>
        <p:spPr bwMode="auto">
          <a:xfrm>
            <a:off x="5372100" y="1311275"/>
            <a:ext cx="20638" cy="174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2147483647 h 11"/>
              <a:gd name="T14" fmla="*/ 2147483647 w 13"/>
              <a:gd name="T15" fmla="*/ 2147483647 h 11"/>
              <a:gd name="T16" fmla="*/ 2147483647 w 13"/>
              <a:gd name="T17" fmla="*/ 2147483647 h 11"/>
              <a:gd name="T18" fmla="*/ 2147483647 w 13"/>
              <a:gd name="T19" fmla="*/ 2147483647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2147483647 w 13"/>
              <a:gd name="T25" fmla="*/ 2147483647 h 11"/>
              <a:gd name="T26" fmla="*/ 2147483647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0 h 11"/>
              <a:gd name="T36" fmla="*/ 2147483647 w 13"/>
              <a:gd name="T37" fmla="*/ 0 h 11"/>
              <a:gd name="T38" fmla="*/ 2147483647 w 13"/>
              <a:gd name="T39" fmla="*/ 0 h 11"/>
              <a:gd name="T40" fmla="*/ 2147483647 w 13"/>
              <a:gd name="T41" fmla="*/ 0 h 11"/>
              <a:gd name="T42" fmla="*/ 2147483647 w 13"/>
              <a:gd name="T43" fmla="*/ 0 h 11"/>
              <a:gd name="T44" fmla="*/ 2147483647 w 13"/>
              <a:gd name="T45" fmla="*/ 0 h 11"/>
              <a:gd name="T46" fmla="*/ 2147483647 w 13"/>
              <a:gd name="T47" fmla="*/ 0 h 11"/>
              <a:gd name="T48" fmla="*/ 2147483647 w 13"/>
              <a:gd name="T49" fmla="*/ 2147483647 h 11"/>
              <a:gd name="T50" fmla="*/ 2147483647 w 13"/>
              <a:gd name="T51" fmla="*/ 2147483647 h 11"/>
              <a:gd name="T52" fmla="*/ 2147483647 w 13"/>
              <a:gd name="T53" fmla="*/ 2147483647 h 11"/>
              <a:gd name="T54" fmla="*/ 2147483647 w 13"/>
              <a:gd name="T55" fmla="*/ 2147483647 h 11"/>
              <a:gd name="T56" fmla="*/ 2147483647 w 13"/>
              <a:gd name="T57" fmla="*/ 2147483647 h 11"/>
              <a:gd name="T58" fmla="*/ 0 w 13"/>
              <a:gd name="T59" fmla="*/ 2147483647 h 11"/>
              <a:gd name="T60" fmla="*/ 0 w 13"/>
              <a:gd name="T61" fmla="*/ 2147483647 h 11"/>
              <a:gd name="T62" fmla="*/ 0 w 13"/>
              <a:gd name="T63" fmla="*/ 2147483647 h 11"/>
              <a:gd name="T64" fmla="*/ 2147483647 w 13"/>
              <a:gd name="T65" fmla="*/ 2147483647 h 11"/>
              <a:gd name="T66" fmla="*/ 2147483647 w 13"/>
              <a:gd name="T67" fmla="*/ 2147483647 h 11"/>
              <a:gd name="T68" fmla="*/ 2147483647 w 13"/>
              <a:gd name="T69" fmla="*/ 2147483647 h 11"/>
              <a:gd name="T70" fmla="*/ 2147483647 w 13"/>
              <a:gd name="T71" fmla="*/ 2147483647 h 11"/>
              <a:gd name="T72" fmla="*/ 2147483647 w 13"/>
              <a:gd name="T73" fmla="*/ 2147483647 h 11"/>
              <a:gd name="T74" fmla="*/ 2147483647 w 13"/>
              <a:gd name="T75" fmla="*/ 2147483647 h 11"/>
              <a:gd name="T76" fmla="*/ 2147483647 w 13"/>
              <a:gd name="T77" fmla="*/ 2147483647 h 11"/>
              <a:gd name="T78" fmla="*/ 2147483647 w 13"/>
              <a:gd name="T79" fmla="*/ 2147483647 h 11"/>
              <a:gd name="T80" fmla="*/ 2147483647 w 13"/>
              <a:gd name="T81" fmla="*/ 2147483647 h 11"/>
              <a:gd name="T82" fmla="*/ 2147483647 w 13"/>
              <a:gd name="T83" fmla="*/ 2147483647 h 11"/>
              <a:gd name="T84" fmla="*/ 2147483647 w 13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"/>
              <a:gd name="T130" fmla="*/ 0 h 11"/>
              <a:gd name="T131" fmla="*/ 13 w 13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" h="11">
                <a:moveTo>
                  <a:pt x="5" y="11"/>
                </a:moveTo>
                <a:lnTo>
                  <a:pt x="7" y="11"/>
                </a:lnTo>
                <a:lnTo>
                  <a:pt x="9" y="11"/>
                </a:lnTo>
                <a:lnTo>
                  <a:pt x="11" y="9"/>
                </a:lnTo>
                <a:lnTo>
                  <a:pt x="11" y="7"/>
                </a:lnTo>
                <a:lnTo>
                  <a:pt x="13" y="7"/>
                </a:lnTo>
                <a:lnTo>
                  <a:pt x="13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3" y="2"/>
                </a:lnTo>
                <a:lnTo>
                  <a:pt x="1" y="2"/>
                </a:lnTo>
                <a:lnTo>
                  <a:pt x="1" y="3"/>
                </a:lnTo>
                <a:lnTo>
                  <a:pt x="0" y="5"/>
                </a:lnTo>
                <a:lnTo>
                  <a:pt x="0" y="7"/>
                </a:lnTo>
                <a:lnTo>
                  <a:pt x="1" y="7"/>
                </a:lnTo>
                <a:lnTo>
                  <a:pt x="1" y="9"/>
                </a:lnTo>
                <a:lnTo>
                  <a:pt x="3" y="11"/>
                </a:lnTo>
                <a:lnTo>
                  <a:pt x="5" y="11"/>
                </a:lnTo>
                <a:lnTo>
                  <a:pt x="7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4" name="Freeform 747"/>
          <p:cNvSpPr>
            <a:spLocks/>
          </p:cNvSpPr>
          <p:nvPr/>
        </p:nvSpPr>
        <p:spPr bwMode="auto">
          <a:xfrm>
            <a:off x="5246688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0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0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2147483647 w 11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"/>
              <a:gd name="T130" fmla="*/ 0 h 11"/>
              <a:gd name="T131" fmla="*/ 11 w 11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" h="11">
                <a:moveTo>
                  <a:pt x="4" y="11"/>
                </a:moveTo>
                <a:lnTo>
                  <a:pt x="6" y="11"/>
                </a:lnTo>
                <a:lnTo>
                  <a:pt x="8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9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5" name="Freeform 748"/>
          <p:cNvSpPr>
            <a:spLocks/>
          </p:cNvSpPr>
          <p:nvPr/>
        </p:nvSpPr>
        <p:spPr bwMode="auto">
          <a:xfrm>
            <a:off x="5499100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2147483647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2147483647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6" name="Freeform 749"/>
          <p:cNvSpPr>
            <a:spLocks/>
          </p:cNvSpPr>
          <p:nvPr/>
        </p:nvSpPr>
        <p:spPr bwMode="auto">
          <a:xfrm>
            <a:off x="5564188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2147483647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2147483647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5" y="11"/>
                </a:moveTo>
                <a:lnTo>
                  <a:pt x="7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1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1" y="9"/>
                </a:lnTo>
                <a:lnTo>
                  <a:pt x="1" y="11"/>
                </a:lnTo>
                <a:lnTo>
                  <a:pt x="3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7" name="Freeform 750"/>
          <p:cNvSpPr>
            <a:spLocks/>
          </p:cNvSpPr>
          <p:nvPr/>
        </p:nvSpPr>
        <p:spPr bwMode="auto">
          <a:xfrm>
            <a:off x="5435600" y="1311275"/>
            <a:ext cx="17463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2147483647 w 11"/>
              <a:gd name="T53" fmla="*/ 2147483647 h 11"/>
              <a:gd name="T54" fmla="*/ 2147483647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2147483647 w 11"/>
              <a:gd name="T67" fmla="*/ 2147483647 h 11"/>
              <a:gd name="T68" fmla="*/ 2147483647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2" y="2"/>
                </a:lnTo>
                <a:lnTo>
                  <a:pt x="2" y="3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2" y="9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8" name="Freeform 751"/>
          <p:cNvSpPr>
            <a:spLocks/>
          </p:cNvSpPr>
          <p:nvPr/>
        </p:nvSpPr>
        <p:spPr bwMode="auto">
          <a:xfrm>
            <a:off x="3968750" y="1311275"/>
            <a:ext cx="19050" cy="17463"/>
          </a:xfrm>
          <a:custGeom>
            <a:avLst/>
            <a:gdLst>
              <a:gd name="T0" fmla="*/ 2147483647 w 12"/>
              <a:gd name="T1" fmla="*/ 2147483647 h 11"/>
              <a:gd name="T2" fmla="*/ 2147483647 w 12"/>
              <a:gd name="T3" fmla="*/ 2147483647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2147483647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2147483647 h 11"/>
              <a:gd name="T32" fmla="*/ 2147483647 w 12"/>
              <a:gd name="T33" fmla="*/ 2147483647 h 11"/>
              <a:gd name="T34" fmla="*/ 2147483647 w 12"/>
              <a:gd name="T35" fmla="*/ 0 h 11"/>
              <a:gd name="T36" fmla="*/ 2147483647 w 12"/>
              <a:gd name="T37" fmla="*/ 0 h 11"/>
              <a:gd name="T38" fmla="*/ 2147483647 w 12"/>
              <a:gd name="T39" fmla="*/ 0 h 11"/>
              <a:gd name="T40" fmla="*/ 2147483647 w 12"/>
              <a:gd name="T41" fmla="*/ 0 h 11"/>
              <a:gd name="T42" fmla="*/ 2147483647 w 12"/>
              <a:gd name="T43" fmla="*/ 0 h 11"/>
              <a:gd name="T44" fmla="*/ 2147483647 w 12"/>
              <a:gd name="T45" fmla="*/ 0 h 11"/>
              <a:gd name="T46" fmla="*/ 2147483647 w 12"/>
              <a:gd name="T47" fmla="*/ 0 h 11"/>
              <a:gd name="T48" fmla="*/ 2147483647 w 12"/>
              <a:gd name="T49" fmla="*/ 2147483647 h 11"/>
              <a:gd name="T50" fmla="*/ 2147483647 w 12"/>
              <a:gd name="T51" fmla="*/ 2147483647 h 11"/>
              <a:gd name="T52" fmla="*/ 2147483647 w 12"/>
              <a:gd name="T53" fmla="*/ 2147483647 h 11"/>
              <a:gd name="T54" fmla="*/ 0 w 12"/>
              <a:gd name="T55" fmla="*/ 2147483647 h 11"/>
              <a:gd name="T56" fmla="*/ 0 w 12"/>
              <a:gd name="T57" fmla="*/ 2147483647 h 11"/>
              <a:gd name="T58" fmla="*/ 0 w 12"/>
              <a:gd name="T59" fmla="*/ 2147483647 h 11"/>
              <a:gd name="T60" fmla="*/ 0 w 12"/>
              <a:gd name="T61" fmla="*/ 2147483647 h 11"/>
              <a:gd name="T62" fmla="*/ 0 w 12"/>
              <a:gd name="T63" fmla="*/ 2147483647 h 11"/>
              <a:gd name="T64" fmla="*/ 0 w 12"/>
              <a:gd name="T65" fmla="*/ 2147483647 h 11"/>
              <a:gd name="T66" fmla="*/ 0 w 12"/>
              <a:gd name="T67" fmla="*/ 2147483647 h 11"/>
              <a:gd name="T68" fmla="*/ 2147483647 w 12"/>
              <a:gd name="T69" fmla="*/ 2147483647 h 11"/>
              <a:gd name="T70" fmla="*/ 2147483647 w 12"/>
              <a:gd name="T71" fmla="*/ 2147483647 h 11"/>
              <a:gd name="T72" fmla="*/ 2147483647 w 12"/>
              <a:gd name="T73" fmla="*/ 2147483647 h 11"/>
              <a:gd name="T74" fmla="*/ 2147483647 w 12"/>
              <a:gd name="T75" fmla="*/ 2147483647 h 11"/>
              <a:gd name="T76" fmla="*/ 2147483647 w 12"/>
              <a:gd name="T77" fmla="*/ 2147483647 h 11"/>
              <a:gd name="T78" fmla="*/ 2147483647 w 12"/>
              <a:gd name="T79" fmla="*/ 2147483647 h 11"/>
              <a:gd name="T80" fmla="*/ 2147483647 w 12"/>
              <a:gd name="T81" fmla="*/ 2147483647 h 11"/>
              <a:gd name="T82" fmla="*/ 2147483647 w 12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"/>
              <a:gd name="T127" fmla="*/ 0 h 11"/>
              <a:gd name="T128" fmla="*/ 12 w 12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" h="11">
                <a:moveTo>
                  <a:pt x="6" y="11"/>
                </a:move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2" y="9"/>
                </a:lnTo>
                <a:lnTo>
                  <a:pt x="12" y="7"/>
                </a:lnTo>
                <a:lnTo>
                  <a:pt x="12" y="5"/>
                </a:lnTo>
                <a:lnTo>
                  <a:pt x="12" y="3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69" name="Freeform 752"/>
          <p:cNvSpPr>
            <a:spLocks/>
          </p:cNvSpPr>
          <p:nvPr/>
        </p:nvSpPr>
        <p:spPr bwMode="auto">
          <a:xfrm>
            <a:off x="4033838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0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0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5" y="11"/>
                </a:moveTo>
                <a:lnTo>
                  <a:pt x="5" y="11"/>
                </a:lnTo>
                <a:lnTo>
                  <a:pt x="7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9" y="2"/>
                </a:lnTo>
                <a:lnTo>
                  <a:pt x="7" y="0"/>
                </a:lnTo>
                <a:lnTo>
                  <a:pt x="5" y="0"/>
                </a:lnTo>
                <a:lnTo>
                  <a:pt x="3" y="0"/>
                </a:lnTo>
                <a:lnTo>
                  <a:pt x="1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1" y="9"/>
                </a:lnTo>
                <a:lnTo>
                  <a:pt x="1" y="11"/>
                </a:lnTo>
                <a:lnTo>
                  <a:pt x="3" y="11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0" name="Freeform 753"/>
          <p:cNvSpPr>
            <a:spLocks/>
          </p:cNvSpPr>
          <p:nvPr/>
        </p:nvSpPr>
        <p:spPr bwMode="auto">
          <a:xfrm>
            <a:off x="3905250" y="1311275"/>
            <a:ext cx="17463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2147483647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2147483647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"/>
              <a:gd name="T127" fmla="*/ 0 h 11"/>
              <a:gd name="T128" fmla="*/ 11 w 11"/>
              <a:gd name="T129" fmla="*/ 11 h 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" h="11">
                <a:moveTo>
                  <a:pt x="6" y="11"/>
                </a:moveTo>
                <a:lnTo>
                  <a:pt x="8" y="11"/>
                </a:lnTo>
                <a:lnTo>
                  <a:pt x="9" y="11"/>
                </a:lnTo>
                <a:lnTo>
                  <a:pt x="9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1" y="2"/>
                </a:lnTo>
                <a:lnTo>
                  <a:pt x="9" y="2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1" name="Freeform 754"/>
          <p:cNvSpPr>
            <a:spLocks/>
          </p:cNvSpPr>
          <p:nvPr/>
        </p:nvSpPr>
        <p:spPr bwMode="auto">
          <a:xfrm>
            <a:off x="4094163" y="1311275"/>
            <a:ext cx="17462" cy="1746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2147483647 w 11"/>
              <a:gd name="T29" fmla="*/ 2147483647 h 11"/>
              <a:gd name="T30" fmla="*/ 2147483647 w 11"/>
              <a:gd name="T31" fmla="*/ 2147483647 h 11"/>
              <a:gd name="T32" fmla="*/ 2147483647 w 11"/>
              <a:gd name="T33" fmla="*/ 2147483647 h 11"/>
              <a:gd name="T34" fmla="*/ 2147483647 w 11"/>
              <a:gd name="T35" fmla="*/ 0 h 11"/>
              <a:gd name="T36" fmla="*/ 2147483647 w 11"/>
              <a:gd name="T37" fmla="*/ 0 h 11"/>
              <a:gd name="T38" fmla="*/ 2147483647 w 11"/>
              <a:gd name="T39" fmla="*/ 0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0 h 11"/>
              <a:gd name="T46" fmla="*/ 2147483647 w 11"/>
              <a:gd name="T47" fmla="*/ 0 h 11"/>
              <a:gd name="T48" fmla="*/ 2147483647 w 11"/>
              <a:gd name="T49" fmla="*/ 2147483647 h 11"/>
              <a:gd name="T50" fmla="*/ 2147483647 w 11"/>
              <a:gd name="T51" fmla="*/ 2147483647 h 11"/>
              <a:gd name="T52" fmla="*/ 0 w 11"/>
              <a:gd name="T53" fmla="*/ 2147483647 h 11"/>
              <a:gd name="T54" fmla="*/ 0 w 11"/>
              <a:gd name="T55" fmla="*/ 2147483647 h 11"/>
              <a:gd name="T56" fmla="*/ 0 w 11"/>
              <a:gd name="T57" fmla="*/ 2147483647 h 11"/>
              <a:gd name="T58" fmla="*/ 0 w 11"/>
              <a:gd name="T59" fmla="*/ 2147483647 h 11"/>
              <a:gd name="T60" fmla="*/ 0 w 11"/>
              <a:gd name="T61" fmla="*/ 2147483647 h 11"/>
              <a:gd name="T62" fmla="*/ 0 w 11"/>
              <a:gd name="T63" fmla="*/ 2147483647 h 11"/>
              <a:gd name="T64" fmla="*/ 0 w 11"/>
              <a:gd name="T65" fmla="*/ 2147483647 h 11"/>
              <a:gd name="T66" fmla="*/ 0 w 11"/>
              <a:gd name="T67" fmla="*/ 2147483647 h 11"/>
              <a:gd name="T68" fmla="*/ 0 w 11"/>
              <a:gd name="T69" fmla="*/ 2147483647 h 11"/>
              <a:gd name="T70" fmla="*/ 2147483647 w 11"/>
              <a:gd name="T71" fmla="*/ 2147483647 h 11"/>
              <a:gd name="T72" fmla="*/ 2147483647 w 11"/>
              <a:gd name="T73" fmla="*/ 2147483647 h 11"/>
              <a:gd name="T74" fmla="*/ 2147483647 w 11"/>
              <a:gd name="T75" fmla="*/ 2147483647 h 11"/>
              <a:gd name="T76" fmla="*/ 2147483647 w 11"/>
              <a:gd name="T77" fmla="*/ 2147483647 h 11"/>
              <a:gd name="T78" fmla="*/ 2147483647 w 11"/>
              <a:gd name="T79" fmla="*/ 2147483647 h 11"/>
              <a:gd name="T80" fmla="*/ 2147483647 w 11"/>
              <a:gd name="T81" fmla="*/ 2147483647 h 11"/>
              <a:gd name="T82" fmla="*/ 2147483647 w 11"/>
              <a:gd name="T83" fmla="*/ 2147483647 h 11"/>
              <a:gd name="T84" fmla="*/ 2147483647 w 11"/>
              <a:gd name="T85" fmla="*/ 2147483647 h 1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"/>
              <a:gd name="T130" fmla="*/ 0 h 11"/>
              <a:gd name="T131" fmla="*/ 11 w 11"/>
              <a:gd name="T132" fmla="*/ 11 h 1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" h="11">
                <a:moveTo>
                  <a:pt x="4" y="11"/>
                </a:moveTo>
                <a:lnTo>
                  <a:pt x="6" y="11"/>
                </a:lnTo>
                <a:lnTo>
                  <a:pt x="8" y="11"/>
                </a:lnTo>
                <a:lnTo>
                  <a:pt x="10" y="11"/>
                </a:lnTo>
                <a:lnTo>
                  <a:pt x="10" y="9"/>
                </a:lnTo>
                <a:lnTo>
                  <a:pt x="11" y="9"/>
                </a:lnTo>
                <a:lnTo>
                  <a:pt x="11" y="7"/>
                </a:lnTo>
                <a:lnTo>
                  <a:pt x="11" y="5"/>
                </a:lnTo>
                <a:lnTo>
                  <a:pt x="11" y="3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3"/>
                </a:lnTo>
                <a:lnTo>
                  <a:pt x="0" y="5"/>
                </a:lnTo>
                <a:lnTo>
                  <a:pt x="0" y="7"/>
                </a:lnTo>
                <a:lnTo>
                  <a:pt x="0" y="9"/>
                </a:lnTo>
                <a:lnTo>
                  <a:pt x="2" y="9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2" name="Freeform 755"/>
          <p:cNvSpPr>
            <a:spLocks/>
          </p:cNvSpPr>
          <p:nvPr/>
        </p:nvSpPr>
        <p:spPr bwMode="auto">
          <a:xfrm>
            <a:off x="3044825" y="2892425"/>
            <a:ext cx="46038" cy="33338"/>
          </a:xfrm>
          <a:custGeom>
            <a:avLst/>
            <a:gdLst>
              <a:gd name="T0" fmla="*/ 0 w 29"/>
              <a:gd name="T1" fmla="*/ 0 h 21"/>
              <a:gd name="T2" fmla="*/ 2147483647 w 29"/>
              <a:gd name="T3" fmla="*/ 2147483647 h 21"/>
              <a:gd name="T4" fmla="*/ 2147483647 w 29"/>
              <a:gd name="T5" fmla="*/ 2147483647 h 21"/>
              <a:gd name="T6" fmla="*/ 0 w 29"/>
              <a:gd name="T7" fmla="*/ 2147483647 h 21"/>
              <a:gd name="T8" fmla="*/ 0 w 29"/>
              <a:gd name="T9" fmla="*/ 2147483647 h 21"/>
              <a:gd name="T10" fmla="*/ 0 w 29"/>
              <a:gd name="T11" fmla="*/ 2147483647 h 21"/>
              <a:gd name="T12" fmla="*/ 0 w 29"/>
              <a:gd name="T13" fmla="*/ 0 h 21"/>
              <a:gd name="T14" fmla="*/ 0 w 29"/>
              <a:gd name="T15" fmla="*/ 0 h 21"/>
              <a:gd name="T16" fmla="*/ 0 w 29"/>
              <a:gd name="T17" fmla="*/ 2147483647 h 21"/>
              <a:gd name="T18" fmla="*/ 2147483647 w 29"/>
              <a:gd name="T19" fmla="*/ 2147483647 h 21"/>
              <a:gd name="T20" fmla="*/ 2147483647 w 29"/>
              <a:gd name="T21" fmla="*/ 2147483647 h 21"/>
              <a:gd name="T22" fmla="*/ 0 w 29"/>
              <a:gd name="T23" fmla="*/ 2147483647 h 21"/>
              <a:gd name="T24" fmla="*/ 0 w 29"/>
              <a:gd name="T25" fmla="*/ 2147483647 h 21"/>
              <a:gd name="T26" fmla="*/ 0 w 29"/>
              <a:gd name="T27" fmla="*/ 2147483647 h 21"/>
              <a:gd name="T28" fmla="*/ 0 w 29"/>
              <a:gd name="T29" fmla="*/ 2147483647 h 21"/>
              <a:gd name="T30" fmla="*/ 0 w 29"/>
              <a:gd name="T31" fmla="*/ 0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21"/>
              <a:gd name="T50" fmla="*/ 29 w 29"/>
              <a:gd name="T51" fmla="*/ 21 h 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21">
                <a:moveTo>
                  <a:pt x="0" y="0"/>
                </a:moveTo>
                <a:lnTo>
                  <a:pt x="29" y="2"/>
                </a:lnTo>
                <a:lnTo>
                  <a:pt x="29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0" y="16"/>
                </a:lnTo>
                <a:lnTo>
                  <a:pt x="29" y="16"/>
                </a:lnTo>
                <a:lnTo>
                  <a:pt x="29" y="21"/>
                </a:lnTo>
                <a:lnTo>
                  <a:pt x="0" y="21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3" name="Freeform 756"/>
          <p:cNvSpPr>
            <a:spLocks/>
          </p:cNvSpPr>
          <p:nvPr/>
        </p:nvSpPr>
        <p:spPr bwMode="auto">
          <a:xfrm>
            <a:off x="3044825" y="2755900"/>
            <a:ext cx="46038" cy="30163"/>
          </a:xfrm>
          <a:custGeom>
            <a:avLst/>
            <a:gdLst>
              <a:gd name="T0" fmla="*/ 0 w 29"/>
              <a:gd name="T1" fmla="*/ 0 h 19"/>
              <a:gd name="T2" fmla="*/ 2147483647 w 29"/>
              <a:gd name="T3" fmla="*/ 0 h 19"/>
              <a:gd name="T4" fmla="*/ 2147483647 w 29"/>
              <a:gd name="T5" fmla="*/ 2147483647 h 19"/>
              <a:gd name="T6" fmla="*/ 0 w 29"/>
              <a:gd name="T7" fmla="*/ 2147483647 h 19"/>
              <a:gd name="T8" fmla="*/ 0 w 29"/>
              <a:gd name="T9" fmla="*/ 0 h 19"/>
              <a:gd name="T10" fmla="*/ 0 w 29"/>
              <a:gd name="T11" fmla="*/ 0 h 19"/>
              <a:gd name="T12" fmla="*/ 0 w 29"/>
              <a:gd name="T13" fmla="*/ 0 h 19"/>
              <a:gd name="T14" fmla="*/ 0 w 29"/>
              <a:gd name="T15" fmla="*/ 2147483647 h 19"/>
              <a:gd name="T16" fmla="*/ 2147483647 w 29"/>
              <a:gd name="T17" fmla="*/ 2147483647 h 19"/>
              <a:gd name="T18" fmla="*/ 2147483647 w 29"/>
              <a:gd name="T19" fmla="*/ 2147483647 h 19"/>
              <a:gd name="T20" fmla="*/ 0 w 29"/>
              <a:gd name="T21" fmla="*/ 2147483647 h 19"/>
              <a:gd name="T22" fmla="*/ 0 w 29"/>
              <a:gd name="T23" fmla="*/ 2147483647 h 19"/>
              <a:gd name="T24" fmla="*/ 0 w 29"/>
              <a:gd name="T25" fmla="*/ 2147483647 h 19"/>
              <a:gd name="T26" fmla="*/ 0 w 29"/>
              <a:gd name="T27" fmla="*/ 2147483647 h 19"/>
              <a:gd name="T28" fmla="*/ 0 w 29"/>
              <a:gd name="T29" fmla="*/ 0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"/>
              <a:gd name="T46" fmla="*/ 0 h 19"/>
              <a:gd name="T47" fmla="*/ 29 w 29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" h="19">
                <a:moveTo>
                  <a:pt x="0" y="0"/>
                </a:moveTo>
                <a:lnTo>
                  <a:pt x="29" y="0"/>
                </a:lnTo>
                <a:lnTo>
                  <a:pt x="29" y="6"/>
                </a:lnTo>
                <a:lnTo>
                  <a:pt x="0" y="6"/>
                </a:lnTo>
                <a:lnTo>
                  <a:pt x="0" y="0"/>
                </a:lnTo>
                <a:lnTo>
                  <a:pt x="0" y="15"/>
                </a:lnTo>
                <a:lnTo>
                  <a:pt x="29" y="15"/>
                </a:lnTo>
                <a:lnTo>
                  <a:pt x="29" y="19"/>
                </a:lnTo>
                <a:lnTo>
                  <a:pt x="0" y="19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4" name="Freeform 757"/>
          <p:cNvSpPr>
            <a:spLocks/>
          </p:cNvSpPr>
          <p:nvPr/>
        </p:nvSpPr>
        <p:spPr bwMode="auto">
          <a:xfrm>
            <a:off x="3044825" y="2613025"/>
            <a:ext cx="46038" cy="30163"/>
          </a:xfrm>
          <a:custGeom>
            <a:avLst/>
            <a:gdLst>
              <a:gd name="T0" fmla="*/ 0 w 29"/>
              <a:gd name="T1" fmla="*/ 0 h 19"/>
              <a:gd name="T2" fmla="*/ 2147483647 w 29"/>
              <a:gd name="T3" fmla="*/ 0 h 19"/>
              <a:gd name="T4" fmla="*/ 2147483647 w 29"/>
              <a:gd name="T5" fmla="*/ 2147483647 h 19"/>
              <a:gd name="T6" fmla="*/ 0 w 29"/>
              <a:gd name="T7" fmla="*/ 2147483647 h 19"/>
              <a:gd name="T8" fmla="*/ 0 w 29"/>
              <a:gd name="T9" fmla="*/ 0 h 19"/>
              <a:gd name="T10" fmla="*/ 0 w 29"/>
              <a:gd name="T11" fmla="*/ 0 h 19"/>
              <a:gd name="T12" fmla="*/ 0 w 29"/>
              <a:gd name="T13" fmla="*/ 0 h 19"/>
              <a:gd name="T14" fmla="*/ 0 w 29"/>
              <a:gd name="T15" fmla="*/ 2147483647 h 19"/>
              <a:gd name="T16" fmla="*/ 2147483647 w 29"/>
              <a:gd name="T17" fmla="*/ 2147483647 h 19"/>
              <a:gd name="T18" fmla="*/ 2147483647 w 29"/>
              <a:gd name="T19" fmla="*/ 2147483647 h 19"/>
              <a:gd name="T20" fmla="*/ 0 w 29"/>
              <a:gd name="T21" fmla="*/ 2147483647 h 19"/>
              <a:gd name="T22" fmla="*/ 0 w 29"/>
              <a:gd name="T23" fmla="*/ 2147483647 h 19"/>
              <a:gd name="T24" fmla="*/ 0 w 29"/>
              <a:gd name="T25" fmla="*/ 2147483647 h 19"/>
              <a:gd name="T26" fmla="*/ 0 w 29"/>
              <a:gd name="T27" fmla="*/ 2147483647 h 19"/>
              <a:gd name="T28" fmla="*/ 0 w 29"/>
              <a:gd name="T29" fmla="*/ 0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"/>
              <a:gd name="T46" fmla="*/ 0 h 19"/>
              <a:gd name="T47" fmla="*/ 29 w 29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" h="19">
                <a:moveTo>
                  <a:pt x="0" y="0"/>
                </a:moveTo>
                <a:lnTo>
                  <a:pt x="29" y="0"/>
                </a:lnTo>
                <a:lnTo>
                  <a:pt x="29" y="5"/>
                </a:lnTo>
                <a:lnTo>
                  <a:pt x="0" y="5"/>
                </a:lnTo>
                <a:lnTo>
                  <a:pt x="0" y="0"/>
                </a:lnTo>
                <a:lnTo>
                  <a:pt x="0" y="15"/>
                </a:lnTo>
                <a:lnTo>
                  <a:pt x="29" y="15"/>
                </a:lnTo>
                <a:lnTo>
                  <a:pt x="29" y="19"/>
                </a:lnTo>
                <a:lnTo>
                  <a:pt x="0" y="19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5" name="Freeform 758"/>
          <p:cNvSpPr>
            <a:spLocks/>
          </p:cNvSpPr>
          <p:nvPr/>
        </p:nvSpPr>
        <p:spPr bwMode="auto">
          <a:xfrm>
            <a:off x="3044825" y="2468563"/>
            <a:ext cx="46038" cy="33337"/>
          </a:xfrm>
          <a:custGeom>
            <a:avLst/>
            <a:gdLst>
              <a:gd name="T0" fmla="*/ 0 w 29"/>
              <a:gd name="T1" fmla="*/ 0 h 21"/>
              <a:gd name="T2" fmla="*/ 2147483647 w 29"/>
              <a:gd name="T3" fmla="*/ 2147483647 h 21"/>
              <a:gd name="T4" fmla="*/ 2147483647 w 29"/>
              <a:gd name="T5" fmla="*/ 2147483647 h 21"/>
              <a:gd name="T6" fmla="*/ 0 w 29"/>
              <a:gd name="T7" fmla="*/ 2147483647 h 21"/>
              <a:gd name="T8" fmla="*/ 0 w 29"/>
              <a:gd name="T9" fmla="*/ 2147483647 h 21"/>
              <a:gd name="T10" fmla="*/ 0 w 29"/>
              <a:gd name="T11" fmla="*/ 2147483647 h 21"/>
              <a:gd name="T12" fmla="*/ 0 w 29"/>
              <a:gd name="T13" fmla="*/ 0 h 21"/>
              <a:gd name="T14" fmla="*/ 0 w 29"/>
              <a:gd name="T15" fmla="*/ 0 h 21"/>
              <a:gd name="T16" fmla="*/ 0 w 29"/>
              <a:gd name="T17" fmla="*/ 2147483647 h 21"/>
              <a:gd name="T18" fmla="*/ 2147483647 w 29"/>
              <a:gd name="T19" fmla="*/ 2147483647 h 21"/>
              <a:gd name="T20" fmla="*/ 2147483647 w 29"/>
              <a:gd name="T21" fmla="*/ 2147483647 h 21"/>
              <a:gd name="T22" fmla="*/ 0 w 29"/>
              <a:gd name="T23" fmla="*/ 2147483647 h 21"/>
              <a:gd name="T24" fmla="*/ 0 w 29"/>
              <a:gd name="T25" fmla="*/ 2147483647 h 21"/>
              <a:gd name="T26" fmla="*/ 0 w 29"/>
              <a:gd name="T27" fmla="*/ 2147483647 h 21"/>
              <a:gd name="T28" fmla="*/ 0 w 29"/>
              <a:gd name="T29" fmla="*/ 2147483647 h 21"/>
              <a:gd name="T30" fmla="*/ 0 w 29"/>
              <a:gd name="T31" fmla="*/ 0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21"/>
              <a:gd name="T50" fmla="*/ 29 w 29"/>
              <a:gd name="T51" fmla="*/ 21 h 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21">
                <a:moveTo>
                  <a:pt x="0" y="0"/>
                </a:moveTo>
                <a:lnTo>
                  <a:pt x="29" y="2"/>
                </a:lnTo>
                <a:lnTo>
                  <a:pt x="29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0" y="16"/>
                </a:lnTo>
                <a:lnTo>
                  <a:pt x="29" y="16"/>
                </a:lnTo>
                <a:lnTo>
                  <a:pt x="29" y="21"/>
                </a:lnTo>
                <a:lnTo>
                  <a:pt x="0" y="21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6" name="Freeform 759"/>
          <p:cNvSpPr>
            <a:spLocks/>
          </p:cNvSpPr>
          <p:nvPr/>
        </p:nvSpPr>
        <p:spPr bwMode="auto">
          <a:xfrm>
            <a:off x="3044825" y="2335213"/>
            <a:ext cx="46038" cy="30162"/>
          </a:xfrm>
          <a:custGeom>
            <a:avLst/>
            <a:gdLst>
              <a:gd name="T0" fmla="*/ 0 w 29"/>
              <a:gd name="T1" fmla="*/ 0 h 19"/>
              <a:gd name="T2" fmla="*/ 2147483647 w 29"/>
              <a:gd name="T3" fmla="*/ 0 h 19"/>
              <a:gd name="T4" fmla="*/ 2147483647 w 29"/>
              <a:gd name="T5" fmla="*/ 2147483647 h 19"/>
              <a:gd name="T6" fmla="*/ 0 w 29"/>
              <a:gd name="T7" fmla="*/ 2147483647 h 19"/>
              <a:gd name="T8" fmla="*/ 0 w 29"/>
              <a:gd name="T9" fmla="*/ 0 h 19"/>
              <a:gd name="T10" fmla="*/ 0 w 29"/>
              <a:gd name="T11" fmla="*/ 0 h 19"/>
              <a:gd name="T12" fmla="*/ 0 w 29"/>
              <a:gd name="T13" fmla="*/ 0 h 19"/>
              <a:gd name="T14" fmla="*/ 0 w 29"/>
              <a:gd name="T15" fmla="*/ 2147483647 h 19"/>
              <a:gd name="T16" fmla="*/ 2147483647 w 29"/>
              <a:gd name="T17" fmla="*/ 2147483647 h 19"/>
              <a:gd name="T18" fmla="*/ 2147483647 w 29"/>
              <a:gd name="T19" fmla="*/ 2147483647 h 19"/>
              <a:gd name="T20" fmla="*/ 0 w 29"/>
              <a:gd name="T21" fmla="*/ 2147483647 h 19"/>
              <a:gd name="T22" fmla="*/ 0 w 29"/>
              <a:gd name="T23" fmla="*/ 2147483647 h 19"/>
              <a:gd name="T24" fmla="*/ 0 w 29"/>
              <a:gd name="T25" fmla="*/ 2147483647 h 19"/>
              <a:gd name="T26" fmla="*/ 0 w 29"/>
              <a:gd name="T27" fmla="*/ 2147483647 h 19"/>
              <a:gd name="T28" fmla="*/ 0 w 29"/>
              <a:gd name="T29" fmla="*/ 0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"/>
              <a:gd name="T46" fmla="*/ 0 h 19"/>
              <a:gd name="T47" fmla="*/ 29 w 29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" h="19">
                <a:moveTo>
                  <a:pt x="0" y="0"/>
                </a:moveTo>
                <a:lnTo>
                  <a:pt x="29" y="0"/>
                </a:lnTo>
                <a:lnTo>
                  <a:pt x="29" y="6"/>
                </a:lnTo>
                <a:lnTo>
                  <a:pt x="0" y="6"/>
                </a:lnTo>
                <a:lnTo>
                  <a:pt x="0" y="0"/>
                </a:lnTo>
                <a:lnTo>
                  <a:pt x="0" y="13"/>
                </a:lnTo>
                <a:lnTo>
                  <a:pt x="29" y="13"/>
                </a:lnTo>
                <a:lnTo>
                  <a:pt x="29" y="19"/>
                </a:lnTo>
                <a:lnTo>
                  <a:pt x="0" y="19"/>
                </a:lnTo>
                <a:lnTo>
                  <a:pt x="0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277" name="Freeform 760"/>
          <p:cNvSpPr>
            <a:spLocks/>
          </p:cNvSpPr>
          <p:nvPr/>
        </p:nvSpPr>
        <p:spPr bwMode="auto">
          <a:xfrm>
            <a:off x="3044825" y="2197100"/>
            <a:ext cx="46038" cy="31750"/>
          </a:xfrm>
          <a:custGeom>
            <a:avLst/>
            <a:gdLst>
              <a:gd name="T0" fmla="*/ 0 w 29"/>
              <a:gd name="T1" fmla="*/ 0 h 20"/>
              <a:gd name="T2" fmla="*/ 2147483647 w 29"/>
              <a:gd name="T3" fmla="*/ 0 h 20"/>
              <a:gd name="T4" fmla="*/ 2147483647 w 29"/>
              <a:gd name="T5" fmla="*/ 2147483647 h 20"/>
              <a:gd name="T6" fmla="*/ 0 w 29"/>
              <a:gd name="T7" fmla="*/ 2147483647 h 20"/>
              <a:gd name="T8" fmla="*/ 0 w 29"/>
              <a:gd name="T9" fmla="*/ 0 h 20"/>
              <a:gd name="T10" fmla="*/ 0 w 29"/>
              <a:gd name="T11" fmla="*/ 0 h 20"/>
              <a:gd name="T12" fmla="*/ 0 w 29"/>
              <a:gd name="T13" fmla="*/ 0 h 20"/>
              <a:gd name="T14" fmla="*/ 0 w 29"/>
              <a:gd name="T15" fmla="*/ 2147483647 h 20"/>
              <a:gd name="T16" fmla="*/ 2147483647 w 29"/>
              <a:gd name="T17" fmla="*/ 2147483647 h 20"/>
              <a:gd name="T18" fmla="*/ 2147483647 w 29"/>
              <a:gd name="T19" fmla="*/ 2147483647 h 20"/>
              <a:gd name="T20" fmla="*/ 0 w 29"/>
              <a:gd name="T21" fmla="*/ 2147483647 h 20"/>
              <a:gd name="T22" fmla="*/ 0 w 29"/>
              <a:gd name="T23" fmla="*/ 2147483647 h 20"/>
              <a:gd name="T24" fmla="*/ 0 w 29"/>
              <a:gd name="T25" fmla="*/ 2147483647 h 20"/>
              <a:gd name="T26" fmla="*/ 0 w 29"/>
              <a:gd name="T27" fmla="*/ 2147483647 h 20"/>
              <a:gd name="T28" fmla="*/ 0 w 29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"/>
              <a:gd name="T46" fmla="*/ 0 h 20"/>
              <a:gd name="T47" fmla="*/ 29 w 29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" h="20">
                <a:moveTo>
                  <a:pt x="0" y="0"/>
                </a:moveTo>
                <a:lnTo>
                  <a:pt x="29" y="0"/>
                </a:lnTo>
                <a:lnTo>
                  <a:pt x="29" y="6"/>
                </a:lnTo>
                <a:lnTo>
                  <a:pt x="0" y="6"/>
                </a:lnTo>
                <a:lnTo>
                  <a:pt x="0" y="0"/>
                </a:lnTo>
                <a:lnTo>
                  <a:pt x="0" y="16"/>
                </a:lnTo>
                <a:lnTo>
                  <a:pt x="29" y="16"/>
                </a:lnTo>
                <a:lnTo>
                  <a:pt x="29" y="20"/>
                </a:lnTo>
                <a:lnTo>
                  <a:pt x="0" y="20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914400"/>
            <a:ext cx="842645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395288" indent="-395288" algn="just">
              <a:lnSpc>
                <a:spcPct val="85000"/>
              </a:lnSpc>
              <a:buFontTx/>
              <a:buChar char="•"/>
            </a:pPr>
            <a:r>
              <a:rPr lang="en-US" altLang="zh-TW" sz="1800" dirty="0">
                <a:latin typeface="Arial" charset="0"/>
                <a:ea typeface="新細明體" pitchFamily="18" charset="-120"/>
              </a:rPr>
              <a:t>Just like any other cache, the TLB can be organized as fully associative, set associative, or direct mapped</a:t>
            </a:r>
          </a:p>
          <a:p>
            <a:pPr marL="395288" indent="-395288" algn="just">
              <a:lnSpc>
                <a:spcPct val="85000"/>
              </a:lnSpc>
              <a:buFontTx/>
              <a:buChar char="•"/>
            </a:pPr>
            <a:endParaRPr lang="en-US" altLang="zh-TW" sz="1800" dirty="0">
              <a:latin typeface="Arial" charset="0"/>
              <a:ea typeface="新細明體" pitchFamily="18" charset="-120"/>
            </a:endParaRPr>
          </a:p>
          <a:p>
            <a:pPr marL="395288" indent="-395288" algn="just">
              <a:lnSpc>
                <a:spcPct val="85000"/>
              </a:lnSpc>
              <a:buFontTx/>
              <a:buChar char="•"/>
            </a:pPr>
            <a:r>
              <a:rPr lang="en-US" altLang="zh-TW" sz="1800" dirty="0">
                <a:latin typeface="Arial" charset="0"/>
                <a:ea typeface="新細明體" pitchFamily="18" charset="-120"/>
              </a:rPr>
              <a:t>TLBs are usually small, typically not more than 128 - 256 entries even on high end machines. This permits fully associative lookup on these machines.  Most mid-range machines use small n-way set associative organizations.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04800" y="3048000"/>
            <a:ext cx="8128000" cy="3322638"/>
            <a:chOff x="232" y="2112"/>
            <a:chExt cx="5120" cy="2093"/>
          </a:xfrm>
        </p:grpSpPr>
        <p:sp>
          <p:nvSpPr>
            <p:cNvPr id="6149" name="Line 4"/>
            <p:cNvSpPr>
              <a:spLocks noChangeShapeType="1"/>
            </p:cNvSpPr>
            <p:nvPr/>
          </p:nvSpPr>
          <p:spPr bwMode="auto">
            <a:xfrm>
              <a:off x="1240" y="2312"/>
              <a:ext cx="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Line 5"/>
            <p:cNvSpPr>
              <a:spLocks noChangeShapeType="1"/>
            </p:cNvSpPr>
            <p:nvPr/>
          </p:nvSpPr>
          <p:spPr bwMode="auto">
            <a:xfrm>
              <a:off x="1872" y="2312"/>
              <a:ext cx="0" cy="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 flipH="1">
              <a:off x="1224" y="2928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280" y="2544"/>
              <a:ext cx="3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CPU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2288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TLB</a:t>
              </a:r>
            </a:p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Lookup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3440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Cache</a:t>
              </a: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680" y="2344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Main</a:t>
              </a:r>
            </a:p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Memory</a:t>
              </a:r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1872" y="2424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>
              <a:off x="2952" y="242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>
              <a:off x="4112" y="2408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H="1">
              <a:off x="4544" y="281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 flipH="1">
              <a:off x="4536" y="2816"/>
              <a:ext cx="8" cy="1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 flipH="1">
              <a:off x="2040" y="3944"/>
              <a:ext cx="1232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 flipV="1">
              <a:off x="2024" y="2856"/>
              <a:ext cx="8" cy="1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H="1">
              <a:off x="1872" y="2856"/>
              <a:ext cx="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flipV="1">
              <a:off x="4272" y="2832"/>
              <a:ext cx="8" cy="1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 flipH="1">
              <a:off x="4120" y="2832"/>
              <a:ext cx="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 flipH="1">
              <a:off x="3280" y="2816"/>
              <a:ext cx="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 flipH="1">
              <a:off x="3272" y="2816"/>
              <a:ext cx="8" cy="1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Oval 23"/>
            <p:cNvSpPr>
              <a:spLocks noChangeArrowheads="1"/>
            </p:cNvSpPr>
            <p:nvPr/>
          </p:nvSpPr>
          <p:spPr bwMode="auto">
            <a:xfrm>
              <a:off x="4264" y="3936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pitchFamily="18" charset="-120"/>
              </a:endParaRPr>
            </a:p>
          </p:txBody>
        </p:sp>
        <p:sp>
          <p:nvSpPr>
            <p:cNvPr id="6169" name="Rectangle 24"/>
            <p:cNvSpPr>
              <a:spLocks noChangeArrowheads="1"/>
            </p:cNvSpPr>
            <p:nvPr/>
          </p:nvSpPr>
          <p:spPr bwMode="auto">
            <a:xfrm>
              <a:off x="1896" y="2256"/>
              <a:ext cx="2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VA</a:t>
              </a:r>
            </a:p>
          </p:txBody>
        </p:sp>
        <p:sp>
          <p:nvSpPr>
            <p:cNvPr id="6170" name="Rectangle 25"/>
            <p:cNvSpPr>
              <a:spLocks noChangeArrowheads="1"/>
            </p:cNvSpPr>
            <p:nvPr/>
          </p:nvSpPr>
          <p:spPr bwMode="auto">
            <a:xfrm>
              <a:off x="2976" y="2256"/>
              <a:ext cx="2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PA</a:t>
              </a:r>
            </a:p>
          </p:txBody>
        </p:sp>
        <p:sp>
          <p:nvSpPr>
            <p:cNvPr id="6171" name="Rectangle 26"/>
            <p:cNvSpPr>
              <a:spLocks noChangeArrowheads="1"/>
            </p:cNvSpPr>
            <p:nvPr/>
          </p:nvSpPr>
          <p:spPr bwMode="auto">
            <a:xfrm>
              <a:off x="4152" y="2240"/>
              <a:ext cx="4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miss</a:t>
              </a:r>
            </a:p>
          </p:txBody>
        </p:sp>
        <p:sp>
          <p:nvSpPr>
            <p:cNvPr id="6172" name="Rectangle 27"/>
            <p:cNvSpPr>
              <a:spLocks noChangeArrowheads="1"/>
            </p:cNvSpPr>
            <p:nvPr/>
          </p:nvSpPr>
          <p:spPr bwMode="auto">
            <a:xfrm>
              <a:off x="3376" y="2952"/>
              <a:ext cx="2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hit</a:t>
              </a:r>
            </a:p>
          </p:txBody>
        </p:sp>
        <p:sp>
          <p:nvSpPr>
            <p:cNvPr id="6173" name="Rectangle 28"/>
            <p:cNvSpPr>
              <a:spLocks noChangeArrowheads="1"/>
            </p:cNvSpPr>
            <p:nvPr/>
          </p:nvSpPr>
          <p:spPr bwMode="auto">
            <a:xfrm>
              <a:off x="3616" y="3760"/>
              <a:ext cx="38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data</a:t>
              </a:r>
            </a:p>
          </p:txBody>
        </p:sp>
        <p:sp>
          <p:nvSpPr>
            <p:cNvPr id="6174" name="Rectangle 29"/>
            <p:cNvSpPr>
              <a:spLocks noChangeArrowheads="1"/>
            </p:cNvSpPr>
            <p:nvPr/>
          </p:nvSpPr>
          <p:spPr bwMode="auto">
            <a:xfrm>
              <a:off x="2288" y="320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Trans-</a:t>
              </a:r>
            </a:p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lation</a:t>
              </a:r>
            </a:p>
          </p:txBody>
        </p:sp>
        <p:sp>
          <p:nvSpPr>
            <p:cNvPr id="6175" name="Rectangle 30"/>
            <p:cNvSpPr>
              <a:spLocks noChangeArrowheads="1"/>
            </p:cNvSpPr>
            <p:nvPr/>
          </p:nvSpPr>
          <p:spPr bwMode="auto">
            <a:xfrm>
              <a:off x="2976" y="2112"/>
              <a:ext cx="2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hit</a:t>
              </a:r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2616" y="2912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Rectangle 32"/>
            <p:cNvSpPr>
              <a:spLocks noChangeArrowheads="1"/>
            </p:cNvSpPr>
            <p:nvPr/>
          </p:nvSpPr>
          <p:spPr bwMode="auto">
            <a:xfrm>
              <a:off x="2200" y="2952"/>
              <a:ext cx="4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miss</a:t>
              </a:r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2624" y="3792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2624" y="386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 flipV="1">
              <a:off x="3056" y="2424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 flipH="1">
              <a:off x="3272" y="3944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Rectangle 37"/>
            <p:cNvSpPr>
              <a:spLocks noChangeArrowheads="1"/>
            </p:cNvSpPr>
            <p:nvPr/>
          </p:nvSpPr>
          <p:spPr bwMode="auto">
            <a:xfrm>
              <a:off x="4872" y="4024"/>
              <a:ext cx="33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20 t</a:t>
              </a:r>
            </a:p>
          </p:txBody>
        </p:sp>
        <p:sp>
          <p:nvSpPr>
            <p:cNvPr id="6183" name="Rectangle 38"/>
            <p:cNvSpPr>
              <a:spLocks noChangeArrowheads="1"/>
            </p:cNvSpPr>
            <p:nvPr/>
          </p:nvSpPr>
          <p:spPr bwMode="auto">
            <a:xfrm>
              <a:off x="3744" y="4016"/>
              <a:ext cx="12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t</a:t>
              </a:r>
            </a:p>
          </p:txBody>
        </p:sp>
        <p:sp>
          <p:nvSpPr>
            <p:cNvPr id="6184" name="Rectangle 39"/>
            <p:cNvSpPr>
              <a:spLocks noChangeArrowheads="1"/>
            </p:cNvSpPr>
            <p:nvPr/>
          </p:nvSpPr>
          <p:spPr bwMode="auto">
            <a:xfrm>
              <a:off x="2432" y="4024"/>
              <a:ext cx="3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1/2 t</a:t>
              </a:r>
            </a:p>
          </p:txBody>
        </p:sp>
        <p:sp>
          <p:nvSpPr>
            <p:cNvPr id="6185" name="Rectangle 40"/>
            <p:cNvSpPr>
              <a:spLocks noChangeArrowheads="1"/>
            </p:cNvSpPr>
            <p:nvPr/>
          </p:nvSpPr>
          <p:spPr bwMode="auto">
            <a:xfrm>
              <a:off x="232" y="2920"/>
              <a:ext cx="86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TW" sz="1800" i="1">
                  <a:latin typeface="Arial" charset="0"/>
                  <a:ea typeface="新細明體" pitchFamily="18" charset="-120"/>
                </a:rPr>
                <a:t>Translation</a:t>
              </a:r>
            </a:p>
            <a:p>
              <a:pPr algn="l">
                <a:lnSpc>
                  <a:spcPct val="85000"/>
                </a:lnSpc>
              </a:pPr>
              <a:r>
                <a:rPr lang="en-US" altLang="zh-TW" sz="1800" i="1">
                  <a:latin typeface="Arial" charset="0"/>
                  <a:ea typeface="新細明體" pitchFamily="18" charset="-120"/>
                </a:rPr>
                <a:t>with a TLB</a:t>
              </a:r>
            </a:p>
          </p:txBody>
        </p:sp>
      </p:grpSp>
      <p:sp>
        <p:nvSpPr>
          <p:cNvPr id="6148" name="Text Box 41"/>
          <p:cNvSpPr txBox="1">
            <a:spLocks noChangeArrowheads="1"/>
          </p:cNvSpPr>
          <p:nvPr/>
        </p:nvSpPr>
        <p:spPr bwMode="auto">
          <a:xfrm>
            <a:off x="1676400" y="152400"/>
            <a:ext cx="664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  <a:latin typeface="Arial" charset="0"/>
                <a:ea typeface="新細明體" pitchFamily="18" charset="-120"/>
              </a:rPr>
              <a:t>Techniques for Fast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1175990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BEFBE6-E0DA-4D4D-9385-50DEFE16518B}" type="slidenum">
              <a:rPr lang="en-US" altLang="zh-TW" sz="1400" smtClean="0">
                <a:latin typeface="Comic Sans MS" pitchFamily="66" charset="0"/>
              </a:rPr>
              <a:pPr/>
              <a:t>34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a typeface="新細明體" pitchFamily="18" charset="-120"/>
              </a:rPr>
              <a:t>TLB and Context Switch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33528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 multi-programming we need to use TLB for the active process 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What to do with TLB at context switch?</a:t>
            </a:r>
          </a:p>
          <a:p>
            <a:r>
              <a:rPr lang="en-US" altLang="zh-TW" smtClean="0">
                <a:ea typeface="新細明體" pitchFamily="18" charset="-120"/>
              </a:rPr>
              <a:t>Too costly to clear TLB on every context switch</a:t>
            </a:r>
          </a:p>
          <a:p>
            <a:r>
              <a:rPr lang="en-US" altLang="zh-TW" smtClean="0">
                <a:ea typeface="新細明體" pitchFamily="18" charset="-120"/>
              </a:rPr>
              <a:t>Keep track of PTE in TLB per process using ASID</a:t>
            </a:r>
          </a:p>
        </p:txBody>
      </p:sp>
    </p:spTree>
    <p:extLst>
      <p:ext uri="{BB962C8B-B14F-4D97-AF65-F5344CB8AC3E}">
        <p14:creationId xmlns:p14="http://schemas.microsoft.com/office/powerpoint/2010/main" val="42673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C6D7BF-8F20-47C8-AA19-BC6B398B8C22}" type="slidenum">
              <a:rPr lang="en-US" altLang="zh-TW" sz="1400" smtClean="0">
                <a:latin typeface="Comic Sans MS" pitchFamily="66" charset="0"/>
              </a:rPr>
              <a:pPr/>
              <a:t>35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2060"/>
                </a:solidFill>
                <a:ea typeface="新細明體" pitchFamily="18" charset="-120"/>
              </a:rPr>
              <a:t>TLB Organization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981200" y="1527175"/>
          <a:ext cx="56086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Document" r:id="rId3" imgW="5614200" imgH="1184400" progId="Word.Document.8">
                  <p:embed/>
                </p:oleObj>
              </mc:Choice>
              <mc:Fallback>
                <p:oleObj name="Document" r:id="rId3" imgW="5614200" imgH="118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7175"/>
                        <a:ext cx="56086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6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077200" cy="3429000"/>
          </a:xfrm>
          <a:gradFill rotWithShape="0">
            <a:gsLst>
              <a:gs pos="0">
                <a:srgbClr val="FFFFCC"/>
              </a:gs>
              <a:gs pos="100000">
                <a:srgbClr val="EFFFEF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400" smtClean="0">
                <a:ea typeface="新細明體" pitchFamily="18" charset="-120"/>
              </a:rPr>
              <a:t>TLB is typically a fully-associative cache </a:t>
            </a:r>
            <a:r>
              <a:rPr lang="en-US" altLang="zh-TW" sz="2400" smtClean="0">
                <a:solidFill>
                  <a:srgbClr val="FF0000"/>
                </a:solidFill>
                <a:ea typeface="新細明體" pitchFamily="18" charset="-120"/>
              </a:rPr>
              <a:t>(why?)</a:t>
            </a:r>
          </a:p>
          <a:p>
            <a:pPr>
              <a:defRPr/>
            </a:pPr>
            <a:r>
              <a:rPr lang="en-US" altLang="zh-TW" sz="2400" smtClean="0">
                <a:ea typeface="新細明體" pitchFamily="18" charset="-120"/>
              </a:rPr>
              <a:t>Additional info per page</a:t>
            </a:r>
          </a:p>
          <a:p>
            <a:pPr lvl="1">
              <a:defRPr/>
            </a:pPr>
            <a:r>
              <a:rPr lang="en-US" altLang="zh-TW" sz="2000" smtClean="0">
                <a:ea typeface="新細明體" pitchFamily="18" charset="-120"/>
              </a:rPr>
              <a:t>Dirty: page modified </a:t>
            </a:r>
            <a:r>
              <a:rPr lang="en-US" altLang="zh-TW" sz="2000" smtClean="0">
                <a:solidFill>
                  <a:srgbClr val="FF0000"/>
                </a:solidFill>
                <a:ea typeface="新細明體" pitchFamily="18" charset="-120"/>
              </a:rPr>
              <a:t>(if the page is swapped out, should the disk copy be updated?)</a:t>
            </a:r>
            <a:endParaRPr lang="en-US" altLang="zh-TW" sz="2000" smtClean="0">
              <a:ea typeface="新細明體" pitchFamily="18" charset="-120"/>
            </a:endParaRPr>
          </a:p>
          <a:p>
            <a:pPr lvl="1">
              <a:defRPr/>
            </a:pPr>
            <a:r>
              <a:rPr lang="en-US" altLang="zh-TW" sz="2000" smtClean="0">
                <a:ea typeface="新細明體" pitchFamily="18" charset="-120"/>
              </a:rPr>
              <a:t>Valid: TLB entry valid</a:t>
            </a:r>
          </a:p>
          <a:p>
            <a:pPr lvl="1">
              <a:defRPr/>
            </a:pPr>
            <a:r>
              <a:rPr lang="en-US" altLang="zh-TW" sz="2000" smtClean="0">
                <a:ea typeface="新細明體" pitchFamily="18" charset="-120"/>
              </a:rPr>
              <a:t>Used: Recently used or not (for selecting a page for eviction)</a:t>
            </a:r>
          </a:p>
          <a:p>
            <a:pPr lvl="1">
              <a:defRPr/>
            </a:pPr>
            <a:r>
              <a:rPr lang="en-US" altLang="zh-TW" sz="2000" smtClean="0">
                <a:ea typeface="新細明體" pitchFamily="18" charset="-120"/>
              </a:rPr>
              <a:t>Access: Read/Write</a:t>
            </a:r>
          </a:p>
          <a:p>
            <a:pPr lvl="1">
              <a:defRPr/>
            </a:pPr>
            <a:r>
              <a:rPr lang="en-US" altLang="zh-TW" sz="2000" smtClean="0">
                <a:ea typeface="新細明體" pitchFamily="18" charset="-120"/>
              </a:rPr>
              <a:t>ASID:Address Space ID</a:t>
            </a:r>
          </a:p>
        </p:txBody>
      </p:sp>
      <p:sp>
        <p:nvSpPr>
          <p:cNvPr id="2436101" name="Line 5"/>
          <p:cNvSpPr>
            <a:spLocks noChangeShapeType="1"/>
          </p:cNvSpPr>
          <p:nvPr/>
        </p:nvSpPr>
        <p:spPr bwMode="auto">
          <a:xfrm>
            <a:off x="1295400" y="1143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6102" name="Line 6"/>
          <p:cNvSpPr>
            <a:spLocks noChangeShapeType="1"/>
          </p:cNvSpPr>
          <p:nvPr/>
        </p:nvSpPr>
        <p:spPr bwMode="auto">
          <a:xfrm>
            <a:off x="2590800" y="1143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6103" name="Text Box 7"/>
          <p:cNvSpPr txBox="1">
            <a:spLocks noChangeArrowheads="1"/>
          </p:cNvSpPr>
          <p:nvPr/>
        </p:nvSpPr>
        <p:spPr bwMode="auto">
          <a:xfrm>
            <a:off x="762000" y="990600"/>
            <a:ext cx="55403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2000" b="0" i="1">
                <a:latin typeface="Gill Sans MT" pitchFamily="34" charset="0"/>
                <a:ea typeface="新細明體" pitchFamily="18" charset="-12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9923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6B56E1-AC7C-41F2-BDF9-4E0A4F6E7BB8}" type="slidenum">
              <a:rPr lang="en-US" altLang="zh-TW" sz="1400" smtClean="0">
                <a:latin typeface="Comic Sans MS" pitchFamily="66" charset="0"/>
              </a:rPr>
              <a:pPr/>
              <a:t>36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ea typeface="新細明體" pitchFamily="18" charset="-120"/>
              </a:rPr>
              <a:t>Example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10207"/>
              </p:ext>
            </p:extLst>
          </p:nvPr>
        </p:nvGraphicFramePr>
        <p:xfrm>
          <a:off x="223838" y="1069975"/>
          <a:ext cx="8437562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Document" r:id="rId3" imgW="5502719" imgH="2800008" progId="Word.Document.8">
                  <p:embed/>
                </p:oleObj>
              </mc:Choice>
              <mc:Fallback>
                <p:oleObj name="Document" r:id="rId3" imgW="5502719" imgH="2800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1069975"/>
                        <a:ext cx="8437562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1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9CFB09-2F0E-47A5-B9CC-DFEE1587C59F}" type="slidenum">
              <a:rPr lang="en-US" altLang="zh-TW" sz="1400" smtClean="0">
                <a:latin typeface="Comic Sans MS" pitchFamily="66" charset="0"/>
              </a:rPr>
              <a:pPr/>
              <a:t>37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ea typeface="新細明體" pitchFamily="18" charset="-120"/>
              </a:rPr>
              <a:t>Part a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5118"/>
              </p:ext>
            </p:extLst>
          </p:nvPr>
        </p:nvGraphicFramePr>
        <p:xfrm>
          <a:off x="223838" y="1138238"/>
          <a:ext cx="8247062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Document" r:id="rId3" imgW="5502719" imgH="2625232" progId="Word.Document.8">
                  <p:embed/>
                </p:oleObj>
              </mc:Choice>
              <mc:Fallback>
                <p:oleObj name="Document" r:id="rId3" imgW="5502719" imgH="262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1138238"/>
                        <a:ext cx="8247062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B8B267-28EA-47C6-B488-984E3A25442B}" type="slidenum">
              <a:rPr lang="en-US" altLang="zh-TW" sz="1400" smtClean="0">
                <a:latin typeface="Comic Sans MS" pitchFamily="66" charset="0"/>
              </a:rPr>
              <a:pPr/>
              <a:t>38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ea typeface="新細明體" pitchFamily="18" charset="-120"/>
              </a:rPr>
              <a:t>Part b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04800" y="2362200"/>
          <a:ext cx="8382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5029200" imgH="799920" progId="Equation.DSMT4">
                  <p:embed/>
                </p:oleObj>
              </mc:Choice>
              <mc:Fallback>
                <p:oleObj name="Equation" r:id="rId3" imgW="50292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8382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1B918B-E5B1-44D1-99AE-44E8BF922B7E}" type="slidenum">
              <a:rPr lang="en-US" altLang="zh-TW" sz="1400" smtClean="0">
                <a:latin typeface="Comic Sans MS" pitchFamily="66" charset="0"/>
              </a:rPr>
              <a:pPr/>
              <a:t>39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ea typeface="新細明體" pitchFamily="18" charset="-120"/>
              </a:rPr>
              <a:t>Part c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4800" y="787400"/>
          <a:ext cx="84201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Document" r:id="rId3" imgW="5482436" imgH="4812305" progId="Word.Document.8">
                  <p:embed/>
                </p:oleObj>
              </mc:Choice>
              <mc:Fallback>
                <p:oleObj name="Document" r:id="rId3" imgW="5482436" imgH="48123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87400"/>
                        <a:ext cx="8420100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6884A0-247B-446C-975B-A6F33F2142E8}" type="slidenum">
              <a:rPr lang="en-US" altLang="zh-TW" sz="1400">
                <a:latin typeface="Comic Sans MS" pitchFamily="66" charset="0"/>
              </a:rPr>
              <a:pPr/>
              <a:t>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934200" cy="447675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Motivations for Virtual Memory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458200" cy="4495800"/>
          </a:xfrm>
        </p:spPr>
        <p:txBody>
          <a:bodyPr>
            <a:normAutofit fontScale="92500" lnSpcReduction="10000"/>
          </a:bodyPr>
          <a:lstStyle/>
          <a:p>
            <a:pPr marL="385763" indent="-385763"/>
            <a:r>
              <a:rPr lang="en-US" altLang="zh-TW" dirty="0" smtClean="0">
                <a:ea typeface="PMingLiU" pitchFamily="18" charset="-120"/>
              </a:rPr>
              <a:t>(1) Use Physical DRAM as a Cache for the Disk</a:t>
            </a:r>
          </a:p>
          <a:p>
            <a:pPr marL="744538" lvl="1" indent="-246063"/>
            <a:r>
              <a:rPr lang="en-US" altLang="zh-TW" dirty="0" smtClean="0">
                <a:ea typeface="PMingLiU" pitchFamily="18" charset="-120"/>
              </a:rPr>
              <a:t>Address space of a process (program) can exceed physical memory size</a:t>
            </a:r>
          </a:p>
          <a:p>
            <a:pPr marL="744538" lvl="1" indent="-246063"/>
            <a:r>
              <a:rPr lang="en-US" altLang="zh-TW" dirty="0" smtClean="0">
                <a:ea typeface="PMingLiU" pitchFamily="18" charset="-120"/>
              </a:rPr>
              <a:t>Sum of address spaces of multiple processes can exceed physical memory</a:t>
            </a:r>
          </a:p>
          <a:p>
            <a:pPr marL="385763" indent="-385763"/>
            <a:r>
              <a:rPr lang="en-US" altLang="zh-TW" dirty="0" smtClean="0">
                <a:ea typeface="PMingLiU" pitchFamily="18" charset="-120"/>
              </a:rPr>
              <a:t>(2) Simplify Memory Management</a:t>
            </a:r>
          </a:p>
          <a:p>
            <a:pPr marL="744538" lvl="1" indent="-246063"/>
            <a:r>
              <a:rPr lang="en-US" altLang="zh-TW" dirty="0" smtClean="0">
                <a:ea typeface="PMingLiU" pitchFamily="18" charset="-120"/>
              </a:rPr>
              <a:t>Multiple processes reside in main memory.</a:t>
            </a:r>
          </a:p>
          <a:p>
            <a:pPr marL="1146175" lvl="2" indent="-238125"/>
            <a:r>
              <a:rPr lang="en-US" altLang="zh-TW" dirty="0" smtClean="0">
                <a:ea typeface="PMingLiU" pitchFamily="18" charset="-120"/>
              </a:rPr>
              <a:t>Each process with its own address space</a:t>
            </a:r>
          </a:p>
          <a:p>
            <a:pPr marL="744538" lvl="1" indent="-246063"/>
            <a:r>
              <a:rPr lang="en-US" altLang="zh-TW" dirty="0" smtClean="0">
                <a:ea typeface="PMingLiU" pitchFamily="18" charset="-120"/>
              </a:rPr>
              <a:t>Only “active” code and data are actually in memory</a:t>
            </a:r>
          </a:p>
          <a:p>
            <a:pPr marL="1146175" lvl="2" indent="-238125"/>
            <a:r>
              <a:rPr lang="en-US" altLang="zh-TW" dirty="0" smtClean="0">
                <a:ea typeface="PMingLiU" pitchFamily="18" charset="-120"/>
              </a:rPr>
              <a:t>Allocate more memory to process as needed.</a:t>
            </a:r>
          </a:p>
        </p:txBody>
      </p:sp>
    </p:spTree>
    <p:extLst>
      <p:ext uri="{BB962C8B-B14F-4D97-AF65-F5344CB8AC3E}">
        <p14:creationId xmlns:p14="http://schemas.microsoft.com/office/powerpoint/2010/main" val="38413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F44E99-C4F6-454F-8CB3-41105358CFFF}" type="slidenum">
              <a:rPr lang="en-US" altLang="zh-TW" sz="1400" smtClean="0">
                <a:latin typeface="Comic Sans MS" pitchFamily="66" charset="0"/>
              </a:rPr>
              <a:pPr/>
              <a:t>40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8001000" cy="5638800"/>
          </a:xfrm>
        </p:spPr>
        <p:txBody>
          <a:bodyPr/>
          <a:lstStyle/>
          <a:p>
            <a:pPr>
              <a:spcBef>
                <a:spcPct val="150000"/>
              </a:spcBef>
              <a:defRPr/>
            </a:pPr>
            <a:r>
              <a:rPr lang="en-US" altLang="zh-TW" sz="3600" b="1" u="sng" dirty="0" smtClean="0">
                <a:solidFill>
                  <a:schemeClr val="bg2">
                    <a:lumMod val="25000"/>
                  </a:schemeClr>
                </a:solidFill>
                <a:latin typeface="JasmineUPC" pitchFamily="18" charset="-34"/>
                <a:ea typeface="新細明體" pitchFamily="18" charset="-120"/>
                <a:cs typeface="JasmineUPC" pitchFamily="18" charset="-34"/>
              </a:rPr>
              <a:t/>
            </a:r>
            <a:br>
              <a:rPr lang="en-US" altLang="zh-TW" sz="3600" b="1" u="sng" dirty="0" smtClean="0">
                <a:solidFill>
                  <a:schemeClr val="bg2">
                    <a:lumMod val="25000"/>
                  </a:schemeClr>
                </a:solidFill>
                <a:latin typeface="JasmineUPC" pitchFamily="18" charset="-34"/>
                <a:ea typeface="新細明體" pitchFamily="18" charset="-120"/>
                <a:cs typeface="JasmineUPC" pitchFamily="18" charset="-34"/>
              </a:rPr>
            </a:br>
            <a:r>
              <a:rPr lang="en-US" altLang="zh-TW" sz="6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JasmineUPC" pitchFamily="18" charset="-34"/>
                <a:ea typeface="新細明體" pitchFamily="18" charset="-120"/>
                <a:cs typeface="JasmineUPC" pitchFamily="18" charset="-34"/>
              </a:rPr>
              <a:t>Cache, Virtual Memory and Virtual Machines</a:t>
            </a:r>
            <a:br>
              <a:rPr lang="en-US" altLang="zh-TW" sz="6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JasmineUPC" pitchFamily="18" charset="-34"/>
                <a:ea typeface="新細明體" pitchFamily="18" charset="-120"/>
                <a:cs typeface="JasmineUPC" pitchFamily="18" charset="-34"/>
              </a:rPr>
            </a:br>
            <a:r>
              <a:rPr lang="en-US" altLang="zh-TW" sz="3600" b="1" dirty="0" smtClean="0">
                <a:solidFill>
                  <a:schemeClr val="bg2">
                    <a:lumMod val="25000"/>
                  </a:schemeClr>
                </a:solidFill>
                <a:latin typeface="JasmineUPC" pitchFamily="18" charset="-34"/>
                <a:ea typeface="新細明體" pitchFamily="18" charset="-120"/>
                <a:cs typeface="JasmineUPC" pitchFamily="18" charset="-34"/>
              </a:rPr>
              <a:t/>
            </a:r>
            <a:br>
              <a:rPr lang="en-US" altLang="zh-TW" sz="3600" b="1" dirty="0" smtClean="0">
                <a:solidFill>
                  <a:schemeClr val="bg2">
                    <a:lumMod val="25000"/>
                  </a:schemeClr>
                </a:solidFill>
                <a:latin typeface="JasmineUPC" pitchFamily="18" charset="-34"/>
                <a:ea typeface="新細明體" pitchFamily="18" charset="-120"/>
                <a:cs typeface="JasmineUPC" pitchFamily="18" charset="-34"/>
              </a:rPr>
            </a:br>
            <a:endParaRPr lang="en-US" altLang="zh-TW" sz="3600" b="1" dirty="0" smtClean="0">
              <a:solidFill>
                <a:schemeClr val="bg2">
                  <a:lumMod val="25000"/>
                </a:schemeClr>
              </a:solidFill>
              <a:latin typeface="JasmineUPC" pitchFamily="18" charset="-34"/>
              <a:ea typeface="新細明體" pitchFamily="18" charset="-120"/>
              <a:cs typeface="Jasmine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60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A3470C-F45D-48BE-8486-1C42AFFBBAEE}" type="slidenum">
              <a:rPr lang="en-US" altLang="zh-TW" sz="1400" smtClean="0">
                <a:latin typeface="Comic Sans MS" pitchFamily="66" charset="0"/>
              </a:rPr>
              <a:pPr/>
              <a:t>41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  <a:ea typeface="新細明體" pitchFamily="18" charset="-120"/>
              </a:rPr>
              <a:t>Cache and Virtual Memory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Which address to use to index to cache sets?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Physical address? May be slow </a:t>
            </a:r>
            <a:r>
              <a:rPr lang="en-US" altLang="zh-TW" dirty="0" smtClean="0">
                <a:ea typeface="新細明體" pitchFamily="18" charset="-120"/>
              </a:rPr>
              <a:t>due to </a:t>
            </a:r>
            <a:r>
              <a:rPr lang="en-US" altLang="zh-TW" dirty="0" smtClean="0">
                <a:ea typeface="新細明體" pitchFamily="18" charset="-120"/>
              </a:rPr>
              <a:t>translation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Virtual? Protection, process switching, aliasing</a:t>
            </a:r>
          </a:p>
          <a:p>
            <a:r>
              <a:rPr lang="en-US" altLang="zh-TW" dirty="0" smtClean="0">
                <a:ea typeface="新細明體" pitchFamily="18" charset="-120"/>
              </a:rPr>
              <a:t>How to make a virtual cache work?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Page coloring</a:t>
            </a:r>
          </a:p>
          <a:p>
            <a:r>
              <a:rPr lang="en-US" altLang="zh-TW" dirty="0" smtClean="0">
                <a:ea typeface="新細明體" pitchFamily="18" charset="-120"/>
              </a:rPr>
              <a:t>Get the best of both: virtually indexed, physically tagged cache</a:t>
            </a:r>
          </a:p>
        </p:txBody>
      </p:sp>
    </p:spTree>
    <p:extLst>
      <p:ext uri="{BB962C8B-B14F-4D97-AF65-F5344CB8AC3E}">
        <p14:creationId xmlns:p14="http://schemas.microsoft.com/office/powerpoint/2010/main" val="27157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65226E-555F-4C43-98F7-3261F03D0C77}" type="slidenum">
              <a:rPr lang="en-US" altLang="zh-TW" sz="1400" smtClean="0">
                <a:latin typeface="Comic Sans MS" pitchFamily="66" charset="0"/>
              </a:rPr>
              <a:pPr/>
              <a:t>42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  <a:ea typeface="新細明體" pitchFamily="18" charset="-120"/>
              </a:rPr>
              <a:t>Cache vs. Virtual Memory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Concept behind VM is almost identical to concept behind cache.</a:t>
            </a:r>
          </a:p>
          <a:p>
            <a:r>
              <a:rPr lang="en-US" altLang="zh-TW" sz="2400" smtClean="0">
                <a:ea typeface="新細明體" pitchFamily="18" charset="-120"/>
              </a:rPr>
              <a:t>But different terminology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Cache: Block     	VM: Page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Cache: Cache Miss	VM: Page Fault</a:t>
            </a:r>
          </a:p>
          <a:p>
            <a:r>
              <a:rPr lang="en-US" altLang="zh-TW" sz="2400" smtClean="0">
                <a:ea typeface="新細明體" pitchFamily="18" charset="-120"/>
              </a:rPr>
              <a:t>Caches implemented completely in hardware. VM implemented in software, with hardware support from the processor.</a:t>
            </a:r>
          </a:p>
          <a:p>
            <a:r>
              <a:rPr lang="en-US" altLang="zh-TW" sz="2400" smtClean="0">
                <a:ea typeface="新細明體" pitchFamily="18" charset="-120"/>
              </a:rPr>
              <a:t>Cache speeds up main memory access, while main memory speeds up VM access.</a:t>
            </a:r>
          </a:p>
        </p:txBody>
      </p:sp>
    </p:spTree>
    <p:extLst>
      <p:ext uri="{BB962C8B-B14F-4D97-AF65-F5344CB8AC3E}">
        <p14:creationId xmlns:p14="http://schemas.microsoft.com/office/powerpoint/2010/main" val="148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512486-9B99-4802-8563-D7C9C561DEFE}" type="slidenum">
              <a:rPr lang="en-US" altLang="zh-TW" sz="1400" smtClean="0">
                <a:latin typeface="Comic Sans MS" pitchFamily="66" charset="0"/>
              </a:rPr>
              <a:pPr/>
              <a:t>43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512898" name="Rectangle 2"/>
          <p:cNvSpPr>
            <a:spLocks noChangeArrowheads="1"/>
          </p:cNvSpPr>
          <p:nvPr/>
        </p:nvSpPr>
        <p:spPr bwMode="auto">
          <a:xfrm>
            <a:off x="4419600" y="4038600"/>
            <a:ext cx="4343400" cy="2133600"/>
          </a:xfrm>
          <a:prstGeom prst="rect">
            <a:avLst/>
          </a:prstGeom>
          <a:solidFill>
            <a:srgbClr val="EAEAEA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12899" name="Rectangle 3"/>
          <p:cNvSpPr>
            <a:spLocks noChangeArrowheads="1"/>
          </p:cNvSpPr>
          <p:nvPr/>
        </p:nvSpPr>
        <p:spPr bwMode="auto">
          <a:xfrm>
            <a:off x="152400" y="4038600"/>
            <a:ext cx="4038600" cy="2133600"/>
          </a:xfrm>
          <a:prstGeom prst="rect">
            <a:avLst/>
          </a:prstGeom>
          <a:solidFill>
            <a:srgbClr val="EAEAEA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12900" name="Oval 4"/>
          <p:cNvSpPr>
            <a:spLocks noChangeArrowheads="1"/>
          </p:cNvSpPr>
          <p:nvPr/>
        </p:nvSpPr>
        <p:spPr bwMode="auto">
          <a:xfrm>
            <a:off x="7467600" y="4953000"/>
            <a:ext cx="1066800" cy="30480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12901" name="Oval 5"/>
          <p:cNvSpPr>
            <a:spLocks noChangeArrowheads="1"/>
          </p:cNvSpPr>
          <p:nvPr/>
        </p:nvSpPr>
        <p:spPr bwMode="auto">
          <a:xfrm>
            <a:off x="7467600" y="4800600"/>
            <a:ext cx="1066800" cy="30480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12902" name="Oval 6"/>
          <p:cNvSpPr>
            <a:spLocks noChangeArrowheads="1"/>
          </p:cNvSpPr>
          <p:nvPr/>
        </p:nvSpPr>
        <p:spPr bwMode="auto">
          <a:xfrm>
            <a:off x="7467600" y="4648200"/>
            <a:ext cx="1066800" cy="30480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7030A0"/>
                </a:solidFill>
                <a:ea typeface="新細明體" pitchFamily="18" charset="-120"/>
              </a:rPr>
              <a:t>VM &amp; Caching Comparison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1000" y="1371600"/>
          <a:ext cx="8607425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Document" r:id="rId3" imgW="8382318" imgH="2118753" progId="Word.Document.8">
                  <p:embed/>
                </p:oleObj>
              </mc:Choice>
              <mc:Fallback>
                <p:oleObj name="Document" r:id="rId3" imgW="8382318" imgH="2118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607425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2905" name="Rectangle 9"/>
          <p:cNvSpPr>
            <a:spLocks noChangeArrowheads="1"/>
          </p:cNvSpPr>
          <p:nvPr/>
        </p:nvSpPr>
        <p:spPr bwMode="auto">
          <a:xfrm>
            <a:off x="533400" y="4419600"/>
            <a:ext cx="990600" cy="990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1905000" y="4786313"/>
            <a:ext cx="685800" cy="333375"/>
          </a:xfrm>
          <a:prstGeom prst="rect">
            <a:avLst/>
          </a:prstGeom>
          <a:solidFill>
            <a:srgbClr val="66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zh-TW" sz="1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512907" name="Rectangle 11"/>
          <p:cNvSpPr>
            <a:spLocks noChangeArrowheads="1"/>
          </p:cNvSpPr>
          <p:nvPr/>
        </p:nvSpPr>
        <p:spPr bwMode="auto">
          <a:xfrm>
            <a:off x="2971800" y="4267200"/>
            <a:ext cx="838200" cy="13716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762000" y="4724400"/>
            <a:ext cx="552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新細明體" pitchFamily="18" charset="-120"/>
              </a:rPr>
              <a:t>CPU</a:t>
            </a:r>
          </a:p>
        </p:txBody>
      </p:sp>
      <p:sp>
        <p:nvSpPr>
          <p:cNvPr id="1038" name="Text Box 13"/>
          <p:cNvSpPr txBox="1">
            <a:spLocks noChangeArrowheads="1"/>
          </p:cNvSpPr>
          <p:nvPr/>
        </p:nvSpPr>
        <p:spPr bwMode="auto">
          <a:xfrm>
            <a:off x="1905000" y="480060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Cache</a:t>
            </a:r>
            <a:endParaRPr lang="en-US" altLang="zh-TW" sz="1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9" name="Text Box 14"/>
          <p:cNvSpPr txBox="1">
            <a:spLocks noChangeArrowheads="1"/>
          </p:cNvSpPr>
          <p:nvPr/>
        </p:nvSpPr>
        <p:spPr bwMode="auto">
          <a:xfrm>
            <a:off x="2949575" y="4618038"/>
            <a:ext cx="908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新細明體" pitchFamily="18" charset="-120"/>
              </a:rPr>
              <a:t>Main</a:t>
            </a:r>
          </a:p>
          <a:p>
            <a:r>
              <a:rPr lang="en-US" altLang="zh-TW" sz="1400">
                <a:latin typeface="Tahoma" pitchFamily="34" charset="0"/>
                <a:ea typeface="新細明體" pitchFamily="18" charset="-120"/>
              </a:rPr>
              <a:t>Memory</a:t>
            </a:r>
          </a:p>
        </p:txBody>
      </p:sp>
      <p:sp>
        <p:nvSpPr>
          <p:cNvPr id="2512911" name="Line 15"/>
          <p:cNvSpPr>
            <a:spLocks noChangeShapeType="1"/>
          </p:cNvSpPr>
          <p:nvPr/>
        </p:nvSpPr>
        <p:spPr bwMode="auto">
          <a:xfrm>
            <a:off x="1524000" y="4953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12912" name="Line 16"/>
          <p:cNvSpPr>
            <a:spLocks noChangeShapeType="1"/>
          </p:cNvSpPr>
          <p:nvPr/>
        </p:nvSpPr>
        <p:spPr bwMode="auto">
          <a:xfrm>
            <a:off x="2590800" y="4953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2" name="Text Box 17"/>
          <p:cNvSpPr txBox="1">
            <a:spLocks noChangeArrowheads="1"/>
          </p:cNvSpPr>
          <p:nvPr/>
        </p:nvSpPr>
        <p:spPr bwMode="auto">
          <a:xfrm>
            <a:off x="1447800" y="5715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solidFill>
                  <a:srgbClr val="CC00CC"/>
                </a:solidFill>
                <a:latin typeface="Tahoma" pitchFamily="34" charset="0"/>
                <a:ea typeface="新細明體" pitchFamily="18" charset="-120"/>
              </a:rPr>
              <a:t>Caching</a:t>
            </a:r>
          </a:p>
        </p:txBody>
      </p:sp>
      <p:sp>
        <p:nvSpPr>
          <p:cNvPr id="2512914" name="Rectangle 18"/>
          <p:cNvSpPr>
            <a:spLocks noChangeArrowheads="1"/>
          </p:cNvSpPr>
          <p:nvPr/>
        </p:nvSpPr>
        <p:spPr bwMode="auto">
          <a:xfrm>
            <a:off x="4572000" y="4495800"/>
            <a:ext cx="990600" cy="990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1044" name="Text Box 19"/>
          <p:cNvSpPr txBox="1">
            <a:spLocks noChangeArrowheads="1"/>
          </p:cNvSpPr>
          <p:nvPr/>
        </p:nvSpPr>
        <p:spPr bwMode="auto">
          <a:xfrm>
            <a:off x="4800600" y="4800600"/>
            <a:ext cx="552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新細明體" pitchFamily="18" charset="-120"/>
              </a:rPr>
              <a:t>CPU</a:t>
            </a:r>
          </a:p>
        </p:txBody>
      </p:sp>
      <p:sp>
        <p:nvSpPr>
          <p:cNvPr id="2512916" name="Rectangle 20"/>
          <p:cNvSpPr>
            <a:spLocks noChangeArrowheads="1"/>
          </p:cNvSpPr>
          <p:nvPr/>
        </p:nvSpPr>
        <p:spPr bwMode="auto">
          <a:xfrm>
            <a:off x="6019800" y="4267200"/>
            <a:ext cx="838200" cy="13716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1046" name="Text Box 21"/>
          <p:cNvSpPr txBox="1">
            <a:spLocks noChangeArrowheads="1"/>
          </p:cNvSpPr>
          <p:nvPr/>
        </p:nvSpPr>
        <p:spPr bwMode="auto">
          <a:xfrm>
            <a:off x="5997575" y="4618038"/>
            <a:ext cx="908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新細明體" pitchFamily="18" charset="-120"/>
              </a:rPr>
              <a:t>Main</a:t>
            </a:r>
          </a:p>
          <a:p>
            <a:r>
              <a:rPr lang="en-US" altLang="zh-TW" sz="1400">
                <a:latin typeface="Tahoma" pitchFamily="34" charset="0"/>
                <a:ea typeface="新細明體" pitchFamily="18" charset="-120"/>
              </a:rPr>
              <a:t>Memory</a:t>
            </a:r>
          </a:p>
        </p:txBody>
      </p:sp>
      <p:sp>
        <p:nvSpPr>
          <p:cNvPr id="2512918" name="Line 22"/>
          <p:cNvSpPr>
            <a:spLocks noChangeShapeType="1"/>
          </p:cNvSpPr>
          <p:nvPr/>
        </p:nvSpPr>
        <p:spPr bwMode="auto">
          <a:xfrm>
            <a:off x="5562600" y="4953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12919" name="Oval 23"/>
          <p:cNvSpPr>
            <a:spLocks noChangeArrowheads="1"/>
          </p:cNvSpPr>
          <p:nvPr/>
        </p:nvSpPr>
        <p:spPr bwMode="auto">
          <a:xfrm>
            <a:off x="7467600" y="4495800"/>
            <a:ext cx="1066800" cy="30480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12920" name="Oval 24"/>
          <p:cNvSpPr>
            <a:spLocks noChangeArrowheads="1"/>
          </p:cNvSpPr>
          <p:nvPr/>
        </p:nvSpPr>
        <p:spPr bwMode="auto">
          <a:xfrm>
            <a:off x="7848600" y="4572000"/>
            <a:ext cx="3810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12921" name="Line 25"/>
          <p:cNvSpPr>
            <a:spLocks noChangeShapeType="1"/>
          </p:cNvSpPr>
          <p:nvPr/>
        </p:nvSpPr>
        <p:spPr bwMode="auto">
          <a:xfrm>
            <a:off x="6858000" y="4953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1" name="Text Box 26"/>
          <p:cNvSpPr txBox="1">
            <a:spLocks noChangeArrowheads="1"/>
          </p:cNvSpPr>
          <p:nvPr/>
        </p:nvSpPr>
        <p:spPr bwMode="auto">
          <a:xfrm>
            <a:off x="5486400" y="5715000"/>
            <a:ext cx="194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solidFill>
                  <a:srgbClr val="CC00CC"/>
                </a:solidFill>
                <a:latin typeface="Tahoma" pitchFamily="34" charset="0"/>
                <a:ea typeface="新細明體" pitchFamily="18" charset="-120"/>
              </a:rPr>
              <a:t>Virtual Memory</a:t>
            </a:r>
          </a:p>
        </p:txBody>
      </p:sp>
      <p:sp>
        <p:nvSpPr>
          <p:cNvPr id="1052" name="Text Box 27"/>
          <p:cNvSpPr txBox="1">
            <a:spLocks noChangeArrowheads="1"/>
          </p:cNvSpPr>
          <p:nvPr/>
        </p:nvSpPr>
        <p:spPr bwMode="auto">
          <a:xfrm>
            <a:off x="7772400" y="53340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400">
                <a:latin typeface="Tahoma" pitchFamily="34" charset="0"/>
                <a:ea typeface="新細明體" pitchFamily="18" charset="-12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14481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B63E4B-8572-4CEA-98CD-EB372E4B70D1}" type="slidenum">
              <a:rPr lang="en-US" altLang="zh-TW" sz="1400" smtClean="0">
                <a:latin typeface="Comic Sans MS" pitchFamily="66" charset="0"/>
              </a:rPr>
              <a:pPr/>
              <a:t>44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34963"/>
            <a:ext cx="8331200" cy="573087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  <a:ea typeface="新細明體" pitchFamily="18" charset="-120"/>
              </a:rPr>
              <a:t>Impact of These Properties on Design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9530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Comparing to cache, h</a:t>
            </a:r>
            <a:r>
              <a:rPr lang="en-US" altLang="zh-TW" sz="2400" dirty="0" smtClean="0">
                <a:ea typeface="新細明體" pitchFamily="18" charset="-120"/>
              </a:rPr>
              <a:t>ow </a:t>
            </a:r>
            <a:r>
              <a:rPr lang="en-US" altLang="zh-TW" sz="2400" dirty="0" smtClean="0">
                <a:ea typeface="新細明體" pitchFamily="18" charset="-120"/>
              </a:rPr>
              <a:t>would we set the following design parameters?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block size?</a:t>
            </a:r>
          </a:p>
          <a:p>
            <a:pPr marL="839788" lvl="2" indent="-165100" defTabSz="895350">
              <a:lnSpc>
                <a:spcPct val="90000"/>
              </a:lnSpc>
            </a:pPr>
            <a:r>
              <a:rPr lang="en-US" altLang="zh-TW" sz="1800" dirty="0" smtClean="0">
                <a:ea typeface="新細明體" pitchFamily="18" charset="-120"/>
              </a:rPr>
              <a:t>Large, since </a:t>
            </a:r>
            <a:r>
              <a:rPr lang="en-US" altLang="zh-TW" sz="1800" dirty="0" smtClean="0">
                <a:ea typeface="新細明體" pitchFamily="18" charset="-120"/>
              </a:rPr>
              <a:t>disks perform </a:t>
            </a:r>
            <a:r>
              <a:rPr lang="en-US" altLang="zh-TW" sz="1800" dirty="0" smtClean="0">
                <a:ea typeface="新細明體" pitchFamily="18" charset="-120"/>
              </a:rPr>
              <a:t>better at transferring large blocks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Associativity?</a:t>
            </a:r>
          </a:p>
          <a:p>
            <a:pPr marL="839788" lvl="2" indent="-165100" defTabSz="895350">
              <a:lnSpc>
                <a:spcPct val="90000"/>
              </a:lnSpc>
            </a:pPr>
            <a:r>
              <a:rPr lang="en-US" altLang="zh-TW" sz="1800" dirty="0" smtClean="0">
                <a:ea typeface="新細明體" pitchFamily="18" charset="-120"/>
              </a:rPr>
              <a:t>High, to minimize miss rate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Write through or write back?</a:t>
            </a:r>
          </a:p>
          <a:p>
            <a:pPr marL="839788" lvl="2" indent="-165100" defTabSz="895350">
              <a:lnSpc>
                <a:spcPct val="90000"/>
              </a:lnSpc>
            </a:pPr>
            <a:r>
              <a:rPr lang="en-US" altLang="zh-TW" sz="1800" dirty="0" smtClean="0">
                <a:ea typeface="新細明體" pitchFamily="18" charset="-120"/>
              </a:rPr>
              <a:t>Write back, since can’t afford to perform small writes to disk</a:t>
            </a:r>
          </a:p>
          <a:p>
            <a:pPr marL="223838" indent="-223838" defTabSz="895350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What would the impact of these choices be on: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miss rate</a:t>
            </a:r>
          </a:p>
          <a:p>
            <a:pPr marL="839788" lvl="2" indent="-165100" defTabSz="895350">
              <a:lnSpc>
                <a:spcPct val="90000"/>
              </a:lnSpc>
            </a:pPr>
            <a:r>
              <a:rPr lang="en-US" altLang="zh-TW" sz="1800" dirty="0" smtClean="0">
                <a:ea typeface="新細明體" pitchFamily="18" charset="-120"/>
              </a:rPr>
              <a:t>Extremely low.  &lt;&lt; 1%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hit time</a:t>
            </a:r>
          </a:p>
          <a:p>
            <a:pPr marL="839788" lvl="2" indent="-165100" defTabSz="895350">
              <a:lnSpc>
                <a:spcPct val="90000"/>
              </a:lnSpc>
            </a:pPr>
            <a:r>
              <a:rPr lang="en-US" altLang="zh-TW" sz="1800" dirty="0" smtClean="0">
                <a:ea typeface="新細明體" pitchFamily="18" charset="-120"/>
              </a:rPr>
              <a:t>Must match cache/DRAM performance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miss latency (penalty)</a:t>
            </a:r>
          </a:p>
          <a:p>
            <a:pPr marL="839788" lvl="2" indent="-165100" defTabSz="895350">
              <a:lnSpc>
                <a:spcPct val="90000"/>
              </a:lnSpc>
            </a:pPr>
            <a:r>
              <a:rPr lang="en-US" altLang="zh-TW" sz="1800" dirty="0" smtClean="0">
                <a:ea typeface="新細明體" pitchFamily="18" charset="-120"/>
              </a:rPr>
              <a:t>Very high.  ~20ms</a:t>
            </a:r>
          </a:p>
        </p:txBody>
      </p:sp>
    </p:spTree>
    <p:extLst>
      <p:ext uri="{BB962C8B-B14F-4D97-AF65-F5344CB8AC3E}">
        <p14:creationId xmlns:p14="http://schemas.microsoft.com/office/powerpoint/2010/main" val="13335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6D3C48-06E8-422E-AF3E-472A7F745424}" type="slidenum">
              <a:rPr lang="en-US" altLang="zh-TW" sz="1400" smtClean="0">
                <a:latin typeface="Comic Sans MS" pitchFamily="66" charset="0"/>
              </a:rPr>
              <a:pPr/>
              <a:t>45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7030A0"/>
                </a:solidFill>
                <a:ea typeface="新細明體" pitchFamily="18" charset="-120"/>
              </a:rPr>
              <a:t>Associativity of VM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3276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Cache miss penalty:  8-150 clock cycles</a:t>
            </a:r>
          </a:p>
          <a:p>
            <a:r>
              <a:rPr lang="en-US" altLang="zh-TW" dirty="0" smtClean="0">
                <a:ea typeface="新細明體" pitchFamily="18" charset="-120"/>
              </a:rPr>
              <a:t>VM miss penalty: 1,000,000 - 10,000,000 clock cycles</a:t>
            </a:r>
          </a:p>
          <a:p>
            <a:r>
              <a:rPr lang="en-US" altLang="zh-TW" dirty="0" smtClean="0">
                <a:ea typeface="新細明體" pitchFamily="18" charset="-120"/>
              </a:rPr>
              <a:t>Because of the high miss penalty, VM design minimizes miss rate by allowing full associativity for page placement</a:t>
            </a:r>
          </a:p>
        </p:txBody>
      </p:sp>
    </p:spTree>
    <p:extLst>
      <p:ext uri="{BB962C8B-B14F-4D97-AF65-F5344CB8AC3E}">
        <p14:creationId xmlns:p14="http://schemas.microsoft.com/office/powerpoint/2010/main" val="29288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A29704-FDB2-493C-885E-FB2425D1EE82}" type="slidenum">
              <a:rPr lang="en-US" altLang="zh-TW" sz="1400" smtClean="0">
                <a:latin typeface="Comic Sans MS" pitchFamily="66" charset="0"/>
              </a:rPr>
              <a:pPr/>
              <a:t>46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7030A0"/>
                </a:solidFill>
                <a:ea typeface="新細明體" pitchFamily="18" charset="-120"/>
              </a:rPr>
              <a:t>Write Strategies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Disk I/O slow (millions of clock cycles)</a:t>
            </a:r>
          </a:p>
          <a:p>
            <a:r>
              <a:rPr lang="en-US" altLang="zh-TW" dirty="0" smtClean="0">
                <a:ea typeface="新細明體" pitchFamily="18" charset="-120"/>
              </a:rPr>
              <a:t>Always write-back; never write-through</a:t>
            </a:r>
          </a:p>
          <a:p>
            <a:r>
              <a:rPr lang="en-US" altLang="zh-TW" dirty="0" smtClean="0">
                <a:ea typeface="新細明體" pitchFamily="18" charset="-120"/>
              </a:rPr>
              <a:t>Use dirty bit to decide whether to write disk before eviction</a:t>
            </a:r>
          </a:p>
          <a:p>
            <a:r>
              <a:rPr lang="en-US" altLang="zh-TW" dirty="0" smtClean="0">
                <a:ea typeface="新細明體" pitchFamily="18" charset="-120"/>
              </a:rPr>
              <a:t>Smart </a:t>
            </a:r>
            <a:r>
              <a:rPr lang="en-US" altLang="zh-TW" dirty="0" smtClean="0">
                <a:ea typeface="新細明體" pitchFamily="18" charset="-120"/>
              </a:rPr>
              <a:t>disk controllers buffers writes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copy replaced page in buffer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read new page into main memory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write from buffer to disk</a:t>
            </a:r>
          </a:p>
        </p:txBody>
      </p:sp>
    </p:spTree>
    <p:extLst>
      <p:ext uri="{BB962C8B-B14F-4D97-AF65-F5344CB8AC3E}">
        <p14:creationId xmlns:p14="http://schemas.microsoft.com/office/powerpoint/2010/main" val="30287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6219" cy="48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Supports isolation and security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Sharing a computer among many unrelated users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Enabled by raw speed of processors, making the overhead more acceptable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Allows different ISAs and operating systems to be presented to user programs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“System Virtual Machines”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SVM software is called “virtual machine monitor” or “hypervisor”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Individual virtual machines run under the monitor are called “guest VMs”</a:t>
            </a:r>
          </a:p>
        </p:txBody>
      </p:sp>
    </p:spTree>
    <p:extLst>
      <p:ext uri="{BB962C8B-B14F-4D97-AF65-F5344CB8AC3E}">
        <p14:creationId xmlns:p14="http://schemas.microsoft.com/office/powerpoint/2010/main" val="8307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Impact of VMs on Virtual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Each guest OS maintains its own set of page tables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VMM adds a level of memory between physical and virtual memory called “real memory”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VMM maintains shadow page table that maps guest virtual addresses to physical addresses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Requires VMM to detect guest’s changes to its own page table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Occurs naturally if accessing the page table pointer is a privileged operation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027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12EC09-473E-4B28-99FB-AA43BC3AE1BC}" type="slidenum">
              <a:rPr lang="en-US" altLang="zh-TW" sz="1400">
                <a:latin typeface="Comic Sans MS" pitchFamily="66" charset="0"/>
              </a:rPr>
              <a:pPr/>
              <a:t>5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52400"/>
            <a:ext cx="8864600" cy="685800"/>
          </a:xfrm>
        </p:spPr>
        <p:txBody>
          <a:bodyPr>
            <a:normAutofit/>
          </a:bodyPr>
          <a:lstStyle/>
          <a:p>
            <a:r>
              <a:rPr lang="en-US" altLang="zh-TW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Motivation #1: DRAM a “Cache” for Disk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530850"/>
          </a:xfrm>
        </p:spPr>
        <p:txBody>
          <a:bodyPr/>
          <a:lstStyle/>
          <a:p>
            <a:pPr marL="173038" indent="-173038"/>
            <a:r>
              <a:rPr lang="en-US" altLang="zh-TW" sz="2800" dirty="0" smtClean="0">
                <a:ea typeface="PMingLiU" pitchFamily="18" charset="-120"/>
              </a:rPr>
              <a:t>Full address space is quite large:</a:t>
            </a:r>
          </a:p>
          <a:p>
            <a:pPr marL="457200" lvl="1" indent="-169863"/>
            <a:r>
              <a:rPr lang="en-US" altLang="zh-TW" sz="2000" dirty="0" smtClean="0">
                <a:ea typeface="PMingLiU" pitchFamily="18" charset="-120"/>
              </a:rPr>
              <a:t>32-bit addresses:                    0—</a:t>
            </a:r>
            <a:r>
              <a:rPr lang="en-US" altLang="zh-TW" sz="2400" dirty="0" smtClean="0">
                <a:ea typeface="PMingLiU" pitchFamily="18" charset="-120"/>
              </a:rPr>
              <a:t>4,294,967,295</a:t>
            </a:r>
            <a:r>
              <a:rPr lang="en-US" altLang="zh-TW" sz="2000" dirty="0" smtClean="0">
                <a:ea typeface="PMingLiU" pitchFamily="18" charset="-120"/>
              </a:rPr>
              <a:t> (~ 4 billion bytes)</a:t>
            </a:r>
          </a:p>
          <a:p>
            <a:pPr marL="457200" lvl="1" indent="-169863"/>
            <a:r>
              <a:rPr lang="en-US" altLang="zh-TW" sz="2000" dirty="0" smtClean="0">
                <a:ea typeface="PMingLiU" pitchFamily="18" charset="-120"/>
              </a:rPr>
              <a:t>64-bit addresses: 0—</a:t>
            </a:r>
            <a:r>
              <a:rPr lang="en-US" altLang="zh-TW" sz="1800" dirty="0" smtClean="0">
                <a:ea typeface="PMingLiU" pitchFamily="18" charset="-120"/>
              </a:rPr>
              <a:t>18,446,744,073,709,551,615</a:t>
            </a:r>
            <a:r>
              <a:rPr lang="en-US" altLang="zh-TW" sz="2000" dirty="0" smtClean="0">
                <a:ea typeface="PMingLiU" pitchFamily="18" charset="-120"/>
              </a:rPr>
              <a:t> (~ </a:t>
            </a:r>
            <a:r>
              <a:rPr lang="en-US" altLang="zh-TW" sz="1800" dirty="0" smtClean="0">
                <a:ea typeface="PMingLiU" pitchFamily="18" charset="-120"/>
              </a:rPr>
              <a:t>16,000 petabytes</a:t>
            </a:r>
            <a:r>
              <a:rPr lang="en-US" altLang="zh-TW" sz="2000" dirty="0" smtClean="0">
                <a:ea typeface="PMingLiU" pitchFamily="18" charset="-120"/>
              </a:rPr>
              <a:t>)</a:t>
            </a:r>
          </a:p>
          <a:p>
            <a:pPr marL="173038" indent="-173038"/>
            <a:r>
              <a:rPr lang="en-US" altLang="zh-TW" sz="2800" dirty="0" smtClean="0">
                <a:ea typeface="PMingLiU" pitchFamily="18" charset="-120"/>
              </a:rPr>
              <a:t>Disk storage is ~500X cheaper than DRAM storage</a:t>
            </a:r>
          </a:p>
          <a:p>
            <a:pPr marL="457200" lvl="1" indent="-169863"/>
            <a:r>
              <a:rPr lang="en-US" altLang="zh-TW" sz="2000" dirty="0" smtClean="0">
                <a:ea typeface="PMingLiU" pitchFamily="18" charset="-120"/>
              </a:rPr>
              <a:t>80 GB of DRAM: ~ $25,000</a:t>
            </a:r>
          </a:p>
          <a:p>
            <a:pPr marL="457200" lvl="1" indent="-169863"/>
            <a:r>
              <a:rPr lang="en-US" altLang="zh-TW" sz="2000" dirty="0" smtClean="0">
                <a:ea typeface="PMingLiU" pitchFamily="18" charset="-120"/>
              </a:rPr>
              <a:t>80 GB of disk:     ~  $50</a:t>
            </a:r>
          </a:p>
          <a:p>
            <a:pPr marL="173038" indent="-173038"/>
            <a:r>
              <a:rPr lang="en-US" altLang="zh-TW" sz="2800" dirty="0" smtClean="0">
                <a:ea typeface="PMingLiU" pitchFamily="18" charset="-120"/>
              </a:rPr>
              <a:t>To access large amounts of data in a cost-effective manner, the bulk of the data must be stored on disk</a:t>
            </a:r>
          </a:p>
        </p:txBody>
      </p:sp>
      <p:sp>
        <p:nvSpPr>
          <p:cNvPr id="2396164" name="Line 4"/>
          <p:cNvSpPr>
            <a:spLocks noChangeShapeType="1"/>
          </p:cNvSpPr>
          <p:nvPr/>
        </p:nvSpPr>
        <p:spPr bwMode="auto">
          <a:xfrm>
            <a:off x="5791200" y="4943475"/>
            <a:ext cx="0" cy="1076325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96165" name="Line 5"/>
          <p:cNvSpPr>
            <a:spLocks noChangeShapeType="1"/>
          </p:cNvSpPr>
          <p:nvPr/>
        </p:nvSpPr>
        <p:spPr bwMode="auto">
          <a:xfrm>
            <a:off x="7915275" y="4943475"/>
            <a:ext cx="0" cy="1076325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990600" y="4495800"/>
            <a:ext cx="6238875" cy="1916113"/>
            <a:chOff x="864" y="3305"/>
            <a:chExt cx="3930" cy="1207"/>
          </a:xfrm>
        </p:grpSpPr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2016" y="3401"/>
              <a:ext cx="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800">
                  <a:latin typeface="Helvetica" pitchFamily="34" charset="0"/>
                  <a:ea typeface="PMingLiU" pitchFamily="18" charset="-120"/>
                </a:rPr>
                <a:t>1GB: ~$300 </a:t>
              </a:r>
            </a:p>
          </p:txBody>
        </p:sp>
        <p:grpSp>
          <p:nvGrpSpPr>
            <p:cNvPr id="36873" name="Group 8"/>
            <p:cNvGrpSpPr>
              <a:grpSpLocks/>
            </p:cNvGrpSpPr>
            <p:nvPr/>
          </p:nvGrpSpPr>
          <p:grpSpPr bwMode="auto">
            <a:xfrm>
              <a:off x="3456" y="3562"/>
              <a:ext cx="1338" cy="950"/>
              <a:chOff x="3312" y="2945"/>
              <a:chExt cx="1338" cy="950"/>
            </a:xfrm>
          </p:grpSpPr>
          <p:sp>
            <p:nvSpPr>
              <p:cNvPr id="36883" name="Rectangle 9"/>
              <p:cNvSpPr>
                <a:spLocks noChangeArrowheads="1"/>
              </p:cNvSpPr>
              <p:nvPr/>
            </p:nvSpPr>
            <p:spPr bwMode="auto">
              <a:xfrm>
                <a:off x="3312" y="3104"/>
                <a:ext cx="1338" cy="64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</a:pPr>
                <a:endParaRPr lang="zh-TW" altLang="zh-TW" sz="1800">
                  <a:latin typeface="Helvetica" pitchFamily="34" charset="0"/>
                  <a:ea typeface="PMingLiU" pitchFamily="18" charset="-120"/>
                </a:endParaRPr>
              </a:p>
            </p:txBody>
          </p:sp>
          <p:sp>
            <p:nvSpPr>
              <p:cNvPr id="36884" name="Oval 10"/>
              <p:cNvSpPr>
                <a:spLocks noChangeArrowheads="1"/>
              </p:cNvSpPr>
              <p:nvPr/>
            </p:nvSpPr>
            <p:spPr bwMode="auto">
              <a:xfrm>
                <a:off x="3312" y="2945"/>
                <a:ext cx="1338" cy="215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</a:pPr>
                <a:endParaRPr lang="zh-TW" altLang="zh-TW" sz="1800">
                  <a:latin typeface="Helvetica" pitchFamily="34" charset="0"/>
                  <a:ea typeface="PMingLiU" pitchFamily="18" charset="-120"/>
                </a:endParaRPr>
              </a:p>
            </p:txBody>
          </p:sp>
          <p:sp>
            <p:nvSpPr>
              <p:cNvPr id="2396171" name="Line 11"/>
              <p:cNvSpPr>
                <a:spLocks noChangeShapeType="1"/>
              </p:cNvSpPr>
              <p:nvPr/>
            </p:nvSpPr>
            <p:spPr bwMode="auto">
              <a:xfrm>
                <a:off x="3312" y="3066"/>
                <a:ext cx="0" cy="6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172" name="Line 12"/>
              <p:cNvSpPr>
                <a:spLocks noChangeShapeType="1"/>
              </p:cNvSpPr>
              <p:nvPr/>
            </p:nvSpPr>
            <p:spPr bwMode="auto">
              <a:xfrm>
                <a:off x="4650" y="3066"/>
                <a:ext cx="0" cy="6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173" name="Freeform 13"/>
              <p:cNvSpPr>
                <a:spLocks/>
              </p:cNvSpPr>
              <p:nvPr/>
            </p:nvSpPr>
            <p:spPr bwMode="auto">
              <a:xfrm>
                <a:off x="3312" y="3744"/>
                <a:ext cx="1338" cy="1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0" y="60"/>
                  </a:cxn>
                  <a:cxn ang="0">
                    <a:pos x="414" y="84"/>
                  </a:cxn>
                  <a:cxn ang="0">
                    <a:pos x="678" y="60"/>
                  </a:cxn>
                  <a:cxn ang="0">
                    <a:pos x="816" y="0"/>
                  </a:cxn>
                </a:cxnLst>
                <a:rect l="0" t="0" r="r" b="b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rgbClr val="C0C0C0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</p:grpSp>
        <p:sp>
          <p:nvSpPr>
            <p:cNvPr id="36874" name="Text Box 14"/>
            <p:cNvSpPr txBox="1">
              <a:spLocks noChangeArrowheads="1"/>
            </p:cNvSpPr>
            <p:nvPr/>
          </p:nvSpPr>
          <p:spPr bwMode="auto">
            <a:xfrm>
              <a:off x="3648" y="3305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800">
                  <a:latin typeface="Helvetica" pitchFamily="34" charset="0"/>
                  <a:ea typeface="PMingLiU" pitchFamily="18" charset="-120"/>
                </a:rPr>
                <a:t>160 GB: ~$100</a:t>
              </a:r>
            </a:p>
          </p:txBody>
        </p:sp>
        <p:sp>
          <p:nvSpPr>
            <p:cNvPr id="36875" name="Rectangle 15"/>
            <p:cNvSpPr>
              <a:spLocks noChangeArrowheads="1"/>
            </p:cNvSpPr>
            <p:nvPr/>
          </p:nvSpPr>
          <p:spPr bwMode="auto">
            <a:xfrm>
              <a:off x="2208" y="3689"/>
              <a:ext cx="713" cy="713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</a:pPr>
              <a:endParaRPr lang="zh-TW" altLang="zh-TW" sz="1800">
                <a:latin typeface="Helvetica" pitchFamily="34" charset="0"/>
                <a:ea typeface="PMingLiU" pitchFamily="18" charset="-120"/>
              </a:endParaRPr>
            </a:p>
          </p:txBody>
        </p:sp>
        <p:sp>
          <p:nvSpPr>
            <p:cNvPr id="36876" name="Rectangle 16"/>
            <p:cNvSpPr>
              <a:spLocks noChangeArrowheads="1"/>
            </p:cNvSpPr>
            <p:nvPr/>
          </p:nvSpPr>
          <p:spPr bwMode="auto">
            <a:xfrm>
              <a:off x="1008" y="3881"/>
              <a:ext cx="535" cy="27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</a:pPr>
              <a:endParaRPr lang="zh-TW" altLang="zh-TW" sz="1800">
                <a:latin typeface="Helvetica" pitchFamily="34" charset="0"/>
                <a:ea typeface="PMingLiU" pitchFamily="18" charset="-120"/>
              </a:endParaRPr>
            </a:p>
          </p:txBody>
        </p:sp>
        <p:sp>
          <p:nvSpPr>
            <p:cNvPr id="36877" name="Text Box 17"/>
            <p:cNvSpPr txBox="1">
              <a:spLocks noChangeArrowheads="1"/>
            </p:cNvSpPr>
            <p:nvPr/>
          </p:nvSpPr>
          <p:spPr bwMode="auto">
            <a:xfrm>
              <a:off x="864" y="3593"/>
              <a:ext cx="9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800">
                  <a:latin typeface="Helvetica" pitchFamily="34" charset="0"/>
                  <a:ea typeface="PMingLiU" pitchFamily="18" charset="-120"/>
                </a:rPr>
                <a:t>4 MB: ~$500</a:t>
              </a:r>
            </a:p>
          </p:txBody>
        </p:sp>
        <p:sp>
          <p:nvSpPr>
            <p:cNvPr id="2396178" name="Line 18"/>
            <p:cNvSpPr>
              <a:spLocks noChangeShapeType="1"/>
            </p:cNvSpPr>
            <p:nvPr/>
          </p:nvSpPr>
          <p:spPr bwMode="auto">
            <a:xfrm>
              <a:off x="1584" y="4025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96179" name="Line 19"/>
            <p:cNvSpPr>
              <a:spLocks noChangeShapeType="1"/>
            </p:cNvSpPr>
            <p:nvPr/>
          </p:nvSpPr>
          <p:spPr bwMode="auto">
            <a:xfrm>
              <a:off x="2928" y="4025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80" name="Text Box 20"/>
            <p:cNvSpPr txBox="1">
              <a:spLocks noChangeArrowheads="1"/>
            </p:cNvSpPr>
            <p:nvPr/>
          </p:nvSpPr>
          <p:spPr bwMode="auto">
            <a:xfrm>
              <a:off x="3888" y="3929"/>
              <a:ext cx="52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TW">
                  <a:solidFill>
                    <a:schemeClr val="tx2"/>
                  </a:solidFill>
                  <a:latin typeface="Helvetica" pitchFamily="34" charset="0"/>
                  <a:ea typeface="PMingLiU" pitchFamily="18" charset="-120"/>
                </a:rPr>
                <a:t>Disk</a:t>
              </a:r>
            </a:p>
          </p:txBody>
        </p:sp>
        <p:sp>
          <p:nvSpPr>
            <p:cNvPr id="36881" name="Text Box 21"/>
            <p:cNvSpPr txBox="1">
              <a:spLocks noChangeArrowheads="1"/>
            </p:cNvSpPr>
            <p:nvPr/>
          </p:nvSpPr>
          <p:spPr bwMode="auto">
            <a:xfrm>
              <a:off x="2304" y="392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TW" sz="1800">
                  <a:solidFill>
                    <a:schemeClr val="tx2"/>
                  </a:solidFill>
                  <a:latin typeface="Helvetica" pitchFamily="34" charset="0"/>
                  <a:ea typeface="PMingLiU" pitchFamily="18" charset="-120"/>
                </a:rPr>
                <a:t>DRAM</a:t>
              </a:r>
              <a:endParaRPr lang="en-US" altLang="zh-TW">
                <a:solidFill>
                  <a:schemeClr val="tx2"/>
                </a:solidFill>
                <a:latin typeface="Helvetica" pitchFamily="34" charset="0"/>
                <a:ea typeface="PMingLiU" pitchFamily="18" charset="-120"/>
              </a:endParaRPr>
            </a:p>
          </p:txBody>
        </p:sp>
        <p:sp>
          <p:nvSpPr>
            <p:cNvPr id="36882" name="Text Box 22"/>
            <p:cNvSpPr txBox="1">
              <a:spLocks noChangeArrowheads="1"/>
            </p:cNvSpPr>
            <p:nvPr/>
          </p:nvSpPr>
          <p:spPr bwMode="auto">
            <a:xfrm>
              <a:off x="1008" y="3929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TW" sz="1800">
                  <a:solidFill>
                    <a:schemeClr val="tx2"/>
                  </a:solidFill>
                  <a:latin typeface="Helvetica" pitchFamily="34" charset="0"/>
                  <a:ea typeface="PMingLiU" pitchFamily="18" charset="-120"/>
                </a:rPr>
                <a:t>SRAM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9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1C2F94-4D24-4917-859A-A8242D1A5CD8}" type="slidenum">
              <a:rPr lang="en-US" altLang="zh-TW" sz="1400">
                <a:latin typeface="Comic Sans MS" pitchFamily="66" charset="0"/>
              </a:rPr>
              <a:pPr/>
              <a:t>6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550025" cy="447675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DRAM vs. SRAM as a “Cache”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224463"/>
          </a:xfrm>
        </p:spPr>
        <p:txBody>
          <a:bodyPr>
            <a:normAutofit/>
          </a:bodyPr>
          <a:lstStyle/>
          <a:p>
            <a:pPr marL="385763" indent="-385763"/>
            <a:r>
              <a:rPr lang="en-US" altLang="zh-TW" sz="2800" dirty="0" smtClean="0">
                <a:ea typeface="PMingLiU" pitchFamily="18" charset="-120"/>
              </a:rPr>
              <a:t>DRAM vs. disk is more extreme than SRAM vs. DRAM</a:t>
            </a:r>
          </a:p>
          <a:p>
            <a:pPr marL="744538" lvl="1" indent="-246063"/>
            <a:r>
              <a:rPr lang="en-US" altLang="zh-TW" sz="2400" dirty="0" smtClean="0">
                <a:ea typeface="PMingLiU" pitchFamily="18" charset="-120"/>
              </a:rPr>
              <a:t>Access latencies:</a:t>
            </a:r>
          </a:p>
          <a:p>
            <a:pPr marL="1146175" lvl="2" indent="-238125"/>
            <a:r>
              <a:rPr lang="en-US" altLang="zh-TW" sz="2000" dirty="0" smtClean="0">
                <a:ea typeface="PMingLiU" pitchFamily="18" charset="-120"/>
              </a:rPr>
              <a:t>DRAM ~10X slower than SRAM</a:t>
            </a:r>
          </a:p>
          <a:p>
            <a:pPr marL="1146175" lvl="2" indent="-238125"/>
            <a:r>
              <a:rPr lang="en-US" altLang="zh-TW" sz="2000" dirty="0" smtClean="0">
                <a:ea typeface="PMingLiU" pitchFamily="18" charset="-120"/>
              </a:rPr>
              <a:t>Disk </a:t>
            </a:r>
            <a:r>
              <a:rPr lang="en-US" altLang="zh-TW" sz="2000" dirty="0" smtClean="0">
                <a:solidFill>
                  <a:srgbClr val="0000FF"/>
                </a:solidFill>
                <a:ea typeface="PMingLiU" pitchFamily="18" charset="-120"/>
              </a:rPr>
              <a:t>~</a:t>
            </a:r>
            <a:r>
              <a:rPr lang="en-US" altLang="zh-TW" sz="2000" b="1" dirty="0" smtClean="0">
                <a:solidFill>
                  <a:srgbClr val="0000FF"/>
                </a:solidFill>
                <a:ea typeface="PMingLiU" pitchFamily="18" charset="-120"/>
              </a:rPr>
              <a:t>100,000X</a:t>
            </a:r>
            <a:r>
              <a:rPr lang="en-US" altLang="zh-TW" sz="2000" dirty="0" smtClean="0">
                <a:ea typeface="PMingLiU" pitchFamily="18" charset="-120"/>
              </a:rPr>
              <a:t> slower than DRAM</a:t>
            </a:r>
          </a:p>
          <a:p>
            <a:pPr marL="744538" lvl="1" indent="-246063"/>
            <a:r>
              <a:rPr lang="en-US" altLang="zh-TW" sz="2400" dirty="0" smtClean="0">
                <a:ea typeface="PMingLiU" pitchFamily="18" charset="-120"/>
              </a:rPr>
              <a:t>Bottom line: </a:t>
            </a:r>
          </a:p>
          <a:p>
            <a:pPr marL="1146175" lvl="2" indent="-238125"/>
            <a:r>
              <a:rPr lang="en-US" altLang="zh-TW" sz="2000" dirty="0" smtClean="0">
                <a:ea typeface="PMingLiU" pitchFamily="18" charset="-120"/>
              </a:rPr>
              <a:t>Design decisions made for DRAM caches driven by enormous cost of misses</a:t>
            </a:r>
          </a:p>
        </p:txBody>
      </p:sp>
      <p:sp>
        <p:nvSpPr>
          <p:cNvPr id="2357252" name="Rectangle 4"/>
          <p:cNvSpPr>
            <a:spLocks noChangeArrowheads="1"/>
          </p:cNvSpPr>
          <p:nvPr/>
        </p:nvSpPr>
        <p:spPr bwMode="auto">
          <a:xfrm>
            <a:off x="3276600" y="4292600"/>
            <a:ext cx="1131888" cy="1131888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57253" name="Line 5"/>
          <p:cNvSpPr>
            <a:spLocks noChangeShapeType="1"/>
          </p:cNvSpPr>
          <p:nvPr/>
        </p:nvSpPr>
        <p:spPr bwMode="auto">
          <a:xfrm>
            <a:off x="4419600" y="4852988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429000" y="4673600"/>
            <a:ext cx="86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DRAM</a:t>
            </a:r>
            <a:endParaRPr lang="en-US" altLang="zh-TW">
              <a:solidFill>
                <a:schemeClr val="tx2"/>
              </a:solidFill>
              <a:latin typeface="Helvetica" pitchFamily="34" charset="0"/>
              <a:ea typeface="PMingLiU" pitchFamily="18" charset="-120"/>
            </a:endParaRPr>
          </a:p>
        </p:txBody>
      </p:sp>
      <p:sp>
        <p:nvSpPr>
          <p:cNvPr id="2357255" name="Rectangle 7"/>
          <p:cNvSpPr>
            <a:spLocks noChangeArrowheads="1"/>
          </p:cNvSpPr>
          <p:nvPr/>
        </p:nvSpPr>
        <p:spPr bwMode="auto">
          <a:xfrm>
            <a:off x="1524000" y="4624388"/>
            <a:ext cx="849313" cy="44132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1524000" y="470058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SRAM</a:t>
            </a:r>
          </a:p>
        </p:txBody>
      </p:sp>
      <p:sp>
        <p:nvSpPr>
          <p:cNvPr id="2357257" name="Rectangle 9"/>
          <p:cNvSpPr>
            <a:spLocks noChangeArrowheads="1"/>
          </p:cNvSpPr>
          <p:nvPr/>
        </p:nvSpPr>
        <p:spPr bwMode="auto">
          <a:xfrm>
            <a:off x="5334000" y="4343400"/>
            <a:ext cx="2124075" cy="1016000"/>
          </a:xfrm>
          <a:prstGeom prst="rect">
            <a:avLst/>
          </a:prstGeom>
          <a:solidFill>
            <a:srgbClr val="C0C0C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57258" name="Oval 10"/>
          <p:cNvSpPr>
            <a:spLocks noChangeArrowheads="1"/>
          </p:cNvSpPr>
          <p:nvPr/>
        </p:nvSpPr>
        <p:spPr bwMode="auto">
          <a:xfrm>
            <a:off x="5334000" y="4090988"/>
            <a:ext cx="2124075" cy="341312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57259" name="Line 11"/>
          <p:cNvSpPr>
            <a:spLocks noChangeShapeType="1"/>
          </p:cNvSpPr>
          <p:nvPr/>
        </p:nvSpPr>
        <p:spPr bwMode="auto">
          <a:xfrm>
            <a:off x="5334000" y="4283075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7260" name="Line 12"/>
          <p:cNvSpPr>
            <a:spLocks noChangeShapeType="1"/>
          </p:cNvSpPr>
          <p:nvPr/>
        </p:nvSpPr>
        <p:spPr bwMode="auto">
          <a:xfrm>
            <a:off x="7458075" y="4283075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7261" name="Freeform 13"/>
          <p:cNvSpPr>
            <a:spLocks/>
          </p:cNvSpPr>
          <p:nvPr/>
        </p:nvSpPr>
        <p:spPr bwMode="auto">
          <a:xfrm>
            <a:off x="5334000" y="5359400"/>
            <a:ext cx="2124075" cy="239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60"/>
              </a:cxn>
              <a:cxn ang="0">
                <a:pos x="414" y="84"/>
              </a:cxn>
              <a:cxn ang="0">
                <a:pos x="678" y="60"/>
              </a:cxn>
              <a:cxn ang="0">
                <a:pos x="816" y="0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rgbClr val="C0C0C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6019800" y="4673600"/>
            <a:ext cx="8255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>
                <a:solidFill>
                  <a:schemeClr val="tx2"/>
                </a:solidFill>
                <a:latin typeface="Helvetica" pitchFamily="34" charset="0"/>
                <a:ea typeface="PMingLiU" pitchFamily="18" charset="-120"/>
              </a:rPr>
              <a:t>Disk</a:t>
            </a:r>
          </a:p>
        </p:txBody>
      </p:sp>
      <p:sp>
        <p:nvSpPr>
          <p:cNvPr id="2357263" name="Line 15"/>
          <p:cNvSpPr>
            <a:spLocks noChangeShapeType="1"/>
          </p:cNvSpPr>
          <p:nvPr/>
        </p:nvSpPr>
        <p:spPr bwMode="auto">
          <a:xfrm flipV="1">
            <a:off x="2362200" y="4852988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8FDAE-56D9-402F-9C2A-C87D4AB17CBF}" type="slidenum">
              <a:rPr lang="en-US" altLang="zh-TW" sz="1400">
                <a:latin typeface="Comic Sans MS" pitchFamily="66" charset="0"/>
              </a:rPr>
              <a:pPr/>
              <a:t>7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Multi-programming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57200" y="1066800"/>
          <a:ext cx="361632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Bitmap Image" r:id="rId3" imgW="3333333" imgH="2715004" progId="Paint.Picture">
                  <p:embed/>
                </p:oleObj>
              </mc:Choice>
              <mc:Fallback>
                <p:oleObj name="Bitmap Image" r:id="rId3" imgW="3333333" imgH="271500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361632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4419600" y="2057400"/>
            <a:ext cx="4343400" cy="2590800"/>
          </a:xfrm>
          <a:prstGeom prst="rect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b="0">
                <a:ea typeface="PMingLiU" pitchFamily="18" charset="-120"/>
              </a:rPr>
              <a:t>Multiple programs run concurrently, each with the illusion that it owns all the machine resources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b="0">
                <a:ea typeface="PMingLiU" pitchFamily="18" charset="-120"/>
              </a:rPr>
              <a:t>Each program requires memory space</a:t>
            </a:r>
            <a:endParaRPr lang="en-US" altLang="zh-TW" b="0">
              <a:solidFill>
                <a:srgbClr val="FF0000"/>
              </a:solidFill>
              <a:ea typeface="PMingLiU" pitchFamily="18" charset="-12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altLang="zh-TW" b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2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815398-CDA6-4DB1-893D-4DD5BBD99A2C}" type="slidenum">
              <a:rPr lang="en-US" altLang="zh-TW" sz="1400">
                <a:latin typeface="Comic Sans MS" pitchFamily="66" charset="0"/>
              </a:rPr>
              <a:pPr/>
              <a:t>8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4873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Multiprogramming and Memory Protection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78800" cy="4038600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In the early machines, I/O operations were slow</a:t>
            </a:r>
          </a:p>
          <a:p>
            <a:pPr lvl="1"/>
            <a:r>
              <a:rPr lang="en-US" altLang="zh-TW" sz="2000" smtClean="0">
                <a:ea typeface="PMingLiU" pitchFamily="18" charset="-120"/>
              </a:rPr>
              <a:t>having the CPU wait pending completion of I/O operation was a waste of precious machine cycles</a:t>
            </a:r>
          </a:p>
          <a:p>
            <a:r>
              <a:rPr lang="en-US" altLang="zh-TW" sz="2400" smtClean="0">
                <a:ea typeface="PMingLiU" pitchFamily="18" charset="-120"/>
              </a:rPr>
              <a:t>Higher throughput is achieved if CPU and I/O of 2 or more programs were overlapped</a:t>
            </a:r>
          </a:p>
          <a:p>
            <a:r>
              <a:rPr lang="en-US" altLang="zh-TW" sz="2400" smtClean="0">
                <a:solidFill>
                  <a:srgbClr val="FF0000"/>
                </a:solidFill>
                <a:ea typeface="PMingLiU" pitchFamily="18" charset="-120"/>
              </a:rPr>
              <a:t>How to overlap execution of multiple programs?</a:t>
            </a:r>
          </a:p>
          <a:p>
            <a:pPr lvl="1"/>
            <a:r>
              <a:rPr lang="en-US" altLang="zh-TW" sz="2000" smtClean="0">
                <a:ea typeface="PMingLiU" pitchFamily="18" charset="-120"/>
              </a:rPr>
              <a:t>use multiprogramming</a:t>
            </a:r>
            <a:endParaRPr lang="en-US" altLang="zh-TW" sz="2000" smtClean="0">
              <a:solidFill>
                <a:srgbClr val="FF0000"/>
              </a:solidFill>
              <a:ea typeface="PMingLiU" pitchFamily="18" charset="-120"/>
            </a:endParaRPr>
          </a:p>
          <a:p>
            <a:r>
              <a:rPr lang="en-US" altLang="zh-TW" sz="2400" smtClean="0">
                <a:solidFill>
                  <a:srgbClr val="FF0000"/>
                </a:solidFill>
                <a:ea typeface="PMingLiU" pitchFamily="18" charset="-120"/>
              </a:rPr>
              <a:t>How to protect programs from one another in a multiprogramming environment?</a:t>
            </a:r>
          </a:p>
          <a:p>
            <a:pPr lvl="1"/>
            <a:r>
              <a:rPr lang="en-US" altLang="zh-TW" sz="2000" smtClean="0">
                <a:ea typeface="PMingLiU" pitchFamily="18" charset="-120"/>
              </a:rPr>
              <a:t>use a bound register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2057400" y="1295400"/>
            <a:ext cx="5486400" cy="609600"/>
            <a:chOff x="1296" y="960"/>
            <a:chExt cx="3456" cy="384"/>
          </a:xfrm>
        </p:grpSpPr>
        <p:sp>
          <p:nvSpPr>
            <p:cNvPr id="2410501" name="Rectangle 5"/>
            <p:cNvSpPr>
              <a:spLocks noChangeArrowheads="1"/>
            </p:cNvSpPr>
            <p:nvPr/>
          </p:nvSpPr>
          <p:spPr bwMode="auto">
            <a:xfrm>
              <a:off x="1296" y="960"/>
              <a:ext cx="336" cy="192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0502" name="Rectangle 6"/>
            <p:cNvSpPr>
              <a:spLocks noChangeArrowheads="1"/>
            </p:cNvSpPr>
            <p:nvPr/>
          </p:nvSpPr>
          <p:spPr bwMode="auto">
            <a:xfrm>
              <a:off x="1632" y="1152"/>
              <a:ext cx="672" cy="192"/>
            </a:xfrm>
            <a:prstGeom prst="rect">
              <a:avLst/>
            </a:prstGeom>
            <a:solidFill>
              <a:srgbClr val="6633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0503" name="Rectangle 7"/>
            <p:cNvSpPr>
              <a:spLocks noChangeArrowheads="1"/>
            </p:cNvSpPr>
            <p:nvPr/>
          </p:nvSpPr>
          <p:spPr bwMode="auto">
            <a:xfrm>
              <a:off x="2304" y="960"/>
              <a:ext cx="432" cy="192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0504" name="Rectangle 8"/>
            <p:cNvSpPr>
              <a:spLocks noChangeArrowheads="1"/>
            </p:cNvSpPr>
            <p:nvPr/>
          </p:nvSpPr>
          <p:spPr bwMode="auto">
            <a:xfrm>
              <a:off x="2736" y="1152"/>
              <a:ext cx="288" cy="192"/>
            </a:xfrm>
            <a:prstGeom prst="rect">
              <a:avLst/>
            </a:prstGeom>
            <a:solidFill>
              <a:srgbClr val="6633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0505" name="Rectangle 9"/>
            <p:cNvSpPr>
              <a:spLocks noChangeArrowheads="1"/>
            </p:cNvSpPr>
            <p:nvPr/>
          </p:nvSpPr>
          <p:spPr bwMode="auto">
            <a:xfrm>
              <a:off x="3024" y="960"/>
              <a:ext cx="720" cy="192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10506" name="Rectangle 10"/>
            <p:cNvSpPr>
              <a:spLocks noChangeArrowheads="1"/>
            </p:cNvSpPr>
            <p:nvPr/>
          </p:nvSpPr>
          <p:spPr bwMode="auto">
            <a:xfrm>
              <a:off x="3744" y="1152"/>
              <a:ext cx="1008" cy="192"/>
            </a:xfrm>
            <a:prstGeom prst="rect">
              <a:avLst/>
            </a:prstGeom>
            <a:solidFill>
              <a:srgbClr val="6633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8924" name="Text Box 11"/>
            <p:cNvSpPr txBox="1">
              <a:spLocks noChangeArrowheads="1"/>
            </p:cNvSpPr>
            <p:nvPr/>
          </p:nvSpPr>
          <p:spPr bwMode="auto">
            <a:xfrm>
              <a:off x="1296" y="960"/>
              <a:ext cx="3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>
                  <a:latin typeface="Tahoma" pitchFamily="34" charset="0"/>
                  <a:ea typeface="PMingLiU" pitchFamily="18" charset="-120"/>
                </a:rPr>
                <a:t>CPU</a:t>
              </a:r>
            </a:p>
          </p:txBody>
        </p:sp>
        <p:sp>
          <p:nvSpPr>
            <p:cNvPr id="38925" name="Text Box 12"/>
            <p:cNvSpPr txBox="1">
              <a:spLocks noChangeArrowheads="1"/>
            </p:cNvSpPr>
            <p:nvPr/>
          </p:nvSpPr>
          <p:spPr bwMode="auto">
            <a:xfrm>
              <a:off x="2352" y="960"/>
              <a:ext cx="3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>
                  <a:latin typeface="Tahoma" pitchFamily="34" charset="0"/>
                  <a:ea typeface="PMingLiU" pitchFamily="18" charset="-120"/>
                </a:rPr>
                <a:t>CPU</a:t>
              </a:r>
            </a:p>
          </p:txBody>
        </p:sp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3216" y="960"/>
              <a:ext cx="3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>
                  <a:latin typeface="Tahoma" pitchFamily="34" charset="0"/>
                  <a:ea typeface="PMingLiU" pitchFamily="18" charset="-120"/>
                </a:rPr>
                <a:t>CPU</a:t>
              </a:r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1790" y="1152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</a:rPr>
                <a:t>I/O</a:t>
              </a:r>
            </a:p>
          </p:txBody>
        </p: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2736" y="1152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</a:rPr>
                <a:t>I/O</a:t>
              </a: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4128" y="1152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6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15AA17-8AA7-4CC2-8ED6-7BF4008E4082}" type="slidenum">
              <a:rPr lang="en-US" altLang="zh-TW" sz="1400">
                <a:latin typeface="Comic Sans MS" pitchFamily="66" charset="0"/>
              </a:rPr>
              <a:pPr/>
              <a:t>9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Away With Absolute Addressing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zh-TW" sz="2400" dirty="0" smtClean="0">
                <a:ea typeface="PMingLiU" pitchFamily="18" charset="-120"/>
              </a:rPr>
              <a:t>In early (1950) machines only one program ran at any given time, with unrestricted access to the entire machine (RAM + I/O devices)</a:t>
            </a:r>
          </a:p>
          <a:p>
            <a:pPr>
              <a:spcBef>
                <a:spcPct val="35000"/>
              </a:spcBef>
            </a:pPr>
            <a:r>
              <a:rPr lang="en-US" altLang="zh-TW" sz="2400" dirty="0" smtClean="0">
                <a:ea typeface="PMingLiU" pitchFamily="18" charset="-120"/>
              </a:rPr>
              <a:t>Addresses in a program were location-dependent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they depended upon where the program was to be loaded in memory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so when programmers wrote code, they had to have a pretty good idea where in memory they should load the program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but it was more convenient for programmers to write location-independent programs</a:t>
            </a:r>
          </a:p>
          <a:p>
            <a:pPr>
              <a:spcBef>
                <a:spcPct val="35000"/>
              </a:spcBef>
            </a:pPr>
            <a:r>
              <a:rPr lang="en-US" altLang="zh-TW" sz="2400" dirty="0" smtClean="0">
                <a:solidFill>
                  <a:srgbClr val="FF0000"/>
                </a:solidFill>
                <a:ea typeface="PMingLiU" pitchFamily="18" charset="-120"/>
              </a:rPr>
              <a:t>How to achieve</a:t>
            </a:r>
            <a:r>
              <a:rPr lang="en-US" altLang="zh-TW" sz="2400" b="1" dirty="0" smtClean="0">
                <a:solidFill>
                  <a:srgbClr val="FF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PMingLiU" pitchFamily="18" charset="-120"/>
              </a:rPr>
              <a:t>location-independence?</a:t>
            </a:r>
          </a:p>
          <a:p>
            <a:pPr lvl="1">
              <a:spcBef>
                <a:spcPct val="35000"/>
              </a:spcBef>
            </a:pPr>
            <a:r>
              <a:rPr lang="en-US" altLang="zh-TW" sz="2000" dirty="0" smtClean="0">
                <a:ea typeface="PMingLiU" pitchFamily="18" charset="-120"/>
              </a:rPr>
              <a:t>a base register was used to support re-locatable code</a:t>
            </a:r>
          </a:p>
        </p:txBody>
      </p:sp>
    </p:spTree>
    <p:extLst>
      <p:ext uri="{BB962C8B-B14F-4D97-AF65-F5344CB8AC3E}">
        <p14:creationId xmlns:p14="http://schemas.microsoft.com/office/powerpoint/2010/main" val="22224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2969</Words>
  <Application>Microsoft Office PowerPoint</Application>
  <PresentationFormat>On-screen Show (4:3)</PresentationFormat>
  <Paragraphs>849</Paragraphs>
  <Slides>48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Office Theme</vt:lpstr>
      <vt:lpstr>Document</vt:lpstr>
      <vt:lpstr>Microsoft Word 97 - 2003 Document</vt:lpstr>
      <vt:lpstr>Equation</vt:lpstr>
      <vt:lpstr>Bitmap Image</vt:lpstr>
      <vt:lpstr>PowerPoint Presentation</vt:lpstr>
      <vt:lpstr>Why Virtual Memory?</vt:lpstr>
      <vt:lpstr>Virtual Memory</vt:lpstr>
      <vt:lpstr>Motivations for Virtual Memory</vt:lpstr>
      <vt:lpstr>Motivation #1: DRAM a “Cache” for Disk</vt:lpstr>
      <vt:lpstr>DRAM vs. SRAM as a “Cache”</vt:lpstr>
      <vt:lpstr>Multi-programming</vt:lpstr>
      <vt:lpstr>Multiprogramming and Memory Protection</vt:lpstr>
      <vt:lpstr>Away With Absolute Addressing</vt:lpstr>
      <vt:lpstr>Base &amp; Bound Registers</vt:lpstr>
      <vt:lpstr>Program Size</vt:lpstr>
      <vt:lpstr>Virtual Memory</vt:lpstr>
      <vt:lpstr>Advantages of Virtual Memory</vt:lpstr>
      <vt:lpstr>How VM Works</vt:lpstr>
      <vt:lpstr>Address Translation</vt:lpstr>
      <vt:lpstr>VA-to-PA Address Translation</vt:lpstr>
      <vt:lpstr>Page Table</vt:lpstr>
      <vt:lpstr>VA to PA Translation</vt:lpstr>
      <vt:lpstr>Multiprogramming View of VM</vt:lpstr>
      <vt:lpstr>Page Table Structure</vt:lpstr>
      <vt:lpstr>Determining Page Table Size</vt:lpstr>
      <vt:lpstr>Page Fault</vt:lpstr>
      <vt:lpstr>Page Faults (like “Cache Misses”)</vt:lpstr>
      <vt:lpstr>Page Fault Handling</vt:lpstr>
      <vt:lpstr>Page Fault Handling</vt:lpstr>
      <vt:lpstr>Accelerating Virtual Memory Operations</vt:lpstr>
      <vt:lpstr>Virtual Memory Hardware</vt:lpstr>
      <vt:lpstr>VM =&gt; PM Translation</vt:lpstr>
      <vt:lpstr>Virtual Addressing with a Cache</vt:lpstr>
      <vt:lpstr>Speeding Up Address Translation:      Translation Lookaside Buffer (TLB)</vt:lpstr>
      <vt:lpstr>Translation Look-Aside Table (TLB)</vt:lpstr>
      <vt:lpstr>TLB / Cache Interaction</vt:lpstr>
      <vt:lpstr>PowerPoint Presentation</vt:lpstr>
      <vt:lpstr>TLB and Context Switch</vt:lpstr>
      <vt:lpstr>TLB Organization</vt:lpstr>
      <vt:lpstr>Example</vt:lpstr>
      <vt:lpstr>Part a</vt:lpstr>
      <vt:lpstr>Part b</vt:lpstr>
      <vt:lpstr>Part c</vt:lpstr>
      <vt:lpstr> Cache, Virtual Memory and Virtual Machines  </vt:lpstr>
      <vt:lpstr>Cache and Virtual Memory </vt:lpstr>
      <vt:lpstr>Cache vs. Virtual Memory</vt:lpstr>
      <vt:lpstr>VM &amp; Caching Comparison</vt:lpstr>
      <vt:lpstr>Impact of These Properties on Design</vt:lpstr>
      <vt:lpstr>Associativity of VM </vt:lpstr>
      <vt:lpstr>Write Strategies</vt:lpstr>
      <vt:lpstr>Virtual Machines</vt:lpstr>
      <vt:lpstr>Impact of VMs on Virtual Memory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</dc:title>
  <dc:creator>lingu</dc:creator>
  <cp:lastModifiedBy>l</cp:lastModifiedBy>
  <cp:revision>62</cp:revision>
  <dcterms:created xsi:type="dcterms:W3CDTF">2006-08-16T00:00:00Z</dcterms:created>
  <dcterms:modified xsi:type="dcterms:W3CDTF">2012-11-01T09:21:08Z</dcterms:modified>
</cp:coreProperties>
</file>