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271" r:id="rId3"/>
    <p:sldId id="257" r:id="rId4"/>
    <p:sldId id="258" r:id="rId5"/>
    <p:sldId id="259" r:id="rId6"/>
    <p:sldId id="298" r:id="rId7"/>
    <p:sldId id="260" r:id="rId8"/>
    <p:sldId id="262" r:id="rId9"/>
    <p:sldId id="263" r:id="rId10"/>
    <p:sldId id="264" r:id="rId11"/>
    <p:sldId id="269" r:id="rId12"/>
    <p:sldId id="266" r:id="rId13"/>
    <p:sldId id="303" r:id="rId14"/>
    <p:sldId id="299" r:id="rId15"/>
    <p:sldId id="282" r:id="rId16"/>
    <p:sldId id="285" r:id="rId17"/>
    <p:sldId id="286" r:id="rId18"/>
    <p:sldId id="288" r:id="rId19"/>
    <p:sldId id="290" r:id="rId20"/>
    <p:sldId id="291" r:id="rId21"/>
    <p:sldId id="300" r:id="rId22"/>
    <p:sldId id="295" r:id="rId23"/>
    <p:sldId id="296" r:id="rId24"/>
    <p:sldId id="297" r:id="rId25"/>
    <p:sldId id="301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4486" autoAdjust="0"/>
  </p:normalViewPr>
  <p:slideViewPr>
    <p:cSldViewPr>
      <p:cViewPr varScale="1">
        <p:scale>
          <a:sx n="59" d="100"/>
          <a:sy n="59" d="100"/>
        </p:scale>
        <p:origin x="-16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C66DDB-101B-4AEA-93E0-A1A624A91CB6}" type="datetimeFigureOut">
              <a:rPr lang="zh-TW" altLang="en-US"/>
              <a:pPr>
                <a:defRPr/>
              </a:pPr>
              <a:t>2012/11/23</a:t>
            </a:fld>
            <a:endParaRPr lang="en-GB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GB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247807F-CD96-45B0-9BA3-09117F771BC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31908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CF5C67-74B3-4E4C-ADD4-E9D52A4F1152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7807F-CD96-45B0-9BA3-09117F771BC4}" type="slidenum">
              <a:rPr lang="en-GB" altLang="zh-TW" smtClean="0"/>
              <a:pPr>
                <a:defRPr/>
              </a:pPr>
              <a:t>13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6551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7807F-CD96-45B0-9BA3-09117F771BC4}" type="slidenum">
              <a:rPr lang="en-GB" altLang="zh-TW" smtClean="0"/>
              <a:pPr>
                <a:defRPr/>
              </a:pPr>
              <a:t>22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50209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7807F-CD96-45B0-9BA3-09117F771BC4}" type="slidenum">
              <a:rPr lang="en-GB" altLang="zh-TW" smtClean="0"/>
              <a:pPr>
                <a:defRPr/>
              </a:pPr>
              <a:t>23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2050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7807F-CD96-45B0-9BA3-09117F771BC4}" type="slidenum">
              <a:rPr lang="en-GB" altLang="zh-TW" smtClean="0"/>
              <a:pPr>
                <a:defRPr/>
              </a:pPr>
              <a:t>25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9241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TW" altLang="zh-TW" sz="2400">
                <a:latin typeface="Times New Roman" pitchFamily="18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 sz="2400">
                <a:latin typeface="Times New Roman" pitchFamily="18" charset="0"/>
                <a:ea typeface="新細明體" pitchFamily="18" charset="-120"/>
                <a:cs typeface="Arial" pitchFamily="34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zh-TW" sz="2400">
                  <a:latin typeface="Times New Roman" pitchFamily="18" charset="0"/>
                  <a:ea typeface="新細明體" pitchFamily="18" charset="-120"/>
                  <a:cs typeface="Arial" pitchFamily="34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C27A2-5229-4F68-AD12-18D52EB321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11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3B75D-9F42-4D59-95ED-6B995D64BF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48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04589-BEDA-4D81-96C5-E6B5EBB727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804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81A5-BD28-4A5F-9254-21E8082500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117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A8ABA-41B4-41D4-BF09-90842D49C3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8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CCD1-B7EF-4A21-9321-8A7423236E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96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83A13-2128-4F81-89B4-7AC5DFC3E2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3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2EB05-DE59-4EE2-9F46-618AC4A9E6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62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D9388-7F25-4F21-A0DF-2D8C67E8C0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17444-8454-4BED-A130-752E997DFF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93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A83CF-2F64-4465-AA6E-7A7C91B4B4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889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D5283-02C9-445B-875F-2B1D754703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84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ea typeface="新細明體" pitchFamily="18" charset="-12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新細明體" pitchFamily="18" charset="-120"/>
                <a:cs typeface="Arial" pitchFamily="34" charset="0"/>
              </a:defRPr>
            </a:lvl1pPr>
          </a:lstStyle>
          <a:p>
            <a:pPr>
              <a:defRPr/>
            </a:pPr>
            <a:fld id="{606E551A-03EE-46B4-8E63-CACC65D4F0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TW" altLang="zh-TW" sz="2400">
                <a:latin typeface="Times New Roman" pitchFamily="18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 sz="2400">
                <a:latin typeface="Times New Roman" pitchFamily="18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>
                <a:solidFill>
                  <a:schemeClr val="hlink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>
                <a:solidFill>
                  <a:schemeClr val="hlink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>
                <a:solidFill>
                  <a:schemeClr val="accent2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>
                <a:solidFill>
                  <a:schemeClr val="hlink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 sz="2400">
                <a:latin typeface="Times New Roman" pitchFamily="18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>
                <a:solidFill>
                  <a:schemeClr val="accent2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zh-TW">
                <a:solidFill>
                  <a:schemeClr val="accent2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新細明體" pitchFamily="18" charset="-12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altLang="zh-CN" sz="5400" dirty="0" smtClean="0">
                <a:ea typeface="宋体" pitchFamily="2" charset="-122"/>
              </a:rPr>
              <a:t>Multiprocessor</a:t>
            </a:r>
            <a:endParaRPr lang="en-US" altLang="zh-TW" sz="5400" b="1" dirty="0" smtClean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TW" smtClean="0">
                <a:ea typeface="新細明體" pitchFamily="18" charset="-120"/>
              </a:rPr>
              <a:t>COMP4611</a:t>
            </a:r>
          </a:p>
          <a:p>
            <a:pPr algn="r" eaLnBrk="1" hangingPunct="1"/>
            <a:r>
              <a:rPr lang="en-US" altLang="zh-TW" smtClean="0">
                <a:ea typeface="新細明體" pitchFamily="18" charset="-120"/>
              </a:rPr>
              <a:t>Tutorial 11</a:t>
            </a:r>
          </a:p>
          <a:p>
            <a:pPr algn="r" eaLnBrk="1" hangingPunct="1"/>
            <a:r>
              <a:rPr lang="en-US" altLang="zh-TW" sz="2400" smtClean="0">
                <a:ea typeface="新細明體" pitchFamily="18" charset="-120"/>
              </a:rPr>
              <a:t>Nov. 26 – 30, 2012</a:t>
            </a: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E45519-5B85-44CF-9D13-AA442156BB46}" type="slidenum">
              <a:rPr lang="en-US" altLang="zh-TW" smtClean="0">
                <a:latin typeface="Arial Black" pitchFamily="34" charset="0"/>
              </a:rPr>
              <a:pPr eaLnBrk="1" hangingPunct="1"/>
              <a:t>1</a:t>
            </a:fld>
            <a:endParaRPr lang="en-US" altLang="zh-TW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3668216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D78A8D59-CE6D-4AD0-A101-92961BD0B89C}" type="slidenum">
              <a:rPr lang="en-US" altLang="zh-TW" smtClean="0"/>
              <a:pPr algn="ctr" eaLnBrk="1" hangingPunct="1"/>
              <a:t>10</a:t>
            </a:fld>
            <a:endParaRPr lang="en-US" altLang="zh-TW" smtClean="0"/>
          </a:p>
        </p:txBody>
      </p:sp>
      <p:sp>
        <p:nvSpPr>
          <p:cNvPr id="2607107" name="Rectangle 3"/>
          <p:cNvSpPr>
            <a:spLocks noChangeArrowheads="1"/>
          </p:cNvSpPr>
          <p:nvPr/>
        </p:nvSpPr>
        <p:spPr bwMode="auto">
          <a:xfrm>
            <a:off x="1763216" y="1485900"/>
            <a:ext cx="6550025" cy="3949700"/>
          </a:xfrm>
          <a:prstGeom prst="rect">
            <a:avLst/>
          </a:prstGeom>
          <a:solidFill>
            <a:srgbClr val="0099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07108" name="Line 4"/>
          <p:cNvSpPr>
            <a:spLocks noChangeShapeType="1"/>
          </p:cNvSpPr>
          <p:nvPr/>
        </p:nvSpPr>
        <p:spPr bwMode="auto">
          <a:xfrm>
            <a:off x="1763216" y="4637088"/>
            <a:ext cx="65500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09" name="Line 5"/>
          <p:cNvSpPr>
            <a:spLocks noChangeShapeType="1"/>
          </p:cNvSpPr>
          <p:nvPr/>
        </p:nvSpPr>
        <p:spPr bwMode="auto">
          <a:xfrm>
            <a:off x="1763216" y="3860800"/>
            <a:ext cx="65500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0" name="Line 6"/>
          <p:cNvSpPr>
            <a:spLocks noChangeShapeType="1"/>
          </p:cNvSpPr>
          <p:nvPr/>
        </p:nvSpPr>
        <p:spPr bwMode="auto">
          <a:xfrm>
            <a:off x="1763216" y="2284413"/>
            <a:ext cx="65500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1" name="Line 7"/>
          <p:cNvSpPr>
            <a:spLocks noChangeShapeType="1"/>
          </p:cNvSpPr>
          <p:nvPr/>
        </p:nvSpPr>
        <p:spPr bwMode="auto">
          <a:xfrm>
            <a:off x="1763216" y="3086100"/>
            <a:ext cx="65532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2" name="Line 8"/>
          <p:cNvSpPr>
            <a:spLocks noChangeShapeType="1"/>
          </p:cNvSpPr>
          <p:nvPr/>
        </p:nvSpPr>
        <p:spPr bwMode="auto">
          <a:xfrm>
            <a:off x="2080716" y="2328863"/>
            <a:ext cx="657225" cy="153193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3" name="Line 9"/>
          <p:cNvSpPr>
            <a:spLocks noChangeShapeType="1"/>
          </p:cNvSpPr>
          <p:nvPr/>
        </p:nvSpPr>
        <p:spPr bwMode="auto">
          <a:xfrm>
            <a:off x="2737941" y="3860800"/>
            <a:ext cx="657225" cy="7985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4" name="Line 10"/>
          <p:cNvSpPr>
            <a:spLocks noChangeShapeType="1"/>
          </p:cNvSpPr>
          <p:nvPr/>
        </p:nvSpPr>
        <p:spPr bwMode="auto">
          <a:xfrm>
            <a:off x="3395166" y="4659313"/>
            <a:ext cx="657225" cy="24447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5" name="Line 11"/>
          <p:cNvSpPr>
            <a:spLocks noChangeShapeType="1"/>
          </p:cNvSpPr>
          <p:nvPr/>
        </p:nvSpPr>
        <p:spPr bwMode="auto">
          <a:xfrm>
            <a:off x="4052391" y="4903788"/>
            <a:ext cx="657225" cy="131762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6" name="Line 12"/>
          <p:cNvSpPr>
            <a:spLocks noChangeShapeType="1"/>
          </p:cNvSpPr>
          <p:nvPr/>
        </p:nvSpPr>
        <p:spPr bwMode="auto">
          <a:xfrm>
            <a:off x="4709616" y="5035550"/>
            <a:ext cx="657225" cy="88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7" name="Line 13"/>
          <p:cNvSpPr>
            <a:spLocks noChangeShapeType="1"/>
          </p:cNvSpPr>
          <p:nvPr/>
        </p:nvSpPr>
        <p:spPr bwMode="auto">
          <a:xfrm>
            <a:off x="5366841" y="5124450"/>
            <a:ext cx="657225" cy="4445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8" name="Line 14"/>
          <p:cNvSpPr>
            <a:spLocks noChangeShapeType="1"/>
          </p:cNvSpPr>
          <p:nvPr/>
        </p:nvSpPr>
        <p:spPr bwMode="auto">
          <a:xfrm>
            <a:off x="6024066" y="5168900"/>
            <a:ext cx="657225" cy="4445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19" name="Line 15"/>
          <p:cNvSpPr>
            <a:spLocks noChangeShapeType="1"/>
          </p:cNvSpPr>
          <p:nvPr/>
        </p:nvSpPr>
        <p:spPr bwMode="auto">
          <a:xfrm>
            <a:off x="6681291" y="5213350"/>
            <a:ext cx="657225" cy="222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0" name="Line 16"/>
          <p:cNvSpPr>
            <a:spLocks noChangeShapeType="1"/>
          </p:cNvSpPr>
          <p:nvPr/>
        </p:nvSpPr>
        <p:spPr bwMode="auto">
          <a:xfrm>
            <a:off x="7338516" y="5235575"/>
            <a:ext cx="655638" cy="222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1" name="Line 17"/>
          <p:cNvSpPr>
            <a:spLocks noChangeShapeType="1"/>
          </p:cNvSpPr>
          <p:nvPr/>
        </p:nvSpPr>
        <p:spPr bwMode="auto">
          <a:xfrm>
            <a:off x="2080716" y="3994150"/>
            <a:ext cx="657225" cy="4206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2" name="Line 18"/>
          <p:cNvSpPr>
            <a:spLocks noChangeShapeType="1"/>
          </p:cNvSpPr>
          <p:nvPr/>
        </p:nvSpPr>
        <p:spPr bwMode="auto">
          <a:xfrm>
            <a:off x="2737941" y="4414838"/>
            <a:ext cx="657225" cy="4000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3" name="Line 19"/>
          <p:cNvSpPr>
            <a:spLocks noChangeShapeType="1"/>
          </p:cNvSpPr>
          <p:nvPr/>
        </p:nvSpPr>
        <p:spPr bwMode="auto">
          <a:xfrm>
            <a:off x="3395166" y="4814888"/>
            <a:ext cx="657225" cy="1555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4" name="Line 20"/>
          <p:cNvSpPr>
            <a:spLocks noChangeShapeType="1"/>
          </p:cNvSpPr>
          <p:nvPr/>
        </p:nvSpPr>
        <p:spPr bwMode="auto">
          <a:xfrm>
            <a:off x="4052391" y="4970463"/>
            <a:ext cx="657225" cy="1095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5" name="Line 21"/>
          <p:cNvSpPr>
            <a:spLocks noChangeShapeType="1"/>
          </p:cNvSpPr>
          <p:nvPr/>
        </p:nvSpPr>
        <p:spPr bwMode="auto">
          <a:xfrm>
            <a:off x="4709616" y="5080000"/>
            <a:ext cx="657225" cy="666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6" name="Line 22"/>
          <p:cNvSpPr>
            <a:spLocks noChangeShapeType="1"/>
          </p:cNvSpPr>
          <p:nvPr/>
        </p:nvSpPr>
        <p:spPr bwMode="auto">
          <a:xfrm>
            <a:off x="5366841" y="5146675"/>
            <a:ext cx="657225" cy="444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7" name="Line 23"/>
          <p:cNvSpPr>
            <a:spLocks noChangeShapeType="1"/>
          </p:cNvSpPr>
          <p:nvPr/>
        </p:nvSpPr>
        <p:spPr bwMode="auto">
          <a:xfrm>
            <a:off x="6024066" y="5191125"/>
            <a:ext cx="657225" cy="222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8" name="Line 24"/>
          <p:cNvSpPr>
            <a:spLocks noChangeShapeType="1"/>
          </p:cNvSpPr>
          <p:nvPr/>
        </p:nvSpPr>
        <p:spPr bwMode="auto">
          <a:xfrm>
            <a:off x="6681291" y="5213350"/>
            <a:ext cx="657225" cy="222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29" name="Line 25"/>
          <p:cNvSpPr>
            <a:spLocks noChangeShapeType="1"/>
          </p:cNvSpPr>
          <p:nvPr/>
        </p:nvSpPr>
        <p:spPr bwMode="auto">
          <a:xfrm>
            <a:off x="7338516" y="5235575"/>
            <a:ext cx="655638" cy="222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0" name="Line 26"/>
          <p:cNvSpPr>
            <a:spLocks noChangeShapeType="1"/>
          </p:cNvSpPr>
          <p:nvPr/>
        </p:nvSpPr>
        <p:spPr bwMode="auto">
          <a:xfrm>
            <a:off x="2080716" y="4881563"/>
            <a:ext cx="657225" cy="66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1" name="Line 27"/>
          <p:cNvSpPr>
            <a:spLocks noChangeShapeType="1"/>
          </p:cNvSpPr>
          <p:nvPr/>
        </p:nvSpPr>
        <p:spPr bwMode="auto">
          <a:xfrm>
            <a:off x="2737941" y="4948238"/>
            <a:ext cx="657225" cy="873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2" name="Line 28"/>
          <p:cNvSpPr>
            <a:spLocks noChangeShapeType="1"/>
          </p:cNvSpPr>
          <p:nvPr/>
        </p:nvSpPr>
        <p:spPr bwMode="auto">
          <a:xfrm>
            <a:off x="3395166" y="5035550"/>
            <a:ext cx="657225" cy="66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3" name="Line 29"/>
          <p:cNvSpPr>
            <a:spLocks noChangeShapeType="1"/>
          </p:cNvSpPr>
          <p:nvPr/>
        </p:nvSpPr>
        <p:spPr bwMode="auto">
          <a:xfrm>
            <a:off x="4052391" y="5102225"/>
            <a:ext cx="657225" cy="444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4" name="Line 30"/>
          <p:cNvSpPr>
            <a:spLocks noChangeShapeType="1"/>
          </p:cNvSpPr>
          <p:nvPr/>
        </p:nvSpPr>
        <p:spPr bwMode="auto">
          <a:xfrm>
            <a:off x="4709616" y="5146675"/>
            <a:ext cx="657225" cy="444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5" name="Line 31"/>
          <p:cNvSpPr>
            <a:spLocks noChangeShapeType="1"/>
          </p:cNvSpPr>
          <p:nvPr/>
        </p:nvSpPr>
        <p:spPr bwMode="auto">
          <a:xfrm>
            <a:off x="5366841" y="5191125"/>
            <a:ext cx="657225" cy="222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6" name="Line 32"/>
          <p:cNvSpPr>
            <a:spLocks noChangeShapeType="1"/>
          </p:cNvSpPr>
          <p:nvPr/>
        </p:nvSpPr>
        <p:spPr bwMode="auto">
          <a:xfrm>
            <a:off x="6024066" y="5213350"/>
            <a:ext cx="657225" cy="222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7" name="Line 33"/>
          <p:cNvSpPr>
            <a:spLocks noChangeShapeType="1"/>
          </p:cNvSpPr>
          <p:nvPr/>
        </p:nvSpPr>
        <p:spPr bwMode="auto">
          <a:xfrm>
            <a:off x="6681291" y="5235575"/>
            <a:ext cx="657225" cy="222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8" name="Line 34"/>
          <p:cNvSpPr>
            <a:spLocks noChangeShapeType="1"/>
          </p:cNvSpPr>
          <p:nvPr/>
        </p:nvSpPr>
        <p:spPr bwMode="auto">
          <a:xfrm>
            <a:off x="7338516" y="5257800"/>
            <a:ext cx="655638" cy="47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39" name="Line 35"/>
          <p:cNvSpPr>
            <a:spLocks noChangeShapeType="1"/>
          </p:cNvSpPr>
          <p:nvPr/>
        </p:nvSpPr>
        <p:spPr bwMode="auto">
          <a:xfrm>
            <a:off x="1763216" y="5448300"/>
            <a:ext cx="65420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0" name="Line 36"/>
          <p:cNvSpPr>
            <a:spLocks noChangeShapeType="1"/>
          </p:cNvSpPr>
          <p:nvPr/>
        </p:nvSpPr>
        <p:spPr bwMode="auto">
          <a:xfrm flipV="1">
            <a:off x="2345829" y="54514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1" name="Line 37"/>
          <p:cNvSpPr>
            <a:spLocks noChangeShapeType="1"/>
          </p:cNvSpPr>
          <p:nvPr/>
        </p:nvSpPr>
        <p:spPr bwMode="auto">
          <a:xfrm flipV="1">
            <a:off x="2934791" y="54514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2" name="Line 38"/>
          <p:cNvSpPr>
            <a:spLocks noChangeShapeType="1"/>
          </p:cNvSpPr>
          <p:nvPr/>
        </p:nvSpPr>
        <p:spPr bwMode="auto">
          <a:xfrm flipV="1">
            <a:off x="3531691" y="54514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3" name="Line 39"/>
          <p:cNvSpPr>
            <a:spLocks noChangeShapeType="1"/>
          </p:cNvSpPr>
          <p:nvPr/>
        </p:nvSpPr>
        <p:spPr bwMode="auto">
          <a:xfrm flipV="1">
            <a:off x="4130179" y="54514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4" name="Line 40"/>
          <p:cNvSpPr>
            <a:spLocks noChangeShapeType="1"/>
          </p:cNvSpPr>
          <p:nvPr/>
        </p:nvSpPr>
        <p:spPr bwMode="auto">
          <a:xfrm flipV="1">
            <a:off x="4719141" y="54514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5" name="Line 41"/>
          <p:cNvSpPr>
            <a:spLocks noChangeShapeType="1"/>
          </p:cNvSpPr>
          <p:nvPr/>
        </p:nvSpPr>
        <p:spPr bwMode="auto">
          <a:xfrm flipV="1">
            <a:off x="5317629" y="54514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6" name="Line 42"/>
          <p:cNvSpPr>
            <a:spLocks noChangeShapeType="1"/>
          </p:cNvSpPr>
          <p:nvPr/>
        </p:nvSpPr>
        <p:spPr bwMode="auto">
          <a:xfrm flipV="1">
            <a:off x="5906591" y="54514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7" name="Line 43"/>
          <p:cNvSpPr>
            <a:spLocks noChangeShapeType="1"/>
          </p:cNvSpPr>
          <p:nvPr/>
        </p:nvSpPr>
        <p:spPr bwMode="auto">
          <a:xfrm flipV="1">
            <a:off x="6503491" y="54514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8" name="Line 44"/>
          <p:cNvSpPr>
            <a:spLocks noChangeShapeType="1"/>
          </p:cNvSpPr>
          <p:nvPr/>
        </p:nvSpPr>
        <p:spPr bwMode="auto">
          <a:xfrm flipV="1">
            <a:off x="7101979" y="54514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49" name="Line 45"/>
          <p:cNvSpPr>
            <a:spLocks noChangeShapeType="1"/>
          </p:cNvSpPr>
          <p:nvPr/>
        </p:nvSpPr>
        <p:spPr bwMode="auto">
          <a:xfrm flipV="1">
            <a:off x="7690941" y="54514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50" name="Line 46"/>
          <p:cNvSpPr>
            <a:spLocks noChangeShapeType="1"/>
          </p:cNvSpPr>
          <p:nvPr/>
        </p:nvSpPr>
        <p:spPr bwMode="auto">
          <a:xfrm flipV="1">
            <a:off x="8289429" y="54514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2463304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10%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3061791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20%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3658691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30%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4249241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40%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846141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50%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44629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60%</a:t>
            </a: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033591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70%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6630491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80%</a:t>
            </a:r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7228979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90%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7783016" y="5600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99%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1229816" y="51435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0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1229816" y="4457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5</a:t>
            </a: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1153616" y="3732213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10</a:t>
            </a: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1153616" y="296862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15</a:t>
            </a:r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1167904" y="215265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20</a:t>
            </a:r>
          </a:p>
        </p:txBody>
      </p:sp>
      <p:sp>
        <p:nvSpPr>
          <p:cNvPr id="14398" name="Rectangle 62"/>
          <p:cNvSpPr>
            <a:spLocks noChangeArrowheads="1"/>
          </p:cNvSpPr>
          <p:nvPr/>
        </p:nvSpPr>
        <p:spPr bwMode="auto">
          <a:xfrm>
            <a:off x="1153616" y="14097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ea typeface="新細明體" pitchFamily="18" charset="-120"/>
              </a:rPr>
              <a:t>25</a:t>
            </a:r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925016" y="1104900"/>
            <a:ext cx="96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>
                <a:solidFill>
                  <a:srgbClr val="800000"/>
                </a:solidFill>
                <a:ea typeface="新細明體" pitchFamily="18" charset="-120"/>
              </a:rPr>
              <a:t>Speedup</a:t>
            </a:r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4125416" y="5981700"/>
            <a:ext cx="985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2000">
                <a:solidFill>
                  <a:srgbClr val="800000"/>
                </a:solidFill>
                <a:ea typeface="新細明體" pitchFamily="18" charset="-120"/>
              </a:rPr>
              <a:t>% Serial</a:t>
            </a:r>
          </a:p>
        </p:txBody>
      </p:sp>
      <p:sp>
        <p:nvSpPr>
          <p:cNvPr id="2607169" name="Rectangle 65"/>
          <p:cNvSpPr>
            <a:spLocks noChangeArrowheads="1"/>
          </p:cNvSpPr>
          <p:nvPr/>
        </p:nvSpPr>
        <p:spPr bwMode="auto">
          <a:xfrm>
            <a:off x="5573216" y="2933700"/>
            <a:ext cx="1905000" cy="990600"/>
          </a:xfrm>
          <a:prstGeom prst="rect">
            <a:avLst/>
          </a:prstGeom>
          <a:solidFill>
            <a:srgbClr val="0099FF"/>
          </a:solidFill>
          <a:ln w="28575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07170" name="Line 66"/>
          <p:cNvSpPr>
            <a:spLocks noChangeShapeType="1"/>
          </p:cNvSpPr>
          <p:nvPr/>
        </p:nvSpPr>
        <p:spPr bwMode="auto">
          <a:xfrm>
            <a:off x="5725616" y="3238500"/>
            <a:ext cx="4572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71" name="Line 67"/>
          <p:cNvSpPr>
            <a:spLocks noChangeShapeType="1"/>
          </p:cNvSpPr>
          <p:nvPr/>
        </p:nvSpPr>
        <p:spPr bwMode="auto">
          <a:xfrm>
            <a:off x="5725616" y="3467100"/>
            <a:ext cx="4572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7172" name="Line 68"/>
          <p:cNvSpPr>
            <a:spLocks noChangeShapeType="1"/>
          </p:cNvSpPr>
          <p:nvPr/>
        </p:nvSpPr>
        <p:spPr bwMode="auto">
          <a:xfrm>
            <a:off x="5725616" y="3695700"/>
            <a:ext cx="4572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6259016" y="3086100"/>
            <a:ext cx="1047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600">
                <a:ea typeface="新細明體" pitchFamily="18" charset="-120"/>
              </a:rPr>
              <a:t>1000 CPUs</a:t>
            </a:r>
          </a:p>
        </p:txBody>
      </p:sp>
      <p:sp>
        <p:nvSpPr>
          <p:cNvPr id="14406" name="Rectangle 70"/>
          <p:cNvSpPr>
            <a:spLocks noChangeArrowheads="1"/>
          </p:cNvSpPr>
          <p:nvPr/>
        </p:nvSpPr>
        <p:spPr bwMode="auto">
          <a:xfrm>
            <a:off x="6259016" y="3314700"/>
            <a:ext cx="822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600">
                <a:ea typeface="新細明體" pitchFamily="18" charset="-120"/>
              </a:rPr>
              <a:t>16 CPUs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6335216" y="3543300"/>
            <a:ext cx="709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600">
                <a:ea typeface="新細明體" pitchFamily="18" charset="-120"/>
              </a:rPr>
              <a:t>4 CPUs</a:t>
            </a:r>
          </a:p>
        </p:txBody>
      </p:sp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3636593" y="638683"/>
            <a:ext cx="254902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3200" dirty="0">
                <a:ea typeface="新細明體" pitchFamily="18" charset="-120"/>
              </a:rPr>
              <a:t>Amdahl’s Law</a:t>
            </a:r>
          </a:p>
        </p:txBody>
      </p:sp>
      <p:sp>
        <p:nvSpPr>
          <p:cNvPr id="14409" name="矩形 72"/>
          <p:cNvSpPr>
            <a:spLocks noChangeArrowheads="1"/>
          </p:cNvSpPr>
          <p:nvPr/>
        </p:nvSpPr>
        <p:spPr bwMode="auto">
          <a:xfrm>
            <a:off x="5525591" y="4643438"/>
            <a:ext cx="268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TW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Limited speedup factor!!!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53DDA47D-6A76-4FBE-BD28-209F73DBD340}" type="slidenum">
              <a:rPr lang="en-US" altLang="zh-TW" smtClean="0"/>
              <a:pPr algn="ctr" eaLnBrk="1" hangingPunct="1"/>
              <a:t>11</a:t>
            </a:fld>
            <a:endParaRPr lang="en-US" altLang="zh-TW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2928" cy="5328592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buSzPct val="75000"/>
              <a:buNone/>
            </a:pPr>
            <a:r>
              <a:rPr lang="en-US" altLang="zh-TW" sz="3200" dirty="0" smtClean="0">
                <a:ea typeface="新細明體" pitchFamily="18" charset="-120"/>
              </a:rPr>
              <a:t>Parallel portion increases as the problem size increases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Old Serial:	SSPPPPPP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pitchFamily="18" charset="-120"/>
              </a:rPr>
              <a:t>Hypothetical Serial: SSPPPPPP PPPPPP </a:t>
            </a:r>
            <a:r>
              <a:rPr lang="en-US" altLang="zh-TW" sz="1800" b="1" dirty="0" err="1" smtClean="0">
                <a:latin typeface="Courier New" pitchFamily="49" charset="0"/>
                <a:ea typeface="新細明體" pitchFamily="18" charset="-120"/>
              </a:rPr>
              <a:t>PPPPPP</a:t>
            </a:r>
            <a:r>
              <a:rPr lang="en-US" altLang="zh-TW" sz="1800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pitchFamily="18" charset="-120"/>
              </a:rPr>
              <a:t>PPPPPP</a:t>
            </a:r>
            <a:r>
              <a:rPr lang="en-US" altLang="zh-TW" sz="1800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pitchFamily="18" charset="-120"/>
              </a:rPr>
              <a:t>PPPPPP</a:t>
            </a:r>
            <a:r>
              <a:rPr lang="en-US" altLang="zh-TW" sz="1800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pitchFamily="18" charset="-120"/>
              </a:rPr>
              <a:t>PPPPPP</a:t>
            </a:r>
            <a:endParaRPr lang="en-US" altLang="zh-TW" sz="2000" b="1" dirty="0" smtClean="0"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6 processors:	SSPPPPPP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        	  PPPPPP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	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  PPPPPP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	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  PPPPPP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	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  PPPPPP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	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  PPPPPP 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Speedup(6) = (8+5*6)/8 = 4.75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Speedup(p) = p(1-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dirty="0" smtClean="0">
                <a:ea typeface="新細明體" pitchFamily="18" charset="-120"/>
              </a:rPr>
              <a:t>) +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</a:t>
            </a:r>
            <a:r>
              <a:rPr lang="en-US" altLang="zh-TW" dirty="0" smtClean="0">
                <a:ea typeface="新細明體" pitchFamily="18" charset="-120"/>
              </a:rPr>
              <a:t>; </a:t>
            </a:r>
            <a:r>
              <a:rPr lang="en-US" altLang="zh-TW" b="1" dirty="0" smtClean="0">
                <a:ea typeface="新細明體" pitchFamily="18" charset="-120"/>
              </a:rPr>
              <a:t>Speedup(p) </a:t>
            </a:r>
            <a:r>
              <a:rPr lang="en-US" altLang="zh-TW" b="1" baseline="-25000" dirty="0" smtClean="0">
                <a:ea typeface="新細明體" pitchFamily="18" charset="-120"/>
              </a:rPr>
              <a:t>p </a:t>
            </a:r>
            <a:r>
              <a:rPr lang="en-US" altLang="zh-TW" b="1" baseline="-25000" dirty="0" smtClean="0">
                <a:ea typeface="新細明體" pitchFamily="18" charset="-120"/>
                <a:sym typeface="Symbol" pitchFamily="18" charset="2"/>
              </a:rPr>
              <a:t></a:t>
            </a:r>
            <a:r>
              <a:rPr lang="en-US" altLang="zh-TW" b="1" baseline="-25000" dirty="0" smtClean="0">
                <a:ea typeface="新細明體" pitchFamily="18" charset="-120"/>
              </a:rPr>
              <a:t> </a:t>
            </a:r>
            <a:r>
              <a:rPr lang="en-US" altLang="zh-TW" b="1" baseline="-25000" dirty="0" smtClean="0">
                <a:ea typeface="新細明體" pitchFamily="18" charset="-120"/>
                <a:sym typeface="Symbol" pitchFamily="18" charset="2"/>
              </a:rPr>
              <a:t>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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</a:t>
            </a:r>
            <a:endParaRPr lang="en-US" altLang="zh-TW" b="1" dirty="0" smtClean="0">
              <a:ea typeface="新細明體" pitchFamily="18" charset="-12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854422"/>
          </a:xfrm>
        </p:spPr>
        <p:txBody>
          <a:bodyPr/>
          <a:lstStyle/>
          <a:p>
            <a:r>
              <a:rPr lang="en-US" altLang="zh-TW" sz="3600" b="1" dirty="0" smtClean="0">
                <a:ea typeface="新細明體" pitchFamily="18" charset="-120"/>
              </a:rPr>
              <a:t>Gustafson’s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AAACF8-F5E2-4A83-B9FB-BB58D48FBFEF}" type="slidenum">
              <a:rPr lang="en-US" altLang="zh-TW" smtClean="0">
                <a:latin typeface="Arial Black" pitchFamily="34" charset="0"/>
              </a:rPr>
              <a:pPr eaLnBrk="1" hangingPunct="1"/>
              <a:t>12</a:t>
            </a:fld>
            <a:endParaRPr lang="en-US" altLang="zh-TW" smtClean="0">
              <a:latin typeface="Arial Black" pitchFamily="34" charset="0"/>
            </a:endParaRPr>
          </a:p>
        </p:txBody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755576" y="574675"/>
            <a:ext cx="7607300" cy="5521325"/>
            <a:chOff x="96" y="362"/>
            <a:chExt cx="4792" cy="3478"/>
          </a:xfrm>
        </p:grpSpPr>
        <p:sp>
          <p:nvSpPr>
            <p:cNvPr id="2608131" name="Rectangle 3"/>
            <p:cNvSpPr>
              <a:spLocks noChangeArrowheads="1"/>
            </p:cNvSpPr>
            <p:nvPr/>
          </p:nvSpPr>
          <p:spPr bwMode="auto">
            <a:xfrm>
              <a:off x="766" y="849"/>
              <a:ext cx="4121" cy="2465"/>
            </a:xfrm>
            <a:prstGeom prst="rect">
              <a:avLst/>
            </a:pr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608132" name="Line 4"/>
            <p:cNvSpPr>
              <a:spLocks noChangeShapeType="1"/>
            </p:cNvSpPr>
            <p:nvPr/>
          </p:nvSpPr>
          <p:spPr bwMode="auto">
            <a:xfrm>
              <a:off x="766" y="2904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33" name="Line 5"/>
            <p:cNvSpPr>
              <a:spLocks noChangeShapeType="1"/>
            </p:cNvSpPr>
            <p:nvPr/>
          </p:nvSpPr>
          <p:spPr bwMode="auto">
            <a:xfrm>
              <a:off x="766" y="2494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34" name="Line 6"/>
            <p:cNvSpPr>
              <a:spLocks noChangeShapeType="1"/>
            </p:cNvSpPr>
            <p:nvPr/>
          </p:nvSpPr>
          <p:spPr bwMode="auto">
            <a:xfrm>
              <a:off x="766" y="2084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35" name="Line 7"/>
            <p:cNvSpPr>
              <a:spLocks noChangeShapeType="1"/>
            </p:cNvSpPr>
            <p:nvPr/>
          </p:nvSpPr>
          <p:spPr bwMode="auto">
            <a:xfrm>
              <a:off x="766" y="1669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36" name="Line 8"/>
            <p:cNvSpPr>
              <a:spLocks noChangeShapeType="1"/>
            </p:cNvSpPr>
            <p:nvPr/>
          </p:nvSpPr>
          <p:spPr bwMode="auto">
            <a:xfrm>
              <a:off x="766" y="1259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37" name="Line 9"/>
            <p:cNvSpPr>
              <a:spLocks noChangeShapeType="1"/>
            </p:cNvSpPr>
            <p:nvPr/>
          </p:nvSpPr>
          <p:spPr bwMode="auto">
            <a:xfrm>
              <a:off x="766" y="849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38" name="Line 10"/>
            <p:cNvSpPr>
              <a:spLocks noChangeShapeType="1"/>
            </p:cNvSpPr>
            <p:nvPr/>
          </p:nvSpPr>
          <p:spPr bwMode="auto">
            <a:xfrm>
              <a:off x="766" y="849"/>
              <a:ext cx="1" cy="2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39" name="Line 11"/>
            <p:cNvSpPr>
              <a:spLocks noChangeShapeType="1"/>
            </p:cNvSpPr>
            <p:nvPr/>
          </p:nvSpPr>
          <p:spPr bwMode="auto">
            <a:xfrm>
              <a:off x="849" y="3302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0" name="Line 12"/>
            <p:cNvSpPr>
              <a:spLocks noChangeShapeType="1"/>
            </p:cNvSpPr>
            <p:nvPr/>
          </p:nvSpPr>
          <p:spPr bwMode="auto">
            <a:xfrm>
              <a:off x="744" y="849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1" name="Line 13"/>
            <p:cNvSpPr>
              <a:spLocks noChangeShapeType="1"/>
            </p:cNvSpPr>
            <p:nvPr/>
          </p:nvSpPr>
          <p:spPr bwMode="auto">
            <a:xfrm>
              <a:off x="766" y="3314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2" name="Line 14"/>
            <p:cNvSpPr>
              <a:spLocks noChangeShapeType="1"/>
            </p:cNvSpPr>
            <p:nvPr/>
          </p:nvSpPr>
          <p:spPr bwMode="auto">
            <a:xfrm flipV="1">
              <a:off x="871" y="3302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3" name="Line 15"/>
            <p:cNvSpPr>
              <a:spLocks noChangeShapeType="1"/>
            </p:cNvSpPr>
            <p:nvPr/>
          </p:nvSpPr>
          <p:spPr bwMode="auto">
            <a:xfrm flipV="1">
              <a:off x="1143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4" name="Line 16"/>
            <p:cNvSpPr>
              <a:spLocks noChangeShapeType="1"/>
            </p:cNvSpPr>
            <p:nvPr/>
          </p:nvSpPr>
          <p:spPr bwMode="auto">
            <a:xfrm flipV="1">
              <a:off x="1514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5" name="Line 17"/>
            <p:cNvSpPr>
              <a:spLocks noChangeShapeType="1"/>
            </p:cNvSpPr>
            <p:nvPr/>
          </p:nvSpPr>
          <p:spPr bwMode="auto">
            <a:xfrm flipV="1">
              <a:off x="1890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6" name="Line 18"/>
            <p:cNvSpPr>
              <a:spLocks noChangeShapeType="1"/>
            </p:cNvSpPr>
            <p:nvPr/>
          </p:nvSpPr>
          <p:spPr bwMode="auto">
            <a:xfrm flipV="1">
              <a:off x="2267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7" name="Line 19"/>
            <p:cNvSpPr>
              <a:spLocks noChangeShapeType="1"/>
            </p:cNvSpPr>
            <p:nvPr/>
          </p:nvSpPr>
          <p:spPr bwMode="auto">
            <a:xfrm flipV="1">
              <a:off x="2638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8" name="Line 20"/>
            <p:cNvSpPr>
              <a:spLocks noChangeShapeType="1"/>
            </p:cNvSpPr>
            <p:nvPr/>
          </p:nvSpPr>
          <p:spPr bwMode="auto">
            <a:xfrm flipV="1">
              <a:off x="3015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49" name="Line 21"/>
            <p:cNvSpPr>
              <a:spLocks noChangeShapeType="1"/>
            </p:cNvSpPr>
            <p:nvPr/>
          </p:nvSpPr>
          <p:spPr bwMode="auto">
            <a:xfrm flipV="1">
              <a:off x="3386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50" name="Line 22"/>
            <p:cNvSpPr>
              <a:spLocks noChangeShapeType="1"/>
            </p:cNvSpPr>
            <p:nvPr/>
          </p:nvSpPr>
          <p:spPr bwMode="auto">
            <a:xfrm flipV="1">
              <a:off x="3762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51" name="Line 23"/>
            <p:cNvSpPr>
              <a:spLocks noChangeShapeType="1"/>
            </p:cNvSpPr>
            <p:nvPr/>
          </p:nvSpPr>
          <p:spPr bwMode="auto">
            <a:xfrm flipV="1">
              <a:off x="4139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52" name="Line 24"/>
            <p:cNvSpPr>
              <a:spLocks noChangeShapeType="1"/>
            </p:cNvSpPr>
            <p:nvPr/>
          </p:nvSpPr>
          <p:spPr bwMode="auto">
            <a:xfrm flipV="1">
              <a:off x="4510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53" name="Line 25"/>
            <p:cNvSpPr>
              <a:spLocks noChangeShapeType="1"/>
            </p:cNvSpPr>
            <p:nvPr/>
          </p:nvSpPr>
          <p:spPr bwMode="auto">
            <a:xfrm flipV="1">
              <a:off x="4887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8154" name="Freeform 26"/>
            <p:cNvSpPr>
              <a:spLocks/>
            </p:cNvSpPr>
            <p:nvPr/>
          </p:nvSpPr>
          <p:spPr bwMode="auto">
            <a:xfrm>
              <a:off x="954" y="1259"/>
              <a:ext cx="3744" cy="2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37"/>
                </a:cxn>
                <a:cxn ang="0">
                  <a:pos x="135" y="74"/>
                </a:cxn>
                <a:cxn ang="0">
                  <a:pos x="203" y="110"/>
                </a:cxn>
                <a:cxn ang="0">
                  <a:pos x="270" y="147"/>
                </a:cxn>
                <a:cxn ang="0">
                  <a:pos x="338" y="184"/>
                </a:cxn>
                <a:cxn ang="0">
                  <a:pos x="406" y="220"/>
                </a:cxn>
                <a:cxn ang="0">
                  <a:pos x="473" y="257"/>
                </a:cxn>
                <a:cxn ang="0">
                  <a:pos x="541" y="294"/>
                </a:cxn>
                <a:cxn ang="0">
                  <a:pos x="609" y="331"/>
                </a:cxn>
                <a:cxn ang="0">
                  <a:pos x="676" y="364"/>
                </a:cxn>
              </a:cxnLst>
              <a:rect l="0" t="0" r="r" b="b"/>
              <a:pathLst>
                <a:path w="676" h="364">
                  <a:moveTo>
                    <a:pt x="0" y="0"/>
                  </a:moveTo>
                  <a:lnTo>
                    <a:pt x="67" y="37"/>
                  </a:lnTo>
                  <a:lnTo>
                    <a:pt x="135" y="74"/>
                  </a:lnTo>
                  <a:lnTo>
                    <a:pt x="203" y="110"/>
                  </a:lnTo>
                  <a:lnTo>
                    <a:pt x="270" y="147"/>
                  </a:lnTo>
                  <a:lnTo>
                    <a:pt x="338" y="184"/>
                  </a:lnTo>
                  <a:lnTo>
                    <a:pt x="406" y="220"/>
                  </a:lnTo>
                  <a:lnTo>
                    <a:pt x="473" y="257"/>
                  </a:lnTo>
                  <a:lnTo>
                    <a:pt x="541" y="294"/>
                  </a:lnTo>
                  <a:lnTo>
                    <a:pt x="609" y="331"/>
                  </a:lnTo>
                  <a:lnTo>
                    <a:pt x="676" y="364"/>
                  </a:lnTo>
                </a:path>
              </a:pathLst>
            </a:custGeom>
            <a:noFill/>
            <a:ln w="57150" cmpd="sng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608155" name="Freeform 27"/>
            <p:cNvSpPr>
              <a:spLocks/>
            </p:cNvSpPr>
            <p:nvPr/>
          </p:nvSpPr>
          <p:spPr bwMode="auto">
            <a:xfrm>
              <a:off x="954" y="1259"/>
              <a:ext cx="3744" cy="2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337"/>
                </a:cxn>
                <a:cxn ang="0">
                  <a:pos x="135" y="353"/>
                </a:cxn>
                <a:cxn ang="0">
                  <a:pos x="203" y="359"/>
                </a:cxn>
                <a:cxn ang="0">
                  <a:pos x="270" y="362"/>
                </a:cxn>
                <a:cxn ang="0">
                  <a:pos x="338" y="364"/>
                </a:cxn>
                <a:cxn ang="0">
                  <a:pos x="406" y="365"/>
                </a:cxn>
                <a:cxn ang="0">
                  <a:pos x="473" y="366"/>
                </a:cxn>
                <a:cxn ang="0">
                  <a:pos x="541" y="366"/>
                </a:cxn>
                <a:cxn ang="0">
                  <a:pos x="609" y="367"/>
                </a:cxn>
                <a:cxn ang="0">
                  <a:pos x="676" y="367"/>
                </a:cxn>
              </a:cxnLst>
              <a:rect l="0" t="0" r="r" b="b"/>
              <a:pathLst>
                <a:path w="676" h="367">
                  <a:moveTo>
                    <a:pt x="0" y="0"/>
                  </a:moveTo>
                  <a:lnTo>
                    <a:pt x="67" y="337"/>
                  </a:lnTo>
                  <a:lnTo>
                    <a:pt x="135" y="353"/>
                  </a:lnTo>
                  <a:lnTo>
                    <a:pt x="203" y="359"/>
                  </a:lnTo>
                  <a:lnTo>
                    <a:pt x="270" y="362"/>
                  </a:lnTo>
                  <a:lnTo>
                    <a:pt x="338" y="364"/>
                  </a:lnTo>
                  <a:lnTo>
                    <a:pt x="406" y="365"/>
                  </a:lnTo>
                  <a:lnTo>
                    <a:pt x="473" y="366"/>
                  </a:lnTo>
                  <a:lnTo>
                    <a:pt x="541" y="366"/>
                  </a:lnTo>
                  <a:lnTo>
                    <a:pt x="609" y="367"/>
                  </a:lnTo>
                  <a:lnTo>
                    <a:pt x="676" y="367"/>
                  </a:lnTo>
                </a:path>
              </a:pathLst>
            </a:custGeom>
            <a:noFill/>
            <a:ln w="57150" cmpd="sng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16413" name="Rectangle 28"/>
            <p:cNvSpPr>
              <a:spLocks noChangeArrowheads="1"/>
            </p:cNvSpPr>
            <p:nvPr/>
          </p:nvSpPr>
          <p:spPr bwMode="auto">
            <a:xfrm>
              <a:off x="471" y="324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0</a:t>
              </a:r>
            </a:p>
          </p:txBody>
        </p:sp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432" y="2832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20</a:t>
              </a:r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432" y="242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40</a:t>
              </a:r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432" y="201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60</a:t>
              </a:r>
            </a:p>
          </p:txBody>
        </p:sp>
        <p:sp>
          <p:nvSpPr>
            <p:cNvPr id="16417" name="Rectangle 32"/>
            <p:cNvSpPr>
              <a:spLocks noChangeArrowheads="1"/>
            </p:cNvSpPr>
            <p:nvPr/>
          </p:nvSpPr>
          <p:spPr bwMode="auto">
            <a:xfrm>
              <a:off x="441" y="16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80</a:t>
              </a:r>
            </a:p>
          </p:txBody>
        </p:sp>
        <p:sp>
          <p:nvSpPr>
            <p:cNvPr id="16418" name="Rectangle 33"/>
            <p:cNvSpPr>
              <a:spLocks noChangeArrowheads="1"/>
            </p:cNvSpPr>
            <p:nvPr/>
          </p:nvSpPr>
          <p:spPr bwMode="auto">
            <a:xfrm>
              <a:off x="393" y="1188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100</a:t>
              </a:r>
            </a:p>
          </p:txBody>
        </p:sp>
        <p:sp>
          <p:nvSpPr>
            <p:cNvPr id="16419" name="Rectangle 34"/>
            <p:cNvSpPr>
              <a:spLocks noChangeArrowheads="1"/>
            </p:cNvSpPr>
            <p:nvPr/>
          </p:nvSpPr>
          <p:spPr bwMode="auto">
            <a:xfrm>
              <a:off x="1167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10%</a:t>
              </a:r>
            </a:p>
          </p:txBody>
        </p:sp>
        <p:sp>
          <p:nvSpPr>
            <p:cNvPr id="16420" name="Rectangle 35"/>
            <p:cNvSpPr>
              <a:spLocks noChangeArrowheads="1"/>
            </p:cNvSpPr>
            <p:nvPr/>
          </p:nvSpPr>
          <p:spPr bwMode="auto">
            <a:xfrm>
              <a:off x="1544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20%</a:t>
              </a:r>
            </a:p>
          </p:txBody>
        </p:sp>
        <p:sp>
          <p:nvSpPr>
            <p:cNvPr id="16421" name="Rectangle 36"/>
            <p:cNvSpPr>
              <a:spLocks noChangeArrowheads="1"/>
            </p:cNvSpPr>
            <p:nvPr/>
          </p:nvSpPr>
          <p:spPr bwMode="auto">
            <a:xfrm>
              <a:off x="1920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30%</a:t>
              </a:r>
            </a:p>
          </p:txBody>
        </p:sp>
        <p:sp>
          <p:nvSpPr>
            <p:cNvPr id="16422" name="Rectangle 37"/>
            <p:cNvSpPr>
              <a:spLocks noChangeArrowheads="1"/>
            </p:cNvSpPr>
            <p:nvPr/>
          </p:nvSpPr>
          <p:spPr bwMode="auto">
            <a:xfrm>
              <a:off x="2292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40%</a:t>
              </a:r>
            </a:p>
          </p:txBody>
        </p:sp>
        <p:sp>
          <p:nvSpPr>
            <p:cNvPr id="16423" name="Rectangle 38"/>
            <p:cNvSpPr>
              <a:spLocks noChangeArrowheads="1"/>
            </p:cNvSpPr>
            <p:nvPr/>
          </p:nvSpPr>
          <p:spPr bwMode="auto">
            <a:xfrm>
              <a:off x="2668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50%</a:t>
              </a:r>
            </a:p>
          </p:txBody>
        </p:sp>
        <p:sp>
          <p:nvSpPr>
            <p:cNvPr id="16424" name="Rectangle 39"/>
            <p:cNvSpPr>
              <a:spLocks noChangeArrowheads="1"/>
            </p:cNvSpPr>
            <p:nvPr/>
          </p:nvSpPr>
          <p:spPr bwMode="auto">
            <a:xfrm>
              <a:off x="3045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60%</a:t>
              </a:r>
            </a:p>
          </p:txBody>
        </p:sp>
        <p:sp>
          <p:nvSpPr>
            <p:cNvPr id="16425" name="Rectangle 40"/>
            <p:cNvSpPr>
              <a:spLocks noChangeArrowheads="1"/>
            </p:cNvSpPr>
            <p:nvPr/>
          </p:nvSpPr>
          <p:spPr bwMode="auto">
            <a:xfrm>
              <a:off x="3416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70%</a:t>
              </a:r>
            </a:p>
          </p:txBody>
        </p:sp>
        <p:sp>
          <p:nvSpPr>
            <p:cNvPr id="16426" name="Rectangle 41"/>
            <p:cNvSpPr>
              <a:spLocks noChangeArrowheads="1"/>
            </p:cNvSpPr>
            <p:nvPr/>
          </p:nvSpPr>
          <p:spPr bwMode="auto">
            <a:xfrm>
              <a:off x="3792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80%</a:t>
              </a:r>
            </a:p>
          </p:txBody>
        </p:sp>
        <p:sp>
          <p:nvSpPr>
            <p:cNvPr id="16427" name="Rectangle 42"/>
            <p:cNvSpPr>
              <a:spLocks noChangeArrowheads="1"/>
            </p:cNvSpPr>
            <p:nvPr/>
          </p:nvSpPr>
          <p:spPr bwMode="auto">
            <a:xfrm>
              <a:off x="4169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90%</a:t>
              </a:r>
            </a:p>
          </p:txBody>
        </p:sp>
        <p:sp>
          <p:nvSpPr>
            <p:cNvPr id="16428" name="Rectangle 43"/>
            <p:cNvSpPr>
              <a:spLocks noChangeArrowheads="1"/>
            </p:cNvSpPr>
            <p:nvPr/>
          </p:nvSpPr>
          <p:spPr bwMode="auto">
            <a:xfrm>
              <a:off x="4518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chemeClr val="hlink"/>
                  </a:solidFill>
                  <a:ea typeface="新細明體" pitchFamily="18" charset="-120"/>
                </a:rPr>
                <a:t>99%</a:t>
              </a:r>
            </a:p>
          </p:txBody>
        </p:sp>
        <p:sp>
          <p:nvSpPr>
            <p:cNvPr id="16429" name="Rectangle 44"/>
            <p:cNvSpPr>
              <a:spLocks noChangeArrowheads="1"/>
            </p:cNvSpPr>
            <p:nvPr/>
          </p:nvSpPr>
          <p:spPr bwMode="auto">
            <a:xfrm>
              <a:off x="2208" y="3648"/>
              <a:ext cx="6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2000">
                  <a:solidFill>
                    <a:srgbClr val="800000"/>
                  </a:solidFill>
                  <a:ea typeface="新細明體" pitchFamily="18" charset="-120"/>
                </a:rPr>
                <a:t>% Serial</a:t>
              </a:r>
            </a:p>
          </p:txBody>
        </p:sp>
        <p:sp>
          <p:nvSpPr>
            <p:cNvPr id="16430" name="Rectangle 45"/>
            <p:cNvSpPr>
              <a:spLocks noChangeArrowheads="1"/>
            </p:cNvSpPr>
            <p:nvPr/>
          </p:nvSpPr>
          <p:spPr bwMode="auto">
            <a:xfrm>
              <a:off x="96" y="768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>
                  <a:solidFill>
                    <a:srgbClr val="800000"/>
                  </a:solidFill>
                  <a:ea typeface="新細明體" pitchFamily="18" charset="-120"/>
                </a:rPr>
                <a:t>Speedup</a:t>
              </a:r>
            </a:p>
          </p:txBody>
        </p:sp>
        <p:sp>
          <p:nvSpPr>
            <p:cNvPr id="16431" name="Rectangle 46"/>
            <p:cNvSpPr>
              <a:spLocks noChangeArrowheads="1"/>
            </p:cNvSpPr>
            <p:nvPr/>
          </p:nvSpPr>
          <p:spPr bwMode="auto">
            <a:xfrm>
              <a:off x="2736" y="1824"/>
              <a:ext cx="7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2000" b="1" dirty="0" smtClean="0">
                  <a:solidFill>
                    <a:srgbClr val="FF00FF"/>
                  </a:solidFill>
                  <a:ea typeface="新細明體" pitchFamily="18" charset="-120"/>
                </a:rPr>
                <a:t>Gustafson</a:t>
              </a:r>
              <a:endParaRPr kumimoji="1" lang="en-US" altLang="zh-TW" sz="2000" b="1" dirty="0">
                <a:solidFill>
                  <a:srgbClr val="FF00FF"/>
                </a:solidFill>
                <a:ea typeface="新細明體" pitchFamily="18" charset="-120"/>
              </a:endParaRPr>
            </a:p>
          </p:txBody>
        </p:sp>
        <p:sp>
          <p:nvSpPr>
            <p:cNvPr id="16432" name="Rectangle 47"/>
            <p:cNvSpPr>
              <a:spLocks noChangeArrowheads="1"/>
            </p:cNvSpPr>
            <p:nvPr/>
          </p:nvSpPr>
          <p:spPr bwMode="auto">
            <a:xfrm>
              <a:off x="1248" y="2208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2000" b="1" dirty="0" err="1">
                  <a:solidFill>
                    <a:srgbClr val="FFFF00"/>
                  </a:solidFill>
                  <a:ea typeface="新細明體" pitchFamily="18" charset="-120"/>
                </a:rPr>
                <a:t>Amdhal</a:t>
              </a:r>
              <a:endParaRPr kumimoji="1" lang="en-US" altLang="zh-TW" sz="2000" b="1" dirty="0">
                <a:solidFill>
                  <a:srgbClr val="FFFF00"/>
                </a:solidFill>
                <a:ea typeface="新細明體" pitchFamily="18" charset="-120"/>
              </a:endParaRPr>
            </a:p>
          </p:txBody>
        </p:sp>
        <p:sp>
          <p:nvSpPr>
            <p:cNvPr id="16433" name="Rectangle 48"/>
            <p:cNvSpPr>
              <a:spLocks noChangeArrowheads="1"/>
            </p:cNvSpPr>
            <p:nvPr/>
          </p:nvSpPr>
          <p:spPr bwMode="auto">
            <a:xfrm>
              <a:off x="1490" y="362"/>
              <a:ext cx="22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2800" dirty="0">
                  <a:solidFill>
                    <a:srgbClr val="0000FF"/>
                  </a:solidFill>
                  <a:ea typeface="新細明體" pitchFamily="18" charset="-120"/>
                </a:rPr>
                <a:t>Amdahl vs. </a:t>
              </a:r>
              <a:r>
                <a:rPr kumimoji="1" lang="en-US" altLang="zh-TW" sz="2800" dirty="0" smtClean="0">
                  <a:solidFill>
                    <a:srgbClr val="0000FF"/>
                  </a:solidFill>
                  <a:ea typeface="新細明體" pitchFamily="18" charset="-120"/>
                </a:rPr>
                <a:t>Gustafson</a:t>
              </a:r>
              <a:endParaRPr kumimoji="1" lang="en-US" altLang="zh-TW" sz="2800" dirty="0">
                <a:solidFill>
                  <a:srgbClr val="0000FF"/>
                </a:solidFill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 1.</a:t>
            </a:r>
            <a:r>
              <a:rPr lang="en-US" dirty="0" smtClean="0"/>
              <a:t> To achieve a speedup of 80 with 100 processors, the fraction of the original computation can be sequential</a:t>
            </a:r>
          </a:p>
          <a:p>
            <a:r>
              <a:rPr lang="en-US" dirty="0" smtClean="0"/>
              <a:t>Amdahl’s law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1 / (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 + (1- 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)/100) = 80</a:t>
            </a:r>
          </a:p>
          <a:p>
            <a:pPr lvl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 = 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0.25%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endParaRPr lang="en-US" dirty="0" smtClean="0"/>
          </a:p>
          <a:p>
            <a:r>
              <a:rPr lang="en-US" dirty="0" smtClean="0"/>
              <a:t>Gustafson’s view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100(1-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dirty="0">
                <a:ea typeface="新細明體" pitchFamily="18" charset="-120"/>
              </a:rPr>
              <a:t>) +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 = 80</a:t>
            </a:r>
          </a:p>
          <a:p>
            <a:pPr lvl="1"/>
            <a:r>
              <a:rPr lang="en-US" altLang="zh-TW" dirty="0">
                <a:ea typeface="新細明體" pitchFamily="18" charset="-120"/>
                <a:sym typeface="Symbol" pitchFamily="18" charset="2"/>
              </a:rPr>
              <a:t>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=20%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FD81A5-BD28-4A5F-9254-21E808250070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4" name="TextBox 3"/>
          <p:cNvSpPr txBox="1"/>
          <p:nvPr/>
        </p:nvSpPr>
        <p:spPr>
          <a:xfrm>
            <a:off x="611560" y="537321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itchFamily="18" charset="0"/>
              </a:rPr>
              <a:t>In practice, programs usually have much more sequential fraction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88024" y="2924944"/>
            <a:ext cx="3816424" cy="2448272"/>
          </a:xfrm>
          <a:prstGeom prst="wedgeRoundRectCallout">
            <a:avLst>
              <a:gd name="adj1" fmla="val -83099"/>
              <a:gd name="adj2" fmla="val -37752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25000"/>
                  </a:schemeClr>
                </a:solidFill>
                <a:latin typeface="Bookman Old Style" pitchFamily="18" charset="0"/>
              </a:rPr>
              <a:t>To </a:t>
            </a:r>
            <a:r>
              <a:rPr lang="en-US" sz="2800" dirty="0">
                <a:solidFill>
                  <a:schemeClr val="accent1">
                    <a:lumMod val="25000"/>
                  </a:schemeClr>
                </a:solidFill>
                <a:latin typeface="Bookman Old Style" pitchFamily="18" charset="0"/>
              </a:rPr>
              <a:t>achieve high </a:t>
            </a:r>
            <a:r>
              <a:rPr lang="en-US" sz="2800" dirty="0" smtClean="0">
                <a:solidFill>
                  <a:schemeClr val="accent1">
                    <a:lumMod val="25000"/>
                  </a:schemeClr>
                </a:solidFill>
                <a:latin typeface="Bookman Old Style" pitchFamily="18" charset="0"/>
              </a:rPr>
              <a:t>speedup, only </a:t>
            </a:r>
            <a:r>
              <a:rPr lang="en-US" sz="2800" dirty="0">
                <a:solidFill>
                  <a:schemeClr val="accent1">
                    <a:lumMod val="25000"/>
                  </a:schemeClr>
                </a:solidFill>
                <a:latin typeface="Bookman Old Style" pitchFamily="18" charset="0"/>
              </a:rPr>
              <a:t>a very small fraction of a program can be </a:t>
            </a:r>
            <a:r>
              <a:rPr lang="en-US" sz="2800" dirty="0" smtClean="0">
                <a:solidFill>
                  <a:schemeClr val="accent1">
                    <a:lumMod val="25000"/>
                  </a:schemeClr>
                </a:solidFill>
                <a:latin typeface="Bookman Old Style" pitchFamily="18" charset="0"/>
              </a:rPr>
              <a:t>sequential</a:t>
            </a:r>
            <a:endParaRPr lang="en-US" sz="2800" dirty="0">
              <a:solidFill>
                <a:schemeClr val="accent1">
                  <a:lumMod val="25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Outline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smtClean="0"/>
              <a:t>Multiprocessor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Performance Potential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New </a:t>
            </a:r>
            <a:r>
              <a:rPr lang="en-US" altLang="zh-CN" dirty="0" smtClean="0">
                <a:solidFill>
                  <a:schemeClr val="bg2"/>
                </a:solidFill>
              </a:rPr>
              <a:t>Problems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/>
              <a:t>Cache Coherence Problem &amp; Solution</a:t>
            </a:r>
          </a:p>
          <a:p>
            <a:r>
              <a:rPr lang="en-US" altLang="zh-CN" dirty="0"/>
              <a:t>Challenges in Using Multiprocessors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FDF43D-D19D-48EB-B417-F86AEBDA9373}" type="slidenum">
              <a:rPr lang="en-US" altLang="zh-TW" smtClean="0">
                <a:latin typeface="Arial Black" pitchFamily="34" charset="0"/>
              </a:rPr>
              <a:pPr eaLnBrk="1" hangingPunct="1"/>
              <a:t>14</a:t>
            </a:fld>
            <a:endParaRPr lang="en-US" altLang="zh-TW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Programming with Shared Memory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EB9074-44B7-4BB0-A8D3-86862639CC56}" type="slidenum">
              <a:rPr lang="en-US" altLang="zh-TW" smtClean="0">
                <a:latin typeface="Arial Black" pitchFamily="34" charset="0"/>
              </a:rPr>
              <a:pPr eaLnBrk="1" hangingPunct="1"/>
              <a:t>15</a:t>
            </a:fld>
            <a:endParaRPr lang="en-US" altLang="zh-TW" smtClean="0">
              <a:latin typeface="Arial Black" pitchFamily="34" charset="0"/>
            </a:endParaRPr>
          </a:p>
        </p:txBody>
      </p:sp>
      <p:grpSp>
        <p:nvGrpSpPr>
          <p:cNvPr id="25605" name="组合 4"/>
          <p:cNvGrpSpPr>
            <a:grpSpLocks/>
          </p:cNvGrpSpPr>
          <p:nvPr/>
        </p:nvGrpSpPr>
        <p:grpSpPr bwMode="auto">
          <a:xfrm>
            <a:off x="142875" y="2592486"/>
            <a:ext cx="4071938" cy="2571750"/>
            <a:chOff x="1295400" y="1420813"/>
            <a:chExt cx="7793717" cy="376078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95400" y="2437618"/>
              <a:ext cx="6781900" cy="27439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1400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644" name="Oval 4"/>
            <p:cNvSpPr>
              <a:spLocks noChangeArrowheads="1"/>
            </p:cNvSpPr>
            <p:nvPr/>
          </p:nvSpPr>
          <p:spPr bwMode="auto">
            <a:xfrm>
              <a:off x="1752600" y="2606675"/>
              <a:ext cx="1676400" cy="990600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>
              <a:prstShdw prst="shdw17" dist="17961" dir="27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>
                  <a:latin typeface="Georgia" pitchFamily="18" charset="0"/>
                  <a:ea typeface="Gulim" pitchFamily="34" charset="-127"/>
                </a:rPr>
                <a:t>Process</a:t>
              </a:r>
            </a:p>
          </p:txBody>
        </p:sp>
        <p:sp>
          <p:nvSpPr>
            <p:cNvPr id="25645" name="Rectangle 5"/>
            <p:cNvSpPr>
              <a:spLocks noChangeArrowheads="1"/>
            </p:cNvSpPr>
            <p:nvPr/>
          </p:nvSpPr>
          <p:spPr bwMode="auto">
            <a:xfrm>
              <a:off x="1524000" y="3962400"/>
              <a:ext cx="6324600" cy="9906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>
              <a:prstShdw prst="shdw17" dist="17961" dir="2700000">
                <a:srgbClr val="00007A"/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1"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endParaRPr kumimoji="1" lang="zh-TW" altLang="zh-TW" sz="1100" b="1">
                <a:solidFill>
                  <a:schemeClr val="bg2"/>
                </a:solidFill>
                <a:latin typeface="Georgia" pitchFamily="18" charset="0"/>
                <a:ea typeface="Gulim" pitchFamily="34" charset="-127"/>
              </a:endParaRPr>
            </a:p>
          </p:txBody>
        </p:sp>
        <p:sp>
          <p:nvSpPr>
            <p:cNvPr id="25646" name="Oval 6"/>
            <p:cNvSpPr>
              <a:spLocks noChangeArrowheads="1"/>
            </p:cNvSpPr>
            <p:nvPr/>
          </p:nvSpPr>
          <p:spPr bwMode="auto">
            <a:xfrm>
              <a:off x="5867400" y="2606675"/>
              <a:ext cx="1676400" cy="990600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>
              <a:prstShdw prst="shdw17" dist="17961" dir="27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>
                  <a:latin typeface="Georgia" pitchFamily="18" charset="0"/>
                  <a:ea typeface="Gulim" pitchFamily="34" charset="-127"/>
                </a:rPr>
                <a:t>Process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589795" y="3598355"/>
              <a:ext cx="0" cy="38072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TW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706944" y="3598355"/>
              <a:ext cx="0" cy="38072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TW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49" name="Text Box 9"/>
            <p:cNvSpPr txBox="1">
              <a:spLocks noChangeArrowheads="1"/>
            </p:cNvSpPr>
            <p:nvPr/>
          </p:nvSpPr>
          <p:spPr bwMode="auto">
            <a:xfrm>
              <a:off x="4165600" y="2117725"/>
              <a:ext cx="1884146" cy="38256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prstShdw prst="shdw17" dist="17961" dir="2700000">
                <a:srgbClr val="7A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>
                  <a:solidFill>
                    <a:schemeClr val="bg2"/>
                  </a:solidFill>
                  <a:latin typeface="Georgia" pitchFamily="18" charset="0"/>
                  <a:ea typeface="Gulim" pitchFamily="34" charset="-127"/>
                </a:rPr>
                <a:t>System</a:t>
              </a:r>
            </a:p>
          </p:txBody>
        </p:sp>
        <p:sp>
          <p:nvSpPr>
            <p:cNvPr id="25650" name="AutoShape 10"/>
            <p:cNvSpPr>
              <a:spLocks noChangeArrowheads="1"/>
            </p:cNvSpPr>
            <p:nvPr/>
          </p:nvSpPr>
          <p:spPr bwMode="auto">
            <a:xfrm>
              <a:off x="4038600" y="4191000"/>
              <a:ext cx="1295400" cy="38100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 b="1">
                  <a:latin typeface="Georgia" pitchFamily="18" charset="0"/>
                  <a:ea typeface="Gulim" pitchFamily="34" charset="-127"/>
                </a:rPr>
                <a:t>X</a:t>
              </a:r>
            </a:p>
          </p:txBody>
        </p:sp>
        <p:sp>
          <p:nvSpPr>
            <p:cNvPr id="25651" name="Text Box 11"/>
            <p:cNvSpPr txBox="1">
              <a:spLocks noChangeArrowheads="1"/>
            </p:cNvSpPr>
            <p:nvPr/>
          </p:nvSpPr>
          <p:spPr bwMode="auto">
            <a:xfrm>
              <a:off x="2590801" y="3581400"/>
              <a:ext cx="2188501" cy="3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 b="1">
                  <a:latin typeface="Georgia" pitchFamily="18" charset="0"/>
                  <a:ea typeface="Gulim" pitchFamily="34" charset="-127"/>
                </a:rPr>
                <a:t>load(X)</a:t>
              </a:r>
            </a:p>
          </p:txBody>
        </p:sp>
        <p:sp>
          <p:nvSpPr>
            <p:cNvPr id="25652" name="Text Box 12"/>
            <p:cNvSpPr txBox="1">
              <a:spLocks noChangeArrowheads="1"/>
            </p:cNvSpPr>
            <p:nvPr/>
          </p:nvSpPr>
          <p:spPr bwMode="auto">
            <a:xfrm>
              <a:off x="6729414" y="3581400"/>
              <a:ext cx="2359703" cy="3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 b="1">
                  <a:latin typeface="Georgia" pitchFamily="18" charset="0"/>
                  <a:ea typeface="Gulim" pitchFamily="34" charset="-127"/>
                </a:rPr>
                <a:t>store(X)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361909" y="3582106"/>
              <a:ext cx="0" cy="83805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TW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361909" y="4420157"/>
              <a:ext cx="16772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TW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333549" y="4420157"/>
              <a:ext cx="114247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TW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476019" y="3582106"/>
              <a:ext cx="0" cy="83805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TW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57" name="Oval 17"/>
            <p:cNvSpPr>
              <a:spLocks noChangeArrowheads="1"/>
            </p:cNvSpPr>
            <p:nvPr/>
          </p:nvSpPr>
          <p:spPr bwMode="auto">
            <a:xfrm>
              <a:off x="1295400" y="1447800"/>
              <a:ext cx="280988" cy="304800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>
              <a:prstShdw prst="shdw17" dist="17961" dir="27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kumimoji="1" lang="zh-TW" altLang="zh-TW" sz="1100">
                <a:latin typeface="Georgia" pitchFamily="18" charset="0"/>
                <a:ea typeface="Gulim" pitchFamily="34" charset="-127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352456" y="1448671"/>
              <a:ext cx="282578" cy="304114"/>
            </a:xfrm>
            <a:prstGeom prst="rect">
              <a:avLst/>
            </a:prstGeom>
            <a:solidFill>
              <a:schemeClr val="accent2"/>
            </a:solidFill>
            <a:ln w="28575">
              <a:noFill/>
              <a:miter lim="800000"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1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659" name="Text Box 19"/>
            <p:cNvSpPr txBox="1">
              <a:spLocks noChangeArrowheads="1"/>
            </p:cNvSpPr>
            <p:nvPr/>
          </p:nvSpPr>
          <p:spPr bwMode="auto">
            <a:xfrm>
              <a:off x="1547814" y="1420813"/>
              <a:ext cx="2350192" cy="3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>
                  <a:latin typeface="Georgia" pitchFamily="18" charset="0"/>
                  <a:ea typeface="Gulim" pitchFamily="34" charset="-127"/>
                </a:rPr>
                <a:t>Processor</a:t>
              </a:r>
            </a:p>
          </p:txBody>
        </p:sp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3629026" y="1420813"/>
              <a:ext cx="2112412" cy="3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>
                  <a:latin typeface="Georgia" pitchFamily="18" charset="0"/>
                  <a:ea typeface="Gulim" pitchFamily="34" charset="-127"/>
                </a:rPr>
                <a:t>Memory</a:t>
              </a:r>
            </a:p>
          </p:txBody>
        </p:sp>
        <p:sp>
          <p:nvSpPr>
            <p:cNvPr id="25661" name="Text Box 21"/>
            <p:cNvSpPr txBox="1">
              <a:spLocks noChangeArrowheads="1"/>
            </p:cNvSpPr>
            <p:nvPr/>
          </p:nvSpPr>
          <p:spPr bwMode="auto">
            <a:xfrm>
              <a:off x="3581399" y="4572001"/>
              <a:ext cx="3938543" cy="3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100" b="1">
                  <a:solidFill>
                    <a:schemeClr val="accent1"/>
                  </a:solidFill>
                  <a:latin typeface="Georgia" pitchFamily="18" charset="0"/>
                  <a:ea typeface="Gulim" pitchFamily="34" charset="-127"/>
                </a:rPr>
                <a:t>Shared variable</a:t>
              </a:r>
            </a:p>
          </p:txBody>
        </p:sp>
      </p:grpSp>
      <p:grpSp>
        <p:nvGrpSpPr>
          <p:cNvPr id="25606" name="组合 24"/>
          <p:cNvGrpSpPr>
            <a:grpSpLocks/>
          </p:cNvGrpSpPr>
          <p:nvPr/>
        </p:nvGrpSpPr>
        <p:grpSpPr bwMode="auto">
          <a:xfrm>
            <a:off x="4071938" y="2449611"/>
            <a:ext cx="4940602" cy="2995613"/>
            <a:chOff x="762000" y="1219200"/>
            <a:chExt cx="8388941" cy="5486400"/>
          </a:xfrm>
        </p:grpSpPr>
        <p:sp>
          <p:nvSpPr>
            <p:cNvPr id="25608" name="Rectangle 2"/>
            <p:cNvSpPr>
              <a:spLocks noChangeArrowheads="1"/>
            </p:cNvSpPr>
            <p:nvPr/>
          </p:nvSpPr>
          <p:spPr bwMode="auto">
            <a:xfrm>
              <a:off x="2460625" y="2743200"/>
              <a:ext cx="2057400" cy="2057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endParaRPr kumimoji="1" lang="zh-TW" altLang="zh-TW" sz="1200">
                <a:solidFill>
                  <a:srgbClr val="000000"/>
                </a:solidFill>
                <a:ea typeface="Gulim" pitchFamily="34" charset="-127"/>
              </a:endParaRPr>
            </a:p>
          </p:txBody>
        </p:sp>
        <p:sp>
          <p:nvSpPr>
            <p:cNvPr id="25609" name="Rectangle 3"/>
            <p:cNvSpPr>
              <a:spLocks noChangeArrowheads="1"/>
            </p:cNvSpPr>
            <p:nvPr/>
          </p:nvSpPr>
          <p:spPr bwMode="auto">
            <a:xfrm>
              <a:off x="2460625" y="4800600"/>
              <a:ext cx="2057400" cy="8382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endParaRPr kumimoji="1" lang="zh-TW" altLang="zh-TW" sz="1200">
                <a:solidFill>
                  <a:srgbClr val="000000"/>
                </a:solidFill>
                <a:ea typeface="Gulim" pitchFamily="34" charset="-127"/>
              </a:endParaRP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2613815" y="2896812"/>
              <a:ext cx="1064727" cy="45647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851025" y="3429000"/>
              <a:ext cx="2057400" cy="221932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endParaRPr kumimoji="1" lang="zh-TW" altLang="zh-TW" sz="1200">
                <a:solidFill>
                  <a:srgbClr val="000000"/>
                </a:solidFill>
                <a:ea typeface="Gulim" pitchFamily="34" charset="-127"/>
              </a:endParaRPr>
            </a:p>
          </p:txBody>
        </p:sp>
        <p:sp>
          <p:nvSpPr>
            <p:cNvPr id="25612" name="Rectangle 6"/>
            <p:cNvSpPr>
              <a:spLocks noChangeArrowheads="1"/>
            </p:cNvSpPr>
            <p:nvPr/>
          </p:nvSpPr>
          <p:spPr bwMode="auto">
            <a:xfrm>
              <a:off x="1851025" y="5648325"/>
              <a:ext cx="2057400" cy="90487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endParaRPr kumimoji="1" lang="zh-TW" altLang="zh-TW" sz="1200">
                <a:solidFill>
                  <a:srgbClr val="000000"/>
                </a:solidFill>
                <a:ea typeface="Gulim" pitchFamily="34" charset="-127"/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2004629" y="3594605"/>
              <a:ext cx="1064727" cy="49136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614" name="Rectangle 8"/>
            <p:cNvSpPr>
              <a:spLocks noChangeArrowheads="1"/>
            </p:cNvSpPr>
            <p:nvPr/>
          </p:nvSpPr>
          <p:spPr bwMode="auto">
            <a:xfrm>
              <a:off x="1622425" y="3581400"/>
              <a:ext cx="2057400" cy="221932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endParaRPr kumimoji="1" lang="zh-TW" altLang="zh-TW" sz="1200">
                <a:solidFill>
                  <a:srgbClr val="000000"/>
                </a:solidFill>
                <a:ea typeface="Gulim" pitchFamily="34" charset="-127"/>
              </a:endParaRPr>
            </a:p>
          </p:txBody>
        </p:sp>
        <p:sp>
          <p:nvSpPr>
            <p:cNvPr id="25615" name="Rectangle 9"/>
            <p:cNvSpPr>
              <a:spLocks noChangeArrowheads="1"/>
            </p:cNvSpPr>
            <p:nvPr/>
          </p:nvSpPr>
          <p:spPr bwMode="auto">
            <a:xfrm>
              <a:off x="1622425" y="5800725"/>
              <a:ext cx="2057400" cy="90487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endParaRPr kumimoji="1" lang="zh-TW" altLang="zh-TW" sz="1200">
                <a:solidFill>
                  <a:srgbClr val="000000"/>
                </a:solidFill>
                <a:ea typeface="Gulim" pitchFamily="34" charset="-127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1775512" y="3745794"/>
              <a:ext cx="1067422" cy="49427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617" name="Rectangle 12"/>
            <p:cNvSpPr>
              <a:spLocks noChangeArrowheads="1"/>
            </p:cNvSpPr>
            <p:nvPr/>
          </p:nvSpPr>
          <p:spPr bwMode="auto">
            <a:xfrm>
              <a:off x="2816225" y="2593975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 </a:t>
              </a:r>
              <a:endParaRPr kumimoji="1" lang="en-US" altLang="ko-KR" sz="1200">
                <a:ea typeface="Gulim" pitchFamily="34" charset="-127"/>
              </a:endParaRPr>
            </a:p>
          </p:txBody>
        </p:sp>
        <p:sp>
          <p:nvSpPr>
            <p:cNvPr id="25618" name="Rectangle 13"/>
            <p:cNvSpPr>
              <a:spLocks noChangeArrowheads="1"/>
            </p:cNvSpPr>
            <p:nvPr/>
          </p:nvSpPr>
          <p:spPr bwMode="auto">
            <a:xfrm>
              <a:off x="3592513" y="2593975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 </a:t>
              </a:r>
              <a:endParaRPr kumimoji="1" lang="en-US" altLang="ko-KR" sz="1200">
                <a:ea typeface="Gulim" pitchFamily="34" charset="-127"/>
              </a:endParaRPr>
            </a:p>
          </p:txBody>
        </p:sp>
        <p:sp>
          <p:nvSpPr>
            <p:cNvPr id="25619" name="Rectangle 14"/>
            <p:cNvSpPr>
              <a:spLocks noChangeArrowheads="1"/>
            </p:cNvSpPr>
            <p:nvPr/>
          </p:nvSpPr>
          <p:spPr bwMode="auto">
            <a:xfrm>
              <a:off x="4271963" y="2593975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 </a:t>
              </a:r>
              <a:endParaRPr kumimoji="1" lang="en-US" altLang="ko-KR" sz="1200">
                <a:ea typeface="Gulim" pitchFamily="34" charset="-127"/>
              </a:endParaRPr>
            </a:p>
          </p:txBody>
        </p:sp>
        <p:sp>
          <p:nvSpPr>
            <p:cNvPr id="25620" name="Rectangle 15"/>
            <p:cNvSpPr>
              <a:spLocks noChangeArrowheads="1"/>
            </p:cNvSpPr>
            <p:nvPr/>
          </p:nvSpPr>
          <p:spPr bwMode="auto">
            <a:xfrm>
              <a:off x="4660900" y="2593975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 </a:t>
              </a:r>
              <a:endParaRPr kumimoji="1" lang="en-US" altLang="ko-KR" sz="1200">
                <a:ea typeface="Gulim" pitchFamily="34" charset="-127"/>
              </a:endParaRPr>
            </a:p>
          </p:txBody>
        </p:sp>
        <p:sp>
          <p:nvSpPr>
            <p:cNvPr id="25621" name="Text Box 16"/>
            <p:cNvSpPr txBox="1">
              <a:spLocks noChangeArrowheads="1"/>
            </p:cNvSpPr>
            <p:nvPr/>
          </p:nvSpPr>
          <p:spPr bwMode="auto">
            <a:xfrm>
              <a:off x="762000" y="1219200"/>
              <a:ext cx="4132264" cy="1521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200" b="1" dirty="0">
                  <a:ea typeface="Gulim" pitchFamily="34" charset="-127"/>
                </a:rPr>
                <a:t>Virtual address spaces for a collection of processes communicating via shared addresses</a:t>
              </a:r>
            </a:p>
          </p:txBody>
        </p:sp>
        <p:sp>
          <p:nvSpPr>
            <p:cNvPr id="25622" name="Text Box 17"/>
            <p:cNvSpPr txBox="1">
              <a:spLocks noChangeArrowheads="1"/>
            </p:cNvSpPr>
            <p:nvPr/>
          </p:nvSpPr>
          <p:spPr bwMode="auto">
            <a:xfrm>
              <a:off x="4790018" y="1447800"/>
              <a:ext cx="4360923" cy="507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200" b="1" dirty="0">
                  <a:ea typeface="Gulim" pitchFamily="34" charset="-127"/>
                </a:rPr>
                <a:t>Machine physical address space</a:t>
              </a:r>
            </a:p>
          </p:txBody>
        </p:sp>
        <p:sp>
          <p:nvSpPr>
            <p:cNvPr id="25623" name="Rectangle 18"/>
            <p:cNvSpPr>
              <a:spLocks noChangeArrowheads="1"/>
            </p:cNvSpPr>
            <p:nvPr/>
          </p:nvSpPr>
          <p:spPr bwMode="auto">
            <a:xfrm>
              <a:off x="1393825" y="3733800"/>
              <a:ext cx="2057400" cy="2057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endParaRPr kumimoji="1" lang="en-US" altLang="ko-KR" sz="1200">
                <a:solidFill>
                  <a:srgbClr val="000000"/>
                </a:solidFill>
                <a:ea typeface="Gulim" pitchFamily="34" charset="-127"/>
              </a:endParaRPr>
            </a:p>
            <a:p>
              <a:pPr algn="ctr" latinLnBrk="1"/>
              <a:endParaRPr kumimoji="1" lang="en-US" altLang="ko-KR" sz="1200">
                <a:solidFill>
                  <a:srgbClr val="000000"/>
                </a:solidFill>
                <a:ea typeface="Gulim" pitchFamily="34" charset="-127"/>
              </a:endParaRPr>
            </a:p>
            <a:p>
              <a:pPr algn="ctr"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Shared portion of address space</a:t>
              </a:r>
            </a:p>
          </p:txBody>
        </p:sp>
        <p:sp>
          <p:nvSpPr>
            <p:cNvPr id="25624" name="Rectangle 19"/>
            <p:cNvSpPr>
              <a:spLocks noChangeArrowheads="1"/>
            </p:cNvSpPr>
            <p:nvPr/>
          </p:nvSpPr>
          <p:spPr bwMode="auto">
            <a:xfrm>
              <a:off x="1393825" y="5791200"/>
              <a:ext cx="2057400" cy="8382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r>
                <a:rPr kumimoji="1" lang="en-US" altLang="ko-KR" sz="1050" dirty="0">
                  <a:solidFill>
                    <a:srgbClr val="000000"/>
                  </a:solidFill>
                  <a:ea typeface="Gulim" pitchFamily="34" charset="-127"/>
                </a:rPr>
                <a:t>Private portion of address space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1546393" y="3885352"/>
              <a:ext cx="1067422" cy="4593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626" name="Rectangle 21"/>
            <p:cNvSpPr>
              <a:spLocks noChangeArrowheads="1"/>
            </p:cNvSpPr>
            <p:nvPr/>
          </p:nvSpPr>
          <p:spPr bwMode="auto">
            <a:xfrm>
              <a:off x="6629400" y="2362200"/>
              <a:ext cx="2057400" cy="6858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Pn private</a:t>
              </a:r>
            </a:p>
          </p:txBody>
        </p:sp>
        <p:sp>
          <p:nvSpPr>
            <p:cNvPr id="25627" name="Rectangle 22"/>
            <p:cNvSpPr>
              <a:spLocks noChangeArrowheads="1"/>
            </p:cNvSpPr>
            <p:nvPr/>
          </p:nvSpPr>
          <p:spPr bwMode="auto">
            <a:xfrm>
              <a:off x="6629400" y="3048000"/>
              <a:ext cx="2057400" cy="1600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endParaRPr kumimoji="1" lang="en-US" altLang="ko-KR" sz="1200">
                <a:solidFill>
                  <a:srgbClr val="000000"/>
                </a:solidFill>
                <a:ea typeface="Gulim" pitchFamily="34" charset="-127"/>
              </a:endParaRPr>
            </a:p>
            <a:p>
              <a:pPr algn="ctr" latinLnBrk="1"/>
              <a:endParaRPr kumimoji="1" lang="en-US" altLang="ko-KR" sz="1200">
                <a:solidFill>
                  <a:srgbClr val="000000"/>
                </a:solidFill>
                <a:ea typeface="Gulim" pitchFamily="34" charset="-127"/>
              </a:endParaRPr>
            </a:p>
            <a:p>
              <a:pPr algn="ctr"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Common physical addresses</a:t>
              </a:r>
            </a:p>
          </p:txBody>
        </p:sp>
        <p:sp>
          <p:nvSpPr>
            <p:cNvPr id="25628" name="Rectangle 23"/>
            <p:cNvSpPr>
              <a:spLocks noChangeArrowheads="1"/>
            </p:cNvSpPr>
            <p:nvPr/>
          </p:nvSpPr>
          <p:spPr bwMode="auto">
            <a:xfrm>
              <a:off x="6629400" y="4648200"/>
              <a:ext cx="2057400" cy="6858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P</a:t>
              </a:r>
              <a:r>
                <a:rPr kumimoji="1" lang="en-US" altLang="ko-KR" sz="1000">
                  <a:solidFill>
                    <a:srgbClr val="000000"/>
                  </a:solidFill>
                  <a:ea typeface="Gulim" pitchFamily="34" charset="-127"/>
                </a:rPr>
                <a:t>2</a:t>
              </a:r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 private</a:t>
              </a:r>
            </a:p>
          </p:txBody>
        </p:sp>
        <p:sp>
          <p:nvSpPr>
            <p:cNvPr id="25629" name="Rectangle 24"/>
            <p:cNvSpPr>
              <a:spLocks noChangeArrowheads="1"/>
            </p:cNvSpPr>
            <p:nvPr/>
          </p:nvSpPr>
          <p:spPr bwMode="auto">
            <a:xfrm>
              <a:off x="6629400" y="5334000"/>
              <a:ext cx="2057400" cy="6096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P</a:t>
              </a:r>
              <a:r>
                <a:rPr kumimoji="1" lang="en-US" altLang="ko-KR" sz="1000">
                  <a:solidFill>
                    <a:srgbClr val="000000"/>
                  </a:solidFill>
                  <a:ea typeface="Gulim" pitchFamily="34" charset="-127"/>
                </a:rPr>
                <a:t>1</a:t>
              </a:r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 private</a:t>
              </a:r>
            </a:p>
          </p:txBody>
        </p:sp>
        <p:sp>
          <p:nvSpPr>
            <p:cNvPr id="25630" name="Rectangle 25"/>
            <p:cNvSpPr>
              <a:spLocks noChangeArrowheads="1"/>
            </p:cNvSpPr>
            <p:nvPr/>
          </p:nvSpPr>
          <p:spPr bwMode="auto">
            <a:xfrm>
              <a:off x="6629400" y="5943600"/>
              <a:ext cx="2057400" cy="6096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P</a:t>
              </a:r>
              <a:r>
                <a:rPr kumimoji="1" lang="en-US" altLang="ko-KR" sz="1000">
                  <a:solidFill>
                    <a:srgbClr val="000000"/>
                  </a:solidFill>
                  <a:ea typeface="Gulim" pitchFamily="34" charset="-127"/>
                </a:rPr>
                <a:t>0</a:t>
              </a:r>
              <a:r>
                <a:rPr kumimoji="1" lang="en-US" altLang="ko-KR" sz="1200">
                  <a:solidFill>
                    <a:srgbClr val="000000"/>
                  </a:solidFill>
                  <a:ea typeface="Gulim" pitchFamily="34" charset="-127"/>
                </a:rPr>
                <a:t> private</a:t>
              </a: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6781073" y="3199189"/>
              <a:ext cx="1067422" cy="4593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4495281" y="2972406"/>
              <a:ext cx="2134844" cy="305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V="1">
              <a:off x="3886095" y="3428878"/>
              <a:ext cx="2744029" cy="2296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3656978" y="3658570"/>
              <a:ext cx="2973147" cy="305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3427859" y="3885352"/>
              <a:ext cx="3202266" cy="305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 flipV="1">
              <a:off x="4495281" y="2667121"/>
              <a:ext cx="2134844" cy="2514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V="1">
              <a:off x="3886095" y="5027988"/>
              <a:ext cx="2744029" cy="840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V="1">
              <a:off x="3656978" y="5638557"/>
              <a:ext cx="2973147" cy="380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3427859" y="6173532"/>
              <a:ext cx="3202266" cy="75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>
              <a:off x="915643" y="4115042"/>
              <a:ext cx="609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>
              <a:off x="1980371" y="3123595"/>
              <a:ext cx="609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TW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42" name="Text Box 38"/>
            <p:cNvSpPr txBox="1">
              <a:spLocks noChangeArrowheads="1"/>
            </p:cNvSpPr>
            <p:nvPr/>
          </p:nvSpPr>
          <p:spPr bwMode="auto">
            <a:xfrm>
              <a:off x="1304303" y="2590800"/>
              <a:ext cx="6735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600" b="1" dirty="0">
                  <a:ea typeface="Gulim" pitchFamily="34" charset="-127"/>
                </a:rPr>
                <a:t>Load</a:t>
              </a:r>
            </a:p>
          </p:txBody>
        </p:sp>
      </p:grpSp>
      <p:sp>
        <p:nvSpPr>
          <p:cNvPr id="25607" name="Text Box 37"/>
          <p:cNvSpPr txBox="1">
            <a:spLocks noChangeArrowheads="1"/>
          </p:cNvSpPr>
          <p:nvPr/>
        </p:nvSpPr>
        <p:spPr bwMode="auto">
          <a:xfrm>
            <a:off x="3707904" y="3722786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kumimoji="1" lang="en-US" altLang="ko-KR" b="1" dirty="0">
                <a:ea typeface="Gulim" pitchFamily="34" charset="-127"/>
              </a:rPr>
              <a:t>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BCA36FF0-91A3-4E45-9809-24A5A99333E2}" type="slidenum">
              <a:rPr lang="en-US" altLang="zh-TW" sz="1200" b="1">
                <a:solidFill>
                  <a:srgbClr val="000000"/>
                </a:solidFill>
                <a:latin typeface="Comic Sans MS" pitchFamily="66" charset="0"/>
                <a:ea typeface="新細明體" pitchFamily="18" charset="-120"/>
                <a:cs typeface="+mn-cs"/>
              </a:rPr>
              <a:pPr algn="r" eaLnBrk="0" hangingPunct="0">
                <a:defRPr/>
              </a:pPr>
              <a:t>16</a:t>
            </a:fld>
            <a:endParaRPr lang="en-US" altLang="zh-TW" sz="1200" b="1">
              <a:solidFill>
                <a:srgbClr val="000000"/>
              </a:solidFill>
              <a:latin typeface="Comic Sans MS" pitchFamily="66" charset="0"/>
              <a:ea typeface="新細明體" pitchFamily="18" charset="-120"/>
              <a:cs typeface="+mn-cs"/>
            </a:endParaRPr>
          </a:p>
        </p:txBody>
      </p:sp>
      <p:sp>
        <p:nvSpPr>
          <p:cNvPr id="27651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Cache Coherence Problem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2576387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5143500"/>
            <a:ext cx="8472488" cy="7239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 smtClean="0">
                <a:ea typeface="新細明體" pitchFamily="18" charset="-120"/>
              </a:rPr>
              <a:t>Processor P4 does not see the value written by processor P1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960813" y="4343400"/>
            <a:ext cx="606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X:42</a:t>
            </a:r>
          </a:p>
        </p:txBody>
      </p:sp>
      <p:sp>
        <p:nvSpPr>
          <p:cNvPr id="2576389" name="Text Box 5"/>
          <p:cNvSpPr txBox="1">
            <a:spLocks noChangeArrowheads="1"/>
          </p:cNvSpPr>
          <p:nvPr/>
        </p:nvSpPr>
        <p:spPr bwMode="auto">
          <a:xfrm>
            <a:off x="760413" y="2017713"/>
            <a:ext cx="584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R: X</a:t>
            </a:r>
          </a:p>
        </p:txBody>
      </p:sp>
      <p:grpSp>
        <p:nvGrpSpPr>
          <p:cNvPr id="27655" name="Group 6"/>
          <p:cNvGrpSpPr>
            <a:grpSpLocks/>
          </p:cNvGrpSpPr>
          <p:nvPr/>
        </p:nvGrpSpPr>
        <p:grpSpPr bwMode="auto">
          <a:xfrm>
            <a:off x="285750" y="1905000"/>
            <a:ext cx="7500938" cy="2895600"/>
            <a:chOff x="315" y="1200"/>
            <a:chExt cx="4725" cy="1824"/>
          </a:xfrm>
        </p:grpSpPr>
        <p:grpSp>
          <p:nvGrpSpPr>
            <p:cNvPr id="27661" name="Group 7"/>
            <p:cNvGrpSpPr>
              <a:grpSpLocks/>
            </p:cNvGrpSpPr>
            <p:nvPr/>
          </p:nvGrpSpPr>
          <p:grpSpPr bwMode="auto">
            <a:xfrm>
              <a:off x="315" y="1200"/>
              <a:ext cx="4725" cy="1824"/>
              <a:chOff x="315" y="1200"/>
              <a:chExt cx="4725" cy="1824"/>
            </a:xfrm>
          </p:grpSpPr>
          <p:sp>
            <p:nvSpPr>
              <p:cNvPr id="2576392" name="Rectangle 8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6393" name="Rectangle 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110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6394" name="Rectangle 10"/>
              <p:cNvSpPr>
                <a:spLocks noChangeArrowheads="1"/>
              </p:cNvSpPr>
              <p:nvPr/>
            </p:nvSpPr>
            <p:spPr bwMode="auto">
              <a:xfrm>
                <a:off x="624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5861" name="Text Box 11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1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1600">
                    <a:solidFill>
                      <a:srgbClr val="000000"/>
                    </a:solidFill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35862" name="Text Box 12"/>
              <p:cNvSpPr txBox="1">
                <a:spLocks noChangeArrowheads="1"/>
              </p:cNvSpPr>
              <p:nvPr/>
            </p:nvSpPr>
            <p:spPr bwMode="auto">
              <a:xfrm>
                <a:off x="2160" y="2736"/>
                <a:ext cx="4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sz="16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MEM</a:t>
                </a:r>
              </a:p>
            </p:txBody>
          </p:sp>
          <p:sp>
            <p:nvSpPr>
              <p:cNvPr id="35863" name="Text Box 13"/>
              <p:cNvSpPr txBox="1">
                <a:spLocks noChangeArrowheads="1"/>
              </p:cNvSpPr>
              <p:nvPr/>
            </p:nvSpPr>
            <p:spPr bwMode="auto">
              <a:xfrm>
                <a:off x="315" y="1296"/>
                <a:ext cx="35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P1</a:t>
                </a:r>
              </a:p>
            </p:txBody>
          </p:sp>
          <p:sp>
            <p:nvSpPr>
              <p:cNvPr id="2576398" name="Line 1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6399" name="Line 15"/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6400" name="Line 1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6401" name="Rectangle 17"/>
              <p:cNvSpPr>
                <a:spLocks noChangeArrowheads="1"/>
              </p:cNvSpPr>
              <p:nvPr/>
            </p:nvSpPr>
            <p:spPr bwMode="auto">
              <a:xfrm>
                <a:off x="1872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6402" name="Rectangle 18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5869" name="Text Box 19"/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1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1600">
                    <a:solidFill>
                      <a:srgbClr val="000000"/>
                    </a:solidFill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35870" name="Text Box 20"/>
              <p:cNvSpPr txBox="1">
                <a:spLocks noChangeArrowheads="1"/>
              </p:cNvSpPr>
              <p:nvPr/>
            </p:nvSpPr>
            <p:spPr bwMode="auto">
              <a:xfrm>
                <a:off x="1620" y="1296"/>
                <a:ext cx="30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P2</a:t>
                </a:r>
              </a:p>
            </p:txBody>
          </p:sp>
          <p:sp>
            <p:nvSpPr>
              <p:cNvPr id="2576405" name="Line 21"/>
              <p:cNvSpPr>
                <a:spLocks noChangeShapeType="1"/>
              </p:cNvSpPr>
              <p:nvPr/>
            </p:nvSpPr>
            <p:spPr bwMode="auto">
              <a:xfrm flipV="1">
                <a:off x="220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6406" name="Rectangle 22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6407" name="Rectangle 23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5874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872"/>
                <a:ext cx="1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1600">
                    <a:solidFill>
                      <a:srgbClr val="000000"/>
                    </a:solidFill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35875" name="Text Box 25"/>
              <p:cNvSpPr txBox="1">
                <a:spLocks noChangeArrowheads="1"/>
              </p:cNvSpPr>
              <p:nvPr/>
            </p:nvSpPr>
            <p:spPr bwMode="auto">
              <a:xfrm>
                <a:off x="2700" y="1296"/>
                <a:ext cx="32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P3</a:t>
                </a:r>
              </a:p>
            </p:txBody>
          </p:sp>
          <p:sp>
            <p:nvSpPr>
              <p:cNvPr id="2576410" name="Line 26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6411" name="Rectangle 27"/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6412" name="Rectangle 28"/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5879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872"/>
                <a:ext cx="1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1600">
                    <a:solidFill>
                      <a:srgbClr val="000000"/>
                    </a:solidFill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35880" name="Text Box 30"/>
              <p:cNvSpPr txBox="1">
                <a:spLocks noChangeArrowheads="1"/>
              </p:cNvSpPr>
              <p:nvPr/>
            </p:nvSpPr>
            <p:spPr bwMode="auto">
              <a:xfrm>
                <a:off x="4050" y="1296"/>
                <a:ext cx="31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P4</a:t>
                </a:r>
              </a:p>
            </p:txBody>
          </p:sp>
          <p:sp>
            <p:nvSpPr>
              <p:cNvPr id="2576415" name="Line 31"/>
              <p:cNvSpPr>
                <a:spLocks noChangeShapeType="1"/>
              </p:cNvSpPr>
              <p:nvPr/>
            </p:nvSpPr>
            <p:spPr bwMode="auto">
              <a:xfrm flipV="1">
                <a:off x="4656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</p:grpSp>
        <p:sp>
          <p:nvSpPr>
            <p:cNvPr id="2576416" name="Line 32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576417" name="Line 33"/>
            <p:cNvSpPr>
              <a:spLocks noChangeShapeType="1"/>
            </p:cNvSpPr>
            <p:nvPr/>
          </p:nvSpPr>
          <p:spPr bwMode="auto">
            <a:xfrm flipV="1">
              <a:off x="220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576418" name="Line 34"/>
            <p:cNvSpPr>
              <a:spLocks noChangeShapeType="1"/>
            </p:cNvSpPr>
            <p:nvPr/>
          </p:nvSpPr>
          <p:spPr bwMode="auto">
            <a:xfrm flipV="1">
              <a:off x="331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576419" name="Line 35"/>
            <p:cNvSpPr>
              <a:spLocks noChangeShapeType="1"/>
            </p:cNvSpPr>
            <p:nvPr/>
          </p:nvSpPr>
          <p:spPr bwMode="auto">
            <a:xfrm flipV="1">
              <a:off x="465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</p:grpSp>
      <p:sp>
        <p:nvSpPr>
          <p:cNvPr id="2576420" name="Text Box 36"/>
          <p:cNvSpPr txBox="1">
            <a:spLocks noChangeArrowheads="1"/>
          </p:cNvSpPr>
          <p:nvPr/>
        </p:nvSpPr>
        <p:spPr bwMode="auto">
          <a:xfrm>
            <a:off x="4052888" y="3733800"/>
            <a:ext cx="606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X:42</a:t>
            </a:r>
          </a:p>
        </p:txBody>
      </p:sp>
      <p:sp>
        <p:nvSpPr>
          <p:cNvPr id="2576421" name="Text Box 37"/>
          <p:cNvSpPr txBox="1">
            <a:spLocks noChangeArrowheads="1"/>
          </p:cNvSpPr>
          <p:nvPr/>
        </p:nvSpPr>
        <p:spPr bwMode="auto">
          <a:xfrm>
            <a:off x="852488" y="28956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X:17</a:t>
            </a:r>
          </a:p>
        </p:txBody>
      </p:sp>
      <p:sp>
        <p:nvSpPr>
          <p:cNvPr id="2576422" name="Text Box 38"/>
          <p:cNvSpPr txBox="1">
            <a:spLocks noChangeArrowheads="1"/>
          </p:cNvSpPr>
          <p:nvPr/>
        </p:nvSpPr>
        <p:spPr bwMode="auto">
          <a:xfrm>
            <a:off x="757238" y="1981200"/>
            <a:ext cx="1090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W: X = 17</a:t>
            </a:r>
          </a:p>
        </p:txBody>
      </p:sp>
      <p:sp>
        <p:nvSpPr>
          <p:cNvPr id="2576423" name="Text Box 39"/>
          <p:cNvSpPr txBox="1">
            <a:spLocks noChangeArrowheads="1"/>
          </p:cNvSpPr>
          <p:nvPr/>
        </p:nvSpPr>
        <p:spPr bwMode="auto">
          <a:xfrm>
            <a:off x="6872288" y="1995488"/>
            <a:ext cx="584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R: X</a:t>
            </a:r>
          </a:p>
        </p:txBody>
      </p:sp>
      <p:sp>
        <p:nvSpPr>
          <p:cNvPr id="2576424" name="Text Box 40"/>
          <p:cNvSpPr txBox="1">
            <a:spLocks noChangeArrowheads="1"/>
          </p:cNvSpPr>
          <p:nvPr/>
        </p:nvSpPr>
        <p:spPr bwMode="auto">
          <a:xfrm>
            <a:off x="4770438" y="3733800"/>
            <a:ext cx="606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7066 1.11111E-6 C -0.24723 1.11111E-6 -0.3415 -0.02986 -0.3415 -0.05417 L -0.3415 -0.10833 " pathEditMode="relative" rAng="16200000" ptsTypes="FfFF">
                                      <p:cBhvr>
                                        <p:cTn id="15" dur="2000" fill="hold"/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69 L 0.11389 -0.00069 C 0.16493 -0.00069 0.22743 -0.03171 0.22743 -0.0574 L 0.22743 -0.1155 " pathEditMode="relative" rAng="16200000" ptsTypes="FfFF">
                                      <p:cBhvr>
                                        <p:cTn id="40" dur="2000" fill="hold"/>
                                        <p:tgtEl>
                                          <p:spTgt spid="2576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57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6387" grpId="0" build="p"/>
      <p:bldP spid="2576389" grpId="0"/>
      <p:bldP spid="2576389" grpId="1"/>
      <p:bldP spid="2576420" grpId="0"/>
      <p:bldP spid="2576420" grpId="1"/>
      <p:bldP spid="2576420" grpId="2"/>
      <p:bldP spid="2576421" grpId="0"/>
      <p:bldP spid="2576422" grpId="0"/>
      <p:bldP spid="2576422" grpId="1"/>
      <p:bldP spid="2576423" grpId="0"/>
      <p:bldP spid="2576423" grpId="1"/>
      <p:bldP spid="2576424" grpId="0"/>
      <p:bldP spid="257642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5F40958-48B7-4692-821D-98D763C9DB47}" type="slidenum">
              <a:rPr lang="en-US" altLang="zh-TW" sz="1400" b="1">
                <a:solidFill>
                  <a:srgbClr val="000000"/>
                </a:solidFill>
                <a:latin typeface="Comic Sans MS" pitchFamily="66" charset="0"/>
                <a:ea typeface="新細明體" pitchFamily="18" charset="-120"/>
                <a:cs typeface="+mn-cs"/>
              </a:rPr>
              <a:pPr algn="r" eaLnBrk="0" hangingPunct="0">
                <a:defRPr/>
              </a:pPr>
              <a:t>17</a:t>
            </a:fld>
            <a:endParaRPr lang="en-US" altLang="zh-TW" sz="1400" b="1">
              <a:solidFill>
                <a:srgbClr val="000000"/>
              </a:solidFill>
              <a:latin typeface="Comic Sans MS" pitchFamily="66" charset="0"/>
              <a:ea typeface="新細明體" pitchFamily="18" charset="-120"/>
              <a:cs typeface="+mn-cs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ea typeface="新細明體" pitchFamily="18" charset="-120"/>
              </a:rPr>
              <a:t>Write Through Does </a:t>
            </a:r>
            <a:r>
              <a:rPr lang="en-US" altLang="zh-TW" sz="3600" dirty="0">
                <a:ea typeface="新細明體" pitchFamily="18" charset="-120"/>
              </a:rPr>
              <a:t>N</a:t>
            </a:r>
            <a:r>
              <a:rPr lang="en-US" altLang="zh-TW" sz="3600" dirty="0" smtClean="0">
                <a:ea typeface="新細明體" pitchFamily="18" charset="-120"/>
              </a:rPr>
              <a:t>ot Help</a:t>
            </a:r>
          </a:p>
        </p:txBody>
      </p:sp>
      <p:sp>
        <p:nvSpPr>
          <p:cNvPr id="257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43500"/>
            <a:ext cx="8229600" cy="7239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 smtClean="0">
                <a:ea typeface="新細明體" pitchFamily="18" charset="-120"/>
              </a:rPr>
              <a:t>Processor P4 sees 42 in cache and does not get the value (17) from memory.</a:t>
            </a:r>
          </a:p>
        </p:txBody>
      </p:sp>
      <p:sp>
        <p:nvSpPr>
          <p:cNvPr id="2577412" name="Text Box 4"/>
          <p:cNvSpPr txBox="1">
            <a:spLocks noChangeArrowheads="1"/>
          </p:cNvSpPr>
          <p:nvPr/>
        </p:nvSpPr>
        <p:spPr bwMode="auto">
          <a:xfrm>
            <a:off x="4175125" y="4343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X:42</a:t>
            </a:r>
          </a:p>
        </p:txBody>
      </p:sp>
      <p:sp>
        <p:nvSpPr>
          <p:cNvPr id="2577413" name="Text Box 5"/>
          <p:cNvSpPr txBox="1">
            <a:spLocks noChangeArrowheads="1"/>
          </p:cNvSpPr>
          <p:nvPr/>
        </p:nvSpPr>
        <p:spPr bwMode="auto">
          <a:xfrm>
            <a:off x="974725" y="2017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R: X</a:t>
            </a:r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571500" y="1905000"/>
            <a:ext cx="7429500" cy="2895600"/>
            <a:chOff x="360" y="1200"/>
            <a:chExt cx="4680" cy="1824"/>
          </a:xfrm>
        </p:grpSpPr>
        <p:grpSp>
          <p:nvGrpSpPr>
            <p:cNvPr id="28687" name="Group 7"/>
            <p:cNvGrpSpPr>
              <a:grpSpLocks/>
            </p:cNvGrpSpPr>
            <p:nvPr/>
          </p:nvGrpSpPr>
          <p:grpSpPr bwMode="auto">
            <a:xfrm>
              <a:off x="360" y="1200"/>
              <a:ext cx="4680" cy="1824"/>
              <a:chOff x="360" y="1200"/>
              <a:chExt cx="4680" cy="1824"/>
            </a:xfrm>
          </p:grpSpPr>
          <p:sp>
            <p:nvSpPr>
              <p:cNvPr id="2577416" name="Rectangle 8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7417" name="Rectangle 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110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7418" name="Rectangle 10"/>
              <p:cNvSpPr>
                <a:spLocks noChangeArrowheads="1"/>
              </p:cNvSpPr>
              <p:nvPr/>
            </p:nvSpPr>
            <p:spPr bwMode="auto">
              <a:xfrm>
                <a:off x="624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6887" name="Text Box 11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solidFill>
                      <a:srgbClr val="000000"/>
                    </a:solidFill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36888" name="Text Box 12"/>
              <p:cNvSpPr txBox="1">
                <a:spLocks noChangeArrowheads="1"/>
              </p:cNvSpPr>
              <p:nvPr/>
            </p:nvSpPr>
            <p:spPr bwMode="auto">
              <a:xfrm>
                <a:off x="2160" y="2736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MEM</a:t>
                </a:r>
              </a:p>
            </p:txBody>
          </p:sp>
          <p:sp>
            <p:nvSpPr>
              <p:cNvPr id="36889" name="Text Box 13"/>
              <p:cNvSpPr txBox="1">
                <a:spLocks noChangeArrowheads="1"/>
              </p:cNvSpPr>
              <p:nvPr/>
            </p:nvSpPr>
            <p:spPr bwMode="auto">
              <a:xfrm>
                <a:off x="360" y="1296"/>
                <a:ext cx="31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dirty="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P1</a:t>
                </a:r>
              </a:p>
            </p:txBody>
          </p:sp>
          <p:sp>
            <p:nvSpPr>
              <p:cNvPr id="2577422" name="Line 1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7423" name="Line 15"/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7424" name="Line 1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7425" name="Rectangle 17"/>
              <p:cNvSpPr>
                <a:spLocks noChangeArrowheads="1"/>
              </p:cNvSpPr>
              <p:nvPr/>
            </p:nvSpPr>
            <p:spPr bwMode="auto">
              <a:xfrm>
                <a:off x="1872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7426" name="Rectangle 18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6895" name="Text Box 19"/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solidFill>
                      <a:srgbClr val="000000"/>
                    </a:solidFill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36896" name="Text Box 20"/>
              <p:cNvSpPr txBox="1">
                <a:spLocks noChangeArrowheads="1"/>
              </p:cNvSpPr>
              <p:nvPr/>
            </p:nvSpPr>
            <p:spPr bwMode="auto">
              <a:xfrm>
                <a:off x="1575" y="1296"/>
                <a:ext cx="34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dirty="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P2</a:t>
                </a:r>
              </a:p>
            </p:txBody>
          </p:sp>
          <p:sp>
            <p:nvSpPr>
              <p:cNvPr id="2577429" name="Line 21"/>
              <p:cNvSpPr>
                <a:spLocks noChangeShapeType="1"/>
              </p:cNvSpPr>
              <p:nvPr/>
            </p:nvSpPr>
            <p:spPr bwMode="auto">
              <a:xfrm flipV="1">
                <a:off x="220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7430" name="Rectangle 22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7431" name="Rectangle 23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6900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872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solidFill>
                      <a:srgbClr val="000000"/>
                    </a:solidFill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36901" name="Text Box 25"/>
              <p:cNvSpPr txBox="1">
                <a:spLocks noChangeArrowheads="1"/>
              </p:cNvSpPr>
              <p:nvPr/>
            </p:nvSpPr>
            <p:spPr bwMode="auto">
              <a:xfrm>
                <a:off x="2655" y="1296"/>
                <a:ext cx="36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dirty="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P3</a:t>
                </a:r>
              </a:p>
            </p:txBody>
          </p:sp>
          <p:sp>
            <p:nvSpPr>
              <p:cNvPr id="2577434" name="Line 26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577435" name="Rectangle 27"/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577436" name="Rectangle 28"/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6905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872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solidFill>
                      <a:srgbClr val="000000"/>
                    </a:solidFill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36906" name="Text Box 30"/>
              <p:cNvSpPr txBox="1">
                <a:spLocks noChangeArrowheads="1"/>
              </p:cNvSpPr>
              <p:nvPr/>
            </p:nvSpPr>
            <p:spPr bwMode="auto">
              <a:xfrm>
                <a:off x="4005" y="1296"/>
                <a:ext cx="36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TW" dirty="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+mn-cs"/>
                  </a:rPr>
                  <a:t>P4</a:t>
                </a:r>
              </a:p>
            </p:txBody>
          </p:sp>
          <p:sp>
            <p:nvSpPr>
              <p:cNvPr id="2577439" name="Line 31"/>
              <p:cNvSpPr>
                <a:spLocks noChangeShapeType="1"/>
              </p:cNvSpPr>
              <p:nvPr/>
            </p:nvSpPr>
            <p:spPr bwMode="auto">
              <a:xfrm flipV="1">
                <a:off x="4656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+mn-cs"/>
                </a:endParaRPr>
              </a:p>
            </p:txBody>
          </p:sp>
        </p:grpSp>
        <p:sp>
          <p:nvSpPr>
            <p:cNvPr id="2577440" name="Line 32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577441" name="Line 33"/>
            <p:cNvSpPr>
              <a:spLocks noChangeShapeType="1"/>
            </p:cNvSpPr>
            <p:nvPr/>
          </p:nvSpPr>
          <p:spPr bwMode="auto">
            <a:xfrm flipV="1">
              <a:off x="220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577442" name="Line 34"/>
            <p:cNvSpPr>
              <a:spLocks noChangeShapeType="1"/>
            </p:cNvSpPr>
            <p:nvPr/>
          </p:nvSpPr>
          <p:spPr bwMode="auto">
            <a:xfrm flipV="1">
              <a:off x="331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577443" name="Line 35"/>
            <p:cNvSpPr>
              <a:spLocks noChangeShapeType="1"/>
            </p:cNvSpPr>
            <p:nvPr/>
          </p:nvSpPr>
          <p:spPr bwMode="auto">
            <a:xfrm flipV="1">
              <a:off x="465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</p:grpSp>
      <p:sp>
        <p:nvSpPr>
          <p:cNvPr id="2577444" name="Text Box 36"/>
          <p:cNvSpPr txBox="1">
            <a:spLocks noChangeArrowheads="1"/>
          </p:cNvSpPr>
          <p:nvPr/>
        </p:nvSpPr>
        <p:spPr bwMode="auto">
          <a:xfrm>
            <a:off x="4267200" y="37338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X:42</a:t>
            </a:r>
          </a:p>
        </p:txBody>
      </p:sp>
      <p:sp>
        <p:nvSpPr>
          <p:cNvPr id="2577445" name="Text Box 37"/>
          <p:cNvSpPr txBox="1">
            <a:spLocks noChangeArrowheads="1"/>
          </p:cNvSpPr>
          <p:nvPr/>
        </p:nvSpPr>
        <p:spPr bwMode="auto">
          <a:xfrm>
            <a:off x="1066800" y="2895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X:17</a:t>
            </a:r>
          </a:p>
        </p:txBody>
      </p:sp>
      <p:sp>
        <p:nvSpPr>
          <p:cNvPr id="2577446" name="Text Box 38"/>
          <p:cNvSpPr txBox="1">
            <a:spLocks noChangeArrowheads="1"/>
          </p:cNvSpPr>
          <p:nvPr/>
        </p:nvSpPr>
        <p:spPr bwMode="auto">
          <a:xfrm>
            <a:off x="971550" y="1981200"/>
            <a:ext cx="119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W: X = 17</a:t>
            </a:r>
          </a:p>
        </p:txBody>
      </p:sp>
      <p:sp>
        <p:nvSpPr>
          <p:cNvPr id="2577447" name="Text Box 39"/>
          <p:cNvSpPr txBox="1">
            <a:spLocks noChangeArrowheads="1"/>
          </p:cNvSpPr>
          <p:nvPr/>
        </p:nvSpPr>
        <p:spPr bwMode="auto">
          <a:xfrm>
            <a:off x="7086600" y="199548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R: X</a:t>
            </a:r>
          </a:p>
        </p:txBody>
      </p:sp>
      <p:sp>
        <p:nvSpPr>
          <p:cNvPr id="2577448" name="Text Box 40"/>
          <p:cNvSpPr txBox="1">
            <a:spLocks noChangeArrowheads="1"/>
          </p:cNvSpPr>
          <p:nvPr/>
        </p:nvSpPr>
        <p:spPr bwMode="auto">
          <a:xfrm>
            <a:off x="4984750" y="37338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X:42</a:t>
            </a:r>
          </a:p>
        </p:txBody>
      </p:sp>
      <p:sp>
        <p:nvSpPr>
          <p:cNvPr id="2577449" name="Text Box 41"/>
          <p:cNvSpPr txBox="1">
            <a:spLocks noChangeArrowheads="1"/>
          </p:cNvSpPr>
          <p:nvPr/>
        </p:nvSpPr>
        <p:spPr bwMode="auto">
          <a:xfrm>
            <a:off x="1219200" y="33670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X:17</a:t>
            </a:r>
          </a:p>
        </p:txBody>
      </p:sp>
      <p:sp>
        <p:nvSpPr>
          <p:cNvPr id="2577450" name="Text Box 42"/>
          <p:cNvSpPr txBox="1">
            <a:spLocks noChangeArrowheads="1"/>
          </p:cNvSpPr>
          <p:nvPr/>
        </p:nvSpPr>
        <p:spPr bwMode="auto">
          <a:xfrm>
            <a:off x="7086600" y="199548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+mn-cs"/>
              </a:rPr>
              <a:t>R: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7066 1.11111E-6 C -0.24723 1.11111E-6 -0.3415 -0.02986 -0.3415 -0.05417 L -0.3415 -0.10833 " pathEditMode="relative" rAng="16200000" ptsTypes="FfFF">
                                      <p:cBhvr>
                                        <p:cTn id="15" dur="2000" fill="hold"/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69 L 0.11389 -0.00069 C 0.16493 -0.00069 0.22743 -0.03171 0.22743 -0.0574 L 0.22743 -0.1155 " pathEditMode="relative" rAng="16200000" ptsTypes="FfFF">
                                      <p:cBhvr>
                                        <p:cTn id="28" dur="2000" fill="hold"/>
                                        <p:tgtEl>
                                          <p:spTgt spid="2577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06898 C 2.77778E-6 0.09977 0.08646 0.13797 0.15712 0.13797 L 0.31423 0.13797 " pathEditMode="relative" rAng="0" ptsTypes="FfFF">
                                      <p:cBhvr>
                                        <p:cTn id="45" dur="2000" fill="hold"/>
                                        <p:tgtEl>
                                          <p:spTgt spid="257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6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7411" grpId="0" build="p"/>
      <p:bldP spid="2577412" grpId="0"/>
      <p:bldP spid="2577413" grpId="0"/>
      <p:bldP spid="2577413" grpId="1"/>
      <p:bldP spid="2577444" grpId="0"/>
      <p:bldP spid="2577444" grpId="1"/>
      <p:bldP spid="2577444" grpId="2"/>
      <p:bldP spid="2577445" grpId="0"/>
      <p:bldP spid="2577446" grpId="0"/>
      <p:bldP spid="2577446" grpId="1"/>
      <p:bldP spid="2577447" grpId="0"/>
      <p:bldP spid="2577447" grpId="1"/>
      <p:bldP spid="2577448" grpId="0"/>
      <p:bldP spid="2577448" grpId="1"/>
      <p:bldP spid="2577449" grpId="0"/>
      <p:bldP spid="2577449" grpId="1"/>
      <p:bldP spid="25774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D0D0D"/>
                </a:solidFill>
                <a:ea typeface="宋体" pitchFamily="2" charset="-122"/>
              </a:rPr>
              <a:t>Some Solutions to Cache Coherence Problem</a:t>
            </a:r>
            <a:endParaRPr lang="zh-CN" altLang="en-US" sz="3600" b="1" dirty="0" smtClean="0">
              <a:solidFill>
                <a:srgbClr val="0D0D0D"/>
              </a:solidFill>
              <a:ea typeface="宋体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Shared Cache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Cache placement identical to single cache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Only one copy of any cached block which results in limited bandwidth</a:t>
            </a:r>
          </a:p>
          <a:p>
            <a:r>
              <a:rPr lang="en-US" altLang="zh-CN" sz="3600" dirty="0" smtClean="0">
                <a:ea typeface="宋体" pitchFamily="2" charset="-122"/>
              </a:rPr>
              <a:t>Snoopy Cache-Coherence Protocols for </a:t>
            </a:r>
            <a:r>
              <a:rPr lang="en-US" altLang="zh-TW" sz="3600" dirty="0" smtClean="0">
                <a:solidFill>
                  <a:srgbClr val="0D0D0D"/>
                </a:solidFill>
                <a:ea typeface="新細明體" pitchFamily="18" charset="-120"/>
              </a:rPr>
              <a:t>Distributed Cache</a:t>
            </a:r>
          </a:p>
          <a:p>
            <a:endParaRPr lang="zh-CN" altLang="en-US" dirty="0" smtClean="0">
              <a:solidFill>
                <a:srgbClr val="0D0D0D"/>
              </a:solidFill>
              <a:ea typeface="宋体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07ECF2-09A7-4ACB-A1F3-6A695858D7B5}" type="slidenum">
              <a:rPr lang="en-US" altLang="zh-TW" smtClean="0">
                <a:latin typeface="Arial Black" pitchFamily="34" charset="0"/>
              </a:rPr>
              <a:pPr eaLnBrk="1" hangingPunct="1"/>
              <a:t>18</a:t>
            </a:fld>
            <a:endParaRPr lang="en-US" altLang="zh-TW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23977E3-1389-431C-A04A-806267CB6558}" type="slidenum">
              <a:rPr lang="en-US" altLang="zh-TW" sz="1400" b="1">
                <a:latin typeface="Comic Sans MS" pitchFamily="66" charset="0"/>
                <a:ea typeface="新細明體" pitchFamily="18" charset="-120"/>
              </a:rPr>
              <a:pPr algn="r" eaLnBrk="1" hangingPunct="1"/>
              <a:t>19</a:t>
            </a:fld>
            <a:endParaRPr lang="en-US" altLang="zh-TW" sz="1400" b="1"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86550" cy="685800"/>
          </a:xfrm>
        </p:spPr>
        <p:txBody>
          <a:bodyPr/>
          <a:lstStyle/>
          <a:p>
            <a:pPr>
              <a:defRPr/>
            </a:pP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Gulim" pitchFamily="34" charset="-127"/>
              </a:rPr>
              <a:t>Snooping Cache Coherency</a:t>
            </a:r>
          </a:p>
        </p:txBody>
      </p:sp>
      <p:pic>
        <p:nvPicPr>
          <p:cNvPr id="31748" name="Picture 4" descr="CA4HYF0D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81200"/>
            <a:ext cx="977900" cy="1346200"/>
          </a:xfrm>
          <a:solidFill>
            <a:srgbClr val="FF3300"/>
          </a:solidFill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6675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228600" y="4495800"/>
            <a:ext cx="8686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Cache Controller “snoops” all transactions on the shared </a:t>
            </a:r>
            <a:r>
              <a:rPr lang="en-US" altLang="zh-TW" sz="2400" dirty="0" smtClean="0">
                <a:ea typeface="新細明體" pitchFamily="18" charset="-120"/>
              </a:rPr>
              <a:t>bus and takes </a:t>
            </a:r>
            <a:r>
              <a:rPr lang="en-US" altLang="zh-TW" sz="2400" dirty="0">
                <a:ea typeface="新細明體" pitchFamily="18" charset="-120"/>
              </a:rPr>
              <a:t>action to ensure coherence (invalidate, update, or supply value)</a:t>
            </a:r>
          </a:p>
          <a:p>
            <a:pPr eaLnBrk="1" hangingPunct="1"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 A transaction is a relevant transaction if it involves a cache block currently contained in this cache</a:t>
            </a:r>
          </a:p>
        </p:txBody>
      </p:sp>
      <p:sp>
        <p:nvSpPr>
          <p:cNvPr id="31751" name="Rectangle 20"/>
          <p:cNvSpPr>
            <a:spLocks noChangeArrowheads="1"/>
          </p:cNvSpPr>
          <p:nvPr/>
        </p:nvSpPr>
        <p:spPr bwMode="auto">
          <a:xfrm>
            <a:off x="142875" y="3500438"/>
            <a:ext cx="1090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>
                <a:solidFill>
                  <a:srgbClr val="000000"/>
                </a:solidFill>
                <a:ea typeface="宋体" pitchFamily="2" charset="-122"/>
              </a:rPr>
              <a:t>Bus snoop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31752" name="Freeform 33"/>
          <p:cNvSpPr>
            <a:spLocks/>
          </p:cNvSpPr>
          <p:nvPr/>
        </p:nvSpPr>
        <p:spPr bwMode="auto">
          <a:xfrm>
            <a:off x="5072063" y="3071813"/>
            <a:ext cx="714375" cy="428625"/>
          </a:xfrm>
          <a:custGeom>
            <a:avLst/>
            <a:gdLst>
              <a:gd name="T0" fmla="*/ 0 w 224"/>
              <a:gd name="T1" fmla="*/ 428625 h 155"/>
              <a:gd name="T2" fmla="*/ 35081 w 224"/>
              <a:gd name="T3" fmla="*/ 351196 h 155"/>
              <a:gd name="T4" fmla="*/ 76540 w 224"/>
              <a:gd name="T5" fmla="*/ 282063 h 155"/>
              <a:gd name="T6" fmla="*/ 127567 w 224"/>
              <a:gd name="T7" fmla="*/ 221226 h 155"/>
              <a:gd name="T8" fmla="*/ 194540 w 224"/>
              <a:gd name="T9" fmla="*/ 163154 h 155"/>
              <a:gd name="T10" fmla="*/ 264701 w 224"/>
              <a:gd name="T11" fmla="*/ 113378 h 155"/>
              <a:gd name="T12" fmla="*/ 347620 w 224"/>
              <a:gd name="T13" fmla="*/ 77429 h 155"/>
              <a:gd name="T14" fmla="*/ 433728 w 224"/>
              <a:gd name="T15" fmla="*/ 44245 h 155"/>
              <a:gd name="T16" fmla="*/ 526214 w 224"/>
              <a:gd name="T17" fmla="*/ 19357 h 155"/>
              <a:gd name="T18" fmla="*/ 621889 w 224"/>
              <a:gd name="T19" fmla="*/ 8296 h 155"/>
              <a:gd name="T20" fmla="*/ 714375 w 224"/>
              <a:gd name="T21" fmla="*/ 0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4"/>
              <a:gd name="T34" fmla="*/ 0 h 155"/>
              <a:gd name="T35" fmla="*/ 224 w 224"/>
              <a:gd name="T36" fmla="*/ 155 h 1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4" h="155">
                <a:moveTo>
                  <a:pt x="0" y="155"/>
                </a:moveTo>
                <a:lnTo>
                  <a:pt x="11" y="127"/>
                </a:lnTo>
                <a:lnTo>
                  <a:pt x="24" y="102"/>
                </a:lnTo>
                <a:lnTo>
                  <a:pt x="40" y="80"/>
                </a:lnTo>
                <a:lnTo>
                  <a:pt x="61" y="59"/>
                </a:lnTo>
                <a:lnTo>
                  <a:pt x="83" y="41"/>
                </a:lnTo>
                <a:lnTo>
                  <a:pt x="109" y="28"/>
                </a:lnTo>
                <a:lnTo>
                  <a:pt x="136" y="16"/>
                </a:lnTo>
                <a:lnTo>
                  <a:pt x="165" y="7"/>
                </a:lnTo>
                <a:lnTo>
                  <a:pt x="195" y="3"/>
                </a:lnTo>
                <a:lnTo>
                  <a:pt x="22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3" name="Freeform 35"/>
          <p:cNvSpPr>
            <a:spLocks/>
          </p:cNvSpPr>
          <p:nvPr/>
        </p:nvSpPr>
        <p:spPr bwMode="auto">
          <a:xfrm flipH="1">
            <a:off x="6429375" y="3071813"/>
            <a:ext cx="714375" cy="642937"/>
          </a:xfrm>
          <a:custGeom>
            <a:avLst/>
            <a:gdLst>
              <a:gd name="T0" fmla="*/ 714375 w 298"/>
              <a:gd name="T1" fmla="*/ 642937 h 170"/>
              <a:gd name="T2" fmla="*/ 707183 w 298"/>
              <a:gd name="T3" fmla="*/ 537042 h 170"/>
              <a:gd name="T4" fmla="*/ 683211 w 298"/>
              <a:gd name="T5" fmla="*/ 442492 h 170"/>
              <a:gd name="T6" fmla="*/ 637664 w 298"/>
              <a:gd name="T7" fmla="*/ 347942 h 170"/>
              <a:gd name="T8" fmla="*/ 580130 w 298"/>
              <a:gd name="T9" fmla="*/ 264739 h 170"/>
              <a:gd name="T10" fmla="*/ 510610 w 298"/>
              <a:gd name="T11" fmla="*/ 185317 h 170"/>
              <a:gd name="T12" fmla="*/ 419515 w 298"/>
              <a:gd name="T13" fmla="*/ 128587 h 170"/>
              <a:gd name="T14" fmla="*/ 330818 w 298"/>
              <a:gd name="T15" fmla="*/ 75640 h 170"/>
              <a:gd name="T16" fmla="*/ 230134 w 298"/>
              <a:gd name="T17" fmla="*/ 34038 h 170"/>
              <a:gd name="T18" fmla="*/ 115067 w 298"/>
              <a:gd name="T19" fmla="*/ 7564 h 170"/>
              <a:gd name="T20" fmla="*/ 0 w 298"/>
              <a:gd name="T21" fmla="*/ 0 h 1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98"/>
              <a:gd name="T34" fmla="*/ 0 h 170"/>
              <a:gd name="T35" fmla="*/ 298 w 298"/>
              <a:gd name="T36" fmla="*/ 170 h 17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98" h="170">
                <a:moveTo>
                  <a:pt x="298" y="170"/>
                </a:moveTo>
                <a:lnTo>
                  <a:pt x="295" y="142"/>
                </a:lnTo>
                <a:lnTo>
                  <a:pt x="285" y="117"/>
                </a:lnTo>
                <a:lnTo>
                  <a:pt x="266" y="92"/>
                </a:lnTo>
                <a:lnTo>
                  <a:pt x="242" y="70"/>
                </a:lnTo>
                <a:lnTo>
                  <a:pt x="213" y="49"/>
                </a:lnTo>
                <a:lnTo>
                  <a:pt x="175" y="34"/>
                </a:lnTo>
                <a:lnTo>
                  <a:pt x="138" y="20"/>
                </a:lnTo>
                <a:lnTo>
                  <a:pt x="96" y="9"/>
                </a:lnTo>
                <a:lnTo>
                  <a:pt x="48" y="2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4" name="Rectangle 36"/>
          <p:cNvSpPr>
            <a:spLocks noChangeArrowheads="1"/>
          </p:cNvSpPr>
          <p:nvPr/>
        </p:nvSpPr>
        <p:spPr bwMode="auto">
          <a:xfrm>
            <a:off x="6000750" y="3762375"/>
            <a:ext cx="1403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600">
                <a:solidFill>
                  <a:srgbClr val="000000"/>
                </a:solidFill>
                <a:ea typeface="宋体" pitchFamily="2" charset="-122"/>
              </a:rPr>
              <a:t>Cache-memory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sz="1600">
                <a:ea typeface="宋体" pitchFamily="2" charset="-122"/>
              </a:rPr>
              <a:t>transaction</a:t>
            </a:r>
          </a:p>
          <a:p>
            <a:endParaRPr lang="zh-CN" altLang="zh-CN" sz="1600">
              <a:ea typeface="宋体" pitchFamily="2" charset="-122"/>
            </a:endParaRPr>
          </a:p>
        </p:txBody>
      </p:sp>
      <p:sp>
        <p:nvSpPr>
          <p:cNvPr id="31755" name="Freeform 42"/>
          <p:cNvSpPr>
            <a:spLocks/>
          </p:cNvSpPr>
          <p:nvPr/>
        </p:nvSpPr>
        <p:spPr bwMode="auto">
          <a:xfrm>
            <a:off x="2187575" y="2786063"/>
            <a:ext cx="1169988" cy="285750"/>
          </a:xfrm>
          <a:custGeom>
            <a:avLst/>
            <a:gdLst>
              <a:gd name="T0" fmla="*/ 1169988 w 197"/>
              <a:gd name="T1" fmla="*/ 285750 h 195"/>
              <a:gd name="T2" fmla="*/ 1009634 w 197"/>
              <a:gd name="T3" fmla="*/ 281354 h 195"/>
              <a:gd name="T4" fmla="*/ 855220 w 197"/>
              <a:gd name="T5" fmla="*/ 272562 h 195"/>
              <a:gd name="T6" fmla="*/ 694866 w 197"/>
              <a:gd name="T7" fmla="*/ 254977 h 195"/>
              <a:gd name="T8" fmla="*/ 552329 w 197"/>
              <a:gd name="T9" fmla="*/ 235927 h 195"/>
              <a:gd name="T10" fmla="*/ 427610 w 197"/>
              <a:gd name="T11" fmla="*/ 205154 h 195"/>
              <a:gd name="T12" fmla="*/ 296951 w 197"/>
              <a:gd name="T13" fmla="*/ 175846 h 195"/>
              <a:gd name="T14" fmla="*/ 190049 w 197"/>
              <a:gd name="T15" fmla="*/ 136281 h 195"/>
              <a:gd name="T16" fmla="*/ 106902 w 197"/>
              <a:gd name="T17" fmla="*/ 96715 h 195"/>
              <a:gd name="T18" fmla="*/ 47512 w 197"/>
              <a:gd name="T19" fmla="*/ 49823 h 195"/>
              <a:gd name="T20" fmla="*/ 0 w 197"/>
              <a:gd name="T21" fmla="*/ 0 h 1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7"/>
              <a:gd name="T34" fmla="*/ 0 h 195"/>
              <a:gd name="T35" fmla="*/ 197 w 197"/>
              <a:gd name="T36" fmla="*/ 195 h 1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7" h="195">
                <a:moveTo>
                  <a:pt x="197" y="195"/>
                </a:moveTo>
                <a:lnTo>
                  <a:pt x="170" y="192"/>
                </a:lnTo>
                <a:lnTo>
                  <a:pt x="144" y="186"/>
                </a:lnTo>
                <a:lnTo>
                  <a:pt x="117" y="174"/>
                </a:lnTo>
                <a:lnTo>
                  <a:pt x="93" y="161"/>
                </a:lnTo>
                <a:lnTo>
                  <a:pt x="72" y="140"/>
                </a:lnTo>
                <a:lnTo>
                  <a:pt x="50" y="120"/>
                </a:lnTo>
                <a:lnTo>
                  <a:pt x="32" y="93"/>
                </a:lnTo>
                <a:lnTo>
                  <a:pt x="18" y="66"/>
                </a:lnTo>
                <a:lnTo>
                  <a:pt x="8" y="34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6" name="Freeform 47"/>
          <p:cNvSpPr>
            <a:spLocks/>
          </p:cNvSpPr>
          <p:nvPr/>
        </p:nvSpPr>
        <p:spPr bwMode="auto">
          <a:xfrm>
            <a:off x="7429500" y="2643188"/>
            <a:ext cx="357188" cy="428625"/>
          </a:xfrm>
          <a:custGeom>
            <a:avLst/>
            <a:gdLst>
              <a:gd name="T0" fmla="*/ 357188 w 72"/>
              <a:gd name="T1" fmla="*/ 0 h 229"/>
              <a:gd name="T2" fmla="*/ 357188 w 72"/>
              <a:gd name="T3" fmla="*/ 50537 h 229"/>
              <a:gd name="T4" fmla="*/ 357188 w 72"/>
              <a:gd name="T5" fmla="*/ 104817 h 229"/>
              <a:gd name="T6" fmla="*/ 342305 w 72"/>
              <a:gd name="T7" fmla="*/ 157225 h 229"/>
              <a:gd name="T8" fmla="*/ 327422 w 72"/>
              <a:gd name="T9" fmla="*/ 207761 h 229"/>
              <a:gd name="T10" fmla="*/ 302618 w 72"/>
              <a:gd name="T11" fmla="*/ 254555 h 229"/>
              <a:gd name="T12" fmla="*/ 262930 w 72"/>
              <a:gd name="T13" fmla="*/ 301348 h 229"/>
              <a:gd name="T14" fmla="*/ 223242 w 72"/>
              <a:gd name="T15" fmla="*/ 338782 h 229"/>
              <a:gd name="T16" fmla="*/ 158750 w 72"/>
              <a:gd name="T17" fmla="*/ 376217 h 229"/>
              <a:gd name="T18" fmla="*/ 89297 w 72"/>
              <a:gd name="T19" fmla="*/ 406164 h 229"/>
              <a:gd name="T20" fmla="*/ 0 w 72"/>
              <a:gd name="T21" fmla="*/ 428625 h 22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2"/>
              <a:gd name="T34" fmla="*/ 0 h 229"/>
              <a:gd name="T35" fmla="*/ 72 w 72"/>
              <a:gd name="T36" fmla="*/ 229 h 22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2" h="229">
                <a:moveTo>
                  <a:pt x="72" y="0"/>
                </a:moveTo>
                <a:lnTo>
                  <a:pt x="72" y="27"/>
                </a:lnTo>
                <a:lnTo>
                  <a:pt x="72" y="56"/>
                </a:lnTo>
                <a:lnTo>
                  <a:pt x="69" y="84"/>
                </a:lnTo>
                <a:lnTo>
                  <a:pt x="66" y="111"/>
                </a:lnTo>
                <a:lnTo>
                  <a:pt x="61" y="136"/>
                </a:lnTo>
                <a:lnTo>
                  <a:pt x="53" y="161"/>
                </a:lnTo>
                <a:lnTo>
                  <a:pt x="45" y="181"/>
                </a:lnTo>
                <a:lnTo>
                  <a:pt x="32" y="201"/>
                </a:lnTo>
                <a:lnTo>
                  <a:pt x="18" y="217"/>
                </a:lnTo>
                <a:lnTo>
                  <a:pt x="0" y="229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31757" name="Freeform 32"/>
          <p:cNvSpPr>
            <a:spLocks/>
          </p:cNvSpPr>
          <p:nvPr/>
        </p:nvSpPr>
        <p:spPr bwMode="auto">
          <a:xfrm>
            <a:off x="5000625" y="3513138"/>
            <a:ext cx="157163" cy="201612"/>
          </a:xfrm>
          <a:custGeom>
            <a:avLst/>
            <a:gdLst>
              <a:gd name="T0" fmla="*/ 78582 w 54"/>
              <a:gd name="T1" fmla="*/ 4917 h 82"/>
              <a:gd name="T2" fmla="*/ 157163 w 54"/>
              <a:gd name="T3" fmla="*/ 22128 h 82"/>
              <a:gd name="T4" fmla="*/ 40746 w 54"/>
              <a:gd name="T5" fmla="*/ 201612 h 82"/>
              <a:gd name="T6" fmla="*/ 0 w 54"/>
              <a:gd name="T7" fmla="*/ 0 h 82"/>
              <a:gd name="T8" fmla="*/ 78582 w 54"/>
              <a:gd name="T9" fmla="*/ 491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82"/>
              <a:gd name="T17" fmla="*/ 54 w 54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82">
                <a:moveTo>
                  <a:pt x="27" y="2"/>
                </a:moveTo>
                <a:lnTo>
                  <a:pt x="54" y="9"/>
                </a:lnTo>
                <a:lnTo>
                  <a:pt x="14" y="82"/>
                </a:lnTo>
                <a:lnTo>
                  <a:pt x="0" y="0"/>
                </a:lnTo>
                <a:lnTo>
                  <a:pt x="27" y="2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8" name="Freeform 46"/>
          <p:cNvSpPr>
            <a:spLocks/>
          </p:cNvSpPr>
          <p:nvPr/>
        </p:nvSpPr>
        <p:spPr bwMode="auto">
          <a:xfrm>
            <a:off x="7429500" y="2928938"/>
            <a:ext cx="265113" cy="142875"/>
          </a:xfrm>
          <a:custGeom>
            <a:avLst/>
            <a:gdLst>
              <a:gd name="T0" fmla="*/ 219987 w 94"/>
              <a:gd name="T1" fmla="*/ 42160 h 61"/>
              <a:gd name="T2" fmla="*/ 265113 w 94"/>
              <a:gd name="T3" fmla="*/ 89004 h 61"/>
              <a:gd name="T4" fmla="*/ 0 w 94"/>
              <a:gd name="T5" fmla="*/ 142875 h 61"/>
              <a:gd name="T6" fmla="*/ 180502 w 94"/>
              <a:gd name="T7" fmla="*/ 0 h 61"/>
              <a:gd name="T8" fmla="*/ 219987 w 94"/>
              <a:gd name="T9" fmla="*/ 4216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1"/>
              <a:gd name="T17" fmla="*/ 94 w 94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1">
                <a:moveTo>
                  <a:pt x="78" y="18"/>
                </a:moveTo>
                <a:lnTo>
                  <a:pt x="94" y="38"/>
                </a:lnTo>
                <a:lnTo>
                  <a:pt x="0" y="61"/>
                </a:lnTo>
                <a:lnTo>
                  <a:pt x="64" y="0"/>
                </a:lnTo>
                <a:lnTo>
                  <a:pt x="78" y="1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9" name="Freeform 41"/>
          <p:cNvSpPr>
            <a:spLocks/>
          </p:cNvSpPr>
          <p:nvPr/>
        </p:nvSpPr>
        <p:spPr bwMode="auto">
          <a:xfrm>
            <a:off x="2143125" y="2657475"/>
            <a:ext cx="142875" cy="200025"/>
          </a:xfrm>
          <a:custGeom>
            <a:avLst/>
            <a:gdLst>
              <a:gd name="T0" fmla="*/ 64698 w 53"/>
              <a:gd name="T1" fmla="*/ 195086 h 81"/>
              <a:gd name="T2" fmla="*/ 0 w 53"/>
              <a:gd name="T3" fmla="*/ 200025 h 81"/>
              <a:gd name="T4" fmla="*/ 43132 w 53"/>
              <a:gd name="T5" fmla="*/ 0 h 81"/>
              <a:gd name="T6" fmla="*/ 142875 w 53"/>
              <a:gd name="T7" fmla="*/ 190147 h 81"/>
              <a:gd name="T8" fmla="*/ 64698 w 53"/>
              <a:gd name="T9" fmla="*/ 195086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81"/>
              <a:gd name="T17" fmla="*/ 53 w 53"/>
              <a:gd name="T18" fmla="*/ 81 h 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81">
                <a:moveTo>
                  <a:pt x="24" y="79"/>
                </a:moveTo>
                <a:lnTo>
                  <a:pt x="0" y="81"/>
                </a:lnTo>
                <a:lnTo>
                  <a:pt x="16" y="0"/>
                </a:lnTo>
                <a:lnTo>
                  <a:pt x="53" y="77"/>
                </a:lnTo>
                <a:lnTo>
                  <a:pt x="24" y="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60" name="Freeform 42"/>
          <p:cNvSpPr>
            <a:spLocks/>
          </p:cNvSpPr>
          <p:nvPr/>
        </p:nvSpPr>
        <p:spPr bwMode="auto">
          <a:xfrm>
            <a:off x="4116388" y="2833688"/>
            <a:ext cx="884237" cy="238125"/>
          </a:xfrm>
          <a:custGeom>
            <a:avLst/>
            <a:gdLst>
              <a:gd name="T0" fmla="*/ 884237 w 197"/>
              <a:gd name="T1" fmla="*/ 238125 h 195"/>
              <a:gd name="T2" fmla="*/ 763047 w 197"/>
              <a:gd name="T3" fmla="*/ 234462 h 195"/>
              <a:gd name="T4" fmla="*/ 646346 w 197"/>
              <a:gd name="T5" fmla="*/ 227135 h 195"/>
              <a:gd name="T6" fmla="*/ 525156 w 197"/>
              <a:gd name="T7" fmla="*/ 212481 h 195"/>
              <a:gd name="T8" fmla="*/ 417432 w 197"/>
              <a:gd name="T9" fmla="*/ 196606 h 195"/>
              <a:gd name="T10" fmla="*/ 323173 w 197"/>
              <a:gd name="T11" fmla="*/ 170962 h 195"/>
              <a:gd name="T12" fmla="*/ 224426 w 197"/>
              <a:gd name="T13" fmla="*/ 146538 h 195"/>
              <a:gd name="T14" fmla="*/ 143632 w 197"/>
              <a:gd name="T15" fmla="*/ 113567 h 195"/>
              <a:gd name="T16" fmla="*/ 80793 w 197"/>
              <a:gd name="T17" fmla="*/ 80596 h 195"/>
              <a:gd name="T18" fmla="*/ 35908 w 197"/>
              <a:gd name="T19" fmla="*/ 41519 h 195"/>
              <a:gd name="T20" fmla="*/ 0 w 197"/>
              <a:gd name="T21" fmla="*/ 0 h 1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7"/>
              <a:gd name="T34" fmla="*/ 0 h 195"/>
              <a:gd name="T35" fmla="*/ 197 w 197"/>
              <a:gd name="T36" fmla="*/ 195 h 1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7" h="195">
                <a:moveTo>
                  <a:pt x="197" y="195"/>
                </a:moveTo>
                <a:lnTo>
                  <a:pt x="170" y="192"/>
                </a:lnTo>
                <a:lnTo>
                  <a:pt x="144" y="186"/>
                </a:lnTo>
                <a:lnTo>
                  <a:pt x="117" y="174"/>
                </a:lnTo>
                <a:lnTo>
                  <a:pt x="93" y="161"/>
                </a:lnTo>
                <a:lnTo>
                  <a:pt x="72" y="140"/>
                </a:lnTo>
                <a:lnTo>
                  <a:pt x="50" y="120"/>
                </a:lnTo>
                <a:lnTo>
                  <a:pt x="32" y="93"/>
                </a:lnTo>
                <a:lnTo>
                  <a:pt x="18" y="66"/>
                </a:lnTo>
                <a:lnTo>
                  <a:pt x="8" y="34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61" name="Freeform 41"/>
          <p:cNvSpPr>
            <a:spLocks/>
          </p:cNvSpPr>
          <p:nvPr/>
        </p:nvSpPr>
        <p:spPr bwMode="auto">
          <a:xfrm>
            <a:off x="4044950" y="2705100"/>
            <a:ext cx="169863" cy="152400"/>
          </a:xfrm>
          <a:custGeom>
            <a:avLst/>
            <a:gdLst>
              <a:gd name="T0" fmla="*/ 76919 w 53"/>
              <a:gd name="T1" fmla="*/ 148637 h 81"/>
              <a:gd name="T2" fmla="*/ 0 w 53"/>
              <a:gd name="T3" fmla="*/ 152400 h 81"/>
              <a:gd name="T4" fmla="*/ 51279 w 53"/>
              <a:gd name="T5" fmla="*/ 0 h 81"/>
              <a:gd name="T6" fmla="*/ 169863 w 53"/>
              <a:gd name="T7" fmla="*/ 144874 h 81"/>
              <a:gd name="T8" fmla="*/ 76919 w 53"/>
              <a:gd name="T9" fmla="*/ 148637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81"/>
              <a:gd name="T17" fmla="*/ 53 w 53"/>
              <a:gd name="T18" fmla="*/ 81 h 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81">
                <a:moveTo>
                  <a:pt x="24" y="79"/>
                </a:moveTo>
                <a:lnTo>
                  <a:pt x="0" y="81"/>
                </a:lnTo>
                <a:lnTo>
                  <a:pt x="16" y="0"/>
                </a:lnTo>
                <a:lnTo>
                  <a:pt x="53" y="77"/>
                </a:lnTo>
                <a:lnTo>
                  <a:pt x="24" y="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1762" name="直接连接符 27"/>
          <p:cNvCxnSpPr>
            <a:cxnSpLocks noChangeShapeType="1"/>
          </p:cNvCxnSpPr>
          <p:nvPr/>
        </p:nvCxnSpPr>
        <p:spPr bwMode="auto">
          <a:xfrm>
            <a:off x="3214688" y="3071813"/>
            <a:ext cx="4357687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Outline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Multiprocessor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r>
              <a:rPr lang="en-US" altLang="zh-CN" dirty="0"/>
              <a:t>Performance Potential</a:t>
            </a:r>
          </a:p>
          <a:p>
            <a:r>
              <a:rPr lang="en-US" altLang="zh-CN" dirty="0"/>
              <a:t>New </a:t>
            </a:r>
            <a:r>
              <a:rPr lang="en-US" altLang="zh-CN" dirty="0" smtClean="0"/>
              <a:t>Problems</a:t>
            </a:r>
            <a:endParaRPr lang="en-US" altLang="zh-CN" dirty="0"/>
          </a:p>
          <a:p>
            <a:pPr lvl="1"/>
            <a:r>
              <a:rPr lang="en-US" altLang="zh-CN" dirty="0"/>
              <a:t>Cache Coherence Problem &amp; Solution</a:t>
            </a:r>
          </a:p>
          <a:p>
            <a:r>
              <a:rPr lang="en-US" altLang="zh-CN" dirty="0"/>
              <a:t>Challenges of Parallel Processing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FDF43D-D19D-48EB-B417-F86AEBDA9373}" type="slidenum">
              <a:rPr lang="en-US" altLang="zh-TW" smtClean="0">
                <a:latin typeface="Arial Black" pitchFamily="34" charset="0"/>
              </a:rPr>
              <a:pPr eaLnBrk="1" hangingPunct="1"/>
              <a:t>2</a:t>
            </a:fld>
            <a:endParaRPr lang="en-US" altLang="zh-TW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09600" y="45243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2800">
                <a:ea typeface="新細明體" pitchFamily="18" charset="-120"/>
              </a:rPr>
              <a:t>Hardware Cache Coherence Demonstration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0038" y="142875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write-invalidate</a:t>
            </a:r>
          </a:p>
          <a:p>
            <a:pPr marL="342900" indent="-342900"/>
            <a:endParaRPr lang="en-US" altLang="zh-TW" sz="2400" dirty="0">
              <a:ea typeface="新細明體" pitchFamily="18" charset="-120"/>
            </a:endParaRPr>
          </a:p>
          <a:p>
            <a:pPr marL="342900" indent="-342900"/>
            <a:endParaRPr lang="en-US" altLang="zh-TW" sz="2400" dirty="0">
              <a:ea typeface="新細明體" pitchFamily="18" charset="-120"/>
            </a:endParaRPr>
          </a:p>
          <a:p>
            <a:pPr marL="342900" indent="-342900"/>
            <a:endParaRPr lang="en-US" altLang="zh-TW" sz="2400" dirty="0">
              <a:ea typeface="新細明體" pitchFamily="18" charset="-120"/>
            </a:endParaRPr>
          </a:p>
          <a:p>
            <a:pPr marL="342900" indent="-342900"/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583556" name="Oval 4"/>
          <p:cNvSpPr>
            <a:spLocks noChangeArrowheads="1"/>
          </p:cNvSpPr>
          <p:nvPr/>
        </p:nvSpPr>
        <p:spPr bwMode="auto">
          <a:xfrm>
            <a:off x="3816350" y="3282950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7" name="Rectangle 5"/>
          <p:cNvSpPr>
            <a:spLocks noChangeArrowheads="1"/>
          </p:cNvSpPr>
          <p:nvPr/>
        </p:nvSpPr>
        <p:spPr bwMode="auto">
          <a:xfrm>
            <a:off x="3740150" y="2978150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8" name="Oval 6"/>
          <p:cNvSpPr>
            <a:spLocks noChangeArrowheads="1"/>
          </p:cNvSpPr>
          <p:nvPr/>
        </p:nvSpPr>
        <p:spPr bwMode="auto">
          <a:xfrm>
            <a:off x="1758950" y="3282950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9" name="Rectangle 7"/>
          <p:cNvSpPr>
            <a:spLocks noChangeArrowheads="1"/>
          </p:cNvSpPr>
          <p:nvPr/>
        </p:nvSpPr>
        <p:spPr bwMode="auto">
          <a:xfrm>
            <a:off x="1682750" y="2978150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0" name="Rectangle 8"/>
          <p:cNvSpPr>
            <a:spLocks noChangeArrowheads="1"/>
          </p:cNvSpPr>
          <p:nvPr/>
        </p:nvSpPr>
        <p:spPr bwMode="auto">
          <a:xfrm>
            <a:off x="1889125" y="2899792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X -&gt; X’</a:t>
            </a:r>
          </a:p>
        </p:txBody>
      </p:sp>
      <p:sp>
        <p:nvSpPr>
          <p:cNvPr id="2583561" name="Rectangle 9"/>
          <p:cNvSpPr>
            <a:spLocks noChangeArrowheads="1"/>
          </p:cNvSpPr>
          <p:nvPr/>
        </p:nvSpPr>
        <p:spPr bwMode="auto">
          <a:xfrm>
            <a:off x="669925" y="2041525"/>
            <a:ext cx="183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>
                <a:ea typeface="新細明體" pitchFamily="18" charset="-120"/>
              </a:rPr>
              <a:t>invalidate --&gt;</a:t>
            </a:r>
          </a:p>
        </p:txBody>
      </p:sp>
      <p:sp>
        <p:nvSpPr>
          <p:cNvPr id="2583562" name="Rectangle 10"/>
          <p:cNvSpPr>
            <a:spLocks noChangeArrowheads="1"/>
          </p:cNvSpPr>
          <p:nvPr/>
        </p:nvSpPr>
        <p:spPr bwMode="auto">
          <a:xfrm>
            <a:off x="3794125" y="2899792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X -&gt; </a:t>
            </a:r>
            <a:r>
              <a:rPr lang="en-US" altLang="zh-TW" sz="2400" dirty="0" err="1">
                <a:ea typeface="新細明體" pitchFamily="18" charset="-120"/>
              </a:rPr>
              <a:t>Inv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583563" name="Oval 11"/>
          <p:cNvSpPr>
            <a:spLocks noChangeArrowheads="1"/>
          </p:cNvSpPr>
          <p:nvPr/>
        </p:nvSpPr>
        <p:spPr bwMode="auto">
          <a:xfrm>
            <a:off x="6711950" y="3282950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4" name="Rectangle 12"/>
          <p:cNvSpPr>
            <a:spLocks noChangeArrowheads="1"/>
          </p:cNvSpPr>
          <p:nvPr/>
        </p:nvSpPr>
        <p:spPr bwMode="auto">
          <a:xfrm>
            <a:off x="6635750" y="2978150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5" name="Rectangle 13"/>
          <p:cNvSpPr>
            <a:spLocks noChangeArrowheads="1"/>
          </p:cNvSpPr>
          <p:nvPr/>
        </p:nvSpPr>
        <p:spPr bwMode="auto">
          <a:xfrm>
            <a:off x="6765925" y="2899792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X -&gt; </a:t>
            </a:r>
            <a:r>
              <a:rPr lang="en-US" altLang="zh-TW" sz="2400" dirty="0" err="1">
                <a:ea typeface="新細明體" pitchFamily="18" charset="-120"/>
              </a:rPr>
              <a:t>Inv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394325" y="333692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>
                <a:ea typeface="新細明體" pitchFamily="18" charset="-120"/>
              </a:rPr>
              <a:t>. . . . . </a:t>
            </a:r>
          </a:p>
        </p:txBody>
      </p:sp>
      <p:sp>
        <p:nvSpPr>
          <p:cNvPr id="2583567" name="Line 15"/>
          <p:cNvSpPr>
            <a:spLocks noChangeShapeType="1"/>
          </p:cNvSpPr>
          <p:nvPr/>
        </p:nvSpPr>
        <p:spPr bwMode="auto">
          <a:xfrm>
            <a:off x="1295400" y="251460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68" name="Line 16"/>
          <p:cNvSpPr>
            <a:spLocks noChangeShapeType="1"/>
          </p:cNvSpPr>
          <p:nvPr/>
        </p:nvSpPr>
        <p:spPr bwMode="auto">
          <a:xfrm>
            <a:off x="2286000" y="2514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69" name="Line 17"/>
          <p:cNvSpPr>
            <a:spLocks noChangeShapeType="1"/>
          </p:cNvSpPr>
          <p:nvPr/>
        </p:nvSpPr>
        <p:spPr bwMode="auto">
          <a:xfrm>
            <a:off x="4419600" y="2514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0" name="Line 18"/>
          <p:cNvSpPr>
            <a:spLocks noChangeShapeType="1"/>
          </p:cNvSpPr>
          <p:nvPr/>
        </p:nvSpPr>
        <p:spPr bwMode="auto">
          <a:xfrm>
            <a:off x="7315200" y="2514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1" name="Rectangle 19"/>
          <p:cNvSpPr>
            <a:spLocks noChangeArrowheads="1"/>
          </p:cNvSpPr>
          <p:nvPr/>
        </p:nvSpPr>
        <p:spPr bwMode="auto">
          <a:xfrm>
            <a:off x="3359150" y="1987550"/>
            <a:ext cx="2120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870325" y="1916832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memory</a:t>
            </a:r>
          </a:p>
        </p:txBody>
      </p:sp>
      <p:sp>
        <p:nvSpPr>
          <p:cNvPr id="2583573" name="Line 21"/>
          <p:cNvSpPr>
            <a:spLocks noChangeShapeType="1"/>
          </p:cNvSpPr>
          <p:nvPr/>
        </p:nvSpPr>
        <p:spPr bwMode="auto">
          <a:xfrm>
            <a:off x="4419600" y="2362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5" name="Oval 23"/>
          <p:cNvSpPr>
            <a:spLocks noChangeArrowheads="1"/>
          </p:cNvSpPr>
          <p:nvPr/>
        </p:nvSpPr>
        <p:spPr bwMode="auto">
          <a:xfrm>
            <a:off x="3511550" y="5949950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6" name="Rectangle 24"/>
          <p:cNvSpPr>
            <a:spLocks noChangeArrowheads="1"/>
          </p:cNvSpPr>
          <p:nvPr/>
        </p:nvSpPr>
        <p:spPr bwMode="auto">
          <a:xfrm>
            <a:off x="3435350" y="5645150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7" name="Oval 25"/>
          <p:cNvSpPr>
            <a:spLocks noChangeArrowheads="1"/>
          </p:cNvSpPr>
          <p:nvPr/>
        </p:nvSpPr>
        <p:spPr bwMode="auto">
          <a:xfrm>
            <a:off x="1454150" y="5949950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8" name="Rectangle 26"/>
          <p:cNvSpPr>
            <a:spLocks noChangeArrowheads="1"/>
          </p:cNvSpPr>
          <p:nvPr/>
        </p:nvSpPr>
        <p:spPr bwMode="auto">
          <a:xfrm>
            <a:off x="1377950" y="5645150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9" name="Rectangle 27"/>
          <p:cNvSpPr>
            <a:spLocks noChangeArrowheads="1"/>
          </p:cNvSpPr>
          <p:nvPr/>
        </p:nvSpPr>
        <p:spPr bwMode="auto">
          <a:xfrm>
            <a:off x="1544663" y="5572125"/>
            <a:ext cx="1227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X -&gt; X’ </a:t>
            </a:r>
          </a:p>
        </p:txBody>
      </p:sp>
      <p:sp>
        <p:nvSpPr>
          <p:cNvPr id="2583580" name="Rectangle 28"/>
          <p:cNvSpPr>
            <a:spLocks noChangeArrowheads="1"/>
          </p:cNvSpPr>
          <p:nvPr/>
        </p:nvSpPr>
        <p:spPr bwMode="auto">
          <a:xfrm>
            <a:off x="669925" y="472514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update --&gt; </a:t>
            </a:r>
          </a:p>
        </p:txBody>
      </p:sp>
      <p:sp>
        <p:nvSpPr>
          <p:cNvPr id="2583581" name="Rectangle 29"/>
          <p:cNvSpPr>
            <a:spLocks noChangeArrowheads="1"/>
          </p:cNvSpPr>
          <p:nvPr/>
        </p:nvSpPr>
        <p:spPr bwMode="auto">
          <a:xfrm>
            <a:off x="3641725" y="5564088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X -&gt; X’</a:t>
            </a:r>
          </a:p>
        </p:txBody>
      </p:sp>
      <p:sp>
        <p:nvSpPr>
          <p:cNvPr id="2583582" name="Oval 30"/>
          <p:cNvSpPr>
            <a:spLocks noChangeArrowheads="1"/>
          </p:cNvSpPr>
          <p:nvPr/>
        </p:nvSpPr>
        <p:spPr bwMode="auto">
          <a:xfrm>
            <a:off x="6407150" y="5873750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83" name="Rectangle 31"/>
          <p:cNvSpPr>
            <a:spLocks noChangeArrowheads="1"/>
          </p:cNvSpPr>
          <p:nvPr/>
        </p:nvSpPr>
        <p:spPr bwMode="auto">
          <a:xfrm>
            <a:off x="6330950" y="5568950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84" name="Rectangle 32"/>
          <p:cNvSpPr>
            <a:spLocks noChangeArrowheads="1"/>
          </p:cNvSpPr>
          <p:nvPr/>
        </p:nvSpPr>
        <p:spPr bwMode="auto">
          <a:xfrm>
            <a:off x="6461125" y="549208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X -&gt; X’</a:t>
            </a:r>
          </a:p>
        </p:txBody>
      </p:sp>
      <p:sp>
        <p:nvSpPr>
          <p:cNvPr id="32800" name="Rectangle 33"/>
          <p:cNvSpPr>
            <a:spLocks noChangeArrowheads="1"/>
          </p:cNvSpPr>
          <p:nvPr/>
        </p:nvSpPr>
        <p:spPr bwMode="auto">
          <a:xfrm>
            <a:off x="5089525" y="600392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>
                <a:ea typeface="新細明體" pitchFamily="18" charset="-120"/>
              </a:rPr>
              <a:t>. . . . . </a:t>
            </a:r>
          </a:p>
        </p:txBody>
      </p:sp>
      <p:sp>
        <p:nvSpPr>
          <p:cNvPr id="2583586" name="Line 34"/>
          <p:cNvSpPr>
            <a:spLocks noChangeShapeType="1"/>
          </p:cNvSpPr>
          <p:nvPr/>
        </p:nvSpPr>
        <p:spPr bwMode="auto">
          <a:xfrm>
            <a:off x="990600" y="518160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7" name="Line 35"/>
          <p:cNvSpPr>
            <a:spLocks noChangeShapeType="1"/>
          </p:cNvSpPr>
          <p:nvPr/>
        </p:nvSpPr>
        <p:spPr bwMode="auto">
          <a:xfrm>
            <a:off x="1981200" y="5181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8" name="Line 36"/>
          <p:cNvSpPr>
            <a:spLocks noChangeShapeType="1"/>
          </p:cNvSpPr>
          <p:nvPr/>
        </p:nvSpPr>
        <p:spPr bwMode="auto">
          <a:xfrm>
            <a:off x="4114800" y="5181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9" name="Line 37"/>
          <p:cNvSpPr>
            <a:spLocks noChangeShapeType="1"/>
          </p:cNvSpPr>
          <p:nvPr/>
        </p:nvSpPr>
        <p:spPr bwMode="auto">
          <a:xfrm>
            <a:off x="7010400" y="5181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90" name="Rectangle 38"/>
          <p:cNvSpPr>
            <a:spLocks noChangeArrowheads="1"/>
          </p:cNvSpPr>
          <p:nvPr/>
        </p:nvSpPr>
        <p:spPr bwMode="auto">
          <a:xfrm>
            <a:off x="3054350" y="4654550"/>
            <a:ext cx="2120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2806" name="Rectangle 39"/>
          <p:cNvSpPr>
            <a:spLocks noChangeArrowheads="1"/>
          </p:cNvSpPr>
          <p:nvPr/>
        </p:nvSpPr>
        <p:spPr bwMode="auto">
          <a:xfrm>
            <a:off x="3565525" y="4581128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memory</a:t>
            </a:r>
          </a:p>
        </p:txBody>
      </p:sp>
      <p:sp>
        <p:nvSpPr>
          <p:cNvPr id="2583592" name="Line 40"/>
          <p:cNvSpPr>
            <a:spLocks noChangeShapeType="1"/>
          </p:cNvSpPr>
          <p:nvPr/>
        </p:nvSpPr>
        <p:spPr bwMode="auto">
          <a:xfrm>
            <a:off x="4114800" y="5029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TW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08" name="矩形 40"/>
          <p:cNvSpPr>
            <a:spLocks noChangeArrowheads="1"/>
          </p:cNvSpPr>
          <p:nvPr/>
        </p:nvSpPr>
        <p:spPr bwMode="auto">
          <a:xfrm>
            <a:off x="285750" y="4000500"/>
            <a:ext cx="757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altLang="zh-TW" sz="2400" b="1">
                <a:solidFill>
                  <a:srgbClr val="0000CC"/>
                </a:solidFill>
                <a:ea typeface="新細明體" pitchFamily="18" charset="-120"/>
              </a:rPr>
              <a:t>write-update</a:t>
            </a:r>
            <a:r>
              <a:rPr lang="en-US" altLang="zh-TW" sz="2400">
                <a:ea typeface="新細明體" pitchFamily="18" charset="-120"/>
              </a:rPr>
              <a:t> (also called distributed write)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8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8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8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8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8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8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8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8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560" grpId="0" autoUpdateAnimBg="0"/>
      <p:bldP spid="2583561" grpId="0" autoUpdateAnimBg="0"/>
      <p:bldP spid="2583562" grpId="0" autoUpdateAnimBg="0"/>
      <p:bldP spid="2583565" grpId="0" autoUpdateAnimBg="0"/>
      <p:bldP spid="2583579" grpId="0" autoUpdateAnimBg="0"/>
      <p:bldP spid="2583580" grpId="0" autoUpdateAnimBg="0"/>
      <p:bldP spid="2583581" grpId="0" autoUpdateAnimBg="0"/>
      <p:bldP spid="258358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Outline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smtClean="0"/>
              <a:t>Multiprocessor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Performance Potential</a:t>
            </a:r>
          </a:p>
          <a:p>
            <a:r>
              <a:rPr lang="en-US" altLang="zh-CN" dirty="0"/>
              <a:t>New </a:t>
            </a:r>
            <a:r>
              <a:rPr lang="en-US" altLang="zh-CN" dirty="0" smtClean="0"/>
              <a:t>Problems</a:t>
            </a:r>
            <a:endParaRPr lang="en-US" altLang="zh-CN" dirty="0"/>
          </a:p>
          <a:p>
            <a:pPr lvl="1"/>
            <a:r>
              <a:rPr lang="en-US" altLang="zh-CN" dirty="0"/>
              <a:t>Cache Coherence Problem &amp; Solution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Challenges in Using Multiprocessors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FDF43D-D19D-48EB-B417-F86AEBDA9373}" type="slidenum">
              <a:rPr lang="en-US" altLang="zh-TW" smtClean="0">
                <a:latin typeface="Arial Black" pitchFamily="34" charset="0"/>
              </a:rPr>
              <a:pPr eaLnBrk="1" hangingPunct="1"/>
              <a:t>21</a:t>
            </a:fld>
            <a:endParaRPr lang="en-US" altLang="zh-TW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457200"/>
            <a:ext cx="8784976" cy="1371600"/>
          </a:xfrm>
        </p:spPr>
        <p:txBody>
          <a:bodyPr/>
          <a:lstStyle/>
          <a:p>
            <a:r>
              <a:rPr lang="en-US" sz="3600" b="1" dirty="0" smtClean="0"/>
              <a:t>Challenges in Using Multiprocessors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981200"/>
            <a:ext cx="8712968" cy="3886200"/>
          </a:xfrm>
        </p:spPr>
        <p:txBody>
          <a:bodyPr/>
          <a:lstStyle/>
          <a:p>
            <a:r>
              <a:rPr lang="en-US" b="1" dirty="0" smtClean="0"/>
              <a:t>Limited parallelism available in programs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smtClean="0"/>
              <a:t>1</a:t>
            </a:r>
          </a:p>
          <a:p>
            <a:pPr lvl="1"/>
            <a:endParaRPr lang="en-US" dirty="0"/>
          </a:p>
          <a:p>
            <a:r>
              <a:rPr lang="en-US" b="1" dirty="0" smtClean="0"/>
              <a:t>Relatively high cost of communications</a:t>
            </a:r>
          </a:p>
          <a:p>
            <a:pPr lvl="1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4D9388-7F25-4F21-A0DF-2D8C67E8C01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0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67544" y="548680"/>
            <a:ext cx="8352928" cy="56886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We have a 32-processor multiprocessor</a:t>
            </a:r>
          </a:p>
          <a:p>
            <a:pPr lvl="1"/>
            <a:r>
              <a:rPr lang="en-US" dirty="0"/>
              <a:t>Clock rate is 3.3 GHz</a:t>
            </a:r>
          </a:p>
          <a:p>
            <a:pPr lvl="1"/>
            <a:r>
              <a:rPr lang="en-US" dirty="0"/>
              <a:t>Base CPI </a:t>
            </a:r>
            <a:r>
              <a:rPr lang="en-US" dirty="0" smtClean="0"/>
              <a:t>is </a:t>
            </a:r>
            <a:r>
              <a:rPr lang="en-US" dirty="0"/>
              <a:t>0.5 (no remote request)</a:t>
            </a:r>
          </a:p>
          <a:p>
            <a:pPr lvl="1"/>
            <a:r>
              <a:rPr lang="en-US" dirty="0" smtClean="0"/>
              <a:t>Shared memory - </a:t>
            </a:r>
            <a:r>
              <a:rPr lang="en-US" dirty="0" err="1" smtClean="0"/>
              <a:t>nonuniform</a:t>
            </a:r>
            <a:r>
              <a:rPr lang="en-US" dirty="0" smtClean="0"/>
              <a:t> memory access</a:t>
            </a:r>
          </a:p>
          <a:p>
            <a:pPr lvl="1"/>
            <a:r>
              <a:rPr lang="en-US" dirty="0" smtClean="0"/>
              <a:t>200 ns to handle a remote memory reference</a:t>
            </a:r>
          </a:p>
          <a:p>
            <a:pPr lvl="1"/>
            <a:r>
              <a:rPr lang="en-US" dirty="0" smtClean="0"/>
              <a:t>A processor is stalled when it invokes a remote memory access</a:t>
            </a:r>
          </a:p>
          <a:p>
            <a:r>
              <a:rPr lang="en-US" dirty="0" smtClean="0"/>
              <a:t>How much slower if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0.2%</a:t>
            </a:r>
            <a:r>
              <a:rPr lang="en-US" dirty="0" smtClean="0"/>
              <a:t> of the instructions involve remote requests?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FD81A5-BD28-4A5F-9254-21E808250070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536" y="381000"/>
            <a:ext cx="8496944" cy="4920208"/>
          </a:xfrm>
        </p:spPr>
        <p:txBody>
          <a:bodyPr/>
          <a:lstStyle/>
          <a:p>
            <a:r>
              <a:rPr lang="en-US" b="1" dirty="0" smtClean="0"/>
              <a:t>Effective CPI</a:t>
            </a:r>
          </a:p>
          <a:p>
            <a:pPr marL="457200" lvl="1" indent="0">
              <a:buNone/>
            </a:pPr>
            <a:r>
              <a:rPr lang="en-US" dirty="0" smtClean="0"/>
              <a:t>= Base CPI + Remote req. rate x Remote req. cost</a:t>
            </a:r>
          </a:p>
          <a:p>
            <a:pPr marL="457200" lvl="1" indent="0">
              <a:buNone/>
            </a:pPr>
            <a:r>
              <a:rPr lang="en-US" dirty="0" smtClean="0"/>
              <a:t>= 0.5 + 0.2% x Remote req. cost</a:t>
            </a:r>
          </a:p>
          <a:p>
            <a:r>
              <a:rPr lang="en-US" b="1" dirty="0" smtClean="0"/>
              <a:t>Remote req. cost</a:t>
            </a:r>
          </a:p>
          <a:p>
            <a:pPr marL="457200" lvl="1" indent="0">
              <a:buNone/>
            </a:pPr>
            <a:r>
              <a:rPr lang="en-US" dirty="0" smtClean="0"/>
              <a:t>= Remote access cost / cycle time</a:t>
            </a:r>
          </a:p>
          <a:p>
            <a:pPr marL="457200" lvl="1" indent="0">
              <a:buNone/>
            </a:pPr>
            <a:r>
              <a:rPr lang="en-US" dirty="0" smtClean="0"/>
              <a:t>= 200 ns / (1/3.3) ns = 660 cycles</a:t>
            </a:r>
          </a:p>
          <a:p>
            <a:r>
              <a:rPr lang="en-US" b="1" dirty="0" smtClean="0"/>
              <a:t>CPI</a:t>
            </a:r>
            <a:r>
              <a:rPr lang="en-US" dirty="0" smtClean="0"/>
              <a:t> = 0.5 + 0.2% x 660 = 1.8</a:t>
            </a:r>
          </a:p>
          <a:p>
            <a:r>
              <a:rPr lang="en-US" b="1" dirty="0" smtClean="0"/>
              <a:t>CPI</a:t>
            </a:r>
            <a:r>
              <a:rPr lang="en-US" sz="2400" b="1" dirty="0" smtClean="0"/>
              <a:t> </a:t>
            </a:r>
            <a:r>
              <a:rPr lang="en-US" b="1" dirty="0" smtClean="0"/>
              <a:t>/ Base CPI </a:t>
            </a:r>
            <a:r>
              <a:rPr lang="en-US" dirty="0" smtClean="0"/>
              <a:t>= 1.8 / 0.5 = </a:t>
            </a:r>
            <a:r>
              <a:rPr lang="en-US" b="1" dirty="0" smtClean="0"/>
              <a:t>3.6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FD81A5-BD28-4A5F-9254-21E808250070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4" name="TextBox 3"/>
          <p:cNvSpPr txBox="1"/>
          <p:nvPr/>
        </p:nvSpPr>
        <p:spPr>
          <a:xfrm>
            <a:off x="611560" y="537321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oper Black" pitchFamily="18" charset="0"/>
              </a:rPr>
              <a:t>0.2% remote requests make the program 3.6 times slower</a:t>
            </a:r>
            <a:endParaRPr lang="en-US" sz="28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2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5576" y="2636912"/>
            <a:ext cx="7772400" cy="977900"/>
          </a:xfrm>
        </p:spPr>
        <p:txBody>
          <a:bodyPr/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FD81A5-BD28-4A5F-9254-21E808250070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85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71600"/>
          </a:xfrm>
        </p:spPr>
        <p:txBody>
          <a:bodyPr/>
          <a:lstStyle/>
          <a:p>
            <a:r>
              <a:rPr lang="en-US" altLang="zh-CN" sz="3600" b="1" dirty="0" smtClean="0">
                <a:ea typeface="宋体" pitchFamily="2" charset="-122"/>
              </a:rPr>
              <a:t>The Bottleneck of Single Processor</a:t>
            </a:r>
            <a:endParaRPr lang="zh-CN" altLang="en-US" sz="3600" b="1" dirty="0" smtClean="0">
              <a:ea typeface="宋体" pitchFamily="2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05184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23F70F-2853-47C7-9CA5-DF62A7125476}" type="slidenum">
              <a:rPr lang="en-US" altLang="zh-TW" smtClean="0">
                <a:latin typeface="Arial Black" pitchFamily="34" charset="0"/>
              </a:rPr>
              <a:pPr eaLnBrk="1" hangingPunct="1"/>
              <a:t>3</a:t>
            </a:fld>
            <a:endParaRPr lang="en-US" altLang="zh-TW" smtClean="0">
              <a:latin typeface="Arial Black" pitchFamily="34" charset="0"/>
            </a:endParaRPr>
          </a:p>
        </p:txBody>
      </p:sp>
      <p:pic>
        <p:nvPicPr>
          <p:cNvPr id="7172" name="Picture 2" descr="0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46511"/>
            <a:ext cx="8401050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矩形 5"/>
          <p:cNvSpPr>
            <a:spLocks noChangeArrowheads="1"/>
          </p:cNvSpPr>
          <p:nvPr/>
        </p:nvSpPr>
        <p:spPr bwMode="auto">
          <a:xfrm>
            <a:off x="357188" y="5232698"/>
            <a:ext cx="8286750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200"/>
              </a:lnSpc>
              <a:spcBef>
                <a:spcPts val="1100"/>
              </a:spcBef>
            </a:pPr>
            <a:r>
              <a:rPr lang="en-US" altLang="zh-TW" sz="2000" b="1" dirty="0">
                <a:ea typeface="新細明體" pitchFamily="18" charset="-120"/>
              </a:rPr>
              <a:t>Even various ways of increasing a single processor performance have </a:t>
            </a:r>
            <a:r>
              <a:rPr lang="en-US" altLang="zh-TW" sz="2000" b="1" dirty="0" smtClean="0">
                <a:ea typeface="新細明體" pitchFamily="18" charset="-120"/>
              </a:rPr>
              <a:t>been introduced</a:t>
            </a:r>
            <a:r>
              <a:rPr lang="en-US" altLang="zh-TW" sz="2000" b="1" dirty="0">
                <a:ea typeface="新細明體" pitchFamily="18" charset="-120"/>
              </a:rPr>
              <a:t>, </a:t>
            </a:r>
            <a:r>
              <a:rPr lang="en-US" altLang="en-US" sz="2000" b="1" dirty="0"/>
              <a:t>the performance of a single processor still has its bottleneck.</a:t>
            </a:r>
          </a:p>
          <a:p>
            <a:pPr marL="285750" indent="-285750">
              <a:lnSpc>
                <a:spcPts val="2200"/>
              </a:lnSpc>
              <a:spcBef>
                <a:spcPts val="1100"/>
              </a:spcBef>
            </a:pPr>
            <a:r>
              <a:rPr lang="en-US" altLang="zh-TW" sz="2000" b="1" dirty="0">
                <a:ea typeface="新細明體" pitchFamily="18" charset="-120"/>
              </a:rPr>
              <a:t>The </a:t>
            </a:r>
            <a:r>
              <a:rPr lang="en-US" altLang="zh-TW" sz="2000" b="1" dirty="0" smtClean="0">
                <a:ea typeface="新細明體" pitchFamily="18" charset="-120"/>
              </a:rPr>
              <a:t>figures above demonstrate </a:t>
            </a:r>
            <a:r>
              <a:rPr lang="en-US" altLang="zh-TW" sz="2000" b="1" dirty="0">
                <a:ea typeface="新細明體" pitchFamily="18" charset="-120"/>
              </a:rPr>
              <a:t>the limitation of </a:t>
            </a:r>
            <a:r>
              <a:rPr lang="en-US" altLang="zh-TW" sz="2000" b="1" dirty="0" smtClean="0">
                <a:ea typeface="新細明體" pitchFamily="18" charset="-120"/>
              </a:rPr>
              <a:t>ILP.</a:t>
            </a:r>
            <a:endParaRPr lang="en-US" altLang="zh-TW" sz="2000" b="1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584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We Need High Performance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296144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Less time </a:t>
            </a:r>
            <a:r>
              <a:rPr lang="en-US" altLang="zh-CN" dirty="0" smtClean="0">
                <a:ea typeface="宋体" pitchFamily="2" charset="-122"/>
              </a:rPr>
              <a:t>for a time-consuming operation</a:t>
            </a:r>
            <a:endParaRPr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r>
              <a:rPr lang="en-US" altLang="zh-CN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More operations</a:t>
            </a:r>
            <a:r>
              <a:rPr lang="en-US" altLang="zh-CN" sz="2800" dirty="0" smtClean="0">
                <a:ea typeface="宋体" pitchFamily="2" charset="-122"/>
              </a:rPr>
              <a:t> in a period of time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03066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C84FCC-A4A0-47D6-92EB-22F1456D1244}" type="slidenum">
              <a:rPr lang="en-US" altLang="zh-TW" smtClean="0">
                <a:latin typeface="Arial Black" pitchFamily="34" charset="0"/>
              </a:rPr>
              <a:pPr eaLnBrk="1" hangingPunct="1"/>
              <a:t>4</a:t>
            </a:fld>
            <a:endParaRPr lang="en-US" altLang="zh-TW" smtClean="0">
              <a:latin typeface="Arial Black" pitchFamily="34" charset="0"/>
            </a:endParaRPr>
          </a:p>
        </p:txBody>
      </p:sp>
      <p:grpSp>
        <p:nvGrpSpPr>
          <p:cNvPr id="8197" name="组合 49"/>
          <p:cNvGrpSpPr>
            <a:grpSpLocks/>
          </p:cNvGrpSpPr>
          <p:nvPr/>
        </p:nvGrpSpPr>
        <p:grpSpPr bwMode="auto">
          <a:xfrm>
            <a:off x="428625" y="2996952"/>
            <a:ext cx="7572375" cy="3357562"/>
            <a:chOff x="285720" y="2714620"/>
            <a:chExt cx="8139112" cy="415290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563749" y="2714620"/>
              <a:ext cx="0" cy="32005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563749" y="5915201"/>
              <a:ext cx="6629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563749" y="5457694"/>
              <a:ext cx="15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563749" y="5000188"/>
              <a:ext cx="15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63749" y="4542681"/>
              <a:ext cx="15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63749" y="4010561"/>
              <a:ext cx="15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63749" y="3095548"/>
              <a:ext cx="15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563749" y="3553054"/>
              <a:ext cx="15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6" name="Rectangle 11"/>
            <p:cNvSpPr>
              <a:spLocks noChangeArrowheads="1"/>
            </p:cNvSpPr>
            <p:nvPr/>
          </p:nvSpPr>
          <p:spPr bwMode="auto">
            <a:xfrm>
              <a:off x="669895" y="5357807"/>
              <a:ext cx="8413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>
                  <a:latin typeface="Comic Sans MS" pitchFamily="66" charset="0"/>
                  <a:ea typeface="新細明體" pitchFamily="18" charset="-120"/>
                </a:rPr>
                <a:t>10 MB</a:t>
              </a:r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633382" y="4824407"/>
              <a:ext cx="981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>
                  <a:latin typeface="Comic Sans MS" pitchFamily="66" charset="0"/>
                  <a:ea typeface="新細明體" pitchFamily="18" charset="-120"/>
                </a:rPr>
                <a:t>100 MB</a:t>
              </a:r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671482" y="4367207"/>
              <a:ext cx="6556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>
                  <a:latin typeface="Comic Sans MS" pitchFamily="66" charset="0"/>
                  <a:ea typeface="新細明體" pitchFamily="18" charset="-120"/>
                </a:rPr>
                <a:t>1 GB</a:t>
              </a:r>
            </a:p>
          </p:txBody>
        </p:sp>
        <p:sp>
          <p:nvSpPr>
            <p:cNvPr id="8209" name="Rectangle 14"/>
            <p:cNvSpPr>
              <a:spLocks noChangeArrowheads="1"/>
            </p:cNvSpPr>
            <p:nvPr/>
          </p:nvSpPr>
          <p:spPr bwMode="auto">
            <a:xfrm>
              <a:off x="614332" y="3833807"/>
              <a:ext cx="795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>
                  <a:latin typeface="Comic Sans MS" pitchFamily="66" charset="0"/>
                  <a:ea typeface="新細明體" pitchFamily="18" charset="-120"/>
                </a:rPr>
                <a:t>10 GB</a:t>
              </a:r>
            </a:p>
          </p:txBody>
        </p:sp>
        <p:sp>
          <p:nvSpPr>
            <p:cNvPr id="8210" name="Rectangle 15"/>
            <p:cNvSpPr>
              <a:spLocks noChangeArrowheads="1"/>
            </p:cNvSpPr>
            <p:nvPr/>
          </p:nvSpPr>
          <p:spPr bwMode="auto">
            <a:xfrm>
              <a:off x="633382" y="3376607"/>
              <a:ext cx="9350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>
                  <a:latin typeface="Comic Sans MS" pitchFamily="66" charset="0"/>
                  <a:ea typeface="新細明體" pitchFamily="18" charset="-120"/>
                </a:rPr>
                <a:t>100 GB</a:t>
              </a:r>
            </a:p>
          </p:txBody>
        </p:sp>
        <p:sp>
          <p:nvSpPr>
            <p:cNvPr id="8211" name="Rectangle 16"/>
            <p:cNvSpPr>
              <a:spLocks noChangeArrowheads="1"/>
            </p:cNvSpPr>
            <p:nvPr/>
          </p:nvSpPr>
          <p:spPr bwMode="auto">
            <a:xfrm>
              <a:off x="688945" y="2919407"/>
              <a:ext cx="6556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>
                  <a:latin typeface="Comic Sans MS" pitchFamily="66" charset="0"/>
                  <a:ea typeface="新細明體" pitchFamily="18" charset="-120"/>
                </a:rPr>
                <a:t>1 TB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2630194" y="5762044"/>
              <a:ext cx="0" cy="153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696640" y="5762044"/>
              <a:ext cx="0" cy="153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4764792" y="5762044"/>
              <a:ext cx="0" cy="153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6820898" y="5762044"/>
              <a:ext cx="0" cy="153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5831237" y="5762044"/>
              <a:ext cx="0" cy="153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17" name="Rectangle 22"/>
            <p:cNvSpPr>
              <a:spLocks noChangeArrowheads="1"/>
            </p:cNvSpPr>
            <p:nvPr/>
          </p:nvSpPr>
          <p:spPr bwMode="auto">
            <a:xfrm>
              <a:off x="1547782" y="6043607"/>
              <a:ext cx="1409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600">
                  <a:latin typeface="Comic Sans MS" pitchFamily="66" charset="0"/>
                  <a:ea typeface="新細明體" pitchFamily="18" charset="-120"/>
                </a:rPr>
                <a:t>100 MFLOPS</a:t>
              </a:r>
            </a:p>
          </p:txBody>
        </p:sp>
        <p:sp>
          <p:nvSpPr>
            <p:cNvPr id="8218" name="Rectangle 23"/>
            <p:cNvSpPr>
              <a:spLocks noChangeArrowheads="1"/>
            </p:cNvSpPr>
            <p:nvPr/>
          </p:nvSpPr>
          <p:spPr bwMode="auto">
            <a:xfrm>
              <a:off x="2995582" y="6043607"/>
              <a:ext cx="11287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600">
                  <a:latin typeface="Comic Sans MS" pitchFamily="66" charset="0"/>
                  <a:ea typeface="新細明體" pitchFamily="18" charset="-120"/>
                </a:rPr>
                <a:t>1</a:t>
              </a:r>
              <a:r>
                <a:rPr lang="en-AU" altLang="zh-TW">
                  <a:latin typeface="Comic Sans MS" pitchFamily="66" charset="0"/>
                  <a:ea typeface="新細明體" pitchFamily="18" charset="-120"/>
                </a:rPr>
                <a:t> </a:t>
              </a:r>
              <a:r>
                <a:rPr lang="en-AU" altLang="zh-TW" sz="1600">
                  <a:latin typeface="Comic Sans MS" pitchFamily="66" charset="0"/>
                  <a:ea typeface="新細明體" pitchFamily="18" charset="-120"/>
                </a:rPr>
                <a:t>GFLOPS</a:t>
              </a:r>
            </a:p>
          </p:txBody>
        </p:sp>
        <p:sp>
          <p:nvSpPr>
            <p:cNvPr id="8219" name="Rectangle 24"/>
            <p:cNvSpPr>
              <a:spLocks noChangeArrowheads="1"/>
            </p:cNvSpPr>
            <p:nvPr/>
          </p:nvSpPr>
          <p:spPr bwMode="auto">
            <a:xfrm>
              <a:off x="4138582" y="6043607"/>
              <a:ext cx="1244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600">
                  <a:latin typeface="Comic Sans MS" pitchFamily="66" charset="0"/>
                  <a:ea typeface="新細明體" pitchFamily="18" charset="-120"/>
                </a:rPr>
                <a:t>10 GFLOPS</a:t>
              </a:r>
            </a:p>
          </p:txBody>
        </p:sp>
        <p:sp>
          <p:nvSpPr>
            <p:cNvPr id="8220" name="Rectangle 25"/>
            <p:cNvSpPr>
              <a:spLocks noChangeArrowheads="1"/>
            </p:cNvSpPr>
            <p:nvPr/>
          </p:nvSpPr>
          <p:spPr bwMode="auto">
            <a:xfrm>
              <a:off x="5357782" y="6043607"/>
              <a:ext cx="13684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600">
                  <a:latin typeface="Comic Sans MS" pitchFamily="66" charset="0"/>
                  <a:ea typeface="新細明體" pitchFamily="18" charset="-120"/>
                </a:rPr>
                <a:t>100 GFLOPS</a:t>
              </a:r>
            </a:p>
          </p:txBody>
        </p:sp>
        <p:sp>
          <p:nvSpPr>
            <p:cNvPr id="8221" name="Rectangle 26"/>
            <p:cNvSpPr>
              <a:spLocks noChangeArrowheads="1"/>
            </p:cNvSpPr>
            <p:nvPr/>
          </p:nvSpPr>
          <p:spPr bwMode="auto">
            <a:xfrm>
              <a:off x="6805582" y="6043607"/>
              <a:ext cx="1120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600">
                  <a:latin typeface="Comic Sans MS" pitchFamily="66" charset="0"/>
                  <a:ea typeface="新細明體" pitchFamily="18" charset="-120"/>
                </a:rPr>
                <a:t>1 TFLOPS</a:t>
              </a:r>
            </a:p>
          </p:txBody>
        </p:sp>
        <p:grpSp>
          <p:nvGrpSpPr>
            <p:cNvPr id="8222" name="Group 27"/>
            <p:cNvGrpSpPr>
              <a:grpSpLocks/>
            </p:cNvGrpSpPr>
            <p:nvPr/>
          </p:nvGrpSpPr>
          <p:grpSpPr bwMode="auto">
            <a:xfrm>
              <a:off x="1700182" y="3605207"/>
              <a:ext cx="6724650" cy="2165350"/>
              <a:chOff x="1084" y="1953"/>
              <a:chExt cx="4236" cy="1364"/>
            </a:xfrm>
          </p:grpSpPr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538" y="2260"/>
                <a:ext cx="40" cy="40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2538" y="2548"/>
                <a:ext cx="40" cy="40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2346" y="2835"/>
                <a:ext cx="40" cy="41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962" y="3074"/>
                <a:ext cx="40" cy="4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1626" y="2835"/>
                <a:ext cx="40" cy="41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1290" y="3124"/>
                <a:ext cx="40" cy="40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8231" name="Rectangle 34"/>
              <p:cNvSpPr>
                <a:spLocks noChangeArrowheads="1"/>
              </p:cNvSpPr>
              <p:nvPr/>
            </p:nvSpPr>
            <p:spPr bwMode="auto">
              <a:xfrm>
                <a:off x="1084" y="2913"/>
                <a:ext cx="7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2D airfoil</a:t>
                </a:r>
              </a:p>
            </p:txBody>
          </p:sp>
          <p:sp>
            <p:nvSpPr>
              <p:cNvPr id="8232" name="Rectangle 35"/>
              <p:cNvSpPr>
                <a:spLocks noChangeArrowheads="1"/>
              </p:cNvSpPr>
              <p:nvPr/>
            </p:nvSpPr>
            <p:spPr bwMode="auto">
              <a:xfrm>
                <a:off x="1420" y="2433"/>
                <a:ext cx="66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48-hour</a:t>
                </a:r>
              </a:p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weather</a:t>
                </a:r>
              </a:p>
            </p:txBody>
          </p:sp>
          <p:sp>
            <p:nvSpPr>
              <p:cNvPr id="8233" name="Rectangle 36"/>
              <p:cNvSpPr>
                <a:spLocks noChangeArrowheads="1"/>
              </p:cNvSpPr>
              <p:nvPr/>
            </p:nvSpPr>
            <p:spPr bwMode="auto">
              <a:xfrm>
                <a:off x="1996" y="2913"/>
                <a:ext cx="93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oil reservoir</a:t>
                </a:r>
              </a:p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modelling</a:t>
                </a:r>
              </a:p>
            </p:txBody>
          </p:sp>
          <p:sp>
            <p:nvSpPr>
              <p:cNvPr id="8234" name="Rectangle 37"/>
              <p:cNvSpPr>
                <a:spLocks noChangeArrowheads="1"/>
              </p:cNvSpPr>
              <p:nvPr/>
            </p:nvSpPr>
            <p:spPr bwMode="auto">
              <a:xfrm>
                <a:off x="2380" y="2721"/>
                <a:ext cx="14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3D plasma modelling</a:t>
                </a:r>
              </a:p>
            </p:txBody>
          </p:sp>
          <p:sp>
            <p:nvSpPr>
              <p:cNvPr id="8235" name="Rectangle 38"/>
              <p:cNvSpPr>
                <a:spLocks noChangeArrowheads="1"/>
              </p:cNvSpPr>
              <p:nvPr/>
            </p:nvSpPr>
            <p:spPr bwMode="auto">
              <a:xfrm>
                <a:off x="2572" y="2385"/>
                <a:ext cx="66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72-hour</a:t>
                </a:r>
              </a:p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weather</a:t>
                </a:r>
              </a:p>
            </p:txBody>
          </p:sp>
          <p:sp>
            <p:nvSpPr>
              <p:cNvPr id="8236" name="Rectangle 39"/>
              <p:cNvSpPr>
                <a:spLocks noChangeArrowheads="1"/>
              </p:cNvSpPr>
              <p:nvPr/>
            </p:nvSpPr>
            <p:spPr bwMode="auto">
              <a:xfrm>
                <a:off x="2044" y="2049"/>
                <a:ext cx="1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vehicle dynamics</a:t>
                </a:r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/>
            </p:nvSpPr>
            <p:spPr bwMode="auto">
              <a:xfrm>
                <a:off x="3691" y="2020"/>
                <a:ext cx="42" cy="40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>
                <a:off x="3691" y="2212"/>
                <a:ext cx="42" cy="41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691" y="2692"/>
                <a:ext cx="42" cy="40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8240" name="Rectangle 43"/>
              <p:cNvSpPr>
                <a:spLocks noChangeArrowheads="1"/>
              </p:cNvSpPr>
              <p:nvPr/>
            </p:nvSpPr>
            <p:spPr bwMode="auto">
              <a:xfrm>
                <a:off x="3724" y="2577"/>
                <a:ext cx="13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chemical dynamics</a:t>
                </a:r>
              </a:p>
            </p:txBody>
          </p:sp>
          <p:sp>
            <p:nvSpPr>
              <p:cNvPr id="8241" name="Rectangle 44"/>
              <p:cNvSpPr>
                <a:spLocks noChangeArrowheads="1"/>
              </p:cNvSpPr>
              <p:nvPr/>
            </p:nvSpPr>
            <p:spPr bwMode="auto">
              <a:xfrm>
                <a:off x="3724" y="2145"/>
                <a:ext cx="1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pharmaceutical design</a:t>
                </a:r>
              </a:p>
            </p:txBody>
          </p:sp>
          <p:sp>
            <p:nvSpPr>
              <p:cNvPr id="8242" name="Rectangle 45"/>
              <p:cNvSpPr>
                <a:spLocks noChangeArrowheads="1"/>
              </p:cNvSpPr>
              <p:nvPr/>
            </p:nvSpPr>
            <p:spPr bwMode="auto">
              <a:xfrm>
                <a:off x="3724" y="1953"/>
                <a:ext cx="13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AU" altLang="zh-TW">
                    <a:latin typeface="Comic Sans MS" pitchFamily="66" charset="0"/>
                    <a:ea typeface="新細明體" pitchFamily="18" charset="-120"/>
                  </a:rPr>
                  <a:t>structural biology</a:t>
                </a:r>
              </a:p>
            </p:txBody>
          </p:sp>
        </p:grpSp>
        <p:sp>
          <p:nvSpPr>
            <p:cNvPr id="8223" name="Rectangle 46"/>
            <p:cNvSpPr>
              <a:spLocks noChangeArrowheads="1"/>
            </p:cNvSpPr>
            <p:nvPr/>
          </p:nvSpPr>
          <p:spPr bwMode="auto">
            <a:xfrm>
              <a:off x="2538382" y="6500807"/>
              <a:ext cx="46180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>
                  <a:solidFill>
                    <a:srgbClr val="063DE8"/>
                  </a:solidFill>
                  <a:latin typeface="Comic Sans MS" pitchFamily="66" charset="0"/>
                  <a:ea typeface="新細明體" pitchFamily="18" charset="-120"/>
                </a:rPr>
                <a:t>Computational Performance Requirements</a:t>
              </a:r>
            </a:p>
          </p:txBody>
        </p:sp>
        <p:sp>
          <p:nvSpPr>
            <p:cNvPr id="8224" name="Rectangle 47"/>
            <p:cNvSpPr>
              <a:spLocks noChangeArrowheads="1"/>
            </p:cNvSpPr>
            <p:nvPr/>
          </p:nvSpPr>
          <p:spPr bwMode="auto">
            <a:xfrm rot="-5400000">
              <a:off x="-810449" y="4441026"/>
              <a:ext cx="2559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>
                  <a:solidFill>
                    <a:srgbClr val="063DE8"/>
                  </a:solidFill>
                  <a:latin typeface="Comic Sans MS" pitchFamily="66" charset="0"/>
                  <a:ea typeface="新細明體" pitchFamily="18" charset="-120"/>
                </a:rPr>
                <a:t>Storage Requirements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Multiprocessing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6271" y="1196752"/>
            <a:ext cx="8229600" cy="27363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Concurrent </a:t>
            </a:r>
            <a:r>
              <a:rPr lang="en-US" altLang="zh-TW" dirty="0"/>
              <a:t>execution of tasks (programs) using multiple computing, memory and interconnection resources</a:t>
            </a:r>
          </a:p>
          <a:p>
            <a:pPr lvl="1"/>
            <a:r>
              <a:rPr lang="en-US" altLang="en-US" sz="2400" dirty="0" smtClean="0"/>
              <a:t>Provide alternative to faster processors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Use multiple processors to solve a problem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A10BB5-39D8-44D8-90B9-EBF42EFD3ADA}" type="slidenum">
              <a:rPr lang="en-US" altLang="zh-TW" smtClean="0">
                <a:latin typeface="Arial Black" pitchFamily="34" charset="0"/>
              </a:rPr>
              <a:pPr eaLnBrk="1" hangingPunct="1"/>
              <a:t>5</a:t>
            </a:fld>
            <a:endParaRPr lang="en-US" altLang="zh-TW" smtClean="0"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271" y="3789040"/>
            <a:ext cx="8305800" cy="288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Outline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smtClean="0"/>
              <a:t>Multiprocessor</a:t>
            </a:r>
            <a:r>
              <a:rPr lang="en-US" altLang="zh-CN" dirty="0"/>
              <a:t>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Performance Potential</a:t>
            </a:r>
          </a:p>
          <a:p>
            <a:r>
              <a:rPr lang="en-US" altLang="zh-CN" dirty="0"/>
              <a:t>New </a:t>
            </a:r>
            <a:r>
              <a:rPr lang="en-US" altLang="zh-CN" dirty="0" smtClean="0"/>
              <a:t>Problems</a:t>
            </a:r>
            <a:endParaRPr lang="en-US" altLang="zh-CN" dirty="0"/>
          </a:p>
          <a:p>
            <a:pPr lvl="1"/>
            <a:r>
              <a:rPr lang="en-US" altLang="zh-CN" dirty="0"/>
              <a:t>Cache Coherence Problem &amp; Solution</a:t>
            </a:r>
          </a:p>
          <a:p>
            <a:r>
              <a:rPr lang="en-US" altLang="zh-CN" dirty="0"/>
              <a:t>Challenges in Using Multiprocessors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FDF43D-D19D-48EB-B417-F86AEBDA9373}" type="slidenum">
              <a:rPr lang="en-US" altLang="zh-TW" smtClean="0">
                <a:latin typeface="Arial Black" pitchFamily="34" charset="0"/>
              </a:rPr>
              <a:pPr eaLnBrk="1" hangingPunct="1"/>
              <a:t>6</a:t>
            </a:fld>
            <a:endParaRPr lang="en-US" altLang="zh-TW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8424936" cy="1027584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Performance Potential Using Multiprocessor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454624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Amdahl’s Law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Using multiple processors to solve the same problems as the single processor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Pessimistic, </a:t>
            </a:r>
            <a:r>
              <a:rPr lang="en-US" altLang="zh-CN" sz="2400" dirty="0" smtClean="0">
                <a:ea typeface="宋体" pitchFamily="2" charset="-122"/>
              </a:rPr>
              <a:t>limited speedup factor</a:t>
            </a:r>
          </a:p>
          <a:p>
            <a:r>
              <a:rPr lang="en-US" altLang="zh-TW" sz="3600" dirty="0" smtClean="0">
                <a:ea typeface="新細明體" pitchFamily="18" charset="-120"/>
              </a:rPr>
              <a:t>Gustafson’s View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Using multiple </a:t>
            </a:r>
            <a:r>
              <a:rPr lang="en-US" altLang="zh-CN" sz="2400" dirty="0" smtClean="0">
                <a:ea typeface="宋体" pitchFamily="2" charset="-122"/>
              </a:rPr>
              <a:t>processors to solve larger or more complex problems</a:t>
            </a:r>
            <a:endParaRPr lang="en-US" altLang="zh-TW" sz="2400" dirty="0" smtClean="0">
              <a:ea typeface="新細明體" pitchFamily="18" charset="-120"/>
            </a:endParaRP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Parallel portion increases as the problem size increases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Speedup factor can be increased by deploying more processors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94B70C-03F9-4BDE-836E-76783CD36DE2}" type="slidenum">
              <a:rPr lang="en-US" altLang="zh-TW" smtClean="0">
                <a:latin typeface="Arial Black" pitchFamily="34" charset="0"/>
              </a:rPr>
              <a:pPr eaLnBrk="1" hangingPunct="1"/>
              <a:t>7</a:t>
            </a:fld>
            <a:endParaRPr lang="en-US" altLang="zh-TW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243554CA-96A0-4CD4-A5E8-07E0935F90C6}" type="slidenum">
              <a:rPr lang="en-US" altLang="zh-TW" smtClean="0"/>
              <a:pPr algn="ctr" eaLnBrk="1" hangingPunct="1"/>
              <a:t>8</a:t>
            </a:fld>
            <a:endParaRPr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ea typeface="新細明體" pitchFamily="18" charset="-120"/>
              </a:rPr>
              <a:t>Amdahl’s Law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166592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zh-TW" sz="2800" dirty="0" smtClean="0">
                <a:ea typeface="新細明體" pitchFamily="18" charset="-120"/>
              </a:rPr>
              <a:t>A parallel program has sequential parts and parallel parts, the proportion for both of them are 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 and (1-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)</a:t>
            </a:r>
            <a:endParaRPr lang="en-US" altLang="zh-TW" sz="2800" dirty="0" smtClean="0">
              <a:ea typeface="新細明體" pitchFamily="18" charset="-120"/>
            </a:endParaRPr>
          </a:p>
          <a:p>
            <a:pPr lvl="1">
              <a:spcBef>
                <a:spcPct val="35000"/>
              </a:spcBef>
            </a:pPr>
            <a:r>
              <a:rPr lang="en-US" altLang="zh-TW" sz="2400" dirty="0" smtClean="0">
                <a:ea typeface="新細明體" pitchFamily="18" charset="-120"/>
              </a:rPr>
              <a:t>The total execution time for a single processer is</a:t>
            </a:r>
          </a:p>
          <a:p>
            <a:pPr lvl="2">
              <a:spcBef>
                <a:spcPct val="35000"/>
              </a:spcBef>
            </a:pPr>
            <a:r>
              <a:rPr lang="en-US" altLang="zh-TW" b="1" dirty="0" smtClean="0">
                <a:ea typeface="新細明體" pitchFamily="18" charset="-120"/>
              </a:rPr>
              <a:t>T</a:t>
            </a:r>
            <a:r>
              <a:rPr lang="en-US" altLang="zh-TW" b="1" baseline="-25000" dirty="0" smtClean="0">
                <a:ea typeface="新細明體" pitchFamily="18" charset="-120"/>
              </a:rPr>
              <a:t>1</a:t>
            </a:r>
            <a:r>
              <a:rPr lang="en-US" altLang="zh-TW" b="1" dirty="0" smtClean="0">
                <a:ea typeface="新細明體" pitchFamily="18" charset="-120"/>
              </a:rPr>
              <a:t> = 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b="1" dirty="0" smtClean="0">
                <a:ea typeface="新細明體" pitchFamily="18" charset="-120"/>
              </a:rPr>
              <a:t>T</a:t>
            </a:r>
            <a:r>
              <a:rPr lang="en-US" altLang="zh-TW" b="1" baseline="-25000" dirty="0" smtClean="0">
                <a:ea typeface="新細明體" pitchFamily="18" charset="-120"/>
              </a:rPr>
              <a:t>1</a:t>
            </a:r>
            <a:r>
              <a:rPr lang="en-US" altLang="zh-TW" b="1" dirty="0" smtClean="0">
                <a:ea typeface="新細明體" pitchFamily="18" charset="-120"/>
              </a:rPr>
              <a:t> + (1-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b="1" dirty="0" smtClean="0">
                <a:ea typeface="新細明體" pitchFamily="18" charset="-120"/>
              </a:rPr>
              <a:t>)T</a:t>
            </a:r>
            <a:r>
              <a:rPr lang="en-US" altLang="zh-TW" b="1" baseline="-25000" dirty="0" smtClean="0">
                <a:ea typeface="新細明體" pitchFamily="18" charset="-120"/>
              </a:rPr>
              <a:t>1</a:t>
            </a:r>
            <a:endParaRPr lang="en-US" altLang="zh-TW" b="1" dirty="0" smtClean="0">
              <a:ea typeface="新細明體" pitchFamily="18" charset="-120"/>
            </a:endParaRPr>
          </a:p>
          <a:p>
            <a:pPr lvl="1">
              <a:spcBef>
                <a:spcPct val="35000"/>
              </a:spcBef>
            </a:pPr>
            <a:r>
              <a:rPr lang="en-US" altLang="zh-TW" sz="2400" dirty="0" smtClean="0">
                <a:ea typeface="新細明體" pitchFamily="18" charset="-120"/>
              </a:rPr>
              <a:t>The total execution time for </a:t>
            </a:r>
            <a:r>
              <a:rPr lang="en-US" altLang="zh-TW" sz="2400" i="1" dirty="0" smtClean="0">
                <a:ea typeface="新細明體" pitchFamily="18" charset="-120"/>
              </a:rPr>
              <a:t>p</a:t>
            </a:r>
            <a:r>
              <a:rPr lang="en-US" altLang="zh-TW" sz="2400" dirty="0" smtClean="0">
                <a:ea typeface="新細明體" pitchFamily="18" charset="-120"/>
              </a:rPr>
              <a:t> processors would be</a:t>
            </a:r>
          </a:p>
          <a:p>
            <a:pPr lvl="2">
              <a:spcBef>
                <a:spcPct val="35000"/>
              </a:spcBef>
            </a:pPr>
            <a:r>
              <a:rPr lang="en-US" altLang="zh-TW" b="1" dirty="0" err="1" smtClean="0">
                <a:ea typeface="新細明體" pitchFamily="18" charset="-120"/>
              </a:rPr>
              <a:t>T</a:t>
            </a:r>
            <a:r>
              <a:rPr lang="en-US" altLang="zh-TW" b="1" baseline="-25000" dirty="0" err="1" smtClean="0">
                <a:ea typeface="新細明體" pitchFamily="18" charset="-120"/>
              </a:rPr>
              <a:t>p</a:t>
            </a:r>
            <a:r>
              <a:rPr lang="en-US" altLang="zh-TW" b="1" dirty="0" smtClean="0">
                <a:ea typeface="新細明體" pitchFamily="18" charset="-120"/>
              </a:rPr>
              <a:t> = 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b="1" dirty="0" smtClean="0">
                <a:ea typeface="新細明體" pitchFamily="18" charset="-120"/>
              </a:rPr>
              <a:t>T</a:t>
            </a:r>
            <a:r>
              <a:rPr lang="en-US" altLang="zh-TW" b="1" baseline="-25000" dirty="0" smtClean="0">
                <a:ea typeface="新細明體" pitchFamily="18" charset="-120"/>
              </a:rPr>
              <a:t>1</a:t>
            </a:r>
            <a:r>
              <a:rPr lang="en-US" altLang="zh-TW" b="1" dirty="0" smtClean="0">
                <a:ea typeface="新細明體" pitchFamily="18" charset="-120"/>
              </a:rPr>
              <a:t> + (1-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b="1" dirty="0" smtClean="0">
                <a:ea typeface="新細明體" pitchFamily="18" charset="-120"/>
              </a:rPr>
              <a:t>)T</a:t>
            </a:r>
            <a:r>
              <a:rPr lang="en-US" altLang="zh-TW" b="1" baseline="-25000" dirty="0" smtClean="0">
                <a:ea typeface="新細明體" pitchFamily="18" charset="-120"/>
              </a:rPr>
              <a:t>1</a:t>
            </a:r>
            <a:r>
              <a:rPr lang="en-US" altLang="zh-TW" b="1" dirty="0" smtClean="0">
                <a:ea typeface="新細明體" pitchFamily="18" charset="-120"/>
              </a:rPr>
              <a:t> / p</a:t>
            </a:r>
          </a:p>
          <a:p>
            <a:pPr>
              <a:spcBef>
                <a:spcPct val="35000"/>
              </a:spcBef>
            </a:pPr>
            <a:r>
              <a:rPr lang="en-US" altLang="zh-TW" sz="2800" dirty="0" smtClean="0">
                <a:ea typeface="新細明體" pitchFamily="18" charset="-120"/>
              </a:rPr>
              <a:t>Speedup(p) = 1 / (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800" dirty="0" smtClean="0">
                <a:ea typeface="新細明體" pitchFamily="18" charset="-120"/>
              </a:rPr>
              <a:t> + (1-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800" dirty="0" smtClean="0">
                <a:ea typeface="新細明體" pitchFamily="18" charset="-120"/>
              </a:rPr>
              <a:t>)/p) 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sz="2800" dirty="0" smtClean="0">
                <a:ea typeface="新細明體" pitchFamily="18" charset="-120"/>
              </a:rPr>
              <a:t> 1 / 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36C449D8-8AC5-4664-B424-1E1C95FE5A94}" type="slidenum">
              <a:rPr lang="en-US" altLang="zh-TW" smtClean="0"/>
              <a:pPr algn="ctr" eaLnBrk="1" hangingPunct="1"/>
              <a:t>9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4953000"/>
          </a:xfrm>
        </p:spPr>
        <p:txBody>
          <a:bodyPr/>
          <a:lstStyle/>
          <a:p>
            <a:pPr lvl="1"/>
            <a:r>
              <a:rPr lang="en-US" altLang="zh-TW" sz="2400" i="1" dirty="0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 is the serial part </a:t>
            </a:r>
          </a:p>
          <a:p>
            <a:pPr lvl="1"/>
            <a:r>
              <a:rPr lang="en-US" altLang="zh-TW" sz="2400" i="1" dirty="0" smtClean="0">
                <a:ea typeface="新細明體" pitchFamily="18" charset="-120"/>
              </a:rPr>
              <a:t>P</a:t>
            </a:r>
            <a:r>
              <a:rPr lang="en-US" altLang="zh-TW" sz="2400" dirty="0" smtClean="0">
                <a:ea typeface="新細明體" pitchFamily="18" charset="-120"/>
              </a:rPr>
              <a:t>  is the part that can be parallelized in 6 ways </a:t>
            </a:r>
          </a:p>
          <a:p>
            <a:pPr lvl="1">
              <a:spcBef>
                <a:spcPct val="4000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Serial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:  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SSPPPPPP </a:t>
            </a:r>
          </a:p>
          <a:p>
            <a:pPr lvl="1">
              <a:spcBef>
                <a:spcPct val="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6 processors:	SSP</a:t>
            </a:r>
          </a:p>
          <a:p>
            <a:pPr lvl="1">
              <a:spcBef>
                <a:spcPct val="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	  P</a:t>
            </a:r>
          </a:p>
          <a:p>
            <a:pPr lvl="1">
              <a:spcBef>
                <a:spcPct val="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	  P</a:t>
            </a:r>
          </a:p>
          <a:p>
            <a:pPr lvl="1">
              <a:spcBef>
                <a:spcPct val="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	  P</a:t>
            </a:r>
          </a:p>
          <a:p>
            <a:pPr lvl="1">
              <a:spcBef>
                <a:spcPct val="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	  P</a:t>
            </a:r>
          </a:p>
          <a:p>
            <a:pPr lvl="1">
              <a:spcBef>
                <a:spcPct val="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			  P</a:t>
            </a:r>
            <a:endParaRPr lang="en-US" altLang="zh-TW" sz="2000" b="1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Speedup = 8/3 = 2.67 </a:t>
            </a:r>
          </a:p>
          <a:p>
            <a:pPr lvl="1"/>
            <a:endParaRPr lang="en-US" altLang="zh-TW" sz="20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Speedup(p) = 1 / (</a:t>
            </a:r>
            <a:r>
              <a:rPr lang="en-US" altLang="zh-TW" sz="2400" dirty="0" smtClean="0">
                <a:ea typeface="新細明體" pitchFamily="18" charset="-120"/>
                <a:sym typeface="Symbol" pitchFamily="18" charset="2"/>
              </a:rPr>
              <a:t> + (1-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ea typeface="新細明體" pitchFamily="18" charset="-120"/>
                <a:sym typeface="Symbol" pitchFamily="18" charset="2"/>
              </a:rPr>
              <a:t>)/p)</a:t>
            </a:r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As p </a:t>
            </a:r>
            <a:r>
              <a:rPr lang="en-US" altLang="zh-TW" sz="2400" dirty="0" smtClean="0">
                <a:ea typeface="新細明體" pitchFamily="18" charset="-120"/>
                <a:sym typeface="Symbol" pitchFamily="18" charset="2"/>
              </a:rPr>
              <a:t> </a:t>
            </a:r>
            <a:r>
              <a:rPr lang="en-US" altLang="zh-TW" sz="2400" dirty="0" smtClean="0">
                <a:ea typeface="新細明體" pitchFamily="18" charset="-120"/>
              </a:rPr>
              <a:t>, Speedup(p) </a:t>
            </a:r>
            <a:r>
              <a:rPr lang="en-US" altLang="zh-TW" sz="2400" dirty="0" smtClean="0">
                <a:ea typeface="新細明體" pitchFamily="18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pitchFamily="18" charset="-120"/>
              </a:rPr>
              <a:t> 1/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 </a:t>
            </a:r>
            <a:endParaRPr lang="en-US" altLang="zh-TW" sz="2400" dirty="0" smtClean="0">
              <a:ea typeface="新細明體" pitchFamily="18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998438"/>
          </a:xfrm>
        </p:spPr>
        <p:txBody>
          <a:bodyPr/>
          <a:lstStyle/>
          <a:p>
            <a:r>
              <a:rPr lang="en-US" altLang="zh-TW" sz="3600" b="1" dirty="0" smtClean="0">
                <a:ea typeface="新細明體" pitchFamily="18" charset="-120"/>
              </a:rPr>
              <a:t>Amdahl’s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4310</TotalTime>
  <Words>1000</Words>
  <Application>Microsoft Office PowerPoint</Application>
  <PresentationFormat>On-screen Show (4:3)</PresentationFormat>
  <Paragraphs>305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Pixel</vt:lpstr>
      <vt:lpstr>Multiprocessor</vt:lpstr>
      <vt:lpstr>Outline</vt:lpstr>
      <vt:lpstr>The Bottleneck of Single Processor</vt:lpstr>
      <vt:lpstr>We Need High Performance</vt:lpstr>
      <vt:lpstr>Multiprocessing</vt:lpstr>
      <vt:lpstr>Outline</vt:lpstr>
      <vt:lpstr>Performance Potential Using Multiprocessor</vt:lpstr>
      <vt:lpstr>Amdahl’s Law</vt:lpstr>
      <vt:lpstr>Amdahl’s Law</vt:lpstr>
      <vt:lpstr>PowerPoint Presentation</vt:lpstr>
      <vt:lpstr>Gustafson’s View</vt:lpstr>
      <vt:lpstr>PowerPoint Presentation</vt:lpstr>
      <vt:lpstr>PowerPoint Presentation</vt:lpstr>
      <vt:lpstr>Outline</vt:lpstr>
      <vt:lpstr>Programming with Shared Memory</vt:lpstr>
      <vt:lpstr>Cache Coherence Problem</vt:lpstr>
      <vt:lpstr>Write Through Does Not Help</vt:lpstr>
      <vt:lpstr>Some Solutions to Cache Coherence Problem</vt:lpstr>
      <vt:lpstr>Snooping Cache Coherency</vt:lpstr>
      <vt:lpstr>PowerPoint Presentation</vt:lpstr>
      <vt:lpstr>Outline</vt:lpstr>
      <vt:lpstr>Challenges in Using Multiprocessors</vt:lpstr>
      <vt:lpstr>PowerPoint Presentation</vt:lpstr>
      <vt:lpstr>PowerPoint Presentation</vt:lpstr>
      <vt:lpstr>PowerPoint Presentation</vt:lpstr>
    </vt:vector>
  </TitlesOfParts>
  <Company>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Papadopoulos Stavros</dc:creator>
  <cp:lastModifiedBy>zma</cp:lastModifiedBy>
  <cp:revision>350</cp:revision>
  <dcterms:created xsi:type="dcterms:W3CDTF">2005-11-25T07:14:37Z</dcterms:created>
  <dcterms:modified xsi:type="dcterms:W3CDTF">2012-11-23T10:07:58Z</dcterms:modified>
</cp:coreProperties>
</file>