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00" r:id="rId9"/>
    <p:sldId id="301" r:id="rId10"/>
    <p:sldId id="302" r:id="rId11"/>
    <p:sldId id="303" r:id="rId12"/>
    <p:sldId id="305" r:id="rId13"/>
    <p:sldId id="307" r:id="rId14"/>
    <p:sldId id="308" r:id="rId15"/>
    <p:sldId id="309" r:id="rId16"/>
    <p:sldId id="335" r:id="rId17"/>
    <p:sldId id="337" r:id="rId18"/>
    <p:sldId id="336" r:id="rId19"/>
    <p:sldId id="334" r:id="rId20"/>
    <p:sldId id="338" r:id="rId21"/>
    <p:sldId id="339" r:id="rId22"/>
    <p:sldId id="322" r:id="rId23"/>
    <p:sldId id="324" r:id="rId24"/>
    <p:sldId id="340" r:id="rId25"/>
    <p:sldId id="33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7265" autoAdjust="0"/>
  </p:normalViewPr>
  <p:slideViewPr>
    <p:cSldViewPr>
      <p:cViewPr varScale="1">
        <p:scale>
          <a:sx n="46" d="100"/>
          <a:sy n="46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1750B-35F6-4494-848C-6367F9AEAAE5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76B29-4F53-4B7C-8042-8DEE33B43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http://www.nvidia.com/object/tesla-servers.html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76B29-4F53-4B7C-8042-8DEE33B439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7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http://www.amd.com/us/products/workstation/graphics/ati-firepro-3d/APU/Pages/APU.aspx#4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76B29-4F53-4B7C-8042-8DEE33B439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7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http://www.intel.com/content/www/us/en/processors/xeon/xeon-phi-detail.html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76B29-4F53-4B7C-8042-8DEE33B439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7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Fermi’s 16 SM are positioned around a common L2 cache. Each SM is a vertical rectangular strip that contain an orange portion (scheduler and dispatch), a green portion (execution units), and light blue portions (register file and L1 cache).</a:t>
            </a:r>
          </a:p>
          <a:p>
            <a:endParaRPr lang="en-US" dirty="0" smtClean="0"/>
          </a:p>
          <a:p>
            <a:r>
              <a:rPr lang="en-US" dirty="0" smtClean="0"/>
              <a:t>Figure from: http://www.nvidia.com/content/PDF/fermi_white_papers/NVIDIA_Fermi_Compute_Architecture_Whitepaper.pdf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76B29-4F53-4B7C-8042-8DEE33B439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12 </a:t>
            </a:r>
            <a:r>
              <a:rPr lang="en-AU" dirty="0" smtClean="0"/>
              <a:t>years:</a:t>
            </a:r>
          </a:p>
          <a:p>
            <a:r>
              <a:rPr lang="en-AU" dirty="0" smtClean="0"/>
              <a:t>MIMD:</a:t>
            </a:r>
            <a:r>
              <a:rPr lang="en-AU" baseline="0" dirty="0" smtClean="0"/>
              <a:t> 16 -&gt; 16+2*12 = 40 (2.5)</a:t>
            </a:r>
          </a:p>
          <a:p>
            <a:r>
              <a:rPr lang="en-AU" baseline="0" dirty="0" smtClean="0"/>
              <a:t>SIMD: 8 - &gt; 8 * 2 * 2 * 2 = 64 (8)</a:t>
            </a:r>
            <a:endParaRPr lang="en-A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 smtClean="0"/>
          </a:p>
          <a:p>
            <a:endParaRPr lang="en-AU" baseline="0" dirty="0" smtClean="0"/>
          </a:p>
          <a:p>
            <a:endParaRPr lang="en-A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 December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DC8-88A9-4D40-998A-E5095AB3A854}" type="datetime1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0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E77B-9AB7-4B4A-8F75-3CD09D78DD71}" type="datetime1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CB49-B411-4B04-8875-CD01C4A0C570}" type="datetime1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7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0A1D-C8C6-4B73-ACCE-5F1AC4BB9A89}" type="datetime1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8AF-7E33-46E1-8A11-8A1214E21B62}" type="datetime1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7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0AC4-1F70-4674-AB40-95C4E7E8253C}" type="datetime1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2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4C30-7432-4428-9251-BA7C38E8FE3E}" type="datetime1">
              <a:rPr lang="en-US" smtClean="0"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F891-CAE3-48DF-8CD3-6E32438B0165}" type="datetime1">
              <a:rPr lang="en-US" smtClean="0"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6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A073-C04E-49D4-9079-56EE5E9A331B}" type="datetime1">
              <a:rPr lang="en-US" smtClean="0"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02C9-BA94-45D2-AC56-E9E7A5E816EC}" type="datetime1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2DF-4A31-42DD-9EDB-F94662B9BAAB}" type="datetime1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770A-81D4-4495-93FF-78B38BABC1F8}" type="datetime1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B964-CE14-45CC-A36F-5F52B7A8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7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vidia.com/object/fermi-architecture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Vector, </a:t>
            </a:r>
            <a:r>
              <a:rPr lang="en-US" dirty="0" smtClean="0"/>
              <a:t>SIMD Extensions and GPU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 4611</a:t>
            </a:r>
          </a:p>
          <a:p>
            <a:r>
              <a:rPr lang="en-US" dirty="0" smtClean="0"/>
              <a:t>Tutorial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Start up time</a:t>
            </a:r>
          </a:p>
          <a:p>
            <a:pPr lvl="1"/>
            <a:r>
              <a:rPr lang="en-US" sz="2000" dirty="0" smtClean="0"/>
              <a:t>Latency of vector functional unit</a:t>
            </a:r>
          </a:p>
          <a:p>
            <a:pPr lvl="1"/>
            <a:r>
              <a:rPr lang="en-US" sz="2000" dirty="0" smtClean="0"/>
              <a:t>Assume the same as Cray-1</a:t>
            </a:r>
          </a:p>
          <a:p>
            <a:pPr lvl="2"/>
            <a:r>
              <a:rPr lang="en-US" sz="1600" dirty="0" smtClean="0"/>
              <a:t>Floating-point add =&gt; 6 clock cycles</a:t>
            </a:r>
          </a:p>
          <a:p>
            <a:pPr lvl="2"/>
            <a:r>
              <a:rPr lang="en-US" sz="1600" dirty="0" smtClean="0"/>
              <a:t>Floating-point multiply =&gt; 7 clock cycles</a:t>
            </a:r>
          </a:p>
          <a:p>
            <a:pPr lvl="2"/>
            <a:r>
              <a:rPr lang="en-US" sz="1600" dirty="0" smtClean="0"/>
              <a:t>Floating-point divide =&gt; 20 clock cycles</a:t>
            </a:r>
          </a:p>
          <a:p>
            <a:pPr lvl="2"/>
            <a:r>
              <a:rPr lang="en-US" sz="1600" dirty="0" smtClean="0"/>
              <a:t>Vector load =&gt; 12 clock cycles</a:t>
            </a:r>
          </a:p>
          <a:p>
            <a:r>
              <a:rPr lang="en-US" sz="2400" b="1" dirty="0" smtClean="0"/>
              <a:t>Improvements</a:t>
            </a:r>
            <a:r>
              <a:rPr lang="en-US" sz="2800" b="1" dirty="0" smtClean="0"/>
              <a:t>:</a:t>
            </a:r>
          </a:p>
          <a:p>
            <a:pPr lvl="1"/>
            <a:r>
              <a:rPr lang="en-US" sz="2000" b="1" dirty="0" smtClean="0"/>
              <a:t>&gt; 1 element per clock cycle</a:t>
            </a:r>
          </a:p>
          <a:p>
            <a:pPr lvl="1"/>
            <a:r>
              <a:rPr lang="en-US" sz="2000" b="1" dirty="0" smtClean="0"/>
              <a:t>IF statements in vector code</a:t>
            </a:r>
          </a:p>
          <a:p>
            <a:pPr lvl="1"/>
            <a:r>
              <a:rPr lang="en-US" sz="2000" dirty="0"/>
              <a:t>Non-64 wide </a:t>
            </a:r>
            <a:r>
              <a:rPr lang="en-US" sz="2000" dirty="0" smtClean="0"/>
              <a:t>vectors</a:t>
            </a:r>
          </a:p>
          <a:p>
            <a:pPr lvl="1"/>
            <a:r>
              <a:rPr lang="en-US" sz="2000" dirty="0" smtClean="0"/>
              <a:t>Memory system optimizations to support vector processors</a:t>
            </a:r>
          </a:p>
          <a:p>
            <a:pPr lvl="1"/>
            <a:r>
              <a:rPr lang="en-US" sz="2000" dirty="0" smtClean="0"/>
              <a:t>Multiple dimensional matrices</a:t>
            </a:r>
          </a:p>
          <a:p>
            <a:pPr lvl="1"/>
            <a:r>
              <a:rPr lang="en-US" sz="2000" dirty="0" smtClean="0"/>
              <a:t>Sparse matrices</a:t>
            </a:r>
          </a:p>
          <a:p>
            <a:pPr lvl="1"/>
            <a:r>
              <a:rPr lang="en-US" sz="2000" dirty="0" smtClean="0"/>
              <a:t>Programming a vector computer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44872"/>
          </a:xfrm>
        </p:spPr>
        <p:txBody>
          <a:bodyPr/>
          <a:lstStyle/>
          <a:p>
            <a:r>
              <a:rPr lang="en-US" dirty="0" smtClean="0"/>
              <a:t>Multiple Lanes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622549" y="990600"/>
            <a:ext cx="8064251" cy="122334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Element </a:t>
            </a:r>
            <a:r>
              <a:rPr lang="en-US" sz="2400" i="1" dirty="0" smtClean="0"/>
              <a:t>n </a:t>
            </a:r>
            <a:r>
              <a:rPr lang="en-US" sz="2400" dirty="0" smtClean="0"/>
              <a:t>of vector register </a:t>
            </a:r>
            <a:r>
              <a:rPr lang="en-US" sz="2400" i="1" dirty="0" smtClean="0"/>
              <a:t>A </a:t>
            </a:r>
            <a:r>
              <a:rPr lang="en-US" sz="2400" dirty="0" smtClean="0"/>
              <a:t>is “hardwired” to element </a:t>
            </a:r>
            <a:r>
              <a:rPr lang="en-US" sz="2400" i="1" dirty="0" smtClean="0"/>
              <a:t>n</a:t>
            </a:r>
            <a:r>
              <a:rPr lang="en-US" sz="2400" dirty="0" smtClean="0"/>
              <a:t> of vector register </a:t>
            </a:r>
            <a:r>
              <a:rPr lang="en-US" sz="2400" i="1" dirty="0" smtClean="0"/>
              <a:t>B</a:t>
            </a:r>
          </a:p>
          <a:p>
            <a:pPr lvl="1"/>
            <a:r>
              <a:rPr lang="en-US" sz="2000" dirty="0" smtClean="0"/>
              <a:t>Allows for multiple hardware lanes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976" y="2348880"/>
            <a:ext cx="4476518" cy="3975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512346"/>
            <a:ext cx="4320480" cy="358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Mask Registers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Consider:</a:t>
            </a:r>
          </a:p>
          <a:p>
            <a:pPr>
              <a:buNone/>
            </a:pPr>
            <a:r>
              <a:rPr lang="nn-NO" sz="2400" dirty="0" smtClean="0"/>
              <a:t>	for (i = 0; i &lt; 64; i=i+1)</a:t>
            </a:r>
          </a:p>
          <a:p>
            <a:pPr>
              <a:buNone/>
            </a:pPr>
            <a:r>
              <a:rPr lang="en-US" sz="2400" dirty="0" smtClean="0"/>
              <a:t>		if (X[</a:t>
            </a:r>
            <a:r>
              <a:rPr lang="en-US" sz="2400" dirty="0" err="1" smtClean="0"/>
              <a:t>i</a:t>
            </a:r>
            <a:r>
              <a:rPr lang="en-US" sz="2400" dirty="0" smtClean="0"/>
              <a:t>] != 0)</a:t>
            </a:r>
          </a:p>
          <a:p>
            <a:pPr>
              <a:buNone/>
            </a:pPr>
            <a:r>
              <a:rPr lang="en-US" sz="2400" dirty="0" smtClean="0"/>
              <a:t>			X[</a:t>
            </a:r>
            <a:r>
              <a:rPr lang="en-US" sz="2400" dirty="0" err="1" smtClean="0"/>
              <a:t>i</a:t>
            </a:r>
            <a:r>
              <a:rPr lang="en-US" sz="2400" dirty="0" smtClean="0"/>
              <a:t>] = X[</a:t>
            </a:r>
            <a:r>
              <a:rPr lang="en-US" sz="2400" dirty="0" err="1" smtClean="0"/>
              <a:t>i</a:t>
            </a:r>
            <a:r>
              <a:rPr lang="en-US" sz="2400" dirty="0" smtClean="0"/>
              <a:t>] – Y[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r>
              <a:rPr lang="en-US" sz="2400" dirty="0" smtClean="0"/>
              <a:t>Use vector mask register to “disable” elements: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b="1" dirty="0" smtClean="0"/>
              <a:t>LV		V1,Rx		;load vector X into V1</a:t>
            </a:r>
          </a:p>
          <a:p>
            <a:pPr>
              <a:buNone/>
            </a:pPr>
            <a:r>
              <a:rPr lang="es-ES" sz="1800" b="1" dirty="0" smtClean="0"/>
              <a:t>	LV		V2,Ry		;load vector Y</a:t>
            </a:r>
          </a:p>
          <a:p>
            <a:pPr>
              <a:buNone/>
            </a:pPr>
            <a:r>
              <a:rPr lang="en-US" sz="1800" b="1" dirty="0" smtClean="0"/>
              <a:t>	L.D		F0,#0		;load FP zero into F0</a:t>
            </a:r>
          </a:p>
          <a:p>
            <a:pPr>
              <a:buNone/>
            </a:pPr>
            <a:r>
              <a:rPr lang="en-US" sz="1800" b="1" dirty="0" smtClean="0"/>
              <a:t>	SNEVS.D	V1,F0		;sets VM(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) to 1 if V1(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)!=F0</a:t>
            </a:r>
          </a:p>
          <a:p>
            <a:pPr>
              <a:buNone/>
            </a:pPr>
            <a:r>
              <a:rPr lang="en-US" sz="1800" b="1" dirty="0" smtClean="0"/>
              <a:t>	SUBVV.D	V1,V1,V2  	;subtract under vector mask</a:t>
            </a:r>
          </a:p>
          <a:p>
            <a:pPr>
              <a:buNone/>
            </a:pPr>
            <a:r>
              <a:rPr lang="en-US" sz="1800" b="1" dirty="0" smtClean="0"/>
              <a:t>	SV		Rx,V1		;store the result in X</a:t>
            </a:r>
          </a:p>
          <a:p>
            <a:endParaRPr lang="en-US" sz="1800" dirty="0" smtClean="0"/>
          </a:p>
          <a:p>
            <a:r>
              <a:rPr lang="en-US" sz="2400" dirty="0" smtClean="0"/>
              <a:t>Compilers manipulate mask registers explicitly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Extensions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Media applications operate on data types narrower than the native word size</a:t>
            </a:r>
          </a:p>
          <a:p>
            <a:pPr lvl="1"/>
            <a:r>
              <a:rPr lang="en-US" dirty="0" smtClean="0"/>
              <a:t>Example:  disconnect carry chains to “partition” 64-bit adder --&gt; eight 8-bit elements</a:t>
            </a:r>
          </a:p>
          <a:p>
            <a:pPr lvl="1"/>
            <a:endParaRPr lang="en-US" sz="2000" dirty="0" smtClean="0"/>
          </a:p>
          <a:p>
            <a:r>
              <a:rPr lang="en-US" sz="2800" dirty="0" smtClean="0"/>
              <a:t>Limitations, compared to vector instructions:</a:t>
            </a:r>
          </a:p>
          <a:p>
            <a:pPr lvl="1"/>
            <a:r>
              <a:rPr lang="en-US" dirty="0" smtClean="0"/>
              <a:t>Number of data operands encoded into op code</a:t>
            </a:r>
          </a:p>
          <a:p>
            <a:pPr lvl="1"/>
            <a:r>
              <a:rPr lang="en-US" dirty="0" smtClean="0"/>
              <a:t>No sophisticated addressing modes</a:t>
            </a:r>
          </a:p>
          <a:p>
            <a:pPr lvl="1"/>
            <a:r>
              <a:rPr lang="en-US" dirty="0" smtClean="0"/>
              <a:t>No mask registers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56084" y="2315735"/>
            <a:ext cx="500649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SIMD Instruction Set Extensions for Multimedia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Implementations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Implementations:</a:t>
            </a:r>
          </a:p>
          <a:p>
            <a:pPr lvl="1"/>
            <a:r>
              <a:rPr lang="en-US" dirty="0" smtClean="0"/>
              <a:t>Intel MMX (1996)</a:t>
            </a:r>
          </a:p>
          <a:p>
            <a:pPr lvl="2"/>
            <a:r>
              <a:rPr lang="en-US" dirty="0" smtClean="0"/>
              <a:t>Eight 8-bit integer ops or four 16-bit integer ops</a:t>
            </a:r>
          </a:p>
          <a:p>
            <a:pPr lvl="1"/>
            <a:r>
              <a:rPr lang="en-US" dirty="0" smtClean="0"/>
              <a:t>Streaming SIMD Extensions (SSE) (1999)</a:t>
            </a:r>
          </a:p>
          <a:p>
            <a:pPr lvl="2"/>
            <a:r>
              <a:rPr lang="en-US" dirty="0" smtClean="0"/>
              <a:t>Eight 16-bit integer ops</a:t>
            </a:r>
          </a:p>
          <a:p>
            <a:pPr lvl="2"/>
            <a:r>
              <a:rPr lang="en-US" dirty="0" smtClean="0"/>
              <a:t>Four 32-bit integer/</a:t>
            </a:r>
            <a:r>
              <a:rPr lang="en-US" dirty="0" err="1" smtClean="0"/>
              <a:t>fp</a:t>
            </a:r>
            <a:r>
              <a:rPr lang="en-US" dirty="0" smtClean="0"/>
              <a:t> ops or two 64-bit integer/</a:t>
            </a:r>
            <a:r>
              <a:rPr lang="en-US" dirty="0" err="1" smtClean="0"/>
              <a:t>fp</a:t>
            </a:r>
            <a:r>
              <a:rPr lang="en-US" dirty="0" smtClean="0"/>
              <a:t> ops</a:t>
            </a:r>
          </a:p>
          <a:p>
            <a:pPr lvl="1"/>
            <a:r>
              <a:rPr lang="en-US" dirty="0" smtClean="0"/>
              <a:t>Advanced Vector Extensions (2010)</a:t>
            </a:r>
          </a:p>
          <a:p>
            <a:pPr lvl="2"/>
            <a:r>
              <a:rPr lang="en-US" dirty="0" smtClean="0"/>
              <a:t>Four 64-bit integer/</a:t>
            </a:r>
            <a:r>
              <a:rPr lang="en-US" dirty="0" err="1" smtClean="0"/>
              <a:t>fp</a:t>
            </a:r>
            <a:r>
              <a:rPr lang="en-US" dirty="0" smtClean="0"/>
              <a:t> ops</a:t>
            </a:r>
          </a:p>
          <a:p>
            <a:pPr lvl="1"/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56084" y="2315735"/>
            <a:ext cx="500649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SIMD Instruction Set Extensions for Multimedia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Processing Units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153400" cy="426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Cambria" pitchFamily="18" charset="0"/>
              </a:rPr>
              <a:t>Given the hardware invested to do graphics well,</a:t>
            </a:r>
            <a:r>
              <a:rPr lang="en-US" sz="4000" dirty="0" smtClean="0">
                <a:latin typeface="Cooper Black" pitchFamily="18" charset="0"/>
              </a:rPr>
              <a:t> </a:t>
            </a:r>
          </a:p>
          <a:p>
            <a:pPr marL="0" indent="0">
              <a:buNone/>
            </a:pPr>
            <a:endParaRPr lang="en-US" sz="4000" dirty="0" smtClean="0">
              <a:latin typeface="Cooper Black" pitchFamily="18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Cooper Black" pitchFamily="18" charset="0"/>
              </a:rPr>
              <a:t>how can we supplement it to improve performance of a wider range of applications?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8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Autofit/>
          </a:bodyPr>
          <a:lstStyle/>
          <a:p>
            <a:r>
              <a:rPr lang="en-US" sz="4000" dirty="0" smtClean="0"/>
              <a:t>GPU Accelerated or Many-core Computation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NVIDIA GPU</a:t>
            </a:r>
          </a:p>
          <a:p>
            <a:pPr lvl="1"/>
            <a:r>
              <a:rPr lang="en-US" sz="3200" dirty="0" smtClean="0"/>
              <a:t>Reliable performance, communication </a:t>
            </a:r>
            <a:r>
              <a:rPr lang="en-US" sz="3200" dirty="0"/>
              <a:t>between CPU and GPU using the PCIE </a:t>
            </a:r>
            <a:r>
              <a:rPr lang="en-US" sz="3200" dirty="0" smtClean="0"/>
              <a:t>channels</a:t>
            </a:r>
          </a:p>
          <a:p>
            <a:pPr lvl="1"/>
            <a:r>
              <a:rPr lang="en-US" sz="3200" dirty="0"/>
              <a:t>Tesla </a:t>
            </a:r>
            <a:r>
              <a:rPr lang="en-US" sz="3200" dirty="0" smtClean="0"/>
              <a:t>M2090</a:t>
            </a:r>
          </a:p>
          <a:p>
            <a:pPr lvl="2"/>
            <a:r>
              <a:rPr lang="en-US" sz="2800" dirty="0" smtClean="0"/>
              <a:t>512 CUDA cores (16 Streaming Multiprocessor x 32 cores/SM )</a:t>
            </a:r>
            <a:endParaRPr lang="en-US" sz="2800" dirty="0"/>
          </a:p>
          <a:p>
            <a:pPr lvl="2"/>
            <a:r>
              <a:rPr lang="en-US" sz="2800" dirty="0" smtClean="0"/>
              <a:t>1331 GFLOPs (single precision)</a:t>
            </a:r>
          </a:p>
          <a:p>
            <a:pPr lvl="2"/>
            <a:r>
              <a:rPr lang="en-US" sz="2800" dirty="0" smtClean="0"/>
              <a:t>6GB memory </a:t>
            </a:r>
            <a:r>
              <a:rPr lang="en-US" sz="2800" dirty="0"/>
              <a:t>with </a:t>
            </a:r>
            <a:r>
              <a:rPr lang="en-US" sz="2800" dirty="0" smtClean="0"/>
              <a:t>177GB/sec bandwidth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5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4000" dirty="0" smtClean="0"/>
              <a:t>GPU Accelerated or Many-core Computation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APU (Accelerated </a:t>
            </a:r>
            <a:r>
              <a:rPr lang="en-US" sz="3600" dirty="0"/>
              <a:t>Processing </a:t>
            </a:r>
            <a:r>
              <a:rPr lang="en-US" sz="3600" dirty="0" smtClean="0"/>
              <a:t>Unit) – AMD</a:t>
            </a:r>
          </a:p>
          <a:p>
            <a:pPr lvl="1"/>
            <a:r>
              <a:rPr lang="en-US" sz="3200" dirty="0"/>
              <a:t>CPU and GPU functionality on a single </a:t>
            </a:r>
            <a:r>
              <a:rPr lang="en-US" sz="3200" dirty="0" smtClean="0"/>
              <a:t>chip</a:t>
            </a:r>
          </a:p>
          <a:p>
            <a:pPr lvl="1"/>
            <a:r>
              <a:rPr lang="en-US" sz="3200" dirty="0"/>
              <a:t>AMD </a:t>
            </a:r>
            <a:r>
              <a:rPr lang="en-US" sz="3200" dirty="0" err="1" smtClean="0"/>
              <a:t>FirePro</a:t>
            </a:r>
            <a:r>
              <a:rPr lang="en-US" sz="3200" dirty="0" smtClean="0"/>
              <a:t> A320</a:t>
            </a:r>
          </a:p>
          <a:p>
            <a:pPr lvl="2"/>
            <a:r>
              <a:rPr lang="en-US" sz="2800" dirty="0" smtClean="0"/>
              <a:t>4 CPU cores and 384 GPU processors</a:t>
            </a:r>
          </a:p>
          <a:p>
            <a:pPr lvl="2"/>
            <a:r>
              <a:rPr lang="en-US" sz="2800" dirty="0" smtClean="0"/>
              <a:t>736 GFLOPs (single precision) @ 100W</a:t>
            </a:r>
          </a:p>
          <a:p>
            <a:pPr lvl="2"/>
            <a:r>
              <a:rPr lang="en-US" sz="2800" dirty="0" smtClean="0"/>
              <a:t>Up to 2GB </a:t>
            </a:r>
            <a:r>
              <a:rPr lang="en-US" sz="2800" dirty="0"/>
              <a:t>dedicated </a:t>
            </a:r>
            <a:r>
              <a:rPr lang="en-US" sz="2800" dirty="0" smtClean="0"/>
              <a:t>memory</a:t>
            </a:r>
            <a:endParaRPr lang="en-US" sz="2800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4000" dirty="0" smtClean="0"/>
              <a:t>GPU Accelerated or Many-core Computation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599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MIC (</a:t>
            </a:r>
            <a:r>
              <a:rPr lang="en-US" sz="3600" dirty="0"/>
              <a:t>Many Integrated </a:t>
            </a:r>
            <a:r>
              <a:rPr lang="en-US" sz="3600" dirty="0" smtClean="0"/>
              <a:t>Core) – Intel</a:t>
            </a:r>
          </a:p>
          <a:p>
            <a:pPr lvl="1"/>
            <a:r>
              <a:rPr lang="en-US" sz="3200" dirty="0" smtClean="0"/>
              <a:t>Many CPU </a:t>
            </a:r>
            <a:r>
              <a:rPr lang="en-US" sz="3200" dirty="0"/>
              <a:t>cores on a single </a:t>
            </a:r>
            <a:r>
              <a:rPr lang="en-US" sz="3200" dirty="0" smtClean="0"/>
              <a:t>chip</a:t>
            </a:r>
          </a:p>
          <a:p>
            <a:pPr lvl="1"/>
            <a:r>
              <a:rPr lang="en-US" sz="3200" dirty="0" smtClean="0"/>
              <a:t>Intel </a:t>
            </a:r>
            <a:r>
              <a:rPr lang="en-US" sz="3200" dirty="0"/>
              <a:t>Xeon </a:t>
            </a:r>
            <a:r>
              <a:rPr lang="en-US" sz="3200" dirty="0" smtClean="0"/>
              <a:t>Phi </a:t>
            </a:r>
            <a:r>
              <a:rPr lang="en-US" sz="3200" dirty="0"/>
              <a:t>Coprocessor </a:t>
            </a:r>
            <a:r>
              <a:rPr lang="en-US" sz="3200" dirty="0" smtClean="0"/>
              <a:t>5110P</a:t>
            </a:r>
          </a:p>
          <a:p>
            <a:pPr lvl="2"/>
            <a:r>
              <a:rPr lang="en-US" sz="2800" dirty="0"/>
              <a:t>60 cores/1.053 GHz/240 </a:t>
            </a:r>
            <a:r>
              <a:rPr lang="en-US" sz="2800" dirty="0" smtClean="0"/>
              <a:t>threads</a:t>
            </a:r>
          </a:p>
          <a:p>
            <a:pPr lvl="2"/>
            <a:r>
              <a:rPr lang="en-US" sz="2800" dirty="0"/>
              <a:t>8 GB memory and 320 GB/s </a:t>
            </a:r>
            <a:r>
              <a:rPr lang="en-US" sz="2800" dirty="0" smtClean="0"/>
              <a:t>bandwidth</a:t>
            </a:r>
          </a:p>
          <a:p>
            <a:pPr lvl="2"/>
            <a:r>
              <a:rPr lang="en-US" sz="2800" dirty="0" smtClean="0"/>
              <a:t>829 GFLOPs (double precision) </a:t>
            </a:r>
            <a:r>
              <a:rPr lang="en-US" sz="2800" dirty="0"/>
              <a:t>@ </a:t>
            </a:r>
            <a:r>
              <a:rPr lang="en-US" sz="2800" dirty="0" smtClean="0"/>
              <a:t>195W (Intel </a:t>
            </a:r>
            <a:r>
              <a:rPr lang="en-US" sz="2800" dirty="0"/>
              <a:t>Xeon </a:t>
            </a:r>
            <a:r>
              <a:rPr lang="en-US" sz="2800" dirty="0" smtClean="0"/>
              <a:t>Phi </a:t>
            </a:r>
            <a:r>
              <a:rPr lang="en-US" sz="2800" dirty="0"/>
              <a:t>coprocessor </a:t>
            </a:r>
            <a:r>
              <a:rPr lang="en-US" sz="2800" dirty="0" smtClean="0"/>
              <a:t>SE10P)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5244405"/>
            <a:ext cx="777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oper Black" pitchFamily="18" charset="0"/>
              </a:rPr>
              <a:t>Easier programming, lower power consumption, and better integration of the CPU and GPU capabilities</a:t>
            </a:r>
          </a:p>
        </p:txBody>
      </p:sp>
    </p:spTree>
    <p:extLst>
      <p:ext uri="{BB962C8B-B14F-4D97-AF65-F5344CB8AC3E}">
        <p14:creationId xmlns:p14="http://schemas.microsoft.com/office/powerpoint/2010/main" val="150748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Programming the NVIDIA GPU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5762"/>
            <a:ext cx="8229600" cy="4456437"/>
          </a:xfrm>
        </p:spPr>
        <p:txBody>
          <a:bodyPr>
            <a:normAutofit/>
          </a:bodyPr>
          <a:lstStyle/>
          <a:p>
            <a:r>
              <a:rPr lang="en-US" dirty="0" smtClean="0"/>
              <a:t>Heterogeneous execution model</a:t>
            </a:r>
          </a:p>
          <a:p>
            <a:pPr lvl="1"/>
            <a:r>
              <a:rPr lang="en-US" dirty="0" smtClean="0"/>
              <a:t>CPU is the </a:t>
            </a:r>
            <a:r>
              <a:rPr lang="en-US" i="1" dirty="0" smtClean="0"/>
              <a:t>host</a:t>
            </a:r>
            <a:r>
              <a:rPr lang="en-US" dirty="0" smtClean="0"/>
              <a:t>, GPU is the </a:t>
            </a:r>
            <a:r>
              <a:rPr lang="en-US" i="1" dirty="0" smtClean="0"/>
              <a:t>device</a:t>
            </a:r>
          </a:p>
          <a:p>
            <a:r>
              <a:rPr lang="en-US" dirty="0" smtClean="0"/>
              <a:t>Develop a programming language (CUDA) for GPU</a:t>
            </a:r>
          </a:p>
          <a:p>
            <a:r>
              <a:rPr lang="en-US" dirty="0" smtClean="0"/>
              <a:t>Unify all forms of GPU parallelism as </a:t>
            </a:r>
            <a:r>
              <a:rPr lang="en-US" i="1" dirty="0" smtClean="0"/>
              <a:t>CUDA thread</a:t>
            </a:r>
          </a:p>
          <a:p>
            <a:r>
              <a:rPr lang="en-US" dirty="0" smtClean="0"/>
              <a:t>Programming model is “Single Instruction Multiple Thread”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ylfaen" pitchFamily="18" charset="0"/>
              </a:rPr>
              <a:t>We use NVIDIA GPU as the example for discussion</a:t>
            </a:r>
            <a:endParaRPr lang="en-US" sz="2800" dirty="0"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SIMD architectures can exploit significant data-level parallelism for: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</a:t>
            </a:r>
            <a:r>
              <a:rPr lang="en-US" dirty="0" smtClean="0"/>
              <a:t>atrix-oriented scientific computing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</a:t>
            </a:r>
            <a:r>
              <a:rPr lang="en-US" dirty="0" smtClean="0"/>
              <a:t>edia-oriented image and sound processors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SIMD can be more energy efficient than MIMD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needs to fetch one instruction per data operation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Makes SIMD attractive for personal mobile devices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SIMD allows programmer to continue to think sequentially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0"/>
            <a:ext cx="758741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0562"/>
            <a:ext cx="758741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Fermi GPU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259513"/>
            <a:ext cx="2133600" cy="365125"/>
          </a:xfrm>
        </p:spPr>
        <p:txBody>
          <a:bodyPr/>
          <a:lstStyle/>
          <a:p>
            <a:fld id="{31A2B964-CE14-45CC-A36F-5F52B7A805F3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10200" y="1259681"/>
            <a:ext cx="762000" cy="18288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7620000" y="2286000"/>
            <a:ext cx="1480384" cy="1524000"/>
          </a:xfrm>
          <a:prstGeom prst="wedgeRectCallout">
            <a:avLst>
              <a:gd name="adj1" fmla="val -159307"/>
              <a:gd name="adj2" fmla="val -46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One Stream Processor (SM)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693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NVIDIA GPU Memory Structures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Each SIMD Lane has private section of off-chip DRAM</a:t>
            </a:r>
          </a:p>
          <a:p>
            <a:pPr lvl="1"/>
            <a:r>
              <a:rPr lang="en-US" dirty="0" smtClean="0"/>
              <a:t>“Private memory”</a:t>
            </a:r>
          </a:p>
          <a:p>
            <a:r>
              <a:rPr lang="en-US" dirty="0" smtClean="0"/>
              <a:t>Each multithreaded SIMD processor also has local memory</a:t>
            </a:r>
          </a:p>
          <a:p>
            <a:pPr lvl="1"/>
            <a:r>
              <a:rPr lang="en-US" dirty="0" smtClean="0"/>
              <a:t>Shared by SIMD lanes</a:t>
            </a:r>
          </a:p>
          <a:p>
            <a:r>
              <a:rPr lang="en-US" dirty="0" smtClean="0"/>
              <a:t>Memory shared by SIMD processors is GPU Memory</a:t>
            </a:r>
          </a:p>
          <a:p>
            <a:pPr lvl="1"/>
            <a:r>
              <a:rPr lang="en-US" dirty="0" smtClean="0"/>
              <a:t>Host can read and write GPU memory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Fermi Multithreaded SIMD Proc.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6355"/>
          <a:stretch/>
        </p:blipFill>
        <p:spPr bwMode="auto">
          <a:xfrm>
            <a:off x="0" y="701437"/>
            <a:ext cx="4966861" cy="596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966862" y="914400"/>
            <a:ext cx="3807810" cy="5486400"/>
          </a:xfrm>
        </p:spPr>
        <p:txBody>
          <a:bodyPr>
            <a:normAutofit/>
          </a:bodyPr>
          <a:lstStyle/>
          <a:p>
            <a:pPr marL="225425" indent="-225425"/>
            <a:r>
              <a:rPr lang="en-US" dirty="0" smtClean="0"/>
              <a:t>Each Streaming Processor (SM)</a:t>
            </a:r>
          </a:p>
          <a:p>
            <a:pPr marL="625475" lvl="1" indent="-225425"/>
            <a:r>
              <a:rPr lang="en-US" dirty="0" smtClean="0"/>
              <a:t>32 SIMD lanes</a:t>
            </a:r>
          </a:p>
          <a:p>
            <a:pPr marL="625475" lvl="1" indent="-225425"/>
            <a:r>
              <a:rPr lang="en-US" dirty="0" smtClean="0"/>
              <a:t>16 load/store units</a:t>
            </a:r>
          </a:p>
          <a:p>
            <a:pPr marL="625475" lvl="1" indent="-225425"/>
            <a:r>
              <a:rPr lang="en-US" dirty="0" smtClean="0"/>
              <a:t>32,768 registers</a:t>
            </a:r>
          </a:p>
          <a:p>
            <a:pPr marL="225425" indent="-225425"/>
            <a:endParaRPr lang="en-US" dirty="0" smtClean="0"/>
          </a:p>
          <a:p>
            <a:pPr marL="225425" indent="-225425"/>
            <a:r>
              <a:rPr lang="en-US" dirty="0" smtClean="0"/>
              <a:t>Each SIMD thread has up to</a:t>
            </a:r>
          </a:p>
          <a:p>
            <a:pPr marL="465138" lvl="1" indent="-120650"/>
            <a:r>
              <a:rPr lang="en-US" dirty="0" smtClean="0"/>
              <a:t>64 vector registers of 32 32-bit elements</a:t>
            </a:r>
          </a:p>
        </p:txBody>
      </p:sp>
    </p:spTree>
    <p:extLst>
      <p:ext uri="{BB962C8B-B14F-4D97-AF65-F5344CB8AC3E}">
        <p14:creationId xmlns:p14="http://schemas.microsoft.com/office/powerpoint/2010/main" val="27685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GPU Compared to Vector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Similarities to vector machines:</a:t>
            </a:r>
          </a:p>
          <a:p>
            <a:pPr lvl="1"/>
            <a:r>
              <a:rPr lang="en-US" dirty="0" smtClean="0"/>
              <a:t>Works well with data-level parallel problems</a:t>
            </a:r>
          </a:p>
          <a:p>
            <a:pPr lvl="1"/>
            <a:r>
              <a:rPr lang="en-US" dirty="0" smtClean="0"/>
              <a:t>Mask registers</a:t>
            </a:r>
          </a:p>
          <a:p>
            <a:pPr lvl="1"/>
            <a:r>
              <a:rPr lang="en-US" dirty="0" smtClean="0"/>
              <a:t>Large register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Differences:</a:t>
            </a:r>
          </a:p>
          <a:p>
            <a:pPr lvl="1"/>
            <a:r>
              <a:rPr lang="en-US" dirty="0" smtClean="0"/>
              <a:t>No scalar processor</a:t>
            </a:r>
          </a:p>
          <a:p>
            <a:pPr lvl="1"/>
            <a:r>
              <a:rPr lang="en-US" dirty="0" smtClean="0"/>
              <a:t>Uses multithreading to hide memory latency</a:t>
            </a:r>
          </a:p>
          <a:p>
            <a:pPr lvl="1"/>
            <a:r>
              <a:rPr lang="en-US" dirty="0" smtClean="0"/>
              <a:t>Has many functional units, as opposed to a few deeply pipelined units like a vector processor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Graphical Processing Units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1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www.nvidia.com/object/fermi-architecture.html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24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810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Introduction to Fermi from NVIDIA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9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SIMD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Vector architectures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SIMD extensions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Graphics Processor Units (GPUs)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For x86 processors: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In the previous decade, roughly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Two additional cores per chip per year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SIMD width doubles every four years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If the rates are the similar in the next decade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Potential speedup from SIMD to be twice that from MIMD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Architectures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Basic idea: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sets of data elements into “vector registers”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Operate on those registers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 single instruction -&gt; dozens of operations on independent data elements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Disperse the results back into memory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Registers are controlled by compiler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Used to hide memory latency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Leverage memory bandwidth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44872"/>
          </a:xfrm>
        </p:spPr>
        <p:txBody>
          <a:bodyPr/>
          <a:lstStyle/>
          <a:p>
            <a:r>
              <a:rPr lang="en-US" dirty="0" smtClean="0"/>
              <a:t>VMIPS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800" dirty="0" smtClean="0"/>
              <a:t>Example architecture:  VMIPS</a:t>
            </a:r>
          </a:p>
          <a:p>
            <a:pPr marL="0" indent="0">
              <a:lnSpc>
                <a:spcPct val="90000"/>
              </a:lnSpc>
              <a:buNone/>
            </a:pPr>
            <a:endParaRPr lang="en-US" sz="3800" dirty="0" smtClean="0"/>
          </a:p>
          <a:p>
            <a:pPr lvl="1">
              <a:lnSpc>
                <a:spcPct val="90000"/>
              </a:lnSpc>
            </a:pPr>
            <a:r>
              <a:rPr lang="en-US" sz="3300" dirty="0" smtClean="0"/>
              <a:t>Loosely based on Cray-1</a:t>
            </a:r>
          </a:p>
          <a:p>
            <a:pPr lvl="1">
              <a:lnSpc>
                <a:spcPct val="90000"/>
              </a:lnSpc>
            </a:pPr>
            <a:r>
              <a:rPr lang="en-US" sz="3300" dirty="0" smtClean="0"/>
              <a:t>Vector registers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Each register holds a 64-element, 64 bits/element vector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Register file has 16 read ports and 8 write ports</a:t>
            </a:r>
          </a:p>
          <a:p>
            <a:pPr lvl="1">
              <a:lnSpc>
                <a:spcPct val="90000"/>
              </a:lnSpc>
            </a:pPr>
            <a:r>
              <a:rPr lang="en-US" sz="3300" dirty="0" smtClean="0"/>
              <a:t>Vector functional units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Fully pipelined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Data and control hazards are detected</a:t>
            </a:r>
          </a:p>
          <a:p>
            <a:pPr lvl="1">
              <a:lnSpc>
                <a:spcPct val="90000"/>
              </a:lnSpc>
            </a:pPr>
            <a:r>
              <a:rPr lang="en-US" sz="3300" dirty="0" smtClean="0"/>
              <a:t>Vector load-store unit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Fully pipelined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One word per clock cycle after initial latency</a:t>
            </a:r>
          </a:p>
          <a:p>
            <a:pPr lvl="1">
              <a:lnSpc>
                <a:spcPct val="90000"/>
              </a:lnSpc>
            </a:pPr>
            <a:r>
              <a:rPr lang="en-US" sz="3300" dirty="0" smtClean="0"/>
              <a:t>Scalar registers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32 general-purpose registers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32 floating-point registers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VMIPS Instructions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2400" dirty="0" smtClean="0"/>
              <a:t>ADDVV.D:  add two vectors</a:t>
            </a:r>
          </a:p>
          <a:p>
            <a:pPr marL="231775" indent="-231775">
              <a:lnSpc>
                <a:spcPct val="90000"/>
              </a:lnSpc>
            </a:pPr>
            <a:r>
              <a:rPr lang="en-US" sz="2400" dirty="0" smtClean="0"/>
              <a:t>MULVS.D:  multiply each element of a vector by a scalar</a:t>
            </a:r>
          </a:p>
          <a:p>
            <a:pPr marL="231775" indent="-231775">
              <a:lnSpc>
                <a:spcPct val="90000"/>
              </a:lnSpc>
            </a:pPr>
            <a:r>
              <a:rPr lang="en-US" sz="2400" dirty="0" smtClean="0"/>
              <a:t>LV/SV:  vector load and vector store from address</a:t>
            </a:r>
          </a:p>
          <a:p>
            <a:pPr marL="231775" indent="-231775">
              <a:lnSpc>
                <a:spcPct val="90000"/>
              </a:lnSpc>
            </a:pPr>
            <a:endParaRPr lang="en-US" sz="2400" dirty="0" smtClean="0"/>
          </a:p>
          <a:p>
            <a:pPr marL="231775" indent="-231775">
              <a:lnSpc>
                <a:spcPct val="90000"/>
              </a:lnSpc>
            </a:pPr>
            <a:r>
              <a:rPr lang="en-US" sz="2400" dirty="0" smtClean="0"/>
              <a:t>Example:  DAXPY</a:t>
            </a:r>
          </a:p>
          <a:p>
            <a:pPr marL="231775" lvl="1" indent="-231775">
              <a:lnSpc>
                <a:spcPct val="90000"/>
              </a:lnSpc>
            </a:pPr>
            <a:r>
              <a:rPr lang="en-US" sz="2000" b="1" dirty="0" smtClean="0"/>
              <a:t>Y = a x </a:t>
            </a:r>
            <a:r>
              <a:rPr lang="en-US" sz="2000" b="1" dirty="0" err="1" smtClean="0"/>
              <a:t>X</a:t>
            </a:r>
            <a:r>
              <a:rPr lang="en-US" sz="2000" b="1" dirty="0" smtClean="0"/>
              <a:t> + Y</a:t>
            </a:r>
            <a:r>
              <a:rPr lang="en-US" sz="2000" dirty="0" smtClean="0"/>
              <a:t>,  X and Y are vectors, a is a scalar</a:t>
            </a:r>
          </a:p>
          <a:p>
            <a:pPr marL="231775" lvl="1" indent="-231775">
              <a:lnSpc>
                <a:spcPct val="90000"/>
              </a:lnSpc>
            </a:pPr>
            <a:endParaRPr lang="en-US" sz="2000" dirty="0" smtClean="0"/>
          </a:p>
          <a:p>
            <a:pPr marL="231775" lvl="1" indent="-231775">
              <a:lnSpc>
                <a:spcPct val="90000"/>
              </a:lnSpc>
              <a:buNone/>
            </a:pPr>
            <a:r>
              <a:rPr lang="en-US" dirty="0" smtClean="0"/>
              <a:t>L.D	             	F0,a		; load scalar a</a:t>
            </a:r>
          </a:p>
          <a:p>
            <a:pPr marL="231775" lvl="1" indent="-231775">
              <a:lnSpc>
                <a:spcPct val="90000"/>
              </a:lnSpc>
              <a:buNone/>
            </a:pPr>
            <a:r>
              <a:rPr lang="en-US" dirty="0" smtClean="0"/>
              <a:t>LV			V1,Rx		; load vector X</a:t>
            </a:r>
          </a:p>
          <a:p>
            <a:pPr marL="231775" lvl="1" indent="-231775">
              <a:lnSpc>
                <a:spcPct val="90000"/>
              </a:lnSpc>
              <a:buNone/>
            </a:pPr>
            <a:r>
              <a:rPr lang="en-US" dirty="0" smtClean="0"/>
              <a:t>MULVS.D		V2,V1,F0	; vector-scalar multiply</a:t>
            </a:r>
          </a:p>
          <a:p>
            <a:pPr marL="231775" lvl="1" indent="-231775">
              <a:lnSpc>
                <a:spcPct val="90000"/>
              </a:lnSpc>
              <a:buNone/>
            </a:pPr>
            <a:r>
              <a:rPr lang="en-US" dirty="0" smtClean="0"/>
              <a:t>LV			V3,Ry		; load vector Y</a:t>
            </a:r>
          </a:p>
          <a:p>
            <a:pPr marL="231775" lvl="1" indent="-231775">
              <a:lnSpc>
                <a:spcPct val="90000"/>
              </a:lnSpc>
              <a:buNone/>
            </a:pPr>
            <a:r>
              <a:rPr lang="en-US" dirty="0" smtClean="0"/>
              <a:t>ADDVV		V4,V2,V3	; add</a:t>
            </a:r>
          </a:p>
          <a:p>
            <a:pPr marL="231775" lvl="1" indent="-231775">
              <a:lnSpc>
                <a:spcPct val="90000"/>
              </a:lnSpc>
              <a:buNone/>
            </a:pPr>
            <a:r>
              <a:rPr lang="en-US" dirty="0" smtClean="0"/>
              <a:t>SV			Ry,V4		; store the result</a:t>
            </a:r>
          </a:p>
          <a:p>
            <a:pPr marL="231775" lvl="1" indent="-231775">
              <a:lnSpc>
                <a:spcPct val="90000"/>
              </a:lnSpc>
              <a:buNone/>
            </a:pPr>
            <a:endParaRPr lang="en-US" dirty="0" smtClean="0"/>
          </a:p>
          <a:p>
            <a:pPr marL="231775" indent="-231775">
              <a:lnSpc>
                <a:spcPct val="90000"/>
              </a:lnSpc>
            </a:pPr>
            <a:r>
              <a:rPr lang="en-US" sz="2400" dirty="0" smtClean="0"/>
              <a:t>Requires 6 instructions vs. almost 600 for MIPS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Execution Time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Execution time depends on three factors: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Length of operand vectors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Structural hazards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dependencies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VMIPS functional units consume one element per clock cycle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Execution time is approximately the vector length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i="1" dirty="0"/>
              <a:t>C</a:t>
            </a:r>
            <a:r>
              <a:rPr lang="en-US" i="1" dirty="0" smtClean="0"/>
              <a:t>onvoy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Set of vector instructions that could potentially execute together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9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Chimes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3500" dirty="0" smtClean="0"/>
              <a:t>Sequences with read-after-write dependency hazards can be in the same convoy via </a:t>
            </a:r>
            <a:r>
              <a:rPr lang="en-US" sz="3500" i="1" dirty="0" smtClean="0"/>
              <a:t>chaining </a:t>
            </a:r>
          </a:p>
          <a:p>
            <a:pPr>
              <a:lnSpc>
                <a:spcPct val="90000"/>
              </a:lnSpc>
            </a:pPr>
            <a:endParaRPr lang="en-US" i="1" dirty="0" smtClean="0"/>
          </a:p>
          <a:p>
            <a:pPr>
              <a:lnSpc>
                <a:spcPct val="90000"/>
              </a:lnSpc>
            </a:pPr>
            <a:r>
              <a:rPr lang="en-US" sz="3300" i="1" dirty="0" smtClean="0"/>
              <a:t>Chaining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Allows a vector operation to start as soon as the individual elements of its vector source operand become available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3300" i="1" dirty="0" smtClean="0"/>
              <a:t>Chime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Unit of time to execute one convoy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m</a:t>
            </a:r>
            <a:r>
              <a:rPr lang="en-US" dirty="0" smtClean="0"/>
              <a:t> convoys executes in </a:t>
            </a:r>
            <a:r>
              <a:rPr lang="en-US" i="1" dirty="0" smtClean="0"/>
              <a:t>m</a:t>
            </a:r>
            <a:r>
              <a:rPr lang="en-US" dirty="0" smtClean="0"/>
              <a:t> chimes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 vector length of </a:t>
            </a:r>
            <a:r>
              <a:rPr lang="en-US" i="1" dirty="0" smtClean="0"/>
              <a:t>n</a:t>
            </a:r>
            <a:r>
              <a:rPr lang="en-US" dirty="0" smtClean="0"/>
              <a:t>, requires </a:t>
            </a:r>
            <a:r>
              <a:rPr lang="en-US" i="1" dirty="0" smtClean="0"/>
              <a:t>m</a:t>
            </a:r>
            <a:r>
              <a:rPr lang="en-US" dirty="0" smtClean="0"/>
              <a:t> x </a:t>
            </a:r>
            <a:r>
              <a:rPr lang="en-US" i="1" dirty="0" smtClean="0"/>
              <a:t>n</a:t>
            </a:r>
            <a:r>
              <a:rPr lang="en-US" dirty="0" smtClean="0"/>
              <a:t> clock cycles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62000"/>
            <a:ext cx="7848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LV			V1,Rx		;load vector X</a:t>
            </a:r>
          </a:p>
          <a:p>
            <a:pPr>
              <a:buNone/>
            </a:pPr>
            <a:r>
              <a:rPr lang="en-US" sz="2400" b="1" dirty="0" smtClean="0"/>
              <a:t>MULVS.D	V2,V1,F0	;vector-scalar multiply</a:t>
            </a:r>
          </a:p>
          <a:p>
            <a:pPr>
              <a:buNone/>
            </a:pPr>
            <a:r>
              <a:rPr lang="es-ES" sz="2400" b="1" dirty="0" smtClean="0"/>
              <a:t>LV			V3,Ry		;load vector Y</a:t>
            </a:r>
          </a:p>
          <a:p>
            <a:pPr>
              <a:buNone/>
            </a:pPr>
            <a:r>
              <a:rPr lang="en-US" sz="2400" b="1" dirty="0" smtClean="0"/>
              <a:t>ADDVV.D	V4,V2,V3	;add two vectors</a:t>
            </a:r>
          </a:p>
          <a:p>
            <a:pPr>
              <a:buNone/>
            </a:pPr>
            <a:r>
              <a:rPr lang="en-US" sz="2400" b="1" dirty="0" smtClean="0"/>
              <a:t>SV			Ry,V4		;store the sum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Convoys:</a:t>
            </a:r>
          </a:p>
          <a:p>
            <a:pPr marL="457200" indent="-457200">
              <a:buNone/>
            </a:pPr>
            <a:r>
              <a:rPr lang="en-US" sz="2400" b="1" dirty="0" smtClean="0"/>
              <a:t>1		LV		MULVS.D</a:t>
            </a:r>
          </a:p>
          <a:p>
            <a:pPr marL="457200" indent="-457200">
              <a:buNone/>
            </a:pPr>
            <a:r>
              <a:rPr lang="en-US" sz="2400" b="1" dirty="0" smtClean="0"/>
              <a:t>2		LV		ADDVV.D</a:t>
            </a:r>
          </a:p>
          <a:p>
            <a:pPr marL="457200" indent="-457200">
              <a:buNone/>
            </a:pPr>
            <a:r>
              <a:rPr lang="en-US" sz="2400" b="1" dirty="0" smtClean="0"/>
              <a:t>3		SV</a:t>
            </a:r>
          </a:p>
          <a:p>
            <a:pPr marL="457200" indent="-457200">
              <a:buNone/>
            </a:pPr>
            <a:endParaRPr lang="en-US" sz="2400" b="1" dirty="0" smtClean="0"/>
          </a:p>
          <a:p>
            <a:pPr marL="457200" indent="-457200">
              <a:buNone/>
            </a:pPr>
            <a:r>
              <a:rPr lang="en-US" sz="2400" b="1" dirty="0" smtClean="0"/>
              <a:t>3 chimes, 2 FP ops per result, cycles per FLOP = 1.5</a:t>
            </a:r>
          </a:p>
          <a:p>
            <a:pPr marL="457200" indent="-457200">
              <a:buNone/>
            </a:pPr>
            <a:r>
              <a:rPr lang="en-US" sz="2400" b="1" dirty="0" smtClean="0"/>
              <a:t>For 64 element vectors, requires 64 x 3 = 192 clock cycles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Vector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964-CE14-45CC-A36F-5F52B7A805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2172</TotalTime>
  <Words>1489</Words>
  <Application>Microsoft Office PowerPoint</Application>
  <PresentationFormat>On-screen Show (4:3)</PresentationFormat>
  <Paragraphs>344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Vector, SIMD Extensions and GPU</vt:lpstr>
      <vt:lpstr>Introduction</vt:lpstr>
      <vt:lpstr>SIMD Parallelism</vt:lpstr>
      <vt:lpstr>Vector Architectures</vt:lpstr>
      <vt:lpstr>VMIPS</vt:lpstr>
      <vt:lpstr>VMIPS Instructions</vt:lpstr>
      <vt:lpstr>Vector Execution Time</vt:lpstr>
      <vt:lpstr>Chimes</vt:lpstr>
      <vt:lpstr>Example</vt:lpstr>
      <vt:lpstr>Challenges</vt:lpstr>
      <vt:lpstr>Multiple Lanes</vt:lpstr>
      <vt:lpstr>Vector Mask Registers</vt:lpstr>
      <vt:lpstr>SIMD Extensions</vt:lpstr>
      <vt:lpstr>SIMD Implementations</vt:lpstr>
      <vt:lpstr>Graphical Processing Units</vt:lpstr>
      <vt:lpstr>GPU Accelerated or Many-core Computation</vt:lpstr>
      <vt:lpstr>GPU Accelerated or Many-core Computation (cont.)</vt:lpstr>
      <vt:lpstr>GPU Accelerated or Many-core Computation (cont.)</vt:lpstr>
      <vt:lpstr>Programming the NVIDIA GPU</vt:lpstr>
      <vt:lpstr>Fermi GPU</vt:lpstr>
      <vt:lpstr>NVIDIA GPU Memory Structures</vt:lpstr>
      <vt:lpstr>Fermi Multithreaded SIMD Proc.</vt:lpstr>
      <vt:lpstr>GPU Compared to Vector</vt:lpstr>
      <vt:lpstr>http://www.nvidia.com/object/fermi-architecture.html</vt:lpstr>
      <vt:lpstr>Questions?</vt:lpstr>
    </vt:vector>
  </TitlesOfParts>
  <Company>HKUST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Vector, SIMD, and GPU</dc:title>
  <dc:creator>zma</dc:creator>
  <cp:lastModifiedBy>zma</cp:lastModifiedBy>
  <cp:revision>156</cp:revision>
  <dcterms:created xsi:type="dcterms:W3CDTF">2012-11-15T06:48:35Z</dcterms:created>
  <dcterms:modified xsi:type="dcterms:W3CDTF">2012-12-02T16:22:25Z</dcterms:modified>
</cp:coreProperties>
</file>