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77" r:id="rId33"/>
    <p:sldId id="289" r:id="rId34"/>
    <p:sldId id="370" r:id="rId35"/>
    <p:sldId id="371" r:id="rId36"/>
    <p:sldId id="372" r:id="rId37"/>
    <p:sldId id="373" r:id="rId38"/>
    <p:sldId id="37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19" autoAdjust="0"/>
  </p:normalViewPr>
  <p:slideViewPr>
    <p:cSldViewPr>
      <p:cViewPr varScale="1">
        <p:scale>
          <a:sx n="54" d="100"/>
          <a:sy n="54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24F0-3062-43EC-9DC4-A5AB98D32F88}" type="datetimeFigureOut">
              <a:rPr lang="en-US" smtClean="0"/>
              <a:t>9/16/2012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8BE37-6154-4E55-B6B5-5FFFA58B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AE6EF-C803-40D0-A2E7-2F004C276BA4}" type="slidenum">
              <a:rPr lang="en-US"/>
              <a:pPr/>
              <a:t>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D16DC1-8106-47FA-BE68-BB8067FB092C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91415-65B5-4199-B08B-E4E97799D2B3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if anyone has additional comments please speak up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3ED-5630-4EB7-A9F3-91D2D494FE7E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81000"/>
            <a:ext cx="84582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spcBef>
                <a:spcPct val="150000"/>
              </a:spcBef>
            </a:pPr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Constantia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Architectures</a:t>
            </a:r>
            <a:b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6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cs typeface="Times New Roman" pitchFamily="18" charset="0"/>
              </a:rPr>
              <a:t>Instruction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cs typeface="Times New Roman" pitchFamily="18" charset="0"/>
              </a:rPr>
              <a:t>Set Architectures</a:t>
            </a:r>
            <a:r>
              <a:rPr lang="en-US" sz="6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6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Constantia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7030A0"/>
              </a:solidFill>
              <a:latin typeface="Constant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39B2B-9E38-43DD-B197-D126B3C3B030}" type="slidenum">
              <a:rPr lang="en-US"/>
              <a:pPr/>
              <a:t>10</a:t>
            </a:fld>
            <a:endParaRPr lang="en-US"/>
          </a:p>
        </p:txBody>
      </p:sp>
      <p:sp>
        <p:nvSpPr>
          <p:cNvPr id="2015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/>
          <a:lstStyle/>
          <a:p>
            <a:r>
              <a:rPr lang="en-US" altLang="zh-TW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Basic ISA Classes</a:t>
            </a:r>
          </a:p>
        </p:txBody>
      </p:sp>
      <p:sp>
        <p:nvSpPr>
          <p:cNvPr id="20152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5257800"/>
          </a:xfrm>
        </p:spPr>
        <p:txBody>
          <a:bodyPr/>
          <a:lstStyle/>
          <a:p>
            <a:r>
              <a:rPr lang="en-US" altLang="zh-TW" b="1">
                <a:solidFill>
                  <a:srgbClr val="0000CC"/>
                </a:solidFill>
                <a:ea typeface="新細明體" pitchFamily="18" charset="-120"/>
              </a:rPr>
              <a:t>Classes of GPR computers</a:t>
            </a:r>
          </a:p>
          <a:p>
            <a:pPr lvl="1"/>
            <a:r>
              <a:rPr lang="en-US" altLang="zh-TW" b="1">
                <a:solidFill>
                  <a:srgbClr val="0000CC"/>
                </a:solidFill>
                <a:ea typeface="新細明體" pitchFamily="18" charset="-120"/>
              </a:rPr>
              <a:t>Register-register, register-memory, memory-memory</a:t>
            </a:r>
          </a:p>
          <a:p>
            <a:r>
              <a:rPr lang="en-US" altLang="zh-TW" b="1">
                <a:solidFill>
                  <a:srgbClr val="0000CC"/>
                </a:solidFill>
                <a:ea typeface="新細明體" pitchFamily="18" charset="-120"/>
              </a:rPr>
              <a:t>Load/Store (register-register):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ALU operations : No memory reference.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3 addresses: add R1, R2, R3      R1 </a:t>
            </a:r>
            <a:r>
              <a:rPr lang="en-US" altLang="zh-TW" b="1">
                <a:ea typeface="新細明體" pitchFamily="18" charset="-120"/>
                <a:sym typeface="Symbol" pitchFamily="18" charset="2"/>
              </a:rPr>
              <a:t> R2 + R3</a:t>
            </a:r>
          </a:p>
          <a:p>
            <a:pPr lvl="1">
              <a:buFontTx/>
              <a:buNone/>
            </a:pPr>
            <a:r>
              <a:rPr lang="en-US" altLang="zh-TW" b="1">
                <a:ea typeface="新細明體" pitchFamily="18" charset="-120"/>
                <a:sym typeface="Symbol" pitchFamily="18" charset="2"/>
              </a:rPr>
              <a:t>                         load R1, R2            </a:t>
            </a:r>
            <a:r>
              <a:rPr lang="en-US" altLang="zh-TW" b="1">
                <a:ea typeface="新細明體" pitchFamily="18" charset="-120"/>
              </a:rPr>
              <a:t>R1 </a:t>
            </a:r>
            <a:r>
              <a:rPr lang="en-US" altLang="zh-TW" b="1">
                <a:ea typeface="新細明體" pitchFamily="18" charset="-120"/>
                <a:sym typeface="Symbol" pitchFamily="18" charset="2"/>
              </a:rPr>
              <a:t>Mem[R2]</a:t>
            </a:r>
          </a:p>
          <a:p>
            <a:pPr lvl="1">
              <a:buFontTx/>
              <a:buNone/>
            </a:pPr>
            <a:r>
              <a:rPr lang="en-US" altLang="zh-TW" b="1">
                <a:ea typeface="新細明體" pitchFamily="18" charset="-120"/>
                <a:sym typeface="Symbol" pitchFamily="18" charset="2"/>
              </a:rPr>
              <a:t>                         store R1, R2           Mem[R1]  R2</a:t>
            </a:r>
          </a:p>
          <a:p>
            <a:r>
              <a:rPr lang="en-US" altLang="zh-TW" b="1">
                <a:solidFill>
                  <a:srgbClr val="0000CC"/>
                </a:solidFill>
                <a:ea typeface="新細明體" pitchFamily="18" charset="-120"/>
              </a:rPr>
              <a:t>Comparison:</a:t>
            </a:r>
            <a:r>
              <a:rPr lang="en-US" altLang="zh-TW" b="1">
                <a:ea typeface="新細明體" pitchFamily="18" charset="-120"/>
              </a:rPr>
              <a:t> </a:t>
            </a:r>
            <a:r>
              <a:rPr lang="en-US" altLang="zh-TW" sz="2400" b="1">
                <a:ea typeface="新細明體" pitchFamily="18" charset="-120"/>
              </a:rPr>
              <a:t>Bytes per Instruction? Number of Instructions? Cycles per instruction?</a:t>
            </a:r>
            <a:endParaRPr lang="en-US" altLang="zh-TW" b="1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b="1">
              <a:ea typeface="新細明體" pitchFamily="18" charset="-120"/>
            </a:endParaRPr>
          </a:p>
          <a:p>
            <a:pPr lvl="1"/>
            <a:endParaRPr lang="en-US" altLang="zh-TW" b="1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2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C8747-6350-4FEF-9345-F0050A7C0D47}" type="slidenum">
              <a:rPr lang="en-US"/>
              <a:pPr/>
              <a:t>11</a:t>
            </a:fld>
            <a:endParaRPr lang="en-US"/>
          </a:p>
        </p:txBody>
      </p:sp>
      <p:sp>
        <p:nvSpPr>
          <p:cNvPr id="1876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4841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Operand Locations in Four ISA Classes</a:t>
            </a:r>
          </a:p>
        </p:txBody>
      </p:sp>
      <p:pic>
        <p:nvPicPr>
          <p:cNvPr id="1876995" name="Picture 1027" descr="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2B69-4232-4055-A79A-B56E8AE0696B}" type="slidenum">
              <a:rPr lang="en-US"/>
              <a:pPr/>
              <a:t>12</a:t>
            </a:fld>
            <a:endParaRPr lang="en-US"/>
          </a:p>
        </p:txBody>
      </p:sp>
      <p:sp>
        <p:nvSpPr>
          <p:cNvPr id="187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Comparison of ISA Classes</a:t>
            </a:r>
          </a:p>
        </p:txBody>
      </p:sp>
      <p:sp>
        <p:nvSpPr>
          <p:cNvPr id="187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91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Code Sequence for C = A+B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A, B, and C are variables stored in memory</a:t>
            </a:r>
          </a:p>
        </p:txBody>
      </p:sp>
      <p:graphicFrame>
        <p:nvGraphicFramePr>
          <p:cNvPr id="1871876" name="Object 4"/>
          <p:cNvGraphicFramePr>
            <a:graphicFrameLocks noChangeAspect="1"/>
          </p:cNvGraphicFramePr>
          <p:nvPr/>
        </p:nvGraphicFramePr>
        <p:xfrm>
          <a:off x="1060450" y="2286000"/>
          <a:ext cx="7343775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文件" r:id="rId3" imgW="7354440" imgH="3041640" progId="Word.Document.8">
                  <p:embed/>
                </p:oleObj>
              </mc:Choice>
              <mc:Fallback>
                <p:oleObj name="文件" r:id="rId3" imgW="7354440" imgH="3041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286000"/>
                        <a:ext cx="7343775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1877" name="Rectangle 5"/>
          <p:cNvSpPr>
            <a:spLocks noChangeArrowheads="1"/>
          </p:cNvSpPr>
          <p:nvPr/>
        </p:nvSpPr>
        <p:spPr bwMode="auto">
          <a:xfrm>
            <a:off x="914400" y="51816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800" b="0">
                <a:effectLst/>
                <a:ea typeface="新細明體" pitchFamily="18" charset="-120"/>
              </a:rPr>
              <a:t>Memory efficiency? Instruction access? Data access?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71600" y="6019799"/>
            <a:ext cx="7162800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What’s the minimum number of instructions we need for a computer? </a:t>
            </a:r>
            <a:endParaRPr lang="en-US" altLang="zh-TW" sz="1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5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934B2-E86F-4703-A3D8-B2D0EB49A6C7}" type="slidenum">
              <a:rPr lang="en-US"/>
              <a:pPr/>
              <a:t>13</a:t>
            </a:fld>
            <a:endParaRPr lang="en-US"/>
          </a:p>
        </p:txBody>
      </p:sp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9144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What may an ISA want to provide? 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ea typeface="新細明體" pitchFamily="18" charset="-120"/>
              <a:cs typeface="Estrangelo Edessa" pitchFamily="66" charset="0"/>
            </a:endParaRP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1910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Computers should use general purpose registers</a:t>
            </a:r>
          </a:p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Computer should use a load-store architecture</a:t>
            </a:r>
          </a:p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The number of instructions is not a limitation any more</a:t>
            </a:r>
          </a:p>
          <a:p>
            <a:pPr lvl="1">
              <a:buFontTx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0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8CE67-6342-4B84-80E3-3BB3A5137197}" type="slidenum">
              <a:rPr lang="en-US"/>
              <a:pPr/>
              <a:t>14</a:t>
            </a:fld>
            <a:endParaRPr lang="en-US"/>
          </a:p>
        </p:txBody>
      </p:sp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strangelo Edessa" pitchFamily="66" charset="0"/>
                <a:cs typeface="Estrangelo Edessa" pitchFamily="66" charset="0"/>
              </a:rPr>
              <a:t>Addressing Modes</a:t>
            </a:r>
          </a:p>
        </p:txBody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>
                <a:latin typeface="Comic Sans MS" pitchFamily="66" charset="0"/>
              </a:rPr>
              <a:t>An important aspect of ISA design</a:t>
            </a:r>
          </a:p>
          <a:p>
            <a:pPr lvl="1">
              <a:spcBef>
                <a:spcPct val="55000"/>
              </a:spcBef>
            </a:pPr>
            <a:r>
              <a:rPr lang="en-US" sz="2000">
                <a:latin typeface="Comic Sans MS" pitchFamily="66" charset="0"/>
              </a:rPr>
              <a:t>Has major impact on both the HW complexity and the instruction count</a:t>
            </a:r>
          </a:p>
          <a:p>
            <a:pPr lvl="1">
              <a:spcBef>
                <a:spcPct val="55000"/>
              </a:spcBef>
            </a:pPr>
            <a:r>
              <a:rPr lang="en-US" sz="2000">
                <a:latin typeface="Comic Sans MS" pitchFamily="66" charset="0"/>
              </a:rPr>
              <a:t>HW complexity affects the CPI and the cycle time</a:t>
            </a:r>
          </a:p>
          <a:p>
            <a:pPr>
              <a:spcBef>
                <a:spcPct val="55000"/>
              </a:spcBef>
            </a:pPr>
            <a:r>
              <a:rPr lang="en-US">
                <a:latin typeface="Comic Sans MS" pitchFamily="66" charset="0"/>
              </a:rPr>
              <a:t>Basically a set of mappings</a:t>
            </a:r>
          </a:p>
          <a:p>
            <a:pPr lvl="1">
              <a:spcBef>
                <a:spcPct val="55000"/>
              </a:spcBef>
            </a:pPr>
            <a:r>
              <a:rPr lang="en-US" sz="2000">
                <a:latin typeface="Comic Sans MS" pitchFamily="66" charset="0"/>
              </a:rPr>
              <a:t>From address specified to address used</a:t>
            </a:r>
          </a:p>
          <a:p>
            <a:pPr lvl="1">
              <a:spcBef>
                <a:spcPct val="55000"/>
              </a:spcBef>
            </a:pPr>
            <a:r>
              <a:rPr lang="en-US" sz="2000">
                <a:latin typeface="Comic Sans MS" pitchFamily="66" charset="0"/>
              </a:rPr>
              <a:t>Address used = effective address</a:t>
            </a:r>
          </a:p>
          <a:p>
            <a:pPr lvl="1">
              <a:spcBef>
                <a:spcPct val="55000"/>
              </a:spcBef>
            </a:pPr>
            <a:r>
              <a:rPr lang="en-US" sz="2000">
                <a:latin typeface="Comic Sans MS" pitchFamily="66" charset="0"/>
              </a:rPr>
              <a:t>Effective address may go to memory or to register file</a:t>
            </a:r>
          </a:p>
          <a:p>
            <a:pPr lvl="1">
              <a:spcBef>
                <a:spcPct val="55000"/>
              </a:spcBef>
            </a:pPr>
            <a:r>
              <a:rPr lang="en-US" sz="2000">
                <a:latin typeface="Comic Sans MS" pitchFamily="66" charset="0"/>
              </a:rPr>
              <a:t>Effective address generation is an important focus</a:t>
            </a:r>
          </a:p>
        </p:txBody>
      </p:sp>
    </p:spTree>
    <p:extLst>
      <p:ext uri="{BB962C8B-B14F-4D97-AF65-F5344CB8AC3E}">
        <p14:creationId xmlns:p14="http://schemas.microsoft.com/office/powerpoint/2010/main" val="41786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C90A1-E093-455D-A10D-6C50E6880587}" type="slidenum">
              <a:rPr lang="en-US"/>
              <a:pPr/>
              <a:t>15</a:t>
            </a:fld>
            <a:endParaRPr lang="en-US"/>
          </a:p>
        </p:txBody>
      </p:sp>
      <p:sp>
        <p:nvSpPr>
          <p:cNvPr id="189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317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Typical Memory Addressing Modes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895427" name="Text Box 3"/>
          <p:cNvSpPr txBox="1">
            <a:spLocks noChangeArrowheads="1"/>
          </p:cNvSpPr>
          <p:nvPr/>
        </p:nvSpPr>
        <p:spPr bwMode="auto">
          <a:xfrm>
            <a:off x="409575" y="1606550"/>
            <a:ext cx="1711325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Register    </a:t>
            </a:r>
          </a:p>
          <a:p>
            <a:pPr algn="l"/>
            <a:r>
              <a:rPr lang="en-US" sz="500">
                <a:effectLst/>
              </a:rPr>
              <a:t>     </a:t>
            </a:r>
            <a:r>
              <a:rPr lang="en-US" sz="700">
                <a:effectLst/>
              </a:rPr>
              <a:t>       </a:t>
            </a:r>
          </a:p>
          <a:p>
            <a:pPr algn="l"/>
            <a:r>
              <a:rPr lang="en-US" sz="1600">
                <a:effectLst/>
              </a:rPr>
              <a:t>Immediate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Displacement  </a:t>
            </a:r>
          </a:p>
          <a:p>
            <a:pPr algn="l"/>
            <a:r>
              <a:rPr lang="en-US" sz="700">
                <a:effectLst/>
              </a:rPr>
              <a:t>    </a:t>
            </a:r>
          </a:p>
          <a:p>
            <a:pPr algn="l"/>
            <a:r>
              <a:rPr lang="en-US" sz="1600">
                <a:effectLst/>
              </a:rPr>
              <a:t>Indirect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Indexed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Absolute    </a:t>
            </a:r>
          </a:p>
          <a:p>
            <a:pPr algn="l"/>
            <a:r>
              <a:rPr lang="en-US" sz="500">
                <a:effectLst/>
              </a:rPr>
              <a:t>  </a:t>
            </a:r>
            <a:r>
              <a:rPr lang="en-US" sz="700">
                <a:effectLst/>
              </a:rPr>
              <a:t>   </a:t>
            </a:r>
          </a:p>
          <a:p>
            <a:pPr algn="l"/>
            <a:r>
              <a:rPr lang="en-US" sz="1600">
                <a:effectLst/>
              </a:rPr>
              <a:t>Memory indirect 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Autoincrement </a:t>
            </a:r>
          </a:p>
          <a:p>
            <a:pPr algn="l"/>
            <a:endParaRPr lang="en-US" sz="1600">
              <a:effectLst/>
            </a:endParaRPr>
          </a:p>
          <a:p>
            <a:pPr algn="l"/>
            <a:endParaRPr lang="en-US" sz="700">
              <a:effectLst/>
            </a:endParaRP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Autodecrement</a:t>
            </a:r>
          </a:p>
          <a:p>
            <a:pPr algn="l"/>
            <a:r>
              <a:rPr lang="en-US" sz="1600">
                <a:effectLst/>
              </a:rPr>
              <a:t> </a:t>
            </a:r>
          </a:p>
          <a:p>
            <a:pPr algn="l"/>
            <a:endParaRPr lang="en-US" sz="700">
              <a:effectLst/>
            </a:endParaRP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Scaled</a:t>
            </a:r>
          </a:p>
        </p:txBody>
      </p:sp>
      <p:sp>
        <p:nvSpPr>
          <p:cNvPr id="1895428" name="Text Box 4"/>
          <p:cNvSpPr txBox="1">
            <a:spLocks noChangeArrowheads="1"/>
          </p:cNvSpPr>
          <p:nvPr/>
        </p:nvSpPr>
        <p:spPr bwMode="auto">
          <a:xfrm>
            <a:off x="4394200" y="1606550"/>
            <a:ext cx="4513263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Regs [R4]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Regs[R4] + Regs[R3]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Regs[R4]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Regs[R4] + 3</a:t>
            </a:r>
          </a:p>
          <a:p>
            <a:pPr algn="l"/>
            <a:endParaRPr lang="en-US" sz="500">
              <a:effectLst/>
            </a:endParaRPr>
          </a:p>
          <a:p>
            <a:pPr algn="l"/>
            <a:r>
              <a:rPr lang="en-US" sz="1600">
                <a:effectLst/>
              </a:rPr>
              <a:t>Regs[R4]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Regs[R4]+Mem[10+Regs[R1]]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Regs[R4]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Regs[R4]+ Mem[Regs[R1]]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 [R3]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Regs[R3]+Mem[Regs[R1]+Regs[R2]]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Regs[R1]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Regs[R1] + Mem[1001]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Regs[R1]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Regs[R1] + Mem[Mem[Regs[R3]]]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Regs[R1]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Regs[R1] +  Mem[Regs[R2]]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Regs[R2]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Regs[R2] + d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 [R2]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Regs[R2] -d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Regs{R1]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Regs[Regs[R1] +Mem[Regs[R2]]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Regs[R1] </a:t>
            </a:r>
            <a:r>
              <a:rPr lang="en-US" sz="1600" b="0">
                <a:effectLst/>
                <a:latin typeface="Symbol" pitchFamily="18" charset="2"/>
              </a:rPr>
              <a:t>¬</a:t>
            </a:r>
            <a:r>
              <a:rPr lang="en-US" sz="1600">
                <a:effectLst/>
              </a:rPr>
              <a:t>Regs[R1] + </a:t>
            </a:r>
          </a:p>
          <a:p>
            <a:pPr algn="l"/>
            <a:endParaRPr lang="en-US" sz="700">
              <a:effectLst/>
            </a:endParaRPr>
          </a:p>
          <a:p>
            <a:pPr algn="l"/>
            <a:r>
              <a:rPr lang="en-US" sz="1600">
                <a:effectLst/>
              </a:rPr>
              <a:t>Mem[100+Regs[R2]+Regs[R3]*d]</a:t>
            </a:r>
          </a:p>
          <a:p>
            <a:pPr algn="l"/>
            <a:endParaRPr lang="en-US" sz="1600" b="0">
              <a:effectLst/>
            </a:endParaRPr>
          </a:p>
        </p:txBody>
      </p:sp>
      <p:sp>
        <p:nvSpPr>
          <p:cNvPr id="1895429" name="Text Box 5"/>
          <p:cNvSpPr txBox="1">
            <a:spLocks noChangeArrowheads="1"/>
          </p:cNvSpPr>
          <p:nvPr/>
        </p:nvSpPr>
        <p:spPr bwMode="auto">
          <a:xfrm>
            <a:off x="2133600" y="1606550"/>
            <a:ext cx="213360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dirty="0">
                <a:effectLst/>
              </a:rPr>
              <a:t>Add R4, R3  </a:t>
            </a:r>
          </a:p>
          <a:p>
            <a:pPr algn="l"/>
            <a:r>
              <a:rPr lang="en-US" sz="500" dirty="0">
                <a:effectLst/>
              </a:rPr>
              <a:t>    </a:t>
            </a:r>
            <a:r>
              <a:rPr lang="en-US" sz="700" dirty="0">
                <a:effectLst/>
              </a:rPr>
              <a:t>                      </a:t>
            </a:r>
          </a:p>
          <a:p>
            <a:pPr algn="l"/>
            <a:r>
              <a:rPr lang="en-US" sz="1600" dirty="0">
                <a:effectLst/>
              </a:rPr>
              <a:t>Add R4, #3     </a:t>
            </a:r>
          </a:p>
          <a:p>
            <a:pPr algn="l"/>
            <a:r>
              <a:rPr lang="en-US" sz="700" dirty="0">
                <a:effectLst/>
              </a:rPr>
              <a:t>                         </a:t>
            </a:r>
          </a:p>
          <a:p>
            <a:pPr algn="l"/>
            <a:r>
              <a:rPr lang="en-US" sz="1600" dirty="0">
                <a:effectLst/>
              </a:rPr>
              <a:t>Add R4, 10 (R1) </a:t>
            </a:r>
          </a:p>
          <a:p>
            <a:pPr algn="l"/>
            <a:endParaRPr lang="en-US" sz="7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Add R4, (R1) </a:t>
            </a:r>
          </a:p>
          <a:p>
            <a:pPr algn="l"/>
            <a:endParaRPr lang="en-US" sz="7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Add R3, (R1 + R2) </a:t>
            </a:r>
          </a:p>
          <a:p>
            <a:pPr algn="l"/>
            <a:endParaRPr lang="en-US" sz="7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Add R1, (1001) </a:t>
            </a:r>
          </a:p>
          <a:p>
            <a:pPr algn="l"/>
            <a:endParaRPr lang="en-US" sz="7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Add R1, @ (R3) </a:t>
            </a:r>
          </a:p>
          <a:p>
            <a:pPr algn="l"/>
            <a:endParaRPr lang="en-US" sz="7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Add R1, (R2) +</a:t>
            </a:r>
          </a:p>
          <a:p>
            <a:pPr algn="l"/>
            <a:r>
              <a:rPr lang="en-US" sz="1600" dirty="0">
                <a:effectLst/>
              </a:rPr>
              <a:t> </a:t>
            </a:r>
            <a:endParaRPr lang="en-US" sz="700" dirty="0">
              <a:effectLst/>
            </a:endParaRPr>
          </a:p>
          <a:p>
            <a:pPr algn="l"/>
            <a:endParaRPr lang="en-US" sz="700" dirty="0">
              <a:effectLst/>
            </a:endParaRPr>
          </a:p>
          <a:p>
            <a:pPr algn="l"/>
            <a:endParaRPr lang="en-US" sz="7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Add R1, - (R2) </a:t>
            </a:r>
          </a:p>
          <a:p>
            <a:pPr algn="l"/>
            <a:endParaRPr lang="en-US" sz="1600" dirty="0">
              <a:effectLst/>
            </a:endParaRPr>
          </a:p>
          <a:p>
            <a:pPr algn="l"/>
            <a:endParaRPr lang="en-US" sz="700" dirty="0">
              <a:effectLst/>
            </a:endParaRPr>
          </a:p>
          <a:p>
            <a:pPr algn="l"/>
            <a:endParaRPr lang="en-US" sz="700" dirty="0">
              <a:effectLst/>
            </a:endParaRPr>
          </a:p>
          <a:p>
            <a:pPr algn="l"/>
            <a:r>
              <a:rPr lang="en-US" sz="1600" dirty="0">
                <a:effectLst/>
              </a:rPr>
              <a:t>Add R1, 100 (R2) [R3]</a:t>
            </a:r>
            <a:endParaRPr lang="en-US" sz="1600" b="0" dirty="0">
              <a:effectLst/>
            </a:endParaRPr>
          </a:p>
        </p:txBody>
      </p:sp>
      <p:sp>
        <p:nvSpPr>
          <p:cNvPr id="1895430" name="Text Box 6"/>
          <p:cNvSpPr txBox="1">
            <a:spLocks noChangeArrowheads="1"/>
          </p:cNvSpPr>
          <p:nvPr/>
        </p:nvSpPr>
        <p:spPr bwMode="auto">
          <a:xfrm>
            <a:off x="346075" y="768350"/>
            <a:ext cx="60019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effectLst/>
              </a:rPr>
              <a:t>Addressing        </a:t>
            </a:r>
            <a:r>
              <a:rPr lang="en-US" dirty="0" smtClean="0">
                <a:effectLst/>
              </a:rPr>
              <a:t>	Sample                                                              </a:t>
            </a:r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   Mode            </a:t>
            </a:r>
            <a:r>
              <a:rPr lang="en-US" dirty="0" smtClean="0">
                <a:effectLst/>
              </a:rPr>
              <a:t>	Instruction                    	Meaning</a:t>
            </a:r>
            <a:endParaRPr lang="en-US" dirty="0">
              <a:effectLst/>
            </a:endParaRPr>
          </a:p>
          <a:p>
            <a:pPr algn="l"/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5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5159-9E3C-4648-B8B4-1FE06410D6CD}" type="slidenum">
              <a:rPr lang="en-US"/>
              <a:pPr/>
              <a:t>16</a:t>
            </a:fld>
            <a:endParaRPr lang="en-US"/>
          </a:p>
        </p:txBody>
      </p:sp>
      <p:sp>
        <p:nvSpPr>
          <p:cNvPr id="192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2075" tIns="46038" rIns="92075" bIns="46038"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Utilization of Memory Addressing Modes</a:t>
            </a:r>
          </a:p>
        </p:txBody>
      </p:sp>
      <p:pic>
        <p:nvPicPr>
          <p:cNvPr id="1922052" name="Picture 4" descr="AppB-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010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F745C-8505-4CB0-9289-14D549AB4218}" type="slidenum">
              <a:rPr lang="en-US"/>
              <a:pPr/>
              <a:t>17</a:t>
            </a:fld>
            <a:endParaRPr lang="en-US"/>
          </a:p>
        </p:txBody>
      </p:sp>
      <p:sp>
        <p:nvSpPr>
          <p:cNvPr id="192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52400"/>
            <a:ext cx="7340600" cy="5683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 anchor="t">
            <a:spAutoFit/>
          </a:bodyPr>
          <a:lstStyle/>
          <a:p>
            <a:r>
              <a:rPr lang="en-US" sz="3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Addressing Modes Usage Example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921027" name="Rectangle 3"/>
          <p:cNvSpPr>
            <a:spLocks noChangeArrowheads="1"/>
          </p:cNvSpPr>
          <p:nvPr/>
        </p:nvSpPr>
        <p:spPr bwMode="auto">
          <a:xfrm>
            <a:off x="596900" y="1257300"/>
            <a:ext cx="8153400" cy="494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Displacement			42% </a:t>
            </a:r>
            <a:r>
              <a:rPr lang="en-US" sz="2200" dirty="0" err="1">
                <a:effectLst/>
              </a:rPr>
              <a:t>avg</a:t>
            </a:r>
            <a:r>
              <a:rPr lang="en-US" sz="2200" dirty="0">
                <a:effectLst/>
              </a:rPr>
              <a:t>, 32% to 55%</a:t>
            </a:r>
          </a:p>
          <a:p>
            <a:pPr algn="l">
              <a:lnSpc>
                <a:spcPct val="85000"/>
              </a:lnSpc>
            </a:pPr>
            <a:endParaRPr lang="en-US" sz="2200" dirty="0">
              <a:effectLst/>
            </a:endParaRP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Immediate: 			33% </a:t>
            </a:r>
            <a:r>
              <a:rPr lang="en-US" sz="2200" dirty="0" err="1">
                <a:effectLst/>
              </a:rPr>
              <a:t>avg</a:t>
            </a:r>
            <a:r>
              <a:rPr lang="en-US" sz="2200" dirty="0">
                <a:effectLst/>
              </a:rPr>
              <a:t>, 17% to 43%                </a:t>
            </a:r>
          </a:p>
          <a:p>
            <a:pPr algn="l">
              <a:lnSpc>
                <a:spcPct val="85000"/>
              </a:lnSpc>
            </a:pPr>
            <a:endParaRPr lang="en-US" sz="2200" dirty="0">
              <a:effectLst/>
            </a:endParaRP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Register deferred (indirect): 	13% </a:t>
            </a:r>
            <a:r>
              <a:rPr lang="en-US" sz="2200" dirty="0" err="1">
                <a:effectLst/>
              </a:rPr>
              <a:t>avg</a:t>
            </a:r>
            <a:r>
              <a:rPr lang="en-US" sz="2200" dirty="0">
                <a:effectLst/>
              </a:rPr>
              <a:t>, 3% to 24%</a:t>
            </a:r>
          </a:p>
          <a:p>
            <a:pPr algn="l">
              <a:lnSpc>
                <a:spcPct val="85000"/>
              </a:lnSpc>
            </a:pPr>
            <a:endParaRPr lang="en-US" sz="2200" dirty="0">
              <a:effectLst/>
            </a:endParaRP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Scaled: 			</a:t>
            </a:r>
            <a:r>
              <a:rPr lang="en-US" sz="2200" dirty="0" smtClean="0">
                <a:effectLst/>
              </a:rPr>
              <a:t>	7</a:t>
            </a:r>
            <a:r>
              <a:rPr lang="en-US" sz="2200" dirty="0">
                <a:effectLst/>
              </a:rPr>
              <a:t>% </a:t>
            </a:r>
            <a:r>
              <a:rPr lang="en-US" sz="2200" dirty="0" err="1">
                <a:effectLst/>
              </a:rPr>
              <a:t>avg</a:t>
            </a:r>
            <a:r>
              <a:rPr lang="en-US" sz="2200" dirty="0">
                <a:effectLst/>
              </a:rPr>
              <a:t>, 0% to 16%</a:t>
            </a:r>
          </a:p>
          <a:p>
            <a:pPr algn="l">
              <a:lnSpc>
                <a:spcPct val="85000"/>
              </a:lnSpc>
            </a:pPr>
            <a:endParaRPr lang="en-US" sz="2200" dirty="0">
              <a:effectLst/>
            </a:endParaRP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Memory indirect: 		3% </a:t>
            </a:r>
            <a:r>
              <a:rPr lang="en-US" sz="2200" dirty="0" err="1">
                <a:effectLst/>
              </a:rPr>
              <a:t>avg</a:t>
            </a:r>
            <a:r>
              <a:rPr lang="en-US" sz="2200" dirty="0">
                <a:effectLst/>
              </a:rPr>
              <a:t>, 1% to 6%</a:t>
            </a: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       </a:t>
            </a:r>
          </a:p>
          <a:p>
            <a:pPr algn="l">
              <a:lnSpc>
                <a:spcPct val="85000"/>
              </a:lnSpc>
            </a:pPr>
            <a:r>
              <a:rPr lang="en-US" sz="2200" dirty="0" err="1">
                <a:effectLst/>
              </a:rPr>
              <a:t>Misc</a:t>
            </a:r>
            <a:r>
              <a:rPr lang="en-US" sz="2200" dirty="0">
                <a:effectLst/>
              </a:rPr>
              <a:t>:				2% </a:t>
            </a:r>
            <a:r>
              <a:rPr lang="en-US" sz="2200" dirty="0" err="1">
                <a:effectLst/>
              </a:rPr>
              <a:t>avg</a:t>
            </a:r>
            <a:r>
              <a:rPr lang="en-US" sz="2200" dirty="0">
                <a:effectLst/>
              </a:rPr>
              <a:t>, 0% to 3%</a:t>
            </a:r>
          </a:p>
          <a:p>
            <a:pPr algn="l">
              <a:lnSpc>
                <a:spcPct val="85000"/>
              </a:lnSpc>
            </a:pPr>
            <a:endParaRPr lang="en-US" sz="2200" dirty="0">
              <a:effectLst/>
            </a:endParaRP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75% displacement &amp; immediate</a:t>
            </a: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88% displacement, immediate &amp; register indirect.</a:t>
            </a:r>
          </a:p>
          <a:p>
            <a:pPr algn="l">
              <a:lnSpc>
                <a:spcPct val="85000"/>
              </a:lnSpc>
            </a:pPr>
            <a:endParaRPr lang="en-US" sz="2200" dirty="0">
              <a:effectLst/>
            </a:endParaRPr>
          </a:p>
          <a:p>
            <a:pPr algn="l">
              <a:lnSpc>
                <a:spcPct val="85000"/>
              </a:lnSpc>
            </a:pPr>
            <a:r>
              <a:rPr lang="en-US" sz="2200" dirty="0">
                <a:effectLst/>
              </a:rPr>
              <a:t>Observation:  In addition to Register direct, Displacement, Immediate, Register Indirect addressing modes are important.</a:t>
            </a:r>
          </a:p>
        </p:txBody>
      </p:sp>
      <p:sp>
        <p:nvSpPr>
          <p:cNvPr id="1921028" name="Text Box 4"/>
          <p:cNvSpPr txBox="1">
            <a:spLocks noChangeArrowheads="1"/>
          </p:cNvSpPr>
          <p:nvPr/>
        </p:nvSpPr>
        <p:spPr bwMode="auto">
          <a:xfrm>
            <a:off x="669925" y="763588"/>
            <a:ext cx="77835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effectLst/>
              </a:rPr>
              <a:t>For 3 programs running on VAX ignoring direct register mode:</a:t>
            </a:r>
          </a:p>
        </p:txBody>
      </p:sp>
      <p:sp>
        <p:nvSpPr>
          <p:cNvPr id="1921029" name="Line 5"/>
          <p:cNvSpPr>
            <a:spLocks noChangeShapeType="1"/>
          </p:cNvSpPr>
          <p:nvPr/>
        </p:nvSpPr>
        <p:spPr bwMode="auto">
          <a:xfrm>
            <a:off x="7175500" y="1282700"/>
            <a:ext cx="0" cy="8382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1030" name="Text Box 6"/>
          <p:cNvSpPr txBox="1">
            <a:spLocks noChangeArrowheads="1"/>
          </p:cNvSpPr>
          <p:nvPr/>
        </p:nvSpPr>
        <p:spPr bwMode="auto">
          <a:xfrm>
            <a:off x="7286625" y="15128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effectLst/>
              </a:rPr>
              <a:t>75%</a:t>
            </a:r>
          </a:p>
        </p:txBody>
      </p:sp>
      <p:sp>
        <p:nvSpPr>
          <p:cNvPr id="1921031" name="Line 7"/>
          <p:cNvSpPr>
            <a:spLocks noChangeShapeType="1"/>
          </p:cNvSpPr>
          <p:nvPr/>
        </p:nvSpPr>
        <p:spPr bwMode="auto">
          <a:xfrm>
            <a:off x="8064500" y="1270000"/>
            <a:ext cx="0" cy="14478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1032" name="Text Box 8"/>
          <p:cNvSpPr txBox="1">
            <a:spLocks noChangeArrowheads="1"/>
          </p:cNvSpPr>
          <p:nvPr/>
        </p:nvSpPr>
        <p:spPr bwMode="auto">
          <a:xfrm>
            <a:off x="8124825" y="17414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effectLst/>
              </a:rPr>
              <a:t>88%</a:t>
            </a:r>
          </a:p>
        </p:txBody>
      </p:sp>
    </p:spTree>
    <p:extLst>
      <p:ext uri="{BB962C8B-B14F-4D97-AF65-F5344CB8AC3E}">
        <p14:creationId xmlns:p14="http://schemas.microsoft.com/office/powerpoint/2010/main" val="42688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8749-674C-418C-9DE2-6CF1B3A7A7F8}" type="slidenum">
              <a:rPr lang="en-US"/>
              <a:pPr/>
              <a:t>18</a:t>
            </a:fld>
            <a:endParaRPr lang="en-US"/>
          </a:p>
        </p:txBody>
      </p:sp>
      <p:sp>
        <p:nvSpPr>
          <p:cNvPr id="192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6438900" cy="5381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Displacement Address Size Example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923075" name="Rectangle 3"/>
          <p:cNvSpPr>
            <a:spLocks noChangeArrowheads="1"/>
          </p:cNvSpPr>
          <p:nvPr/>
        </p:nvSpPr>
        <p:spPr bwMode="auto">
          <a:xfrm>
            <a:off x="1282700" y="990600"/>
            <a:ext cx="6403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Arial" charset="0"/>
              </a:rPr>
              <a:t>Avg. of 5 SPECint programs vs. avg. 5 SPECfp programs </a:t>
            </a:r>
          </a:p>
        </p:txBody>
      </p:sp>
      <p:sp>
        <p:nvSpPr>
          <p:cNvPr id="1923076" name="Rectangle 4"/>
          <p:cNvSpPr>
            <a:spLocks noChangeArrowheads="1"/>
          </p:cNvSpPr>
          <p:nvPr/>
        </p:nvSpPr>
        <p:spPr bwMode="auto">
          <a:xfrm>
            <a:off x="1579563" y="5224463"/>
            <a:ext cx="2981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Arial" charset="0"/>
              </a:rPr>
              <a:t>1% of addresses &gt; 16-bits</a:t>
            </a:r>
          </a:p>
        </p:txBody>
      </p:sp>
      <p:sp>
        <p:nvSpPr>
          <p:cNvPr id="1923077" name="Rectangle 5"/>
          <p:cNvSpPr>
            <a:spLocks noChangeArrowheads="1"/>
          </p:cNvSpPr>
          <p:nvPr/>
        </p:nvSpPr>
        <p:spPr bwMode="auto">
          <a:xfrm>
            <a:off x="1579563" y="5605463"/>
            <a:ext cx="4029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Arial" charset="0"/>
              </a:rPr>
              <a:t>12 - 16 bits of displacement needed</a:t>
            </a:r>
          </a:p>
        </p:txBody>
      </p:sp>
      <p:grpSp>
        <p:nvGrpSpPr>
          <p:cNvPr id="1923078" name="Group 6"/>
          <p:cNvGrpSpPr>
            <a:grpSpLocks/>
          </p:cNvGrpSpPr>
          <p:nvPr/>
        </p:nvGrpSpPr>
        <p:grpSpPr bwMode="auto">
          <a:xfrm>
            <a:off x="1092200" y="1384300"/>
            <a:ext cx="6883400" cy="3479800"/>
            <a:chOff x="768" y="768"/>
            <a:chExt cx="4336" cy="2192"/>
          </a:xfrm>
        </p:grpSpPr>
        <p:graphicFrame>
          <p:nvGraphicFramePr>
            <p:cNvPr id="1923079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768" y="768"/>
            <a:ext cx="4336" cy="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Excel Chart" r:id="rId3" imgW="5171760" imgH="2447640" progId="ExcelChart">
                    <p:embed/>
                  </p:oleObj>
                </mc:Choice>
                <mc:Fallback>
                  <p:oleObj name="Excel Chart" r:id="rId3" imgW="5171760" imgH="2447640" progId="ExcelChart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68"/>
                          <a:ext cx="4336" cy="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3080" name="Rectangle 8"/>
            <p:cNvSpPr>
              <a:spLocks noChangeArrowheads="1"/>
            </p:cNvSpPr>
            <p:nvPr/>
          </p:nvSpPr>
          <p:spPr bwMode="auto">
            <a:xfrm>
              <a:off x="1752" y="2712"/>
              <a:ext cx="249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</a:rPr>
                <a:t>Displacement Address Bits Needed</a:t>
              </a:r>
              <a:endParaRPr lang="en-US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1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30B3-842B-4826-8101-60FF15CEE62F}" type="slidenum">
              <a:rPr lang="en-US"/>
              <a:pPr/>
              <a:t>19</a:t>
            </a:fld>
            <a:endParaRPr lang="en-US"/>
          </a:p>
        </p:txBody>
      </p:sp>
      <p:sp>
        <p:nvSpPr>
          <p:cNvPr id="192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482600"/>
            <a:ext cx="7305675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sz="4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Immediate Addressing Mode</a:t>
            </a:r>
            <a:endParaRPr lang="en-US">
              <a:solidFill>
                <a:srgbClr val="FF3300"/>
              </a:solidFill>
            </a:endParaRPr>
          </a:p>
        </p:txBody>
      </p:sp>
      <p:pic>
        <p:nvPicPr>
          <p:cNvPr id="1924099" name="Picture 3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58888"/>
            <a:ext cx="7772400" cy="31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4100" name="Text Box 4"/>
          <p:cNvSpPr txBox="1">
            <a:spLocks noChangeArrowheads="1"/>
          </p:cNvSpPr>
          <p:nvPr/>
        </p:nvSpPr>
        <p:spPr bwMode="auto">
          <a:xfrm>
            <a:off x="1127125" y="4664075"/>
            <a:ext cx="7358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effectLst/>
              </a:rPr>
              <a:t>About one quarter of data transfers and ALU operations </a:t>
            </a:r>
          </a:p>
          <a:p>
            <a:pPr algn="l"/>
            <a:r>
              <a:rPr lang="en-US" b="0">
                <a:effectLst/>
              </a:rPr>
              <a:t>have an immediate operand for SPEC CPU2000 programs.</a:t>
            </a:r>
          </a:p>
        </p:txBody>
      </p:sp>
    </p:spTree>
    <p:extLst>
      <p:ext uri="{BB962C8B-B14F-4D97-AF65-F5344CB8AC3E}">
        <p14:creationId xmlns:p14="http://schemas.microsoft.com/office/powerpoint/2010/main" val="3461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C94B-EC38-482F-B83A-9C05C198658F}" type="slidenum">
              <a:rPr lang="en-US"/>
              <a:pPr/>
              <a:t>2</a:t>
            </a:fld>
            <a:endParaRPr lang="en-US"/>
          </a:p>
        </p:txBody>
      </p:sp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9733" y="152400"/>
            <a:ext cx="7696200" cy="4730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sz="3600" dirty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Instruction Set Architecture (ISA)</a:t>
            </a:r>
          </a:p>
        </p:txBody>
      </p:sp>
      <p:grpSp>
        <p:nvGrpSpPr>
          <p:cNvPr id="1800243" name="Group 51"/>
          <p:cNvGrpSpPr>
            <a:grpSpLocks/>
          </p:cNvGrpSpPr>
          <p:nvPr/>
        </p:nvGrpSpPr>
        <p:grpSpPr bwMode="auto">
          <a:xfrm>
            <a:off x="1371600" y="3048000"/>
            <a:ext cx="6762750" cy="3067050"/>
            <a:chOff x="596" y="1288"/>
            <a:chExt cx="4500" cy="2268"/>
          </a:xfrm>
        </p:grpSpPr>
        <p:sp>
          <p:nvSpPr>
            <p:cNvPr id="1800195" name="Rectangle 3" descr="Horizontal brick"/>
            <p:cNvSpPr>
              <a:spLocks noChangeArrowheads="1"/>
            </p:cNvSpPr>
            <p:nvPr/>
          </p:nvSpPr>
          <p:spPr bwMode="auto">
            <a:xfrm>
              <a:off x="880" y="2152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196" name="Oval 4"/>
            <p:cNvSpPr>
              <a:spLocks noChangeArrowheads="1"/>
            </p:cNvSpPr>
            <p:nvPr/>
          </p:nvSpPr>
          <p:spPr bwMode="auto">
            <a:xfrm>
              <a:off x="2416" y="1288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197" name="Line 5"/>
            <p:cNvSpPr>
              <a:spLocks noChangeShapeType="1"/>
            </p:cNvSpPr>
            <p:nvPr/>
          </p:nvSpPr>
          <p:spPr bwMode="auto">
            <a:xfrm flipH="1">
              <a:off x="2504" y="1480"/>
              <a:ext cx="5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198" name="Line 6"/>
            <p:cNvSpPr>
              <a:spLocks noChangeShapeType="1"/>
            </p:cNvSpPr>
            <p:nvPr/>
          </p:nvSpPr>
          <p:spPr bwMode="auto">
            <a:xfrm>
              <a:off x="2512" y="186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199" name="Line 7"/>
            <p:cNvSpPr>
              <a:spLocks noChangeShapeType="1"/>
            </p:cNvSpPr>
            <p:nvPr/>
          </p:nvSpPr>
          <p:spPr bwMode="auto">
            <a:xfrm>
              <a:off x="2652" y="1864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0" name="Line 8"/>
            <p:cNvSpPr>
              <a:spLocks noChangeShapeType="1"/>
            </p:cNvSpPr>
            <p:nvPr/>
          </p:nvSpPr>
          <p:spPr bwMode="auto">
            <a:xfrm>
              <a:off x="2656" y="2052"/>
              <a:ext cx="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1" name="Line 9"/>
            <p:cNvSpPr>
              <a:spLocks noChangeShapeType="1"/>
            </p:cNvSpPr>
            <p:nvPr/>
          </p:nvSpPr>
          <p:spPr bwMode="auto">
            <a:xfrm flipH="1">
              <a:off x="2408" y="1864"/>
              <a:ext cx="104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2" name="Line 10"/>
            <p:cNvSpPr>
              <a:spLocks noChangeShapeType="1"/>
            </p:cNvSpPr>
            <p:nvPr/>
          </p:nvSpPr>
          <p:spPr bwMode="auto">
            <a:xfrm flipH="1">
              <a:off x="2264" y="2104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3" name="Line 11"/>
            <p:cNvSpPr>
              <a:spLocks noChangeShapeType="1"/>
            </p:cNvSpPr>
            <p:nvPr/>
          </p:nvSpPr>
          <p:spPr bwMode="auto">
            <a:xfrm>
              <a:off x="2560" y="1624"/>
              <a:ext cx="13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4" name="Line 12"/>
            <p:cNvSpPr>
              <a:spLocks noChangeShapeType="1"/>
            </p:cNvSpPr>
            <p:nvPr/>
          </p:nvSpPr>
          <p:spPr bwMode="auto">
            <a:xfrm flipV="1">
              <a:off x="2704" y="1616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5" name="Line 13"/>
            <p:cNvSpPr>
              <a:spLocks noChangeShapeType="1"/>
            </p:cNvSpPr>
            <p:nvPr/>
          </p:nvSpPr>
          <p:spPr bwMode="auto">
            <a:xfrm>
              <a:off x="2512" y="157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6" name="Line 14"/>
            <p:cNvSpPr>
              <a:spLocks noChangeShapeType="1"/>
            </p:cNvSpPr>
            <p:nvPr/>
          </p:nvSpPr>
          <p:spPr bwMode="auto">
            <a:xfrm flipV="1">
              <a:off x="2656" y="1472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7" name="Oval 15"/>
            <p:cNvSpPr>
              <a:spLocks noChangeArrowheads="1"/>
            </p:cNvSpPr>
            <p:nvPr/>
          </p:nvSpPr>
          <p:spPr bwMode="auto">
            <a:xfrm>
              <a:off x="3280" y="1336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8" name="Line 16"/>
            <p:cNvSpPr>
              <a:spLocks noChangeShapeType="1"/>
            </p:cNvSpPr>
            <p:nvPr/>
          </p:nvSpPr>
          <p:spPr bwMode="auto">
            <a:xfrm>
              <a:off x="3424" y="1528"/>
              <a:ext cx="4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09" name="Line 17"/>
            <p:cNvSpPr>
              <a:spLocks noChangeShapeType="1"/>
            </p:cNvSpPr>
            <p:nvPr/>
          </p:nvSpPr>
          <p:spPr bwMode="auto">
            <a:xfrm flipH="1">
              <a:off x="3272" y="1912"/>
              <a:ext cx="20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0" name="Line 18"/>
            <p:cNvSpPr>
              <a:spLocks noChangeShapeType="1"/>
            </p:cNvSpPr>
            <p:nvPr/>
          </p:nvSpPr>
          <p:spPr bwMode="auto">
            <a:xfrm>
              <a:off x="3280" y="2056"/>
              <a:ext cx="8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1" name="Line 19"/>
            <p:cNvSpPr>
              <a:spLocks noChangeShapeType="1"/>
            </p:cNvSpPr>
            <p:nvPr/>
          </p:nvSpPr>
          <p:spPr bwMode="auto">
            <a:xfrm>
              <a:off x="3472" y="1912"/>
              <a:ext cx="1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2" name="Line 20"/>
            <p:cNvSpPr>
              <a:spLocks noChangeShapeType="1"/>
            </p:cNvSpPr>
            <p:nvPr/>
          </p:nvSpPr>
          <p:spPr bwMode="auto">
            <a:xfrm flipV="1">
              <a:off x="3664" y="1952"/>
              <a:ext cx="136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3" name="Line 21"/>
            <p:cNvSpPr>
              <a:spLocks noChangeShapeType="1"/>
            </p:cNvSpPr>
            <p:nvPr/>
          </p:nvSpPr>
          <p:spPr bwMode="auto">
            <a:xfrm>
              <a:off x="3808" y="1960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4" name="Line 22"/>
            <p:cNvSpPr>
              <a:spLocks noChangeShapeType="1"/>
            </p:cNvSpPr>
            <p:nvPr/>
          </p:nvSpPr>
          <p:spPr bwMode="auto">
            <a:xfrm flipH="1">
              <a:off x="3320" y="1672"/>
              <a:ext cx="10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5" name="Line 23"/>
            <p:cNvSpPr>
              <a:spLocks noChangeShapeType="1"/>
            </p:cNvSpPr>
            <p:nvPr/>
          </p:nvSpPr>
          <p:spPr bwMode="auto">
            <a:xfrm flipH="1" flipV="1">
              <a:off x="3176" y="1760"/>
              <a:ext cx="15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6" name="Line 24"/>
            <p:cNvSpPr>
              <a:spLocks noChangeShapeType="1"/>
            </p:cNvSpPr>
            <p:nvPr/>
          </p:nvSpPr>
          <p:spPr bwMode="auto">
            <a:xfrm flipH="1">
              <a:off x="3224" y="1620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7" name="Line 25"/>
            <p:cNvSpPr>
              <a:spLocks noChangeShapeType="1"/>
            </p:cNvSpPr>
            <p:nvPr/>
          </p:nvSpPr>
          <p:spPr bwMode="auto">
            <a:xfrm flipH="1" flipV="1">
              <a:off x="3080" y="1520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8" name="Line 26"/>
            <p:cNvSpPr>
              <a:spLocks noChangeShapeType="1"/>
            </p:cNvSpPr>
            <p:nvPr/>
          </p:nvSpPr>
          <p:spPr bwMode="auto">
            <a:xfrm flipV="1">
              <a:off x="3328" y="1424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19" name="Line 27"/>
            <p:cNvSpPr>
              <a:spLocks noChangeShapeType="1"/>
            </p:cNvSpPr>
            <p:nvPr/>
          </p:nvSpPr>
          <p:spPr bwMode="auto">
            <a:xfrm flipH="1" flipV="1">
              <a:off x="2504" y="1376"/>
              <a:ext cx="104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0" name="Oval 28"/>
            <p:cNvSpPr>
              <a:spLocks noChangeArrowheads="1"/>
            </p:cNvSpPr>
            <p:nvPr/>
          </p:nvSpPr>
          <p:spPr bwMode="auto">
            <a:xfrm>
              <a:off x="2716" y="2500"/>
              <a:ext cx="400" cy="30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1" name="Line 29"/>
            <p:cNvSpPr>
              <a:spLocks noChangeShapeType="1"/>
            </p:cNvSpPr>
            <p:nvPr/>
          </p:nvSpPr>
          <p:spPr bwMode="auto">
            <a:xfrm flipV="1">
              <a:off x="2860" y="2660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2" name="Line 30"/>
            <p:cNvSpPr>
              <a:spLocks noChangeShapeType="1"/>
            </p:cNvSpPr>
            <p:nvPr/>
          </p:nvSpPr>
          <p:spPr bwMode="auto">
            <a:xfrm>
              <a:off x="2908" y="2676"/>
              <a:ext cx="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3" name="Line 31"/>
            <p:cNvSpPr>
              <a:spLocks noChangeShapeType="1"/>
            </p:cNvSpPr>
            <p:nvPr/>
          </p:nvSpPr>
          <p:spPr bwMode="auto">
            <a:xfrm>
              <a:off x="2956" y="2692"/>
              <a:ext cx="16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4" name="Line 32"/>
            <p:cNvSpPr>
              <a:spLocks noChangeShapeType="1"/>
            </p:cNvSpPr>
            <p:nvPr/>
          </p:nvSpPr>
          <p:spPr bwMode="auto">
            <a:xfrm>
              <a:off x="2956" y="2580"/>
              <a:ext cx="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5" name="Line 33"/>
            <p:cNvSpPr>
              <a:spLocks noChangeShapeType="1"/>
            </p:cNvSpPr>
            <p:nvPr/>
          </p:nvSpPr>
          <p:spPr bwMode="auto">
            <a:xfrm flipH="1">
              <a:off x="2780" y="2580"/>
              <a:ext cx="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6" name="Line 34"/>
            <p:cNvSpPr>
              <a:spLocks noChangeShapeType="1"/>
            </p:cNvSpPr>
            <p:nvPr/>
          </p:nvSpPr>
          <p:spPr bwMode="auto">
            <a:xfrm flipV="1">
              <a:off x="2508" y="3476"/>
              <a:ext cx="0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7" name="Line 35"/>
            <p:cNvSpPr>
              <a:spLocks noChangeShapeType="1"/>
            </p:cNvSpPr>
            <p:nvPr/>
          </p:nvSpPr>
          <p:spPr bwMode="auto">
            <a:xfrm>
              <a:off x="2940" y="2836"/>
              <a:ext cx="0" cy="3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8" name="Line 36"/>
            <p:cNvSpPr>
              <a:spLocks noChangeShapeType="1"/>
            </p:cNvSpPr>
            <p:nvPr/>
          </p:nvSpPr>
          <p:spPr bwMode="auto">
            <a:xfrm>
              <a:off x="2956" y="3204"/>
              <a:ext cx="2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29" name="Line 37"/>
            <p:cNvSpPr>
              <a:spLocks noChangeShapeType="1"/>
            </p:cNvSpPr>
            <p:nvPr/>
          </p:nvSpPr>
          <p:spPr bwMode="auto">
            <a:xfrm>
              <a:off x="3196" y="3220"/>
              <a:ext cx="64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0" name="Line 38"/>
            <p:cNvSpPr>
              <a:spLocks noChangeShapeType="1"/>
            </p:cNvSpPr>
            <p:nvPr/>
          </p:nvSpPr>
          <p:spPr bwMode="auto">
            <a:xfrm flipV="1">
              <a:off x="3292" y="3428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1" name="Line 39"/>
            <p:cNvSpPr>
              <a:spLocks noChangeShapeType="1"/>
            </p:cNvSpPr>
            <p:nvPr/>
          </p:nvSpPr>
          <p:spPr bwMode="auto">
            <a:xfrm flipH="1">
              <a:off x="2684" y="3220"/>
              <a:ext cx="272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2" name="Line 40"/>
            <p:cNvSpPr>
              <a:spLocks noChangeShapeType="1"/>
            </p:cNvSpPr>
            <p:nvPr/>
          </p:nvSpPr>
          <p:spPr bwMode="auto">
            <a:xfrm flipH="1">
              <a:off x="2588" y="3268"/>
              <a:ext cx="128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3" name="Line 41"/>
            <p:cNvSpPr>
              <a:spLocks noChangeShapeType="1"/>
            </p:cNvSpPr>
            <p:nvPr/>
          </p:nvSpPr>
          <p:spPr bwMode="auto">
            <a:xfrm flipH="1">
              <a:off x="2492" y="3540"/>
              <a:ext cx="1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4" name="Line 42"/>
            <p:cNvSpPr>
              <a:spLocks noChangeShapeType="1"/>
            </p:cNvSpPr>
            <p:nvPr/>
          </p:nvSpPr>
          <p:spPr bwMode="auto">
            <a:xfrm>
              <a:off x="2956" y="2836"/>
              <a:ext cx="304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5" name="Line 43"/>
            <p:cNvSpPr>
              <a:spLocks noChangeShapeType="1"/>
            </p:cNvSpPr>
            <p:nvPr/>
          </p:nvSpPr>
          <p:spPr bwMode="auto">
            <a:xfrm flipV="1">
              <a:off x="3292" y="2420"/>
              <a:ext cx="208" cy="4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6" name="Line 44"/>
            <p:cNvSpPr>
              <a:spLocks noChangeShapeType="1"/>
            </p:cNvSpPr>
            <p:nvPr/>
          </p:nvSpPr>
          <p:spPr bwMode="auto">
            <a:xfrm>
              <a:off x="3532" y="2436"/>
              <a:ext cx="1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7" name="Line 45"/>
            <p:cNvSpPr>
              <a:spLocks noChangeShapeType="1"/>
            </p:cNvSpPr>
            <p:nvPr/>
          </p:nvSpPr>
          <p:spPr bwMode="auto">
            <a:xfrm flipH="1">
              <a:off x="2636" y="2884"/>
              <a:ext cx="320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8" name="Line 46"/>
            <p:cNvSpPr>
              <a:spLocks noChangeShapeType="1"/>
            </p:cNvSpPr>
            <p:nvPr/>
          </p:nvSpPr>
          <p:spPr bwMode="auto">
            <a:xfrm flipH="1" flipV="1">
              <a:off x="2300" y="2420"/>
              <a:ext cx="368" cy="5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239" name="Line 47"/>
            <p:cNvSpPr>
              <a:spLocks noChangeShapeType="1"/>
            </p:cNvSpPr>
            <p:nvPr/>
          </p:nvSpPr>
          <p:spPr bwMode="auto">
            <a:xfrm flipH="1">
              <a:off x="2156" y="2436"/>
              <a:ext cx="1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800240" name="Rectangle 48"/>
            <p:cNvSpPr>
              <a:spLocks noChangeArrowheads="1"/>
            </p:cNvSpPr>
            <p:nvPr/>
          </p:nvSpPr>
          <p:spPr bwMode="auto">
            <a:xfrm>
              <a:off x="2372" y="2204"/>
              <a:ext cx="1132" cy="22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en-US" sz="1800">
                  <a:effectLst/>
                  <a:latin typeface="Arial" charset="0"/>
                </a:rPr>
                <a:t>instruction set</a:t>
              </a:r>
            </a:p>
          </p:txBody>
        </p:sp>
        <p:sp>
          <p:nvSpPr>
            <p:cNvPr id="1800241" name="Rectangle 49"/>
            <p:cNvSpPr>
              <a:spLocks noChangeArrowheads="1"/>
            </p:cNvSpPr>
            <p:nvPr/>
          </p:nvSpPr>
          <p:spPr bwMode="auto">
            <a:xfrm>
              <a:off x="596" y="1635"/>
              <a:ext cx="71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800">
                  <a:effectLst/>
                  <a:latin typeface="Arial" charset="0"/>
                </a:rPr>
                <a:t>software</a:t>
              </a:r>
            </a:p>
          </p:txBody>
        </p:sp>
        <p:sp>
          <p:nvSpPr>
            <p:cNvPr id="1800242" name="Rectangle 50"/>
            <p:cNvSpPr>
              <a:spLocks noChangeArrowheads="1"/>
            </p:cNvSpPr>
            <p:nvPr/>
          </p:nvSpPr>
          <p:spPr bwMode="auto">
            <a:xfrm>
              <a:off x="596" y="2836"/>
              <a:ext cx="76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800">
                  <a:effectLst/>
                  <a:latin typeface="Arial" charset="0"/>
                </a:rPr>
                <a:t>hardware</a:t>
              </a:r>
            </a:p>
          </p:txBody>
        </p:sp>
      </p:grpSp>
      <p:sp>
        <p:nvSpPr>
          <p:cNvPr id="1800244" name="Text Box 52"/>
          <p:cNvSpPr txBox="1">
            <a:spLocks noChangeArrowheads="1"/>
          </p:cNvSpPr>
          <p:nvPr/>
        </p:nvSpPr>
        <p:spPr bwMode="auto">
          <a:xfrm>
            <a:off x="457200" y="990600"/>
            <a:ext cx="8001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algn="l">
              <a:spcBef>
                <a:spcPct val="50000"/>
              </a:spcBef>
              <a:buFontTx/>
              <a:buChar char="•"/>
            </a:pPr>
            <a:r>
              <a:rPr lang="en-US" sz="2000" b="0" dirty="0" smtClean="0">
                <a:effectLst/>
              </a:rPr>
              <a:t>In </a:t>
            </a:r>
            <a:r>
              <a:rPr lang="en-US" sz="2000" b="0" dirty="0">
                <a:effectLst/>
              </a:rPr>
              <a:t>order to use the hardware of a computer, we must </a:t>
            </a:r>
            <a:r>
              <a:rPr lang="en-US" sz="2000" i="1" u="sng" dirty="0">
                <a:effectLst/>
              </a:rPr>
              <a:t>speak</a:t>
            </a:r>
            <a:r>
              <a:rPr lang="en-US" sz="2000" b="0" dirty="0">
                <a:effectLst/>
              </a:rPr>
              <a:t> its language.</a:t>
            </a:r>
          </a:p>
          <a:p>
            <a:pPr marL="171450" indent="-171450" algn="l">
              <a:spcBef>
                <a:spcPct val="50000"/>
              </a:spcBef>
              <a:buFontTx/>
              <a:buChar char="•"/>
            </a:pPr>
            <a:r>
              <a:rPr lang="en-US" sz="2000" b="0" dirty="0" smtClean="0">
                <a:effectLst/>
              </a:rPr>
              <a:t>The </a:t>
            </a:r>
            <a:r>
              <a:rPr lang="en-US" sz="2000" b="0" dirty="0">
                <a:effectLst/>
              </a:rPr>
              <a:t>words of a computer language are called </a:t>
            </a:r>
            <a:r>
              <a:rPr lang="en-US" sz="2000" i="1" u="sng" dirty="0">
                <a:effectLst/>
              </a:rPr>
              <a:t>instructions</a:t>
            </a:r>
            <a:r>
              <a:rPr lang="en-US" sz="2000" b="0" dirty="0">
                <a:effectLst/>
              </a:rPr>
              <a:t>, and its vocabulary is called an </a:t>
            </a:r>
            <a:r>
              <a:rPr lang="en-US" sz="2000" i="1" u="sng" dirty="0">
                <a:effectLst/>
              </a:rPr>
              <a:t>instruction set</a:t>
            </a:r>
            <a:r>
              <a:rPr lang="en-US" sz="2000" b="0" dirty="0">
                <a:effectLst/>
              </a:rPr>
              <a:t>.</a:t>
            </a:r>
          </a:p>
          <a:p>
            <a:pPr marL="171450" indent="-171450" algn="l">
              <a:spcBef>
                <a:spcPct val="50000"/>
              </a:spcBef>
              <a:buFontTx/>
              <a:buChar char="•"/>
            </a:pPr>
            <a:r>
              <a:rPr lang="en-US" sz="2000" b="0" dirty="0" smtClean="0">
                <a:effectLst/>
              </a:rPr>
              <a:t>Instruction </a:t>
            </a:r>
            <a:r>
              <a:rPr lang="en-US" sz="2000" b="0" dirty="0">
                <a:effectLst/>
              </a:rPr>
              <a:t>set of a computer: the portion of the computer visible to the assembly level programmer or to the compiler writer.</a:t>
            </a:r>
          </a:p>
          <a:p>
            <a:pPr>
              <a:spcBef>
                <a:spcPct val="50000"/>
              </a:spcBef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299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A9AD-B1B3-45C0-89E6-40E525FEBE28}" type="slidenum">
              <a:rPr lang="en-US"/>
              <a:pPr/>
              <a:t>20</a:t>
            </a:fld>
            <a:endParaRPr lang="en-US"/>
          </a:p>
        </p:txBody>
      </p:sp>
      <p:sp>
        <p:nvSpPr>
          <p:cNvPr id="195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762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Immediate Addressing Mode</a:t>
            </a:r>
          </a:p>
        </p:txBody>
      </p:sp>
      <p:sp>
        <p:nvSpPr>
          <p:cNvPr id="195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12954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50% to 60% fit within 8 bits</a:t>
            </a:r>
          </a:p>
          <a:p>
            <a:r>
              <a:rPr lang="en-US" altLang="zh-TW">
                <a:ea typeface="新細明體" pitchFamily="18" charset="-120"/>
              </a:rPr>
              <a:t>75% to 80% fit within 16 bits</a:t>
            </a:r>
          </a:p>
        </p:txBody>
      </p:sp>
      <p:graphicFrame>
        <p:nvGraphicFramePr>
          <p:cNvPr id="1955844" name="Object 4"/>
          <p:cNvGraphicFramePr>
            <a:graphicFrameLocks noChangeAspect="1"/>
          </p:cNvGraphicFramePr>
          <p:nvPr/>
        </p:nvGraphicFramePr>
        <p:xfrm>
          <a:off x="1295400" y="2209800"/>
          <a:ext cx="6097588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Chart" r:id="rId3" imgW="6096060" imgH="4067085" progId="MSGraph.Chart.8">
                  <p:embed followColorScheme="full"/>
                </p:oleObj>
              </mc:Choice>
              <mc:Fallback>
                <p:oleObj name="Chart" r:id="rId3" imgW="6096060" imgH="40670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097588" cy="406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45" name="Text Box 5"/>
          <p:cNvSpPr txBox="1">
            <a:spLocks noChangeArrowheads="1"/>
          </p:cNvSpPr>
          <p:nvPr/>
        </p:nvSpPr>
        <p:spPr bwMode="auto">
          <a:xfrm>
            <a:off x="2943225" y="24384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1800" b="0">
                <a:effectLst/>
                <a:ea typeface="新細明體" pitchFamily="18" charset="-120"/>
              </a:rPr>
              <a:t>gcc</a:t>
            </a:r>
          </a:p>
        </p:txBody>
      </p:sp>
      <p:sp>
        <p:nvSpPr>
          <p:cNvPr id="1955846" name="Text Box 6"/>
          <p:cNvSpPr txBox="1">
            <a:spLocks noChangeArrowheads="1"/>
          </p:cNvSpPr>
          <p:nvPr/>
        </p:nvSpPr>
        <p:spPr bwMode="auto">
          <a:xfrm>
            <a:off x="3810000" y="32004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1800" b="0">
                <a:effectLst/>
                <a:ea typeface="新細明體" pitchFamily="18" charset="-120"/>
              </a:rPr>
              <a:t>spice</a:t>
            </a:r>
          </a:p>
        </p:txBody>
      </p:sp>
      <p:sp>
        <p:nvSpPr>
          <p:cNvPr id="1955847" name="Text Box 7"/>
          <p:cNvSpPr txBox="1">
            <a:spLocks noChangeArrowheads="1"/>
          </p:cNvSpPr>
          <p:nvPr/>
        </p:nvSpPr>
        <p:spPr bwMode="auto">
          <a:xfrm>
            <a:off x="5467350" y="35814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1800" b="0">
                <a:effectLst/>
                <a:ea typeface="新細明體" pitchFamily="18" charset="-120"/>
              </a:rPr>
              <a:t>Tex</a:t>
            </a:r>
          </a:p>
        </p:txBody>
      </p:sp>
    </p:spTree>
    <p:extLst>
      <p:ext uri="{BB962C8B-B14F-4D97-AF65-F5344CB8AC3E}">
        <p14:creationId xmlns:p14="http://schemas.microsoft.com/office/powerpoint/2010/main" val="38892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5237-AEFF-4844-8288-89F503A1B6C3}" type="slidenum">
              <a:rPr lang="en-US"/>
              <a:pPr/>
              <a:t>21</a:t>
            </a:fld>
            <a:endParaRPr lang="en-US"/>
          </a:p>
        </p:txBody>
      </p:sp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9144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Addressing Mode Summary</a:t>
            </a: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391400" cy="48768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Important data addressing modes</a:t>
            </a:r>
          </a:p>
          <a:p>
            <a:pPr lvl="1"/>
            <a:r>
              <a:rPr lang="en-US" altLang="zh-TW">
                <a:latin typeface="Comic Sans MS" pitchFamily="66" charset="0"/>
                <a:ea typeface="新細明體" pitchFamily="18" charset="-120"/>
              </a:rPr>
              <a:t>Displacement</a:t>
            </a:r>
          </a:p>
          <a:p>
            <a:pPr lvl="1"/>
            <a:r>
              <a:rPr lang="en-US" altLang="zh-TW">
                <a:latin typeface="Comic Sans MS" pitchFamily="66" charset="0"/>
                <a:ea typeface="新細明體" pitchFamily="18" charset="-120"/>
              </a:rPr>
              <a:t>Immediate</a:t>
            </a:r>
          </a:p>
          <a:p>
            <a:pPr lvl="1"/>
            <a:r>
              <a:rPr lang="en-US" altLang="zh-TW">
                <a:latin typeface="Comic Sans MS" pitchFamily="66" charset="0"/>
                <a:ea typeface="新細明體" pitchFamily="18" charset="-120"/>
              </a:rPr>
              <a:t>Register Indirect</a:t>
            </a:r>
          </a:p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Displacement size  should be 12 to 16 bits.</a:t>
            </a:r>
          </a:p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Immediate size should be 8 to 16 bits.</a:t>
            </a:r>
          </a:p>
        </p:txBody>
      </p:sp>
    </p:spTree>
    <p:extLst>
      <p:ext uri="{BB962C8B-B14F-4D97-AF65-F5344CB8AC3E}">
        <p14:creationId xmlns:p14="http://schemas.microsoft.com/office/powerpoint/2010/main" val="30337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71075-F42D-4EDD-8192-7EA2B682DB11}" type="slidenum">
              <a:rPr lang="en-US"/>
              <a:pPr/>
              <a:t>22</a:t>
            </a:fld>
            <a:endParaRPr lang="en-US"/>
          </a:p>
        </p:txBody>
      </p:sp>
      <p:sp>
        <p:nvSpPr>
          <p:cNvPr id="197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Instruction Operations</a:t>
            </a:r>
          </a:p>
        </p:txBody>
      </p:sp>
      <p:sp>
        <p:nvSpPr>
          <p:cNvPr id="197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391400" cy="5029200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ea typeface="新細明體" pitchFamily="18" charset="-120"/>
              </a:rPr>
              <a:t>Arithmetic and Logical: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add, subtract, and , or, etc.</a:t>
            </a:r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Data transfer: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Load, Store, etc.</a:t>
            </a:r>
          </a:p>
          <a:p>
            <a:r>
              <a:rPr lang="en-US" altLang="zh-TW">
                <a:ea typeface="新細明體" pitchFamily="18" charset="-120"/>
              </a:rPr>
              <a:t>Control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Jump, branch, call, return, trap, etc.</a:t>
            </a:r>
          </a:p>
          <a:p>
            <a:r>
              <a:rPr lang="en-US" altLang="zh-TW">
                <a:ea typeface="新細明體" pitchFamily="18" charset="-120"/>
              </a:rPr>
              <a:t>Synchronization: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Test &amp; Set.</a:t>
            </a:r>
          </a:p>
          <a:p>
            <a:r>
              <a:rPr lang="en-US" altLang="zh-TW">
                <a:ea typeface="新細明體" pitchFamily="18" charset="-120"/>
              </a:rPr>
              <a:t>String: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string move, compare, search.</a:t>
            </a:r>
          </a:p>
        </p:txBody>
      </p:sp>
    </p:spTree>
    <p:extLst>
      <p:ext uri="{BB962C8B-B14F-4D97-AF65-F5344CB8AC3E}">
        <p14:creationId xmlns:p14="http://schemas.microsoft.com/office/powerpoint/2010/main" val="25313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04414-CAD0-4DEE-BAF7-F74B41368546}" type="slidenum">
              <a:rPr lang="en-US"/>
              <a:pPr/>
              <a:t>23</a:t>
            </a:fld>
            <a:endParaRPr lang="en-US"/>
          </a:p>
        </p:txBody>
      </p:sp>
      <p:sp>
        <p:nvSpPr>
          <p:cNvPr id="197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8518" y="88900"/>
            <a:ext cx="4310475" cy="91307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Instruction Usage Example: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Top 10 Intel X86 Instructions</a:t>
            </a:r>
          </a:p>
        </p:txBody>
      </p:sp>
      <p:sp>
        <p:nvSpPr>
          <p:cNvPr id="1972227" name="Rectangle 3"/>
          <p:cNvSpPr>
            <a:spLocks noChangeArrowheads="1"/>
          </p:cNvSpPr>
          <p:nvPr/>
        </p:nvSpPr>
        <p:spPr bwMode="auto">
          <a:xfrm>
            <a:off x="914400" y="13589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Rank</a:t>
            </a:r>
            <a:endParaRPr lang="en-US" sz="2000">
              <a:effectLst/>
            </a:endParaRPr>
          </a:p>
        </p:txBody>
      </p:sp>
      <p:sp>
        <p:nvSpPr>
          <p:cNvPr id="1972228" name="Rectangle 4"/>
          <p:cNvSpPr>
            <a:spLocks noChangeArrowheads="1"/>
          </p:cNvSpPr>
          <p:nvPr/>
        </p:nvSpPr>
        <p:spPr bwMode="auto">
          <a:xfrm>
            <a:off x="4457700" y="1358900"/>
            <a:ext cx="422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Integer Average Percent total executed</a:t>
            </a:r>
            <a:endParaRPr lang="en-US" sz="2000">
              <a:effectLst/>
            </a:endParaRPr>
          </a:p>
        </p:txBody>
      </p:sp>
      <p:sp>
        <p:nvSpPr>
          <p:cNvPr id="1972229" name="Rectangle 5"/>
          <p:cNvSpPr>
            <a:spLocks noChangeArrowheads="1"/>
          </p:cNvSpPr>
          <p:nvPr/>
        </p:nvSpPr>
        <p:spPr bwMode="auto">
          <a:xfrm>
            <a:off x="1016000" y="1728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1</a:t>
            </a:r>
            <a:endParaRPr lang="en-US" sz="2000">
              <a:effectLst/>
            </a:endParaRPr>
          </a:p>
        </p:txBody>
      </p:sp>
      <p:sp>
        <p:nvSpPr>
          <p:cNvPr id="1972230" name="Rectangle 6"/>
          <p:cNvSpPr>
            <a:spLocks noChangeArrowheads="1"/>
          </p:cNvSpPr>
          <p:nvPr/>
        </p:nvSpPr>
        <p:spPr bwMode="auto">
          <a:xfrm>
            <a:off x="1016000" y="20986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2</a:t>
            </a:r>
            <a:endParaRPr lang="en-US" sz="2000">
              <a:effectLst/>
            </a:endParaRPr>
          </a:p>
        </p:txBody>
      </p:sp>
      <p:sp>
        <p:nvSpPr>
          <p:cNvPr id="1972231" name="Rectangle 7"/>
          <p:cNvSpPr>
            <a:spLocks noChangeArrowheads="1"/>
          </p:cNvSpPr>
          <p:nvPr/>
        </p:nvSpPr>
        <p:spPr bwMode="auto">
          <a:xfrm>
            <a:off x="1016000" y="2470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3</a:t>
            </a:r>
            <a:endParaRPr lang="en-US" sz="2000">
              <a:effectLst/>
            </a:endParaRPr>
          </a:p>
        </p:txBody>
      </p:sp>
      <p:sp>
        <p:nvSpPr>
          <p:cNvPr id="1972232" name="Rectangle 8"/>
          <p:cNvSpPr>
            <a:spLocks noChangeArrowheads="1"/>
          </p:cNvSpPr>
          <p:nvPr/>
        </p:nvSpPr>
        <p:spPr bwMode="auto">
          <a:xfrm>
            <a:off x="1016000" y="28400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4</a:t>
            </a:r>
            <a:endParaRPr lang="en-US" sz="2000">
              <a:effectLst/>
            </a:endParaRPr>
          </a:p>
        </p:txBody>
      </p:sp>
      <p:sp>
        <p:nvSpPr>
          <p:cNvPr id="1972233" name="Rectangle 9"/>
          <p:cNvSpPr>
            <a:spLocks noChangeArrowheads="1"/>
          </p:cNvSpPr>
          <p:nvPr/>
        </p:nvSpPr>
        <p:spPr bwMode="auto">
          <a:xfrm>
            <a:off x="1016000" y="321151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5</a:t>
            </a:r>
            <a:endParaRPr lang="en-US" sz="2000">
              <a:effectLst/>
            </a:endParaRPr>
          </a:p>
        </p:txBody>
      </p:sp>
      <p:sp>
        <p:nvSpPr>
          <p:cNvPr id="1972234" name="Rectangle 10"/>
          <p:cNvSpPr>
            <a:spLocks noChangeArrowheads="1"/>
          </p:cNvSpPr>
          <p:nvPr/>
        </p:nvSpPr>
        <p:spPr bwMode="auto">
          <a:xfrm>
            <a:off x="1016000" y="35814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6</a:t>
            </a:r>
            <a:endParaRPr lang="en-US" sz="2000">
              <a:effectLst/>
            </a:endParaRPr>
          </a:p>
        </p:txBody>
      </p:sp>
      <p:sp>
        <p:nvSpPr>
          <p:cNvPr id="1972235" name="Rectangle 11"/>
          <p:cNvSpPr>
            <a:spLocks noChangeArrowheads="1"/>
          </p:cNvSpPr>
          <p:nvPr/>
        </p:nvSpPr>
        <p:spPr bwMode="auto">
          <a:xfrm>
            <a:off x="1016000" y="39512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7</a:t>
            </a:r>
            <a:endParaRPr lang="en-US" sz="2000">
              <a:effectLst/>
            </a:endParaRPr>
          </a:p>
        </p:txBody>
      </p:sp>
      <p:sp>
        <p:nvSpPr>
          <p:cNvPr id="1972236" name="Rectangle 12"/>
          <p:cNvSpPr>
            <a:spLocks noChangeArrowheads="1"/>
          </p:cNvSpPr>
          <p:nvPr/>
        </p:nvSpPr>
        <p:spPr bwMode="auto">
          <a:xfrm>
            <a:off x="1016000" y="43227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8</a:t>
            </a:r>
            <a:endParaRPr lang="en-US" sz="2000">
              <a:effectLst/>
            </a:endParaRPr>
          </a:p>
        </p:txBody>
      </p:sp>
      <p:sp>
        <p:nvSpPr>
          <p:cNvPr id="1972237" name="Rectangle 13"/>
          <p:cNvSpPr>
            <a:spLocks noChangeArrowheads="1"/>
          </p:cNvSpPr>
          <p:nvPr/>
        </p:nvSpPr>
        <p:spPr bwMode="auto">
          <a:xfrm>
            <a:off x="1016000" y="46926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9</a:t>
            </a:r>
            <a:endParaRPr lang="en-US" sz="2000">
              <a:effectLst/>
            </a:endParaRPr>
          </a:p>
        </p:txBody>
      </p:sp>
      <p:sp>
        <p:nvSpPr>
          <p:cNvPr id="1972238" name="Rectangle 14"/>
          <p:cNvSpPr>
            <a:spLocks noChangeArrowheads="1"/>
          </p:cNvSpPr>
          <p:nvPr/>
        </p:nvSpPr>
        <p:spPr bwMode="auto">
          <a:xfrm>
            <a:off x="1016000" y="506253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effectLst/>
                <a:latin typeface="Helvetica" pitchFamily="34" charset="0"/>
              </a:rPr>
              <a:t>10</a:t>
            </a:r>
            <a:endParaRPr lang="en-US" sz="2000">
              <a:effectLst/>
            </a:endParaRPr>
          </a:p>
        </p:txBody>
      </p:sp>
      <p:grpSp>
        <p:nvGrpSpPr>
          <p:cNvPr id="1972239" name="Group 15"/>
          <p:cNvGrpSpPr>
            <a:grpSpLocks/>
          </p:cNvGrpSpPr>
          <p:nvPr/>
        </p:nvGrpSpPr>
        <p:grpSpPr bwMode="auto">
          <a:xfrm>
            <a:off x="2159000" y="1358900"/>
            <a:ext cx="2413000" cy="4349750"/>
            <a:chOff x="1215" y="808"/>
            <a:chExt cx="1520" cy="2740"/>
          </a:xfrm>
        </p:grpSpPr>
        <p:sp>
          <p:nvSpPr>
            <p:cNvPr id="1972240" name="Rectangle 16"/>
            <p:cNvSpPr>
              <a:spLocks noChangeArrowheads="1"/>
            </p:cNvSpPr>
            <p:nvPr/>
          </p:nvSpPr>
          <p:spPr bwMode="auto">
            <a:xfrm>
              <a:off x="1215" y="808"/>
              <a:ext cx="7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instruction</a:t>
              </a:r>
              <a:endParaRPr lang="en-US" sz="2000">
                <a:effectLst/>
              </a:endParaRPr>
            </a:p>
          </p:txBody>
        </p:sp>
        <p:sp>
          <p:nvSpPr>
            <p:cNvPr id="1972241" name="Rectangle 17"/>
            <p:cNvSpPr>
              <a:spLocks noChangeArrowheads="1"/>
            </p:cNvSpPr>
            <p:nvPr/>
          </p:nvSpPr>
          <p:spPr bwMode="auto">
            <a:xfrm>
              <a:off x="1215" y="1041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load</a:t>
              </a:r>
              <a:endParaRPr lang="en-US" sz="2000">
                <a:effectLst/>
              </a:endParaRPr>
            </a:p>
          </p:txBody>
        </p:sp>
        <p:sp>
          <p:nvSpPr>
            <p:cNvPr id="1972242" name="Rectangle 18"/>
            <p:cNvSpPr>
              <a:spLocks noChangeArrowheads="1"/>
            </p:cNvSpPr>
            <p:nvPr/>
          </p:nvSpPr>
          <p:spPr bwMode="auto">
            <a:xfrm>
              <a:off x="1215" y="1274"/>
              <a:ext cx="1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conditional branch</a:t>
              </a:r>
              <a:endParaRPr lang="en-US" sz="2000">
                <a:effectLst/>
              </a:endParaRPr>
            </a:p>
          </p:txBody>
        </p:sp>
        <p:sp>
          <p:nvSpPr>
            <p:cNvPr id="1972243" name="Rectangle 19"/>
            <p:cNvSpPr>
              <a:spLocks noChangeArrowheads="1"/>
            </p:cNvSpPr>
            <p:nvPr/>
          </p:nvSpPr>
          <p:spPr bwMode="auto">
            <a:xfrm>
              <a:off x="1215" y="1508"/>
              <a:ext cx="6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compare</a:t>
              </a:r>
              <a:endParaRPr lang="en-US" sz="2000">
                <a:effectLst/>
              </a:endParaRPr>
            </a:p>
          </p:txBody>
        </p:sp>
        <p:sp>
          <p:nvSpPr>
            <p:cNvPr id="1972244" name="Rectangle 20"/>
            <p:cNvSpPr>
              <a:spLocks noChangeArrowheads="1"/>
            </p:cNvSpPr>
            <p:nvPr/>
          </p:nvSpPr>
          <p:spPr bwMode="auto">
            <a:xfrm>
              <a:off x="1215" y="1741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store</a:t>
              </a:r>
              <a:endParaRPr lang="en-US" sz="2000">
                <a:effectLst/>
              </a:endParaRPr>
            </a:p>
          </p:txBody>
        </p:sp>
        <p:sp>
          <p:nvSpPr>
            <p:cNvPr id="1972245" name="Rectangle 21"/>
            <p:cNvSpPr>
              <a:spLocks noChangeArrowheads="1"/>
            </p:cNvSpPr>
            <p:nvPr/>
          </p:nvSpPr>
          <p:spPr bwMode="auto">
            <a:xfrm>
              <a:off x="1215" y="1975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add</a:t>
              </a:r>
              <a:endParaRPr lang="en-US" sz="2000">
                <a:effectLst/>
              </a:endParaRPr>
            </a:p>
          </p:txBody>
        </p:sp>
        <p:sp>
          <p:nvSpPr>
            <p:cNvPr id="1972246" name="Rectangle 22"/>
            <p:cNvSpPr>
              <a:spLocks noChangeArrowheads="1"/>
            </p:cNvSpPr>
            <p:nvPr/>
          </p:nvSpPr>
          <p:spPr bwMode="auto">
            <a:xfrm>
              <a:off x="1215" y="2208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and</a:t>
              </a:r>
              <a:endParaRPr lang="en-US" sz="2000">
                <a:effectLst/>
              </a:endParaRPr>
            </a:p>
          </p:txBody>
        </p:sp>
        <p:sp>
          <p:nvSpPr>
            <p:cNvPr id="1972247" name="Rectangle 23"/>
            <p:cNvSpPr>
              <a:spLocks noChangeArrowheads="1"/>
            </p:cNvSpPr>
            <p:nvPr/>
          </p:nvSpPr>
          <p:spPr bwMode="auto">
            <a:xfrm>
              <a:off x="1215" y="2441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sub</a:t>
              </a:r>
              <a:endParaRPr lang="en-US" sz="2000">
                <a:effectLst/>
              </a:endParaRPr>
            </a:p>
          </p:txBody>
        </p:sp>
        <p:sp>
          <p:nvSpPr>
            <p:cNvPr id="1972248" name="Rectangle 24"/>
            <p:cNvSpPr>
              <a:spLocks noChangeArrowheads="1"/>
            </p:cNvSpPr>
            <p:nvPr/>
          </p:nvSpPr>
          <p:spPr bwMode="auto">
            <a:xfrm>
              <a:off x="1215" y="2675"/>
              <a:ext cx="1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move register-register</a:t>
              </a:r>
              <a:endParaRPr lang="en-US" sz="2000">
                <a:effectLst/>
              </a:endParaRPr>
            </a:p>
          </p:txBody>
        </p:sp>
        <p:sp>
          <p:nvSpPr>
            <p:cNvPr id="1972249" name="Rectangle 25"/>
            <p:cNvSpPr>
              <a:spLocks noChangeArrowheads="1"/>
            </p:cNvSpPr>
            <p:nvPr/>
          </p:nvSpPr>
          <p:spPr bwMode="auto">
            <a:xfrm>
              <a:off x="1215" y="2908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call</a:t>
              </a:r>
              <a:endParaRPr lang="en-US" sz="2000">
                <a:effectLst/>
              </a:endParaRPr>
            </a:p>
          </p:txBody>
        </p:sp>
        <p:sp>
          <p:nvSpPr>
            <p:cNvPr id="1972250" name="Rectangle 26"/>
            <p:cNvSpPr>
              <a:spLocks noChangeArrowheads="1"/>
            </p:cNvSpPr>
            <p:nvPr/>
          </p:nvSpPr>
          <p:spPr bwMode="auto">
            <a:xfrm>
              <a:off x="1215" y="3141"/>
              <a:ext cx="4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return</a:t>
              </a:r>
              <a:endParaRPr lang="en-US" sz="2000">
                <a:effectLst/>
              </a:endParaRPr>
            </a:p>
          </p:txBody>
        </p:sp>
        <p:sp>
          <p:nvSpPr>
            <p:cNvPr id="1972251" name="Rectangle 27"/>
            <p:cNvSpPr>
              <a:spLocks noChangeArrowheads="1"/>
            </p:cNvSpPr>
            <p:nvPr/>
          </p:nvSpPr>
          <p:spPr bwMode="auto">
            <a:xfrm>
              <a:off x="1215" y="3375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Total</a:t>
              </a:r>
              <a:endParaRPr lang="en-US" sz="2000">
                <a:effectLst/>
              </a:endParaRPr>
            </a:p>
          </p:txBody>
        </p:sp>
      </p:grpSp>
      <p:sp>
        <p:nvSpPr>
          <p:cNvPr id="1972252" name="Rectangle 28"/>
          <p:cNvSpPr>
            <a:spLocks noChangeArrowheads="1"/>
          </p:cNvSpPr>
          <p:nvPr/>
        </p:nvSpPr>
        <p:spPr bwMode="auto">
          <a:xfrm>
            <a:off x="1054100" y="5829300"/>
            <a:ext cx="7915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Observation: Simple instructions dominate instruction usage frequency.</a:t>
            </a:r>
            <a:endParaRPr lang="en-US" sz="2000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1972253" name="Group 29"/>
          <p:cNvGrpSpPr>
            <a:grpSpLocks/>
          </p:cNvGrpSpPr>
          <p:nvPr/>
        </p:nvGrpSpPr>
        <p:grpSpPr bwMode="auto">
          <a:xfrm>
            <a:off x="5694363" y="1728788"/>
            <a:ext cx="1193800" cy="3979862"/>
            <a:chOff x="3587" y="1041"/>
            <a:chExt cx="752" cy="2507"/>
          </a:xfrm>
        </p:grpSpPr>
        <p:sp>
          <p:nvSpPr>
            <p:cNvPr id="1972254" name="Rectangle 30"/>
            <p:cNvSpPr>
              <a:spLocks noChangeArrowheads="1"/>
            </p:cNvSpPr>
            <p:nvPr/>
          </p:nvSpPr>
          <p:spPr bwMode="auto">
            <a:xfrm>
              <a:off x="3855" y="1041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22%</a:t>
              </a:r>
              <a:endParaRPr lang="en-US" sz="2000">
                <a:effectLst/>
              </a:endParaRPr>
            </a:p>
          </p:txBody>
        </p:sp>
        <p:sp>
          <p:nvSpPr>
            <p:cNvPr id="1972255" name="Rectangle 31"/>
            <p:cNvSpPr>
              <a:spLocks noChangeArrowheads="1"/>
            </p:cNvSpPr>
            <p:nvPr/>
          </p:nvSpPr>
          <p:spPr bwMode="auto">
            <a:xfrm>
              <a:off x="3855" y="127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20%</a:t>
              </a:r>
              <a:endParaRPr lang="en-US" sz="2000">
                <a:effectLst/>
              </a:endParaRPr>
            </a:p>
          </p:txBody>
        </p:sp>
        <p:sp>
          <p:nvSpPr>
            <p:cNvPr id="1972256" name="Rectangle 32"/>
            <p:cNvSpPr>
              <a:spLocks noChangeArrowheads="1"/>
            </p:cNvSpPr>
            <p:nvPr/>
          </p:nvSpPr>
          <p:spPr bwMode="auto">
            <a:xfrm>
              <a:off x="3855" y="15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16%</a:t>
              </a:r>
              <a:endParaRPr lang="en-US" sz="2000">
                <a:effectLst/>
              </a:endParaRPr>
            </a:p>
          </p:txBody>
        </p:sp>
        <p:sp>
          <p:nvSpPr>
            <p:cNvPr id="1972257" name="Rectangle 33"/>
            <p:cNvSpPr>
              <a:spLocks noChangeArrowheads="1"/>
            </p:cNvSpPr>
            <p:nvPr/>
          </p:nvSpPr>
          <p:spPr bwMode="auto">
            <a:xfrm>
              <a:off x="3855" y="1741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12%</a:t>
              </a:r>
              <a:endParaRPr lang="en-US" sz="2000">
                <a:effectLst/>
              </a:endParaRPr>
            </a:p>
          </p:txBody>
        </p:sp>
        <p:sp>
          <p:nvSpPr>
            <p:cNvPr id="1972258" name="Rectangle 34"/>
            <p:cNvSpPr>
              <a:spLocks noChangeArrowheads="1"/>
            </p:cNvSpPr>
            <p:nvPr/>
          </p:nvSpPr>
          <p:spPr bwMode="auto">
            <a:xfrm>
              <a:off x="3855" y="197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8%</a:t>
              </a:r>
              <a:endParaRPr lang="en-US" sz="2000">
                <a:effectLst/>
              </a:endParaRPr>
            </a:p>
          </p:txBody>
        </p:sp>
        <p:sp>
          <p:nvSpPr>
            <p:cNvPr id="1972259" name="Rectangle 35"/>
            <p:cNvSpPr>
              <a:spLocks noChangeArrowheads="1"/>
            </p:cNvSpPr>
            <p:nvPr/>
          </p:nvSpPr>
          <p:spPr bwMode="auto">
            <a:xfrm>
              <a:off x="3855" y="220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6%</a:t>
              </a:r>
              <a:endParaRPr lang="en-US" sz="2000">
                <a:effectLst/>
              </a:endParaRPr>
            </a:p>
          </p:txBody>
        </p:sp>
        <p:sp>
          <p:nvSpPr>
            <p:cNvPr id="1972260" name="Rectangle 36"/>
            <p:cNvSpPr>
              <a:spLocks noChangeArrowheads="1"/>
            </p:cNvSpPr>
            <p:nvPr/>
          </p:nvSpPr>
          <p:spPr bwMode="auto">
            <a:xfrm>
              <a:off x="3855" y="244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5%</a:t>
              </a:r>
              <a:endParaRPr lang="en-US" sz="2000">
                <a:effectLst/>
              </a:endParaRPr>
            </a:p>
          </p:txBody>
        </p:sp>
        <p:sp>
          <p:nvSpPr>
            <p:cNvPr id="1972261" name="Rectangle 37"/>
            <p:cNvSpPr>
              <a:spLocks noChangeArrowheads="1"/>
            </p:cNvSpPr>
            <p:nvPr/>
          </p:nvSpPr>
          <p:spPr bwMode="auto">
            <a:xfrm>
              <a:off x="3854" y="2675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4%</a:t>
              </a:r>
              <a:endParaRPr lang="en-US" sz="2000">
                <a:effectLst/>
              </a:endParaRPr>
            </a:p>
          </p:txBody>
        </p:sp>
        <p:sp>
          <p:nvSpPr>
            <p:cNvPr id="1972262" name="Rectangle 38"/>
            <p:cNvSpPr>
              <a:spLocks noChangeArrowheads="1"/>
            </p:cNvSpPr>
            <p:nvPr/>
          </p:nvSpPr>
          <p:spPr bwMode="auto">
            <a:xfrm>
              <a:off x="3855" y="2908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1%</a:t>
              </a:r>
              <a:endParaRPr lang="en-US" sz="2000">
                <a:effectLst/>
              </a:endParaRPr>
            </a:p>
          </p:txBody>
        </p:sp>
        <p:sp>
          <p:nvSpPr>
            <p:cNvPr id="1972263" name="Rectangle 39"/>
            <p:cNvSpPr>
              <a:spLocks noChangeArrowheads="1"/>
            </p:cNvSpPr>
            <p:nvPr/>
          </p:nvSpPr>
          <p:spPr bwMode="auto">
            <a:xfrm>
              <a:off x="3855" y="314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1%</a:t>
              </a:r>
              <a:endParaRPr lang="en-US" sz="2000">
                <a:effectLst/>
              </a:endParaRPr>
            </a:p>
          </p:txBody>
        </p:sp>
        <p:sp>
          <p:nvSpPr>
            <p:cNvPr id="1972264" name="Rectangle 40"/>
            <p:cNvSpPr>
              <a:spLocks noChangeArrowheads="1"/>
            </p:cNvSpPr>
            <p:nvPr/>
          </p:nvSpPr>
          <p:spPr bwMode="auto">
            <a:xfrm>
              <a:off x="3854" y="3375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effectLst/>
                  <a:latin typeface="Helvetica" pitchFamily="34" charset="0"/>
                </a:rPr>
                <a:t>96%</a:t>
              </a:r>
              <a:endParaRPr lang="en-US" sz="2000">
                <a:effectLst/>
              </a:endParaRPr>
            </a:p>
          </p:txBody>
        </p:sp>
        <p:sp>
          <p:nvSpPr>
            <p:cNvPr id="1972265" name="Line 41"/>
            <p:cNvSpPr>
              <a:spLocks noChangeShapeType="1"/>
            </p:cNvSpPr>
            <p:nvPr/>
          </p:nvSpPr>
          <p:spPr bwMode="auto">
            <a:xfrm>
              <a:off x="3587" y="3336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55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6CFFB-EBCE-4AE5-B585-0A021C39BB90}" type="slidenum">
              <a:rPr lang="en-US"/>
              <a:pPr/>
              <a:t>24</a:t>
            </a:fld>
            <a:endParaRPr lang="en-US"/>
          </a:p>
        </p:txBody>
      </p:sp>
      <p:sp>
        <p:nvSpPr>
          <p:cNvPr id="197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30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Instructions for Control Flow</a:t>
            </a:r>
          </a:p>
        </p:txBody>
      </p:sp>
      <p:pic>
        <p:nvPicPr>
          <p:cNvPr id="197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72400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3252" name="Text Box 4"/>
          <p:cNvSpPr txBox="1">
            <a:spLocks noChangeArrowheads="1"/>
          </p:cNvSpPr>
          <p:nvPr/>
        </p:nvSpPr>
        <p:spPr bwMode="auto">
          <a:xfrm>
            <a:off x="593725" y="5424488"/>
            <a:ext cx="8180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Breakdown of control flow instructions into three classes: calls or returns,</a:t>
            </a:r>
          </a:p>
          <a:p>
            <a:pPr algn="l"/>
            <a:r>
              <a:rPr lang="en-US" sz="2000">
                <a:effectLst/>
              </a:rPr>
              <a:t> jumps and conditional branches for SPEC CPU2000 programs.</a:t>
            </a:r>
            <a:endParaRPr lang="en-US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53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EC444-1AF1-49A8-9A13-AA192DA3C05D}" type="slidenum">
              <a:rPr lang="en-US"/>
              <a:pPr/>
              <a:t>25</a:t>
            </a:fld>
            <a:endParaRPr lang="en-US"/>
          </a:p>
        </p:txBody>
      </p:sp>
      <p:sp>
        <p:nvSpPr>
          <p:cNvPr id="197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7620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Conditional Branch Distance</a:t>
            </a:r>
          </a:p>
        </p:txBody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6096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Short displacement fields often sufficient for branch</a:t>
            </a:r>
          </a:p>
        </p:txBody>
      </p:sp>
      <p:pic>
        <p:nvPicPr>
          <p:cNvPr id="1974279" name="Picture 7" descr="I:\d\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763000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4280" name="Rectangle 8"/>
          <p:cNvSpPr>
            <a:spLocks noChangeArrowheads="1"/>
          </p:cNvSpPr>
          <p:nvPr/>
        </p:nvSpPr>
        <p:spPr bwMode="auto">
          <a:xfrm>
            <a:off x="838200" y="52578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b="0">
                <a:effectLst/>
                <a:latin typeface="Comic Sans MS" pitchFamily="66" charset="0"/>
                <a:ea typeface="新細明體" pitchFamily="18" charset="-120"/>
              </a:rPr>
              <a:t>PC-relative, since most branches from current PC address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b="0">
                <a:effectLst/>
                <a:latin typeface="Comic Sans MS" pitchFamily="66" charset="0"/>
                <a:ea typeface="新細明體" pitchFamily="18" charset="-120"/>
              </a:rPr>
              <a:t>At least 8 bits.</a:t>
            </a:r>
            <a:endParaRPr lang="en-US" altLang="zh-TW" sz="2000" b="0"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83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B6D5-356B-49B8-8924-9E4B830D8E6C}" type="slidenum">
              <a:rPr lang="en-US"/>
              <a:pPr/>
              <a:t>26</a:t>
            </a:fld>
            <a:endParaRPr lang="en-US"/>
          </a:p>
        </p:txBody>
      </p:sp>
      <p:pic>
        <p:nvPicPr>
          <p:cNvPr id="1975303" name="Picture 7" descr="I:\d\u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34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162800" cy="9144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Conditional Branch Addressing</a:t>
            </a:r>
          </a:p>
        </p:txBody>
      </p:sp>
      <p:sp>
        <p:nvSpPr>
          <p:cNvPr id="197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11430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Compare Equal/Not Equal/Less than (or Equal) are important</a:t>
            </a:r>
          </a:p>
        </p:txBody>
      </p:sp>
    </p:spTree>
    <p:extLst>
      <p:ext uri="{BB962C8B-B14F-4D97-AF65-F5344CB8AC3E}">
        <p14:creationId xmlns:p14="http://schemas.microsoft.com/office/powerpoint/2010/main" val="42598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00C5A-256C-488A-916C-B52FC341198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162800" cy="685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Data Type and Size of Operands</a:t>
            </a:r>
            <a:endParaRPr lang="en-US" altLang="zh-TW" sz="3600" dirty="0">
              <a:solidFill>
                <a:srgbClr val="0070C0"/>
              </a:solidFill>
              <a:latin typeface="Estrangelo Edessa" pitchFamily="66" charset="0"/>
              <a:ea typeface="新細明體" pitchFamily="18" charset="-120"/>
              <a:cs typeface="Estrangelo Edessa" pitchFamily="66" charset="0"/>
            </a:endParaRPr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>
                <a:ea typeface="新細明體" pitchFamily="18" charset="-120"/>
              </a:rPr>
              <a:t>Byte, half word (16 bits), word (32 bits), double word (64 bits).</a:t>
            </a:r>
          </a:p>
          <a:p>
            <a:r>
              <a:rPr lang="en-US" altLang="zh-TW">
                <a:ea typeface="新細明體" pitchFamily="18" charset="-120"/>
              </a:rPr>
              <a:t>Arithmetic: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Decimal: 4bit per digit.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Integers: 2’s complement</a:t>
            </a:r>
          </a:p>
          <a:p>
            <a:pPr lvl="2"/>
            <a:r>
              <a:rPr lang="en-US" altLang="zh-TW">
                <a:ea typeface="新細明體" pitchFamily="18" charset="-120"/>
              </a:rPr>
              <a:t>8 bits (C char), 16 bits (C int16_t, sometimes int, short), 32 bits (C int32_t, sometimes long), 64 bits (C int64_t, sometimes long long)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Floating-point: IEEE standard</a:t>
            </a:r>
          </a:p>
          <a:p>
            <a:pPr lvl="2"/>
            <a:r>
              <a:rPr lang="en-US" altLang="zh-TW">
                <a:ea typeface="新細明體" pitchFamily="18" charset="-120"/>
              </a:rPr>
              <a:t>Single precision: 32 bits (C float)</a:t>
            </a:r>
          </a:p>
          <a:p>
            <a:pPr lvl="2"/>
            <a:r>
              <a:rPr lang="en-US" altLang="zh-TW">
                <a:ea typeface="新細明體" pitchFamily="18" charset="-120"/>
              </a:rPr>
              <a:t>Double precision: 64 bits (C double)</a:t>
            </a:r>
          </a:p>
          <a:p>
            <a:pPr lvl="2"/>
            <a:r>
              <a:rPr lang="en-US" altLang="zh-TW">
                <a:ea typeface="新細明體" pitchFamily="18" charset="-120"/>
              </a:rPr>
              <a:t>Quadruple precision: 128 bits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Extended precision: e.g., 80 bits</a:t>
            </a:r>
          </a:p>
        </p:txBody>
      </p:sp>
    </p:spTree>
    <p:extLst>
      <p:ext uri="{BB962C8B-B14F-4D97-AF65-F5344CB8AC3E}">
        <p14:creationId xmlns:p14="http://schemas.microsoft.com/office/powerpoint/2010/main" val="140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D7F0-EB63-45F0-8976-56D0A985F25F}" type="slidenum">
              <a:rPr lang="en-US"/>
              <a:pPr/>
              <a:t>28</a:t>
            </a:fld>
            <a:endParaRPr lang="en-US"/>
          </a:p>
        </p:txBody>
      </p:sp>
      <p:sp>
        <p:nvSpPr>
          <p:cNvPr id="197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3293" y="228600"/>
            <a:ext cx="7389813" cy="45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Type and Size of Operands</a:t>
            </a:r>
            <a:endParaRPr lang="en-US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197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12863"/>
            <a:ext cx="8262937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7348" name="Text Box 4"/>
          <p:cNvSpPr txBox="1">
            <a:spLocks noChangeArrowheads="1"/>
          </p:cNvSpPr>
          <p:nvPr/>
        </p:nvSpPr>
        <p:spPr bwMode="auto">
          <a:xfrm>
            <a:off x="1219200" y="54102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effectLst/>
              </a:rPr>
              <a:t>Distribution of data accesses by size for SPEC CPU2000</a:t>
            </a:r>
          </a:p>
          <a:p>
            <a:pPr algn="l"/>
            <a:r>
              <a:rPr lang="en-US" sz="2200">
                <a:effectLst/>
              </a:rPr>
              <a:t> benchmark programs</a:t>
            </a:r>
            <a:endParaRPr lang="en-US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07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10A8A-3892-4BEF-9154-7D2EB8D18198}" type="slidenum">
              <a:rPr lang="en-US"/>
              <a:pPr/>
              <a:t>29</a:t>
            </a:fld>
            <a:endParaRPr lang="en-US"/>
          </a:p>
        </p:txBody>
      </p:sp>
      <p:sp>
        <p:nvSpPr>
          <p:cNvPr id="197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80010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sz="36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Instruction Set Encoding</a:t>
            </a:r>
          </a:p>
        </p:txBody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30325"/>
            <a:ext cx="8470900" cy="4610100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>
              <a:buFontTx/>
              <a:buNone/>
            </a:pPr>
            <a:r>
              <a:rPr lang="en-US" sz="3400" dirty="0"/>
              <a:t>Considerations affecting instruction set encoding:</a:t>
            </a:r>
          </a:p>
          <a:p>
            <a:pPr>
              <a:buFontTx/>
              <a:buNone/>
            </a:pPr>
            <a:endParaRPr lang="en-US" sz="1600" dirty="0"/>
          </a:p>
          <a:p>
            <a:pPr lvl="1"/>
            <a:r>
              <a:rPr lang="en-US" sz="3000" dirty="0"/>
              <a:t>To </a:t>
            </a:r>
            <a:r>
              <a:rPr lang="en-US" sz="3000" dirty="0" smtClean="0"/>
              <a:t>support </a:t>
            </a:r>
            <a:r>
              <a:rPr lang="en-US" sz="3000" dirty="0"/>
              <a:t>registers and addressing </a:t>
            </a:r>
            <a:r>
              <a:rPr lang="en-US" sz="3000" dirty="0" smtClean="0"/>
              <a:t>modes provided</a:t>
            </a:r>
            <a:endParaRPr lang="en-US" sz="3000" dirty="0"/>
          </a:p>
          <a:p>
            <a:pPr lvl="1">
              <a:buFontTx/>
              <a:buNone/>
            </a:pPr>
            <a:endParaRPr lang="en-US" sz="1200" dirty="0"/>
          </a:p>
          <a:p>
            <a:pPr lvl="1"/>
            <a:r>
              <a:rPr lang="en-US" sz="3000" dirty="0"/>
              <a:t>The impact of the size of the register and addressing mode fields on the average instruction size and on the average program.</a:t>
            </a:r>
          </a:p>
          <a:p>
            <a:pPr lvl="1">
              <a:buFontTx/>
              <a:buNone/>
            </a:pPr>
            <a:endParaRPr lang="en-US" sz="1200" dirty="0"/>
          </a:p>
          <a:p>
            <a:pPr lvl="1"/>
            <a:r>
              <a:rPr lang="en-US" sz="3000" dirty="0"/>
              <a:t>To encode instructions into lengths that will be easy to handle in the implementation.  </a:t>
            </a:r>
          </a:p>
          <a:p>
            <a:pPr lvl="2"/>
            <a:r>
              <a:rPr lang="en-US" sz="2200" dirty="0" smtClean="0"/>
              <a:t>Usually, the instruction length should </a:t>
            </a:r>
            <a:r>
              <a:rPr lang="en-US" sz="2200" dirty="0"/>
              <a:t>be a multiple of bytes.</a:t>
            </a:r>
          </a:p>
        </p:txBody>
      </p:sp>
    </p:spTree>
    <p:extLst>
      <p:ext uri="{BB962C8B-B14F-4D97-AF65-F5344CB8AC3E}">
        <p14:creationId xmlns:p14="http://schemas.microsoft.com/office/powerpoint/2010/main" val="31812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D4643-83D9-4866-B0F4-5D6A8328C777}" type="slidenum">
              <a:rPr lang="en-US"/>
              <a:pPr/>
              <a:t>3</a:t>
            </a:fld>
            <a:endParaRPr lang="en-US"/>
          </a:p>
        </p:txBody>
      </p:sp>
      <p:sp>
        <p:nvSpPr>
          <p:cNvPr id="199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Instruction Set Architecture</a:t>
            </a:r>
          </a:p>
        </p:txBody>
      </p:sp>
      <p:sp>
        <p:nvSpPr>
          <p:cNvPr id="1992707" name="Oval 1027"/>
          <p:cNvSpPr>
            <a:spLocks noChangeArrowheads="1"/>
          </p:cNvSpPr>
          <p:nvPr/>
        </p:nvSpPr>
        <p:spPr bwMode="auto">
          <a:xfrm>
            <a:off x="1295400" y="1981200"/>
            <a:ext cx="20574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b="0">
                <a:effectLst/>
                <a:latin typeface="Palatino" pitchFamily="18" charset="0"/>
              </a:rPr>
              <a:t>Application</a:t>
            </a:r>
          </a:p>
        </p:txBody>
      </p:sp>
      <p:sp>
        <p:nvSpPr>
          <p:cNvPr id="1992708" name="Line 1028"/>
          <p:cNvSpPr>
            <a:spLocks noChangeShapeType="1"/>
          </p:cNvSpPr>
          <p:nvPr/>
        </p:nvSpPr>
        <p:spPr bwMode="auto">
          <a:xfrm>
            <a:off x="22860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2709" name="Line 1029"/>
          <p:cNvSpPr>
            <a:spLocks noChangeShapeType="1"/>
          </p:cNvSpPr>
          <p:nvPr/>
        </p:nvSpPr>
        <p:spPr bwMode="auto">
          <a:xfrm>
            <a:off x="1295400" y="373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2710" name="Line 1030"/>
          <p:cNvSpPr>
            <a:spLocks noChangeShapeType="1"/>
          </p:cNvSpPr>
          <p:nvPr/>
        </p:nvSpPr>
        <p:spPr bwMode="auto">
          <a:xfrm>
            <a:off x="1295400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2711" name="Text Box 1031"/>
          <p:cNvSpPr txBox="1">
            <a:spLocks noChangeArrowheads="1"/>
          </p:cNvSpPr>
          <p:nvPr/>
        </p:nvSpPr>
        <p:spPr bwMode="auto">
          <a:xfrm>
            <a:off x="1139825" y="3733800"/>
            <a:ext cx="2365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Instruction Set Architecture</a:t>
            </a:r>
          </a:p>
        </p:txBody>
      </p:sp>
      <p:sp>
        <p:nvSpPr>
          <p:cNvPr id="1992712" name="Line 1032"/>
          <p:cNvSpPr>
            <a:spLocks noChangeShapeType="1"/>
          </p:cNvSpPr>
          <p:nvPr/>
        </p:nvSpPr>
        <p:spPr bwMode="auto">
          <a:xfrm>
            <a:off x="2286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2713" name="Text Box 1033"/>
          <p:cNvSpPr txBox="1">
            <a:spLocks noChangeArrowheads="1"/>
          </p:cNvSpPr>
          <p:nvPr/>
        </p:nvSpPr>
        <p:spPr bwMode="auto">
          <a:xfrm>
            <a:off x="1298575" y="5699125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b="0">
                <a:effectLst/>
                <a:latin typeface="Palatino" pitchFamily="18" charset="0"/>
              </a:rPr>
              <a:t>Implementation</a:t>
            </a:r>
          </a:p>
        </p:txBody>
      </p:sp>
      <p:sp>
        <p:nvSpPr>
          <p:cNvPr id="1992714" name="Text Box 1034"/>
          <p:cNvSpPr txBox="1">
            <a:spLocks noChangeArrowheads="1"/>
          </p:cNvSpPr>
          <p:nvPr/>
        </p:nvSpPr>
        <p:spPr bwMode="auto">
          <a:xfrm>
            <a:off x="3598863" y="3657600"/>
            <a:ext cx="4929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b="0">
                <a:effectLst/>
                <a:latin typeface="Palatino" pitchFamily="18" charset="0"/>
              </a:rPr>
              <a:t>…SPARC   MIPS	ARM   x86   HP-PA   IA-64…</a:t>
            </a:r>
          </a:p>
        </p:txBody>
      </p:sp>
      <p:sp>
        <p:nvSpPr>
          <p:cNvPr id="1992715" name="Line 1035"/>
          <p:cNvSpPr>
            <a:spLocks noChangeShapeType="1"/>
          </p:cNvSpPr>
          <p:nvPr/>
        </p:nvSpPr>
        <p:spPr bwMode="auto">
          <a:xfrm flipH="1">
            <a:off x="5181600" y="39624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2716" name="Line 1036"/>
          <p:cNvSpPr>
            <a:spLocks noChangeShapeType="1"/>
          </p:cNvSpPr>
          <p:nvPr/>
        </p:nvSpPr>
        <p:spPr bwMode="auto">
          <a:xfrm>
            <a:off x="6553200" y="39624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2717" name="Text Box 1037"/>
          <p:cNvSpPr txBox="1">
            <a:spLocks noChangeArrowheads="1"/>
          </p:cNvSpPr>
          <p:nvPr/>
        </p:nvSpPr>
        <p:spPr bwMode="auto">
          <a:xfrm>
            <a:off x="5257800" y="5180013"/>
            <a:ext cx="2819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800" b="0" dirty="0">
                <a:effectLst/>
                <a:latin typeface="Palatino" pitchFamily="18" charset="0"/>
              </a:rPr>
              <a:t>Intel Pentium X, Core 2</a:t>
            </a:r>
          </a:p>
          <a:p>
            <a:pPr eaLnBrk="1" hangingPunct="1"/>
            <a:r>
              <a:rPr lang="en-US" sz="1800" b="0" dirty="0">
                <a:effectLst/>
                <a:latin typeface="Palatino" pitchFamily="18" charset="0"/>
              </a:rPr>
              <a:t>AMD K6, Athlon, Opteron</a:t>
            </a:r>
          </a:p>
          <a:p>
            <a:pPr eaLnBrk="1" hangingPunct="1"/>
            <a:r>
              <a:rPr lang="en-US" sz="1800" b="0" dirty="0" err="1">
                <a:effectLst/>
                <a:latin typeface="Palatino" pitchFamily="18" charset="0"/>
              </a:rPr>
              <a:t>Transmeta</a:t>
            </a:r>
            <a:r>
              <a:rPr lang="en-US" sz="1800" b="0" dirty="0">
                <a:effectLst/>
                <a:latin typeface="Palatino" pitchFamily="18" charset="0"/>
              </a:rPr>
              <a:t> Crusoe TM5x00</a:t>
            </a:r>
          </a:p>
        </p:txBody>
      </p:sp>
      <p:pic>
        <p:nvPicPr>
          <p:cNvPr id="1992718" name="Picture 1038" descr="21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0"/>
            <a:ext cx="102711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B059-D5F6-4294-9B96-CACC48DD21F0}" type="slidenum">
              <a:rPr lang="en-US"/>
              <a:pPr/>
              <a:t>30</a:t>
            </a:fld>
            <a:endParaRPr lang="en-US"/>
          </a:p>
        </p:txBody>
      </p:sp>
      <p:sp>
        <p:nvSpPr>
          <p:cNvPr id="197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762000"/>
          </a:xfrm>
        </p:spPr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Instruction Format</a:t>
            </a:r>
          </a:p>
        </p:txBody>
      </p:sp>
      <p:sp>
        <p:nvSpPr>
          <p:cNvPr id="197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Fixed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Operation, address specifier 1, address specifier 2, address specifier 3.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MIPS, SPARC, Power PC.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Variable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Operation &amp; # of operands, address specifier1, …, specifier n</a:t>
            </a:r>
            <a:r>
              <a:rPr lang="en-US" altLang="zh-TW" sz="2000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VAX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Hybrid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Intel x86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operation, address specifier, address field.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operation, address specifier 1, address specifier 2, address field.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operation, address field, address specifier 1, address specifier 2. </a:t>
            </a:r>
          </a:p>
          <a:p>
            <a:pPr>
              <a:lnSpc>
                <a:spcPct val="90000"/>
              </a:lnSpc>
            </a:pPr>
            <a:r>
              <a:rPr lang="en-US" altLang="zh-TW" sz="2400" b="1">
                <a:ea typeface="新細明體" pitchFamily="18" charset="-120"/>
              </a:rPr>
              <a:t>Summary: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If code size is most important, use variable format.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>
                <a:ea typeface="新細明體" pitchFamily="18" charset="-120"/>
              </a:rPr>
              <a:t>If performance is most important, use fixed format.</a:t>
            </a:r>
          </a:p>
          <a:p>
            <a:pPr lvl="1">
              <a:lnSpc>
                <a:spcPct val="90000"/>
              </a:lnSpc>
            </a:pPr>
            <a:endParaRPr lang="en-US" altLang="zh-TW" sz="2000" b="1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7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5CBE-0B5E-42B1-A1DD-30F245575088}" type="slidenum">
              <a:rPr lang="en-US"/>
              <a:pPr/>
              <a:t>31</a:t>
            </a:fld>
            <a:endParaRPr lang="en-US"/>
          </a:p>
        </p:txBody>
      </p:sp>
      <p:sp>
        <p:nvSpPr>
          <p:cNvPr id="198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1300"/>
            <a:ext cx="8318500" cy="381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29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Three Examples of Instruction Set Encoding</a:t>
            </a:r>
            <a:endParaRPr lang="en-US" sz="2400" b="1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198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980420" name="Rectangle 4"/>
          <p:cNvSpPr>
            <a:spLocks noChangeArrowheads="1"/>
          </p:cNvSpPr>
          <p:nvPr/>
        </p:nvSpPr>
        <p:spPr bwMode="auto">
          <a:xfrm>
            <a:off x="1431925" y="1751013"/>
            <a:ext cx="3525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2" algn="l"/>
            <a:r>
              <a:rPr lang="en-US" sz="1600">
                <a:effectLst/>
              </a:rPr>
              <a:t>Variable: VAX  (1-53 bytes)</a:t>
            </a:r>
          </a:p>
        </p:txBody>
      </p:sp>
      <p:sp>
        <p:nvSpPr>
          <p:cNvPr id="1980421" name="Rectangle 5"/>
          <p:cNvSpPr>
            <a:spLocks noChangeArrowheads="1"/>
          </p:cNvSpPr>
          <p:nvPr/>
        </p:nvSpPr>
        <p:spPr bwMode="auto">
          <a:xfrm>
            <a:off x="6178550" y="920750"/>
            <a:ext cx="2578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22" name="Rectangle 6"/>
          <p:cNvSpPr>
            <a:spLocks noChangeArrowheads="1"/>
          </p:cNvSpPr>
          <p:nvPr/>
        </p:nvSpPr>
        <p:spPr bwMode="auto">
          <a:xfrm>
            <a:off x="768350" y="920750"/>
            <a:ext cx="42545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23" name="Line 7"/>
          <p:cNvSpPr>
            <a:spLocks noChangeShapeType="1"/>
          </p:cNvSpPr>
          <p:nvPr/>
        </p:nvSpPr>
        <p:spPr bwMode="auto">
          <a:xfrm>
            <a:off x="2133600" y="914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24" name="Line 8"/>
          <p:cNvSpPr>
            <a:spLocks noChangeShapeType="1"/>
          </p:cNvSpPr>
          <p:nvPr/>
        </p:nvSpPr>
        <p:spPr bwMode="auto">
          <a:xfrm>
            <a:off x="3733800" y="914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25" name="Rectangle 9"/>
          <p:cNvSpPr>
            <a:spLocks noChangeArrowheads="1"/>
          </p:cNvSpPr>
          <p:nvPr/>
        </p:nvSpPr>
        <p:spPr bwMode="auto">
          <a:xfrm>
            <a:off x="822325" y="960438"/>
            <a:ext cx="109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000" b="0">
                <a:effectLst/>
              </a:rPr>
              <a:t>  </a:t>
            </a:r>
            <a:r>
              <a:rPr lang="en-US" sz="1200" b="0">
                <a:effectLst/>
              </a:rPr>
              <a:t>Operations &amp;</a:t>
            </a:r>
          </a:p>
          <a:p>
            <a:pPr algn="l"/>
            <a:r>
              <a:rPr lang="en-US" sz="1200" b="0">
                <a:effectLst/>
              </a:rPr>
              <a:t>no of operands</a:t>
            </a:r>
          </a:p>
        </p:txBody>
      </p:sp>
      <p:sp>
        <p:nvSpPr>
          <p:cNvPr id="1980426" name="Rectangle 10"/>
          <p:cNvSpPr>
            <a:spLocks noChangeArrowheads="1"/>
          </p:cNvSpPr>
          <p:nvPr/>
        </p:nvSpPr>
        <p:spPr bwMode="auto">
          <a:xfrm>
            <a:off x="2346325" y="103663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specifier 1</a:t>
            </a:r>
          </a:p>
        </p:txBody>
      </p:sp>
      <p:sp>
        <p:nvSpPr>
          <p:cNvPr id="1980427" name="Rectangle 11"/>
          <p:cNvSpPr>
            <a:spLocks noChangeArrowheads="1"/>
          </p:cNvSpPr>
          <p:nvPr/>
        </p:nvSpPr>
        <p:spPr bwMode="auto">
          <a:xfrm>
            <a:off x="4098925" y="1036638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field 1</a:t>
            </a:r>
          </a:p>
        </p:txBody>
      </p:sp>
      <p:sp>
        <p:nvSpPr>
          <p:cNvPr id="1980428" name="Rectangle 12"/>
          <p:cNvSpPr>
            <a:spLocks noChangeArrowheads="1"/>
          </p:cNvSpPr>
          <p:nvPr/>
        </p:nvSpPr>
        <p:spPr bwMode="auto">
          <a:xfrm>
            <a:off x="6384925" y="111283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 </a:t>
            </a:r>
          </a:p>
          <a:p>
            <a:pPr algn="l"/>
            <a:r>
              <a:rPr lang="en-US" sz="1200" b="0">
                <a:effectLst/>
              </a:rPr>
              <a:t>specifier n</a:t>
            </a:r>
          </a:p>
        </p:txBody>
      </p:sp>
      <p:sp>
        <p:nvSpPr>
          <p:cNvPr id="1980429" name="Rectangle 13"/>
          <p:cNvSpPr>
            <a:spLocks noChangeArrowheads="1"/>
          </p:cNvSpPr>
          <p:nvPr/>
        </p:nvSpPr>
        <p:spPr bwMode="auto">
          <a:xfrm>
            <a:off x="7756525" y="1112838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 </a:t>
            </a:r>
          </a:p>
          <a:p>
            <a:pPr algn="l"/>
            <a:r>
              <a:rPr lang="en-US" sz="1200" b="0">
                <a:effectLst/>
              </a:rPr>
              <a:t>field n</a:t>
            </a:r>
          </a:p>
        </p:txBody>
      </p:sp>
      <p:sp>
        <p:nvSpPr>
          <p:cNvPr id="1980430" name="Oval 14"/>
          <p:cNvSpPr>
            <a:spLocks noChangeArrowheads="1"/>
          </p:cNvSpPr>
          <p:nvPr/>
        </p:nvSpPr>
        <p:spPr bwMode="auto">
          <a:xfrm>
            <a:off x="5111750" y="1301750"/>
            <a:ext cx="1397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1" name="Oval 15"/>
          <p:cNvSpPr>
            <a:spLocks noChangeArrowheads="1"/>
          </p:cNvSpPr>
          <p:nvPr/>
        </p:nvSpPr>
        <p:spPr bwMode="auto">
          <a:xfrm>
            <a:off x="5492750" y="1301750"/>
            <a:ext cx="1397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2" name="Oval 16"/>
          <p:cNvSpPr>
            <a:spLocks noChangeArrowheads="1"/>
          </p:cNvSpPr>
          <p:nvPr/>
        </p:nvSpPr>
        <p:spPr bwMode="auto">
          <a:xfrm>
            <a:off x="5797550" y="1301750"/>
            <a:ext cx="1397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3" name="Line 17"/>
          <p:cNvSpPr>
            <a:spLocks noChangeShapeType="1"/>
          </p:cNvSpPr>
          <p:nvPr/>
        </p:nvSpPr>
        <p:spPr bwMode="auto">
          <a:xfrm>
            <a:off x="7467600" y="914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4" name="Rectangle 18"/>
          <p:cNvSpPr>
            <a:spLocks noChangeArrowheads="1"/>
          </p:cNvSpPr>
          <p:nvPr/>
        </p:nvSpPr>
        <p:spPr bwMode="auto">
          <a:xfrm>
            <a:off x="768350" y="4349750"/>
            <a:ext cx="547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5" name="Line 19"/>
          <p:cNvSpPr>
            <a:spLocks noChangeShapeType="1"/>
          </p:cNvSpPr>
          <p:nvPr/>
        </p:nvSpPr>
        <p:spPr bwMode="auto">
          <a:xfrm>
            <a:off x="1981200" y="4343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6" name="Line 20"/>
          <p:cNvSpPr>
            <a:spLocks noChangeShapeType="1"/>
          </p:cNvSpPr>
          <p:nvPr/>
        </p:nvSpPr>
        <p:spPr bwMode="auto">
          <a:xfrm>
            <a:off x="3429000" y="4343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7" name="Line 21"/>
          <p:cNvSpPr>
            <a:spLocks noChangeShapeType="1"/>
          </p:cNvSpPr>
          <p:nvPr/>
        </p:nvSpPr>
        <p:spPr bwMode="auto">
          <a:xfrm>
            <a:off x="4800600" y="4343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8" name="Rectangle 22"/>
          <p:cNvSpPr>
            <a:spLocks noChangeArrowheads="1"/>
          </p:cNvSpPr>
          <p:nvPr/>
        </p:nvSpPr>
        <p:spPr bwMode="auto">
          <a:xfrm>
            <a:off x="768350" y="5340350"/>
            <a:ext cx="547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39" name="Line 23"/>
          <p:cNvSpPr>
            <a:spLocks noChangeShapeType="1"/>
          </p:cNvSpPr>
          <p:nvPr/>
        </p:nvSpPr>
        <p:spPr bwMode="auto">
          <a:xfrm>
            <a:off x="1981200" y="5334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40" name="Line 24"/>
          <p:cNvSpPr>
            <a:spLocks noChangeShapeType="1"/>
          </p:cNvSpPr>
          <p:nvPr/>
        </p:nvSpPr>
        <p:spPr bwMode="auto">
          <a:xfrm>
            <a:off x="3429000" y="5334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41" name="Line 25"/>
          <p:cNvSpPr>
            <a:spLocks noChangeShapeType="1"/>
          </p:cNvSpPr>
          <p:nvPr/>
        </p:nvSpPr>
        <p:spPr bwMode="auto">
          <a:xfrm>
            <a:off x="4800600" y="5334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42" name="Rectangle 26"/>
          <p:cNvSpPr>
            <a:spLocks noChangeArrowheads="1"/>
          </p:cNvSpPr>
          <p:nvPr/>
        </p:nvSpPr>
        <p:spPr bwMode="auto">
          <a:xfrm>
            <a:off x="768350" y="2216150"/>
            <a:ext cx="547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43" name="Line 27"/>
          <p:cNvSpPr>
            <a:spLocks noChangeShapeType="1"/>
          </p:cNvSpPr>
          <p:nvPr/>
        </p:nvSpPr>
        <p:spPr bwMode="auto">
          <a:xfrm>
            <a:off x="1981200" y="2209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44" name="Line 28"/>
          <p:cNvSpPr>
            <a:spLocks noChangeShapeType="1"/>
          </p:cNvSpPr>
          <p:nvPr/>
        </p:nvSpPr>
        <p:spPr bwMode="auto">
          <a:xfrm>
            <a:off x="3429000" y="2209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45" name="Line 29"/>
          <p:cNvSpPr>
            <a:spLocks noChangeShapeType="1"/>
          </p:cNvSpPr>
          <p:nvPr/>
        </p:nvSpPr>
        <p:spPr bwMode="auto">
          <a:xfrm>
            <a:off x="4800600" y="2209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46" name="Rectangle 30"/>
          <p:cNvSpPr>
            <a:spLocks noChangeArrowheads="1"/>
          </p:cNvSpPr>
          <p:nvPr/>
        </p:nvSpPr>
        <p:spPr bwMode="auto">
          <a:xfrm>
            <a:off x="1050925" y="233203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Operation</a:t>
            </a:r>
          </a:p>
        </p:txBody>
      </p:sp>
      <p:sp>
        <p:nvSpPr>
          <p:cNvPr id="1980447" name="Rectangle 31"/>
          <p:cNvSpPr>
            <a:spLocks noChangeArrowheads="1"/>
          </p:cNvSpPr>
          <p:nvPr/>
        </p:nvSpPr>
        <p:spPr bwMode="auto">
          <a:xfrm>
            <a:off x="2117725" y="2332038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field 1</a:t>
            </a:r>
          </a:p>
        </p:txBody>
      </p:sp>
      <p:sp>
        <p:nvSpPr>
          <p:cNvPr id="1980448" name="Rectangle 32"/>
          <p:cNvSpPr>
            <a:spLocks noChangeArrowheads="1"/>
          </p:cNvSpPr>
          <p:nvPr/>
        </p:nvSpPr>
        <p:spPr bwMode="auto">
          <a:xfrm>
            <a:off x="3717925" y="2332038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field 2</a:t>
            </a:r>
          </a:p>
        </p:txBody>
      </p:sp>
      <p:sp>
        <p:nvSpPr>
          <p:cNvPr id="1980449" name="Rectangle 33"/>
          <p:cNvSpPr>
            <a:spLocks noChangeArrowheads="1"/>
          </p:cNvSpPr>
          <p:nvPr/>
        </p:nvSpPr>
        <p:spPr bwMode="auto">
          <a:xfrm>
            <a:off x="5394325" y="2332038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field3</a:t>
            </a:r>
          </a:p>
        </p:txBody>
      </p:sp>
      <p:sp>
        <p:nvSpPr>
          <p:cNvPr id="1980450" name="Rectangle 34"/>
          <p:cNvSpPr>
            <a:spLocks noChangeArrowheads="1"/>
          </p:cNvSpPr>
          <p:nvPr/>
        </p:nvSpPr>
        <p:spPr bwMode="auto">
          <a:xfrm>
            <a:off x="1889125" y="2970213"/>
            <a:ext cx="287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600">
                <a:effectLst/>
              </a:rPr>
              <a:t>Fixed:</a:t>
            </a:r>
            <a:r>
              <a:rPr lang="en-US" sz="1200">
                <a:effectLst/>
              </a:rPr>
              <a:t>  DLX, MIPS, PowerPC, SPARC</a:t>
            </a:r>
          </a:p>
        </p:txBody>
      </p:sp>
      <p:sp>
        <p:nvSpPr>
          <p:cNvPr id="1980451" name="Rectangle 35"/>
          <p:cNvSpPr>
            <a:spLocks noChangeArrowheads="1"/>
          </p:cNvSpPr>
          <p:nvPr/>
        </p:nvSpPr>
        <p:spPr bwMode="auto">
          <a:xfrm>
            <a:off x="768350" y="3435350"/>
            <a:ext cx="40259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52" name="Line 36"/>
          <p:cNvSpPr>
            <a:spLocks noChangeShapeType="1"/>
          </p:cNvSpPr>
          <p:nvPr/>
        </p:nvSpPr>
        <p:spPr bwMode="auto">
          <a:xfrm>
            <a:off x="1981200" y="3429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53" name="Line 37"/>
          <p:cNvSpPr>
            <a:spLocks noChangeShapeType="1"/>
          </p:cNvSpPr>
          <p:nvPr/>
        </p:nvSpPr>
        <p:spPr bwMode="auto">
          <a:xfrm>
            <a:off x="3429000" y="3429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0454" name="Rectangle 38"/>
          <p:cNvSpPr>
            <a:spLocks noChangeArrowheads="1"/>
          </p:cNvSpPr>
          <p:nvPr/>
        </p:nvSpPr>
        <p:spPr bwMode="auto">
          <a:xfrm>
            <a:off x="974725" y="362743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Operation</a:t>
            </a:r>
          </a:p>
        </p:txBody>
      </p:sp>
      <p:sp>
        <p:nvSpPr>
          <p:cNvPr id="1980455" name="Rectangle 39"/>
          <p:cNvSpPr>
            <a:spLocks noChangeArrowheads="1"/>
          </p:cNvSpPr>
          <p:nvPr/>
        </p:nvSpPr>
        <p:spPr bwMode="auto">
          <a:xfrm>
            <a:off x="2117725" y="3703638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 </a:t>
            </a:r>
          </a:p>
          <a:p>
            <a:pPr algn="l"/>
            <a:r>
              <a:rPr lang="en-US" sz="1200" b="0">
                <a:effectLst/>
              </a:rPr>
              <a:t>Specifier</a:t>
            </a:r>
          </a:p>
        </p:txBody>
      </p:sp>
      <p:sp>
        <p:nvSpPr>
          <p:cNvPr id="1980456" name="Rectangle 40"/>
          <p:cNvSpPr>
            <a:spLocks noChangeArrowheads="1"/>
          </p:cNvSpPr>
          <p:nvPr/>
        </p:nvSpPr>
        <p:spPr bwMode="auto">
          <a:xfrm>
            <a:off x="3565525" y="3627438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field</a:t>
            </a:r>
          </a:p>
        </p:txBody>
      </p:sp>
      <p:sp>
        <p:nvSpPr>
          <p:cNvPr id="1980457" name="Rectangle 41"/>
          <p:cNvSpPr>
            <a:spLocks noChangeArrowheads="1"/>
          </p:cNvSpPr>
          <p:nvPr/>
        </p:nvSpPr>
        <p:spPr bwMode="auto">
          <a:xfrm>
            <a:off x="898525" y="454183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Operation</a:t>
            </a:r>
          </a:p>
        </p:txBody>
      </p:sp>
      <p:sp>
        <p:nvSpPr>
          <p:cNvPr id="1980458" name="Rectangle 42"/>
          <p:cNvSpPr>
            <a:spLocks noChangeArrowheads="1"/>
          </p:cNvSpPr>
          <p:nvPr/>
        </p:nvSpPr>
        <p:spPr bwMode="auto">
          <a:xfrm>
            <a:off x="2041525" y="4465638"/>
            <a:ext cx="84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Specifier 1</a:t>
            </a:r>
          </a:p>
        </p:txBody>
      </p:sp>
      <p:sp>
        <p:nvSpPr>
          <p:cNvPr id="1980459" name="Rectangle 43"/>
          <p:cNvSpPr>
            <a:spLocks noChangeArrowheads="1"/>
          </p:cNvSpPr>
          <p:nvPr/>
        </p:nvSpPr>
        <p:spPr bwMode="auto">
          <a:xfrm>
            <a:off x="3641725" y="4465638"/>
            <a:ext cx="84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Specifier 2</a:t>
            </a:r>
          </a:p>
        </p:txBody>
      </p:sp>
      <p:sp>
        <p:nvSpPr>
          <p:cNvPr id="1980460" name="Rectangle 44"/>
          <p:cNvSpPr>
            <a:spLocks noChangeArrowheads="1"/>
          </p:cNvSpPr>
          <p:nvPr/>
        </p:nvSpPr>
        <p:spPr bwMode="auto">
          <a:xfrm>
            <a:off x="5089525" y="4541838"/>
            <a:ext cx="1001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 field</a:t>
            </a:r>
          </a:p>
        </p:txBody>
      </p:sp>
      <p:sp>
        <p:nvSpPr>
          <p:cNvPr id="1980461" name="Rectangle 45"/>
          <p:cNvSpPr>
            <a:spLocks noChangeArrowheads="1"/>
          </p:cNvSpPr>
          <p:nvPr/>
        </p:nvSpPr>
        <p:spPr bwMode="auto">
          <a:xfrm>
            <a:off x="746125" y="553243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Operation</a:t>
            </a:r>
          </a:p>
        </p:txBody>
      </p:sp>
      <p:sp>
        <p:nvSpPr>
          <p:cNvPr id="1980462" name="Rectangle 46"/>
          <p:cNvSpPr>
            <a:spLocks noChangeArrowheads="1"/>
          </p:cNvSpPr>
          <p:nvPr/>
        </p:nvSpPr>
        <p:spPr bwMode="auto">
          <a:xfrm>
            <a:off x="2117725" y="5380038"/>
            <a:ext cx="77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</a:t>
            </a:r>
          </a:p>
          <a:p>
            <a:pPr algn="l"/>
            <a:r>
              <a:rPr lang="en-US" sz="1200" b="0">
                <a:effectLst/>
              </a:rPr>
              <a:t> Specifier</a:t>
            </a:r>
          </a:p>
        </p:txBody>
      </p:sp>
      <p:sp>
        <p:nvSpPr>
          <p:cNvPr id="1980463" name="Rectangle 47"/>
          <p:cNvSpPr>
            <a:spLocks noChangeArrowheads="1"/>
          </p:cNvSpPr>
          <p:nvPr/>
        </p:nvSpPr>
        <p:spPr bwMode="auto">
          <a:xfrm>
            <a:off x="3870325" y="5532438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 </a:t>
            </a:r>
          </a:p>
          <a:p>
            <a:pPr algn="l"/>
            <a:r>
              <a:rPr lang="en-US" sz="1200" b="0">
                <a:effectLst/>
              </a:rPr>
              <a:t>field 1</a:t>
            </a:r>
          </a:p>
        </p:txBody>
      </p:sp>
      <p:sp>
        <p:nvSpPr>
          <p:cNvPr id="1980464" name="Rectangle 48"/>
          <p:cNvSpPr>
            <a:spLocks noChangeArrowheads="1"/>
          </p:cNvSpPr>
          <p:nvPr/>
        </p:nvSpPr>
        <p:spPr bwMode="auto">
          <a:xfrm>
            <a:off x="4937125" y="5456238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200" b="0">
                <a:effectLst/>
              </a:rPr>
              <a:t>Address </a:t>
            </a:r>
          </a:p>
          <a:p>
            <a:pPr algn="l"/>
            <a:r>
              <a:rPr lang="en-US" sz="1200" b="0">
                <a:effectLst/>
              </a:rPr>
              <a:t>field 2</a:t>
            </a:r>
          </a:p>
        </p:txBody>
      </p:sp>
      <p:sp>
        <p:nvSpPr>
          <p:cNvPr id="1980465" name="Rectangle 49"/>
          <p:cNvSpPr>
            <a:spLocks noChangeArrowheads="1"/>
          </p:cNvSpPr>
          <p:nvPr/>
        </p:nvSpPr>
        <p:spPr bwMode="auto">
          <a:xfrm>
            <a:off x="974725" y="6094413"/>
            <a:ext cx="4141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2" algn="l"/>
            <a:r>
              <a:rPr lang="en-US" sz="1600">
                <a:effectLst/>
              </a:rPr>
              <a:t>Hybrid : IBM 360/370,  Intel 80x86</a:t>
            </a:r>
          </a:p>
        </p:txBody>
      </p:sp>
    </p:spTree>
    <p:extLst>
      <p:ext uri="{BB962C8B-B14F-4D97-AF65-F5344CB8AC3E}">
        <p14:creationId xmlns:p14="http://schemas.microsoft.com/office/powerpoint/2010/main" val="38332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Endian-ness: byte </a:t>
            </a:r>
            <a:r>
              <a:rPr lang="en-US" dirty="0"/>
              <a:t>o</a:t>
            </a:r>
            <a:r>
              <a:rPr lang="en-US" dirty="0" smtClean="0"/>
              <a:t>rdering in </a:t>
            </a:r>
            <a:r>
              <a:rPr lang="en-US" dirty="0" err="1" smtClean="0"/>
              <a:t>multibyte</a:t>
            </a:r>
            <a:r>
              <a:rPr lang="en-US" dirty="0" smtClean="0"/>
              <a:t> data</a:t>
            </a:r>
          </a:p>
          <a:p>
            <a:pPr eaLnBrk="1" hangingPunct="1"/>
            <a:r>
              <a:rPr lang="en-US" dirty="0" smtClean="0"/>
              <a:t>Little Endian vs. Big Endian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752725" y="1976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25" name="Group 5"/>
          <p:cNvGraphicFramePr>
            <a:graphicFrameLocks noGrp="1"/>
          </p:cNvGraphicFramePr>
          <p:nvPr/>
        </p:nvGraphicFramePr>
        <p:xfrm>
          <a:off x="533400" y="4724400"/>
          <a:ext cx="8534400" cy="1909964"/>
        </p:xfrm>
        <a:graphic>
          <a:graphicData uri="http://schemas.openxmlformats.org/drawingml/2006/table">
            <a:tbl>
              <a:tblPr/>
              <a:tblGrid>
                <a:gridCol w="2286000"/>
                <a:gridCol w="733425"/>
                <a:gridCol w="790575"/>
                <a:gridCol w="762000"/>
                <a:gridCol w="685800"/>
                <a:gridCol w="3276600"/>
              </a:tblGrid>
              <a:tr h="50791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Memory Address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2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Big Endian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MSB in the lowest (first) memory address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2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Little Endian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 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LSB in the lowest (first) memory address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1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58382"/>
              </p:ext>
            </p:extLst>
          </p:nvPr>
        </p:nvGraphicFramePr>
        <p:xfrm>
          <a:off x="914400" y="2514600"/>
          <a:ext cx="7620000" cy="1463675"/>
        </p:xfrm>
        <a:graphic>
          <a:graphicData uri="http://schemas.openxmlformats.org/drawingml/2006/table">
            <a:tbl>
              <a:tblPr/>
              <a:tblGrid>
                <a:gridCol w="2100263"/>
                <a:gridCol w="795337"/>
                <a:gridCol w="685800"/>
                <a:gridCol w="685800"/>
                <a:gridCol w="685800"/>
                <a:gridCol w="2667000"/>
              </a:tblGrid>
              <a:tr h="7623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Byte 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Byte 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Byte 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Byte 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3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Most Significant Byte (MSB)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Least Significant Byte (LSB)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1" name="Line 67"/>
          <p:cNvSpPr>
            <a:spLocks noChangeShapeType="1"/>
          </p:cNvSpPr>
          <p:nvPr/>
        </p:nvSpPr>
        <p:spPr bwMode="auto">
          <a:xfrm flipV="1">
            <a:off x="2209800" y="2895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12" name="Line 68"/>
          <p:cNvSpPr>
            <a:spLocks noChangeShapeType="1"/>
          </p:cNvSpPr>
          <p:nvPr/>
        </p:nvSpPr>
        <p:spPr bwMode="auto">
          <a:xfrm flipH="1" flipV="1">
            <a:off x="6019800" y="2895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90600" y="0"/>
            <a:ext cx="716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Instruction Format</a:t>
            </a:r>
            <a:endParaRPr lang="en-US" altLang="zh-TW" dirty="0">
              <a:solidFill>
                <a:srgbClr val="0070C0"/>
              </a:solidFill>
              <a:latin typeface="Estrangelo Edessa" pitchFamily="66" charset="0"/>
              <a:ea typeface="新細明體" pitchFamily="18" charset="-120"/>
              <a:cs typeface="Estrangelo Edessa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4600" y="1752599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know how important this issue is, read to “Gulliver's Travels”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CD79-1936-4B6D-B17B-EB49022F4ACD}" type="slidenum">
              <a:rPr lang="en-US"/>
              <a:pPr/>
              <a:t>33</a:t>
            </a:fld>
            <a:endParaRPr lang="en-US"/>
          </a:p>
        </p:txBody>
      </p:sp>
      <p:sp>
        <p:nvSpPr>
          <p:cNvPr id="198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5029200"/>
          </a:xfrm>
        </p:spPr>
        <p:txBody>
          <a:bodyPr/>
          <a:lstStyle/>
          <a:p>
            <a:r>
              <a:rPr lang="en-US" altLang="zh-TW" sz="2400" b="1">
                <a:ea typeface="新細明體" pitchFamily="18" charset="-120"/>
              </a:rPr>
              <a:t>Use general purpose registers with a load-store architecture. </a:t>
            </a:r>
          </a:p>
          <a:p>
            <a:r>
              <a:rPr lang="en-US" altLang="zh-TW" sz="2400" b="1">
                <a:ea typeface="新細明體" pitchFamily="18" charset="-120"/>
              </a:rPr>
              <a:t>Support these addressing modes: displacement, immediate, register indirect.</a:t>
            </a:r>
          </a:p>
          <a:p>
            <a:r>
              <a:rPr lang="en-US" altLang="zh-TW" sz="2400" b="1">
                <a:ea typeface="新細明體" pitchFamily="18" charset="-120"/>
              </a:rPr>
              <a:t>Support these simple instructions: load, store, add, subtract, move register, shift, compare equal, compare not equal, branch, jump, call, return.</a:t>
            </a:r>
          </a:p>
          <a:p>
            <a:r>
              <a:rPr lang="en-US" altLang="zh-TW" sz="2400" b="1">
                <a:ea typeface="新細明體" pitchFamily="18" charset="-120"/>
              </a:rPr>
              <a:t>Support these data size: 8-,16-,32-bit integer, IEEE FP standard.</a:t>
            </a:r>
          </a:p>
          <a:p>
            <a:r>
              <a:rPr lang="en-US" altLang="zh-TW" sz="2400" b="1">
                <a:ea typeface="新細明體" pitchFamily="18" charset="-120"/>
              </a:rPr>
              <a:t>Provide at least 16 general purpose registers plus separate FP registers and aim for a minimal instruction set.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9144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What should an ISA want to provide? 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ea typeface="新細明體" pitchFamily="18" charset="-120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C8EB-2596-4D25-874E-511E23B3DE26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5638800"/>
          </a:xfrm>
          <a:noFill/>
        </p:spPr>
        <p:txBody>
          <a:bodyPr>
            <a:normAutofit/>
          </a:bodyPr>
          <a:lstStyle/>
          <a:p>
            <a:pPr>
              <a:spcBef>
                <a:spcPct val="150000"/>
              </a:spcBef>
            </a:pPr>
            <a:r>
              <a:rPr lang="en-US" sz="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strangelo Edessa" pitchFamily="66" charset="0"/>
                <a:cs typeface="Estrangelo Edessa" pitchFamily="66" charset="0"/>
              </a:rPr>
              <a:t>64-Bit Processors</a:t>
            </a:r>
            <a:br>
              <a:rPr lang="en-US" sz="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Estrangelo Edessa" pitchFamily="66" charset="0"/>
                <a:cs typeface="Estrangelo Edessa" pitchFamily="66" charset="0"/>
              </a:rPr>
            </a:br>
            <a:r>
              <a:rPr lang="en-US" sz="3600" b="1" dirty="0">
                <a:solidFill>
                  <a:srgbClr val="7030A0"/>
                </a:solidFill>
                <a:latin typeface="Estrangelo Edessa" pitchFamily="66" charset="0"/>
                <a:cs typeface="Estrangelo Edessa" pitchFamily="66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Estrangelo Edessa" pitchFamily="66" charset="0"/>
                <a:cs typeface="Estrangelo Edessa" pitchFamily="66" charset="0"/>
              </a:rPr>
            </a:br>
            <a:endParaRPr lang="en-US" sz="3600" b="1" dirty="0">
              <a:solidFill>
                <a:srgbClr val="7030A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16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D5A-835F-4222-BE32-F28D38AFC284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32-bit Computing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sz="2600" dirty="0"/>
              <a:t>In computer architecture, a word is defined as a unit of data that can be addressed and moved between the computer processor and the storage area.</a:t>
            </a:r>
          </a:p>
          <a:p>
            <a:pPr>
              <a:spcBef>
                <a:spcPct val="55000"/>
              </a:spcBef>
            </a:pPr>
            <a:r>
              <a:rPr lang="en-US" sz="2600" dirty="0"/>
              <a:t>In 32-bit computing a word is 32 bits.</a:t>
            </a:r>
          </a:p>
          <a:p>
            <a:pPr>
              <a:spcBef>
                <a:spcPct val="55000"/>
              </a:spcBef>
            </a:pPr>
            <a:r>
              <a:rPr lang="en-US" sz="2600" dirty="0"/>
              <a:t>Usually, the defined bit-length of a word is equivalent to the width of the computer's data bus (and registers) so that a word can be moved in a single operation from the storage to the processor registers</a:t>
            </a:r>
          </a:p>
        </p:txBody>
      </p:sp>
    </p:spTree>
    <p:extLst>
      <p:ext uri="{BB962C8B-B14F-4D97-AF65-F5344CB8AC3E}">
        <p14:creationId xmlns:p14="http://schemas.microsoft.com/office/powerpoint/2010/main" val="3156578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F9A1-4B6C-4A19-9138-70E4CE43099F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32-bit Computing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dirty="0"/>
              <a:t>In a 32-bit microprocessor;</a:t>
            </a:r>
          </a:p>
          <a:p>
            <a:pPr lvl="1">
              <a:spcBef>
                <a:spcPct val="55000"/>
              </a:spcBef>
            </a:pPr>
            <a:r>
              <a:rPr lang="en-US" dirty="0"/>
              <a:t>	There are 32-bit </a:t>
            </a:r>
            <a:r>
              <a:rPr lang="en-US" dirty="0" smtClean="0"/>
              <a:t>general-purpose </a:t>
            </a:r>
            <a:r>
              <a:rPr lang="en-US" dirty="0"/>
              <a:t>			registers in the processor.</a:t>
            </a:r>
          </a:p>
          <a:p>
            <a:pPr lvl="1">
              <a:spcBef>
                <a:spcPct val="55000"/>
              </a:spcBef>
            </a:pPr>
            <a:r>
              <a:rPr lang="en-US" dirty="0"/>
              <a:t>	There are 2</a:t>
            </a:r>
            <a:r>
              <a:rPr lang="en-US" baseline="30000" dirty="0"/>
              <a:t>32</a:t>
            </a:r>
            <a:r>
              <a:rPr lang="en-US" dirty="0"/>
              <a:t> = 4GB memory to be 			addressed.</a:t>
            </a:r>
          </a:p>
          <a:p>
            <a:pPr>
              <a:spcBef>
                <a:spcPct val="5500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15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DCA4-EB45-4A54-B49A-F8A883D7C67B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64-bit Computing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The best and simple definition is enhancing the processing word in the architecture to 64 bits.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The addressable memory increases from 4 GB to </a:t>
            </a:r>
            <a:r>
              <a:rPr lang="en-US" sz="2400" dirty="0" smtClean="0"/>
              <a:t>up to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</a:t>
            </a:r>
            <a:r>
              <a:rPr lang="en-US" sz="2400" dirty="0"/>
              <a:t>= 18 billion </a:t>
            </a:r>
            <a:r>
              <a:rPr lang="en-US" sz="2400" dirty="0" smtClean="0"/>
              <a:t>GB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2000" dirty="0" smtClean="0"/>
              <a:t>Many implementations support less than this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Size of registers extended to 64 bits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Integer and address data up to 64 bits in length can now be operated on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2</a:t>
            </a:r>
            <a:r>
              <a:rPr lang="en-US" sz="2400" baseline="30000" dirty="0"/>
              <a:t>64</a:t>
            </a:r>
            <a:r>
              <a:rPr lang="en-US" sz="2400" dirty="0"/>
              <a:t> = </a:t>
            </a:r>
            <a:r>
              <a:rPr lang="en-US" sz="2400" u="sng" dirty="0"/>
              <a:t>1.8 x 10</a:t>
            </a:r>
            <a:r>
              <a:rPr lang="en-US" sz="2400" u="sng" baseline="30000" dirty="0"/>
              <a:t>19</a:t>
            </a:r>
            <a:r>
              <a:rPr lang="en-US" sz="2400" dirty="0"/>
              <a:t> integers can be represented with 64 bits vs. </a:t>
            </a:r>
            <a:r>
              <a:rPr lang="en-US" sz="2400" u="sng" dirty="0"/>
              <a:t>4.3 x 10</a:t>
            </a:r>
            <a:r>
              <a:rPr lang="en-US" sz="2400" u="sng" baseline="30000" dirty="0"/>
              <a:t>9</a:t>
            </a:r>
            <a:r>
              <a:rPr lang="en-US" sz="2400" dirty="0"/>
              <a:t> with 32 bits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/>
              <a:t>Dynamic range has increased by a factor of 4.3 billion!</a:t>
            </a:r>
          </a:p>
        </p:txBody>
      </p:sp>
    </p:spTree>
    <p:extLst>
      <p:ext uri="{BB962C8B-B14F-4D97-AF65-F5344CB8AC3E}">
        <p14:creationId xmlns:p14="http://schemas.microsoft.com/office/powerpoint/2010/main" val="2957736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7EB8-D954-45FF-9977-4FBBE3D32F7E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3505200" cy="4495800"/>
          </a:xfrm>
        </p:spPr>
        <p:txBody>
          <a:bodyPr>
            <a:normAutofit/>
          </a:bodyPr>
          <a:lstStyle/>
          <a:p>
            <a:pPr>
              <a:spcBef>
                <a:spcPct val="55000"/>
              </a:spcBef>
            </a:pPr>
            <a:r>
              <a:rPr lang="en-US" sz="2800" dirty="0"/>
              <a:t>Stepping up from 32 to 64 bits does not mean doubling performance</a:t>
            </a:r>
          </a:p>
          <a:p>
            <a:pPr>
              <a:spcBef>
                <a:spcPct val="55000"/>
              </a:spcBef>
            </a:pPr>
            <a:r>
              <a:rPr lang="en-US" sz="2800" dirty="0"/>
              <a:t>Certain applications will benefit, others </a:t>
            </a:r>
            <a:r>
              <a:rPr lang="en-US" sz="2800" dirty="0" smtClean="0"/>
              <a:t>may </a:t>
            </a:r>
            <a:r>
              <a:rPr lang="en-US" sz="2800" dirty="0"/>
              <a:t>not</a:t>
            </a:r>
          </a:p>
        </p:txBody>
      </p:sp>
      <p:pic>
        <p:nvPicPr>
          <p:cNvPr id="438276" name="Picture 4" descr="combined-a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85" y="1066800"/>
            <a:ext cx="5257800" cy="364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64-bit Computing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0" y="4419600"/>
            <a:ext cx="6248400" cy="87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What Applications Can Benefit Most From 64-bit?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5105400"/>
            <a:ext cx="701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/>
              <a:t>Large databases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Business and scientific simulation and modeling programs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Highly graphics-intensive software (CAD, 3-D games)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Cryptography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665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1D53C-C2B2-483C-8419-442813866EC9}" type="slidenum">
              <a:rPr lang="en-US"/>
              <a:pPr/>
              <a:t>4</a:t>
            </a:fld>
            <a:endParaRPr lang="en-US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467600" cy="436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Interface Design</a:t>
            </a:r>
          </a:p>
        </p:txBody>
      </p:sp>
      <p:sp>
        <p:nvSpPr>
          <p:cNvPr id="1801219" name="Rectangle 3"/>
          <p:cNvSpPr>
            <a:spLocks noChangeArrowheads="1"/>
          </p:cNvSpPr>
          <p:nvPr/>
        </p:nvSpPr>
        <p:spPr bwMode="auto">
          <a:xfrm>
            <a:off x="438150" y="1308100"/>
            <a:ext cx="8591550" cy="187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l">
              <a:lnSpc>
                <a:spcPct val="86000"/>
              </a:lnSpc>
              <a:spcBef>
                <a:spcPct val="41000"/>
              </a:spcBef>
            </a:pPr>
            <a:r>
              <a:rPr lang="en-US" sz="2000" b="0" dirty="0">
                <a:effectLst/>
                <a:latin typeface="Comic Sans MS" pitchFamily="66" charset="0"/>
              </a:rPr>
              <a:t>A good </a:t>
            </a:r>
            <a:r>
              <a:rPr lang="en-US" sz="2000" b="0" dirty="0" smtClean="0">
                <a:effectLst/>
                <a:latin typeface="Comic Sans MS" pitchFamily="66" charset="0"/>
              </a:rPr>
              <a:t>interface</a:t>
            </a:r>
            <a:endParaRPr lang="en-US" sz="2000" b="0" dirty="0">
              <a:effectLst/>
              <a:latin typeface="Comic Sans MS" pitchFamily="66" charset="0"/>
            </a:endParaRPr>
          </a:p>
          <a:p>
            <a:pPr marL="800100" lvl="1" indent="-342900" algn="l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sz="2000" dirty="0" smtClean="0">
                <a:latin typeface="Comic Sans MS" pitchFamily="66" charset="0"/>
              </a:rPr>
              <a:t>l</a:t>
            </a:r>
            <a:r>
              <a:rPr lang="en-US" sz="2000" b="0" dirty="0" smtClean="0">
                <a:effectLst/>
                <a:latin typeface="Comic Sans MS" pitchFamily="66" charset="0"/>
              </a:rPr>
              <a:t>asts </a:t>
            </a:r>
            <a:r>
              <a:rPr lang="en-US" sz="2000" b="0" dirty="0">
                <a:effectLst/>
                <a:latin typeface="Comic Sans MS" pitchFamily="66" charset="0"/>
              </a:rPr>
              <a:t>through many implementations (portability, compatibility)</a:t>
            </a:r>
          </a:p>
          <a:p>
            <a:pPr marL="800100" lvl="1" indent="-342900" algn="l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sz="2000" dirty="0" smtClean="0">
                <a:latin typeface="Comic Sans MS" pitchFamily="66" charset="0"/>
              </a:rPr>
              <a:t>i</a:t>
            </a:r>
            <a:r>
              <a:rPr lang="en-US" sz="2000" b="0" dirty="0" smtClean="0">
                <a:effectLst/>
                <a:latin typeface="Comic Sans MS" pitchFamily="66" charset="0"/>
              </a:rPr>
              <a:t>s </a:t>
            </a:r>
            <a:r>
              <a:rPr lang="en-US" sz="2000" b="0" dirty="0">
                <a:effectLst/>
                <a:latin typeface="Comic Sans MS" pitchFamily="66" charset="0"/>
              </a:rPr>
              <a:t>used in many different ways (generality)</a:t>
            </a:r>
          </a:p>
          <a:p>
            <a:pPr marL="800100" lvl="1" indent="-342900" algn="l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sz="2000" dirty="0" smtClean="0">
                <a:latin typeface="Comic Sans MS" pitchFamily="66" charset="0"/>
              </a:rPr>
              <a:t>p</a:t>
            </a:r>
            <a:r>
              <a:rPr lang="en-US" sz="2000" b="0" dirty="0" smtClean="0">
                <a:effectLst/>
                <a:latin typeface="Comic Sans MS" pitchFamily="66" charset="0"/>
              </a:rPr>
              <a:t>rovides </a:t>
            </a:r>
            <a:r>
              <a:rPr lang="en-US" sz="2000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convenient</a:t>
            </a:r>
            <a:r>
              <a:rPr lang="en-US" sz="2000" b="0" dirty="0">
                <a:effectLst/>
                <a:latin typeface="Comic Sans MS" pitchFamily="66" charset="0"/>
              </a:rPr>
              <a:t>  functionality to higher levels</a:t>
            </a:r>
          </a:p>
          <a:p>
            <a:pPr marL="800100" lvl="1" indent="-342900" algn="l">
              <a:lnSpc>
                <a:spcPct val="86000"/>
              </a:lnSpc>
              <a:spcBef>
                <a:spcPct val="41000"/>
              </a:spcBef>
              <a:buFontTx/>
              <a:buChar char="•"/>
            </a:pPr>
            <a:r>
              <a:rPr lang="en-US" sz="2000" dirty="0" smtClean="0">
                <a:latin typeface="Comic Sans MS" pitchFamily="66" charset="0"/>
              </a:rPr>
              <a:t>p</a:t>
            </a:r>
            <a:r>
              <a:rPr lang="en-US" sz="2000" b="0" dirty="0" smtClean="0">
                <a:effectLst/>
                <a:latin typeface="Comic Sans MS" pitchFamily="66" charset="0"/>
              </a:rPr>
              <a:t>ermits </a:t>
            </a:r>
            <a:r>
              <a:rPr lang="en-US" sz="2000" b="0" dirty="0">
                <a:effectLst/>
                <a:latin typeface="Comic Sans MS" pitchFamily="66" charset="0"/>
              </a:rPr>
              <a:t>an </a:t>
            </a:r>
            <a:r>
              <a:rPr lang="en-US" sz="2000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efficient</a:t>
            </a:r>
            <a:r>
              <a:rPr lang="en-US" sz="2000" b="0" dirty="0">
                <a:effectLst/>
                <a:latin typeface="Comic Sans MS" pitchFamily="66" charset="0"/>
              </a:rPr>
              <a:t> implementation at lower levels</a:t>
            </a:r>
          </a:p>
        </p:txBody>
      </p:sp>
      <p:sp>
        <p:nvSpPr>
          <p:cNvPr id="1801220" name="Rectangle 4"/>
          <p:cNvSpPr>
            <a:spLocks noChangeArrowheads="1"/>
          </p:cNvSpPr>
          <p:nvPr/>
        </p:nvSpPr>
        <p:spPr bwMode="auto">
          <a:xfrm>
            <a:off x="3517900" y="4743450"/>
            <a:ext cx="13985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7000"/>
              </a:lnSpc>
            </a:pPr>
            <a:r>
              <a:rPr lang="en-US">
                <a:effectLst/>
                <a:latin typeface="Arial" charset="0"/>
              </a:rPr>
              <a:t>Interface</a:t>
            </a:r>
          </a:p>
        </p:txBody>
      </p:sp>
      <p:sp>
        <p:nvSpPr>
          <p:cNvPr id="1801221" name="AutoShape 5"/>
          <p:cNvSpPr>
            <a:spLocks noChangeArrowheads="1"/>
          </p:cNvSpPr>
          <p:nvPr/>
        </p:nvSpPr>
        <p:spPr bwMode="auto">
          <a:xfrm>
            <a:off x="3441700" y="4641850"/>
            <a:ext cx="1574800" cy="736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22" name="Rectangle 6"/>
          <p:cNvSpPr>
            <a:spLocks noChangeArrowheads="1"/>
          </p:cNvSpPr>
          <p:nvPr/>
        </p:nvSpPr>
        <p:spPr bwMode="auto">
          <a:xfrm>
            <a:off x="5626100" y="455295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sz="1800">
                <a:effectLst/>
                <a:latin typeface="Arial" charset="0"/>
              </a:rPr>
              <a:t>imp 1</a:t>
            </a:r>
          </a:p>
        </p:txBody>
      </p:sp>
      <p:sp>
        <p:nvSpPr>
          <p:cNvPr id="1801223" name="Rectangle 7"/>
          <p:cNvSpPr>
            <a:spLocks noChangeArrowheads="1"/>
          </p:cNvSpPr>
          <p:nvPr/>
        </p:nvSpPr>
        <p:spPr bwMode="auto">
          <a:xfrm>
            <a:off x="5702300" y="508635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sz="1800">
                <a:effectLst/>
                <a:latin typeface="Arial" charset="0"/>
              </a:rPr>
              <a:t>imp 2</a:t>
            </a:r>
          </a:p>
        </p:txBody>
      </p:sp>
      <p:sp>
        <p:nvSpPr>
          <p:cNvPr id="1801224" name="Rectangle 8"/>
          <p:cNvSpPr>
            <a:spLocks noChangeArrowheads="1"/>
          </p:cNvSpPr>
          <p:nvPr/>
        </p:nvSpPr>
        <p:spPr bwMode="auto">
          <a:xfrm>
            <a:off x="5549900" y="5619750"/>
            <a:ext cx="7493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sz="1800">
                <a:effectLst/>
                <a:latin typeface="Arial" charset="0"/>
              </a:rPr>
              <a:t>imp 3</a:t>
            </a:r>
          </a:p>
        </p:txBody>
      </p:sp>
      <p:sp>
        <p:nvSpPr>
          <p:cNvPr id="1801225" name="Line 9"/>
          <p:cNvSpPr>
            <a:spLocks noChangeShapeType="1"/>
          </p:cNvSpPr>
          <p:nvPr/>
        </p:nvSpPr>
        <p:spPr bwMode="auto">
          <a:xfrm flipV="1">
            <a:off x="5041900" y="4692650"/>
            <a:ext cx="5842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26" name="Line 10"/>
          <p:cNvSpPr>
            <a:spLocks noChangeShapeType="1"/>
          </p:cNvSpPr>
          <p:nvPr/>
        </p:nvSpPr>
        <p:spPr bwMode="auto">
          <a:xfrm>
            <a:off x="5118100" y="5099050"/>
            <a:ext cx="50800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27" name="Line 11"/>
          <p:cNvSpPr>
            <a:spLocks noChangeShapeType="1"/>
          </p:cNvSpPr>
          <p:nvPr/>
        </p:nvSpPr>
        <p:spPr bwMode="auto">
          <a:xfrm>
            <a:off x="5118100" y="5175250"/>
            <a:ext cx="3556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28" name="Rectangle 12"/>
          <p:cNvSpPr>
            <a:spLocks noChangeArrowheads="1"/>
          </p:cNvSpPr>
          <p:nvPr/>
        </p:nvSpPr>
        <p:spPr bwMode="auto">
          <a:xfrm>
            <a:off x="2044700" y="447675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sz="1800">
                <a:effectLst/>
                <a:latin typeface="Arial" charset="0"/>
              </a:rPr>
              <a:t>use</a:t>
            </a:r>
          </a:p>
        </p:txBody>
      </p:sp>
      <p:sp>
        <p:nvSpPr>
          <p:cNvPr id="1801229" name="Rectangle 13"/>
          <p:cNvSpPr>
            <a:spLocks noChangeArrowheads="1"/>
          </p:cNvSpPr>
          <p:nvPr/>
        </p:nvSpPr>
        <p:spPr bwMode="auto">
          <a:xfrm>
            <a:off x="1816100" y="501015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sz="1800">
                <a:effectLst/>
                <a:latin typeface="Arial" charset="0"/>
              </a:rPr>
              <a:t>use</a:t>
            </a:r>
          </a:p>
        </p:txBody>
      </p:sp>
      <p:sp>
        <p:nvSpPr>
          <p:cNvPr id="1801230" name="Rectangle 14"/>
          <p:cNvSpPr>
            <a:spLocks noChangeArrowheads="1"/>
          </p:cNvSpPr>
          <p:nvPr/>
        </p:nvSpPr>
        <p:spPr bwMode="auto">
          <a:xfrm>
            <a:off x="2044700" y="5543550"/>
            <a:ext cx="546100" cy="328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sz="1800">
                <a:effectLst/>
                <a:latin typeface="Arial" charset="0"/>
              </a:rPr>
              <a:t>use</a:t>
            </a:r>
          </a:p>
        </p:txBody>
      </p:sp>
      <p:sp>
        <p:nvSpPr>
          <p:cNvPr id="1801231" name="Line 15"/>
          <p:cNvSpPr>
            <a:spLocks noChangeShapeType="1"/>
          </p:cNvSpPr>
          <p:nvPr/>
        </p:nvSpPr>
        <p:spPr bwMode="auto">
          <a:xfrm>
            <a:off x="2603500" y="4641850"/>
            <a:ext cx="8128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32" name="Line 16"/>
          <p:cNvSpPr>
            <a:spLocks noChangeShapeType="1"/>
          </p:cNvSpPr>
          <p:nvPr/>
        </p:nvSpPr>
        <p:spPr bwMode="auto">
          <a:xfrm flipV="1">
            <a:off x="2374900" y="4997450"/>
            <a:ext cx="10414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33" name="Line 17"/>
          <p:cNvSpPr>
            <a:spLocks noChangeShapeType="1"/>
          </p:cNvSpPr>
          <p:nvPr/>
        </p:nvSpPr>
        <p:spPr bwMode="auto">
          <a:xfrm flipV="1">
            <a:off x="2603500" y="5073650"/>
            <a:ext cx="81280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34" name="Line 18"/>
          <p:cNvSpPr>
            <a:spLocks noChangeShapeType="1"/>
          </p:cNvSpPr>
          <p:nvPr/>
        </p:nvSpPr>
        <p:spPr bwMode="auto">
          <a:xfrm>
            <a:off x="7162800" y="4489450"/>
            <a:ext cx="0" cy="142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1235" name="Rectangle 19"/>
          <p:cNvSpPr>
            <a:spLocks noChangeArrowheads="1"/>
          </p:cNvSpPr>
          <p:nvPr/>
        </p:nvSpPr>
        <p:spPr bwMode="auto">
          <a:xfrm>
            <a:off x="7327900" y="4502150"/>
            <a:ext cx="5969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>
                <a:effectLst/>
                <a:latin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69074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26603-0750-4F2E-8270-2B1B058C878F}" type="slidenum">
              <a:rPr lang="en-US"/>
              <a:pPr/>
              <a:t>5</a:t>
            </a:fld>
            <a:endParaRPr lang="en-US"/>
          </a:p>
        </p:txBody>
      </p:sp>
      <p:sp>
        <p:nvSpPr>
          <p:cNvPr id="199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Instruction Set Architecture</a:t>
            </a:r>
          </a:p>
        </p:txBody>
      </p:sp>
      <p:sp>
        <p:nvSpPr>
          <p:cNvPr id="199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Strong influence on cost/performance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Remember the Execution Time </a:t>
            </a:r>
            <a:r>
              <a:rPr lang="en-US" sz="2000" dirty="0" smtClean="0">
                <a:latin typeface="Comic Sans MS" pitchFamily="66" charset="0"/>
              </a:rPr>
              <a:t>equation? </a:t>
            </a: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ISA has a huge impact on programs and their performance!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New ISAs are rare, but </a:t>
            </a:r>
            <a:r>
              <a:rPr lang="en-US" sz="2400" dirty="0" smtClean="0"/>
              <a:t>new (extended) </a:t>
            </a:r>
            <a:r>
              <a:rPr lang="en-US" sz="2400" dirty="0"/>
              <a:t>versions are not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16-bit, 32-bit and 64-bit X86 versions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Longevity is a strong function of marketing prowess</a:t>
            </a:r>
          </a:p>
        </p:txBody>
      </p:sp>
      <p:grpSp>
        <p:nvGrpSpPr>
          <p:cNvPr id="1993732" name="Group 4"/>
          <p:cNvGrpSpPr>
            <a:grpSpLocks/>
          </p:cNvGrpSpPr>
          <p:nvPr/>
        </p:nvGrpSpPr>
        <p:grpSpPr bwMode="auto">
          <a:xfrm>
            <a:off x="762000" y="2362200"/>
            <a:ext cx="7696200" cy="646113"/>
            <a:chOff x="476" y="716"/>
            <a:chExt cx="4848" cy="407"/>
          </a:xfrm>
        </p:grpSpPr>
        <p:sp>
          <p:nvSpPr>
            <p:cNvPr id="1993733" name="Rectangle 5"/>
            <p:cNvSpPr>
              <a:spLocks noChangeArrowheads="1"/>
            </p:cNvSpPr>
            <p:nvPr/>
          </p:nvSpPr>
          <p:spPr bwMode="auto">
            <a:xfrm>
              <a:off x="476" y="716"/>
              <a:ext cx="4848" cy="4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63500" tIns="25400" rIns="63500" bIns="25400">
              <a:spAutoFit/>
            </a:bodyPr>
            <a:lstStyle/>
            <a:p>
              <a:pPr marL="342900" indent="-342900" algn="l">
                <a:lnSpc>
                  <a:spcPct val="86000"/>
                </a:lnSpc>
                <a:spcBef>
                  <a:spcPct val="40000"/>
                </a:spcBef>
                <a:tabLst>
                  <a:tab pos="1371600" algn="l"/>
                  <a:tab pos="3073400" algn="l"/>
                </a:tabLst>
              </a:pPr>
              <a:r>
                <a:rPr lang="en-US" sz="1800">
                  <a:effectLst/>
                  <a:latin typeface="Arial" charset="0"/>
                </a:rPr>
                <a:t>CPU time	=  Seconds	= Instructions  x  Cycles       x   Seconds</a:t>
              </a:r>
            </a:p>
            <a:p>
              <a:pPr marL="342900" indent="-342900" algn="l">
                <a:lnSpc>
                  <a:spcPct val="86000"/>
                </a:lnSpc>
                <a:spcBef>
                  <a:spcPct val="40000"/>
                </a:spcBef>
                <a:tabLst>
                  <a:tab pos="1371600" algn="l"/>
                  <a:tab pos="3073400" algn="l"/>
                </a:tabLst>
              </a:pPr>
              <a:r>
                <a:rPr lang="en-US" sz="1800">
                  <a:effectLst/>
                  <a:latin typeface="Arial" charset="0"/>
                </a:rPr>
                <a:t>		    Program	    Program          Instruction       Cycle</a:t>
              </a:r>
            </a:p>
          </p:txBody>
        </p:sp>
        <p:sp>
          <p:nvSpPr>
            <p:cNvPr id="1993734" name="Line 6"/>
            <p:cNvSpPr>
              <a:spLocks noChangeShapeType="1"/>
            </p:cNvSpPr>
            <p:nvPr/>
          </p:nvSpPr>
          <p:spPr bwMode="auto">
            <a:xfrm>
              <a:off x="1508" y="8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3735" name="Line 7"/>
            <p:cNvSpPr>
              <a:spLocks noChangeShapeType="1"/>
            </p:cNvSpPr>
            <p:nvPr/>
          </p:nvSpPr>
          <p:spPr bwMode="auto">
            <a:xfrm>
              <a:off x="2468" y="912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3736" name="Line 8"/>
            <p:cNvSpPr>
              <a:spLocks noChangeShapeType="1"/>
            </p:cNvSpPr>
            <p:nvPr/>
          </p:nvSpPr>
          <p:spPr bwMode="auto">
            <a:xfrm>
              <a:off x="3604" y="928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3737" name="Line 9"/>
            <p:cNvSpPr>
              <a:spLocks noChangeShapeType="1"/>
            </p:cNvSpPr>
            <p:nvPr/>
          </p:nvSpPr>
          <p:spPr bwMode="auto">
            <a:xfrm>
              <a:off x="4612" y="912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0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86A0F-EF87-49E6-8DB0-D4047B8F0477}" type="slidenum">
              <a:rPr lang="en-US"/>
              <a:pPr/>
              <a:t>6</a:t>
            </a:fld>
            <a:endParaRPr lang="en-US"/>
          </a:p>
        </p:txBody>
      </p:sp>
      <p:sp>
        <p:nvSpPr>
          <p:cNvPr id="185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Instruction Set Architecture</a:t>
            </a:r>
          </a:p>
        </p:txBody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</a:rPr>
              <a:t>What is an instruction set architecture?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mic Sans MS" pitchFamily="66" charset="0"/>
              </a:rPr>
              <a:t>Specification of a set of instructions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mic Sans MS" pitchFamily="66" charset="0"/>
              </a:rPr>
              <a:t>Each instruction is directly executed by the CPU hardware.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</a:rPr>
              <a:t>How is it represented?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mic Sans MS" pitchFamily="66" charset="0"/>
              </a:rPr>
              <a:t>By a binary format, typically bits, bytes, words.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mic Sans MS" pitchFamily="66" charset="0"/>
              </a:rPr>
              <a:t>Word size is typically 16, 32, 64 bits today.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mic Sans MS" pitchFamily="66" charset="0"/>
              </a:rPr>
              <a:t>Length format options: </a:t>
            </a:r>
          </a:p>
          <a:p>
            <a:pPr lvl="2">
              <a:spcBef>
                <a:spcPct val="50000"/>
              </a:spcBef>
            </a:pPr>
            <a:r>
              <a:rPr lang="en-US" sz="1800" dirty="0">
                <a:latin typeface="Comic Sans MS" pitchFamily="66" charset="0"/>
              </a:rPr>
              <a:t>Fixed – each instruction encoded in same size field</a:t>
            </a:r>
          </a:p>
          <a:p>
            <a:pPr lvl="2">
              <a:spcBef>
                <a:spcPct val="50000"/>
              </a:spcBef>
            </a:pPr>
            <a:r>
              <a:rPr lang="en-US" sz="1800" dirty="0">
                <a:latin typeface="Comic Sans MS" pitchFamily="66" charset="0"/>
              </a:rPr>
              <a:t>Variable – half-word, whole word, multiple word instructions are possible</a:t>
            </a:r>
          </a:p>
        </p:txBody>
      </p:sp>
    </p:spTree>
    <p:extLst>
      <p:ext uri="{BB962C8B-B14F-4D97-AF65-F5344CB8AC3E}">
        <p14:creationId xmlns:p14="http://schemas.microsoft.com/office/powerpoint/2010/main" val="15571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5910-D5F8-4AF2-B4D1-E8E3C95E9392}" type="slidenum">
              <a:rPr lang="en-US"/>
              <a:pPr/>
              <a:t>7</a:t>
            </a:fld>
            <a:endParaRPr lang="en-US"/>
          </a:p>
        </p:txBody>
      </p:sp>
      <p:sp>
        <p:nvSpPr>
          <p:cNvPr id="199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Instruction Formats</a:t>
            </a:r>
          </a:p>
        </p:txBody>
      </p:sp>
      <p:sp>
        <p:nvSpPr>
          <p:cNvPr id="1995779" name="Text Box 3"/>
          <p:cNvSpPr txBox="1">
            <a:spLocks noChangeArrowheads="1"/>
          </p:cNvSpPr>
          <p:nvPr/>
        </p:nvSpPr>
        <p:spPr bwMode="auto">
          <a:xfrm>
            <a:off x="685800" y="2006600"/>
            <a:ext cx="267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b="0">
                <a:effectLst/>
                <a:latin typeface="Palatino" pitchFamily="18" charset="0"/>
              </a:rPr>
              <a:t>Alpha (fixed length)</a:t>
            </a:r>
          </a:p>
        </p:txBody>
      </p:sp>
      <p:sp>
        <p:nvSpPr>
          <p:cNvPr id="1995780" name="Rectangle 4"/>
          <p:cNvSpPr>
            <a:spLocks noChangeArrowheads="1"/>
          </p:cNvSpPr>
          <p:nvPr/>
        </p:nvSpPr>
        <p:spPr bwMode="auto">
          <a:xfrm>
            <a:off x="685800" y="2640013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81" name="Line 5"/>
          <p:cNvSpPr>
            <a:spLocks noChangeShapeType="1"/>
          </p:cNvSpPr>
          <p:nvPr/>
        </p:nvSpPr>
        <p:spPr bwMode="auto">
          <a:xfrm>
            <a:off x="1219200" y="26400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82" name="Rectangle 6"/>
          <p:cNvSpPr>
            <a:spLocks noChangeArrowheads="1"/>
          </p:cNvSpPr>
          <p:nvPr/>
        </p:nvSpPr>
        <p:spPr bwMode="auto">
          <a:xfrm>
            <a:off x="685800" y="3097213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83" name="Line 7"/>
          <p:cNvSpPr>
            <a:spLocks noChangeShapeType="1"/>
          </p:cNvSpPr>
          <p:nvPr/>
        </p:nvSpPr>
        <p:spPr bwMode="auto">
          <a:xfrm>
            <a:off x="1219200" y="3097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84" name="Line 8"/>
          <p:cNvSpPr>
            <a:spLocks noChangeShapeType="1"/>
          </p:cNvSpPr>
          <p:nvPr/>
        </p:nvSpPr>
        <p:spPr bwMode="auto">
          <a:xfrm>
            <a:off x="1600200" y="3097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85" name="Rectangle 9"/>
          <p:cNvSpPr>
            <a:spLocks noChangeArrowheads="1"/>
          </p:cNvSpPr>
          <p:nvPr/>
        </p:nvSpPr>
        <p:spPr bwMode="auto">
          <a:xfrm>
            <a:off x="685800" y="3554413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86" name="Line 10"/>
          <p:cNvSpPr>
            <a:spLocks noChangeShapeType="1"/>
          </p:cNvSpPr>
          <p:nvPr/>
        </p:nvSpPr>
        <p:spPr bwMode="auto">
          <a:xfrm>
            <a:off x="1219200" y="35544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87" name="Line 11"/>
          <p:cNvSpPr>
            <a:spLocks noChangeShapeType="1"/>
          </p:cNvSpPr>
          <p:nvPr/>
        </p:nvSpPr>
        <p:spPr bwMode="auto">
          <a:xfrm>
            <a:off x="1600200" y="35544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88" name="Line 12"/>
          <p:cNvSpPr>
            <a:spLocks noChangeShapeType="1"/>
          </p:cNvSpPr>
          <p:nvPr/>
        </p:nvSpPr>
        <p:spPr bwMode="auto">
          <a:xfrm>
            <a:off x="1981200" y="35544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89" name="Rectangle 13"/>
          <p:cNvSpPr>
            <a:spLocks noChangeArrowheads="1"/>
          </p:cNvSpPr>
          <p:nvPr/>
        </p:nvSpPr>
        <p:spPr bwMode="auto">
          <a:xfrm>
            <a:off x="685800" y="4011613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0" name="Line 14"/>
          <p:cNvSpPr>
            <a:spLocks noChangeShapeType="1"/>
          </p:cNvSpPr>
          <p:nvPr/>
        </p:nvSpPr>
        <p:spPr bwMode="auto">
          <a:xfrm>
            <a:off x="1219200" y="4011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91" name="Line 15"/>
          <p:cNvSpPr>
            <a:spLocks noChangeShapeType="1"/>
          </p:cNvSpPr>
          <p:nvPr/>
        </p:nvSpPr>
        <p:spPr bwMode="auto">
          <a:xfrm>
            <a:off x="1600200" y="4011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92" name="Line 16"/>
          <p:cNvSpPr>
            <a:spLocks noChangeShapeType="1"/>
          </p:cNvSpPr>
          <p:nvPr/>
        </p:nvSpPr>
        <p:spPr bwMode="auto">
          <a:xfrm>
            <a:off x="1981200" y="4011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93" name="Line 17"/>
          <p:cNvSpPr>
            <a:spLocks noChangeShapeType="1"/>
          </p:cNvSpPr>
          <p:nvPr/>
        </p:nvSpPr>
        <p:spPr bwMode="auto">
          <a:xfrm>
            <a:off x="2590800" y="4011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94" name="Line 18"/>
          <p:cNvSpPr>
            <a:spLocks noChangeShapeType="1"/>
          </p:cNvSpPr>
          <p:nvPr/>
        </p:nvSpPr>
        <p:spPr bwMode="auto">
          <a:xfrm>
            <a:off x="685800" y="492601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95" name="Text Box 19"/>
          <p:cNvSpPr txBox="1">
            <a:spLocks noChangeArrowheads="1"/>
          </p:cNvSpPr>
          <p:nvPr/>
        </p:nvSpPr>
        <p:spPr bwMode="auto">
          <a:xfrm>
            <a:off x="1524000" y="4926013"/>
            <a:ext cx="617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32 bits</a:t>
            </a:r>
          </a:p>
        </p:txBody>
      </p:sp>
      <p:sp>
        <p:nvSpPr>
          <p:cNvPr id="1995796" name="Line 20"/>
          <p:cNvSpPr>
            <a:spLocks noChangeShapeType="1"/>
          </p:cNvSpPr>
          <p:nvPr/>
        </p:nvSpPr>
        <p:spPr bwMode="auto">
          <a:xfrm>
            <a:off x="685800" y="45450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797" name="Text Box 21"/>
          <p:cNvSpPr txBox="1">
            <a:spLocks noChangeArrowheads="1"/>
          </p:cNvSpPr>
          <p:nvPr/>
        </p:nvSpPr>
        <p:spPr bwMode="auto">
          <a:xfrm>
            <a:off x="685800" y="4545013"/>
            <a:ext cx="5413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6 bits</a:t>
            </a:r>
          </a:p>
        </p:txBody>
      </p:sp>
      <p:sp>
        <p:nvSpPr>
          <p:cNvPr id="1995798" name="Text Box 22"/>
          <p:cNvSpPr txBox="1">
            <a:spLocks noChangeArrowheads="1"/>
          </p:cNvSpPr>
          <p:nvPr/>
        </p:nvSpPr>
        <p:spPr bwMode="auto">
          <a:xfrm>
            <a:off x="609600" y="2716213"/>
            <a:ext cx="676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opcode</a:t>
            </a:r>
          </a:p>
        </p:txBody>
      </p:sp>
      <p:sp>
        <p:nvSpPr>
          <p:cNvPr id="1995799" name="Text Box 23"/>
          <p:cNvSpPr txBox="1">
            <a:spLocks noChangeArrowheads="1"/>
          </p:cNvSpPr>
          <p:nvPr/>
        </p:nvSpPr>
        <p:spPr bwMode="auto">
          <a:xfrm>
            <a:off x="609600" y="3173413"/>
            <a:ext cx="676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opcode</a:t>
            </a:r>
          </a:p>
        </p:txBody>
      </p:sp>
      <p:sp>
        <p:nvSpPr>
          <p:cNvPr id="1995800" name="Text Box 24"/>
          <p:cNvSpPr txBox="1">
            <a:spLocks noChangeArrowheads="1"/>
          </p:cNvSpPr>
          <p:nvPr/>
        </p:nvSpPr>
        <p:spPr bwMode="auto">
          <a:xfrm>
            <a:off x="609600" y="3630613"/>
            <a:ext cx="676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opcode</a:t>
            </a:r>
          </a:p>
        </p:txBody>
      </p:sp>
      <p:sp>
        <p:nvSpPr>
          <p:cNvPr id="1995801" name="Text Box 25"/>
          <p:cNvSpPr txBox="1">
            <a:spLocks noChangeArrowheads="1"/>
          </p:cNvSpPr>
          <p:nvPr/>
        </p:nvSpPr>
        <p:spPr bwMode="auto">
          <a:xfrm>
            <a:off x="609600" y="4087813"/>
            <a:ext cx="676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opcode</a:t>
            </a:r>
          </a:p>
        </p:txBody>
      </p:sp>
      <p:sp>
        <p:nvSpPr>
          <p:cNvPr id="1995802" name="Text Box 26"/>
          <p:cNvSpPr txBox="1">
            <a:spLocks noChangeArrowheads="1"/>
          </p:cNvSpPr>
          <p:nvPr/>
        </p:nvSpPr>
        <p:spPr bwMode="auto">
          <a:xfrm>
            <a:off x="1219200" y="3173413"/>
            <a:ext cx="404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RA</a:t>
            </a:r>
          </a:p>
        </p:txBody>
      </p:sp>
      <p:sp>
        <p:nvSpPr>
          <p:cNvPr id="1995803" name="Text Box 27"/>
          <p:cNvSpPr txBox="1">
            <a:spLocks noChangeArrowheads="1"/>
          </p:cNvSpPr>
          <p:nvPr/>
        </p:nvSpPr>
        <p:spPr bwMode="auto">
          <a:xfrm>
            <a:off x="1219200" y="3630613"/>
            <a:ext cx="404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RA</a:t>
            </a:r>
          </a:p>
        </p:txBody>
      </p:sp>
      <p:sp>
        <p:nvSpPr>
          <p:cNvPr id="1995804" name="Text Box 28"/>
          <p:cNvSpPr txBox="1">
            <a:spLocks noChangeArrowheads="1"/>
          </p:cNvSpPr>
          <p:nvPr/>
        </p:nvSpPr>
        <p:spPr bwMode="auto">
          <a:xfrm>
            <a:off x="1219200" y="4087813"/>
            <a:ext cx="404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RA</a:t>
            </a:r>
          </a:p>
        </p:txBody>
      </p:sp>
      <p:sp>
        <p:nvSpPr>
          <p:cNvPr id="1995805" name="Text Box 29"/>
          <p:cNvSpPr txBox="1">
            <a:spLocks noChangeArrowheads="1"/>
          </p:cNvSpPr>
          <p:nvPr/>
        </p:nvSpPr>
        <p:spPr bwMode="auto">
          <a:xfrm>
            <a:off x="1600200" y="4087813"/>
            <a:ext cx="379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RB</a:t>
            </a:r>
          </a:p>
        </p:txBody>
      </p:sp>
      <p:sp>
        <p:nvSpPr>
          <p:cNvPr id="1995806" name="Text Box 30"/>
          <p:cNvSpPr txBox="1">
            <a:spLocks noChangeArrowheads="1"/>
          </p:cNvSpPr>
          <p:nvPr/>
        </p:nvSpPr>
        <p:spPr bwMode="auto">
          <a:xfrm>
            <a:off x="1600200" y="3630613"/>
            <a:ext cx="379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RB</a:t>
            </a:r>
          </a:p>
        </p:txBody>
      </p:sp>
      <p:sp>
        <p:nvSpPr>
          <p:cNvPr id="1995807" name="Text Box 31"/>
          <p:cNvSpPr txBox="1">
            <a:spLocks noChangeArrowheads="1"/>
          </p:cNvSpPr>
          <p:nvPr/>
        </p:nvSpPr>
        <p:spPr bwMode="auto">
          <a:xfrm>
            <a:off x="2590800" y="4087813"/>
            <a:ext cx="393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>
                <a:effectLst/>
                <a:latin typeface="Palatino" pitchFamily="18" charset="0"/>
              </a:rPr>
              <a:t>RC</a:t>
            </a:r>
          </a:p>
        </p:txBody>
      </p:sp>
      <p:sp>
        <p:nvSpPr>
          <p:cNvPr id="1995808" name="Text Box 32"/>
          <p:cNvSpPr txBox="1">
            <a:spLocks noChangeArrowheads="1"/>
          </p:cNvSpPr>
          <p:nvPr/>
        </p:nvSpPr>
        <p:spPr bwMode="auto">
          <a:xfrm>
            <a:off x="2955925" y="2660650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TRAP</a:t>
            </a:r>
          </a:p>
        </p:txBody>
      </p:sp>
      <p:sp>
        <p:nvSpPr>
          <p:cNvPr id="1995809" name="Text Box 33"/>
          <p:cNvSpPr txBox="1">
            <a:spLocks noChangeArrowheads="1"/>
          </p:cNvSpPr>
          <p:nvPr/>
        </p:nvSpPr>
        <p:spPr bwMode="auto">
          <a:xfrm>
            <a:off x="2971800" y="3122613"/>
            <a:ext cx="73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Branch</a:t>
            </a:r>
          </a:p>
        </p:txBody>
      </p:sp>
      <p:sp>
        <p:nvSpPr>
          <p:cNvPr id="1995810" name="Text Box 34"/>
          <p:cNvSpPr txBox="1">
            <a:spLocks noChangeArrowheads="1"/>
          </p:cNvSpPr>
          <p:nvPr/>
        </p:nvSpPr>
        <p:spPr bwMode="auto">
          <a:xfrm>
            <a:off x="2971800" y="3624263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Mem</a:t>
            </a:r>
          </a:p>
        </p:txBody>
      </p:sp>
      <p:sp>
        <p:nvSpPr>
          <p:cNvPr id="1995811" name="Text Box 35"/>
          <p:cNvSpPr txBox="1">
            <a:spLocks noChangeArrowheads="1"/>
          </p:cNvSpPr>
          <p:nvPr/>
        </p:nvSpPr>
        <p:spPr bwMode="auto">
          <a:xfrm>
            <a:off x="2971800" y="4081463"/>
            <a:ext cx="819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Operate</a:t>
            </a:r>
          </a:p>
        </p:txBody>
      </p:sp>
      <p:sp>
        <p:nvSpPr>
          <p:cNvPr id="1995812" name="Text Box 36"/>
          <p:cNvSpPr txBox="1">
            <a:spLocks noChangeArrowheads="1"/>
          </p:cNvSpPr>
          <p:nvPr/>
        </p:nvSpPr>
        <p:spPr bwMode="auto">
          <a:xfrm>
            <a:off x="5334000" y="2768600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b="0">
                <a:effectLst/>
                <a:latin typeface="Palatino" pitchFamily="18" charset="0"/>
              </a:rPr>
              <a:t>x86 (variable length)</a:t>
            </a:r>
          </a:p>
        </p:txBody>
      </p:sp>
      <p:sp>
        <p:nvSpPr>
          <p:cNvPr id="1995813" name="Rectangle 37"/>
          <p:cNvSpPr>
            <a:spLocks noChangeArrowheads="1"/>
          </p:cNvSpPr>
          <p:nvPr/>
        </p:nvSpPr>
        <p:spPr bwMode="auto">
          <a:xfrm>
            <a:off x="4572000" y="3657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0">
                <a:effectLst/>
                <a:latin typeface="Palatino" pitchFamily="18" charset="0"/>
              </a:rPr>
              <a:t>prefixes</a:t>
            </a:r>
          </a:p>
        </p:txBody>
      </p:sp>
      <p:sp>
        <p:nvSpPr>
          <p:cNvPr id="1995814" name="Rectangle 38"/>
          <p:cNvSpPr>
            <a:spLocks noChangeArrowheads="1"/>
          </p:cNvSpPr>
          <p:nvPr/>
        </p:nvSpPr>
        <p:spPr bwMode="auto">
          <a:xfrm>
            <a:off x="5410200" y="3657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0">
                <a:effectLst/>
                <a:latin typeface="Palatino" pitchFamily="18" charset="0"/>
              </a:rPr>
              <a:t>opcode</a:t>
            </a:r>
          </a:p>
        </p:txBody>
      </p:sp>
      <p:sp>
        <p:nvSpPr>
          <p:cNvPr id="1995815" name="Rectangle 39"/>
          <p:cNvSpPr>
            <a:spLocks noChangeArrowheads="1"/>
          </p:cNvSpPr>
          <p:nvPr/>
        </p:nvSpPr>
        <p:spPr bwMode="auto">
          <a:xfrm>
            <a:off x="6248400" y="3657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0">
                <a:effectLst/>
                <a:latin typeface="Palatino" pitchFamily="18" charset="0"/>
              </a:rPr>
              <a:t>addr mode</a:t>
            </a:r>
          </a:p>
        </p:txBody>
      </p:sp>
      <p:sp>
        <p:nvSpPr>
          <p:cNvPr id="1995816" name="Rectangle 40"/>
          <p:cNvSpPr>
            <a:spLocks noChangeArrowheads="1"/>
          </p:cNvSpPr>
          <p:nvPr/>
        </p:nvSpPr>
        <p:spPr bwMode="auto">
          <a:xfrm>
            <a:off x="7086600" y="3657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0">
                <a:effectLst/>
                <a:latin typeface="Palatino" pitchFamily="18" charset="0"/>
              </a:rPr>
              <a:t>displ</a:t>
            </a:r>
          </a:p>
        </p:txBody>
      </p:sp>
      <p:sp>
        <p:nvSpPr>
          <p:cNvPr id="1995817" name="Rectangle 41"/>
          <p:cNvSpPr>
            <a:spLocks noChangeArrowheads="1"/>
          </p:cNvSpPr>
          <p:nvPr/>
        </p:nvSpPr>
        <p:spPr bwMode="auto">
          <a:xfrm>
            <a:off x="7924800" y="36576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0">
                <a:effectLst/>
                <a:latin typeface="Palatino" pitchFamily="18" charset="0"/>
              </a:rPr>
              <a:t>imm</a:t>
            </a:r>
          </a:p>
        </p:txBody>
      </p:sp>
      <p:sp>
        <p:nvSpPr>
          <p:cNvPr id="1995818" name="Line 42"/>
          <p:cNvSpPr>
            <a:spLocks noChangeShapeType="1"/>
          </p:cNvSpPr>
          <p:nvPr/>
        </p:nvSpPr>
        <p:spPr bwMode="auto">
          <a:xfrm>
            <a:off x="5029200" y="3962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819" name="Line 43"/>
          <p:cNvSpPr>
            <a:spLocks noChangeShapeType="1"/>
          </p:cNvSpPr>
          <p:nvPr/>
        </p:nvSpPr>
        <p:spPr bwMode="auto">
          <a:xfrm>
            <a:off x="5029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820" name="Text Box 44"/>
          <p:cNvSpPr txBox="1">
            <a:spLocks noChangeArrowheads="1"/>
          </p:cNvSpPr>
          <p:nvPr/>
        </p:nvSpPr>
        <p:spPr bwMode="auto">
          <a:xfrm>
            <a:off x="5546725" y="5811838"/>
            <a:ext cx="167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0 to 4 bytes of prefix</a:t>
            </a:r>
          </a:p>
        </p:txBody>
      </p:sp>
      <p:sp>
        <p:nvSpPr>
          <p:cNvPr id="1995821" name="Line 45"/>
          <p:cNvSpPr>
            <a:spLocks noChangeShapeType="1"/>
          </p:cNvSpPr>
          <p:nvPr/>
        </p:nvSpPr>
        <p:spPr bwMode="auto">
          <a:xfrm>
            <a:off x="5867400" y="396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822" name="Line 46"/>
          <p:cNvSpPr>
            <a:spLocks noChangeShapeType="1"/>
          </p:cNvSpPr>
          <p:nvPr/>
        </p:nvSpPr>
        <p:spPr bwMode="auto">
          <a:xfrm>
            <a:off x="5867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823" name="Text Box 47"/>
          <p:cNvSpPr txBox="1">
            <a:spLocks noChangeArrowheads="1"/>
          </p:cNvSpPr>
          <p:nvPr/>
        </p:nvSpPr>
        <p:spPr bwMode="auto">
          <a:xfrm>
            <a:off x="6224588" y="5334000"/>
            <a:ext cx="1771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1 or 2 bytes of opcode</a:t>
            </a:r>
          </a:p>
        </p:txBody>
      </p:sp>
      <p:sp>
        <p:nvSpPr>
          <p:cNvPr id="1995824" name="Line 48"/>
          <p:cNvSpPr>
            <a:spLocks noChangeShapeType="1"/>
          </p:cNvSpPr>
          <p:nvPr/>
        </p:nvSpPr>
        <p:spPr bwMode="auto">
          <a:xfrm>
            <a:off x="6705600" y="3962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825" name="Text Box 49"/>
          <p:cNvSpPr txBox="1">
            <a:spLocks noChangeArrowheads="1"/>
          </p:cNvSpPr>
          <p:nvPr/>
        </p:nvSpPr>
        <p:spPr bwMode="auto">
          <a:xfrm>
            <a:off x="6248400" y="4973638"/>
            <a:ext cx="2459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0 to 2 bytes (ModR/M and SIB)</a:t>
            </a:r>
          </a:p>
        </p:txBody>
      </p:sp>
      <p:sp>
        <p:nvSpPr>
          <p:cNvPr id="1995826" name="Line 50"/>
          <p:cNvSpPr>
            <a:spLocks noChangeShapeType="1"/>
          </p:cNvSpPr>
          <p:nvPr/>
        </p:nvSpPr>
        <p:spPr bwMode="auto">
          <a:xfrm>
            <a:off x="70866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5827" name="Text Box 51"/>
          <p:cNvSpPr txBox="1">
            <a:spLocks noChangeArrowheads="1"/>
          </p:cNvSpPr>
          <p:nvPr/>
        </p:nvSpPr>
        <p:spPr bwMode="auto">
          <a:xfrm>
            <a:off x="7391400" y="4267200"/>
            <a:ext cx="1011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0">
                <a:effectLst/>
                <a:latin typeface="Palatino" pitchFamily="18" charset="0"/>
              </a:rPr>
              <a:t>0 to 8 bytes</a:t>
            </a:r>
          </a:p>
        </p:txBody>
      </p:sp>
      <p:sp>
        <p:nvSpPr>
          <p:cNvPr id="1995828" name="Text Box 52"/>
          <p:cNvSpPr txBox="1">
            <a:spLocks noChangeArrowheads="1"/>
          </p:cNvSpPr>
          <p:nvPr/>
        </p:nvSpPr>
        <p:spPr bwMode="auto">
          <a:xfrm>
            <a:off x="4800600" y="1371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VAX-11: 1—53 bytes</a:t>
            </a:r>
          </a:p>
        </p:txBody>
      </p:sp>
    </p:spTree>
    <p:extLst>
      <p:ext uri="{BB962C8B-B14F-4D97-AF65-F5344CB8AC3E}">
        <p14:creationId xmlns:p14="http://schemas.microsoft.com/office/powerpoint/2010/main" val="1895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2525F-5657-4C0E-9C42-6F9E395BBBF7}" type="slidenum">
              <a:rPr lang="en-US"/>
              <a:pPr/>
              <a:t>8</a:t>
            </a:fld>
            <a:endParaRPr lang="en-US"/>
          </a:p>
        </p:txBody>
      </p:sp>
      <p:sp>
        <p:nvSpPr>
          <p:cNvPr id="1849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43800" cy="45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新細明體" pitchFamily="18" charset="-120"/>
                <a:cs typeface="Estrangelo Edessa" pitchFamily="66" charset="0"/>
              </a:rPr>
              <a:t>Evolution of Instruction Sets</a:t>
            </a:r>
          </a:p>
        </p:txBody>
      </p:sp>
      <p:sp>
        <p:nvSpPr>
          <p:cNvPr id="1849347" name="Rectangle 1027"/>
          <p:cNvSpPr>
            <a:spLocks noChangeArrowheads="1"/>
          </p:cNvSpPr>
          <p:nvPr/>
        </p:nvSpPr>
        <p:spPr bwMode="auto">
          <a:xfrm>
            <a:off x="2374900" y="939800"/>
            <a:ext cx="3860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Single Accumulator</a:t>
            </a: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 (EDSAC 1950)</a:t>
            </a:r>
          </a:p>
        </p:txBody>
      </p:sp>
      <p:sp>
        <p:nvSpPr>
          <p:cNvPr id="1849348" name="Rectangle 1028"/>
          <p:cNvSpPr>
            <a:spLocks noChangeArrowheads="1"/>
          </p:cNvSpPr>
          <p:nvPr/>
        </p:nvSpPr>
        <p:spPr bwMode="auto">
          <a:xfrm>
            <a:off x="2222500" y="1397000"/>
            <a:ext cx="34861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Accumulator + Index Registers</a:t>
            </a:r>
          </a:p>
        </p:txBody>
      </p:sp>
      <p:sp>
        <p:nvSpPr>
          <p:cNvPr id="1849349" name="Rectangle 1029"/>
          <p:cNvSpPr>
            <a:spLocks noChangeArrowheads="1"/>
          </p:cNvSpPr>
          <p:nvPr/>
        </p:nvSpPr>
        <p:spPr bwMode="auto">
          <a:xfrm>
            <a:off x="1828800" y="1676400"/>
            <a:ext cx="4559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(Manchester Mark I, IBM 700 series 1953)</a:t>
            </a:r>
          </a:p>
        </p:txBody>
      </p:sp>
      <p:sp>
        <p:nvSpPr>
          <p:cNvPr id="1849350" name="Rectangle 1030"/>
          <p:cNvSpPr>
            <a:spLocks noChangeArrowheads="1"/>
          </p:cNvSpPr>
          <p:nvPr/>
        </p:nvSpPr>
        <p:spPr bwMode="auto">
          <a:xfrm>
            <a:off x="2362200" y="2209800"/>
            <a:ext cx="3860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Separation of Programming Model</a:t>
            </a:r>
          </a:p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          from Implementation</a:t>
            </a:r>
          </a:p>
        </p:txBody>
      </p:sp>
      <p:sp>
        <p:nvSpPr>
          <p:cNvPr id="1849351" name="Rectangle 1031"/>
          <p:cNvSpPr>
            <a:spLocks noChangeArrowheads="1"/>
          </p:cNvSpPr>
          <p:nvPr/>
        </p:nvSpPr>
        <p:spPr bwMode="auto">
          <a:xfrm>
            <a:off x="685800" y="2971800"/>
            <a:ext cx="311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High-level Language Based</a:t>
            </a:r>
          </a:p>
        </p:txBody>
      </p:sp>
      <p:sp>
        <p:nvSpPr>
          <p:cNvPr id="1849352" name="Rectangle 1032"/>
          <p:cNvSpPr>
            <a:spLocks noChangeArrowheads="1"/>
          </p:cNvSpPr>
          <p:nvPr/>
        </p:nvSpPr>
        <p:spPr bwMode="auto">
          <a:xfrm>
            <a:off x="5257800" y="2971800"/>
            <a:ext cx="2298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Concept of a Family</a:t>
            </a:r>
          </a:p>
        </p:txBody>
      </p:sp>
      <p:sp>
        <p:nvSpPr>
          <p:cNvPr id="1849353" name="Rectangle 1033"/>
          <p:cNvSpPr>
            <a:spLocks noChangeArrowheads="1"/>
          </p:cNvSpPr>
          <p:nvPr/>
        </p:nvSpPr>
        <p:spPr bwMode="auto">
          <a:xfrm>
            <a:off x="1066800" y="3276600"/>
            <a:ext cx="1524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(B5000 1963)</a:t>
            </a:r>
          </a:p>
        </p:txBody>
      </p:sp>
      <p:sp>
        <p:nvSpPr>
          <p:cNvPr id="1849354" name="Rectangle 1034"/>
          <p:cNvSpPr>
            <a:spLocks noChangeArrowheads="1"/>
          </p:cNvSpPr>
          <p:nvPr/>
        </p:nvSpPr>
        <p:spPr bwMode="auto">
          <a:xfrm>
            <a:off x="5715000" y="3276600"/>
            <a:ext cx="1714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(IBM 360 1964)</a:t>
            </a:r>
          </a:p>
        </p:txBody>
      </p:sp>
      <p:sp>
        <p:nvSpPr>
          <p:cNvPr id="1849355" name="Rectangle 1035"/>
          <p:cNvSpPr>
            <a:spLocks noChangeArrowheads="1"/>
          </p:cNvSpPr>
          <p:nvPr/>
        </p:nvSpPr>
        <p:spPr bwMode="auto">
          <a:xfrm>
            <a:off x="2362200" y="3733800"/>
            <a:ext cx="4038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General Purpose Register Machines</a:t>
            </a:r>
          </a:p>
        </p:txBody>
      </p:sp>
      <p:sp>
        <p:nvSpPr>
          <p:cNvPr id="1849356" name="Rectangle 1036"/>
          <p:cNvSpPr>
            <a:spLocks noChangeArrowheads="1"/>
          </p:cNvSpPr>
          <p:nvPr/>
        </p:nvSpPr>
        <p:spPr bwMode="auto">
          <a:xfrm>
            <a:off x="533400" y="4191000"/>
            <a:ext cx="28829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Complex Instruction Sets</a:t>
            </a:r>
          </a:p>
        </p:txBody>
      </p:sp>
      <p:sp>
        <p:nvSpPr>
          <p:cNvPr id="1849357" name="Rectangle 1037"/>
          <p:cNvSpPr>
            <a:spLocks noChangeArrowheads="1"/>
          </p:cNvSpPr>
          <p:nvPr/>
        </p:nvSpPr>
        <p:spPr bwMode="auto">
          <a:xfrm>
            <a:off x="5181600" y="4191000"/>
            <a:ext cx="2730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Load/Store Architecture</a:t>
            </a:r>
          </a:p>
        </p:txBody>
      </p:sp>
      <p:sp>
        <p:nvSpPr>
          <p:cNvPr id="1849358" name="Rectangle 1038"/>
          <p:cNvSpPr>
            <a:spLocks noChangeArrowheads="1"/>
          </p:cNvSpPr>
          <p:nvPr/>
        </p:nvSpPr>
        <p:spPr bwMode="auto">
          <a:xfrm>
            <a:off x="5448300" y="4991100"/>
            <a:ext cx="673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RISC</a:t>
            </a:r>
          </a:p>
        </p:txBody>
      </p:sp>
      <p:sp>
        <p:nvSpPr>
          <p:cNvPr id="1849359" name="Rectangle 1039"/>
          <p:cNvSpPr>
            <a:spLocks noChangeArrowheads="1"/>
          </p:cNvSpPr>
          <p:nvPr/>
        </p:nvSpPr>
        <p:spPr bwMode="auto">
          <a:xfrm>
            <a:off x="838200" y="4495800"/>
            <a:ext cx="26289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(Vax, Intel 432 1977-80)</a:t>
            </a:r>
          </a:p>
        </p:txBody>
      </p:sp>
      <p:sp>
        <p:nvSpPr>
          <p:cNvPr id="1849360" name="Rectangle 1040"/>
          <p:cNvSpPr>
            <a:spLocks noChangeArrowheads="1"/>
          </p:cNvSpPr>
          <p:nvPr/>
        </p:nvSpPr>
        <p:spPr bwMode="auto">
          <a:xfrm>
            <a:off x="5181600" y="4495800"/>
            <a:ext cx="3073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(CDC 6600, Cray 1 1963-76)</a:t>
            </a:r>
          </a:p>
        </p:txBody>
      </p:sp>
      <p:sp>
        <p:nvSpPr>
          <p:cNvPr id="1849361" name="Rectangle 1041"/>
          <p:cNvSpPr>
            <a:spLocks noChangeArrowheads="1"/>
          </p:cNvSpPr>
          <p:nvPr/>
        </p:nvSpPr>
        <p:spPr bwMode="auto">
          <a:xfrm>
            <a:off x="3352800" y="5257800"/>
            <a:ext cx="6096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(MIPS,Sparc,HP-PA,IBM RS6000,PowerPC 1987,AVR)</a:t>
            </a:r>
          </a:p>
        </p:txBody>
      </p:sp>
      <p:sp>
        <p:nvSpPr>
          <p:cNvPr id="1849362" name="Line 1042"/>
          <p:cNvSpPr>
            <a:spLocks noChangeShapeType="1"/>
          </p:cNvSpPr>
          <p:nvPr/>
        </p:nvSpPr>
        <p:spPr bwMode="auto">
          <a:xfrm>
            <a:off x="3810000" y="1231900"/>
            <a:ext cx="0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63" name="Line 1043"/>
          <p:cNvSpPr>
            <a:spLocks noChangeShapeType="1"/>
          </p:cNvSpPr>
          <p:nvPr/>
        </p:nvSpPr>
        <p:spPr bwMode="auto">
          <a:xfrm>
            <a:off x="3810000" y="19812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64" name="Line 1044"/>
          <p:cNvSpPr>
            <a:spLocks noChangeShapeType="1"/>
          </p:cNvSpPr>
          <p:nvPr/>
        </p:nvSpPr>
        <p:spPr bwMode="auto">
          <a:xfrm flipH="1">
            <a:off x="2590800" y="2667000"/>
            <a:ext cx="1016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65" name="Line 1045"/>
          <p:cNvSpPr>
            <a:spLocks noChangeShapeType="1"/>
          </p:cNvSpPr>
          <p:nvPr/>
        </p:nvSpPr>
        <p:spPr bwMode="auto">
          <a:xfrm>
            <a:off x="4495800" y="2743200"/>
            <a:ext cx="13462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66" name="Line 1046"/>
          <p:cNvSpPr>
            <a:spLocks noChangeShapeType="1"/>
          </p:cNvSpPr>
          <p:nvPr/>
        </p:nvSpPr>
        <p:spPr bwMode="auto">
          <a:xfrm>
            <a:off x="2286000" y="3492500"/>
            <a:ext cx="5842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67" name="Line 1047"/>
          <p:cNvSpPr>
            <a:spLocks noChangeShapeType="1"/>
          </p:cNvSpPr>
          <p:nvPr/>
        </p:nvSpPr>
        <p:spPr bwMode="auto">
          <a:xfrm flipH="1">
            <a:off x="5156200" y="3416300"/>
            <a:ext cx="4826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68" name="Line 1048"/>
          <p:cNvSpPr>
            <a:spLocks noChangeShapeType="1"/>
          </p:cNvSpPr>
          <p:nvPr/>
        </p:nvSpPr>
        <p:spPr bwMode="auto">
          <a:xfrm flipH="1">
            <a:off x="2057400" y="3962400"/>
            <a:ext cx="1397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69" name="Line 1049"/>
          <p:cNvSpPr>
            <a:spLocks noChangeShapeType="1"/>
          </p:cNvSpPr>
          <p:nvPr/>
        </p:nvSpPr>
        <p:spPr bwMode="auto">
          <a:xfrm>
            <a:off x="4876800" y="4025900"/>
            <a:ext cx="9652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70" name="Line 1050"/>
          <p:cNvSpPr>
            <a:spLocks noChangeShapeType="1"/>
          </p:cNvSpPr>
          <p:nvPr/>
        </p:nvSpPr>
        <p:spPr bwMode="auto">
          <a:xfrm>
            <a:off x="5854700" y="47879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71" name="Rectangle 1051"/>
          <p:cNvSpPr>
            <a:spLocks noChangeArrowheads="1"/>
          </p:cNvSpPr>
          <p:nvPr/>
        </p:nvSpPr>
        <p:spPr bwMode="auto">
          <a:xfrm>
            <a:off x="2552700" y="5943600"/>
            <a:ext cx="2362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Mixed CISC &amp; RISC?</a:t>
            </a:r>
          </a:p>
        </p:txBody>
      </p:sp>
      <p:sp>
        <p:nvSpPr>
          <p:cNvPr id="1849372" name="Rectangle 1052"/>
          <p:cNvSpPr>
            <a:spLocks noChangeArrowheads="1"/>
          </p:cNvSpPr>
          <p:nvPr/>
        </p:nvSpPr>
        <p:spPr bwMode="auto">
          <a:xfrm>
            <a:off x="2971800" y="6172200"/>
            <a:ext cx="1663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(IA-64. . .1999)</a:t>
            </a:r>
          </a:p>
        </p:txBody>
      </p:sp>
      <p:sp>
        <p:nvSpPr>
          <p:cNvPr id="1849373" name="Line 1053"/>
          <p:cNvSpPr>
            <a:spLocks noChangeShapeType="1"/>
          </p:cNvSpPr>
          <p:nvPr/>
        </p:nvSpPr>
        <p:spPr bwMode="auto">
          <a:xfrm flipH="1">
            <a:off x="4419600" y="5562600"/>
            <a:ext cx="838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74" name="Rectangle 1054"/>
          <p:cNvSpPr>
            <a:spLocks noChangeArrowheads="1"/>
          </p:cNvSpPr>
          <p:nvPr/>
        </p:nvSpPr>
        <p:spPr bwMode="auto">
          <a:xfrm>
            <a:off x="1524000" y="5029200"/>
            <a:ext cx="673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solidFill>
                  <a:srgbClr val="0000FF"/>
                </a:solidFill>
                <a:effectLst/>
                <a:latin typeface="Arial" charset="0"/>
                <a:ea typeface="新細明體" pitchFamily="18" charset="-120"/>
              </a:rPr>
              <a:t>CISC</a:t>
            </a:r>
          </a:p>
        </p:txBody>
      </p:sp>
      <p:sp>
        <p:nvSpPr>
          <p:cNvPr id="1849375" name="Line 1055"/>
          <p:cNvSpPr>
            <a:spLocks noChangeShapeType="1"/>
          </p:cNvSpPr>
          <p:nvPr/>
        </p:nvSpPr>
        <p:spPr bwMode="auto">
          <a:xfrm>
            <a:off x="1905000" y="48006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1056"/>
          <p:cNvSpPr>
            <a:spLocks noChangeArrowheads="1"/>
          </p:cNvSpPr>
          <p:nvPr/>
        </p:nvSpPr>
        <p:spPr bwMode="auto">
          <a:xfrm>
            <a:off x="609600" y="5257800"/>
            <a:ext cx="2349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TW" sz="1800">
                <a:effectLst/>
                <a:latin typeface="Arial" charset="0"/>
                <a:ea typeface="新細明體" pitchFamily="18" charset="-120"/>
              </a:rPr>
              <a:t>(Intel x86 1980-199x)</a:t>
            </a:r>
          </a:p>
        </p:txBody>
      </p:sp>
      <p:sp>
        <p:nvSpPr>
          <p:cNvPr id="1849377" name="Line 1057"/>
          <p:cNvSpPr>
            <a:spLocks noChangeShapeType="1"/>
          </p:cNvSpPr>
          <p:nvPr/>
        </p:nvSpPr>
        <p:spPr bwMode="auto">
          <a:xfrm>
            <a:off x="2362200" y="5562600"/>
            <a:ext cx="5842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2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DBF54-FC53-42A1-93AE-2ADCD201F694}" type="slidenum">
              <a:rPr lang="en-US"/>
              <a:pPr/>
              <a:t>9</a:t>
            </a:fld>
            <a:endParaRPr lang="en-US"/>
          </a:p>
        </p:txBody>
      </p:sp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/>
          <a:lstStyle/>
          <a:p>
            <a:r>
              <a:rPr lang="en-US" altLang="zh-TW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Basic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ISA</a:t>
            </a:r>
            <a:r>
              <a:rPr lang="en-US" altLang="zh-TW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 Classes</a:t>
            </a:r>
          </a:p>
        </p:txBody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Accumulator: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1 Address: add A (</a:t>
            </a:r>
            <a:r>
              <a:rPr lang="en-US" altLang="zh-TW" b="1" dirty="0" err="1">
                <a:ea typeface="新細明體" pitchFamily="18" charset="-120"/>
              </a:rPr>
              <a:t>acc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 </a:t>
            </a:r>
            <a:r>
              <a:rPr lang="en-US" altLang="zh-TW" b="1" dirty="0" err="1">
                <a:ea typeface="新細明體" pitchFamily="18" charset="-120"/>
                <a:sym typeface="Symbol" pitchFamily="18" charset="2"/>
              </a:rPr>
              <a:t>acc</a:t>
            </a:r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 + </a:t>
            </a:r>
            <a:r>
              <a:rPr lang="en-US" altLang="zh-TW" b="1" dirty="0" err="1">
                <a:ea typeface="新細明體" pitchFamily="18" charset="-120"/>
                <a:sym typeface="Symbol" pitchFamily="18" charset="2"/>
              </a:rPr>
              <a:t>Mem</a:t>
            </a:r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[A]).</a:t>
            </a:r>
          </a:p>
          <a:p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Stack: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0 address: add   (</a:t>
            </a:r>
            <a:r>
              <a:rPr lang="en-US" altLang="zh-TW" b="1" dirty="0" err="1">
                <a:ea typeface="新細明體" pitchFamily="18" charset="-120"/>
              </a:rPr>
              <a:t>tos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 </a:t>
            </a:r>
            <a:r>
              <a:rPr lang="en-US" altLang="zh-TW" b="1" dirty="0" err="1">
                <a:ea typeface="新細明體" pitchFamily="18" charset="-120"/>
                <a:sym typeface="Symbol" pitchFamily="18" charset="2"/>
              </a:rPr>
              <a:t>tos</a:t>
            </a:r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 + second of stack).</a:t>
            </a:r>
          </a:p>
          <a:p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General Purpose Register (GPR):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A fast register file (collection of registers) 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Operands of arithmetic operations are explicitly specified</a:t>
            </a:r>
          </a:p>
          <a:p>
            <a:pPr lvl="2"/>
            <a:r>
              <a:rPr lang="en-US" altLang="zh-TW" b="1" dirty="0">
                <a:ea typeface="新細明體" pitchFamily="18" charset="-120"/>
              </a:rPr>
              <a:t>Operands can be memory locations or registers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2 addresses: add A, B            EA(A) </a:t>
            </a:r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EA(A)+EA(B)</a:t>
            </a:r>
            <a:endParaRPr lang="en-US" altLang="zh-TW" b="1" dirty="0">
              <a:ea typeface="新細明體" pitchFamily="18" charset="-120"/>
            </a:endParaRPr>
          </a:p>
          <a:p>
            <a:pPr lvl="1"/>
            <a:r>
              <a:rPr lang="en-US" altLang="zh-TW" b="1" dirty="0">
                <a:ea typeface="新細明體" pitchFamily="18" charset="-120"/>
              </a:rPr>
              <a:t>3 addresses: add A, B, C        EA(A) </a:t>
            </a:r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EA(B)+EA(C)</a:t>
            </a:r>
            <a:endParaRPr lang="en-US" altLang="zh-TW" b="1" dirty="0">
              <a:ea typeface="新細明體" pitchFamily="18" charset="-120"/>
            </a:endParaRPr>
          </a:p>
          <a:p>
            <a:pPr lvl="1"/>
            <a:endParaRPr lang="en-US" altLang="zh-TW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0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2087</Words>
  <Application>Microsoft Office PowerPoint</Application>
  <PresentationFormat>On-screen Show (4:3)</PresentationFormat>
  <Paragraphs>494</Paragraphs>
  <Slides>38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文件</vt:lpstr>
      <vt:lpstr>Excel Chart</vt:lpstr>
      <vt:lpstr>Chart</vt:lpstr>
      <vt:lpstr> COMP4611: Design and Analysis of Computer Architectures  Instruction Set Architectures  </vt:lpstr>
      <vt:lpstr>Instruction Set Architecture (ISA)</vt:lpstr>
      <vt:lpstr>Instruction Set Architecture</vt:lpstr>
      <vt:lpstr>Interface Design</vt:lpstr>
      <vt:lpstr>Instruction Set Architecture</vt:lpstr>
      <vt:lpstr>Instruction Set Architecture</vt:lpstr>
      <vt:lpstr>Instruction Formats</vt:lpstr>
      <vt:lpstr>Evolution of Instruction Sets</vt:lpstr>
      <vt:lpstr>Basic ISA Classes</vt:lpstr>
      <vt:lpstr>Basic ISA Classes</vt:lpstr>
      <vt:lpstr>Operand Locations in Four ISA Classes</vt:lpstr>
      <vt:lpstr>Comparison of ISA Classes</vt:lpstr>
      <vt:lpstr>What may an ISA want to provide? </vt:lpstr>
      <vt:lpstr>Addressing Modes</vt:lpstr>
      <vt:lpstr>Typical Memory Addressing Modes</vt:lpstr>
      <vt:lpstr>Utilization of Memory Addressing Modes</vt:lpstr>
      <vt:lpstr>Addressing Modes Usage Example</vt:lpstr>
      <vt:lpstr>Displacement Address Size Example</vt:lpstr>
      <vt:lpstr>Immediate Addressing Mode</vt:lpstr>
      <vt:lpstr>Immediate Addressing Mode</vt:lpstr>
      <vt:lpstr>Addressing Mode Summary</vt:lpstr>
      <vt:lpstr>Instruction Operations</vt:lpstr>
      <vt:lpstr>Instruction Usage Example:  Top 10 Intel X86 Instructions</vt:lpstr>
      <vt:lpstr>Instructions for Control Flow</vt:lpstr>
      <vt:lpstr>Conditional Branch Distance</vt:lpstr>
      <vt:lpstr>Conditional Branch Addressing</vt:lpstr>
      <vt:lpstr>Data Type and Size of Operands</vt:lpstr>
      <vt:lpstr>Type and Size of Operands</vt:lpstr>
      <vt:lpstr>Instruction Set Encoding</vt:lpstr>
      <vt:lpstr>Instruction Format</vt:lpstr>
      <vt:lpstr>Three Examples of Instruction Set Encoding</vt:lpstr>
      <vt:lpstr>PowerPoint Presentation</vt:lpstr>
      <vt:lpstr>What should an ISA want to provide? </vt:lpstr>
      <vt:lpstr>64-Bit Processors  </vt:lpstr>
      <vt:lpstr>32-bit Computing</vt:lpstr>
      <vt:lpstr>32-bit Computing</vt:lpstr>
      <vt:lpstr>64-bit Computing</vt:lpstr>
      <vt:lpstr>64-bit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Architectures</dc:title>
  <dc:creator>lingu</dc:creator>
  <cp:lastModifiedBy>l</cp:lastModifiedBy>
  <cp:revision>41</cp:revision>
  <dcterms:created xsi:type="dcterms:W3CDTF">2006-08-16T00:00:00Z</dcterms:created>
  <dcterms:modified xsi:type="dcterms:W3CDTF">2012-09-16T14:36:55Z</dcterms:modified>
</cp:coreProperties>
</file>