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BAF83-7428-4C9C-B302-F48384242E05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497D-9B18-4A97-90EA-957F8BD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44168-9E2B-4871-B716-DF20A7EF376B}" type="slidenum">
              <a:rPr lang="en-US"/>
              <a:pPr/>
              <a:t>1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16805-B35C-4927-9BD6-B62FF56792E7}" type="slidenum">
              <a:rPr lang="en-US"/>
              <a:pPr/>
              <a:t>2</a:t>
            </a:fld>
            <a:endParaRPr lang="en-US"/>
          </a:p>
        </p:txBody>
      </p:sp>
      <p:sp>
        <p:nvSpPr>
          <p:cNvPr id="209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2950" cy="341471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9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232" tIns="46116" rIns="92232" bIns="46116"/>
          <a:lstStyle/>
          <a:p>
            <a:pPr defTabSz="911225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A21D2-9C28-4BAB-A710-5A67933301AC}" type="slidenum">
              <a:rPr lang="en-US"/>
              <a:pPr/>
              <a:t>3</a:t>
            </a:fld>
            <a:endParaRPr lang="en-US"/>
          </a:p>
        </p:txBody>
      </p:sp>
      <p:sp>
        <p:nvSpPr>
          <p:cNvPr id="208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2950" cy="341471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8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232" tIns="46116" rIns="92232" bIns="46116"/>
          <a:lstStyle/>
          <a:p>
            <a:pPr defTabSz="911225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A7FB6-A8A8-41E5-A6FD-8A1DBF77E152}" type="slidenum">
              <a:rPr lang="en-US"/>
              <a:pPr/>
              <a:t>4</a:t>
            </a:fld>
            <a:endParaRPr lang="en-US"/>
          </a:p>
        </p:txBody>
      </p:sp>
      <p:sp>
        <p:nvSpPr>
          <p:cNvPr id="196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2950" cy="341471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232" tIns="46116" rIns="92232" bIns="46116"/>
          <a:lstStyle/>
          <a:p>
            <a:pPr defTabSz="911225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FF4BA-E4A5-4029-A506-A56828BF5A19}" type="slidenum">
              <a:rPr lang="en-US"/>
              <a:pPr/>
              <a:t>5</a:t>
            </a:fld>
            <a:endParaRPr lang="en-US"/>
          </a:p>
        </p:txBody>
      </p:sp>
      <p:sp>
        <p:nvSpPr>
          <p:cNvPr id="197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2950" cy="341471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7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232" tIns="46116" rIns="92232" bIns="46116"/>
          <a:lstStyle/>
          <a:p>
            <a:pPr defTabSz="911225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FDD0-4C7B-4C9D-8C58-E4AFCB1F1E44}" type="slidenum">
              <a:rPr lang="en-US"/>
              <a:pPr/>
              <a:t>12</a:t>
            </a:fld>
            <a:endParaRPr lang="en-US"/>
          </a:p>
        </p:txBody>
      </p:sp>
      <p:sp>
        <p:nvSpPr>
          <p:cNvPr id="209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A80CB-9BB8-44CC-A888-3E3787C20940}" type="slidenum">
              <a:rPr lang="en-US"/>
              <a:pPr/>
              <a:t>13</a:t>
            </a:fld>
            <a:endParaRPr lang="en-US"/>
          </a:p>
        </p:txBody>
      </p:sp>
      <p:sp>
        <p:nvSpPr>
          <p:cNvPr id="209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54ABF-2ACA-4FC4-B536-A037553830F5}" type="slidenum">
              <a:rPr lang="en-US"/>
              <a:pPr/>
              <a:t>14</a:t>
            </a:fld>
            <a:endParaRPr lang="en-US"/>
          </a:p>
        </p:txBody>
      </p:sp>
      <p:sp>
        <p:nvSpPr>
          <p:cNvPr id="209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Image:Young_Folks'_History_of_Rome_illus254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3BA1E-8662-4693-8972-38B1DC13909D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8001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>
              <a:spcBef>
                <a:spcPct val="150000"/>
              </a:spcBef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>COMP4611: Design and Analysis of Computer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>Architectures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rgbClr val="0000FF"/>
                </a:solidFill>
                <a:latin typeface="Estrangelo Edessa" pitchFamily="66" charset="0"/>
                <a:cs typeface="Estrangelo Edessa" pitchFamily="66" charset="0"/>
              </a:rPr>
              <a:t/>
            </a:r>
            <a:br>
              <a:rPr lang="en-US" sz="4800" b="1" dirty="0" smtClean="0">
                <a:solidFill>
                  <a:srgbClr val="0000FF"/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4800" b="1" dirty="0" smtClean="0">
                <a:solidFill>
                  <a:srgbClr val="0000FF"/>
                </a:solidFill>
                <a:latin typeface="Estrangelo Edessa" pitchFamily="66" charset="0"/>
                <a:cs typeface="Estrangelo Edessa" pitchFamily="66" charset="0"/>
              </a:rPr>
              <a:t>Basic</a:t>
            </a:r>
            <a:r>
              <a:rPr lang="en-US" b="1" dirty="0" smtClean="0">
                <a:solidFill>
                  <a:srgbClr val="0000FF"/>
                </a:solidFill>
                <a:latin typeface="Estrangelo Edessa" pitchFamily="66" charset="0"/>
                <a:cs typeface="Estrangelo Edessa" pitchFamily="66" charset="0"/>
              </a:rPr>
              <a:t>  </a:t>
            </a:r>
            <a:r>
              <a:rPr lang="en-US" sz="7200" b="1" dirty="0" smtClean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Pipelining</a:t>
            </a:r>
            <a:br>
              <a:rPr lang="en-US" sz="7200" b="1" dirty="0" smtClean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Lin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Gu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/>
            </a:r>
            <a:b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</a:b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CSE, HKUST</a:t>
            </a:r>
            <a:r>
              <a:rPr lang="en-US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</a:br>
            <a:endParaRPr lang="en-US" b="1" dirty="0">
              <a:solidFill>
                <a:srgbClr val="00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CF6D-F19D-4FC0-8A48-77607869DD08}" type="slidenum">
              <a:rPr lang="en-US"/>
              <a:pPr/>
              <a:t>10</a:t>
            </a:fld>
            <a:endParaRPr lang="en-US"/>
          </a:p>
        </p:txBody>
      </p:sp>
      <p:sp>
        <p:nvSpPr>
          <p:cNvPr id="205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Pipelining Lessons [</a:t>
            </a:r>
            <a:r>
              <a:rPr lang="en-US" b="1" dirty="0" err="1">
                <a:solidFill>
                  <a:srgbClr val="0070C0"/>
                </a:solidFill>
              </a:rPr>
              <a:t>contd</a:t>
            </a:r>
            <a:r>
              <a:rPr lang="en-US" b="1" dirty="0">
                <a:solidFill>
                  <a:srgbClr val="0070C0"/>
                </a:solidFill>
              </a:rPr>
              <a:t>…]</a:t>
            </a:r>
          </a:p>
        </p:txBody>
      </p:sp>
      <p:sp>
        <p:nvSpPr>
          <p:cNvPr id="205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sz="2000"/>
              <a:t>Question</a:t>
            </a:r>
          </a:p>
          <a:p>
            <a:pPr lvl="1"/>
            <a:r>
              <a:rPr lang="en-US" sz="2000"/>
              <a:t>Would the speedup increase if we had more steps ?</a:t>
            </a:r>
          </a:p>
        </p:txBody>
      </p:sp>
      <p:grpSp>
        <p:nvGrpSpPr>
          <p:cNvPr id="2052100" name="Group 4"/>
          <p:cNvGrpSpPr>
            <a:grpSpLocks/>
          </p:cNvGrpSpPr>
          <p:nvPr/>
        </p:nvGrpSpPr>
        <p:grpSpPr bwMode="auto">
          <a:xfrm>
            <a:off x="546100" y="2844800"/>
            <a:ext cx="522288" cy="528638"/>
            <a:chOff x="532" y="1716"/>
            <a:chExt cx="329" cy="333"/>
          </a:xfrm>
        </p:grpSpPr>
        <p:sp>
          <p:nvSpPr>
            <p:cNvPr id="2052101" name="Freeform 5"/>
            <p:cNvSpPr>
              <a:spLocks/>
            </p:cNvSpPr>
            <p:nvPr/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02" name="Rectangle 6"/>
            <p:cNvSpPr>
              <a:spLocks noChangeArrowheads="1"/>
            </p:cNvSpPr>
            <p:nvPr/>
          </p:nvSpPr>
          <p:spPr bwMode="auto">
            <a:xfrm>
              <a:off x="583" y="1763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2052103" name="Group 7"/>
          <p:cNvGrpSpPr>
            <a:grpSpLocks/>
          </p:cNvGrpSpPr>
          <p:nvPr/>
        </p:nvGrpSpPr>
        <p:grpSpPr bwMode="auto">
          <a:xfrm>
            <a:off x="533400" y="3695700"/>
            <a:ext cx="522288" cy="528638"/>
            <a:chOff x="524" y="2252"/>
            <a:chExt cx="329" cy="333"/>
          </a:xfrm>
        </p:grpSpPr>
        <p:sp>
          <p:nvSpPr>
            <p:cNvPr id="2052104" name="Freeform 8"/>
            <p:cNvSpPr>
              <a:spLocks/>
            </p:cNvSpPr>
            <p:nvPr/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05" name="Rectangle 9"/>
            <p:cNvSpPr>
              <a:spLocks noChangeArrowheads="1"/>
            </p:cNvSpPr>
            <p:nvPr/>
          </p:nvSpPr>
          <p:spPr bwMode="auto">
            <a:xfrm>
              <a:off x="575" y="2299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2052106" name="Group 10"/>
          <p:cNvGrpSpPr>
            <a:grpSpLocks/>
          </p:cNvGrpSpPr>
          <p:nvPr/>
        </p:nvGrpSpPr>
        <p:grpSpPr bwMode="auto">
          <a:xfrm>
            <a:off x="495300" y="4445000"/>
            <a:ext cx="522288" cy="528638"/>
            <a:chOff x="500" y="2724"/>
            <a:chExt cx="329" cy="333"/>
          </a:xfrm>
        </p:grpSpPr>
        <p:sp>
          <p:nvSpPr>
            <p:cNvPr id="2052107" name="Freeform 11"/>
            <p:cNvSpPr>
              <a:spLocks/>
            </p:cNvSpPr>
            <p:nvPr/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08" name="Rectangle 12"/>
            <p:cNvSpPr>
              <a:spLocks noChangeArrowheads="1"/>
            </p:cNvSpPr>
            <p:nvPr/>
          </p:nvSpPr>
          <p:spPr bwMode="auto">
            <a:xfrm>
              <a:off x="551" y="2771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2052109" name="Group 13"/>
          <p:cNvGrpSpPr>
            <a:grpSpLocks/>
          </p:cNvGrpSpPr>
          <p:nvPr/>
        </p:nvGrpSpPr>
        <p:grpSpPr bwMode="auto">
          <a:xfrm>
            <a:off x="495300" y="5168900"/>
            <a:ext cx="522288" cy="528638"/>
            <a:chOff x="500" y="3180"/>
            <a:chExt cx="329" cy="333"/>
          </a:xfrm>
        </p:grpSpPr>
        <p:sp>
          <p:nvSpPr>
            <p:cNvPr id="2052110" name="Freeform 14"/>
            <p:cNvSpPr>
              <a:spLocks/>
            </p:cNvSpPr>
            <p:nvPr/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11" name="Rectangle 15"/>
            <p:cNvSpPr>
              <a:spLocks noChangeArrowheads="1"/>
            </p:cNvSpPr>
            <p:nvPr/>
          </p:nvSpPr>
          <p:spPr bwMode="auto">
            <a:xfrm>
              <a:off x="551" y="3227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2052112" name="Group 16"/>
          <p:cNvGrpSpPr>
            <a:grpSpLocks/>
          </p:cNvGrpSpPr>
          <p:nvPr/>
        </p:nvGrpSpPr>
        <p:grpSpPr bwMode="auto">
          <a:xfrm>
            <a:off x="1179513" y="2171700"/>
            <a:ext cx="3568700" cy="630238"/>
            <a:chOff x="931" y="1292"/>
            <a:chExt cx="2248" cy="397"/>
          </a:xfrm>
        </p:grpSpPr>
        <p:sp>
          <p:nvSpPr>
            <p:cNvPr id="2052113" name="Rectangle 17"/>
            <p:cNvSpPr>
              <a:spLocks noChangeArrowheads="1"/>
            </p:cNvSpPr>
            <p:nvPr/>
          </p:nvSpPr>
          <p:spPr bwMode="auto">
            <a:xfrm>
              <a:off x="931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30</a:t>
              </a:r>
            </a:p>
          </p:txBody>
        </p:sp>
        <p:sp>
          <p:nvSpPr>
            <p:cNvPr id="2052114" name="Line 18"/>
            <p:cNvSpPr>
              <a:spLocks noChangeShapeType="1"/>
            </p:cNvSpPr>
            <p:nvPr/>
          </p:nvSpPr>
          <p:spPr bwMode="auto">
            <a:xfrm>
              <a:off x="944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15" name="Line 19"/>
            <p:cNvSpPr>
              <a:spLocks noChangeShapeType="1"/>
            </p:cNvSpPr>
            <p:nvPr/>
          </p:nvSpPr>
          <p:spPr bwMode="auto">
            <a:xfrm>
              <a:off x="126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2116" name="Group 20"/>
            <p:cNvGrpSpPr>
              <a:grpSpLocks/>
            </p:cNvGrpSpPr>
            <p:nvPr/>
          </p:nvGrpSpPr>
          <p:grpSpPr bwMode="auto">
            <a:xfrm>
              <a:off x="1280" y="1292"/>
              <a:ext cx="384" cy="397"/>
              <a:chOff x="1280" y="1292"/>
              <a:chExt cx="384" cy="397"/>
            </a:xfrm>
          </p:grpSpPr>
          <p:sp>
            <p:nvSpPr>
              <p:cNvPr id="2052117" name="Line 21"/>
              <p:cNvSpPr>
                <a:spLocks noChangeShapeType="1"/>
              </p:cNvSpPr>
              <p:nvPr/>
            </p:nvSpPr>
            <p:spPr bwMode="auto">
              <a:xfrm>
                <a:off x="1280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18" name="Rectangle 22"/>
              <p:cNvSpPr>
                <a:spLocks noChangeArrowheads="1"/>
              </p:cNvSpPr>
              <p:nvPr/>
            </p:nvSpPr>
            <p:spPr bwMode="auto">
              <a:xfrm>
                <a:off x="1299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2119" name="Line 23"/>
              <p:cNvSpPr>
                <a:spLocks noChangeShapeType="1"/>
              </p:cNvSpPr>
              <p:nvPr/>
            </p:nvSpPr>
            <p:spPr bwMode="auto">
              <a:xfrm>
                <a:off x="1664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2120" name="Group 24"/>
            <p:cNvGrpSpPr>
              <a:grpSpLocks/>
            </p:cNvGrpSpPr>
            <p:nvPr/>
          </p:nvGrpSpPr>
          <p:grpSpPr bwMode="auto">
            <a:xfrm>
              <a:off x="1688" y="1292"/>
              <a:ext cx="384" cy="397"/>
              <a:chOff x="1688" y="1292"/>
              <a:chExt cx="384" cy="397"/>
            </a:xfrm>
          </p:grpSpPr>
          <p:sp>
            <p:nvSpPr>
              <p:cNvPr id="2052121" name="Line 25"/>
              <p:cNvSpPr>
                <a:spLocks noChangeShapeType="1"/>
              </p:cNvSpPr>
              <p:nvPr/>
            </p:nvSpPr>
            <p:spPr bwMode="auto">
              <a:xfrm>
                <a:off x="1688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22" name="Rectangle 26"/>
              <p:cNvSpPr>
                <a:spLocks noChangeArrowheads="1"/>
              </p:cNvSpPr>
              <p:nvPr/>
            </p:nvSpPr>
            <p:spPr bwMode="auto">
              <a:xfrm>
                <a:off x="1707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2123" name="Line 27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2124" name="Group 28"/>
            <p:cNvGrpSpPr>
              <a:grpSpLocks/>
            </p:cNvGrpSpPr>
            <p:nvPr/>
          </p:nvGrpSpPr>
          <p:grpSpPr bwMode="auto">
            <a:xfrm>
              <a:off x="2096" y="1292"/>
              <a:ext cx="384" cy="397"/>
              <a:chOff x="2096" y="1292"/>
              <a:chExt cx="384" cy="397"/>
            </a:xfrm>
          </p:grpSpPr>
          <p:sp>
            <p:nvSpPr>
              <p:cNvPr id="2052125" name="Line 29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26" name="Rectangle 30"/>
              <p:cNvSpPr>
                <a:spLocks noChangeArrowheads="1"/>
              </p:cNvSpPr>
              <p:nvPr/>
            </p:nvSpPr>
            <p:spPr bwMode="auto">
              <a:xfrm>
                <a:off x="2115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2127" name="Line 31"/>
              <p:cNvSpPr>
                <a:spLocks noChangeShapeType="1"/>
              </p:cNvSpPr>
              <p:nvPr/>
            </p:nvSpPr>
            <p:spPr bwMode="auto">
              <a:xfrm>
                <a:off x="2480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2128" name="Line 32"/>
            <p:cNvSpPr>
              <a:spLocks noChangeShapeType="1"/>
            </p:cNvSpPr>
            <p:nvPr/>
          </p:nvSpPr>
          <p:spPr bwMode="auto">
            <a:xfrm>
              <a:off x="2504" y="1400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29" name="Line 33"/>
            <p:cNvSpPr>
              <a:spLocks noChangeShapeType="1"/>
            </p:cNvSpPr>
            <p:nvPr/>
          </p:nvSpPr>
          <p:spPr bwMode="auto">
            <a:xfrm>
              <a:off x="29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30" name="Rectangle 34"/>
            <p:cNvSpPr>
              <a:spLocks noChangeArrowheads="1"/>
            </p:cNvSpPr>
            <p:nvPr/>
          </p:nvSpPr>
          <p:spPr bwMode="auto">
            <a:xfrm>
              <a:off x="2523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40</a:t>
              </a:r>
            </a:p>
          </p:txBody>
        </p:sp>
        <p:sp>
          <p:nvSpPr>
            <p:cNvPr id="2052131" name="Rectangle 35"/>
            <p:cNvSpPr>
              <a:spLocks noChangeArrowheads="1"/>
            </p:cNvSpPr>
            <p:nvPr/>
          </p:nvSpPr>
          <p:spPr bwMode="auto">
            <a:xfrm>
              <a:off x="2851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20</a:t>
              </a:r>
            </a:p>
          </p:txBody>
        </p:sp>
        <p:sp>
          <p:nvSpPr>
            <p:cNvPr id="2052132" name="Line 36"/>
            <p:cNvSpPr>
              <a:spLocks noChangeShapeType="1"/>
            </p:cNvSpPr>
            <p:nvPr/>
          </p:nvSpPr>
          <p:spPr bwMode="auto">
            <a:xfrm>
              <a:off x="2888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33" name="Line 37"/>
            <p:cNvSpPr>
              <a:spLocks noChangeShapeType="1"/>
            </p:cNvSpPr>
            <p:nvPr/>
          </p:nvSpPr>
          <p:spPr bwMode="auto">
            <a:xfrm>
              <a:off x="314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34" name="Line 38"/>
            <p:cNvSpPr>
              <a:spLocks noChangeShapeType="1"/>
            </p:cNvSpPr>
            <p:nvPr/>
          </p:nvSpPr>
          <p:spPr bwMode="auto">
            <a:xfrm>
              <a:off x="1352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35" name="Line 39"/>
            <p:cNvSpPr>
              <a:spLocks noChangeShapeType="1"/>
            </p:cNvSpPr>
            <p:nvPr/>
          </p:nvSpPr>
          <p:spPr bwMode="auto">
            <a:xfrm>
              <a:off x="1760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36" name="Line 40"/>
            <p:cNvSpPr>
              <a:spLocks noChangeShapeType="1"/>
            </p:cNvSpPr>
            <p:nvPr/>
          </p:nvSpPr>
          <p:spPr bwMode="auto">
            <a:xfrm>
              <a:off x="2168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37" name="Line 41"/>
            <p:cNvSpPr>
              <a:spLocks noChangeShapeType="1"/>
            </p:cNvSpPr>
            <p:nvPr/>
          </p:nvSpPr>
          <p:spPr bwMode="auto">
            <a:xfrm>
              <a:off x="1688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38" name="Line 42"/>
            <p:cNvSpPr>
              <a:spLocks noChangeShapeType="1"/>
            </p:cNvSpPr>
            <p:nvPr/>
          </p:nvSpPr>
          <p:spPr bwMode="auto">
            <a:xfrm>
              <a:off x="2096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39" name="Line 43"/>
            <p:cNvSpPr>
              <a:spLocks noChangeShapeType="1"/>
            </p:cNvSpPr>
            <p:nvPr/>
          </p:nvSpPr>
          <p:spPr bwMode="auto">
            <a:xfrm>
              <a:off x="25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2140" name="Group 44"/>
          <p:cNvGrpSpPr>
            <a:grpSpLocks/>
          </p:cNvGrpSpPr>
          <p:nvPr/>
        </p:nvGrpSpPr>
        <p:grpSpPr bwMode="auto">
          <a:xfrm>
            <a:off x="1219200" y="2743200"/>
            <a:ext cx="3490913" cy="2933700"/>
            <a:chOff x="956" y="1652"/>
            <a:chExt cx="2199" cy="1848"/>
          </a:xfrm>
        </p:grpSpPr>
        <p:grpSp>
          <p:nvGrpSpPr>
            <p:cNvPr id="2052141" name="Group 45"/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2052142" name="Group 46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052143" name="Group 47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052144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145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146" name="AutoShape 50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2147" name="Group 51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052148" name="Group 52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052149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150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151" name="Oval 55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2152" name="AutoShape 56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2153" name="Freeform 57"/>
              <p:cNvSpPr>
                <a:spLocks/>
              </p:cNvSpPr>
              <p:nvPr/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54" name="Rectangle 58"/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55" name="Rectangle 59"/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56" name="Rectangle 60"/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2157" name="Group 61"/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2052158" name="Oval 62"/>
                <p:cNvSpPr>
                  <a:spLocks noChangeArrowheads="1"/>
                </p:cNvSpPr>
                <p:nvPr/>
              </p:nvSpPr>
              <p:spPr bwMode="auto"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2159" name="Freeform 63"/>
                <p:cNvSpPr>
                  <a:spLocks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2160" name="Group 64"/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2052161" name="Group 65"/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2052162" name="Group 66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2052163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164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165" name="AutoShape 69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2166" name="Group 70"/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2052167" name="Group 71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2052168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169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170" name="Oval 74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2171" name="AutoShape 75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2172" name="Freeform 76"/>
              <p:cNvSpPr>
                <a:spLocks/>
              </p:cNvSpPr>
              <p:nvPr/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73" name="Rectangle 77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74" name="Rectangle 78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75" name="Rectangle 79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2176" name="Group 80"/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2052177" name="Oval 81"/>
                <p:cNvSpPr>
                  <a:spLocks noChangeArrowheads="1"/>
                </p:cNvSpPr>
                <p:nvPr/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2178" name="Freeform 82"/>
                <p:cNvSpPr>
                  <a:spLocks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2179" name="Group 83"/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2052180" name="Group 84"/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2052181" name="Group 85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2052182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183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184" name="AutoShape 88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2185" name="Group 89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052186" name="Group 90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052187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188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189" name="Oval 93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2190" name="AutoShape 94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2191" name="Freeform 95"/>
              <p:cNvSpPr>
                <a:spLocks/>
              </p:cNvSpPr>
              <p:nvPr/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92" name="Rectangle 96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93" name="Rectangle 97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94" name="Rectangle 98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2195" name="Group 99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2052196" name="Oval 100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2197" name="Freeform 101"/>
                <p:cNvSpPr>
                  <a:spLocks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2198" name="Group 102"/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2052199" name="Group 103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2052200" name="Group 104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2052201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202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203" name="AutoShape 107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2204" name="Group 108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052205" name="Group 109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052206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207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208" name="Oval 112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2209" name="AutoShape 113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2210" name="Freeform 114"/>
              <p:cNvSpPr>
                <a:spLocks/>
              </p:cNvSpPr>
              <p:nvPr/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211" name="Rectangle 115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212" name="Rectangle 116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213" name="Rectangle 117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2214" name="Group 118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2052215" name="Oval 119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2216" name="Freeform 120"/>
                <p:cNvSpPr>
                  <a:spLocks/>
                </p:cNvSpPr>
                <p:nvPr/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52217" name="Text Box 121"/>
          <p:cNvSpPr txBox="1">
            <a:spLocks noChangeArrowheads="1"/>
          </p:cNvSpPr>
          <p:nvPr/>
        </p:nvSpPr>
        <p:spPr bwMode="auto">
          <a:xfrm>
            <a:off x="4495800" y="3124200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b="0">
                <a:effectLst/>
                <a:latin typeface="Arial" pitchFamily="34" charset="0"/>
              </a:rPr>
              <a:t>Potential Speedup = Number of pipe stages </a:t>
            </a:r>
          </a:p>
        </p:txBody>
      </p:sp>
      <p:sp>
        <p:nvSpPr>
          <p:cNvPr id="2052218" name="Text Box 122"/>
          <p:cNvSpPr txBox="1">
            <a:spLocks noChangeArrowheads="1"/>
          </p:cNvSpPr>
          <p:nvPr/>
        </p:nvSpPr>
        <p:spPr bwMode="auto">
          <a:xfrm>
            <a:off x="1828800" y="5867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steps = Deeper pipeline</a:t>
            </a:r>
          </a:p>
        </p:txBody>
      </p:sp>
    </p:spTree>
    <p:extLst>
      <p:ext uri="{BB962C8B-B14F-4D97-AF65-F5344CB8AC3E}">
        <p14:creationId xmlns:p14="http://schemas.microsoft.com/office/powerpoint/2010/main" val="6721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217" grpId="0" autoUpdateAnimBg="0"/>
      <p:bldP spid="20522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1738-9673-496C-BCCC-945B9DF86DEF}" type="slidenum">
              <a:rPr lang="en-US"/>
              <a:pPr/>
              <a:t>11</a:t>
            </a:fld>
            <a:endParaRPr lang="en-US"/>
          </a:p>
        </p:txBody>
      </p:sp>
      <p:sp>
        <p:nvSpPr>
          <p:cNvPr id="2054146" name="AutoShape 2"/>
          <p:cNvSpPr>
            <a:spLocks noChangeArrowheads="1"/>
          </p:cNvSpPr>
          <p:nvPr/>
        </p:nvSpPr>
        <p:spPr bwMode="auto">
          <a:xfrm>
            <a:off x="3962400" y="1600200"/>
            <a:ext cx="1143000" cy="3429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147" name="AutoShape 3"/>
          <p:cNvSpPr>
            <a:spLocks noChangeArrowheads="1"/>
          </p:cNvSpPr>
          <p:nvPr/>
        </p:nvSpPr>
        <p:spPr bwMode="auto">
          <a:xfrm>
            <a:off x="1524000" y="1524000"/>
            <a:ext cx="1143000" cy="205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Pipelining Lessons [</a:t>
            </a:r>
            <a:r>
              <a:rPr lang="en-US" dirty="0" smtClean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cont’d</a:t>
            </a:r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…]</a:t>
            </a:r>
          </a:p>
        </p:txBody>
      </p:sp>
      <p:grpSp>
        <p:nvGrpSpPr>
          <p:cNvPr id="2054149" name="Group 5"/>
          <p:cNvGrpSpPr>
            <a:grpSpLocks/>
          </p:cNvGrpSpPr>
          <p:nvPr/>
        </p:nvGrpSpPr>
        <p:grpSpPr bwMode="auto">
          <a:xfrm>
            <a:off x="850900" y="2006600"/>
            <a:ext cx="522288" cy="528638"/>
            <a:chOff x="532" y="1716"/>
            <a:chExt cx="329" cy="333"/>
          </a:xfrm>
        </p:grpSpPr>
        <p:sp>
          <p:nvSpPr>
            <p:cNvPr id="2054150" name="Freeform 6"/>
            <p:cNvSpPr>
              <a:spLocks/>
            </p:cNvSpPr>
            <p:nvPr/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151" name="Rectangle 7"/>
            <p:cNvSpPr>
              <a:spLocks noChangeArrowheads="1"/>
            </p:cNvSpPr>
            <p:nvPr/>
          </p:nvSpPr>
          <p:spPr bwMode="auto">
            <a:xfrm>
              <a:off x="583" y="1763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2054152" name="Group 8"/>
          <p:cNvGrpSpPr>
            <a:grpSpLocks/>
          </p:cNvGrpSpPr>
          <p:nvPr/>
        </p:nvGrpSpPr>
        <p:grpSpPr bwMode="auto">
          <a:xfrm>
            <a:off x="838200" y="2857500"/>
            <a:ext cx="522288" cy="528638"/>
            <a:chOff x="524" y="2252"/>
            <a:chExt cx="329" cy="333"/>
          </a:xfrm>
        </p:grpSpPr>
        <p:sp>
          <p:nvSpPr>
            <p:cNvPr id="2054153" name="Freeform 9"/>
            <p:cNvSpPr>
              <a:spLocks/>
            </p:cNvSpPr>
            <p:nvPr/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154" name="Rectangle 10"/>
            <p:cNvSpPr>
              <a:spLocks noChangeArrowheads="1"/>
            </p:cNvSpPr>
            <p:nvPr/>
          </p:nvSpPr>
          <p:spPr bwMode="auto">
            <a:xfrm>
              <a:off x="575" y="2299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2054155" name="Group 11"/>
          <p:cNvGrpSpPr>
            <a:grpSpLocks/>
          </p:cNvGrpSpPr>
          <p:nvPr/>
        </p:nvGrpSpPr>
        <p:grpSpPr bwMode="auto">
          <a:xfrm>
            <a:off x="800100" y="3606800"/>
            <a:ext cx="522288" cy="528638"/>
            <a:chOff x="500" y="2724"/>
            <a:chExt cx="329" cy="333"/>
          </a:xfrm>
        </p:grpSpPr>
        <p:sp>
          <p:nvSpPr>
            <p:cNvPr id="2054156" name="Freeform 12"/>
            <p:cNvSpPr>
              <a:spLocks/>
            </p:cNvSpPr>
            <p:nvPr/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157" name="Rectangle 13"/>
            <p:cNvSpPr>
              <a:spLocks noChangeArrowheads="1"/>
            </p:cNvSpPr>
            <p:nvPr/>
          </p:nvSpPr>
          <p:spPr bwMode="auto">
            <a:xfrm>
              <a:off x="551" y="2771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2054158" name="Group 14"/>
          <p:cNvGrpSpPr>
            <a:grpSpLocks/>
          </p:cNvGrpSpPr>
          <p:nvPr/>
        </p:nvGrpSpPr>
        <p:grpSpPr bwMode="auto">
          <a:xfrm>
            <a:off x="800100" y="4330700"/>
            <a:ext cx="522288" cy="528638"/>
            <a:chOff x="500" y="3180"/>
            <a:chExt cx="329" cy="333"/>
          </a:xfrm>
        </p:grpSpPr>
        <p:sp>
          <p:nvSpPr>
            <p:cNvPr id="2054159" name="Freeform 15"/>
            <p:cNvSpPr>
              <a:spLocks/>
            </p:cNvSpPr>
            <p:nvPr/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160" name="Rectangle 16"/>
            <p:cNvSpPr>
              <a:spLocks noChangeArrowheads="1"/>
            </p:cNvSpPr>
            <p:nvPr/>
          </p:nvSpPr>
          <p:spPr bwMode="auto">
            <a:xfrm>
              <a:off x="551" y="3227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2054161" name="Group 17"/>
          <p:cNvGrpSpPr>
            <a:grpSpLocks/>
          </p:cNvGrpSpPr>
          <p:nvPr/>
        </p:nvGrpSpPr>
        <p:grpSpPr bwMode="auto">
          <a:xfrm>
            <a:off x="1484313" y="1333500"/>
            <a:ext cx="3568700" cy="630238"/>
            <a:chOff x="931" y="1292"/>
            <a:chExt cx="2248" cy="397"/>
          </a:xfrm>
        </p:grpSpPr>
        <p:sp>
          <p:nvSpPr>
            <p:cNvPr id="2054162" name="Rectangle 18"/>
            <p:cNvSpPr>
              <a:spLocks noChangeArrowheads="1"/>
            </p:cNvSpPr>
            <p:nvPr/>
          </p:nvSpPr>
          <p:spPr bwMode="auto">
            <a:xfrm>
              <a:off x="931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30</a:t>
              </a:r>
            </a:p>
          </p:txBody>
        </p:sp>
        <p:sp>
          <p:nvSpPr>
            <p:cNvPr id="2054163" name="Line 19"/>
            <p:cNvSpPr>
              <a:spLocks noChangeShapeType="1"/>
            </p:cNvSpPr>
            <p:nvPr/>
          </p:nvSpPr>
          <p:spPr bwMode="auto">
            <a:xfrm>
              <a:off x="944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64" name="Line 20"/>
            <p:cNvSpPr>
              <a:spLocks noChangeShapeType="1"/>
            </p:cNvSpPr>
            <p:nvPr/>
          </p:nvSpPr>
          <p:spPr bwMode="auto">
            <a:xfrm>
              <a:off x="126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4165" name="Group 21"/>
            <p:cNvGrpSpPr>
              <a:grpSpLocks/>
            </p:cNvGrpSpPr>
            <p:nvPr/>
          </p:nvGrpSpPr>
          <p:grpSpPr bwMode="auto">
            <a:xfrm>
              <a:off x="1280" y="1292"/>
              <a:ext cx="384" cy="397"/>
              <a:chOff x="1280" y="1292"/>
              <a:chExt cx="384" cy="397"/>
            </a:xfrm>
          </p:grpSpPr>
          <p:sp>
            <p:nvSpPr>
              <p:cNvPr id="2054166" name="Line 22"/>
              <p:cNvSpPr>
                <a:spLocks noChangeShapeType="1"/>
              </p:cNvSpPr>
              <p:nvPr/>
            </p:nvSpPr>
            <p:spPr bwMode="auto">
              <a:xfrm>
                <a:off x="1280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67" name="Rectangle 23"/>
              <p:cNvSpPr>
                <a:spLocks noChangeArrowheads="1"/>
              </p:cNvSpPr>
              <p:nvPr/>
            </p:nvSpPr>
            <p:spPr bwMode="auto">
              <a:xfrm>
                <a:off x="1299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4168" name="Line 24"/>
              <p:cNvSpPr>
                <a:spLocks noChangeShapeType="1"/>
              </p:cNvSpPr>
              <p:nvPr/>
            </p:nvSpPr>
            <p:spPr bwMode="auto">
              <a:xfrm>
                <a:off x="1664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4169" name="Group 25"/>
            <p:cNvGrpSpPr>
              <a:grpSpLocks/>
            </p:cNvGrpSpPr>
            <p:nvPr/>
          </p:nvGrpSpPr>
          <p:grpSpPr bwMode="auto">
            <a:xfrm>
              <a:off x="1688" y="1292"/>
              <a:ext cx="384" cy="397"/>
              <a:chOff x="1688" y="1292"/>
              <a:chExt cx="384" cy="397"/>
            </a:xfrm>
          </p:grpSpPr>
          <p:sp>
            <p:nvSpPr>
              <p:cNvPr id="2054170" name="Line 26"/>
              <p:cNvSpPr>
                <a:spLocks noChangeShapeType="1"/>
              </p:cNvSpPr>
              <p:nvPr/>
            </p:nvSpPr>
            <p:spPr bwMode="auto">
              <a:xfrm>
                <a:off x="1688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71" name="Rectangle 27"/>
              <p:cNvSpPr>
                <a:spLocks noChangeArrowheads="1"/>
              </p:cNvSpPr>
              <p:nvPr/>
            </p:nvSpPr>
            <p:spPr bwMode="auto">
              <a:xfrm>
                <a:off x="1707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4172" name="Line 28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4173" name="Group 29"/>
            <p:cNvGrpSpPr>
              <a:grpSpLocks/>
            </p:cNvGrpSpPr>
            <p:nvPr/>
          </p:nvGrpSpPr>
          <p:grpSpPr bwMode="auto">
            <a:xfrm>
              <a:off x="2096" y="1292"/>
              <a:ext cx="384" cy="397"/>
              <a:chOff x="2096" y="1292"/>
              <a:chExt cx="384" cy="397"/>
            </a:xfrm>
          </p:grpSpPr>
          <p:sp>
            <p:nvSpPr>
              <p:cNvPr id="2054174" name="Line 30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75" name="Rectangle 31"/>
              <p:cNvSpPr>
                <a:spLocks noChangeArrowheads="1"/>
              </p:cNvSpPr>
              <p:nvPr/>
            </p:nvSpPr>
            <p:spPr bwMode="auto">
              <a:xfrm>
                <a:off x="2115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4176" name="Line 32"/>
              <p:cNvSpPr>
                <a:spLocks noChangeShapeType="1"/>
              </p:cNvSpPr>
              <p:nvPr/>
            </p:nvSpPr>
            <p:spPr bwMode="auto">
              <a:xfrm>
                <a:off x="2480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4177" name="Line 33"/>
            <p:cNvSpPr>
              <a:spLocks noChangeShapeType="1"/>
            </p:cNvSpPr>
            <p:nvPr/>
          </p:nvSpPr>
          <p:spPr bwMode="auto">
            <a:xfrm>
              <a:off x="2504" y="1400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78" name="Line 34"/>
            <p:cNvSpPr>
              <a:spLocks noChangeShapeType="1"/>
            </p:cNvSpPr>
            <p:nvPr/>
          </p:nvSpPr>
          <p:spPr bwMode="auto">
            <a:xfrm>
              <a:off x="29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79" name="Rectangle 35"/>
            <p:cNvSpPr>
              <a:spLocks noChangeArrowheads="1"/>
            </p:cNvSpPr>
            <p:nvPr/>
          </p:nvSpPr>
          <p:spPr bwMode="auto">
            <a:xfrm>
              <a:off x="2523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40</a:t>
              </a:r>
            </a:p>
          </p:txBody>
        </p:sp>
        <p:sp>
          <p:nvSpPr>
            <p:cNvPr id="2054180" name="Rectangle 36"/>
            <p:cNvSpPr>
              <a:spLocks noChangeArrowheads="1"/>
            </p:cNvSpPr>
            <p:nvPr/>
          </p:nvSpPr>
          <p:spPr bwMode="auto">
            <a:xfrm>
              <a:off x="2851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20</a:t>
              </a:r>
            </a:p>
          </p:txBody>
        </p:sp>
        <p:sp>
          <p:nvSpPr>
            <p:cNvPr id="2054181" name="Line 37"/>
            <p:cNvSpPr>
              <a:spLocks noChangeShapeType="1"/>
            </p:cNvSpPr>
            <p:nvPr/>
          </p:nvSpPr>
          <p:spPr bwMode="auto">
            <a:xfrm>
              <a:off x="2888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82" name="Line 38"/>
            <p:cNvSpPr>
              <a:spLocks noChangeShapeType="1"/>
            </p:cNvSpPr>
            <p:nvPr/>
          </p:nvSpPr>
          <p:spPr bwMode="auto">
            <a:xfrm>
              <a:off x="314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83" name="Line 39"/>
            <p:cNvSpPr>
              <a:spLocks noChangeShapeType="1"/>
            </p:cNvSpPr>
            <p:nvPr/>
          </p:nvSpPr>
          <p:spPr bwMode="auto">
            <a:xfrm>
              <a:off x="1352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84" name="Line 40"/>
            <p:cNvSpPr>
              <a:spLocks noChangeShapeType="1"/>
            </p:cNvSpPr>
            <p:nvPr/>
          </p:nvSpPr>
          <p:spPr bwMode="auto">
            <a:xfrm>
              <a:off x="1760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85" name="Line 41"/>
            <p:cNvSpPr>
              <a:spLocks noChangeShapeType="1"/>
            </p:cNvSpPr>
            <p:nvPr/>
          </p:nvSpPr>
          <p:spPr bwMode="auto">
            <a:xfrm>
              <a:off x="2168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86" name="Line 42"/>
            <p:cNvSpPr>
              <a:spLocks noChangeShapeType="1"/>
            </p:cNvSpPr>
            <p:nvPr/>
          </p:nvSpPr>
          <p:spPr bwMode="auto">
            <a:xfrm>
              <a:off x="1688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87" name="Line 43"/>
            <p:cNvSpPr>
              <a:spLocks noChangeShapeType="1"/>
            </p:cNvSpPr>
            <p:nvPr/>
          </p:nvSpPr>
          <p:spPr bwMode="auto">
            <a:xfrm>
              <a:off x="2096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88" name="Line 44"/>
            <p:cNvSpPr>
              <a:spLocks noChangeShapeType="1"/>
            </p:cNvSpPr>
            <p:nvPr/>
          </p:nvSpPr>
          <p:spPr bwMode="auto">
            <a:xfrm>
              <a:off x="25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4189" name="Group 45"/>
          <p:cNvGrpSpPr>
            <a:grpSpLocks/>
          </p:cNvGrpSpPr>
          <p:nvPr/>
        </p:nvGrpSpPr>
        <p:grpSpPr bwMode="auto">
          <a:xfrm>
            <a:off x="1524000" y="1905000"/>
            <a:ext cx="3490913" cy="2933700"/>
            <a:chOff x="956" y="1652"/>
            <a:chExt cx="2199" cy="1848"/>
          </a:xfrm>
        </p:grpSpPr>
        <p:grpSp>
          <p:nvGrpSpPr>
            <p:cNvPr id="2054190" name="Group 46"/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2054191" name="Group 47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054192" name="Group 48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054193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4194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195" name="AutoShape 51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4196" name="Group 52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054197" name="Group 53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054198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4199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200" name="Oval 56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01" name="AutoShape 57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4202" name="Freeform 58"/>
              <p:cNvSpPr>
                <a:spLocks/>
              </p:cNvSpPr>
              <p:nvPr/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03" name="Rectangle 59"/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04" name="Rectangle 60"/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05" name="Rectangle 61"/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4206" name="Group 62"/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2054207" name="Oval 63"/>
                <p:cNvSpPr>
                  <a:spLocks noChangeArrowheads="1"/>
                </p:cNvSpPr>
                <p:nvPr/>
              </p:nvSpPr>
              <p:spPr bwMode="auto"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08" name="Freeform 64"/>
                <p:cNvSpPr>
                  <a:spLocks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4209" name="Group 65"/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2054210" name="Group 66"/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2054211" name="Group 67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2054212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4213" name="AutoShape 69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214" name="AutoShape 70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4215" name="Group 71"/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2054216" name="Group 72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2054217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4218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219" name="Oval 75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20" name="AutoShape 76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4221" name="Freeform 77"/>
              <p:cNvSpPr>
                <a:spLocks/>
              </p:cNvSpPr>
              <p:nvPr/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22" name="Rectangle 78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23" name="Rectangle 79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24" name="Rectangle 80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4225" name="Group 81"/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2054226" name="Oval 82"/>
                <p:cNvSpPr>
                  <a:spLocks noChangeArrowheads="1"/>
                </p:cNvSpPr>
                <p:nvPr/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27" name="Freeform 83"/>
                <p:cNvSpPr>
                  <a:spLocks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4228" name="Group 84"/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2054229" name="Group 85"/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2054230" name="Group 86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2054231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4232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233" name="AutoShape 89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4234" name="Group 90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054235" name="Group 91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05423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423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238" name="Oval 94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39" name="AutoShape 95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4240" name="Freeform 96"/>
              <p:cNvSpPr>
                <a:spLocks/>
              </p:cNvSpPr>
              <p:nvPr/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41" name="Rectangle 97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42" name="Rectangle 98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43" name="Rectangle 99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4244" name="Group 100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2054245" name="Oval 101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46" name="Freeform 102"/>
                <p:cNvSpPr>
                  <a:spLocks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4247" name="Group 103"/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2054248" name="Group 104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2054249" name="Group 105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2054250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4251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252" name="AutoShape 108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4253" name="Group 10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054254" name="Group 11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054255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4256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257" name="Oval 113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58" name="AutoShape 114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4259" name="Freeform 115"/>
              <p:cNvSpPr>
                <a:spLocks/>
              </p:cNvSpPr>
              <p:nvPr/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60" name="Rectangle 116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61" name="Rectangle 117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62" name="Rectangle 118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4263" name="Group 119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2054264" name="Oval 120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265" name="Freeform 121"/>
                <p:cNvSpPr>
                  <a:spLocks/>
                </p:cNvSpPr>
                <p:nvPr/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54266" name="Text Box 122"/>
          <p:cNvSpPr txBox="1">
            <a:spLocks noChangeArrowheads="1"/>
          </p:cNvSpPr>
          <p:nvPr/>
        </p:nvSpPr>
        <p:spPr bwMode="auto">
          <a:xfrm>
            <a:off x="104775" y="5735638"/>
            <a:ext cx="804880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>
                <a:effectLst/>
                <a:latin typeface="Arial" pitchFamily="34" charset="0"/>
              </a:rPr>
              <a:t>Time to “</a:t>
            </a:r>
            <a:r>
              <a:rPr lang="en-US" sz="2400">
                <a:solidFill>
                  <a:srgbClr val="0000FF"/>
                </a:solidFill>
                <a:effectLst/>
                <a:latin typeface="Arial" pitchFamily="34" charset="0"/>
              </a:rPr>
              <a:t>fill</a:t>
            </a:r>
            <a:r>
              <a:rPr lang="en-US" sz="2400">
                <a:effectLst/>
                <a:latin typeface="Arial" pitchFamily="34" charset="0"/>
              </a:rPr>
              <a:t>” pipeline and time to “</a:t>
            </a:r>
            <a:r>
              <a:rPr lang="en-US" sz="2400">
                <a:solidFill>
                  <a:srgbClr val="0000FF"/>
                </a:solidFill>
                <a:effectLst/>
                <a:latin typeface="Arial" pitchFamily="34" charset="0"/>
              </a:rPr>
              <a:t>drain</a:t>
            </a:r>
            <a:r>
              <a:rPr lang="en-US" sz="2400">
                <a:effectLst/>
                <a:latin typeface="Arial" pitchFamily="34" charset="0"/>
              </a:rPr>
              <a:t>” it reduce speedup</a:t>
            </a:r>
          </a:p>
          <a:p>
            <a:pPr eaLnBrk="1" hangingPunct="1"/>
            <a:endParaRPr lang="en-US" sz="2400" b="0"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112A-FCDB-41D3-8261-C23159E18009}" type="slidenum">
              <a:rPr lang="en-US"/>
              <a:pPr/>
              <a:t>12</a:t>
            </a:fld>
            <a:endParaRPr lang="en-US"/>
          </a:p>
        </p:txBody>
      </p:sp>
      <p:sp>
        <p:nvSpPr>
          <p:cNvPr id="205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639" y="228600"/>
            <a:ext cx="6205673" cy="72840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Estrangelo Edessa" pitchFamily="66" charset="0"/>
                <a:ea typeface="PMingLiU" pitchFamily="18" charset="-120"/>
                <a:cs typeface="Estrangelo Edessa" pitchFamily="66" charset="0"/>
              </a:rPr>
              <a:t>Pipelining in Computation</a:t>
            </a:r>
          </a:p>
        </p:txBody>
      </p:sp>
      <p:grpSp>
        <p:nvGrpSpPr>
          <p:cNvPr id="2058243" name="Group 3"/>
          <p:cNvGrpSpPr>
            <a:grpSpLocks/>
          </p:cNvGrpSpPr>
          <p:nvPr/>
        </p:nvGrpSpPr>
        <p:grpSpPr bwMode="auto">
          <a:xfrm>
            <a:off x="125413" y="1447800"/>
            <a:ext cx="3913187" cy="2268538"/>
            <a:chOff x="1655" y="990"/>
            <a:chExt cx="2465" cy="1429"/>
          </a:xfrm>
        </p:grpSpPr>
        <p:sp>
          <p:nvSpPr>
            <p:cNvPr id="2058244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58245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214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58246" name="Rectangle 6"/>
            <p:cNvSpPr>
              <a:spLocks noChangeArrowheads="1"/>
            </p:cNvSpPr>
            <p:nvPr/>
          </p:nvSpPr>
          <p:spPr bwMode="auto">
            <a:xfrm>
              <a:off x="2542" y="990"/>
              <a:ext cx="4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30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58247" name="Rectangle 7"/>
            <p:cNvSpPr>
              <a:spLocks noChangeArrowheads="1"/>
            </p:cNvSpPr>
            <p:nvPr/>
          </p:nvSpPr>
          <p:spPr bwMode="auto">
            <a:xfrm>
              <a:off x="3686" y="990"/>
              <a:ext cx="3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58248" name="Line 8"/>
            <p:cNvSpPr>
              <a:spLocks noChangeShapeType="1"/>
            </p:cNvSpPr>
            <p:nvPr/>
          </p:nvSpPr>
          <p:spPr bwMode="auto">
            <a:xfrm>
              <a:off x="1655" y="1584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49" name="Line 9"/>
            <p:cNvSpPr>
              <a:spLocks noChangeShapeType="1"/>
            </p:cNvSpPr>
            <p:nvPr/>
          </p:nvSpPr>
          <p:spPr bwMode="auto">
            <a:xfrm>
              <a:off x="3527" y="1584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50" name="Line 10"/>
            <p:cNvSpPr>
              <a:spLocks noChangeShapeType="1"/>
            </p:cNvSpPr>
            <p:nvPr/>
          </p:nvSpPr>
          <p:spPr bwMode="auto">
            <a:xfrm>
              <a:off x="3895" y="202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51" name="Rectangle 11"/>
            <p:cNvSpPr>
              <a:spLocks noChangeArrowheads="1"/>
            </p:cNvSpPr>
            <p:nvPr/>
          </p:nvSpPr>
          <p:spPr bwMode="auto">
            <a:xfrm>
              <a:off x="3646" y="2190"/>
              <a:ext cx="4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Clock</a:t>
              </a:r>
            </a:p>
          </p:txBody>
        </p:sp>
      </p:grpSp>
      <p:sp>
        <p:nvSpPr>
          <p:cNvPr id="2058252" name="Rectangle 12"/>
          <p:cNvSpPr>
            <a:spLocks noChangeArrowheads="1"/>
          </p:cNvSpPr>
          <p:nvPr/>
        </p:nvSpPr>
        <p:spPr bwMode="auto">
          <a:xfrm>
            <a:off x="3905250" y="2162175"/>
            <a:ext cx="2459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Delay = 33ns</a:t>
            </a:r>
          </a:p>
          <a:p>
            <a:pPr algn="l"/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Throughput = 30MHz</a:t>
            </a:r>
          </a:p>
        </p:txBody>
      </p:sp>
      <p:sp>
        <p:nvSpPr>
          <p:cNvPr id="2058253" name="Line 13"/>
          <p:cNvSpPr>
            <a:spLocks noChangeShapeType="1"/>
          </p:cNvSpPr>
          <p:nvPr/>
        </p:nvSpPr>
        <p:spPr bwMode="auto">
          <a:xfrm flipV="1">
            <a:off x="3200400" y="4572000"/>
            <a:ext cx="144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54" name="Line 14"/>
          <p:cNvSpPr>
            <a:spLocks noChangeShapeType="1"/>
          </p:cNvSpPr>
          <p:nvPr/>
        </p:nvSpPr>
        <p:spPr bwMode="auto">
          <a:xfrm>
            <a:off x="2527300" y="5151438"/>
            <a:ext cx="646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55" name="Rectangle 15"/>
          <p:cNvSpPr>
            <a:spLocks noChangeArrowheads="1"/>
          </p:cNvSpPr>
          <p:nvPr/>
        </p:nvSpPr>
        <p:spPr bwMode="auto">
          <a:xfrm>
            <a:off x="3186113" y="4818063"/>
            <a:ext cx="688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Time</a:t>
            </a:r>
          </a:p>
        </p:txBody>
      </p:sp>
      <p:sp>
        <p:nvSpPr>
          <p:cNvPr id="2058256" name="Rectangle 16"/>
          <p:cNvSpPr>
            <a:spLocks noChangeArrowheads="1"/>
          </p:cNvSpPr>
          <p:nvPr/>
        </p:nvSpPr>
        <p:spPr bwMode="auto">
          <a:xfrm>
            <a:off x="6705600" y="2133600"/>
            <a:ext cx="192246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ffectLst/>
                <a:latin typeface="Arial" pitchFamily="34" charset="0"/>
                <a:ea typeface="PMingLiU" pitchFamily="18" charset="-120"/>
              </a:rPr>
              <a:t>Unpipelined</a:t>
            </a:r>
          </a:p>
          <a:p>
            <a:pPr algn="l"/>
            <a:r>
              <a:rPr lang="en-US" altLang="zh-TW">
                <a:effectLst/>
                <a:latin typeface="Arial" pitchFamily="34" charset="0"/>
                <a:ea typeface="PMingLiU" pitchFamily="18" charset="-120"/>
              </a:rPr>
              <a:t>System</a:t>
            </a:r>
          </a:p>
        </p:txBody>
      </p:sp>
      <p:sp>
        <p:nvSpPr>
          <p:cNvPr id="2058257" name="Rectangle 17"/>
          <p:cNvSpPr>
            <a:spLocks noChangeArrowheads="1"/>
          </p:cNvSpPr>
          <p:nvPr/>
        </p:nvSpPr>
        <p:spPr bwMode="auto">
          <a:xfrm>
            <a:off x="3167063" y="41322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Op1</a:t>
            </a:r>
          </a:p>
        </p:txBody>
      </p:sp>
      <p:sp>
        <p:nvSpPr>
          <p:cNvPr id="2058258" name="Line 18"/>
          <p:cNvSpPr>
            <a:spLocks noChangeShapeType="1"/>
          </p:cNvSpPr>
          <p:nvPr/>
        </p:nvSpPr>
        <p:spPr bwMode="auto">
          <a:xfrm flipV="1">
            <a:off x="4876800" y="4572000"/>
            <a:ext cx="144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59" name="Rectangle 19"/>
          <p:cNvSpPr>
            <a:spLocks noChangeArrowheads="1"/>
          </p:cNvSpPr>
          <p:nvPr/>
        </p:nvSpPr>
        <p:spPr bwMode="auto">
          <a:xfrm>
            <a:off x="4919663" y="41322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Op2</a:t>
            </a:r>
          </a:p>
        </p:txBody>
      </p:sp>
      <p:sp>
        <p:nvSpPr>
          <p:cNvPr id="2058260" name="Line 20"/>
          <p:cNvSpPr>
            <a:spLocks noChangeShapeType="1"/>
          </p:cNvSpPr>
          <p:nvPr/>
        </p:nvSpPr>
        <p:spPr bwMode="auto">
          <a:xfrm flipV="1">
            <a:off x="6553200" y="4572000"/>
            <a:ext cx="144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61" name="Rectangle 21"/>
          <p:cNvSpPr>
            <a:spLocks noChangeArrowheads="1"/>
          </p:cNvSpPr>
          <p:nvPr/>
        </p:nvSpPr>
        <p:spPr bwMode="auto">
          <a:xfrm>
            <a:off x="6672263" y="41322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Op3</a:t>
            </a:r>
          </a:p>
        </p:txBody>
      </p:sp>
      <p:sp>
        <p:nvSpPr>
          <p:cNvPr id="205826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838200" y="5562600"/>
            <a:ext cx="79502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 marL="560388" lvl="1" indent="-222250" defTabSz="895350"/>
            <a:r>
              <a:rPr lang="en-US" altLang="zh-TW" sz="2400" dirty="0">
                <a:ea typeface="PMingLiU" pitchFamily="18" charset="-120"/>
              </a:rPr>
              <a:t>One operation must complete before next can begin</a:t>
            </a:r>
          </a:p>
          <a:p>
            <a:pPr marL="560388" lvl="1" indent="-222250" defTabSz="895350"/>
            <a:r>
              <a:rPr lang="en-US" altLang="zh-TW" sz="2400" dirty="0">
                <a:ea typeface="PMingLiU" pitchFamily="18" charset="-120"/>
              </a:rPr>
              <a:t>Operations spaced 33ns apart</a:t>
            </a:r>
          </a:p>
        </p:txBody>
      </p:sp>
      <p:sp>
        <p:nvSpPr>
          <p:cNvPr id="2058265" name="Rectangle 25"/>
          <p:cNvSpPr>
            <a:spLocks noChangeArrowheads="1"/>
          </p:cNvSpPr>
          <p:nvPr/>
        </p:nvSpPr>
        <p:spPr bwMode="auto">
          <a:xfrm>
            <a:off x="76200" y="1371600"/>
            <a:ext cx="6324600" cy="24384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1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5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53" grpId="0" animBg="1"/>
      <p:bldP spid="2058254" grpId="0" animBg="1"/>
      <p:bldP spid="2058255" grpId="0" autoUpdateAnimBg="0"/>
      <p:bldP spid="2058257" grpId="0" autoUpdateAnimBg="0"/>
      <p:bldP spid="2058258" grpId="0" animBg="1"/>
      <p:bldP spid="2058259" grpId="0" autoUpdateAnimBg="0"/>
      <p:bldP spid="2058260" grpId="0" animBg="1"/>
      <p:bldP spid="2058261" grpId="0" autoUpdateAnimBg="0"/>
      <p:bldP spid="205826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093D-06B1-4247-B4BB-F4B2850560F7}" type="slidenum">
              <a:rPr lang="en-US"/>
              <a:pPr/>
              <a:t>13</a:t>
            </a:fld>
            <a:endParaRPr lang="en-US"/>
          </a:p>
        </p:txBody>
      </p:sp>
      <p:sp>
        <p:nvSpPr>
          <p:cNvPr id="205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3688" y="304800"/>
            <a:ext cx="4262000" cy="72840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ea typeface="PMingLiU" pitchFamily="18" charset="-120"/>
              </a:rPr>
              <a:t>3 </a:t>
            </a:r>
            <a:r>
              <a:rPr lang="en-US" altLang="zh-TW" b="1" dirty="0">
                <a:solidFill>
                  <a:srgbClr val="0070C0"/>
                </a:solidFill>
                <a:ea typeface="PMingLiU" pitchFamily="18" charset="-120"/>
              </a:rPr>
              <a:t>Stage Pipelining</a:t>
            </a:r>
          </a:p>
        </p:txBody>
      </p:sp>
      <p:sp>
        <p:nvSpPr>
          <p:cNvPr id="205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105400"/>
            <a:ext cx="3924300" cy="13096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560388" lvl="1" indent="-222250" defTabSz="895350"/>
            <a:r>
              <a:rPr lang="en-US" altLang="zh-TW" sz="2000" dirty="0">
                <a:ea typeface="PMingLiU" pitchFamily="18" charset="-120"/>
              </a:rPr>
              <a:t>Space operations 13ns apart</a:t>
            </a:r>
          </a:p>
          <a:p>
            <a:pPr marL="560388" lvl="1" indent="-222250" defTabSz="895350"/>
            <a:r>
              <a:rPr lang="zh-TW" altLang="en-US" sz="2000" dirty="0">
                <a:ea typeface="PMingLiU" pitchFamily="18" charset="-120"/>
              </a:rPr>
              <a:t>3 </a:t>
            </a:r>
            <a:r>
              <a:rPr lang="en-US" altLang="zh-TW" sz="2000" dirty="0">
                <a:ea typeface="PMingLiU" pitchFamily="18" charset="-120"/>
              </a:rPr>
              <a:t>operations occur simultaneously</a:t>
            </a:r>
          </a:p>
        </p:txBody>
      </p:sp>
      <p:grpSp>
        <p:nvGrpSpPr>
          <p:cNvPr id="2059268" name="Group 4"/>
          <p:cNvGrpSpPr>
            <a:grpSpLocks/>
          </p:cNvGrpSpPr>
          <p:nvPr/>
        </p:nvGrpSpPr>
        <p:grpSpPr bwMode="auto">
          <a:xfrm>
            <a:off x="312738" y="1295400"/>
            <a:ext cx="6288087" cy="2420938"/>
            <a:chOff x="197" y="942"/>
            <a:chExt cx="3961" cy="1525"/>
          </a:xfrm>
        </p:grpSpPr>
        <p:sp>
          <p:nvSpPr>
            <p:cNvPr id="2059269" name="Rectangle 5"/>
            <p:cNvSpPr>
              <a:spLocks noChangeArrowheads="1"/>
            </p:cNvSpPr>
            <p:nvPr/>
          </p:nvSpPr>
          <p:spPr bwMode="auto">
            <a:xfrm>
              <a:off x="1337" y="1204"/>
              <a:ext cx="15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59270" name="Line 6"/>
            <p:cNvSpPr>
              <a:spLocks noChangeShapeType="1"/>
            </p:cNvSpPr>
            <p:nvPr/>
          </p:nvSpPr>
          <p:spPr bwMode="auto">
            <a:xfrm>
              <a:off x="197" y="1584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71" name="Line 7"/>
            <p:cNvSpPr>
              <a:spLocks noChangeShapeType="1"/>
            </p:cNvSpPr>
            <p:nvPr/>
          </p:nvSpPr>
          <p:spPr bwMode="auto">
            <a:xfrm>
              <a:off x="1061" y="1584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72" name="Line 8"/>
            <p:cNvSpPr>
              <a:spLocks noChangeShapeType="1"/>
            </p:cNvSpPr>
            <p:nvPr/>
          </p:nvSpPr>
          <p:spPr bwMode="auto">
            <a:xfrm>
              <a:off x="1429" y="202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73" name="Rectangle 9"/>
            <p:cNvSpPr>
              <a:spLocks noChangeArrowheads="1"/>
            </p:cNvSpPr>
            <p:nvPr/>
          </p:nvSpPr>
          <p:spPr bwMode="auto">
            <a:xfrm>
              <a:off x="1180" y="2238"/>
              <a:ext cx="4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Clock</a:t>
              </a:r>
            </a:p>
          </p:txBody>
        </p:sp>
        <p:sp>
          <p:nvSpPr>
            <p:cNvPr id="2059274" name="Rectangle 10"/>
            <p:cNvSpPr>
              <a:spLocks noChangeArrowheads="1"/>
            </p:cNvSpPr>
            <p:nvPr/>
          </p:nvSpPr>
          <p:spPr bwMode="auto">
            <a:xfrm>
              <a:off x="473" y="1204"/>
              <a:ext cx="568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59275" name="Rectangle 11"/>
            <p:cNvSpPr>
              <a:spLocks noChangeArrowheads="1"/>
            </p:cNvSpPr>
            <p:nvPr/>
          </p:nvSpPr>
          <p:spPr bwMode="auto">
            <a:xfrm>
              <a:off x="2633" y="1204"/>
              <a:ext cx="15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59276" name="Line 12"/>
            <p:cNvSpPr>
              <a:spLocks noChangeShapeType="1"/>
            </p:cNvSpPr>
            <p:nvPr/>
          </p:nvSpPr>
          <p:spPr bwMode="auto">
            <a:xfrm>
              <a:off x="1493" y="1584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77" name="Line 13"/>
            <p:cNvSpPr>
              <a:spLocks noChangeShapeType="1"/>
            </p:cNvSpPr>
            <p:nvPr/>
          </p:nvSpPr>
          <p:spPr bwMode="auto">
            <a:xfrm>
              <a:off x="2357" y="1584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78" name="Line 14"/>
            <p:cNvSpPr>
              <a:spLocks noChangeShapeType="1"/>
            </p:cNvSpPr>
            <p:nvPr/>
          </p:nvSpPr>
          <p:spPr bwMode="auto">
            <a:xfrm>
              <a:off x="2725" y="202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79" name="Rectangle 15"/>
            <p:cNvSpPr>
              <a:spLocks noChangeArrowheads="1"/>
            </p:cNvSpPr>
            <p:nvPr/>
          </p:nvSpPr>
          <p:spPr bwMode="auto">
            <a:xfrm>
              <a:off x="1769" y="1204"/>
              <a:ext cx="568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59280" name="Rectangle 16"/>
            <p:cNvSpPr>
              <a:spLocks noChangeArrowheads="1"/>
            </p:cNvSpPr>
            <p:nvPr/>
          </p:nvSpPr>
          <p:spPr bwMode="auto">
            <a:xfrm>
              <a:off x="3929" y="1204"/>
              <a:ext cx="175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59281" name="Line 17"/>
            <p:cNvSpPr>
              <a:spLocks noChangeShapeType="1"/>
            </p:cNvSpPr>
            <p:nvPr/>
          </p:nvSpPr>
          <p:spPr bwMode="auto">
            <a:xfrm>
              <a:off x="2789" y="1584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82" name="Line 18"/>
            <p:cNvSpPr>
              <a:spLocks noChangeShapeType="1"/>
            </p:cNvSpPr>
            <p:nvPr/>
          </p:nvSpPr>
          <p:spPr bwMode="auto">
            <a:xfrm>
              <a:off x="3653" y="1584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83" name="Line 19"/>
            <p:cNvSpPr>
              <a:spLocks noChangeShapeType="1"/>
            </p:cNvSpPr>
            <p:nvPr/>
          </p:nvSpPr>
          <p:spPr bwMode="auto">
            <a:xfrm>
              <a:off x="4021" y="202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84" name="Rectangle 20"/>
            <p:cNvSpPr>
              <a:spLocks noChangeArrowheads="1"/>
            </p:cNvSpPr>
            <p:nvPr/>
          </p:nvSpPr>
          <p:spPr bwMode="auto">
            <a:xfrm>
              <a:off x="3065" y="1204"/>
              <a:ext cx="568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59285" name="Rectangle 21"/>
            <p:cNvSpPr>
              <a:spLocks noChangeArrowheads="1"/>
            </p:cNvSpPr>
            <p:nvPr/>
          </p:nvSpPr>
          <p:spPr bwMode="auto">
            <a:xfrm>
              <a:off x="556" y="942"/>
              <a:ext cx="4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10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59286" name="Rectangle 22"/>
            <p:cNvSpPr>
              <a:spLocks noChangeArrowheads="1"/>
            </p:cNvSpPr>
            <p:nvPr/>
          </p:nvSpPr>
          <p:spPr bwMode="auto">
            <a:xfrm>
              <a:off x="1220" y="942"/>
              <a:ext cx="3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59287" name="Rectangle 23"/>
            <p:cNvSpPr>
              <a:spLocks noChangeArrowheads="1"/>
            </p:cNvSpPr>
            <p:nvPr/>
          </p:nvSpPr>
          <p:spPr bwMode="auto">
            <a:xfrm>
              <a:off x="1852" y="942"/>
              <a:ext cx="4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10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59288" name="Rectangle 24"/>
            <p:cNvSpPr>
              <a:spLocks noChangeArrowheads="1"/>
            </p:cNvSpPr>
            <p:nvPr/>
          </p:nvSpPr>
          <p:spPr bwMode="auto">
            <a:xfrm>
              <a:off x="2516" y="942"/>
              <a:ext cx="3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59289" name="Rectangle 25"/>
            <p:cNvSpPr>
              <a:spLocks noChangeArrowheads="1"/>
            </p:cNvSpPr>
            <p:nvPr/>
          </p:nvSpPr>
          <p:spPr bwMode="auto">
            <a:xfrm>
              <a:off x="3148" y="942"/>
              <a:ext cx="4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10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59290" name="Rectangle 26"/>
            <p:cNvSpPr>
              <a:spLocks noChangeArrowheads="1"/>
            </p:cNvSpPr>
            <p:nvPr/>
          </p:nvSpPr>
          <p:spPr bwMode="auto">
            <a:xfrm>
              <a:off x="3812" y="942"/>
              <a:ext cx="3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59291" name="Line 27"/>
            <p:cNvSpPr>
              <a:spLocks noChangeShapeType="1"/>
            </p:cNvSpPr>
            <p:nvPr/>
          </p:nvSpPr>
          <p:spPr bwMode="auto">
            <a:xfrm>
              <a:off x="1433" y="2160"/>
              <a:ext cx="2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9292" name="Rectangle 28"/>
          <p:cNvSpPr>
            <a:spLocks noChangeArrowheads="1"/>
          </p:cNvSpPr>
          <p:nvPr/>
        </p:nvSpPr>
        <p:spPr bwMode="auto">
          <a:xfrm>
            <a:off x="6515100" y="2257425"/>
            <a:ext cx="24765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Delay = 39ns</a:t>
            </a:r>
          </a:p>
          <a:p>
            <a:pPr algn="l"/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Throughput = 77MHz</a:t>
            </a:r>
          </a:p>
        </p:txBody>
      </p:sp>
      <p:sp>
        <p:nvSpPr>
          <p:cNvPr id="2059293" name="Line 29"/>
          <p:cNvSpPr>
            <a:spLocks noChangeShapeType="1"/>
          </p:cNvSpPr>
          <p:nvPr/>
        </p:nvSpPr>
        <p:spPr bwMode="auto">
          <a:xfrm>
            <a:off x="4152900" y="4572000"/>
            <a:ext cx="157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294" name="Line 30"/>
          <p:cNvSpPr>
            <a:spLocks noChangeShapeType="1"/>
          </p:cNvSpPr>
          <p:nvPr/>
        </p:nvSpPr>
        <p:spPr bwMode="auto">
          <a:xfrm>
            <a:off x="4051300" y="6400800"/>
            <a:ext cx="387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295" name="Rectangle 31"/>
          <p:cNvSpPr>
            <a:spLocks noChangeArrowheads="1"/>
          </p:cNvSpPr>
          <p:nvPr/>
        </p:nvSpPr>
        <p:spPr bwMode="auto">
          <a:xfrm>
            <a:off x="3822700" y="5867400"/>
            <a:ext cx="688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Time</a:t>
            </a:r>
          </a:p>
        </p:txBody>
      </p:sp>
      <p:sp>
        <p:nvSpPr>
          <p:cNvPr id="2059296" name="Rectangle 32"/>
          <p:cNvSpPr>
            <a:spLocks noChangeArrowheads="1"/>
          </p:cNvSpPr>
          <p:nvPr/>
        </p:nvSpPr>
        <p:spPr bwMode="auto">
          <a:xfrm>
            <a:off x="4651375" y="4191000"/>
            <a:ext cx="612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Op1</a:t>
            </a:r>
          </a:p>
        </p:txBody>
      </p:sp>
      <p:sp>
        <p:nvSpPr>
          <p:cNvPr id="2059297" name="Line 33"/>
          <p:cNvSpPr>
            <a:spLocks noChangeShapeType="1"/>
          </p:cNvSpPr>
          <p:nvPr/>
        </p:nvSpPr>
        <p:spPr bwMode="auto">
          <a:xfrm>
            <a:off x="4813300" y="5029200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298" name="Rectangle 34"/>
          <p:cNvSpPr>
            <a:spLocks noChangeArrowheads="1"/>
          </p:cNvSpPr>
          <p:nvPr/>
        </p:nvSpPr>
        <p:spPr bwMode="auto">
          <a:xfrm>
            <a:off x="5422900" y="4572000"/>
            <a:ext cx="612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Op2</a:t>
            </a:r>
          </a:p>
        </p:txBody>
      </p:sp>
      <p:sp>
        <p:nvSpPr>
          <p:cNvPr id="2059299" name="Line 35"/>
          <p:cNvSpPr>
            <a:spLocks noChangeShapeType="1"/>
          </p:cNvSpPr>
          <p:nvPr/>
        </p:nvSpPr>
        <p:spPr bwMode="auto">
          <a:xfrm>
            <a:off x="5295900" y="5562600"/>
            <a:ext cx="170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300" name="Rectangle 36"/>
          <p:cNvSpPr>
            <a:spLocks noChangeArrowheads="1"/>
          </p:cNvSpPr>
          <p:nvPr/>
        </p:nvSpPr>
        <p:spPr bwMode="auto">
          <a:xfrm>
            <a:off x="5802313" y="5153025"/>
            <a:ext cx="612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Op3</a:t>
            </a:r>
          </a:p>
        </p:txBody>
      </p:sp>
      <p:sp>
        <p:nvSpPr>
          <p:cNvPr id="2059301" name="Rectangle 37"/>
          <p:cNvSpPr>
            <a:spLocks noChangeArrowheads="1"/>
          </p:cNvSpPr>
          <p:nvPr/>
        </p:nvSpPr>
        <p:spPr bwMode="auto">
          <a:xfrm>
            <a:off x="6411913" y="5610225"/>
            <a:ext cx="612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Op4</a:t>
            </a:r>
          </a:p>
        </p:txBody>
      </p:sp>
      <p:sp>
        <p:nvSpPr>
          <p:cNvPr id="2059302" name="Line 38"/>
          <p:cNvSpPr>
            <a:spLocks noChangeShapeType="1"/>
          </p:cNvSpPr>
          <p:nvPr/>
        </p:nvSpPr>
        <p:spPr bwMode="auto">
          <a:xfrm>
            <a:off x="6108700" y="6019800"/>
            <a:ext cx="170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303" name="Rectangle 39"/>
          <p:cNvSpPr>
            <a:spLocks noChangeArrowheads="1"/>
          </p:cNvSpPr>
          <p:nvPr/>
        </p:nvSpPr>
        <p:spPr bwMode="auto">
          <a:xfrm>
            <a:off x="152400" y="1219200"/>
            <a:ext cx="8763000" cy="25146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5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267" grpId="0" build="p"/>
      <p:bldP spid="2059293" grpId="0" animBg="1"/>
      <p:bldP spid="2059294" grpId="0" animBg="1"/>
      <p:bldP spid="2059295" grpId="0"/>
      <p:bldP spid="2059296" grpId="0"/>
      <p:bldP spid="2059297" grpId="0" animBg="1"/>
      <p:bldP spid="2059298" grpId="0"/>
      <p:bldP spid="2059299" grpId="0" animBg="1"/>
      <p:bldP spid="2059300" grpId="0"/>
      <p:bldP spid="2059301" grpId="0"/>
      <p:bldP spid="20593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971E-0FA5-462E-96B4-8015C122852E}" type="slidenum">
              <a:rPr lang="en-US"/>
              <a:pPr/>
              <a:t>14</a:t>
            </a:fld>
            <a:endParaRPr lang="en-US"/>
          </a:p>
        </p:txBody>
      </p:sp>
      <p:sp>
        <p:nvSpPr>
          <p:cNvPr id="206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463" y="304800"/>
            <a:ext cx="8080674" cy="72840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Estrangelo Edessa" pitchFamily="66" charset="0"/>
                <a:ea typeface="PMingLiU" pitchFamily="18" charset="-120"/>
                <a:cs typeface="Estrangelo Edessa" pitchFamily="66" charset="0"/>
              </a:rPr>
              <a:t>Limitation: </a:t>
            </a:r>
            <a:r>
              <a:rPr lang="en-US" altLang="zh-TW" dirty="0" smtClean="0">
                <a:solidFill>
                  <a:srgbClr val="0070C0"/>
                </a:solidFill>
                <a:latin typeface="Estrangelo Edessa" pitchFamily="66" charset="0"/>
                <a:ea typeface="PMingLiU" pitchFamily="18" charset="-120"/>
                <a:cs typeface="Estrangelo Edessa" pitchFamily="66" charset="0"/>
              </a:rPr>
              <a:t>Non-uniform </a:t>
            </a:r>
            <a:r>
              <a:rPr lang="en-US" altLang="zh-TW" dirty="0">
                <a:solidFill>
                  <a:srgbClr val="0070C0"/>
                </a:solidFill>
                <a:latin typeface="Estrangelo Edessa" pitchFamily="66" charset="0"/>
                <a:ea typeface="PMingLiU" pitchFamily="18" charset="-120"/>
                <a:cs typeface="Estrangelo Edessa" pitchFamily="66" charset="0"/>
              </a:rPr>
              <a:t>Pipelining</a:t>
            </a:r>
          </a:p>
        </p:txBody>
      </p:sp>
      <p:sp>
        <p:nvSpPr>
          <p:cNvPr id="2060291" name="Rectangle 3"/>
          <p:cNvSpPr>
            <a:spLocks noChangeArrowheads="1"/>
          </p:cNvSpPr>
          <p:nvPr/>
        </p:nvSpPr>
        <p:spPr bwMode="auto">
          <a:xfrm>
            <a:off x="1363663" y="3781425"/>
            <a:ext cx="1198562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Clock</a:t>
            </a:r>
          </a:p>
        </p:txBody>
      </p:sp>
      <p:grpSp>
        <p:nvGrpSpPr>
          <p:cNvPr id="2060292" name="Group 4"/>
          <p:cNvGrpSpPr>
            <a:grpSpLocks/>
          </p:cNvGrpSpPr>
          <p:nvPr/>
        </p:nvGrpSpPr>
        <p:grpSpPr bwMode="auto">
          <a:xfrm>
            <a:off x="406400" y="1647825"/>
            <a:ext cx="6318250" cy="2079625"/>
            <a:chOff x="256" y="1038"/>
            <a:chExt cx="3980" cy="1310"/>
          </a:xfrm>
        </p:grpSpPr>
        <p:sp>
          <p:nvSpPr>
            <p:cNvPr id="2060293" name="Rectangle 5"/>
            <p:cNvSpPr>
              <a:spLocks noChangeArrowheads="1"/>
            </p:cNvSpPr>
            <p:nvPr/>
          </p:nvSpPr>
          <p:spPr bwMode="auto">
            <a:xfrm>
              <a:off x="1156" y="1300"/>
              <a:ext cx="248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60294" name="Line 6"/>
            <p:cNvSpPr>
              <a:spLocks noChangeShapeType="1"/>
            </p:cNvSpPr>
            <p:nvPr/>
          </p:nvSpPr>
          <p:spPr bwMode="auto">
            <a:xfrm>
              <a:off x="256" y="1680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95" name="Line 7"/>
            <p:cNvSpPr>
              <a:spLocks noChangeShapeType="1"/>
            </p:cNvSpPr>
            <p:nvPr/>
          </p:nvSpPr>
          <p:spPr bwMode="auto">
            <a:xfrm>
              <a:off x="880" y="1680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96" name="Line 8"/>
            <p:cNvSpPr>
              <a:spLocks noChangeShapeType="1"/>
            </p:cNvSpPr>
            <p:nvPr/>
          </p:nvSpPr>
          <p:spPr bwMode="auto">
            <a:xfrm>
              <a:off x="1248" y="2116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97" name="Rectangle 9"/>
            <p:cNvSpPr>
              <a:spLocks noChangeArrowheads="1"/>
            </p:cNvSpPr>
            <p:nvPr/>
          </p:nvSpPr>
          <p:spPr bwMode="auto">
            <a:xfrm>
              <a:off x="532" y="1300"/>
              <a:ext cx="47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60298" name="Rectangle 10"/>
            <p:cNvSpPr>
              <a:spLocks noChangeArrowheads="1"/>
            </p:cNvSpPr>
            <p:nvPr/>
          </p:nvSpPr>
          <p:spPr bwMode="auto">
            <a:xfrm>
              <a:off x="2692" y="1300"/>
              <a:ext cx="248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60299" name="Line 11"/>
            <p:cNvSpPr>
              <a:spLocks noChangeShapeType="1"/>
            </p:cNvSpPr>
            <p:nvPr/>
          </p:nvSpPr>
          <p:spPr bwMode="auto">
            <a:xfrm>
              <a:off x="1392" y="1680"/>
              <a:ext cx="1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00" name="Line 12"/>
            <p:cNvSpPr>
              <a:spLocks noChangeShapeType="1"/>
            </p:cNvSpPr>
            <p:nvPr/>
          </p:nvSpPr>
          <p:spPr bwMode="auto">
            <a:xfrm>
              <a:off x="2416" y="1680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01" name="Line 13"/>
            <p:cNvSpPr>
              <a:spLocks noChangeShapeType="1"/>
            </p:cNvSpPr>
            <p:nvPr/>
          </p:nvSpPr>
          <p:spPr bwMode="auto">
            <a:xfrm>
              <a:off x="2784" y="211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02" name="Rectangle 14"/>
            <p:cNvSpPr>
              <a:spLocks noChangeArrowheads="1"/>
            </p:cNvSpPr>
            <p:nvPr/>
          </p:nvSpPr>
          <p:spPr bwMode="auto">
            <a:xfrm>
              <a:off x="1588" y="1300"/>
              <a:ext cx="808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60303" name="Rectangle 15"/>
            <p:cNvSpPr>
              <a:spLocks noChangeArrowheads="1"/>
            </p:cNvSpPr>
            <p:nvPr/>
          </p:nvSpPr>
          <p:spPr bwMode="auto">
            <a:xfrm>
              <a:off x="3988" y="1300"/>
              <a:ext cx="248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r>
                <a:rPr lang="en-US" altLang="zh-TW" sz="1800" b="0" dirty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60304" name="Line 16"/>
            <p:cNvSpPr>
              <a:spLocks noChangeShapeType="1"/>
            </p:cNvSpPr>
            <p:nvPr/>
          </p:nvSpPr>
          <p:spPr bwMode="auto">
            <a:xfrm>
              <a:off x="2928" y="1680"/>
              <a:ext cx="1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05" name="Line 17"/>
            <p:cNvSpPr>
              <a:spLocks noChangeShapeType="1"/>
            </p:cNvSpPr>
            <p:nvPr/>
          </p:nvSpPr>
          <p:spPr bwMode="auto">
            <a:xfrm>
              <a:off x="3712" y="1680"/>
              <a:ext cx="2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06" name="Line 18"/>
            <p:cNvSpPr>
              <a:spLocks noChangeShapeType="1"/>
            </p:cNvSpPr>
            <p:nvPr/>
          </p:nvSpPr>
          <p:spPr bwMode="auto">
            <a:xfrm>
              <a:off x="4080" y="211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07" name="Rectangle 19"/>
            <p:cNvSpPr>
              <a:spLocks noChangeArrowheads="1"/>
            </p:cNvSpPr>
            <p:nvPr/>
          </p:nvSpPr>
          <p:spPr bwMode="auto">
            <a:xfrm>
              <a:off x="3124" y="1300"/>
              <a:ext cx="568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60308" name="Rectangle 20"/>
            <p:cNvSpPr>
              <a:spLocks noChangeArrowheads="1"/>
            </p:cNvSpPr>
            <p:nvPr/>
          </p:nvSpPr>
          <p:spPr bwMode="auto">
            <a:xfrm>
              <a:off x="539" y="1038"/>
              <a:ext cx="38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5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0309" name="Rectangle 21"/>
            <p:cNvSpPr>
              <a:spLocks noChangeArrowheads="1"/>
            </p:cNvSpPr>
            <p:nvPr/>
          </p:nvSpPr>
          <p:spPr bwMode="auto">
            <a:xfrm>
              <a:off x="1021" y="1038"/>
              <a:ext cx="383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0310" name="Rectangle 22"/>
            <p:cNvSpPr>
              <a:spLocks noChangeArrowheads="1"/>
            </p:cNvSpPr>
            <p:nvPr/>
          </p:nvSpPr>
          <p:spPr bwMode="auto">
            <a:xfrm>
              <a:off x="1859" y="1038"/>
              <a:ext cx="53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15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0311" name="Rectangle 23"/>
            <p:cNvSpPr>
              <a:spLocks noChangeArrowheads="1"/>
            </p:cNvSpPr>
            <p:nvPr/>
          </p:nvSpPr>
          <p:spPr bwMode="auto">
            <a:xfrm>
              <a:off x="2557" y="1038"/>
              <a:ext cx="383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0312" name="Rectangle 24"/>
            <p:cNvSpPr>
              <a:spLocks noChangeArrowheads="1"/>
            </p:cNvSpPr>
            <p:nvPr/>
          </p:nvSpPr>
          <p:spPr bwMode="auto">
            <a:xfrm>
              <a:off x="3155" y="1038"/>
              <a:ext cx="53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10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0313" name="Rectangle 25"/>
            <p:cNvSpPr>
              <a:spLocks noChangeArrowheads="1"/>
            </p:cNvSpPr>
            <p:nvPr/>
          </p:nvSpPr>
          <p:spPr bwMode="auto">
            <a:xfrm>
              <a:off x="3853" y="1038"/>
              <a:ext cx="383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TW" altLang="en-US" sz="18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0314" name="Line 26"/>
            <p:cNvSpPr>
              <a:spLocks noChangeShapeType="1"/>
            </p:cNvSpPr>
            <p:nvPr/>
          </p:nvSpPr>
          <p:spPr bwMode="auto">
            <a:xfrm>
              <a:off x="1252" y="2256"/>
              <a:ext cx="2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0315" name="Rectangle 27"/>
          <p:cNvSpPr>
            <a:spLocks noChangeArrowheads="1"/>
          </p:cNvSpPr>
          <p:nvPr/>
        </p:nvSpPr>
        <p:spPr bwMode="auto">
          <a:xfrm>
            <a:off x="5922963" y="3629025"/>
            <a:ext cx="4513262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Delay = 18 * 3 = 54 ns</a:t>
            </a:r>
          </a:p>
          <a:p>
            <a:pPr algn="l"/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Throughput = 55MHz</a:t>
            </a:r>
          </a:p>
        </p:txBody>
      </p:sp>
      <p:sp>
        <p:nvSpPr>
          <p:cNvPr id="206031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685800" y="4208463"/>
            <a:ext cx="7772400" cy="21161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60388" lvl="1" indent="-222250" defTabSz="895350">
              <a:buFontTx/>
              <a:buChar char="•"/>
            </a:pPr>
            <a:r>
              <a:rPr lang="en-US" altLang="zh-TW">
                <a:ea typeface="PMingLiU" pitchFamily="18" charset="-120"/>
              </a:rPr>
              <a:t>Throughput limited by slowest stage</a:t>
            </a:r>
          </a:p>
          <a:p>
            <a:pPr marL="839788" lvl="2" indent="-165100" defTabSz="895350"/>
            <a:r>
              <a:rPr lang="en-US" altLang="zh-TW">
                <a:ea typeface="PMingLiU" pitchFamily="18" charset="-120"/>
              </a:rPr>
              <a:t>Delay determined by clock period * number of stages</a:t>
            </a:r>
          </a:p>
          <a:p>
            <a:pPr marL="560388" lvl="1" indent="-222250" defTabSz="895350">
              <a:buFontTx/>
              <a:buChar char="•"/>
            </a:pPr>
            <a:r>
              <a:rPr lang="en-US" altLang="zh-TW">
                <a:ea typeface="PMingLiU" pitchFamily="18" charset="-120"/>
              </a:rPr>
              <a:t>Must attempt to balance stages</a:t>
            </a:r>
          </a:p>
        </p:txBody>
      </p:sp>
    </p:spTree>
    <p:extLst>
      <p:ext uri="{BB962C8B-B14F-4D97-AF65-F5344CB8AC3E}">
        <p14:creationId xmlns:p14="http://schemas.microsoft.com/office/powerpoint/2010/main" val="23104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44B93-DDF7-4633-9938-CCAC0C8AEE3C}" type="slidenum">
              <a:rPr lang="en-US"/>
              <a:pPr/>
              <a:t>15</a:t>
            </a:fld>
            <a:endParaRPr lang="en-US"/>
          </a:p>
        </p:txBody>
      </p:sp>
      <p:sp>
        <p:nvSpPr>
          <p:cNvPr id="206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6021" y="228600"/>
            <a:ext cx="5704959" cy="66684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ea typeface="PMingLiU" pitchFamily="18" charset="-120"/>
              </a:rPr>
              <a:t>Limitation: Deep Pipelines</a:t>
            </a:r>
          </a:p>
        </p:txBody>
      </p:sp>
      <p:sp>
        <p:nvSpPr>
          <p:cNvPr id="206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91000"/>
            <a:ext cx="7772400" cy="1981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560388" lvl="1" indent="-222250" defTabSz="895350">
              <a:buFontTx/>
              <a:buChar char="•"/>
            </a:pPr>
            <a:r>
              <a:rPr lang="en-US" altLang="zh-TW">
                <a:ea typeface="PMingLiU" pitchFamily="18" charset="-120"/>
              </a:rPr>
              <a:t>Diminishing returns as add more pipeline stages</a:t>
            </a:r>
          </a:p>
          <a:p>
            <a:pPr marL="560388" lvl="1" indent="-222250" defTabSz="895350">
              <a:buFontTx/>
              <a:buChar char="•"/>
            </a:pPr>
            <a:r>
              <a:rPr lang="en-US" altLang="zh-TW">
                <a:ea typeface="PMingLiU" pitchFamily="18" charset="-120"/>
              </a:rPr>
              <a:t>Register delays become limiting factor</a:t>
            </a:r>
          </a:p>
          <a:p>
            <a:pPr marL="839788" lvl="2" indent="-165100" defTabSz="895350"/>
            <a:r>
              <a:rPr lang="en-US" altLang="zh-TW">
                <a:ea typeface="PMingLiU" pitchFamily="18" charset="-120"/>
              </a:rPr>
              <a:t>Increased latency</a:t>
            </a:r>
          </a:p>
          <a:p>
            <a:pPr marL="839788" lvl="2" indent="-165100" defTabSz="895350"/>
            <a:r>
              <a:rPr lang="en-US" altLang="zh-TW">
                <a:ea typeface="PMingLiU" pitchFamily="18" charset="-120"/>
              </a:rPr>
              <a:t>Small throughput gains</a:t>
            </a:r>
          </a:p>
          <a:p>
            <a:pPr marL="839788" lvl="2" indent="-165100" defTabSz="895350"/>
            <a:r>
              <a:rPr lang="en-US" altLang="zh-TW">
                <a:ea typeface="PMingLiU" pitchFamily="18" charset="-120"/>
              </a:rPr>
              <a:t>More hazards</a:t>
            </a:r>
          </a:p>
        </p:txBody>
      </p:sp>
      <p:sp>
        <p:nvSpPr>
          <p:cNvPr id="2061316" name="Rectangle 4"/>
          <p:cNvSpPr>
            <a:spLocks noChangeArrowheads="1"/>
          </p:cNvSpPr>
          <p:nvPr/>
        </p:nvSpPr>
        <p:spPr bwMode="auto">
          <a:xfrm>
            <a:off x="4779963" y="3552825"/>
            <a:ext cx="677068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800" b="0">
                <a:effectLst/>
                <a:latin typeface="Arial" pitchFamily="34" charset="0"/>
                <a:ea typeface="PMingLiU" pitchFamily="18" charset="-120"/>
              </a:rPr>
              <a:t>Delay = 48ns, Throughput = 128MHz</a:t>
            </a:r>
          </a:p>
        </p:txBody>
      </p:sp>
      <p:grpSp>
        <p:nvGrpSpPr>
          <p:cNvPr id="2061317" name="Group 5"/>
          <p:cNvGrpSpPr>
            <a:grpSpLocks/>
          </p:cNvGrpSpPr>
          <p:nvPr/>
        </p:nvGrpSpPr>
        <p:grpSpPr bwMode="auto">
          <a:xfrm>
            <a:off x="373063" y="1525588"/>
            <a:ext cx="8362950" cy="2327275"/>
            <a:chOff x="235" y="961"/>
            <a:chExt cx="5268" cy="1466"/>
          </a:xfrm>
        </p:grpSpPr>
        <p:sp>
          <p:nvSpPr>
            <p:cNvPr id="2061318" name="Rectangle 6"/>
            <p:cNvSpPr>
              <a:spLocks noChangeArrowheads="1"/>
            </p:cNvSpPr>
            <p:nvPr/>
          </p:nvSpPr>
          <p:spPr bwMode="auto">
            <a:xfrm>
              <a:off x="655" y="2190"/>
              <a:ext cx="755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1800" b="0">
                  <a:effectLst/>
                  <a:latin typeface="Arial" pitchFamily="34" charset="0"/>
                  <a:ea typeface="PMingLiU" pitchFamily="18" charset="-120"/>
                </a:rPr>
                <a:t>Clock</a:t>
              </a:r>
            </a:p>
          </p:txBody>
        </p:sp>
        <p:sp>
          <p:nvSpPr>
            <p:cNvPr id="2061319" name="Line 7"/>
            <p:cNvSpPr>
              <a:spLocks noChangeShapeType="1"/>
            </p:cNvSpPr>
            <p:nvPr/>
          </p:nvSpPr>
          <p:spPr bwMode="auto">
            <a:xfrm>
              <a:off x="1059" y="1539"/>
              <a:ext cx="2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20" name="Rectangle 8"/>
            <p:cNvSpPr>
              <a:spLocks noChangeArrowheads="1"/>
            </p:cNvSpPr>
            <p:nvPr/>
          </p:nvSpPr>
          <p:spPr bwMode="auto">
            <a:xfrm>
              <a:off x="961" y="1197"/>
              <a:ext cx="122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61321" name="Line 9"/>
            <p:cNvSpPr>
              <a:spLocks noChangeShapeType="1"/>
            </p:cNvSpPr>
            <p:nvPr/>
          </p:nvSpPr>
          <p:spPr bwMode="auto">
            <a:xfrm>
              <a:off x="235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22" name="Line 10"/>
            <p:cNvSpPr>
              <a:spLocks noChangeShapeType="1"/>
            </p:cNvSpPr>
            <p:nvPr/>
          </p:nvSpPr>
          <p:spPr bwMode="auto">
            <a:xfrm>
              <a:off x="714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23" name="Line 11"/>
            <p:cNvSpPr>
              <a:spLocks noChangeShapeType="1"/>
            </p:cNvSpPr>
            <p:nvPr/>
          </p:nvSpPr>
          <p:spPr bwMode="auto">
            <a:xfrm>
              <a:off x="1043" y="1932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24" name="Rectangle 12"/>
            <p:cNvSpPr>
              <a:spLocks noChangeArrowheads="1"/>
            </p:cNvSpPr>
            <p:nvPr/>
          </p:nvSpPr>
          <p:spPr bwMode="auto">
            <a:xfrm>
              <a:off x="443" y="1197"/>
              <a:ext cx="294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61325" name="Rectangle 13"/>
            <p:cNvSpPr>
              <a:spLocks noChangeArrowheads="1"/>
            </p:cNvSpPr>
            <p:nvPr/>
          </p:nvSpPr>
          <p:spPr bwMode="auto">
            <a:xfrm>
              <a:off x="406" y="961"/>
              <a:ext cx="3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5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26" name="Rectangle 14"/>
            <p:cNvSpPr>
              <a:spLocks noChangeArrowheads="1"/>
            </p:cNvSpPr>
            <p:nvPr/>
          </p:nvSpPr>
          <p:spPr bwMode="auto">
            <a:xfrm>
              <a:off x="839" y="961"/>
              <a:ext cx="34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27" name="Line 15"/>
            <p:cNvSpPr>
              <a:spLocks noChangeShapeType="1"/>
            </p:cNvSpPr>
            <p:nvPr/>
          </p:nvSpPr>
          <p:spPr bwMode="auto">
            <a:xfrm>
              <a:off x="1923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28" name="Rectangle 16"/>
            <p:cNvSpPr>
              <a:spLocks noChangeArrowheads="1"/>
            </p:cNvSpPr>
            <p:nvPr/>
          </p:nvSpPr>
          <p:spPr bwMode="auto">
            <a:xfrm>
              <a:off x="1825" y="1197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61329" name="Line 17"/>
            <p:cNvSpPr>
              <a:spLocks noChangeShapeType="1"/>
            </p:cNvSpPr>
            <p:nvPr/>
          </p:nvSpPr>
          <p:spPr bwMode="auto">
            <a:xfrm>
              <a:off x="1578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30" name="Line 18"/>
            <p:cNvSpPr>
              <a:spLocks noChangeShapeType="1"/>
            </p:cNvSpPr>
            <p:nvPr/>
          </p:nvSpPr>
          <p:spPr bwMode="auto">
            <a:xfrm>
              <a:off x="1907" y="1932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31" name="Rectangle 19"/>
            <p:cNvSpPr>
              <a:spLocks noChangeArrowheads="1"/>
            </p:cNvSpPr>
            <p:nvPr/>
          </p:nvSpPr>
          <p:spPr bwMode="auto">
            <a:xfrm>
              <a:off x="1307" y="1197"/>
              <a:ext cx="294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61332" name="Rectangle 20"/>
            <p:cNvSpPr>
              <a:spLocks noChangeArrowheads="1"/>
            </p:cNvSpPr>
            <p:nvPr/>
          </p:nvSpPr>
          <p:spPr bwMode="auto">
            <a:xfrm>
              <a:off x="1270" y="961"/>
              <a:ext cx="3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5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33" name="Rectangle 21"/>
            <p:cNvSpPr>
              <a:spLocks noChangeArrowheads="1"/>
            </p:cNvSpPr>
            <p:nvPr/>
          </p:nvSpPr>
          <p:spPr bwMode="auto">
            <a:xfrm>
              <a:off x="1703" y="961"/>
              <a:ext cx="34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34" name="Line 22"/>
            <p:cNvSpPr>
              <a:spLocks noChangeShapeType="1"/>
            </p:cNvSpPr>
            <p:nvPr/>
          </p:nvSpPr>
          <p:spPr bwMode="auto">
            <a:xfrm>
              <a:off x="2787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35" name="Rectangle 23"/>
            <p:cNvSpPr>
              <a:spLocks noChangeArrowheads="1"/>
            </p:cNvSpPr>
            <p:nvPr/>
          </p:nvSpPr>
          <p:spPr bwMode="auto">
            <a:xfrm>
              <a:off x="2689" y="1197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61336" name="Line 24"/>
            <p:cNvSpPr>
              <a:spLocks noChangeShapeType="1"/>
            </p:cNvSpPr>
            <p:nvPr/>
          </p:nvSpPr>
          <p:spPr bwMode="auto">
            <a:xfrm>
              <a:off x="2442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37" name="Line 25"/>
            <p:cNvSpPr>
              <a:spLocks noChangeShapeType="1"/>
            </p:cNvSpPr>
            <p:nvPr/>
          </p:nvSpPr>
          <p:spPr bwMode="auto">
            <a:xfrm>
              <a:off x="2771" y="1932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38" name="Rectangle 26"/>
            <p:cNvSpPr>
              <a:spLocks noChangeArrowheads="1"/>
            </p:cNvSpPr>
            <p:nvPr/>
          </p:nvSpPr>
          <p:spPr bwMode="auto">
            <a:xfrm>
              <a:off x="2170" y="1197"/>
              <a:ext cx="295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Comp</a:t>
              </a:r>
            </a:p>
          </p:txBody>
        </p:sp>
        <p:sp>
          <p:nvSpPr>
            <p:cNvPr id="2061339" name="Rectangle 27"/>
            <p:cNvSpPr>
              <a:spLocks noChangeArrowheads="1"/>
            </p:cNvSpPr>
            <p:nvPr/>
          </p:nvSpPr>
          <p:spPr bwMode="auto">
            <a:xfrm>
              <a:off x="2134" y="961"/>
              <a:ext cx="3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5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40" name="Rectangle 28"/>
            <p:cNvSpPr>
              <a:spLocks noChangeArrowheads="1"/>
            </p:cNvSpPr>
            <p:nvPr/>
          </p:nvSpPr>
          <p:spPr bwMode="auto">
            <a:xfrm>
              <a:off x="2567" y="961"/>
              <a:ext cx="34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41" name="Line 29"/>
            <p:cNvSpPr>
              <a:spLocks noChangeShapeType="1"/>
            </p:cNvSpPr>
            <p:nvPr/>
          </p:nvSpPr>
          <p:spPr bwMode="auto">
            <a:xfrm>
              <a:off x="3651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42" name="Rectangle 30"/>
            <p:cNvSpPr>
              <a:spLocks noChangeArrowheads="1"/>
            </p:cNvSpPr>
            <p:nvPr/>
          </p:nvSpPr>
          <p:spPr bwMode="auto">
            <a:xfrm>
              <a:off x="3553" y="1197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61343" name="Line 31"/>
            <p:cNvSpPr>
              <a:spLocks noChangeShapeType="1"/>
            </p:cNvSpPr>
            <p:nvPr/>
          </p:nvSpPr>
          <p:spPr bwMode="auto">
            <a:xfrm>
              <a:off x="3306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44" name="Line 32"/>
            <p:cNvSpPr>
              <a:spLocks noChangeShapeType="1"/>
            </p:cNvSpPr>
            <p:nvPr/>
          </p:nvSpPr>
          <p:spPr bwMode="auto">
            <a:xfrm>
              <a:off x="3635" y="1932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45" name="Rectangle 33"/>
            <p:cNvSpPr>
              <a:spLocks noChangeArrowheads="1"/>
            </p:cNvSpPr>
            <p:nvPr/>
          </p:nvSpPr>
          <p:spPr bwMode="auto">
            <a:xfrm>
              <a:off x="3034" y="1197"/>
              <a:ext cx="295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61346" name="Rectangle 34"/>
            <p:cNvSpPr>
              <a:spLocks noChangeArrowheads="1"/>
            </p:cNvSpPr>
            <p:nvPr/>
          </p:nvSpPr>
          <p:spPr bwMode="auto">
            <a:xfrm>
              <a:off x="2998" y="961"/>
              <a:ext cx="3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5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47" name="Rectangle 35"/>
            <p:cNvSpPr>
              <a:spLocks noChangeArrowheads="1"/>
            </p:cNvSpPr>
            <p:nvPr/>
          </p:nvSpPr>
          <p:spPr bwMode="auto">
            <a:xfrm>
              <a:off x="3431" y="961"/>
              <a:ext cx="34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48" name="Line 36"/>
            <p:cNvSpPr>
              <a:spLocks noChangeShapeType="1"/>
            </p:cNvSpPr>
            <p:nvPr/>
          </p:nvSpPr>
          <p:spPr bwMode="auto">
            <a:xfrm>
              <a:off x="4515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49" name="Rectangle 37"/>
            <p:cNvSpPr>
              <a:spLocks noChangeArrowheads="1"/>
            </p:cNvSpPr>
            <p:nvPr/>
          </p:nvSpPr>
          <p:spPr bwMode="auto">
            <a:xfrm>
              <a:off x="4417" y="1197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61350" name="Line 38"/>
            <p:cNvSpPr>
              <a:spLocks noChangeShapeType="1"/>
            </p:cNvSpPr>
            <p:nvPr/>
          </p:nvSpPr>
          <p:spPr bwMode="auto">
            <a:xfrm>
              <a:off x="4170" y="1539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51" name="Line 39"/>
            <p:cNvSpPr>
              <a:spLocks noChangeShapeType="1"/>
            </p:cNvSpPr>
            <p:nvPr/>
          </p:nvSpPr>
          <p:spPr bwMode="auto">
            <a:xfrm>
              <a:off x="4499" y="1932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52" name="Rectangle 40"/>
            <p:cNvSpPr>
              <a:spLocks noChangeArrowheads="1"/>
            </p:cNvSpPr>
            <p:nvPr/>
          </p:nvSpPr>
          <p:spPr bwMode="auto">
            <a:xfrm>
              <a:off x="3898" y="1197"/>
              <a:ext cx="295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61353" name="Rectangle 41"/>
            <p:cNvSpPr>
              <a:spLocks noChangeArrowheads="1"/>
            </p:cNvSpPr>
            <p:nvPr/>
          </p:nvSpPr>
          <p:spPr bwMode="auto">
            <a:xfrm>
              <a:off x="3862" y="961"/>
              <a:ext cx="3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5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54" name="Rectangle 42"/>
            <p:cNvSpPr>
              <a:spLocks noChangeArrowheads="1"/>
            </p:cNvSpPr>
            <p:nvPr/>
          </p:nvSpPr>
          <p:spPr bwMode="auto">
            <a:xfrm>
              <a:off x="4295" y="961"/>
              <a:ext cx="34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55" name="Rectangle 43"/>
            <p:cNvSpPr>
              <a:spLocks noChangeArrowheads="1"/>
            </p:cNvSpPr>
            <p:nvPr/>
          </p:nvSpPr>
          <p:spPr bwMode="auto">
            <a:xfrm>
              <a:off x="5281" y="1197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R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E</a:t>
              </a:r>
            </a:p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G</a:t>
              </a:r>
            </a:p>
          </p:txBody>
        </p:sp>
        <p:sp>
          <p:nvSpPr>
            <p:cNvPr id="2061356" name="Line 44"/>
            <p:cNvSpPr>
              <a:spLocks noChangeShapeType="1"/>
            </p:cNvSpPr>
            <p:nvPr/>
          </p:nvSpPr>
          <p:spPr bwMode="auto">
            <a:xfrm>
              <a:off x="5033" y="1539"/>
              <a:ext cx="2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57" name="Line 45"/>
            <p:cNvSpPr>
              <a:spLocks noChangeShapeType="1"/>
            </p:cNvSpPr>
            <p:nvPr/>
          </p:nvSpPr>
          <p:spPr bwMode="auto">
            <a:xfrm>
              <a:off x="5363" y="1932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58" name="Rectangle 46"/>
            <p:cNvSpPr>
              <a:spLocks noChangeArrowheads="1"/>
            </p:cNvSpPr>
            <p:nvPr/>
          </p:nvSpPr>
          <p:spPr bwMode="auto">
            <a:xfrm>
              <a:off x="4762" y="1197"/>
              <a:ext cx="295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/>
            <a:p>
              <a:pPr defTabSz="739775"/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Comp.</a:t>
              </a:r>
            </a:p>
          </p:txBody>
        </p:sp>
        <p:sp>
          <p:nvSpPr>
            <p:cNvPr id="2061359" name="Rectangle 47"/>
            <p:cNvSpPr>
              <a:spLocks noChangeArrowheads="1"/>
            </p:cNvSpPr>
            <p:nvPr/>
          </p:nvSpPr>
          <p:spPr bwMode="auto">
            <a:xfrm>
              <a:off x="4726" y="961"/>
              <a:ext cx="3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5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60" name="Rectangle 48"/>
            <p:cNvSpPr>
              <a:spLocks noChangeArrowheads="1"/>
            </p:cNvSpPr>
            <p:nvPr/>
          </p:nvSpPr>
          <p:spPr bwMode="auto">
            <a:xfrm>
              <a:off x="5159" y="961"/>
              <a:ext cx="34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/>
              <a:r>
                <a:rPr lang="zh-TW" altLang="en-US" sz="1600" b="0">
                  <a:effectLst/>
                  <a:latin typeface="Arial" pitchFamily="34" charset="0"/>
                  <a:ea typeface="PMingLiU" pitchFamily="18" charset="-120"/>
                </a:rPr>
                <a:t>3</a:t>
              </a:r>
              <a:r>
                <a:rPr lang="en-US" altLang="zh-TW" sz="1600" b="0">
                  <a:effectLst/>
                  <a:latin typeface="Arial" pitchFamily="34" charset="0"/>
                  <a:ea typeface="PMingLiU" pitchFamily="18" charset="-120"/>
                </a:rPr>
                <a:t>ns</a:t>
              </a:r>
            </a:p>
          </p:txBody>
        </p:sp>
        <p:sp>
          <p:nvSpPr>
            <p:cNvPr id="2061361" name="Line 49"/>
            <p:cNvSpPr>
              <a:spLocks noChangeShapeType="1"/>
            </p:cNvSpPr>
            <p:nvPr/>
          </p:nvSpPr>
          <p:spPr bwMode="auto">
            <a:xfrm>
              <a:off x="1047" y="2101"/>
              <a:ext cx="4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2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10667-B6B6-4E17-9FF0-ECAA177285CF}" type="slidenum">
              <a:rPr lang="en-US"/>
              <a:pPr/>
              <a:t>16</a:t>
            </a:fld>
            <a:endParaRPr lang="en-US"/>
          </a:p>
        </p:txBody>
      </p:sp>
      <p:sp>
        <p:nvSpPr>
          <p:cNvPr id="206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Computer (Processor) Pipelining</a:t>
            </a:r>
          </a:p>
        </p:txBody>
      </p:sp>
      <p:sp>
        <p:nvSpPr>
          <p:cNvPr id="2062340" name="Rectangle 4"/>
          <p:cNvSpPr>
            <a:spLocks noChangeArrowheads="1"/>
          </p:cNvSpPr>
          <p:nvPr/>
        </p:nvSpPr>
        <p:spPr bwMode="auto">
          <a:xfrm>
            <a:off x="457200" y="16002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35000"/>
              </a:spcBef>
              <a:buSzPct val="120000"/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Comic Sans MS" pitchFamily="66" charset="0"/>
                <a:cs typeface="Times New Roman" pitchFamily="18" charset="0"/>
              </a:rPr>
              <a:t>It is one </a:t>
            </a:r>
            <a:r>
              <a:rPr 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mic Sans MS" pitchFamily="66" charset="0"/>
                <a:cs typeface="Times New Roman" pitchFamily="18" charset="0"/>
              </a:rPr>
              <a:t> method of achieving High-Performance</a:t>
            </a:r>
            <a:r>
              <a:rPr lang="en-US" b="0" dirty="0">
                <a:effectLst/>
                <a:latin typeface="Comic Sans MS" pitchFamily="66" charset="0"/>
              </a:rPr>
              <a:t> in modern microprocessors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SzPct val="120000"/>
              <a:buFontTx/>
              <a:buChar char="•"/>
            </a:pPr>
            <a:endParaRPr lang="en-US" b="0" dirty="0">
              <a:effectLst/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SzPct val="120000"/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Comic Sans MS" pitchFamily="66" charset="0"/>
                <a:cs typeface="Times New Roman" pitchFamily="18" charset="0"/>
              </a:rPr>
              <a:t>A major advantage of pipelining over “parallel processing” is that it is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not visible</a:t>
            </a:r>
            <a:r>
              <a:rPr lang="en-US" b="0" dirty="0">
                <a:solidFill>
                  <a:srgbClr val="000000"/>
                </a:solidFill>
                <a:effectLst/>
                <a:latin typeface="Comic Sans MS" pitchFamily="66" charset="0"/>
                <a:cs typeface="Times New Roman" pitchFamily="18" charset="0"/>
              </a:rPr>
              <a:t> to the programmer</a:t>
            </a:r>
            <a:r>
              <a:rPr lang="en-US" b="0" dirty="0">
                <a:effectLst/>
                <a:latin typeface="Comic Sans MS" pitchFamily="66" charset="0"/>
              </a:rPr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SzPct val="120000"/>
              <a:buFontTx/>
              <a:buChar char="•"/>
            </a:pPr>
            <a:endParaRPr lang="en-US" b="0" dirty="0">
              <a:effectLst/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SzPct val="120000"/>
              <a:buFontTx/>
              <a:buChar char="•"/>
            </a:pPr>
            <a:r>
              <a:rPr lang="en-US" b="0" dirty="0">
                <a:effectLst/>
                <a:latin typeface="Comic Sans MS" pitchFamily="66" charset="0"/>
              </a:rPr>
              <a:t>An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instruction</a:t>
            </a:r>
            <a:r>
              <a:rPr lang="en-US" b="0" dirty="0">
                <a:effectLst/>
                <a:latin typeface="Comic Sans MS" pitchFamily="66" charset="0"/>
              </a:rPr>
              <a:t> execution pipeline involves a number of steps, where each step completes a part of an instruction.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SzPct val="120000"/>
              <a:buFontTx/>
              <a:buChar char="–"/>
            </a:pPr>
            <a:r>
              <a:rPr lang="en-US" sz="2000" b="0" dirty="0">
                <a:effectLst/>
                <a:latin typeface="Comic Sans MS" pitchFamily="66" charset="0"/>
              </a:rPr>
              <a:t>Each step is called </a:t>
            </a:r>
            <a:r>
              <a:rPr lang="en-US" sz="2000" b="0" i="1" dirty="0">
                <a:effectLst/>
                <a:latin typeface="Comic Sans MS" pitchFamily="66" charset="0"/>
              </a:rPr>
              <a:t>a </a:t>
            </a:r>
            <a:r>
              <a:rPr lang="en-US" sz="2000" i="1" dirty="0">
                <a:solidFill>
                  <a:srgbClr val="0000CC"/>
                </a:solidFill>
                <a:effectLst/>
                <a:latin typeface="Comic Sans MS" pitchFamily="66" charset="0"/>
              </a:rPr>
              <a:t>pipe stage</a:t>
            </a:r>
            <a:r>
              <a:rPr lang="en-US" sz="2000" b="0" dirty="0">
                <a:effectLst/>
                <a:latin typeface="Comic Sans MS" pitchFamily="66" charset="0"/>
              </a:rPr>
              <a:t> or </a:t>
            </a:r>
            <a:r>
              <a:rPr lang="en-US" sz="2000" b="0" i="1" dirty="0">
                <a:effectLst/>
                <a:latin typeface="Comic Sans MS" pitchFamily="66" charset="0"/>
              </a:rPr>
              <a:t>a </a:t>
            </a:r>
            <a:r>
              <a:rPr lang="en-US" sz="2000" i="1" dirty="0">
                <a:solidFill>
                  <a:srgbClr val="0000CC"/>
                </a:solidFill>
                <a:effectLst/>
                <a:latin typeface="Comic Sans MS" pitchFamily="66" charset="0"/>
              </a:rPr>
              <a:t>pipe segment</a:t>
            </a:r>
            <a:r>
              <a:rPr lang="en-US" sz="2000" b="0" i="1" dirty="0">
                <a:effectLst/>
                <a:latin typeface="Comic Sans MS" pitchFamily="66" charset="0"/>
              </a:rPr>
              <a:t>.</a:t>
            </a:r>
            <a:endParaRPr lang="en-US" sz="2000" b="0" dirty="0"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35FF-7EF1-4A8E-8C79-B4742D363E10}" type="slidenum">
              <a:rPr lang="en-US"/>
              <a:pPr/>
              <a:t>17</a:t>
            </a:fld>
            <a:endParaRPr lang="en-US"/>
          </a:p>
        </p:txBody>
      </p:sp>
      <p:sp>
        <p:nvSpPr>
          <p:cNvPr id="2085890" name="Rectangle 2"/>
          <p:cNvSpPr>
            <a:spLocks noChangeArrowheads="1"/>
          </p:cNvSpPr>
          <p:nvPr/>
        </p:nvSpPr>
        <p:spPr bwMode="auto">
          <a:xfrm>
            <a:off x="1295400" y="3581400"/>
            <a:ext cx="838200" cy="685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Garamond" pitchFamily="18" charset="0"/>
              </a:rPr>
              <a:t>Instr 2</a:t>
            </a:r>
          </a:p>
        </p:txBody>
      </p:sp>
      <p:sp>
        <p:nvSpPr>
          <p:cNvPr id="208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Pipelining</a:t>
            </a:r>
          </a:p>
        </p:txBody>
      </p:sp>
      <p:sp>
        <p:nvSpPr>
          <p:cNvPr id="2085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39541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latin typeface="Comic Sans MS" pitchFamily="66" charset="0"/>
              </a:rPr>
              <a:t>Multiple instructions overlapped in execution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latin typeface="Comic Sans MS" pitchFamily="66" charset="0"/>
              </a:rPr>
              <a:t>Throughput </a:t>
            </a:r>
            <a:r>
              <a:rPr lang="en-US" sz="2400" dirty="0" smtClean="0">
                <a:latin typeface="Comic Sans MS" pitchFamily="66" charset="0"/>
              </a:rPr>
              <a:t>increased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latin typeface="Comic Sans MS" pitchFamily="66" charset="0"/>
              </a:rPr>
              <a:t>D</a:t>
            </a:r>
            <a:r>
              <a:rPr lang="en-US" sz="2400" dirty="0" smtClean="0">
                <a:latin typeface="Comic Sans MS" pitchFamily="66" charset="0"/>
              </a:rPr>
              <a:t>oesn’t </a:t>
            </a:r>
            <a:r>
              <a:rPr lang="en-US" sz="2400" dirty="0">
                <a:latin typeface="Comic Sans MS" pitchFamily="66" charset="0"/>
              </a:rPr>
              <a:t>reduce time for individual instructions</a:t>
            </a:r>
          </a:p>
        </p:txBody>
      </p:sp>
      <p:sp>
        <p:nvSpPr>
          <p:cNvPr id="2085893" name="Line 5"/>
          <p:cNvSpPr>
            <a:spLocks noChangeShapeType="1"/>
          </p:cNvSpPr>
          <p:nvPr/>
        </p:nvSpPr>
        <p:spPr bwMode="auto">
          <a:xfrm>
            <a:off x="1143000" y="3505200"/>
            <a:ext cx="7086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894" name="Line 6"/>
          <p:cNvSpPr>
            <a:spLocks noChangeShapeType="1"/>
          </p:cNvSpPr>
          <p:nvPr/>
        </p:nvSpPr>
        <p:spPr bwMode="auto">
          <a:xfrm>
            <a:off x="1143000" y="4343400"/>
            <a:ext cx="7086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895" name="Line 7"/>
          <p:cNvSpPr>
            <a:spLocks noChangeShapeType="1"/>
          </p:cNvSpPr>
          <p:nvPr/>
        </p:nvSpPr>
        <p:spPr bwMode="auto">
          <a:xfrm>
            <a:off x="1219200" y="3429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896" name="Line 8"/>
          <p:cNvSpPr>
            <a:spLocks noChangeShapeType="1"/>
          </p:cNvSpPr>
          <p:nvPr/>
        </p:nvSpPr>
        <p:spPr bwMode="auto">
          <a:xfrm>
            <a:off x="8153400" y="3429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897" name="Line 9"/>
          <p:cNvSpPr>
            <a:spLocks noChangeShapeType="1"/>
          </p:cNvSpPr>
          <p:nvPr/>
        </p:nvSpPr>
        <p:spPr bwMode="auto">
          <a:xfrm>
            <a:off x="2209800" y="3429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898" name="Line 10"/>
          <p:cNvSpPr>
            <a:spLocks noChangeShapeType="1"/>
          </p:cNvSpPr>
          <p:nvPr/>
        </p:nvSpPr>
        <p:spPr bwMode="auto">
          <a:xfrm>
            <a:off x="3200400" y="3429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899" name="Line 11"/>
          <p:cNvSpPr>
            <a:spLocks noChangeShapeType="1"/>
          </p:cNvSpPr>
          <p:nvPr/>
        </p:nvSpPr>
        <p:spPr bwMode="auto">
          <a:xfrm>
            <a:off x="4191000" y="3429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00" name="Line 12"/>
          <p:cNvSpPr>
            <a:spLocks noChangeShapeType="1"/>
          </p:cNvSpPr>
          <p:nvPr/>
        </p:nvSpPr>
        <p:spPr bwMode="auto">
          <a:xfrm>
            <a:off x="5181600" y="3429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01" name="Line 13"/>
          <p:cNvSpPr>
            <a:spLocks noChangeShapeType="1"/>
          </p:cNvSpPr>
          <p:nvPr/>
        </p:nvSpPr>
        <p:spPr bwMode="auto">
          <a:xfrm>
            <a:off x="6172200" y="3429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02" name="Line 14"/>
          <p:cNvSpPr>
            <a:spLocks noChangeShapeType="1"/>
          </p:cNvSpPr>
          <p:nvPr/>
        </p:nvSpPr>
        <p:spPr bwMode="auto">
          <a:xfrm>
            <a:off x="7162800" y="3429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03" name="Rectangle 15"/>
          <p:cNvSpPr>
            <a:spLocks noChangeArrowheads="1"/>
          </p:cNvSpPr>
          <p:nvPr/>
        </p:nvSpPr>
        <p:spPr bwMode="auto">
          <a:xfrm>
            <a:off x="1295400" y="3581400"/>
            <a:ext cx="838200" cy="685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Garamond" pitchFamily="18" charset="0"/>
              </a:rPr>
              <a:t>Instr 1</a:t>
            </a:r>
          </a:p>
        </p:txBody>
      </p:sp>
      <p:sp>
        <p:nvSpPr>
          <p:cNvPr id="2085904" name="Text Box 16"/>
          <p:cNvSpPr txBox="1">
            <a:spLocks noChangeArrowheads="1"/>
          </p:cNvSpPr>
          <p:nvPr/>
        </p:nvSpPr>
        <p:spPr bwMode="auto">
          <a:xfrm>
            <a:off x="2251075" y="4343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2</a:t>
            </a:r>
          </a:p>
        </p:txBody>
      </p:sp>
      <p:sp>
        <p:nvSpPr>
          <p:cNvPr id="2085905" name="Text Box 17"/>
          <p:cNvSpPr txBox="1">
            <a:spLocks noChangeArrowheads="1"/>
          </p:cNvSpPr>
          <p:nvPr/>
        </p:nvSpPr>
        <p:spPr bwMode="auto">
          <a:xfrm>
            <a:off x="3241675" y="4343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3</a:t>
            </a:r>
          </a:p>
        </p:txBody>
      </p:sp>
      <p:sp>
        <p:nvSpPr>
          <p:cNvPr id="2085906" name="Text Box 18"/>
          <p:cNvSpPr txBox="1">
            <a:spLocks noChangeArrowheads="1"/>
          </p:cNvSpPr>
          <p:nvPr/>
        </p:nvSpPr>
        <p:spPr bwMode="auto">
          <a:xfrm>
            <a:off x="4232275" y="4343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4</a:t>
            </a:r>
          </a:p>
        </p:txBody>
      </p:sp>
      <p:sp>
        <p:nvSpPr>
          <p:cNvPr id="2085907" name="Text Box 19"/>
          <p:cNvSpPr txBox="1">
            <a:spLocks noChangeArrowheads="1"/>
          </p:cNvSpPr>
          <p:nvPr/>
        </p:nvSpPr>
        <p:spPr bwMode="auto">
          <a:xfrm>
            <a:off x="5222875" y="4343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5</a:t>
            </a:r>
          </a:p>
        </p:txBody>
      </p:sp>
      <p:sp>
        <p:nvSpPr>
          <p:cNvPr id="2085908" name="Text Box 20"/>
          <p:cNvSpPr txBox="1">
            <a:spLocks noChangeArrowheads="1"/>
          </p:cNvSpPr>
          <p:nvPr/>
        </p:nvSpPr>
        <p:spPr bwMode="auto">
          <a:xfrm>
            <a:off x="6213475" y="4343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6</a:t>
            </a:r>
          </a:p>
        </p:txBody>
      </p:sp>
      <p:sp>
        <p:nvSpPr>
          <p:cNvPr id="2085909" name="Text Box 21"/>
          <p:cNvSpPr txBox="1">
            <a:spLocks noChangeArrowheads="1"/>
          </p:cNvSpPr>
          <p:nvPr/>
        </p:nvSpPr>
        <p:spPr bwMode="auto">
          <a:xfrm>
            <a:off x="7204075" y="4343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7</a:t>
            </a:r>
          </a:p>
        </p:txBody>
      </p:sp>
      <p:sp>
        <p:nvSpPr>
          <p:cNvPr id="2085910" name="Text Box 22"/>
          <p:cNvSpPr txBox="1">
            <a:spLocks noChangeArrowheads="1"/>
          </p:cNvSpPr>
          <p:nvPr/>
        </p:nvSpPr>
        <p:spPr bwMode="auto">
          <a:xfrm>
            <a:off x="1260475" y="4343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1</a:t>
            </a:r>
          </a:p>
        </p:txBody>
      </p:sp>
      <p:sp>
        <p:nvSpPr>
          <p:cNvPr id="2085911" name="Line 23"/>
          <p:cNvSpPr>
            <a:spLocks noChangeShapeType="1"/>
          </p:cNvSpPr>
          <p:nvPr/>
        </p:nvSpPr>
        <p:spPr bwMode="auto">
          <a:xfrm>
            <a:off x="1143000" y="5181600"/>
            <a:ext cx="7086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12" name="Line 24"/>
          <p:cNvSpPr>
            <a:spLocks noChangeShapeType="1"/>
          </p:cNvSpPr>
          <p:nvPr/>
        </p:nvSpPr>
        <p:spPr bwMode="auto">
          <a:xfrm>
            <a:off x="1143000" y="6019800"/>
            <a:ext cx="7086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13" name="Line 25"/>
          <p:cNvSpPr>
            <a:spLocks noChangeShapeType="1"/>
          </p:cNvSpPr>
          <p:nvPr/>
        </p:nvSpPr>
        <p:spPr bwMode="auto">
          <a:xfrm>
            <a:off x="1219200" y="51054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14" name="Line 26"/>
          <p:cNvSpPr>
            <a:spLocks noChangeShapeType="1"/>
          </p:cNvSpPr>
          <p:nvPr/>
        </p:nvSpPr>
        <p:spPr bwMode="auto">
          <a:xfrm>
            <a:off x="8153400" y="51054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15" name="Line 27"/>
          <p:cNvSpPr>
            <a:spLocks noChangeShapeType="1"/>
          </p:cNvSpPr>
          <p:nvPr/>
        </p:nvSpPr>
        <p:spPr bwMode="auto">
          <a:xfrm>
            <a:off x="2209800" y="51054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16" name="Line 28"/>
          <p:cNvSpPr>
            <a:spLocks noChangeShapeType="1"/>
          </p:cNvSpPr>
          <p:nvPr/>
        </p:nvSpPr>
        <p:spPr bwMode="auto">
          <a:xfrm>
            <a:off x="3200400" y="51054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17" name="Line 29"/>
          <p:cNvSpPr>
            <a:spLocks noChangeShapeType="1"/>
          </p:cNvSpPr>
          <p:nvPr/>
        </p:nvSpPr>
        <p:spPr bwMode="auto">
          <a:xfrm>
            <a:off x="4191000" y="51054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18" name="Line 30"/>
          <p:cNvSpPr>
            <a:spLocks noChangeShapeType="1"/>
          </p:cNvSpPr>
          <p:nvPr/>
        </p:nvSpPr>
        <p:spPr bwMode="auto">
          <a:xfrm>
            <a:off x="5181600" y="51054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19" name="Line 31"/>
          <p:cNvSpPr>
            <a:spLocks noChangeShapeType="1"/>
          </p:cNvSpPr>
          <p:nvPr/>
        </p:nvSpPr>
        <p:spPr bwMode="auto">
          <a:xfrm>
            <a:off x="6172200" y="51054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920" name="Line 32"/>
          <p:cNvSpPr>
            <a:spLocks noChangeShapeType="1"/>
          </p:cNvSpPr>
          <p:nvPr/>
        </p:nvSpPr>
        <p:spPr bwMode="auto">
          <a:xfrm>
            <a:off x="7162800" y="51054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5921" name="Group 33"/>
          <p:cNvGrpSpPr>
            <a:grpSpLocks/>
          </p:cNvGrpSpPr>
          <p:nvPr/>
        </p:nvGrpSpPr>
        <p:grpSpPr bwMode="auto">
          <a:xfrm>
            <a:off x="-4648200" y="5257800"/>
            <a:ext cx="6781800" cy="685800"/>
            <a:chOff x="816" y="3312"/>
            <a:chExt cx="4272" cy="432"/>
          </a:xfrm>
        </p:grpSpPr>
        <p:sp>
          <p:nvSpPr>
            <p:cNvPr id="2085922" name="Rectangle 34"/>
            <p:cNvSpPr>
              <a:spLocks noChangeArrowheads="1"/>
            </p:cNvSpPr>
            <p:nvPr/>
          </p:nvSpPr>
          <p:spPr bwMode="auto">
            <a:xfrm>
              <a:off x="816" y="3312"/>
              <a:ext cx="528" cy="43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Garamond" pitchFamily="18" charset="0"/>
                </a:rPr>
                <a:t>Instr 7</a:t>
              </a:r>
            </a:p>
          </p:txBody>
        </p:sp>
        <p:sp>
          <p:nvSpPr>
            <p:cNvPr id="2085923" name="Rectangle 35"/>
            <p:cNvSpPr>
              <a:spLocks noChangeArrowheads="1"/>
            </p:cNvSpPr>
            <p:nvPr/>
          </p:nvSpPr>
          <p:spPr bwMode="auto">
            <a:xfrm>
              <a:off x="1440" y="3312"/>
              <a:ext cx="528" cy="43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Garamond" pitchFamily="18" charset="0"/>
                </a:rPr>
                <a:t>Instr 6</a:t>
              </a:r>
            </a:p>
          </p:txBody>
        </p:sp>
        <p:sp>
          <p:nvSpPr>
            <p:cNvPr id="2085924" name="Rectangle 36"/>
            <p:cNvSpPr>
              <a:spLocks noChangeArrowheads="1"/>
            </p:cNvSpPr>
            <p:nvPr/>
          </p:nvSpPr>
          <p:spPr bwMode="auto">
            <a:xfrm>
              <a:off x="2064" y="3312"/>
              <a:ext cx="528" cy="43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Garamond" pitchFamily="18" charset="0"/>
                </a:rPr>
                <a:t>Instr 5</a:t>
              </a:r>
            </a:p>
          </p:txBody>
        </p:sp>
        <p:sp>
          <p:nvSpPr>
            <p:cNvPr id="2085925" name="Rectangle 37"/>
            <p:cNvSpPr>
              <a:spLocks noChangeArrowheads="1"/>
            </p:cNvSpPr>
            <p:nvPr/>
          </p:nvSpPr>
          <p:spPr bwMode="auto">
            <a:xfrm>
              <a:off x="2688" y="3312"/>
              <a:ext cx="528" cy="43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Garamond" pitchFamily="18" charset="0"/>
                </a:rPr>
                <a:t>Instr 4</a:t>
              </a:r>
            </a:p>
          </p:txBody>
        </p:sp>
        <p:sp>
          <p:nvSpPr>
            <p:cNvPr id="2085926" name="Rectangle 38"/>
            <p:cNvSpPr>
              <a:spLocks noChangeArrowheads="1"/>
            </p:cNvSpPr>
            <p:nvPr/>
          </p:nvSpPr>
          <p:spPr bwMode="auto">
            <a:xfrm>
              <a:off x="3312" y="3312"/>
              <a:ext cx="528" cy="43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Garamond" pitchFamily="18" charset="0"/>
                </a:rPr>
                <a:t>Instr 3</a:t>
              </a:r>
            </a:p>
          </p:txBody>
        </p:sp>
        <p:sp>
          <p:nvSpPr>
            <p:cNvPr id="2085927" name="Rectangle 39"/>
            <p:cNvSpPr>
              <a:spLocks noChangeArrowheads="1"/>
            </p:cNvSpPr>
            <p:nvPr/>
          </p:nvSpPr>
          <p:spPr bwMode="auto">
            <a:xfrm>
              <a:off x="3936" y="3312"/>
              <a:ext cx="528" cy="43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Garamond" pitchFamily="18" charset="0"/>
                </a:rPr>
                <a:t>Instr 2</a:t>
              </a:r>
            </a:p>
          </p:txBody>
        </p:sp>
        <p:sp>
          <p:nvSpPr>
            <p:cNvPr id="2085928" name="Rectangle 40"/>
            <p:cNvSpPr>
              <a:spLocks noChangeArrowheads="1"/>
            </p:cNvSpPr>
            <p:nvPr/>
          </p:nvSpPr>
          <p:spPr bwMode="auto">
            <a:xfrm>
              <a:off x="4560" y="3312"/>
              <a:ext cx="528" cy="43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Garamond" pitchFamily="18" charset="0"/>
                </a:rPr>
                <a:t>Instr 1</a:t>
              </a:r>
            </a:p>
          </p:txBody>
        </p:sp>
      </p:grpSp>
      <p:sp>
        <p:nvSpPr>
          <p:cNvPr id="2085929" name="Text Box 41"/>
          <p:cNvSpPr txBox="1">
            <a:spLocks noChangeArrowheads="1"/>
          </p:cNvSpPr>
          <p:nvPr/>
        </p:nvSpPr>
        <p:spPr bwMode="auto">
          <a:xfrm>
            <a:off x="2251075" y="60198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2</a:t>
            </a:r>
          </a:p>
        </p:txBody>
      </p:sp>
      <p:sp>
        <p:nvSpPr>
          <p:cNvPr id="2085930" name="Text Box 42"/>
          <p:cNvSpPr txBox="1">
            <a:spLocks noChangeArrowheads="1"/>
          </p:cNvSpPr>
          <p:nvPr/>
        </p:nvSpPr>
        <p:spPr bwMode="auto">
          <a:xfrm>
            <a:off x="3241675" y="60198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3</a:t>
            </a:r>
          </a:p>
        </p:txBody>
      </p:sp>
      <p:sp>
        <p:nvSpPr>
          <p:cNvPr id="2085931" name="Text Box 43"/>
          <p:cNvSpPr txBox="1">
            <a:spLocks noChangeArrowheads="1"/>
          </p:cNvSpPr>
          <p:nvPr/>
        </p:nvSpPr>
        <p:spPr bwMode="auto">
          <a:xfrm>
            <a:off x="4232275" y="60198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4</a:t>
            </a:r>
          </a:p>
        </p:txBody>
      </p:sp>
      <p:sp>
        <p:nvSpPr>
          <p:cNvPr id="2085932" name="Text Box 44"/>
          <p:cNvSpPr txBox="1">
            <a:spLocks noChangeArrowheads="1"/>
          </p:cNvSpPr>
          <p:nvPr/>
        </p:nvSpPr>
        <p:spPr bwMode="auto">
          <a:xfrm>
            <a:off x="5222875" y="60198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5</a:t>
            </a:r>
          </a:p>
        </p:txBody>
      </p:sp>
      <p:sp>
        <p:nvSpPr>
          <p:cNvPr id="2085933" name="Text Box 45"/>
          <p:cNvSpPr txBox="1">
            <a:spLocks noChangeArrowheads="1"/>
          </p:cNvSpPr>
          <p:nvPr/>
        </p:nvSpPr>
        <p:spPr bwMode="auto">
          <a:xfrm>
            <a:off x="6213475" y="60198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6</a:t>
            </a:r>
          </a:p>
        </p:txBody>
      </p:sp>
      <p:sp>
        <p:nvSpPr>
          <p:cNvPr id="2085934" name="Text Box 46"/>
          <p:cNvSpPr txBox="1">
            <a:spLocks noChangeArrowheads="1"/>
          </p:cNvSpPr>
          <p:nvPr/>
        </p:nvSpPr>
        <p:spPr bwMode="auto">
          <a:xfrm>
            <a:off x="7204075" y="60198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7</a:t>
            </a:r>
          </a:p>
        </p:txBody>
      </p:sp>
      <p:sp>
        <p:nvSpPr>
          <p:cNvPr id="2085935" name="Text Box 47"/>
          <p:cNvSpPr txBox="1">
            <a:spLocks noChangeArrowheads="1"/>
          </p:cNvSpPr>
          <p:nvPr/>
        </p:nvSpPr>
        <p:spPr bwMode="auto">
          <a:xfrm>
            <a:off x="1260475" y="60198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  <a:latin typeface="Garamond" pitchFamily="18" charset="0"/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32239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56069E-6 L 0.65 -1.56069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85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085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8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56069E-6 L 0.65 -1.56069E-6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20858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3.33333E-6 L 0.65417 3.33333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859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5890" grpId="0" animBg="1"/>
      <p:bldP spid="2085890" grpId="1" animBg="1"/>
      <p:bldP spid="2085903" grpId="0" animBg="1"/>
      <p:bldP spid="208590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CC7E7-36AF-4880-B265-97C26E404260}" type="slidenum">
              <a:rPr lang="en-US"/>
              <a:pPr/>
              <a:t>18</a:t>
            </a:fld>
            <a:endParaRPr lang="en-US"/>
          </a:p>
        </p:txBody>
      </p:sp>
      <p:sp>
        <p:nvSpPr>
          <p:cNvPr id="198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7788" cy="506413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Computer Pipelining</a:t>
            </a:r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295400"/>
            <a:ext cx="8229600" cy="46482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SzPct val="150000"/>
            </a:pPr>
            <a:r>
              <a:rPr lang="en-US" sz="2400" dirty="0">
                <a:latin typeface="Comic Sans MS" pitchFamily="66" charset="0"/>
              </a:rPr>
              <a:t>The stages or steps are connected one to the next to form a pipe -- instructions enter at one end and progress through the stage and exit at the other end.</a:t>
            </a:r>
          </a:p>
          <a:p>
            <a:pPr>
              <a:spcBef>
                <a:spcPct val="75000"/>
              </a:spcBef>
              <a:buSzPct val="150000"/>
            </a:pPr>
            <a:r>
              <a:rPr lang="en-US" sz="24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Throughput</a:t>
            </a:r>
            <a:r>
              <a:rPr lang="en-US" sz="2400" dirty="0">
                <a:latin typeface="Comic Sans MS" pitchFamily="66" charset="0"/>
              </a:rPr>
              <a:t> of an instruction pipeline is determined by how often an instruction exits the pipeline.</a:t>
            </a:r>
          </a:p>
          <a:p>
            <a:pPr>
              <a:spcBef>
                <a:spcPct val="75000"/>
              </a:spcBef>
              <a:buSzPct val="150000"/>
            </a:pPr>
            <a:r>
              <a:rPr lang="en-US" sz="2400" dirty="0">
                <a:latin typeface="Comic Sans MS" pitchFamily="66" charset="0"/>
              </a:rPr>
              <a:t>A</a:t>
            </a:r>
            <a:r>
              <a:rPr lang="en-US" sz="2400" dirty="0" smtClean="0">
                <a:latin typeface="Comic Sans MS" pitchFamily="66" charset="0"/>
              </a:rPr>
              <a:t>n </a:t>
            </a:r>
            <a:r>
              <a:rPr lang="en-US" sz="2400" dirty="0">
                <a:latin typeface="Comic Sans MS" pitchFamily="66" charset="0"/>
              </a:rPr>
              <a:t>instruction </a:t>
            </a:r>
            <a:r>
              <a:rPr lang="en-US" sz="2400" dirty="0" smtClean="0">
                <a:latin typeface="Comic Sans MS" pitchFamily="66" charset="0"/>
              </a:rPr>
              <a:t>moves one </a:t>
            </a:r>
            <a:r>
              <a:rPr lang="en-US" sz="2400" dirty="0">
                <a:latin typeface="Comic Sans MS" pitchFamily="66" charset="0"/>
              </a:rPr>
              <a:t>step down the </a:t>
            </a:r>
            <a:r>
              <a:rPr lang="en-US" sz="2400" dirty="0" smtClean="0">
                <a:latin typeface="Comic Sans MS" pitchFamily="66" charset="0"/>
              </a:rPr>
              <a:t>pipeline after every time interval </a:t>
            </a:r>
            <a:r>
              <a:rPr lang="en-US" sz="2400" dirty="0">
                <a:solidFill>
                  <a:srgbClr val="7030A0"/>
                </a:solidFill>
                <a:latin typeface="Comic Sans MS" pitchFamily="66" charset="0"/>
              </a:rPr>
              <a:t>C</a:t>
            </a:r>
            <a:r>
              <a:rPr lang="en-US" sz="2400" dirty="0" smtClean="0">
                <a:latin typeface="Comic Sans MS" pitchFamily="66" charset="0"/>
              </a:rPr>
              <a:t>, where </a:t>
            </a:r>
            <a:r>
              <a:rPr lang="en-US" sz="2400" dirty="0" smtClean="0">
                <a:solidFill>
                  <a:srgbClr val="7030A0"/>
                </a:solidFill>
                <a:latin typeface="Comic Sans MS" pitchFamily="66" charset="0"/>
              </a:rPr>
              <a:t>C</a:t>
            </a:r>
            <a:r>
              <a:rPr lang="en-US" sz="2400" dirty="0" smtClean="0">
                <a:latin typeface="Comic Sans MS" pitchFamily="66" charset="0"/>
              </a:rPr>
              <a:t> equals </a:t>
            </a:r>
            <a:r>
              <a:rPr lang="en-US" sz="2400" dirty="0">
                <a:latin typeface="Comic Sans MS" pitchFamily="66" charset="0"/>
              </a:rPr>
              <a:t>to </a:t>
            </a:r>
            <a:r>
              <a:rPr lang="en-US" sz="2400" i="1" dirty="0">
                <a:latin typeface="Comic Sans MS" pitchFamily="66" charset="0"/>
              </a:rPr>
              <a:t> </a:t>
            </a:r>
            <a:r>
              <a:rPr lang="en-US" sz="24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</a:t>
            </a:r>
            <a:r>
              <a:rPr lang="en-US" sz="24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cycle time or machine </a:t>
            </a:r>
            <a:r>
              <a:rPr lang="en-US" sz="24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cycle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dirty="0">
                <a:solidFill>
                  <a:srgbClr val="7030A0"/>
                </a:solidFill>
                <a:latin typeface="Comic Sans MS" pitchFamily="66" charset="0"/>
              </a:rPr>
              <a:t>1/Clock Rate</a:t>
            </a:r>
            <a:r>
              <a:rPr lang="en-US" sz="2400" dirty="0">
                <a:latin typeface="Comic Sans MS" pitchFamily="66" charset="0"/>
              </a:rPr>
              <a:t>) and is determined by the stage with the longest processing delay (slowest pipeline stage).</a:t>
            </a:r>
          </a:p>
        </p:txBody>
      </p:sp>
    </p:spTree>
    <p:extLst>
      <p:ext uri="{BB962C8B-B14F-4D97-AF65-F5344CB8AC3E}">
        <p14:creationId xmlns:p14="http://schemas.microsoft.com/office/powerpoint/2010/main" val="141867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FC6C6-FB0F-4B57-9981-1D4FC3C46468}" type="slidenum">
              <a:rPr lang="en-US"/>
              <a:pPr/>
              <a:t>19</a:t>
            </a:fld>
            <a:endParaRPr lang="en-US"/>
          </a:p>
        </p:txBody>
      </p:sp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603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Pipelining: Design Goals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752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buFontTx/>
              <a:buNone/>
            </a:pPr>
            <a:endParaRPr lang="en-US" sz="700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An important pipeline design consideration is to balance the length of each pipeline stage. 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If all stages  are perfectly balanced, then the time per instruction on a pipelined machine (assuming ideal conditions with no stalls):</a:t>
            </a:r>
          </a:p>
          <a:p>
            <a:endParaRPr lang="en-US" dirty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400" dirty="0"/>
              <a:t>            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Time per instruction on </a:t>
            </a:r>
            <a:r>
              <a:rPr lang="en-US" sz="24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unpipelined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machine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     Number of pipe stages</a:t>
            </a:r>
          </a:p>
          <a:p>
            <a:pPr>
              <a:buFontTx/>
              <a:buNone/>
            </a:pPr>
            <a:endParaRPr lang="en-US" sz="24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986564" name="Line 4"/>
          <p:cNvSpPr>
            <a:spLocks noChangeShapeType="1"/>
          </p:cNvSpPr>
          <p:nvPr/>
        </p:nvSpPr>
        <p:spPr bwMode="auto">
          <a:xfrm>
            <a:off x="1066800" y="5410200"/>
            <a:ext cx="66294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52400"/>
            <a:ext cx="7772400" cy="6096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Introduction to Pipelining – Boeing Everett</a:t>
            </a:r>
          </a:p>
        </p:txBody>
      </p:sp>
      <p:pic>
        <p:nvPicPr>
          <p:cNvPr id="2091014" name="Picture 6" descr="Boeing Everett Facilities Photo (Neg#: K63553-0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104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1013" name="Picture 5" descr="787 produ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458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016" name="Text Box 8"/>
          <p:cNvSpPr txBox="1">
            <a:spLocks noChangeArrowheads="1"/>
          </p:cNvSpPr>
          <p:nvPr/>
        </p:nvSpPr>
        <p:spPr bwMode="auto">
          <a:xfrm>
            <a:off x="2667000" y="6491288"/>
            <a:ext cx="396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effectLst>
                  <a:outerShdw blurRad="38100" dist="38100" dir="2700000" algn="tl">
                    <a:srgbClr val="C0C0C0"/>
                  </a:outerShdw>
                </a:effectLst>
              </a:rPr>
              <a:t>Courtesy photos by Boeing</a:t>
            </a:r>
          </a:p>
        </p:txBody>
      </p:sp>
    </p:spTree>
    <p:extLst>
      <p:ext uri="{BB962C8B-B14F-4D97-AF65-F5344CB8AC3E}">
        <p14:creationId xmlns:p14="http://schemas.microsoft.com/office/powerpoint/2010/main" val="313687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1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1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77838-E807-4961-A00A-978F50E86F66}" type="slidenum">
              <a:rPr lang="en-US"/>
              <a:pPr/>
              <a:t>20</a:t>
            </a:fld>
            <a:endParaRPr lang="en-US"/>
          </a:p>
        </p:txBody>
      </p:sp>
      <p:sp>
        <p:nvSpPr>
          <p:cNvPr id="200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841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Pipelining: Design Goals</a:t>
            </a:r>
          </a:p>
        </p:txBody>
      </p:sp>
      <p:sp>
        <p:nvSpPr>
          <p:cNvPr id="200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839200" cy="529590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US" sz="600" dirty="0"/>
          </a:p>
          <a:p>
            <a:pPr>
              <a:spcBef>
                <a:spcPct val="35000"/>
              </a:spcBef>
            </a:pPr>
            <a:r>
              <a:rPr lang="en-US" sz="2400" dirty="0">
                <a:latin typeface="Comic Sans MS" pitchFamily="66" charset="0"/>
              </a:rPr>
              <a:t>Under these ideal conditions:</a:t>
            </a:r>
          </a:p>
          <a:p>
            <a:pPr lvl="1">
              <a:spcBef>
                <a:spcPct val="35000"/>
              </a:spcBef>
            </a:pPr>
            <a:r>
              <a:rPr lang="en-US" sz="2000" dirty="0" smtClean="0">
                <a:latin typeface="Comic Sans MS" pitchFamily="66" charset="0"/>
              </a:rPr>
              <a:t>Speedup </a:t>
            </a:r>
            <a:r>
              <a:rPr lang="en-US" sz="2000" dirty="0">
                <a:latin typeface="Comic Sans MS" pitchFamily="66" charset="0"/>
              </a:rPr>
              <a:t>from pipelining equals the number of pipeline stages:   n</a:t>
            </a:r>
          </a:p>
          <a:p>
            <a:pPr lvl="1">
              <a:spcBef>
                <a:spcPct val="35000"/>
              </a:spcBef>
            </a:pPr>
            <a:r>
              <a:rPr lang="en-US" sz="2000" dirty="0">
                <a:latin typeface="Comic Sans MS" pitchFamily="66" charset="0"/>
              </a:rPr>
              <a:t>One instruction is completed every cycle,  CPI  = 1 .</a:t>
            </a:r>
          </a:p>
          <a:p>
            <a:pPr lvl="1">
              <a:spcBef>
                <a:spcPct val="35000"/>
              </a:spcBef>
            </a:pPr>
            <a:r>
              <a:rPr lang="en-US" sz="2000" dirty="0">
                <a:latin typeface="Comic Sans MS" pitchFamily="66" charset="0"/>
              </a:rPr>
              <a:t>This is an asymptote of course, but +10% is commonly achieved</a:t>
            </a:r>
          </a:p>
          <a:p>
            <a:pPr lvl="1">
              <a:spcBef>
                <a:spcPct val="35000"/>
              </a:spcBef>
            </a:pPr>
            <a:r>
              <a:rPr lang="en-US" sz="2000" dirty="0">
                <a:latin typeface="Comic Sans MS" pitchFamily="66" charset="0"/>
              </a:rPr>
              <a:t>Difference is due to difficulty in achieving balanced stage design</a:t>
            </a:r>
          </a:p>
          <a:p>
            <a:pPr>
              <a:spcBef>
                <a:spcPct val="35000"/>
              </a:spcBef>
            </a:pPr>
            <a:r>
              <a:rPr lang="en-US" sz="2400" dirty="0">
                <a:latin typeface="Comic Sans MS" pitchFamily="66" charset="0"/>
              </a:rPr>
              <a:t>Two ways to view the performance mechanism</a:t>
            </a:r>
          </a:p>
          <a:p>
            <a:pPr lvl="1">
              <a:spcBef>
                <a:spcPct val="35000"/>
              </a:spcBef>
            </a:pPr>
            <a:r>
              <a:rPr lang="en-US" sz="2000" dirty="0">
                <a:latin typeface="Comic Sans MS" pitchFamily="66" charset="0"/>
              </a:rPr>
              <a:t>Reduced CPI (i.e. non-piped to piped change)</a:t>
            </a:r>
          </a:p>
          <a:p>
            <a:pPr lvl="2">
              <a:spcBef>
                <a:spcPct val="35000"/>
              </a:spcBef>
            </a:pPr>
            <a:r>
              <a:rPr lang="en-US" sz="1800" dirty="0">
                <a:latin typeface="Comic Sans MS" pitchFamily="66" charset="0"/>
              </a:rPr>
              <a:t>Close to 1 instruction/cycle if you’re lucky</a:t>
            </a:r>
          </a:p>
          <a:p>
            <a:pPr lvl="1">
              <a:spcBef>
                <a:spcPct val="35000"/>
              </a:spcBef>
            </a:pPr>
            <a:r>
              <a:rPr lang="en-US" sz="2000" dirty="0">
                <a:latin typeface="Comic Sans MS" pitchFamily="66" charset="0"/>
              </a:rPr>
              <a:t>Reduced cycle-time (i.e. increasing pipeline depth)</a:t>
            </a:r>
          </a:p>
          <a:p>
            <a:pPr lvl="2">
              <a:spcBef>
                <a:spcPct val="35000"/>
              </a:spcBef>
            </a:pPr>
            <a:r>
              <a:rPr lang="en-US" sz="1800" dirty="0">
                <a:latin typeface="Comic Sans MS" pitchFamily="66" charset="0"/>
              </a:rPr>
              <a:t>Work split into more stages</a:t>
            </a:r>
          </a:p>
          <a:p>
            <a:pPr lvl="2">
              <a:spcBef>
                <a:spcPct val="35000"/>
              </a:spcBef>
            </a:pPr>
            <a:r>
              <a:rPr lang="en-US" sz="1800" dirty="0">
                <a:latin typeface="Comic Sans MS" pitchFamily="66" charset="0"/>
              </a:rPr>
              <a:t>Simpler stages result in faster clock cycles</a:t>
            </a:r>
            <a:endParaRPr lang="en-US" sz="16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CEB89-C4C6-4BCC-988D-A0C8294C2DA5}" type="slidenum">
              <a:rPr lang="en-US"/>
              <a:pPr/>
              <a:t>21</a:t>
            </a:fld>
            <a:endParaRPr lang="en-US"/>
          </a:p>
        </p:txBody>
      </p:sp>
      <p:sp>
        <p:nvSpPr>
          <p:cNvPr id="198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7788" cy="506413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Implementation of MIPS</a:t>
            </a:r>
          </a:p>
        </p:txBody>
      </p:sp>
      <p:sp>
        <p:nvSpPr>
          <p:cNvPr id="198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3886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125000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use the MIPS processor as an example to demonstrate the concepts of computer pipelining.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25000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MIPS ISA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design reflects careful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measurements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informed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architectural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decisions.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25000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design of its pipeline needs to answer the following questions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88612" name="Text Box 4"/>
          <p:cNvSpPr txBox="1">
            <a:spLocks noChangeArrowheads="1"/>
          </p:cNvSpPr>
          <p:nvPr/>
        </p:nvSpPr>
        <p:spPr bwMode="auto">
          <a:xfrm>
            <a:off x="1537855" y="4038600"/>
            <a:ext cx="685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are instructions executed? </a:t>
            </a:r>
            <a:endParaRPr lang="en-US" sz="240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 pipeline them?</a:t>
            </a:r>
          </a:p>
        </p:txBody>
      </p:sp>
    </p:spTree>
    <p:extLst>
      <p:ext uri="{BB962C8B-B14F-4D97-AF65-F5344CB8AC3E}">
        <p14:creationId xmlns:p14="http://schemas.microsoft.com/office/powerpoint/2010/main" val="36308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86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37D9-C861-4539-B87D-6B3AAF5B6DE4}" type="slidenum">
              <a:rPr lang="en-US"/>
              <a:pPr/>
              <a:t>22</a:t>
            </a:fld>
            <a:endParaRPr lang="en-US"/>
          </a:p>
        </p:txBody>
      </p:sp>
      <p:sp>
        <p:nvSpPr>
          <p:cNvPr id="208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685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How to Execute an Instruction?</a:t>
            </a:r>
            <a:endParaRPr lang="en-US" sz="4000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2087944" name="Rectangle 8"/>
          <p:cNvSpPr>
            <a:spLocks noChangeArrowheads="1"/>
          </p:cNvSpPr>
          <p:nvPr/>
        </p:nvSpPr>
        <p:spPr bwMode="auto">
          <a:xfrm>
            <a:off x="914400" y="2514600"/>
            <a:ext cx="388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i="1" dirty="0">
                <a:effectLst/>
              </a:rPr>
              <a:t>“</a:t>
            </a:r>
            <a:r>
              <a:rPr lang="en-US" sz="3200" i="1" dirty="0" err="1">
                <a:effectLst/>
              </a:rPr>
              <a:t>Vēnī</a:t>
            </a:r>
            <a:r>
              <a:rPr lang="en-US" sz="3200" i="1" dirty="0">
                <a:effectLst/>
              </a:rPr>
              <a:t>, </a:t>
            </a:r>
            <a:r>
              <a:rPr lang="en-US" sz="3200" i="1" dirty="0" err="1">
                <a:effectLst/>
              </a:rPr>
              <a:t>vīdī</a:t>
            </a:r>
            <a:r>
              <a:rPr lang="en-US" sz="3200" i="1" dirty="0">
                <a:effectLst/>
              </a:rPr>
              <a:t>, </a:t>
            </a:r>
            <a:r>
              <a:rPr lang="en-US" sz="3200" i="1" dirty="0" err="1">
                <a:effectLst/>
              </a:rPr>
              <a:t>vīcī</a:t>
            </a:r>
            <a:r>
              <a:rPr lang="en-US" sz="3200" dirty="0">
                <a:effectLst/>
              </a:rPr>
              <a:t> ”</a:t>
            </a:r>
            <a:endParaRPr lang="en-US" sz="3200" b="0" dirty="0">
              <a:effectLst/>
            </a:endParaRPr>
          </a:p>
        </p:txBody>
      </p:sp>
      <p:pic>
        <p:nvPicPr>
          <p:cNvPr id="2087946" name="Picture 10" descr="An illustration of Julius Cæsar.">
            <a:hlinkClick r:id="rId2" tooltip="An illustration of Julius Cæsar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057400" cy="44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7947" name="AutoShape 11"/>
          <p:cNvSpPr>
            <a:spLocks noChangeArrowheads="1"/>
          </p:cNvSpPr>
          <p:nvPr/>
        </p:nvSpPr>
        <p:spPr bwMode="auto">
          <a:xfrm>
            <a:off x="152400" y="4114800"/>
            <a:ext cx="2438400" cy="1066800"/>
          </a:xfrm>
          <a:prstGeom prst="wedgeRoundRectCallout">
            <a:avLst>
              <a:gd name="adj1" fmla="val 44532"/>
              <a:gd name="adj2" fmla="val -1005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Bring the instruction to the processor – “Fetch”</a:t>
            </a:r>
          </a:p>
        </p:txBody>
      </p:sp>
      <p:sp>
        <p:nvSpPr>
          <p:cNvPr id="2087948" name="Rectangle 12"/>
          <p:cNvSpPr>
            <a:spLocks noChangeArrowheads="1"/>
          </p:cNvSpPr>
          <p:nvPr/>
        </p:nvSpPr>
        <p:spPr bwMode="auto">
          <a:xfrm>
            <a:off x="1219200" y="3124200"/>
            <a:ext cx="495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>
                <a:effectLst/>
              </a:rPr>
              <a:t>   – “I came, I saw, I conquered”</a:t>
            </a:r>
            <a:endParaRPr lang="en-US" sz="2800" b="0">
              <a:effectLst/>
            </a:endParaRPr>
          </a:p>
        </p:txBody>
      </p:sp>
      <p:sp>
        <p:nvSpPr>
          <p:cNvPr id="2087949" name="AutoShape 13"/>
          <p:cNvSpPr>
            <a:spLocks noChangeArrowheads="1"/>
          </p:cNvSpPr>
          <p:nvPr/>
        </p:nvSpPr>
        <p:spPr bwMode="auto">
          <a:xfrm>
            <a:off x="1066800" y="5715000"/>
            <a:ext cx="2971800" cy="762000"/>
          </a:xfrm>
          <a:prstGeom prst="wedgeRoundRectCallout">
            <a:avLst>
              <a:gd name="adj1" fmla="val 29273"/>
              <a:gd name="adj2" fmla="val -328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Examine the instruction – “Decode”</a:t>
            </a:r>
          </a:p>
        </p:txBody>
      </p:sp>
      <p:sp>
        <p:nvSpPr>
          <p:cNvPr id="2087950" name="AutoShape 14"/>
          <p:cNvSpPr>
            <a:spLocks noChangeArrowheads="1"/>
          </p:cNvSpPr>
          <p:nvPr/>
        </p:nvSpPr>
        <p:spPr bwMode="auto">
          <a:xfrm>
            <a:off x="3733800" y="4191000"/>
            <a:ext cx="2438400" cy="1143000"/>
          </a:xfrm>
          <a:prstGeom prst="wedgeRoundRectCallout">
            <a:avLst>
              <a:gd name="adj1" fmla="val -33074"/>
              <a:gd name="adj2" fmla="val -99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Do the work – “Execute, Memory-Access, Writeback”</a:t>
            </a:r>
          </a:p>
        </p:txBody>
      </p:sp>
      <p:sp>
        <p:nvSpPr>
          <p:cNvPr id="2087951" name="Text Box 15"/>
          <p:cNvSpPr txBox="1">
            <a:spLocks noChangeArrowheads="1"/>
          </p:cNvSpPr>
          <p:nvPr/>
        </p:nvSpPr>
        <p:spPr bwMode="auto">
          <a:xfrm>
            <a:off x="4800600" y="6096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IF, ID, EX, MEM, WB</a:t>
            </a:r>
          </a:p>
        </p:txBody>
      </p:sp>
    </p:spTree>
    <p:extLst>
      <p:ext uri="{BB962C8B-B14F-4D97-AF65-F5344CB8AC3E}">
        <p14:creationId xmlns:p14="http://schemas.microsoft.com/office/powerpoint/2010/main" val="22941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8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7947" grpId="0" animBg="1"/>
      <p:bldP spid="2087948" grpId="0"/>
      <p:bldP spid="2087949" grpId="0" animBg="1"/>
      <p:bldP spid="2087950" grpId="0" animBg="1"/>
      <p:bldP spid="20879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F6107-3D89-4645-BDA8-3E2C90198CF3}" type="slidenum">
              <a:rPr lang="en-US"/>
              <a:pPr/>
              <a:t>23</a:t>
            </a:fld>
            <a:endParaRPr lang="en-US"/>
          </a:p>
        </p:txBody>
      </p:sp>
      <p:sp>
        <p:nvSpPr>
          <p:cNvPr id="210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7874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A Basic Multi-Cycle </a:t>
            </a:r>
            <a:r>
              <a:rPr lang="en-US" sz="3600" dirty="0" smtClean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Implementation </a:t>
            </a:r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of MIPS</a:t>
            </a:r>
            <a:endParaRPr lang="en-US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210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5100"/>
            <a:ext cx="8305800" cy="25273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endParaRPr lang="en-US" sz="700"/>
          </a:p>
          <a:p>
            <a:pPr>
              <a:buClr>
                <a:schemeClr val="hlink"/>
              </a:buClr>
              <a:buSzPct val="130000"/>
              <a:buFontTx/>
              <a:buChar char="1"/>
            </a:pPr>
            <a:r>
              <a:rPr lang="en-US"/>
              <a:t>Instruction fetch cycle (IF):</a:t>
            </a:r>
          </a:p>
          <a:p>
            <a:pPr lvl="2">
              <a:buFontTx/>
              <a:buNone/>
            </a:pPr>
            <a:endParaRPr lang="en-US" sz="1000"/>
          </a:p>
          <a:p>
            <a:pPr lvl="2">
              <a:buFontTx/>
              <a:buNone/>
            </a:pPr>
            <a:r>
              <a:rPr lang="en-US"/>
              <a:t>IR  </a:t>
            </a:r>
            <a:r>
              <a:rPr lang="en-US" b="1">
                <a:latin typeface="Symbol" pitchFamily="18" charset="2"/>
              </a:rPr>
              <a:t>¬  </a:t>
            </a:r>
            <a:r>
              <a:rPr lang="en-US"/>
              <a:t>Mem[PC]</a:t>
            </a:r>
          </a:p>
          <a:p>
            <a:pPr lvl="2">
              <a:buFontTx/>
              <a:buNone/>
            </a:pPr>
            <a:r>
              <a:rPr lang="en-US"/>
              <a:t>NPC  </a:t>
            </a:r>
            <a:r>
              <a:rPr lang="en-US" b="1">
                <a:latin typeface="Symbol" pitchFamily="18" charset="2"/>
              </a:rPr>
              <a:t>¬  </a:t>
            </a:r>
            <a:r>
              <a:rPr lang="en-US"/>
              <a:t>PC  +  4</a:t>
            </a:r>
            <a:endParaRPr lang="en-US" sz="12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Note:  IR (instruction register),  NPC (next sequential program counter register)</a:t>
            </a:r>
          </a:p>
          <a:p>
            <a:pPr>
              <a:buFontTx/>
              <a:buNone/>
            </a:pPr>
            <a:endParaRPr lang="en-US" sz="2000"/>
          </a:p>
        </p:txBody>
      </p:sp>
      <p:sp>
        <p:nvSpPr>
          <p:cNvPr id="2100228" name="Rectangle 4"/>
          <p:cNvSpPr>
            <a:spLocks noChangeArrowheads="1"/>
          </p:cNvSpPr>
          <p:nvPr/>
        </p:nvSpPr>
        <p:spPr bwMode="auto">
          <a:xfrm>
            <a:off x="1295400" y="2286000"/>
            <a:ext cx="2495550" cy="76200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0262" name="Group 38"/>
          <p:cNvGrpSpPr>
            <a:grpSpLocks/>
          </p:cNvGrpSpPr>
          <p:nvPr/>
        </p:nvGrpSpPr>
        <p:grpSpPr bwMode="auto">
          <a:xfrm>
            <a:off x="2101850" y="4411663"/>
            <a:ext cx="6654800" cy="457200"/>
            <a:chOff x="1264" y="720"/>
            <a:chExt cx="4192" cy="576"/>
          </a:xfrm>
        </p:grpSpPr>
        <p:grpSp>
          <p:nvGrpSpPr>
            <p:cNvPr id="2100263" name="Group 39"/>
            <p:cNvGrpSpPr>
              <a:grpSpLocks/>
            </p:cNvGrpSpPr>
            <p:nvPr/>
          </p:nvGrpSpPr>
          <p:grpSpPr bwMode="auto">
            <a:xfrm>
              <a:off x="1264" y="720"/>
              <a:ext cx="4192" cy="576"/>
              <a:chOff x="1264" y="720"/>
              <a:chExt cx="4192" cy="576"/>
            </a:xfrm>
          </p:grpSpPr>
          <p:grpSp>
            <p:nvGrpSpPr>
              <p:cNvPr id="2100264" name="Group 40"/>
              <p:cNvGrpSpPr>
                <a:grpSpLocks/>
              </p:cNvGrpSpPr>
              <p:nvPr/>
            </p:nvGrpSpPr>
            <p:grpSpPr bwMode="auto">
              <a:xfrm>
                <a:off x="1264" y="720"/>
                <a:ext cx="4192" cy="576"/>
                <a:chOff x="1264" y="720"/>
                <a:chExt cx="4192" cy="576"/>
              </a:xfrm>
            </p:grpSpPr>
            <p:sp>
              <p:nvSpPr>
                <p:cNvPr id="2100265" name="Rectangle 41"/>
                <p:cNvSpPr>
                  <a:spLocks noChangeArrowheads="1"/>
                </p:cNvSpPr>
                <p:nvPr/>
              </p:nvSpPr>
              <p:spPr bwMode="auto">
                <a:xfrm>
                  <a:off x="1264" y="736"/>
                  <a:ext cx="4192" cy="544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0266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720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00267" name="Line 43"/>
              <p:cNvSpPr>
                <a:spLocks noChangeShapeType="1"/>
              </p:cNvSpPr>
              <p:nvPr/>
            </p:nvSpPr>
            <p:spPr bwMode="auto">
              <a:xfrm>
                <a:off x="2736" y="720"/>
                <a:ext cx="0" cy="57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0268" name="Line 44"/>
            <p:cNvSpPr>
              <a:spLocks noChangeShapeType="1"/>
            </p:cNvSpPr>
            <p:nvPr/>
          </p:nvSpPr>
          <p:spPr bwMode="auto">
            <a:xfrm>
              <a:off x="3360" y="720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0269" name="Rectangle 45"/>
          <p:cNvSpPr>
            <a:spLocks noChangeArrowheads="1"/>
          </p:cNvSpPr>
          <p:nvPr/>
        </p:nvSpPr>
        <p:spPr bwMode="auto">
          <a:xfrm>
            <a:off x="6632575" y="4191000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16</a:t>
            </a:r>
          </a:p>
        </p:txBody>
      </p:sp>
      <p:sp>
        <p:nvSpPr>
          <p:cNvPr id="2100270" name="Rectangle 46"/>
          <p:cNvSpPr>
            <a:spLocks noChangeArrowheads="1"/>
          </p:cNvSpPr>
          <p:nvPr/>
        </p:nvSpPr>
        <p:spPr bwMode="auto">
          <a:xfrm>
            <a:off x="2593975" y="41910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100271" name="Rectangle 47"/>
          <p:cNvSpPr>
            <a:spLocks noChangeArrowheads="1"/>
          </p:cNvSpPr>
          <p:nvPr/>
        </p:nvSpPr>
        <p:spPr bwMode="auto">
          <a:xfrm>
            <a:off x="3813175" y="41910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</a:p>
        </p:txBody>
      </p:sp>
      <p:sp>
        <p:nvSpPr>
          <p:cNvPr id="2100272" name="Rectangle 48"/>
          <p:cNvSpPr>
            <a:spLocks noChangeArrowheads="1"/>
          </p:cNvSpPr>
          <p:nvPr/>
        </p:nvSpPr>
        <p:spPr bwMode="auto">
          <a:xfrm>
            <a:off x="4803775" y="41910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</a:p>
        </p:txBody>
      </p:sp>
      <p:sp>
        <p:nvSpPr>
          <p:cNvPr id="2100273" name="Rectangle 49"/>
          <p:cNvSpPr>
            <a:spLocks noChangeArrowheads="1"/>
          </p:cNvSpPr>
          <p:nvPr/>
        </p:nvSpPr>
        <p:spPr bwMode="auto">
          <a:xfrm>
            <a:off x="6175375" y="446405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Immediate</a:t>
            </a:r>
          </a:p>
        </p:txBody>
      </p:sp>
      <p:sp>
        <p:nvSpPr>
          <p:cNvPr id="2100274" name="Rectangle 50"/>
          <p:cNvSpPr>
            <a:spLocks noChangeArrowheads="1"/>
          </p:cNvSpPr>
          <p:nvPr/>
        </p:nvSpPr>
        <p:spPr bwMode="auto">
          <a:xfrm>
            <a:off x="4727575" y="44196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rt</a:t>
            </a:r>
          </a:p>
        </p:txBody>
      </p:sp>
      <p:sp>
        <p:nvSpPr>
          <p:cNvPr id="2100275" name="Rectangle 51"/>
          <p:cNvSpPr>
            <a:spLocks noChangeArrowheads="1"/>
          </p:cNvSpPr>
          <p:nvPr/>
        </p:nvSpPr>
        <p:spPr bwMode="auto">
          <a:xfrm>
            <a:off x="3660775" y="4419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rs</a:t>
            </a:r>
          </a:p>
        </p:txBody>
      </p:sp>
      <p:sp>
        <p:nvSpPr>
          <p:cNvPr id="2100276" name="Rectangle 52"/>
          <p:cNvSpPr>
            <a:spLocks noChangeArrowheads="1"/>
          </p:cNvSpPr>
          <p:nvPr/>
        </p:nvSpPr>
        <p:spPr bwMode="auto">
          <a:xfrm>
            <a:off x="2212975" y="4419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Opcode</a:t>
            </a:r>
          </a:p>
        </p:txBody>
      </p:sp>
      <p:grpSp>
        <p:nvGrpSpPr>
          <p:cNvPr id="2100297" name="Group 73"/>
          <p:cNvGrpSpPr>
            <a:grpSpLocks/>
          </p:cNvGrpSpPr>
          <p:nvPr/>
        </p:nvGrpSpPr>
        <p:grpSpPr bwMode="auto">
          <a:xfrm>
            <a:off x="2082800" y="6111875"/>
            <a:ext cx="6654800" cy="441325"/>
            <a:chOff x="1216" y="3216"/>
            <a:chExt cx="4192" cy="576"/>
          </a:xfrm>
        </p:grpSpPr>
        <p:sp>
          <p:nvSpPr>
            <p:cNvPr id="2100298" name="Rectangle 74"/>
            <p:cNvSpPr>
              <a:spLocks noChangeArrowheads="1"/>
            </p:cNvSpPr>
            <p:nvPr/>
          </p:nvSpPr>
          <p:spPr bwMode="auto">
            <a:xfrm>
              <a:off x="1216" y="3232"/>
              <a:ext cx="4192" cy="54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0299" name="Line 75"/>
            <p:cNvSpPr>
              <a:spLocks noChangeShapeType="1"/>
            </p:cNvSpPr>
            <p:nvPr/>
          </p:nvSpPr>
          <p:spPr bwMode="auto">
            <a:xfrm>
              <a:off x="2016" y="3216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0300" name="Rectangle 76"/>
          <p:cNvSpPr>
            <a:spLocks noChangeArrowheads="1"/>
          </p:cNvSpPr>
          <p:nvPr/>
        </p:nvSpPr>
        <p:spPr bwMode="auto">
          <a:xfrm>
            <a:off x="2498725" y="57912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100301" name="Rectangle 77"/>
          <p:cNvSpPr>
            <a:spLocks noChangeArrowheads="1"/>
          </p:cNvSpPr>
          <p:nvPr/>
        </p:nvSpPr>
        <p:spPr bwMode="auto">
          <a:xfrm>
            <a:off x="5241925" y="5791200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26</a:t>
            </a:r>
            <a:endParaRPr lang="en-US" sz="1200" b="0">
              <a:effectLst/>
            </a:endParaRPr>
          </a:p>
        </p:txBody>
      </p:sp>
      <p:sp>
        <p:nvSpPr>
          <p:cNvPr id="2100302" name="Rectangle 78"/>
          <p:cNvSpPr>
            <a:spLocks noChangeArrowheads="1"/>
          </p:cNvSpPr>
          <p:nvPr/>
        </p:nvSpPr>
        <p:spPr bwMode="auto">
          <a:xfrm>
            <a:off x="2193925" y="606583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Opcode</a:t>
            </a:r>
          </a:p>
        </p:txBody>
      </p:sp>
      <p:sp>
        <p:nvSpPr>
          <p:cNvPr id="2100303" name="Rectangle 79"/>
          <p:cNvSpPr>
            <a:spLocks noChangeArrowheads="1"/>
          </p:cNvSpPr>
          <p:nvPr/>
        </p:nvSpPr>
        <p:spPr bwMode="auto">
          <a:xfrm>
            <a:off x="4556125" y="6065838"/>
            <a:ext cx="204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Offset added to PC</a:t>
            </a:r>
          </a:p>
        </p:txBody>
      </p:sp>
      <p:sp>
        <p:nvSpPr>
          <p:cNvPr id="2100304" name="Rectangle 80"/>
          <p:cNvSpPr>
            <a:spLocks noChangeArrowheads="1"/>
          </p:cNvSpPr>
          <p:nvPr/>
        </p:nvSpPr>
        <p:spPr bwMode="auto">
          <a:xfrm>
            <a:off x="304800" y="6096000"/>
            <a:ext cx="168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400">
                <a:effectLst/>
              </a:rPr>
              <a:t>J - Type instruction</a:t>
            </a:r>
          </a:p>
        </p:txBody>
      </p:sp>
      <p:sp>
        <p:nvSpPr>
          <p:cNvPr id="2100305" name="Rectangle 81"/>
          <p:cNvSpPr>
            <a:spLocks noChangeArrowheads="1"/>
          </p:cNvSpPr>
          <p:nvPr/>
        </p:nvSpPr>
        <p:spPr bwMode="auto">
          <a:xfrm>
            <a:off x="304800" y="5410200"/>
            <a:ext cx="166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400">
                <a:effectLst/>
              </a:rPr>
              <a:t>R - type instruction</a:t>
            </a:r>
          </a:p>
        </p:txBody>
      </p:sp>
      <p:sp>
        <p:nvSpPr>
          <p:cNvPr id="2100309" name="Rectangle 85"/>
          <p:cNvSpPr>
            <a:spLocks noChangeArrowheads="1"/>
          </p:cNvSpPr>
          <p:nvPr/>
        </p:nvSpPr>
        <p:spPr bwMode="auto">
          <a:xfrm>
            <a:off x="304800" y="4572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400">
                <a:effectLst/>
              </a:rPr>
              <a:t>I - type instruction</a:t>
            </a:r>
          </a:p>
        </p:txBody>
      </p:sp>
      <p:sp>
        <p:nvSpPr>
          <p:cNvPr id="2100313" name="Text Box 89"/>
          <p:cNvSpPr txBox="1">
            <a:spLocks noChangeArrowheads="1"/>
          </p:cNvSpPr>
          <p:nvPr/>
        </p:nvSpPr>
        <p:spPr bwMode="auto">
          <a:xfrm>
            <a:off x="2025650" y="4822825"/>
            <a:ext cx="7042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chemeClr val="hlink"/>
                </a:solidFill>
                <a:effectLst/>
              </a:rPr>
              <a:t>0                            5   6                   10   11               15   16                                                                             31</a:t>
            </a:r>
            <a:r>
              <a:rPr lang="en-US" sz="1200" b="0">
                <a:effectLst/>
              </a:rPr>
              <a:t>      </a:t>
            </a:r>
          </a:p>
        </p:txBody>
      </p:sp>
      <p:sp>
        <p:nvSpPr>
          <p:cNvPr id="2100315" name="Text Box 91"/>
          <p:cNvSpPr txBox="1">
            <a:spLocks noChangeArrowheads="1"/>
          </p:cNvSpPr>
          <p:nvPr/>
        </p:nvSpPr>
        <p:spPr bwMode="auto">
          <a:xfrm>
            <a:off x="1971675" y="6507163"/>
            <a:ext cx="7080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hlink"/>
                </a:solidFill>
                <a:effectLst/>
              </a:rPr>
              <a:t>0                            5   6                                                                                                                                      31</a:t>
            </a:r>
            <a:r>
              <a:rPr lang="en-US" sz="1200" b="0">
                <a:effectLst/>
              </a:rPr>
              <a:t>      </a:t>
            </a:r>
          </a:p>
        </p:txBody>
      </p:sp>
      <p:grpSp>
        <p:nvGrpSpPr>
          <p:cNvPr id="2100316" name="Group 92"/>
          <p:cNvGrpSpPr>
            <a:grpSpLocks/>
          </p:cNvGrpSpPr>
          <p:nvPr/>
        </p:nvGrpSpPr>
        <p:grpSpPr bwMode="auto">
          <a:xfrm>
            <a:off x="2082800" y="5257800"/>
            <a:ext cx="6654800" cy="504825"/>
            <a:chOff x="1168" y="2016"/>
            <a:chExt cx="4192" cy="576"/>
          </a:xfrm>
        </p:grpSpPr>
        <p:grpSp>
          <p:nvGrpSpPr>
            <p:cNvPr id="2100317" name="Group 93"/>
            <p:cNvGrpSpPr>
              <a:grpSpLocks/>
            </p:cNvGrpSpPr>
            <p:nvPr/>
          </p:nvGrpSpPr>
          <p:grpSpPr bwMode="auto">
            <a:xfrm>
              <a:off x="1168" y="2016"/>
              <a:ext cx="4192" cy="576"/>
              <a:chOff x="1168" y="2016"/>
              <a:chExt cx="4192" cy="576"/>
            </a:xfrm>
          </p:grpSpPr>
          <p:grpSp>
            <p:nvGrpSpPr>
              <p:cNvPr id="2100318" name="Group 94"/>
              <p:cNvGrpSpPr>
                <a:grpSpLocks/>
              </p:cNvGrpSpPr>
              <p:nvPr/>
            </p:nvGrpSpPr>
            <p:grpSpPr bwMode="auto">
              <a:xfrm>
                <a:off x="1168" y="2016"/>
                <a:ext cx="4192" cy="576"/>
                <a:chOff x="1168" y="2016"/>
                <a:chExt cx="4192" cy="576"/>
              </a:xfrm>
            </p:grpSpPr>
            <p:sp>
              <p:nvSpPr>
                <p:cNvPr id="2100319" name="Rectangle 95"/>
                <p:cNvSpPr>
                  <a:spLocks noChangeArrowheads="1"/>
                </p:cNvSpPr>
                <p:nvPr/>
              </p:nvSpPr>
              <p:spPr bwMode="auto">
                <a:xfrm>
                  <a:off x="1168" y="2032"/>
                  <a:ext cx="4192" cy="544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0320" name="Line 96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00321" name="Line 97"/>
              <p:cNvSpPr>
                <a:spLocks noChangeShapeType="1"/>
              </p:cNvSpPr>
              <p:nvPr/>
            </p:nvSpPr>
            <p:spPr bwMode="auto">
              <a:xfrm>
                <a:off x="2640" y="2016"/>
                <a:ext cx="0" cy="57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0322" name="Line 98"/>
            <p:cNvSpPr>
              <a:spLocks noChangeShapeType="1"/>
            </p:cNvSpPr>
            <p:nvPr/>
          </p:nvSpPr>
          <p:spPr bwMode="auto">
            <a:xfrm>
              <a:off x="3264" y="2016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0323" name="Line 99"/>
          <p:cNvSpPr>
            <a:spLocks noChangeShapeType="1"/>
          </p:cNvSpPr>
          <p:nvPr/>
        </p:nvSpPr>
        <p:spPr bwMode="auto">
          <a:xfrm>
            <a:off x="6400800" y="5257800"/>
            <a:ext cx="0" cy="504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0324" name="Rectangle 100"/>
          <p:cNvSpPr>
            <a:spLocks noChangeArrowheads="1"/>
          </p:cNvSpPr>
          <p:nvPr/>
        </p:nvSpPr>
        <p:spPr bwMode="auto">
          <a:xfrm>
            <a:off x="2498725" y="50292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6</a:t>
            </a:r>
          </a:p>
        </p:txBody>
      </p:sp>
      <p:sp>
        <p:nvSpPr>
          <p:cNvPr id="2100325" name="Rectangle 101"/>
          <p:cNvSpPr>
            <a:spLocks noChangeArrowheads="1"/>
          </p:cNvSpPr>
          <p:nvPr/>
        </p:nvSpPr>
        <p:spPr bwMode="auto">
          <a:xfrm>
            <a:off x="3717925" y="50292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100326" name="Rectangle 102"/>
          <p:cNvSpPr>
            <a:spLocks noChangeArrowheads="1"/>
          </p:cNvSpPr>
          <p:nvPr/>
        </p:nvSpPr>
        <p:spPr bwMode="auto">
          <a:xfrm>
            <a:off x="4784725" y="50292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100327" name="Rectangle 103"/>
          <p:cNvSpPr>
            <a:spLocks noChangeArrowheads="1"/>
          </p:cNvSpPr>
          <p:nvPr/>
        </p:nvSpPr>
        <p:spPr bwMode="auto">
          <a:xfrm>
            <a:off x="5775325" y="50292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100328" name="Rectangle 104"/>
          <p:cNvSpPr>
            <a:spLocks noChangeArrowheads="1"/>
          </p:cNvSpPr>
          <p:nvPr/>
        </p:nvSpPr>
        <p:spPr bwMode="auto">
          <a:xfrm>
            <a:off x="6826250" y="50292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100329" name="Rectangle 105"/>
          <p:cNvSpPr>
            <a:spLocks noChangeArrowheads="1"/>
          </p:cNvSpPr>
          <p:nvPr/>
        </p:nvSpPr>
        <p:spPr bwMode="auto">
          <a:xfrm>
            <a:off x="2193925" y="52720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Opcode</a:t>
            </a:r>
          </a:p>
        </p:txBody>
      </p:sp>
      <p:sp>
        <p:nvSpPr>
          <p:cNvPr id="2100330" name="Rectangle 106"/>
          <p:cNvSpPr>
            <a:spLocks noChangeArrowheads="1"/>
          </p:cNvSpPr>
          <p:nvPr/>
        </p:nvSpPr>
        <p:spPr bwMode="auto">
          <a:xfrm>
            <a:off x="3565525" y="52720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rs</a:t>
            </a:r>
          </a:p>
        </p:txBody>
      </p:sp>
      <p:sp>
        <p:nvSpPr>
          <p:cNvPr id="2100331" name="Rectangle 107"/>
          <p:cNvSpPr>
            <a:spLocks noChangeArrowheads="1"/>
          </p:cNvSpPr>
          <p:nvPr/>
        </p:nvSpPr>
        <p:spPr bwMode="auto">
          <a:xfrm>
            <a:off x="4632325" y="52720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rt</a:t>
            </a:r>
          </a:p>
        </p:txBody>
      </p:sp>
      <p:sp>
        <p:nvSpPr>
          <p:cNvPr id="2100332" name="Rectangle 108"/>
          <p:cNvSpPr>
            <a:spLocks noChangeArrowheads="1"/>
          </p:cNvSpPr>
          <p:nvPr/>
        </p:nvSpPr>
        <p:spPr bwMode="auto">
          <a:xfrm>
            <a:off x="5622925" y="52720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rd</a:t>
            </a:r>
          </a:p>
        </p:txBody>
      </p:sp>
      <p:sp>
        <p:nvSpPr>
          <p:cNvPr id="2100333" name="Rectangle 109"/>
          <p:cNvSpPr>
            <a:spLocks noChangeArrowheads="1"/>
          </p:cNvSpPr>
          <p:nvPr/>
        </p:nvSpPr>
        <p:spPr bwMode="auto">
          <a:xfrm>
            <a:off x="7842250" y="5272088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func</a:t>
            </a:r>
          </a:p>
        </p:txBody>
      </p:sp>
      <p:sp>
        <p:nvSpPr>
          <p:cNvPr id="2100334" name="Line 110"/>
          <p:cNvSpPr>
            <a:spLocks noChangeShapeType="1"/>
          </p:cNvSpPr>
          <p:nvPr/>
        </p:nvSpPr>
        <p:spPr bwMode="auto">
          <a:xfrm>
            <a:off x="7391400" y="5257800"/>
            <a:ext cx="0" cy="504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0335" name="Rectangle 111"/>
          <p:cNvSpPr>
            <a:spLocks noChangeArrowheads="1"/>
          </p:cNvSpPr>
          <p:nvPr/>
        </p:nvSpPr>
        <p:spPr bwMode="auto">
          <a:xfrm>
            <a:off x="7931150" y="50339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100336" name="Rectangle 112"/>
          <p:cNvSpPr>
            <a:spLocks noChangeArrowheads="1"/>
          </p:cNvSpPr>
          <p:nvPr/>
        </p:nvSpPr>
        <p:spPr bwMode="auto">
          <a:xfrm>
            <a:off x="6502400" y="52578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shamt</a:t>
            </a:r>
          </a:p>
        </p:txBody>
      </p:sp>
      <p:sp>
        <p:nvSpPr>
          <p:cNvPr id="2100337" name="Text Box 113"/>
          <p:cNvSpPr txBox="1">
            <a:spLocks noChangeArrowheads="1"/>
          </p:cNvSpPr>
          <p:nvPr/>
        </p:nvSpPr>
        <p:spPr bwMode="auto">
          <a:xfrm>
            <a:off x="1981200" y="5745163"/>
            <a:ext cx="6775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hlink"/>
                </a:solidFill>
                <a:effectLst/>
              </a:rPr>
              <a:t>0                            5   6                   10   11               15   16                20   21              25    26                       31</a:t>
            </a:r>
            <a:endParaRPr lang="en-US" sz="12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6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E07D-5CBC-46F8-B5B7-09F2DE5896E6}" type="slidenum">
              <a:rPr lang="en-US"/>
              <a:pPr/>
              <a:t>24</a:t>
            </a:fld>
            <a:endParaRPr lang="en-US"/>
          </a:p>
        </p:txBody>
      </p:sp>
      <p:sp>
        <p:nvSpPr>
          <p:cNvPr id="210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30200"/>
            <a:ext cx="8382000" cy="6858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strangelo Edessa" pitchFamily="66" charset="0"/>
                <a:cs typeface="Estrangelo Edessa" pitchFamily="66" charset="0"/>
              </a:rPr>
              <a:t>A Basic Multi-Cycle 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strangelo Edessa" pitchFamily="66" charset="0"/>
                <a:cs typeface="Estrangelo Edessa" pitchFamily="66" charset="0"/>
              </a:rPr>
              <a:t>Implementation 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strangelo Edessa" pitchFamily="66" charset="0"/>
                <a:cs typeface="Estrangelo Edessa" pitchFamily="66" charset="0"/>
              </a:rPr>
              <a:t>of MIPS</a:t>
            </a:r>
            <a:endParaRPr lang="en-US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810000"/>
          </a:xfrm>
          <a:noFill/>
          <a:ln/>
        </p:spPr>
        <p:txBody>
          <a:bodyPr lIns="92075" tIns="46038" rIns="92075" bIns="46038"/>
          <a:lstStyle/>
          <a:p>
            <a:pPr>
              <a:buClr>
                <a:schemeClr val="hlink"/>
              </a:buClr>
              <a:buSzPct val="130000"/>
              <a:buFontTx/>
              <a:buChar char="2"/>
            </a:pPr>
            <a:r>
              <a:rPr lang="en-US" sz="3200"/>
              <a:t>Instruction decode/register fetch cycle (ID):</a:t>
            </a:r>
          </a:p>
          <a:p>
            <a:pPr>
              <a:buFontTx/>
              <a:buNone/>
            </a:pPr>
            <a:endParaRPr lang="en-US" sz="1400"/>
          </a:p>
          <a:p>
            <a:pPr lvl="2">
              <a:buFontTx/>
              <a:buNone/>
            </a:pPr>
            <a:r>
              <a:rPr lang="en-US" sz="2400"/>
              <a:t>Parse instruction</a:t>
            </a:r>
          </a:p>
          <a:p>
            <a:pPr lvl="2">
              <a:buFontTx/>
              <a:buNone/>
            </a:pPr>
            <a:r>
              <a:rPr lang="en-US" sz="2400"/>
              <a:t>Read:</a:t>
            </a:r>
          </a:p>
          <a:p>
            <a:pPr lvl="2">
              <a:buFontTx/>
              <a:buNone/>
            </a:pPr>
            <a:r>
              <a:rPr lang="en-US" sz="2400"/>
              <a:t>	A   </a:t>
            </a:r>
            <a:r>
              <a:rPr lang="en-US" sz="2400" b="1">
                <a:latin typeface="Symbol" pitchFamily="18" charset="2"/>
              </a:rPr>
              <a:t>¬  </a:t>
            </a:r>
            <a:r>
              <a:rPr lang="en-US" sz="2400"/>
              <a:t>Regs[rs];</a:t>
            </a:r>
          </a:p>
          <a:p>
            <a:pPr lvl="2">
              <a:buFontTx/>
              <a:buNone/>
            </a:pPr>
            <a:r>
              <a:rPr lang="en-US" sz="2400"/>
              <a:t>	B   </a:t>
            </a:r>
            <a:r>
              <a:rPr lang="en-US" sz="2400" b="1">
                <a:latin typeface="Symbol" pitchFamily="18" charset="2"/>
              </a:rPr>
              <a:t>¬  </a:t>
            </a:r>
            <a:r>
              <a:rPr lang="en-US" sz="2400"/>
              <a:t>Regs[rt];</a:t>
            </a:r>
          </a:p>
          <a:p>
            <a:pPr lvl="2">
              <a:buFontTx/>
              <a:buNone/>
            </a:pPr>
            <a:r>
              <a:rPr lang="en-US" sz="2400"/>
              <a:t>	Imm    </a:t>
            </a:r>
            <a:r>
              <a:rPr lang="en-US" sz="2400" b="1">
                <a:latin typeface="Symbol" pitchFamily="18" charset="2"/>
              </a:rPr>
              <a:t>¬</a:t>
            </a:r>
            <a:r>
              <a:rPr lang="en-US" sz="2400"/>
              <a:t>  ((IR</a:t>
            </a:r>
            <a:r>
              <a:rPr lang="en-US" sz="2400" baseline="-25000"/>
              <a:t>16</a:t>
            </a:r>
            <a:r>
              <a:rPr lang="en-US" sz="2400"/>
              <a:t>)</a:t>
            </a:r>
            <a:r>
              <a:rPr lang="en-US" sz="2400" baseline="30000"/>
              <a:t>16</a:t>
            </a:r>
            <a:r>
              <a:rPr lang="en-US" sz="2400"/>
              <a:t>##IR </a:t>
            </a:r>
            <a:r>
              <a:rPr lang="en-US" sz="2400" baseline="-25000"/>
              <a:t>16..31</a:t>
            </a:r>
            <a:r>
              <a:rPr lang="en-US" sz="2400"/>
              <a:t>)  </a:t>
            </a:r>
            <a:r>
              <a:rPr lang="en-US" sz="1800"/>
              <a:t>sign-extended immediate field of IR</a:t>
            </a:r>
          </a:p>
          <a:p>
            <a:pPr lvl="2"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2400"/>
              <a:t>Note: A, B, Imm  are temporary registers</a:t>
            </a:r>
          </a:p>
        </p:txBody>
      </p:sp>
      <p:sp>
        <p:nvSpPr>
          <p:cNvPr id="2104325" name="Rectangle 5"/>
          <p:cNvSpPr>
            <a:spLocks noChangeArrowheads="1"/>
          </p:cNvSpPr>
          <p:nvPr/>
        </p:nvSpPr>
        <p:spPr bwMode="auto">
          <a:xfrm>
            <a:off x="1143000" y="1905000"/>
            <a:ext cx="7772400" cy="251460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4326" name="Group 6"/>
          <p:cNvGrpSpPr>
            <a:grpSpLocks/>
          </p:cNvGrpSpPr>
          <p:nvPr/>
        </p:nvGrpSpPr>
        <p:grpSpPr bwMode="auto">
          <a:xfrm>
            <a:off x="2101850" y="5203825"/>
            <a:ext cx="6654800" cy="457200"/>
            <a:chOff x="1264" y="720"/>
            <a:chExt cx="4192" cy="576"/>
          </a:xfrm>
        </p:grpSpPr>
        <p:grpSp>
          <p:nvGrpSpPr>
            <p:cNvPr id="2104327" name="Group 7"/>
            <p:cNvGrpSpPr>
              <a:grpSpLocks/>
            </p:cNvGrpSpPr>
            <p:nvPr/>
          </p:nvGrpSpPr>
          <p:grpSpPr bwMode="auto">
            <a:xfrm>
              <a:off x="1264" y="720"/>
              <a:ext cx="4192" cy="576"/>
              <a:chOff x="1264" y="720"/>
              <a:chExt cx="4192" cy="576"/>
            </a:xfrm>
          </p:grpSpPr>
          <p:grpSp>
            <p:nvGrpSpPr>
              <p:cNvPr id="2104328" name="Group 8"/>
              <p:cNvGrpSpPr>
                <a:grpSpLocks/>
              </p:cNvGrpSpPr>
              <p:nvPr/>
            </p:nvGrpSpPr>
            <p:grpSpPr bwMode="auto">
              <a:xfrm>
                <a:off x="1264" y="720"/>
                <a:ext cx="4192" cy="576"/>
                <a:chOff x="1264" y="720"/>
                <a:chExt cx="4192" cy="576"/>
              </a:xfrm>
            </p:grpSpPr>
            <p:sp>
              <p:nvSpPr>
                <p:cNvPr id="2104329" name="Rectangle 9"/>
                <p:cNvSpPr>
                  <a:spLocks noChangeArrowheads="1"/>
                </p:cNvSpPr>
                <p:nvPr/>
              </p:nvSpPr>
              <p:spPr bwMode="auto">
                <a:xfrm>
                  <a:off x="1264" y="736"/>
                  <a:ext cx="4192" cy="544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433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720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04331" name="Line 11"/>
              <p:cNvSpPr>
                <a:spLocks noChangeShapeType="1"/>
              </p:cNvSpPr>
              <p:nvPr/>
            </p:nvSpPr>
            <p:spPr bwMode="auto">
              <a:xfrm>
                <a:off x="2736" y="720"/>
                <a:ext cx="0" cy="57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4332" name="Line 12"/>
            <p:cNvSpPr>
              <a:spLocks noChangeShapeType="1"/>
            </p:cNvSpPr>
            <p:nvPr/>
          </p:nvSpPr>
          <p:spPr bwMode="auto">
            <a:xfrm>
              <a:off x="3360" y="720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4333" name="Rectangle 13"/>
          <p:cNvSpPr>
            <a:spLocks noChangeArrowheads="1"/>
          </p:cNvSpPr>
          <p:nvPr/>
        </p:nvSpPr>
        <p:spPr bwMode="auto">
          <a:xfrm>
            <a:off x="6632575" y="4983163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16</a:t>
            </a:r>
          </a:p>
        </p:txBody>
      </p:sp>
      <p:sp>
        <p:nvSpPr>
          <p:cNvPr id="2104334" name="Rectangle 14"/>
          <p:cNvSpPr>
            <a:spLocks noChangeArrowheads="1"/>
          </p:cNvSpPr>
          <p:nvPr/>
        </p:nvSpPr>
        <p:spPr bwMode="auto">
          <a:xfrm>
            <a:off x="2593975" y="4983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104335" name="Rectangle 15"/>
          <p:cNvSpPr>
            <a:spLocks noChangeArrowheads="1"/>
          </p:cNvSpPr>
          <p:nvPr/>
        </p:nvSpPr>
        <p:spPr bwMode="auto">
          <a:xfrm>
            <a:off x="3813175" y="4983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</a:p>
        </p:txBody>
      </p:sp>
      <p:sp>
        <p:nvSpPr>
          <p:cNvPr id="2104336" name="Rectangle 16"/>
          <p:cNvSpPr>
            <a:spLocks noChangeArrowheads="1"/>
          </p:cNvSpPr>
          <p:nvPr/>
        </p:nvSpPr>
        <p:spPr bwMode="auto">
          <a:xfrm>
            <a:off x="4803775" y="4983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</a:p>
        </p:txBody>
      </p:sp>
      <p:sp>
        <p:nvSpPr>
          <p:cNvPr id="2104337" name="Rectangle 17"/>
          <p:cNvSpPr>
            <a:spLocks noChangeArrowheads="1"/>
          </p:cNvSpPr>
          <p:nvPr/>
        </p:nvSpPr>
        <p:spPr bwMode="auto">
          <a:xfrm>
            <a:off x="6175375" y="52562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Immediate</a:t>
            </a:r>
          </a:p>
        </p:txBody>
      </p:sp>
      <p:sp>
        <p:nvSpPr>
          <p:cNvPr id="2104338" name="Rectangle 18"/>
          <p:cNvSpPr>
            <a:spLocks noChangeArrowheads="1"/>
          </p:cNvSpPr>
          <p:nvPr/>
        </p:nvSpPr>
        <p:spPr bwMode="auto">
          <a:xfrm>
            <a:off x="4727575" y="52117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rt</a:t>
            </a:r>
          </a:p>
        </p:txBody>
      </p:sp>
      <p:sp>
        <p:nvSpPr>
          <p:cNvPr id="2104339" name="Rectangle 19"/>
          <p:cNvSpPr>
            <a:spLocks noChangeArrowheads="1"/>
          </p:cNvSpPr>
          <p:nvPr/>
        </p:nvSpPr>
        <p:spPr bwMode="auto">
          <a:xfrm>
            <a:off x="3660775" y="52117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rs</a:t>
            </a:r>
          </a:p>
        </p:txBody>
      </p:sp>
      <p:sp>
        <p:nvSpPr>
          <p:cNvPr id="2104340" name="Rectangle 20"/>
          <p:cNvSpPr>
            <a:spLocks noChangeArrowheads="1"/>
          </p:cNvSpPr>
          <p:nvPr/>
        </p:nvSpPr>
        <p:spPr bwMode="auto">
          <a:xfrm>
            <a:off x="2212975" y="5211763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Opcode</a:t>
            </a:r>
          </a:p>
        </p:txBody>
      </p:sp>
      <p:sp>
        <p:nvSpPr>
          <p:cNvPr id="2104341" name="Rectangle 21"/>
          <p:cNvSpPr>
            <a:spLocks noChangeArrowheads="1"/>
          </p:cNvSpPr>
          <p:nvPr/>
        </p:nvSpPr>
        <p:spPr bwMode="auto">
          <a:xfrm>
            <a:off x="2498725" y="65833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104342" name="Rectangle 22"/>
          <p:cNvSpPr>
            <a:spLocks noChangeArrowheads="1"/>
          </p:cNvSpPr>
          <p:nvPr/>
        </p:nvSpPr>
        <p:spPr bwMode="auto">
          <a:xfrm>
            <a:off x="5241925" y="6583363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26</a:t>
            </a:r>
            <a:endParaRPr lang="en-US" sz="1200" b="0">
              <a:effectLst/>
            </a:endParaRPr>
          </a:p>
        </p:txBody>
      </p:sp>
      <p:sp>
        <p:nvSpPr>
          <p:cNvPr id="2104343" name="Rectangle 23"/>
          <p:cNvSpPr>
            <a:spLocks noChangeArrowheads="1"/>
          </p:cNvSpPr>
          <p:nvPr/>
        </p:nvSpPr>
        <p:spPr bwMode="auto">
          <a:xfrm>
            <a:off x="304800" y="6202363"/>
            <a:ext cx="166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400">
                <a:effectLst/>
              </a:rPr>
              <a:t>R - type instruction</a:t>
            </a:r>
          </a:p>
        </p:txBody>
      </p:sp>
      <p:sp>
        <p:nvSpPr>
          <p:cNvPr id="2104344" name="Rectangle 24"/>
          <p:cNvSpPr>
            <a:spLocks noChangeArrowheads="1"/>
          </p:cNvSpPr>
          <p:nvPr/>
        </p:nvSpPr>
        <p:spPr bwMode="auto">
          <a:xfrm>
            <a:off x="304800" y="5364163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400">
                <a:effectLst/>
              </a:rPr>
              <a:t>I - type instruction</a:t>
            </a:r>
          </a:p>
        </p:txBody>
      </p:sp>
      <p:grpSp>
        <p:nvGrpSpPr>
          <p:cNvPr id="2104345" name="Group 25"/>
          <p:cNvGrpSpPr>
            <a:grpSpLocks/>
          </p:cNvGrpSpPr>
          <p:nvPr/>
        </p:nvGrpSpPr>
        <p:grpSpPr bwMode="auto">
          <a:xfrm>
            <a:off x="2082800" y="6049963"/>
            <a:ext cx="6654800" cy="504825"/>
            <a:chOff x="1168" y="2016"/>
            <a:chExt cx="4192" cy="576"/>
          </a:xfrm>
        </p:grpSpPr>
        <p:grpSp>
          <p:nvGrpSpPr>
            <p:cNvPr id="2104346" name="Group 26"/>
            <p:cNvGrpSpPr>
              <a:grpSpLocks/>
            </p:cNvGrpSpPr>
            <p:nvPr/>
          </p:nvGrpSpPr>
          <p:grpSpPr bwMode="auto">
            <a:xfrm>
              <a:off x="1168" y="2016"/>
              <a:ext cx="4192" cy="576"/>
              <a:chOff x="1168" y="2016"/>
              <a:chExt cx="4192" cy="576"/>
            </a:xfrm>
          </p:grpSpPr>
          <p:grpSp>
            <p:nvGrpSpPr>
              <p:cNvPr id="2104347" name="Group 27"/>
              <p:cNvGrpSpPr>
                <a:grpSpLocks/>
              </p:cNvGrpSpPr>
              <p:nvPr/>
            </p:nvGrpSpPr>
            <p:grpSpPr bwMode="auto">
              <a:xfrm>
                <a:off x="1168" y="2016"/>
                <a:ext cx="4192" cy="576"/>
                <a:chOff x="1168" y="2016"/>
                <a:chExt cx="4192" cy="576"/>
              </a:xfrm>
            </p:grpSpPr>
            <p:sp>
              <p:nvSpPr>
                <p:cNvPr id="2104348" name="Rectangle 28"/>
                <p:cNvSpPr>
                  <a:spLocks noChangeArrowheads="1"/>
                </p:cNvSpPr>
                <p:nvPr/>
              </p:nvSpPr>
              <p:spPr bwMode="auto">
                <a:xfrm>
                  <a:off x="1168" y="2032"/>
                  <a:ext cx="4192" cy="544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4349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04350" name="Line 30"/>
              <p:cNvSpPr>
                <a:spLocks noChangeShapeType="1"/>
              </p:cNvSpPr>
              <p:nvPr/>
            </p:nvSpPr>
            <p:spPr bwMode="auto">
              <a:xfrm>
                <a:off x="2640" y="2016"/>
                <a:ext cx="0" cy="57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4351" name="Line 31"/>
            <p:cNvSpPr>
              <a:spLocks noChangeShapeType="1"/>
            </p:cNvSpPr>
            <p:nvPr/>
          </p:nvSpPr>
          <p:spPr bwMode="auto">
            <a:xfrm>
              <a:off x="3264" y="2016"/>
              <a:ext cx="0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4352" name="Line 32"/>
          <p:cNvSpPr>
            <a:spLocks noChangeShapeType="1"/>
          </p:cNvSpPr>
          <p:nvPr/>
        </p:nvSpPr>
        <p:spPr bwMode="auto">
          <a:xfrm>
            <a:off x="6400800" y="6049963"/>
            <a:ext cx="0" cy="504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4353" name="Rectangle 33"/>
          <p:cNvSpPr>
            <a:spLocks noChangeArrowheads="1"/>
          </p:cNvSpPr>
          <p:nvPr/>
        </p:nvSpPr>
        <p:spPr bwMode="auto">
          <a:xfrm>
            <a:off x="2498725" y="58213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6</a:t>
            </a:r>
          </a:p>
        </p:txBody>
      </p:sp>
      <p:sp>
        <p:nvSpPr>
          <p:cNvPr id="2104354" name="Rectangle 34"/>
          <p:cNvSpPr>
            <a:spLocks noChangeArrowheads="1"/>
          </p:cNvSpPr>
          <p:nvPr/>
        </p:nvSpPr>
        <p:spPr bwMode="auto">
          <a:xfrm>
            <a:off x="3717925" y="58213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104355" name="Rectangle 35"/>
          <p:cNvSpPr>
            <a:spLocks noChangeArrowheads="1"/>
          </p:cNvSpPr>
          <p:nvPr/>
        </p:nvSpPr>
        <p:spPr bwMode="auto">
          <a:xfrm>
            <a:off x="4784725" y="58213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104356" name="Rectangle 36"/>
          <p:cNvSpPr>
            <a:spLocks noChangeArrowheads="1"/>
          </p:cNvSpPr>
          <p:nvPr/>
        </p:nvSpPr>
        <p:spPr bwMode="auto">
          <a:xfrm>
            <a:off x="5775325" y="58213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104357" name="Rectangle 37"/>
          <p:cNvSpPr>
            <a:spLocks noChangeArrowheads="1"/>
          </p:cNvSpPr>
          <p:nvPr/>
        </p:nvSpPr>
        <p:spPr bwMode="auto">
          <a:xfrm>
            <a:off x="6826250" y="58213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5</a:t>
            </a:r>
            <a:endParaRPr lang="en-US" sz="1200" b="0">
              <a:effectLst/>
            </a:endParaRPr>
          </a:p>
        </p:txBody>
      </p:sp>
      <p:sp>
        <p:nvSpPr>
          <p:cNvPr id="2104358" name="Rectangle 38"/>
          <p:cNvSpPr>
            <a:spLocks noChangeArrowheads="1"/>
          </p:cNvSpPr>
          <p:nvPr/>
        </p:nvSpPr>
        <p:spPr bwMode="auto">
          <a:xfrm>
            <a:off x="2193925" y="606425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Opcode</a:t>
            </a:r>
          </a:p>
        </p:txBody>
      </p:sp>
      <p:sp>
        <p:nvSpPr>
          <p:cNvPr id="2104359" name="Rectangle 39"/>
          <p:cNvSpPr>
            <a:spLocks noChangeArrowheads="1"/>
          </p:cNvSpPr>
          <p:nvPr/>
        </p:nvSpPr>
        <p:spPr bwMode="auto">
          <a:xfrm>
            <a:off x="3565525" y="60642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rs</a:t>
            </a:r>
          </a:p>
        </p:txBody>
      </p:sp>
      <p:sp>
        <p:nvSpPr>
          <p:cNvPr id="2104360" name="Rectangle 40"/>
          <p:cNvSpPr>
            <a:spLocks noChangeArrowheads="1"/>
          </p:cNvSpPr>
          <p:nvPr/>
        </p:nvSpPr>
        <p:spPr bwMode="auto">
          <a:xfrm>
            <a:off x="4632325" y="60642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rt</a:t>
            </a:r>
          </a:p>
        </p:txBody>
      </p:sp>
      <p:sp>
        <p:nvSpPr>
          <p:cNvPr id="2104361" name="Rectangle 41"/>
          <p:cNvSpPr>
            <a:spLocks noChangeArrowheads="1"/>
          </p:cNvSpPr>
          <p:nvPr/>
        </p:nvSpPr>
        <p:spPr bwMode="auto">
          <a:xfrm>
            <a:off x="5622925" y="60642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rd</a:t>
            </a:r>
          </a:p>
        </p:txBody>
      </p:sp>
      <p:sp>
        <p:nvSpPr>
          <p:cNvPr id="2104362" name="Rectangle 42"/>
          <p:cNvSpPr>
            <a:spLocks noChangeArrowheads="1"/>
          </p:cNvSpPr>
          <p:nvPr/>
        </p:nvSpPr>
        <p:spPr bwMode="auto">
          <a:xfrm>
            <a:off x="7842250" y="606425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func</a:t>
            </a:r>
          </a:p>
        </p:txBody>
      </p:sp>
      <p:sp>
        <p:nvSpPr>
          <p:cNvPr id="2104363" name="Line 43"/>
          <p:cNvSpPr>
            <a:spLocks noChangeShapeType="1"/>
          </p:cNvSpPr>
          <p:nvPr/>
        </p:nvSpPr>
        <p:spPr bwMode="auto">
          <a:xfrm>
            <a:off x="7391400" y="6049963"/>
            <a:ext cx="0" cy="504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4364" name="Rectangle 44"/>
          <p:cNvSpPr>
            <a:spLocks noChangeArrowheads="1"/>
          </p:cNvSpPr>
          <p:nvPr/>
        </p:nvSpPr>
        <p:spPr bwMode="auto">
          <a:xfrm>
            <a:off x="7931150" y="582612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>
                <a:effectLst/>
              </a:rPr>
              <a:t>6</a:t>
            </a:r>
            <a:endParaRPr lang="en-US" sz="1200" b="0">
              <a:effectLst/>
            </a:endParaRPr>
          </a:p>
        </p:txBody>
      </p:sp>
      <p:sp>
        <p:nvSpPr>
          <p:cNvPr id="2104365" name="Rectangle 45"/>
          <p:cNvSpPr>
            <a:spLocks noChangeArrowheads="1"/>
          </p:cNvSpPr>
          <p:nvPr/>
        </p:nvSpPr>
        <p:spPr bwMode="auto">
          <a:xfrm>
            <a:off x="6502400" y="604996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effectLst/>
              </a:rPr>
              <a:t>shamt</a:t>
            </a:r>
          </a:p>
        </p:txBody>
      </p:sp>
      <p:sp>
        <p:nvSpPr>
          <p:cNvPr id="2104366" name="Text Box 46"/>
          <p:cNvSpPr txBox="1">
            <a:spLocks noChangeArrowheads="1"/>
          </p:cNvSpPr>
          <p:nvPr/>
        </p:nvSpPr>
        <p:spPr bwMode="auto">
          <a:xfrm>
            <a:off x="1981200" y="6537325"/>
            <a:ext cx="6775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hlink"/>
                </a:solidFill>
                <a:effectLst/>
              </a:rPr>
              <a:t>0                            5   6                   10   11               15   16                20   21              25    26                       31</a:t>
            </a:r>
            <a:endParaRPr lang="en-US" sz="12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20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B6BAD-349D-492D-AD99-EB0A80815B06}" type="slidenum">
              <a:rPr lang="en-US"/>
              <a:pPr/>
              <a:t>25</a:t>
            </a:fld>
            <a:endParaRPr lang="en-US"/>
          </a:p>
        </p:txBody>
      </p:sp>
      <p:sp>
        <p:nvSpPr>
          <p:cNvPr id="210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381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A Basic Implementation of MIPS (continued)</a:t>
            </a:r>
            <a:endParaRPr lang="en-US" sz="3600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210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77200" cy="51816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buClr>
                <a:schemeClr val="hlink"/>
              </a:buClr>
              <a:buSzPct val="130000"/>
              <a:buFontTx/>
              <a:buChar char="3"/>
            </a:pPr>
            <a:r>
              <a:rPr lang="en-US" dirty="0"/>
              <a:t>Execution/Effective address cycle (EX):</a:t>
            </a:r>
          </a:p>
          <a:p>
            <a:pPr>
              <a:buFontTx/>
              <a:buNone/>
            </a:pPr>
            <a:endParaRPr lang="en-US" sz="800" dirty="0"/>
          </a:p>
          <a:p>
            <a:pPr lvl="1"/>
            <a:r>
              <a:rPr lang="en-US" sz="2000" b="1" dirty="0"/>
              <a:t>Memory reference:</a:t>
            </a:r>
          </a:p>
          <a:p>
            <a:pPr lvl="1">
              <a:buFontTx/>
              <a:buNone/>
            </a:pPr>
            <a:endParaRPr lang="en-US" sz="600" b="1" dirty="0"/>
          </a:p>
          <a:p>
            <a:pPr lvl="2">
              <a:buFontTx/>
              <a:buNone/>
            </a:pPr>
            <a:r>
              <a:rPr lang="en-US" dirty="0" err="1"/>
              <a:t>ALUOutput</a:t>
            </a:r>
            <a:r>
              <a:rPr lang="en-US" dirty="0"/>
              <a:t>    </a:t>
            </a:r>
            <a:r>
              <a:rPr lang="en-US" b="1" dirty="0">
                <a:latin typeface="Symbol" pitchFamily="18" charset="2"/>
              </a:rPr>
              <a:t>¬  </a:t>
            </a:r>
            <a:r>
              <a:rPr lang="en-US" dirty="0"/>
              <a:t>A  +  </a:t>
            </a:r>
            <a:r>
              <a:rPr lang="en-US" dirty="0" err="1"/>
              <a:t>Imm</a:t>
            </a:r>
            <a:r>
              <a:rPr lang="en-US" dirty="0"/>
              <a:t>;</a:t>
            </a:r>
          </a:p>
          <a:p>
            <a:pPr lvl="2">
              <a:buFontTx/>
              <a:buNone/>
            </a:pPr>
            <a:endParaRPr lang="en-US" sz="700" dirty="0"/>
          </a:p>
          <a:p>
            <a:pPr lvl="1"/>
            <a:r>
              <a:rPr lang="en-US" sz="2000" b="1" dirty="0"/>
              <a:t>Register-Register ALU instruction:</a:t>
            </a:r>
          </a:p>
          <a:p>
            <a:pPr lvl="1">
              <a:buFontTx/>
              <a:buNone/>
            </a:pPr>
            <a:endParaRPr lang="en-US" sz="600" b="1" dirty="0"/>
          </a:p>
          <a:p>
            <a:pPr lvl="2">
              <a:buFontTx/>
              <a:buNone/>
            </a:pPr>
            <a:r>
              <a:rPr lang="en-US" dirty="0" err="1"/>
              <a:t>ALUOutput</a:t>
            </a:r>
            <a:r>
              <a:rPr lang="en-US" dirty="0"/>
              <a:t>   </a:t>
            </a:r>
            <a:r>
              <a:rPr lang="en-US" b="1" dirty="0">
                <a:latin typeface="Symbol" pitchFamily="18" charset="2"/>
              </a:rPr>
              <a:t>¬  </a:t>
            </a:r>
            <a:r>
              <a:rPr lang="en-US" dirty="0"/>
              <a:t>A op B;</a:t>
            </a:r>
          </a:p>
          <a:p>
            <a:pPr lvl="2">
              <a:buFontTx/>
              <a:buNone/>
            </a:pPr>
            <a:endParaRPr lang="en-US" sz="700" dirty="0"/>
          </a:p>
          <a:p>
            <a:pPr lvl="1"/>
            <a:r>
              <a:rPr lang="en-US" sz="2000" b="1" dirty="0"/>
              <a:t>Register-Immediate ALU instruction:</a:t>
            </a:r>
          </a:p>
          <a:p>
            <a:pPr lvl="1">
              <a:buFontTx/>
              <a:buNone/>
            </a:pPr>
            <a:endParaRPr lang="en-US" sz="600" b="1" dirty="0"/>
          </a:p>
          <a:p>
            <a:pPr lvl="2">
              <a:buFontTx/>
              <a:buNone/>
            </a:pPr>
            <a:r>
              <a:rPr lang="en-US" dirty="0" err="1"/>
              <a:t>ALUOutput</a:t>
            </a:r>
            <a:r>
              <a:rPr lang="en-US" dirty="0"/>
              <a:t>   </a:t>
            </a:r>
            <a:r>
              <a:rPr lang="en-US" b="1" dirty="0">
                <a:latin typeface="Symbol" pitchFamily="18" charset="2"/>
              </a:rPr>
              <a:t>¬  </a:t>
            </a:r>
            <a:r>
              <a:rPr lang="en-US" dirty="0"/>
              <a:t>A op </a:t>
            </a:r>
            <a:r>
              <a:rPr lang="en-US" dirty="0" err="1"/>
              <a:t>Imm</a:t>
            </a:r>
            <a:r>
              <a:rPr lang="en-US" dirty="0"/>
              <a:t>;</a:t>
            </a:r>
          </a:p>
          <a:p>
            <a:pPr lvl="2">
              <a:buFontTx/>
              <a:buNone/>
            </a:pPr>
            <a:endParaRPr lang="en-US" sz="700" dirty="0"/>
          </a:p>
          <a:p>
            <a:pPr lvl="1"/>
            <a:r>
              <a:rPr lang="en-US" sz="2000" b="1" dirty="0"/>
              <a:t>Branch (simplification – only consider BEQZ):</a:t>
            </a:r>
          </a:p>
          <a:p>
            <a:pPr lvl="1"/>
            <a:endParaRPr lang="en-US" sz="600" b="1" dirty="0"/>
          </a:p>
          <a:p>
            <a:pPr lvl="2">
              <a:buFontTx/>
              <a:buNone/>
            </a:pPr>
            <a:r>
              <a:rPr lang="en-US" dirty="0" err="1"/>
              <a:t>ALUOutput</a:t>
            </a:r>
            <a:r>
              <a:rPr lang="en-US" dirty="0"/>
              <a:t> </a:t>
            </a:r>
            <a:r>
              <a:rPr lang="en-US" b="1" dirty="0">
                <a:latin typeface="Symbol" pitchFamily="18" charset="2"/>
              </a:rPr>
              <a:t>¬</a:t>
            </a:r>
            <a:r>
              <a:rPr lang="en-US" dirty="0"/>
              <a:t> NPC + </a:t>
            </a:r>
            <a:r>
              <a:rPr lang="en-US" dirty="0" err="1"/>
              <a:t>Imm</a:t>
            </a:r>
            <a:r>
              <a:rPr lang="en-US" dirty="0"/>
              <a:t>;</a:t>
            </a:r>
          </a:p>
          <a:p>
            <a:pPr lvl="2">
              <a:buFontTx/>
              <a:buNone/>
            </a:pPr>
            <a:r>
              <a:rPr lang="en-US" dirty="0" err="1"/>
              <a:t>cond</a:t>
            </a:r>
            <a:r>
              <a:rPr lang="en-US" dirty="0"/>
              <a:t>   </a:t>
            </a:r>
            <a:r>
              <a:rPr lang="en-US" b="1" dirty="0">
                <a:latin typeface="Symbol" pitchFamily="18" charset="2"/>
              </a:rPr>
              <a:t>¬</a:t>
            </a:r>
            <a:r>
              <a:rPr lang="en-US" dirty="0"/>
              <a:t>   (A == 0)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2101252" name="Rectangle 4"/>
          <p:cNvSpPr>
            <a:spLocks noChangeArrowheads="1"/>
          </p:cNvSpPr>
          <p:nvPr/>
        </p:nvSpPr>
        <p:spPr bwMode="auto">
          <a:xfrm>
            <a:off x="1593850" y="1905000"/>
            <a:ext cx="3492500" cy="44450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253" name="Rectangle 5"/>
          <p:cNvSpPr>
            <a:spLocks noChangeArrowheads="1"/>
          </p:cNvSpPr>
          <p:nvPr/>
        </p:nvSpPr>
        <p:spPr bwMode="auto">
          <a:xfrm>
            <a:off x="1606550" y="2895600"/>
            <a:ext cx="3194050" cy="45720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254" name="Rectangle 6"/>
          <p:cNvSpPr>
            <a:spLocks noChangeArrowheads="1"/>
          </p:cNvSpPr>
          <p:nvPr/>
        </p:nvSpPr>
        <p:spPr bwMode="auto">
          <a:xfrm>
            <a:off x="1606550" y="3886200"/>
            <a:ext cx="3270250" cy="37465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255" name="Rectangle 7"/>
          <p:cNvSpPr>
            <a:spLocks noChangeArrowheads="1"/>
          </p:cNvSpPr>
          <p:nvPr/>
        </p:nvSpPr>
        <p:spPr bwMode="auto">
          <a:xfrm>
            <a:off x="1371600" y="4794250"/>
            <a:ext cx="4108450" cy="83185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7CE71-854B-4AC3-8EFA-3EA458B23EC6}" type="slidenum">
              <a:rPr lang="en-US"/>
              <a:pPr/>
              <a:t>26</a:t>
            </a:fld>
            <a:endParaRPr lang="en-US"/>
          </a:p>
        </p:txBody>
      </p:sp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28600"/>
            <a:ext cx="8458200" cy="508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A Basic Implementation of MIPS (continued)</a:t>
            </a:r>
            <a:endParaRPr lang="en-US" sz="3600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9624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30000"/>
              <a:buFontTx/>
              <a:buChar char="4"/>
            </a:pPr>
            <a:r>
              <a:rPr lang="en-US" dirty="0"/>
              <a:t>Memory access/branch completion cycle (MEM):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30000"/>
              <a:buFontTx/>
              <a:buChar char="4"/>
            </a:pPr>
            <a:endParaRPr lang="en-US" sz="1400" dirty="0"/>
          </a:p>
          <a:p>
            <a:pPr>
              <a:lnSpc>
                <a:spcPct val="90000"/>
              </a:lnSpc>
              <a:buFontTx/>
              <a:buNone/>
            </a:pPr>
            <a:endParaRPr lang="en-US" sz="400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Memory reference:</a:t>
            </a:r>
          </a:p>
          <a:p>
            <a:pPr lvl="1">
              <a:lnSpc>
                <a:spcPct val="90000"/>
              </a:lnSpc>
            </a:pPr>
            <a:endParaRPr lang="en-US" sz="700" b="1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400" b="1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LMD   </a:t>
            </a:r>
            <a:r>
              <a:rPr lang="en-US" b="1" dirty="0">
                <a:latin typeface="Symbol" pitchFamily="18" charset="2"/>
              </a:rPr>
              <a:t>¬  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ALUOutput</a:t>
            </a:r>
            <a:r>
              <a:rPr lang="en-US" dirty="0"/>
              <a:t>]    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ALUOutput</a:t>
            </a:r>
            <a:r>
              <a:rPr lang="en-US" dirty="0"/>
              <a:t>]  </a:t>
            </a:r>
            <a:r>
              <a:rPr lang="en-US" b="1" dirty="0">
                <a:latin typeface="Symbol" pitchFamily="18" charset="2"/>
              </a:rPr>
              <a:t>¬  </a:t>
            </a:r>
            <a:r>
              <a:rPr lang="en-US" dirty="0"/>
              <a:t>B;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endParaRPr lang="en-US" sz="500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Branch:</a:t>
            </a:r>
          </a:p>
          <a:p>
            <a:pPr lvl="1">
              <a:lnSpc>
                <a:spcPct val="90000"/>
              </a:lnSpc>
            </a:pPr>
            <a:endParaRPr lang="en-US" sz="700" b="1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400" b="1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if  (</a:t>
            </a:r>
            <a:r>
              <a:rPr lang="en-US" dirty="0" err="1"/>
              <a:t>cond</a:t>
            </a:r>
            <a:r>
              <a:rPr lang="en-US" dirty="0"/>
              <a:t>)   PC   </a:t>
            </a:r>
            <a:r>
              <a:rPr lang="en-US" b="1" dirty="0">
                <a:latin typeface="Symbol" pitchFamily="18" charset="2"/>
              </a:rPr>
              <a:t>¬   </a:t>
            </a:r>
            <a:r>
              <a:rPr lang="en-US" dirty="0" err="1"/>
              <a:t>ALUOutput</a:t>
            </a:r>
            <a:r>
              <a:rPr lang="en-US" dirty="0"/>
              <a:t>    else    PC    </a:t>
            </a:r>
            <a:r>
              <a:rPr lang="en-US" b="1" dirty="0">
                <a:latin typeface="Symbol" pitchFamily="18" charset="2"/>
              </a:rPr>
              <a:t>¬  </a:t>
            </a:r>
            <a:r>
              <a:rPr lang="en-US" dirty="0"/>
              <a:t>NPC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/>
              <a:t>Note:  LMD (load memory data) register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endParaRPr lang="en-US" sz="500" dirty="0"/>
          </a:p>
        </p:txBody>
      </p:sp>
      <p:sp>
        <p:nvSpPr>
          <p:cNvPr id="2102276" name="Rectangle 4"/>
          <p:cNvSpPr>
            <a:spLocks noChangeArrowheads="1"/>
          </p:cNvSpPr>
          <p:nvPr/>
        </p:nvSpPr>
        <p:spPr bwMode="auto">
          <a:xfrm>
            <a:off x="1371600" y="2438400"/>
            <a:ext cx="4006850" cy="76835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02277" name="Rectangle 5"/>
          <p:cNvSpPr>
            <a:spLocks noChangeArrowheads="1"/>
          </p:cNvSpPr>
          <p:nvPr/>
        </p:nvSpPr>
        <p:spPr bwMode="auto">
          <a:xfrm>
            <a:off x="1371600" y="3962400"/>
            <a:ext cx="6038850" cy="43815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685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A Basic Implementation of MIPS (continued)</a:t>
            </a:r>
            <a:endParaRPr lang="en-US" sz="3600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210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30000"/>
              <a:buFontTx/>
              <a:buChar char="5"/>
            </a:pPr>
            <a:r>
              <a:rPr lang="en-US" sz="3200" dirty="0"/>
              <a:t>Write-back cycle  (WB):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2200" b="1" dirty="0"/>
              <a:t>Register-Register ALU instruction:</a:t>
            </a:r>
          </a:p>
          <a:p>
            <a:pPr lvl="1">
              <a:lnSpc>
                <a:spcPct val="90000"/>
              </a:lnSpc>
            </a:pPr>
            <a:endParaRPr lang="en-US" sz="800" b="1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500" b="1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 err="1"/>
              <a:t>Regs</a:t>
            </a:r>
            <a:r>
              <a:rPr lang="en-US" sz="2400" dirty="0"/>
              <a:t>[</a:t>
            </a:r>
            <a:r>
              <a:rPr lang="en-US" sz="2400" dirty="0" err="1"/>
              <a:t>rd</a:t>
            </a:r>
            <a:r>
              <a:rPr lang="en-US" sz="2400" dirty="0"/>
              <a:t>]  </a:t>
            </a:r>
            <a:r>
              <a:rPr lang="en-US" sz="2400" b="1" dirty="0">
                <a:latin typeface="Symbol" pitchFamily="18" charset="2"/>
              </a:rPr>
              <a:t>¬  </a:t>
            </a:r>
            <a:r>
              <a:rPr lang="en-US" sz="2400" dirty="0" err="1"/>
              <a:t>ALUOutput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sz="2200" b="1" dirty="0"/>
              <a:t>Register-Immediate ALU instruction:</a:t>
            </a:r>
          </a:p>
          <a:p>
            <a:pPr lvl="1">
              <a:lnSpc>
                <a:spcPct val="90000"/>
              </a:lnSpc>
            </a:pPr>
            <a:endParaRPr lang="en-US" sz="800" b="1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500" b="1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 err="1"/>
              <a:t>Regs</a:t>
            </a:r>
            <a:r>
              <a:rPr lang="en-US" sz="2400" dirty="0"/>
              <a:t>[</a:t>
            </a:r>
            <a:r>
              <a:rPr lang="en-US" sz="2400" dirty="0" err="1"/>
              <a:t>rt</a:t>
            </a:r>
            <a:r>
              <a:rPr lang="en-US" sz="2400" dirty="0"/>
              <a:t>]  </a:t>
            </a:r>
            <a:r>
              <a:rPr lang="en-US" sz="2400" b="1" dirty="0">
                <a:latin typeface="Symbol" pitchFamily="18" charset="2"/>
              </a:rPr>
              <a:t>¬  </a:t>
            </a:r>
            <a:r>
              <a:rPr lang="en-US" sz="2400" dirty="0" err="1"/>
              <a:t>ALUOutput</a:t>
            </a:r>
            <a:r>
              <a:rPr lang="en-US" sz="2400" dirty="0"/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600" dirty="0"/>
          </a:p>
          <a:p>
            <a:pPr lvl="1">
              <a:lnSpc>
                <a:spcPct val="90000"/>
              </a:lnSpc>
            </a:pPr>
            <a:r>
              <a:rPr lang="en-US" sz="2200" b="1" dirty="0"/>
              <a:t>Load  instruction:</a:t>
            </a:r>
          </a:p>
          <a:p>
            <a:pPr lvl="1">
              <a:lnSpc>
                <a:spcPct val="90000"/>
              </a:lnSpc>
            </a:pPr>
            <a:endParaRPr lang="en-US" sz="800" b="1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500" b="1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 err="1"/>
              <a:t>Regs</a:t>
            </a:r>
            <a:r>
              <a:rPr lang="en-US" sz="2400" dirty="0"/>
              <a:t>[</a:t>
            </a:r>
            <a:r>
              <a:rPr lang="en-US" sz="2400" dirty="0" err="1"/>
              <a:t>rt</a:t>
            </a:r>
            <a:r>
              <a:rPr lang="en-US" sz="2400" dirty="0"/>
              <a:t>]  </a:t>
            </a:r>
            <a:r>
              <a:rPr lang="en-US" sz="2400" b="1" dirty="0">
                <a:latin typeface="Symbol" pitchFamily="18" charset="2"/>
              </a:rPr>
              <a:t>¬  </a:t>
            </a:r>
            <a:r>
              <a:rPr lang="en-US" sz="2400" dirty="0"/>
              <a:t>LMD;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  <a:buFontTx/>
              <a:buNone/>
            </a:pPr>
            <a:endParaRPr lang="en-US" sz="7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Note:  LMD (load memory data) register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sp>
        <p:nvSpPr>
          <p:cNvPr id="2103300" name="Rectangle 4"/>
          <p:cNvSpPr>
            <a:spLocks noChangeArrowheads="1"/>
          </p:cNvSpPr>
          <p:nvPr/>
        </p:nvSpPr>
        <p:spPr bwMode="auto">
          <a:xfrm>
            <a:off x="1295400" y="2257425"/>
            <a:ext cx="3594100" cy="59690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301" name="Rectangle 5"/>
          <p:cNvSpPr>
            <a:spLocks noChangeArrowheads="1"/>
          </p:cNvSpPr>
          <p:nvPr/>
        </p:nvSpPr>
        <p:spPr bwMode="auto">
          <a:xfrm>
            <a:off x="1295400" y="4343400"/>
            <a:ext cx="3048000" cy="60960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302" name="Rectangle 6"/>
          <p:cNvSpPr>
            <a:spLocks noChangeArrowheads="1"/>
          </p:cNvSpPr>
          <p:nvPr/>
        </p:nvSpPr>
        <p:spPr bwMode="auto">
          <a:xfrm>
            <a:off x="1295400" y="3238500"/>
            <a:ext cx="3594100" cy="59690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5AC0-4695-4D5A-AA2C-E1F1C3D67D0E}" type="slidenum">
              <a:rPr lang="en-US"/>
              <a:pPr/>
              <a:t>28</a:t>
            </a:fld>
            <a:endParaRPr lang="en-US"/>
          </a:p>
        </p:txBody>
      </p:sp>
      <p:sp>
        <p:nvSpPr>
          <p:cNvPr id="197939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 MIPS Integer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Datapath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Implementation</a:t>
            </a:r>
          </a:p>
        </p:txBody>
      </p:sp>
      <p:grpSp>
        <p:nvGrpSpPr>
          <p:cNvPr id="1979395" name="Group 3"/>
          <p:cNvGrpSpPr>
            <a:grpSpLocks/>
          </p:cNvGrpSpPr>
          <p:nvPr/>
        </p:nvGrpSpPr>
        <p:grpSpPr bwMode="auto">
          <a:xfrm>
            <a:off x="304800" y="838200"/>
            <a:ext cx="8534400" cy="5181600"/>
            <a:chOff x="473" y="659"/>
            <a:chExt cx="4999" cy="3002"/>
          </a:xfrm>
        </p:grpSpPr>
        <p:pic>
          <p:nvPicPr>
            <p:cNvPr id="19793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" y="659"/>
              <a:ext cx="4999" cy="3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79397" name="Line 5"/>
            <p:cNvSpPr>
              <a:spLocks noChangeShapeType="1"/>
            </p:cNvSpPr>
            <p:nvPr/>
          </p:nvSpPr>
          <p:spPr bwMode="auto">
            <a:xfrm>
              <a:off x="5472" y="2524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92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D4BE0-ACFA-408B-869A-063EDFBA8215}" type="slidenum">
              <a:rPr lang="en-US"/>
              <a:pPr/>
              <a:t>29</a:t>
            </a:fld>
            <a:endParaRPr lang="en-US"/>
          </a:p>
        </p:txBody>
      </p:sp>
      <p:sp>
        <p:nvSpPr>
          <p:cNvPr id="2064386" name="Rectangle 2"/>
          <p:cNvSpPr>
            <a:spLocks noChangeArrowheads="1"/>
          </p:cNvSpPr>
          <p:nvPr/>
        </p:nvSpPr>
        <p:spPr bwMode="auto">
          <a:xfrm>
            <a:off x="1905000" y="4616450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387" name="Rectangle 3"/>
          <p:cNvSpPr>
            <a:spLocks noChangeArrowheads="1"/>
          </p:cNvSpPr>
          <p:nvPr/>
        </p:nvSpPr>
        <p:spPr bwMode="auto">
          <a:xfrm>
            <a:off x="1905000" y="2133600"/>
            <a:ext cx="152400" cy="25908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388" name="Rectangle 4"/>
          <p:cNvSpPr>
            <a:spLocks noChangeArrowheads="1"/>
          </p:cNvSpPr>
          <p:nvPr/>
        </p:nvSpPr>
        <p:spPr bwMode="auto">
          <a:xfrm>
            <a:off x="5410200" y="2133600"/>
            <a:ext cx="152400" cy="1185863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389" name="Rectangle 5"/>
          <p:cNvSpPr>
            <a:spLocks noChangeArrowheads="1"/>
          </p:cNvSpPr>
          <p:nvPr/>
        </p:nvSpPr>
        <p:spPr bwMode="auto">
          <a:xfrm>
            <a:off x="1981200" y="2133600"/>
            <a:ext cx="3581400" cy="152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390" name="Rectangle 6"/>
          <p:cNvSpPr>
            <a:spLocks noChangeArrowheads="1"/>
          </p:cNvSpPr>
          <p:nvPr/>
        </p:nvSpPr>
        <p:spPr bwMode="auto">
          <a:xfrm>
            <a:off x="5029200" y="3178175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391" name="Rectangle 7"/>
          <p:cNvSpPr>
            <a:spLocks noChangeArrowheads="1"/>
          </p:cNvSpPr>
          <p:nvPr/>
        </p:nvSpPr>
        <p:spPr bwMode="auto">
          <a:xfrm>
            <a:off x="3124200" y="2667000"/>
            <a:ext cx="1219200" cy="152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392" name="Rectangle 8"/>
          <p:cNvSpPr>
            <a:spLocks noChangeArrowheads="1"/>
          </p:cNvSpPr>
          <p:nvPr/>
        </p:nvSpPr>
        <p:spPr bwMode="auto">
          <a:xfrm>
            <a:off x="3090863" y="2667000"/>
            <a:ext cx="152400" cy="2100263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4393" name="Group 9"/>
          <p:cNvGrpSpPr>
            <a:grpSpLocks/>
          </p:cNvGrpSpPr>
          <p:nvPr/>
        </p:nvGrpSpPr>
        <p:grpSpPr bwMode="auto">
          <a:xfrm>
            <a:off x="2743200" y="4614863"/>
            <a:ext cx="3657600" cy="600075"/>
            <a:chOff x="1728" y="2907"/>
            <a:chExt cx="2304" cy="378"/>
          </a:xfrm>
        </p:grpSpPr>
        <p:sp>
          <p:nvSpPr>
            <p:cNvPr id="2064394" name="Rectangle 10"/>
            <p:cNvSpPr>
              <a:spLocks noChangeArrowheads="1"/>
            </p:cNvSpPr>
            <p:nvPr/>
          </p:nvSpPr>
          <p:spPr bwMode="auto">
            <a:xfrm>
              <a:off x="3696" y="318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395" name="Rectangle 11"/>
            <p:cNvSpPr>
              <a:spLocks noChangeArrowheads="1"/>
            </p:cNvSpPr>
            <p:nvPr/>
          </p:nvSpPr>
          <p:spPr bwMode="auto">
            <a:xfrm>
              <a:off x="1728" y="2907"/>
              <a:ext cx="67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4396" name="Rectangle 1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Datapath</a:t>
            </a:r>
            <a:r>
              <a:rPr lang="en-US" b="1" dirty="0">
                <a:solidFill>
                  <a:srgbClr val="0070C0"/>
                </a:solidFill>
              </a:rPr>
              <a:t> for Instruction Fetch</a:t>
            </a:r>
          </a:p>
        </p:txBody>
      </p:sp>
      <p:sp>
        <p:nvSpPr>
          <p:cNvPr id="2064397" name="Rectangle 13"/>
          <p:cNvSpPr>
            <a:spLocks noChangeArrowheads="1"/>
          </p:cNvSpPr>
          <p:nvPr/>
        </p:nvSpPr>
        <p:spPr bwMode="auto">
          <a:xfrm>
            <a:off x="5867400" y="17526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sz="1800">
                <a:effectLst/>
                <a:latin typeface="Helvetica" pitchFamily="34" charset="0"/>
              </a:rPr>
              <a:t>IR &lt;- MEM[PC]</a:t>
            </a:r>
          </a:p>
          <a:p>
            <a:pPr algn="l"/>
            <a:r>
              <a:rPr lang="en-US" altLang="en-US" sz="1800">
                <a:effectLst/>
                <a:latin typeface="Helvetica" pitchFamily="34" charset="0"/>
              </a:rPr>
              <a:t>PC &lt;- PC + 4</a:t>
            </a:r>
          </a:p>
        </p:txBody>
      </p:sp>
      <p:sp>
        <p:nvSpPr>
          <p:cNvPr id="2064399" name="Rectangle 15"/>
          <p:cNvSpPr>
            <a:spLocks noChangeArrowheads="1"/>
          </p:cNvSpPr>
          <p:nvPr/>
        </p:nvSpPr>
        <p:spPr bwMode="auto">
          <a:xfrm>
            <a:off x="3816350" y="4352925"/>
            <a:ext cx="2044700" cy="1587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64402" name="Group 18"/>
          <p:cNvGrpSpPr>
            <a:grpSpLocks/>
          </p:cNvGrpSpPr>
          <p:nvPr/>
        </p:nvGrpSpPr>
        <p:grpSpPr bwMode="auto">
          <a:xfrm>
            <a:off x="5867400" y="5070475"/>
            <a:ext cx="584200" cy="152400"/>
            <a:chOff x="3696" y="3194"/>
            <a:chExt cx="368" cy="96"/>
          </a:xfrm>
        </p:grpSpPr>
        <p:sp>
          <p:nvSpPr>
            <p:cNvPr id="2064400" name="Freeform 16"/>
            <p:cNvSpPr>
              <a:spLocks/>
            </p:cNvSpPr>
            <p:nvPr/>
          </p:nvSpPr>
          <p:spPr bwMode="auto">
            <a:xfrm>
              <a:off x="3952" y="3194"/>
              <a:ext cx="112" cy="96"/>
            </a:xfrm>
            <a:custGeom>
              <a:avLst/>
              <a:gdLst>
                <a:gd name="T0" fmla="*/ 112 w 112"/>
                <a:gd name="T1" fmla="*/ 48 h 96"/>
                <a:gd name="T2" fmla="*/ 0 w 112"/>
                <a:gd name="T3" fmla="*/ 96 h 96"/>
                <a:gd name="T4" fmla="*/ 0 w 112"/>
                <a:gd name="T5" fmla="*/ 0 h 96"/>
                <a:gd name="T6" fmla="*/ 112 w 112"/>
                <a:gd name="T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96">
                  <a:moveTo>
                    <a:pt x="112" y="48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401" name="Line 17"/>
            <p:cNvSpPr>
              <a:spLocks noChangeShapeType="1"/>
            </p:cNvSpPr>
            <p:nvPr/>
          </p:nvSpPr>
          <p:spPr bwMode="auto">
            <a:xfrm flipH="1">
              <a:off x="3696" y="3242"/>
              <a:ext cx="3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4403" name="Rectangle 19"/>
          <p:cNvSpPr>
            <a:spLocks noChangeArrowheads="1"/>
          </p:cNvSpPr>
          <p:nvPr/>
        </p:nvSpPr>
        <p:spPr bwMode="auto">
          <a:xfrm>
            <a:off x="5537200" y="5045075"/>
            <a:ext cx="3429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effectLst/>
                <a:latin typeface="Helvetica" pitchFamily="34" charset="0"/>
              </a:rPr>
              <a:t>RD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64404" name="Rectangle 20"/>
          <p:cNvSpPr>
            <a:spLocks noChangeArrowheads="1"/>
          </p:cNvSpPr>
          <p:nvPr/>
        </p:nvSpPr>
        <p:spPr bwMode="auto">
          <a:xfrm>
            <a:off x="4343400" y="4841875"/>
            <a:ext cx="102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Memory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64405" name="Rectangle 21"/>
          <p:cNvSpPr>
            <a:spLocks noChangeArrowheads="1"/>
          </p:cNvSpPr>
          <p:nvPr/>
        </p:nvSpPr>
        <p:spPr bwMode="auto">
          <a:xfrm>
            <a:off x="3886200" y="4587875"/>
            <a:ext cx="584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effectLst/>
                <a:latin typeface="Helvetica" pitchFamily="34" charset="0"/>
              </a:rPr>
              <a:t>ADDR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64406" name="Rectangle 22"/>
          <p:cNvSpPr>
            <a:spLocks noChangeArrowheads="1"/>
          </p:cNvSpPr>
          <p:nvPr/>
        </p:nvSpPr>
        <p:spPr bwMode="auto">
          <a:xfrm>
            <a:off x="2330450" y="3895725"/>
            <a:ext cx="444500" cy="1587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64409" name="Group 25"/>
          <p:cNvGrpSpPr>
            <a:grpSpLocks/>
          </p:cNvGrpSpPr>
          <p:nvPr/>
        </p:nvGrpSpPr>
        <p:grpSpPr bwMode="auto">
          <a:xfrm>
            <a:off x="1981200" y="4613275"/>
            <a:ext cx="355600" cy="152400"/>
            <a:chOff x="1248" y="2906"/>
            <a:chExt cx="224" cy="96"/>
          </a:xfrm>
        </p:grpSpPr>
        <p:sp>
          <p:nvSpPr>
            <p:cNvPr id="2064407" name="Freeform 23"/>
            <p:cNvSpPr>
              <a:spLocks/>
            </p:cNvSpPr>
            <p:nvPr/>
          </p:nvSpPr>
          <p:spPr bwMode="auto">
            <a:xfrm>
              <a:off x="1360" y="2906"/>
              <a:ext cx="112" cy="96"/>
            </a:xfrm>
            <a:custGeom>
              <a:avLst/>
              <a:gdLst>
                <a:gd name="T0" fmla="*/ 112 w 112"/>
                <a:gd name="T1" fmla="*/ 48 h 96"/>
                <a:gd name="T2" fmla="*/ 0 w 112"/>
                <a:gd name="T3" fmla="*/ 96 h 96"/>
                <a:gd name="T4" fmla="*/ 0 w 112"/>
                <a:gd name="T5" fmla="*/ 0 h 96"/>
                <a:gd name="T6" fmla="*/ 112 w 112"/>
                <a:gd name="T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96">
                  <a:moveTo>
                    <a:pt x="112" y="48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408" name="Line 24"/>
            <p:cNvSpPr>
              <a:spLocks noChangeShapeType="1"/>
            </p:cNvSpPr>
            <p:nvPr/>
          </p:nvSpPr>
          <p:spPr bwMode="auto">
            <a:xfrm flipH="1">
              <a:off x="1248" y="2954"/>
              <a:ext cx="1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4412" name="Group 28"/>
          <p:cNvGrpSpPr>
            <a:grpSpLocks/>
          </p:cNvGrpSpPr>
          <p:nvPr/>
        </p:nvGrpSpPr>
        <p:grpSpPr bwMode="auto">
          <a:xfrm>
            <a:off x="2781300" y="4613275"/>
            <a:ext cx="1041400" cy="152400"/>
            <a:chOff x="1752" y="2906"/>
            <a:chExt cx="656" cy="96"/>
          </a:xfrm>
        </p:grpSpPr>
        <p:sp>
          <p:nvSpPr>
            <p:cNvPr id="2064410" name="Freeform 26"/>
            <p:cNvSpPr>
              <a:spLocks/>
            </p:cNvSpPr>
            <p:nvPr/>
          </p:nvSpPr>
          <p:spPr bwMode="auto">
            <a:xfrm>
              <a:off x="2296" y="2906"/>
              <a:ext cx="112" cy="96"/>
            </a:xfrm>
            <a:custGeom>
              <a:avLst/>
              <a:gdLst>
                <a:gd name="T0" fmla="*/ 112 w 112"/>
                <a:gd name="T1" fmla="*/ 48 h 96"/>
                <a:gd name="T2" fmla="*/ 0 w 112"/>
                <a:gd name="T3" fmla="*/ 96 h 96"/>
                <a:gd name="T4" fmla="*/ 0 w 112"/>
                <a:gd name="T5" fmla="*/ 0 h 96"/>
                <a:gd name="T6" fmla="*/ 112 w 112"/>
                <a:gd name="T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96">
                  <a:moveTo>
                    <a:pt x="112" y="48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411" name="Line 27"/>
            <p:cNvSpPr>
              <a:spLocks noChangeShapeType="1"/>
            </p:cNvSpPr>
            <p:nvPr/>
          </p:nvSpPr>
          <p:spPr bwMode="auto">
            <a:xfrm flipH="1">
              <a:off x="1752" y="2954"/>
              <a:ext cx="6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4413" name="Rectangle 29"/>
          <p:cNvSpPr>
            <a:spLocks noChangeArrowheads="1"/>
          </p:cNvSpPr>
          <p:nvPr/>
        </p:nvSpPr>
        <p:spPr bwMode="auto">
          <a:xfrm>
            <a:off x="2400300" y="4156075"/>
            <a:ext cx="4318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PC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64414" name="Rectangle 30"/>
          <p:cNvSpPr>
            <a:spLocks noChangeArrowheads="1"/>
          </p:cNvSpPr>
          <p:nvPr/>
        </p:nvSpPr>
        <p:spPr bwMode="auto">
          <a:xfrm>
            <a:off x="6553200" y="50292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IR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64415" name="Freeform 31"/>
          <p:cNvSpPr>
            <a:spLocks/>
          </p:cNvSpPr>
          <p:nvPr/>
        </p:nvSpPr>
        <p:spPr bwMode="auto">
          <a:xfrm>
            <a:off x="4368800" y="2441575"/>
            <a:ext cx="685800" cy="1600200"/>
          </a:xfrm>
          <a:custGeom>
            <a:avLst/>
            <a:gdLst>
              <a:gd name="T0" fmla="*/ 0 w 432"/>
              <a:gd name="T1" fmla="*/ 0 h 1008"/>
              <a:gd name="T2" fmla="*/ 0 w 432"/>
              <a:gd name="T3" fmla="*/ 432 h 1008"/>
              <a:gd name="T4" fmla="*/ 72 w 432"/>
              <a:gd name="T5" fmla="*/ 504 h 1008"/>
              <a:gd name="T6" fmla="*/ 0 w 432"/>
              <a:gd name="T7" fmla="*/ 576 h 1008"/>
              <a:gd name="T8" fmla="*/ 0 w 432"/>
              <a:gd name="T9" fmla="*/ 1008 h 1008"/>
              <a:gd name="T10" fmla="*/ 432 w 432"/>
              <a:gd name="T11" fmla="*/ 792 h 1008"/>
              <a:gd name="T12" fmla="*/ 432 w 432"/>
              <a:gd name="T13" fmla="*/ 216 h 1008"/>
              <a:gd name="T14" fmla="*/ 0 w 432"/>
              <a:gd name="T15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" h="1008">
                <a:moveTo>
                  <a:pt x="0" y="0"/>
                </a:moveTo>
                <a:lnTo>
                  <a:pt x="0" y="432"/>
                </a:lnTo>
                <a:lnTo>
                  <a:pt x="72" y="504"/>
                </a:lnTo>
                <a:lnTo>
                  <a:pt x="0" y="576"/>
                </a:lnTo>
                <a:lnTo>
                  <a:pt x="0" y="1008"/>
                </a:lnTo>
                <a:lnTo>
                  <a:pt x="432" y="792"/>
                </a:lnTo>
                <a:lnTo>
                  <a:pt x="432" y="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64418" name="Group 34"/>
          <p:cNvGrpSpPr>
            <a:grpSpLocks/>
          </p:cNvGrpSpPr>
          <p:nvPr/>
        </p:nvGrpSpPr>
        <p:grpSpPr bwMode="auto">
          <a:xfrm>
            <a:off x="3187700" y="2670175"/>
            <a:ext cx="1206500" cy="152400"/>
            <a:chOff x="2008" y="1682"/>
            <a:chExt cx="760" cy="96"/>
          </a:xfrm>
        </p:grpSpPr>
        <p:sp>
          <p:nvSpPr>
            <p:cNvPr id="2064416" name="Freeform 32"/>
            <p:cNvSpPr>
              <a:spLocks/>
            </p:cNvSpPr>
            <p:nvPr/>
          </p:nvSpPr>
          <p:spPr bwMode="auto">
            <a:xfrm>
              <a:off x="2656" y="1682"/>
              <a:ext cx="112" cy="96"/>
            </a:xfrm>
            <a:custGeom>
              <a:avLst/>
              <a:gdLst>
                <a:gd name="T0" fmla="*/ 112 w 112"/>
                <a:gd name="T1" fmla="*/ 48 h 96"/>
                <a:gd name="T2" fmla="*/ 0 w 112"/>
                <a:gd name="T3" fmla="*/ 96 h 96"/>
                <a:gd name="T4" fmla="*/ 0 w 112"/>
                <a:gd name="T5" fmla="*/ 0 h 96"/>
                <a:gd name="T6" fmla="*/ 112 w 112"/>
                <a:gd name="T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96">
                  <a:moveTo>
                    <a:pt x="112" y="48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417" name="Line 33"/>
            <p:cNvSpPr>
              <a:spLocks noChangeShapeType="1"/>
            </p:cNvSpPr>
            <p:nvPr/>
          </p:nvSpPr>
          <p:spPr bwMode="auto">
            <a:xfrm flipH="1">
              <a:off x="2008" y="1730"/>
              <a:ext cx="70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4419" name="Rectangle 35"/>
          <p:cNvSpPr>
            <a:spLocks noChangeArrowheads="1"/>
          </p:cNvSpPr>
          <p:nvPr/>
        </p:nvSpPr>
        <p:spPr bwMode="auto">
          <a:xfrm>
            <a:off x="3606800" y="3648075"/>
            <a:ext cx="190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effectLst/>
                <a:latin typeface="Helvetica" pitchFamily="34" charset="0"/>
              </a:rPr>
              <a:t>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64422" name="Group 38"/>
          <p:cNvGrpSpPr>
            <a:grpSpLocks/>
          </p:cNvGrpSpPr>
          <p:nvPr/>
        </p:nvGrpSpPr>
        <p:grpSpPr bwMode="auto">
          <a:xfrm>
            <a:off x="3810000" y="3698875"/>
            <a:ext cx="584200" cy="152400"/>
            <a:chOff x="2400" y="2330"/>
            <a:chExt cx="368" cy="96"/>
          </a:xfrm>
        </p:grpSpPr>
        <p:sp>
          <p:nvSpPr>
            <p:cNvPr id="2064420" name="Freeform 36"/>
            <p:cNvSpPr>
              <a:spLocks/>
            </p:cNvSpPr>
            <p:nvPr/>
          </p:nvSpPr>
          <p:spPr bwMode="auto">
            <a:xfrm>
              <a:off x="2656" y="2330"/>
              <a:ext cx="112" cy="96"/>
            </a:xfrm>
            <a:custGeom>
              <a:avLst/>
              <a:gdLst>
                <a:gd name="T0" fmla="*/ 112 w 112"/>
                <a:gd name="T1" fmla="*/ 48 h 96"/>
                <a:gd name="T2" fmla="*/ 0 w 112"/>
                <a:gd name="T3" fmla="*/ 96 h 96"/>
                <a:gd name="T4" fmla="*/ 0 w 112"/>
                <a:gd name="T5" fmla="*/ 0 h 96"/>
                <a:gd name="T6" fmla="*/ 112 w 112"/>
                <a:gd name="T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96">
                  <a:moveTo>
                    <a:pt x="112" y="48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421" name="Line 37"/>
            <p:cNvSpPr>
              <a:spLocks noChangeShapeType="1"/>
            </p:cNvSpPr>
            <p:nvPr/>
          </p:nvSpPr>
          <p:spPr bwMode="auto">
            <a:xfrm flipH="1">
              <a:off x="2400" y="2378"/>
              <a:ext cx="3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4423" name="Line 39"/>
          <p:cNvSpPr>
            <a:spLocks noChangeShapeType="1"/>
          </p:cNvSpPr>
          <p:nvPr/>
        </p:nvSpPr>
        <p:spPr bwMode="auto">
          <a:xfrm flipH="1">
            <a:off x="5067300" y="3254375"/>
            <a:ext cx="4572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424" name="Rectangle 40"/>
          <p:cNvSpPr>
            <a:spLocks noChangeArrowheads="1"/>
          </p:cNvSpPr>
          <p:nvPr/>
        </p:nvSpPr>
        <p:spPr bwMode="auto">
          <a:xfrm>
            <a:off x="4483100" y="2898775"/>
            <a:ext cx="609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ADD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64425" name="Line 41"/>
          <p:cNvSpPr>
            <a:spLocks noChangeShapeType="1"/>
          </p:cNvSpPr>
          <p:nvPr/>
        </p:nvSpPr>
        <p:spPr bwMode="auto">
          <a:xfrm>
            <a:off x="3187700" y="2746375"/>
            <a:ext cx="1588" cy="1943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426" name="Line 42"/>
          <p:cNvSpPr>
            <a:spLocks noChangeShapeType="1"/>
          </p:cNvSpPr>
          <p:nvPr/>
        </p:nvSpPr>
        <p:spPr bwMode="auto">
          <a:xfrm>
            <a:off x="1981200" y="2225675"/>
            <a:ext cx="1588" cy="2463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427" name="Line 43"/>
          <p:cNvSpPr>
            <a:spLocks noChangeShapeType="1"/>
          </p:cNvSpPr>
          <p:nvPr/>
        </p:nvSpPr>
        <p:spPr bwMode="auto">
          <a:xfrm flipH="1">
            <a:off x="1981200" y="2225675"/>
            <a:ext cx="35433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428" name="Line 44"/>
          <p:cNvSpPr>
            <a:spLocks noChangeShapeType="1"/>
          </p:cNvSpPr>
          <p:nvPr/>
        </p:nvSpPr>
        <p:spPr bwMode="auto">
          <a:xfrm>
            <a:off x="5524500" y="2225675"/>
            <a:ext cx="1588" cy="1028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6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6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6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6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6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386" grpId="0" animBg="1"/>
      <p:bldP spid="2064387" grpId="0" animBg="1"/>
      <p:bldP spid="2064388" grpId="0" animBg="1"/>
      <p:bldP spid="2064389" grpId="0" animBg="1"/>
      <p:bldP spid="2064390" grpId="0" animBg="1"/>
      <p:bldP spid="2064391" grpId="0" animBg="1"/>
      <p:bldP spid="2064392" grpId="0" animBg="1"/>
      <p:bldP spid="20643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096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Introduction to Pipelining</a:t>
            </a:r>
          </a:p>
        </p:txBody>
      </p:sp>
      <p:sp>
        <p:nvSpPr>
          <p:cNvPr id="208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10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Pipelining: An implementation technique that overlaps the execution of multiple instructions.  It is a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key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technique in achieving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high-performance</a:t>
            </a:r>
          </a:p>
          <a:p>
            <a:pPr marL="285750" indent="-28575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Laundry Example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Ann, Brian, Cathy, Dave 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each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has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one load of clothes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i="1" dirty="0">
                <a:latin typeface="Arial" pitchFamily="34" charset="0"/>
                <a:cs typeface="Arial" pitchFamily="34" charset="0"/>
              </a:rPr>
            </a:br>
            <a:r>
              <a:rPr lang="en-US" sz="2400" i="1" dirty="0">
                <a:latin typeface="Arial" pitchFamily="34" charset="0"/>
                <a:cs typeface="Arial" pitchFamily="34" charset="0"/>
              </a:rPr>
              <a:t>to wash, dry, and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fold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Washing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takes 30 minutes</a:t>
            </a:r>
          </a:p>
          <a:p>
            <a:pPr marL="285750" indent="-285750"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Drying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takes 40 minutes</a:t>
            </a:r>
          </a:p>
          <a:p>
            <a:pPr marL="285750" indent="-285750"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“Folding”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takes 20 minutes</a:t>
            </a:r>
          </a:p>
        </p:txBody>
      </p:sp>
      <p:grpSp>
        <p:nvGrpSpPr>
          <p:cNvPr id="2088964" name="Group 4"/>
          <p:cNvGrpSpPr>
            <a:grpSpLocks/>
          </p:cNvGrpSpPr>
          <p:nvPr/>
        </p:nvGrpSpPr>
        <p:grpSpPr bwMode="auto">
          <a:xfrm>
            <a:off x="6578610" y="4741866"/>
            <a:ext cx="673101" cy="800101"/>
            <a:chOff x="4228" y="2820"/>
            <a:chExt cx="424" cy="504"/>
          </a:xfrm>
        </p:grpSpPr>
        <p:grpSp>
          <p:nvGrpSpPr>
            <p:cNvPr id="2088965" name="Group 5"/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2088966" name="AutoShape 6"/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967" name="AutoShape 7"/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8968" name="Oval 8"/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969" name="AutoShape 9"/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8970" name="Group 10"/>
          <p:cNvGrpSpPr>
            <a:grpSpLocks/>
          </p:cNvGrpSpPr>
          <p:nvPr/>
        </p:nvGrpSpPr>
        <p:grpSpPr bwMode="auto">
          <a:xfrm>
            <a:off x="6723063" y="5675312"/>
            <a:ext cx="661987" cy="649288"/>
            <a:chOff x="4319" y="3408"/>
            <a:chExt cx="417" cy="409"/>
          </a:xfrm>
        </p:grpSpPr>
        <p:grpSp>
          <p:nvGrpSpPr>
            <p:cNvPr id="2088971" name="Group 11"/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2088972" name="Freeform 12"/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973" name="Rectangle 13"/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974" name="Rectangle 14"/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975" name="Rectangle 15"/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8976" name="Group 16"/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2088977" name="Oval 17"/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978" name="Freeform 18"/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88979" name="Group 19"/>
          <p:cNvGrpSpPr>
            <a:grpSpLocks/>
          </p:cNvGrpSpPr>
          <p:nvPr/>
        </p:nvGrpSpPr>
        <p:grpSpPr bwMode="auto">
          <a:xfrm>
            <a:off x="6553200" y="3668712"/>
            <a:ext cx="673100" cy="800100"/>
            <a:chOff x="4212" y="2144"/>
            <a:chExt cx="424" cy="504"/>
          </a:xfrm>
        </p:grpSpPr>
        <p:grpSp>
          <p:nvGrpSpPr>
            <p:cNvPr id="2088980" name="Group 20"/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2088981" name="Group 21"/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2088982" name="AutoShape 22"/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8983" name="AutoShape 23"/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88984" name="AutoShape 24"/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8985" name="Oval 25"/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8986" name="Group 26"/>
          <p:cNvGrpSpPr>
            <a:grpSpLocks/>
          </p:cNvGrpSpPr>
          <p:nvPr/>
        </p:nvGrpSpPr>
        <p:grpSpPr bwMode="auto">
          <a:xfrm>
            <a:off x="5861050" y="2711450"/>
            <a:ext cx="2224088" cy="536575"/>
            <a:chOff x="3692" y="1708"/>
            <a:chExt cx="1401" cy="338"/>
          </a:xfrm>
        </p:grpSpPr>
        <p:grpSp>
          <p:nvGrpSpPr>
            <p:cNvPr id="2088987" name="Group 27"/>
            <p:cNvGrpSpPr>
              <a:grpSpLocks/>
            </p:cNvGrpSpPr>
            <p:nvPr/>
          </p:nvGrpSpPr>
          <p:grpSpPr bwMode="auto">
            <a:xfrm>
              <a:off x="3692" y="1708"/>
              <a:ext cx="329" cy="338"/>
              <a:chOff x="3692" y="1708"/>
              <a:chExt cx="329" cy="338"/>
            </a:xfrm>
          </p:grpSpPr>
          <p:sp>
            <p:nvSpPr>
              <p:cNvPr id="2088988" name="Freeform 28"/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989" name="Rectangle 29"/>
              <p:cNvSpPr>
                <a:spLocks noChangeArrowheads="1"/>
              </p:cNvSpPr>
              <p:nvPr/>
            </p:nvSpPr>
            <p:spPr bwMode="auto">
              <a:xfrm>
                <a:off x="3742" y="175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A</a:t>
                </a:r>
              </a:p>
            </p:txBody>
          </p:sp>
        </p:grpSp>
        <p:grpSp>
          <p:nvGrpSpPr>
            <p:cNvPr id="2088990" name="Group 30"/>
            <p:cNvGrpSpPr>
              <a:grpSpLocks/>
            </p:cNvGrpSpPr>
            <p:nvPr/>
          </p:nvGrpSpPr>
          <p:grpSpPr bwMode="auto">
            <a:xfrm>
              <a:off x="4052" y="1708"/>
              <a:ext cx="329" cy="338"/>
              <a:chOff x="4052" y="1708"/>
              <a:chExt cx="329" cy="338"/>
            </a:xfrm>
          </p:grpSpPr>
          <p:sp>
            <p:nvSpPr>
              <p:cNvPr id="2088991" name="Freeform 31"/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992" name="Rectangle 32"/>
              <p:cNvSpPr>
                <a:spLocks noChangeArrowheads="1"/>
              </p:cNvSpPr>
              <p:nvPr/>
            </p:nvSpPr>
            <p:spPr bwMode="auto">
              <a:xfrm>
                <a:off x="4102" y="175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B</a:t>
                </a:r>
              </a:p>
            </p:txBody>
          </p:sp>
        </p:grpSp>
        <p:grpSp>
          <p:nvGrpSpPr>
            <p:cNvPr id="2088993" name="Group 33"/>
            <p:cNvGrpSpPr>
              <a:grpSpLocks/>
            </p:cNvGrpSpPr>
            <p:nvPr/>
          </p:nvGrpSpPr>
          <p:grpSpPr bwMode="auto">
            <a:xfrm>
              <a:off x="4412" y="1708"/>
              <a:ext cx="329" cy="338"/>
              <a:chOff x="4412" y="1708"/>
              <a:chExt cx="329" cy="338"/>
            </a:xfrm>
          </p:grpSpPr>
          <p:sp>
            <p:nvSpPr>
              <p:cNvPr id="2088994" name="Freeform 34"/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995" name="Rectangle 35"/>
              <p:cNvSpPr>
                <a:spLocks noChangeArrowheads="1"/>
              </p:cNvSpPr>
              <p:nvPr/>
            </p:nvSpPr>
            <p:spPr bwMode="auto">
              <a:xfrm>
                <a:off x="4462" y="175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C</a:t>
                </a:r>
              </a:p>
            </p:txBody>
          </p:sp>
        </p:grpSp>
        <p:grpSp>
          <p:nvGrpSpPr>
            <p:cNvPr id="2088996" name="Group 36"/>
            <p:cNvGrpSpPr>
              <a:grpSpLocks/>
            </p:cNvGrpSpPr>
            <p:nvPr/>
          </p:nvGrpSpPr>
          <p:grpSpPr bwMode="auto">
            <a:xfrm>
              <a:off x="4764" y="1708"/>
              <a:ext cx="329" cy="338"/>
              <a:chOff x="4764" y="1708"/>
              <a:chExt cx="329" cy="338"/>
            </a:xfrm>
          </p:grpSpPr>
          <p:sp>
            <p:nvSpPr>
              <p:cNvPr id="2088997" name="Freeform 37"/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998" name="Rectangle 38"/>
              <p:cNvSpPr>
                <a:spLocks noChangeArrowheads="1"/>
              </p:cNvSpPr>
              <p:nvPr/>
            </p:nvSpPr>
            <p:spPr bwMode="auto">
              <a:xfrm>
                <a:off x="4814" y="175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D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453602" y="492065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dryer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40820" y="3894573"/>
            <a:ext cx="8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67600" y="5715648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8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8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814C4-731A-4D28-8BB1-E0F5ECC04973}" type="slidenum">
              <a:rPr lang="en-US"/>
              <a:pPr/>
              <a:t>30</a:t>
            </a:fld>
            <a:endParaRPr lang="en-US"/>
          </a:p>
        </p:txBody>
      </p:sp>
      <p:sp>
        <p:nvSpPr>
          <p:cNvPr id="2065410" name="Rectangle 2"/>
          <p:cNvSpPr>
            <a:spLocks noChangeArrowheads="1"/>
          </p:cNvSpPr>
          <p:nvPr/>
        </p:nvSpPr>
        <p:spPr bwMode="auto">
          <a:xfrm>
            <a:off x="2133600" y="4397375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411" name="Rectangle 3"/>
          <p:cNvSpPr>
            <a:spLocks noChangeArrowheads="1"/>
          </p:cNvSpPr>
          <p:nvPr/>
        </p:nvSpPr>
        <p:spPr bwMode="auto">
          <a:xfrm>
            <a:off x="2133600" y="4462463"/>
            <a:ext cx="152400" cy="13716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412" name="Rectangle 4"/>
          <p:cNvSpPr>
            <a:spLocks noChangeArrowheads="1"/>
          </p:cNvSpPr>
          <p:nvPr/>
        </p:nvSpPr>
        <p:spPr bwMode="auto">
          <a:xfrm>
            <a:off x="2198688" y="5672138"/>
            <a:ext cx="44196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413" name="Rectangle 5"/>
          <p:cNvSpPr>
            <a:spLocks noChangeArrowheads="1"/>
          </p:cNvSpPr>
          <p:nvPr/>
        </p:nvSpPr>
        <p:spPr bwMode="auto">
          <a:xfrm>
            <a:off x="6519863" y="4419600"/>
            <a:ext cx="152400" cy="13716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414" name="Rectangle 6"/>
          <p:cNvSpPr>
            <a:spLocks noChangeArrowheads="1"/>
          </p:cNvSpPr>
          <p:nvPr/>
        </p:nvSpPr>
        <p:spPr bwMode="auto">
          <a:xfrm>
            <a:off x="6172200" y="4419600"/>
            <a:ext cx="4572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5415" name="Group 7"/>
          <p:cNvGrpSpPr>
            <a:grpSpLocks/>
          </p:cNvGrpSpPr>
          <p:nvPr/>
        </p:nvGrpSpPr>
        <p:grpSpPr bwMode="auto">
          <a:xfrm>
            <a:off x="4724400" y="3951288"/>
            <a:ext cx="762000" cy="1066800"/>
            <a:chOff x="2976" y="2489"/>
            <a:chExt cx="480" cy="672"/>
          </a:xfrm>
        </p:grpSpPr>
        <p:sp>
          <p:nvSpPr>
            <p:cNvPr id="2065416" name="Rectangle 8"/>
            <p:cNvSpPr>
              <a:spLocks noChangeArrowheads="1"/>
            </p:cNvSpPr>
            <p:nvPr/>
          </p:nvSpPr>
          <p:spPr bwMode="auto">
            <a:xfrm>
              <a:off x="2976" y="3065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417" name="Rectangle 9"/>
            <p:cNvSpPr>
              <a:spLocks noChangeArrowheads="1"/>
            </p:cNvSpPr>
            <p:nvPr/>
          </p:nvSpPr>
          <p:spPr bwMode="auto">
            <a:xfrm>
              <a:off x="2976" y="2489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5418" name="Group 10"/>
          <p:cNvGrpSpPr>
            <a:grpSpLocks/>
          </p:cNvGrpSpPr>
          <p:nvPr/>
        </p:nvGrpSpPr>
        <p:grpSpPr bwMode="auto">
          <a:xfrm>
            <a:off x="2667000" y="2743200"/>
            <a:ext cx="1698625" cy="990600"/>
            <a:chOff x="1680" y="1728"/>
            <a:chExt cx="1070" cy="624"/>
          </a:xfrm>
        </p:grpSpPr>
        <p:sp>
          <p:nvSpPr>
            <p:cNvPr id="2065419" name="Rectangle 11"/>
            <p:cNvSpPr>
              <a:spLocks noChangeArrowheads="1"/>
            </p:cNvSpPr>
            <p:nvPr/>
          </p:nvSpPr>
          <p:spPr bwMode="auto">
            <a:xfrm>
              <a:off x="2654" y="1728"/>
              <a:ext cx="96" cy="62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420" name="Rectangle 12"/>
            <p:cNvSpPr>
              <a:spLocks noChangeArrowheads="1"/>
            </p:cNvSpPr>
            <p:nvPr/>
          </p:nvSpPr>
          <p:spPr bwMode="auto">
            <a:xfrm>
              <a:off x="2174" y="172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421" name="Rectangle 13"/>
            <p:cNvSpPr>
              <a:spLocks noChangeArrowheads="1"/>
            </p:cNvSpPr>
            <p:nvPr/>
          </p:nvSpPr>
          <p:spPr bwMode="auto">
            <a:xfrm>
              <a:off x="2290" y="201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422" name="Rectangle 14"/>
            <p:cNvSpPr>
              <a:spLocks noChangeArrowheads="1"/>
            </p:cNvSpPr>
            <p:nvPr/>
          </p:nvSpPr>
          <p:spPr bwMode="auto">
            <a:xfrm>
              <a:off x="2194" y="2002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423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424" name="Rectangle 16"/>
            <p:cNvSpPr>
              <a:spLocks noChangeArrowheads="1"/>
            </p:cNvSpPr>
            <p:nvPr/>
          </p:nvSpPr>
          <p:spPr bwMode="auto">
            <a:xfrm>
              <a:off x="1920" y="201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425" name="Rectangle 17"/>
            <p:cNvSpPr>
              <a:spLocks noChangeArrowheads="1"/>
            </p:cNvSpPr>
            <p:nvPr/>
          </p:nvSpPr>
          <p:spPr bwMode="auto">
            <a:xfrm>
              <a:off x="1680" y="198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5426" name="Rectangle 18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z="2800" b="1" dirty="0" err="1">
                <a:solidFill>
                  <a:srgbClr val="0070C0"/>
                </a:solidFill>
              </a:rPr>
              <a:t>Datapath</a:t>
            </a:r>
            <a:r>
              <a:rPr lang="en-US" sz="2800" b="1" dirty="0">
                <a:solidFill>
                  <a:srgbClr val="0070C0"/>
                </a:solidFill>
              </a:rPr>
              <a:t> for R-Type Instructions</a:t>
            </a:r>
          </a:p>
        </p:txBody>
      </p:sp>
      <p:sp>
        <p:nvSpPr>
          <p:cNvPr id="2065427" name="Text Box 19"/>
          <p:cNvSpPr txBox="1">
            <a:spLocks noChangeArrowheads="1"/>
          </p:cNvSpPr>
          <p:nvPr/>
        </p:nvSpPr>
        <p:spPr bwMode="auto">
          <a:xfrm>
            <a:off x="6019800" y="1600200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effectLst/>
                <a:latin typeface="Courier" pitchFamily="49" charset="0"/>
              </a:rPr>
              <a:t>add rd, rs, rt</a:t>
            </a:r>
            <a:endParaRPr lang="en-US" altLang="en-US" sz="1800">
              <a:effectLst/>
              <a:latin typeface="Courier" pitchFamily="49" charset="0"/>
            </a:endParaRPr>
          </a:p>
        </p:txBody>
      </p:sp>
      <p:sp>
        <p:nvSpPr>
          <p:cNvPr id="2065428" name="Rectangle 20"/>
          <p:cNvSpPr>
            <a:spLocks noChangeArrowheads="1"/>
          </p:cNvSpPr>
          <p:nvPr/>
        </p:nvSpPr>
        <p:spPr bwMode="auto">
          <a:xfrm>
            <a:off x="6019800" y="1981200"/>
            <a:ext cx="266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effectLst/>
                <a:latin typeface="Helvetica" pitchFamily="34" charset="0"/>
              </a:rPr>
              <a:t>R[rd] &lt;- R[rs] + R[rt];</a:t>
            </a:r>
          </a:p>
        </p:txBody>
      </p:sp>
      <p:pic>
        <p:nvPicPr>
          <p:cNvPr id="206542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2233613"/>
            <a:ext cx="64262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7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5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6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6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6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6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6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6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410" grpId="0" animBg="1"/>
      <p:bldP spid="2065411" grpId="0" animBg="1"/>
      <p:bldP spid="2065412" grpId="0" animBg="1"/>
      <p:bldP spid="2065413" grpId="0" animBg="1"/>
      <p:bldP spid="2065414" grpId="0" animBg="1"/>
      <p:bldP spid="2065427" grpId="0" autoUpdateAnimBg="0"/>
      <p:bldP spid="20654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A960-1920-4BD8-BFE1-235483C5CF90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2066434" name="Group 2"/>
          <p:cNvGrpSpPr>
            <a:grpSpLocks/>
          </p:cNvGrpSpPr>
          <p:nvPr/>
        </p:nvGrpSpPr>
        <p:grpSpPr bwMode="auto">
          <a:xfrm>
            <a:off x="5181600" y="3657600"/>
            <a:ext cx="1066800" cy="652463"/>
            <a:chOff x="3264" y="2304"/>
            <a:chExt cx="672" cy="411"/>
          </a:xfrm>
        </p:grpSpPr>
        <p:sp>
          <p:nvSpPr>
            <p:cNvPr id="2066435" name="Rectangle 3"/>
            <p:cNvSpPr>
              <a:spLocks noChangeArrowheads="1"/>
            </p:cNvSpPr>
            <p:nvPr/>
          </p:nvSpPr>
          <p:spPr bwMode="auto">
            <a:xfrm>
              <a:off x="3504" y="2619"/>
              <a:ext cx="432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36" name="Rectangle 4"/>
            <p:cNvSpPr>
              <a:spLocks noChangeArrowheads="1"/>
            </p:cNvSpPr>
            <p:nvPr/>
          </p:nvSpPr>
          <p:spPr bwMode="auto">
            <a:xfrm>
              <a:off x="3264" y="2304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37" name="Rectangle 5"/>
            <p:cNvSpPr>
              <a:spLocks noChangeArrowheads="1"/>
            </p:cNvSpPr>
            <p:nvPr/>
          </p:nvSpPr>
          <p:spPr bwMode="auto">
            <a:xfrm>
              <a:off x="3504" y="2304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6438" name="Rectangle 6"/>
          <p:cNvSpPr>
            <a:spLocks noChangeArrowheads="1"/>
          </p:cNvSpPr>
          <p:nvPr/>
        </p:nvSpPr>
        <p:spPr bwMode="auto">
          <a:xfrm flipV="1">
            <a:off x="1143000" y="3668713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 altLang="en-US" sz="2800" b="0" u="sng">
              <a:effectLst/>
            </a:endParaRPr>
          </a:p>
        </p:txBody>
      </p:sp>
      <p:sp>
        <p:nvSpPr>
          <p:cNvPr id="2066439" name="Rectangle 7"/>
          <p:cNvSpPr>
            <a:spLocks noChangeArrowheads="1"/>
          </p:cNvSpPr>
          <p:nvPr/>
        </p:nvSpPr>
        <p:spPr bwMode="auto">
          <a:xfrm flipV="1">
            <a:off x="1143000" y="3733800"/>
            <a:ext cx="152400" cy="2209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 altLang="en-US" sz="2800" b="0" u="sng">
              <a:effectLst/>
            </a:endParaRPr>
          </a:p>
        </p:txBody>
      </p:sp>
      <p:sp>
        <p:nvSpPr>
          <p:cNvPr id="2066440" name="Rectangle 8"/>
          <p:cNvSpPr>
            <a:spLocks noChangeArrowheads="1"/>
          </p:cNvSpPr>
          <p:nvPr/>
        </p:nvSpPr>
        <p:spPr bwMode="auto">
          <a:xfrm>
            <a:off x="8305800" y="4648200"/>
            <a:ext cx="3048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800" b="0" u="sng">
              <a:effectLst/>
            </a:endParaRPr>
          </a:p>
        </p:txBody>
      </p:sp>
      <p:sp>
        <p:nvSpPr>
          <p:cNvPr id="2066441" name="Rectangle 9"/>
          <p:cNvSpPr>
            <a:spLocks noChangeArrowheads="1"/>
          </p:cNvSpPr>
          <p:nvPr/>
        </p:nvSpPr>
        <p:spPr bwMode="auto">
          <a:xfrm flipV="1">
            <a:off x="8577263" y="4648200"/>
            <a:ext cx="185737" cy="1295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 altLang="en-US" sz="2800" b="0" u="sng">
              <a:effectLst/>
            </a:endParaRPr>
          </a:p>
        </p:txBody>
      </p:sp>
      <p:sp>
        <p:nvSpPr>
          <p:cNvPr id="2066442" name="Rectangle 10"/>
          <p:cNvSpPr>
            <a:spLocks noChangeArrowheads="1"/>
          </p:cNvSpPr>
          <p:nvPr/>
        </p:nvSpPr>
        <p:spPr bwMode="auto">
          <a:xfrm flipV="1">
            <a:off x="1219200" y="5835650"/>
            <a:ext cx="74676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 altLang="en-US" sz="2800" b="0" u="sng">
              <a:effectLst/>
            </a:endParaRPr>
          </a:p>
        </p:txBody>
      </p:sp>
      <p:grpSp>
        <p:nvGrpSpPr>
          <p:cNvPr id="2066443" name="Group 11"/>
          <p:cNvGrpSpPr>
            <a:grpSpLocks/>
          </p:cNvGrpSpPr>
          <p:nvPr/>
        </p:nvGrpSpPr>
        <p:grpSpPr bwMode="auto">
          <a:xfrm>
            <a:off x="1676400" y="1981200"/>
            <a:ext cx="2492375" cy="1001713"/>
            <a:chOff x="1056" y="1241"/>
            <a:chExt cx="1570" cy="631"/>
          </a:xfrm>
        </p:grpSpPr>
        <p:sp>
          <p:nvSpPr>
            <p:cNvPr id="2066444" name="Rectangle 12"/>
            <p:cNvSpPr>
              <a:spLocks noChangeArrowheads="1"/>
            </p:cNvSpPr>
            <p:nvPr/>
          </p:nvSpPr>
          <p:spPr bwMode="auto">
            <a:xfrm>
              <a:off x="2029" y="1522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45" name="Rectangle 13"/>
            <p:cNvSpPr>
              <a:spLocks noChangeArrowheads="1"/>
            </p:cNvSpPr>
            <p:nvPr/>
          </p:nvSpPr>
          <p:spPr bwMode="auto">
            <a:xfrm>
              <a:off x="1584" y="1522"/>
              <a:ext cx="541" cy="9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46" name="Rectangle 14"/>
            <p:cNvSpPr>
              <a:spLocks noChangeArrowheads="1"/>
            </p:cNvSpPr>
            <p:nvPr/>
          </p:nvSpPr>
          <p:spPr bwMode="auto"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47" name="Rectangle 15"/>
            <p:cNvSpPr>
              <a:spLocks noChangeArrowheads="1"/>
            </p:cNvSpPr>
            <p:nvPr/>
          </p:nvSpPr>
          <p:spPr bwMode="auto"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48" name="Rectangle 16"/>
            <p:cNvSpPr>
              <a:spLocks noChangeArrowheads="1"/>
            </p:cNvSpPr>
            <p:nvPr/>
          </p:nvSpPr>
          <p:spPr bwMode="auto"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49" name="Rectangle 17"/>
            <p:cNvSpPr>
              <a:spLocks noChangeArrowheads="1"/>
            </p:cNvSpPr>
            <p:nvPr/>
          </p:nvSpPr>
          <p:spPr bwMode="auto"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50" name="Rectangle 18"/>
            <p:cNvSpPr>
              <a:spLocks noChangeArrowheads="1"/>
            </p:cNvSpPr>
            <p:nvPr/>
          </p:nvSpPr>
          <p:spPr bwMode="auto"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6451" name="Rectangle 19"/>
          <p:cNvSpPr>
            <a:spLocks noChangeArrowheads="1"/>
          </p:cNvSpPr>
          <p:nvPr/>
        </p:nvSpPr>
        <p:spPr bwMode="auto">
          <a:xfrm>
            <a:off x="3733800" y="3211513"/>
            <a:ext cx="7620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800" b="0" u="sng">
              <a:effectLst/>
            </a:endParaRPr>
          </a:p>
        </p:txBody>
      </p:sp>
      <p:grpSp>
        <p:nvGrpSpPr>
          <p:cNvPr id="2066452" name="Group 20"/>
          <p:cNvGrpSpPr>
            <a:grpSpLocks/>
          </p:cNvGrpSpPr>
          <p:nvPr/>
        </p:nvGrpSpPr>
        <p:grpSpPr bwMode="auto">
          <a:xfrm>
            <a:off x="4114800" y="4114800"/>
            <a:ext cx="381000" cy="1066800"/>
            <a:chOff x="2592" y="2592"/>
            <a:chExt cx="240" cy="672"/>
          </a:xfrm>
        </p:grpSpPr>
        <p:sp>
          <p:nvSpPr>
            <p:cNvPr id="2066453" name="Rectangle 21"/>
            <p:cNvSpPr>
              <a:spLocks noChangeArrowheads="1"/>
            </p:cNvSpPr>
            <p:nvPr/>
          </p:nvSpPr>
          <p:spPr bwMode="auto"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454" name="Rectangle 22"/>
            <p:cNvSpPr>
              <a:spLocks noChangeArrowheads="1"/>
            </p:cNvSpPr>
            <p:nvPr/>
          </p:nvSpPr>
          <p:spPr bwMode="auto"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6455" name="Rectangle 23"/>
          <p:cNvSpPr>
            <a:spLocks noChangeArrowheads="1"/>
          </p:cNvSpPr>
          <p:nvPr/>
        </p:nvSpPr>
        <p:spPr bwMode="auto">
          <a:xfrm>
            <a:off x="762000" y="50831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456" name="Rectangle 24"/>
          <p:cNvSpPr>
            <a:spLocks noChangeArrowheads="1"/>
          </p:cNvSpPr>
          <p:nvPr/>
        </p:nvSpPr>
        <p:spPr bwMode="auto">
          <a:xfrm>
            <a:off x="838200" y="22098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457" name="Rectangle 25"/>
          <p:cNvSpPr>
            <a:spLocks noChangeArrowheads="1"/>
          </p:cNvSpPr>
          <p:nvPr/>
        </p:nvSpPr>
        <p:spPr bwMode="auto">
          <a:xfrm>
            <a:off x="762000" y="22098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458" name="Rectangle 2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2800" b="1" dirty="0" err="1">
                <a:solidFill>
                  <a:srgbClr val="0070C0"/>
                </a:solidFill>
              </a:rPr>
              <a:t>Datapath</a:t>
            </a:r>
            <a:r>
              <a:rPr lang="en-US" sz="2800" b="1" dirty="0">
                <a:solidFill>
                  <a:srgbClr val="0070C0"/>
                </a:solidFill>
              </a:rPr>
              <a:t> for Load/Store Instructions</a:t>
            </a:r>
          </a:p>
        </p:txBody>
      </p:sp>
      <p:pic>
        <p:nvPicPr>
          <p:cNvPr id="2066459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76400"/>
            <a:ext cx="82931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6460" name="Text Box 28"/>
          <p:cNvSpPr txBox="1">
            <a:spLocks noChangeArrowheads="1"/>
          </p:cNvSpPr>
          <p:nvPr/>
        </p:nvSpPr>
        <p:spPr bwMode="auto">
          <a:xfrm>
            <a:off x="5638800" y="1600200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effectLst/>
                <a:latin typeface="Courier" pitchFamily="49" charset="0"/>
              </a:rPr>
              <a:t>lw rt, offset(rs)</a:t>
            </a:r>
            <a:endParaRPr lang="en-US" altLang="en-US" sz="1800">
              <a:effectLst/>
              <a:latin typeface="Courier" pitchFamily="49" charset="0"/>
            </a:endParaRPr>
          </a:p>
        </p:txBody>
      </p:sp>
      <p:sp>
        <p:nvSpPr>
          <p:cNvPr id="2066461" name="Rectangle 29"/>
          <p:cNvSpPr>
            <a:spLocks noChangeArrowheads="1"/>
          </p:cNvSpPr>
          <p:nvPr/>
        </p:nvSpPr>
        <p:spPr bwMode="auto">
          <a:xfrm>
            <a:off x="4378325" y="2057400"/>
            <a:ext cx="477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effectLst/>
                <a:latin typeface="Helvetica" pitchFamily="34" charset="0"/>
              </a:rPr>
              <a:t>R[rt] &lt;- </a:t>
            </a:r>
            <a:r>
              <a:rPr lang="en-US" altLang="en-US" sz="2000">
                <a:solidFill>
                  <a:srgbClr val="000066"/>
                </a:solidFill>
                <a:effectLst/>
                <a:latin typeface="Helvetica" pitchFamily="34" charset="0"/>
              </a:rPr>
              <a:t>MEM[</a:t>
            </a:r>
            <a:r>
              <a:rPr lang="en-US" altLang="en-US" sz="2000">
                <a:effectLst/>
                <a:latin typeface="Helvetica" pitchFamily="34" charset="0"/>
              </a:rPr>
              <a:t>R[rs] + s_extend(offset)</a:t>
            </a:r>
            <a:r>
              <a:rPr lang="en-US" altLang="en-US" sz="2000">
                <a:solidFill>
                  <a:srgbClr val="000066"/>
                </a:solidFill>
                <a:effectLst/>
                <a:latin typeface="Helvetica" pitchFamily="34" charset="0"/>
              </a:rPr>
              <a:t>]</a:t>
            </a:r>
            <a:r>
              <a:rPr lang="en-US" altLang="en-US" sz="2000">
                <a:effectLst/>
                <a:latin typeface="Helvetica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57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6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6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6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6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6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6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6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6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6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6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6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6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438" grpId="0" animBg="1" autoUpdateAnimBg="0"/>
      <p:bldP spid="2066439" grpId="0" animBg="1" autoUpdateAnimBg="0"/>
      <p:bldP spid="2066440" grpId="0" animBg="1" autoUpdateAnimBg="0"/>
      <p:bldP spid="2066441" grpId="0" animBg="1" autoUpdateAnimBg="0"/>
      <p:bldP spid="2066442" grpId="0" animBg="1" autoUpdateAnimBg="0"/>
      <p:bldP spid="2066451" grpId="0" animBg="1" autoUpdateAnimBg="0"/>
      <p:bldP spid="2066455" grpId="0" animBg="1"/>
      <p:bldP spid="2066456" grpId="0" animBg="1"/>
      <p:bldP spid="2066457" grpId="0" animBg="1"/>
      <p:bldP spid="2066460" grpId="0" autoUpdateAnimBg="0"/>
      <p:bldP spid="206646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885C-DA80-43CC-9BA7-3ECB8218A026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2067458" name="Group 2"/>
          <p:cNvGrpSpPr>
            <a:grpSpLocks/>
          </p:cNvGrpSpPr>
          <p:nvPr/>
        </p:nvGrpSpPr>
        <p:grpSpPr bwMode="auto">
          <a:xfrm>
            <a:off x="3733800" y="4114800"/>
            <a:ext cx="2514600" cy="663575"/>
            <a:chOff x="2352" y="2592"/>
            <a:chExt cx="1584" cy="418"/>
          </a:xfrm>
        </p:grpSpPr>
        <p:sp>
          <p:nvSpPr>
            <p:cNvPr id="2067459" name="Rectangle 3"/>
            <p:cNvSpPr>
              <a:spLocks noChangeArrowheads="1"/>
            </p:cNvSpPr>
            <p:nvPr/>
          </p:nvSpPr>
          <p:spPr bwMode="auto">
            <a:xfrm flipV="1">
              <a:off x="2448" y="2592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 altLang="en-US" sz="2800" b="0" u="sng">
                <a:effectLst/>
              </a:endParaRPr>
            </a:p>
          </p:txBody>
        </p:sp>
        <p:sp>
          <p:nvSpPr>
            <p:cNvPr id="2067460" name="Rectangle 4"/>
            <p:cNvSpPr>
              <a:spLocks noChangeArrowheads="1"/>
            </p:cNvSpPr>
            <p:nvPr/>
          </p:nvSpPr>
          <p:spPr bwMode="auto">
            <a:xfrm>
              <a:off x="2352" y="2592"/>
              <a:ext cx="14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800" b="0" u="sng">
                <a:effectLst/>
              </a:endParaRPr>
            </a:p>
          </p:txBody>
        </p:sp>
        <p:sp>
          <p:nvSpPr>
            <p:cNvPr id="2067461" name="Rectangle 5"/>
            <p:cNvSpPr>
              <a:spLocks noChangeArrowheads="1"/>
            </p:cNvSpPr>
            <p:nvPr/>
          </p:nvSpPr>
          <p:spPr bwMode="auto">
            <a:xfrm>
              <a:off x="2448" y="2914"/>
              <a:ext cx="14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800" b="0" u="sng">
                <a:effectLst/>
              </a:endParaRPr>
            </a:p>
          </p:txBody>
        </p:sp>
      </p:grpSp>
      <p:grpSp>
        <p:nvGrpSpPr>
          <p:cNvPr id="2067462" name="Group 6"/>
          <p:cNvGrpSpPr>
            <a:grpSpLocks/>
          </p:cNvGrpSpPr>
          <p:nvPr/>
        </p:nvGrpSpPr>
        <p:grpSpPr bwMode="auto">
          <a:xfrm>
            <a:off x="1676400" y="1970088"/>
            <a:ext cx="2492375" cy="1001712"/>
            <a:chOff x="1056" y="1241"/>
            <a:chExt cx="1570" cy="631"/>
          </a:xfrm>
        </p:grpSpPr>
        <p:sp>
          <p:nvSpPr>
            <p:cNvPr id="2067463" name="Rectangle 7"/>
            <p:cNvSpPr>
              <a:spLocks noChangeArrowheads="1"/>
            </p:cNvSpPr>
            <p:nvPr/>
          </p:nvSpPr>
          <p:spPr bwMode="auto"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464" name="Rectangle 8"/>
            <p:cNvSpPr>
              <a:spLocks noChangeArrowheads="1"/>
            </p:cNvSpPr>
            <p:nvPr/>
          </p:nvSpPr>
          <p:spPr bwMode="auto"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465" name="Rectangle 9"/>
            <p:cNvSpPr>
              <a:spLocks noChangeArrowheads="1"/>
            </p:cNvSpPr>
            <p:nvPr/>
          </p:nvSpPr>
          <p:spPr bwMode="auto">
            <a:xfrm>
              <a:off x="1666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466" name="Rectangle 10"/>
            <p:cNvSpPr>
              <a:spLocks noChangeArrowheads="1"/>
            </p:cNvSpPr>
            <p:nvPr/>
          </p:nvSpPr>
          <p:spPr bwMode="auto">
            <a:xfrm>
              <a:off x="1570" y="1508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467" name="Rectangle 11"/>
            <p:cNvSpPr>
              <a:spLocks noChangeArrowheads="1"/>
            </p:cNvSpPr>
            <p:nvPr/>
          </p:nvSpPr>
          <p:spPr bwMode="auto"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468" name="Rectangle 12"/>
            <p:cNvSpPr>
              <a:spLocks noChangeArrowheads="1"/>
            </p:cNvSpPr>
            <p:nvPr/>
          </p:nvSpPr>
          <p:spPr bwMode="auto"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469" name="Rectangle 13"/>
            <p:cNvSpPr>
              <a:spLocks noChangeArrowheads="1"/>
            </p:cNvSpPr>
            <p:nvPr/>
          </p:nvSpPr>
          <p:spPr bwMode="auto"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7470" name="Group 14"/>
          <p:cNvGrpSpPr>
            <a:grpSpLocks/>
          </p:cNvGrpSpPr>
          <p:nvPr/>
        </p:nvGrpSpPr>
        <p:grpSpPr bwMode="auto">
          <a:xfrm>
            <a:off x="5181600" y="3656013"/>
            <a:ext cx="1055688" cy="665162"/>
            <a:chOff x="3264" y="2303"/>
            <a:chExt cx="665" cy="419"/>
          </a:xfrm>
        </p:grpSpPr>
        <p:sp>
          <p:nvSpPr>
            <p:cNvPr id="2067471" name="Rectangle 15"/>
            <p:cNvSpPr>
              <a:spLocks noChangeArrowheads="1"/>
            </p:cNvSpPr>
            <p:nvPr/>
          </p:nvSpPr>
          <p:spPr bwMode="auto">
            <a:xfrm flipV="1">
              <a:off x="3483" y="2325"/>
              <a:ext cx="117" cy="3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 altLang="en-US" sz="2800" b="0" u="sng">
                <a:effectLst/>
              </a:endParaRPr>
            </a:p>
          </p:txBody>
        </p:sp>
        <p:sp>
          <p:nvSpPr>
            <p:cNvPr id="2067472" name="Rectangle 16"/>
            <p:cNvSpPr>
              <a:spLocks noChangeArrowheads="1"/>
            </p:cNvSpPr>
            <p:nvPr/>
          </p:nvSpPr>
          <p:spPr bwMode="auto">
            <a:xfrm>
              <a:off x="3545" y="2626"/>
              <a:ext cx="38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800" b="0" u="sng">
                <a:effectLst/>
              </a:endParaRPr>
            </a:p>
          </p:txBody>
        </p:sp>
        <p:sp>
          <p:nvSpPr>
            <p:cNvPr id="2067473" name="Rectangle 17"/>
            <p:cNvSpPr>
              <a:spLocks noChangeArrowheads="1"/>
            </p:cNvSpPr>
            <p:nvPr/>
          </p:nvSpPr>
          <p:spPr bwMode="auto">
            <a:xfrm>
              <a:off x="3264" y="2303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800" b="0" u="sng">
                <a:effectLst/>
              </a:endParaRPr>
            </a:p>
          </p:txBody>
        </p:sp>
      </p:grpSp>
      <p:grpSp>
        <p:nvGrpSpPr>
          <p:cNvPr id="2067474" name="Group 18"/>
          <p:cNvGrpSpPr>
            <a:grpSpLocks/>
          </p:cNvGrpSpPr>
          <p:nvPr/>
        </p:nvGrpSpPr>
        <p:grpSpPr bwMode="auto">
          <a:xfrm>
            <a:off x="4114800" y="4114800"/>
            <a:ext cx="381000" cy="1066800"/>
            <a:chOff x="2592" y="2592"/>
            <a:chExt cx="240" cy="672"/>
          </a:xfrm>
        </p:grpSpPr>
        <p:sp>
          <p:nvSpPr>
            <p:cNvPr id="2067475" name="Rectangle 19"/>
            <p:cNvSpPr>
              <a:spLocks noChangeArrowheads="1"/>
            </p:cNvSpPr>
            <p:nvPr/>
          </p:nvSpPr>
          <p:spPr bwMode="auto"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476" name="Rectangle 20"/>
            <p:cNvSpPr>
              <a:spLocks noChangeArrowheads="1"/>
            </p:cNvSpPr>
            <p:nvPr/>
          </p:nvSpPr>
          <p:spPr bwMode="auto"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7477" name="Rectangle 21"/>
          <p:cNvSpPr>
            <a:spLocks noChangeArrowheads="1"/>
          </p:cNvSpPr>
          <p:nvPr/>
        </p:nvSpPr>
        <p:spPr bwMode="auto">
          <a:xfrm>
            <a:off x="762000" y="50831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478" name="Rectangle 22"/>
          <p:cNvSpPr>
            <a:spLocks noChangeArrowheads="1"/>
          </p:cNvSpPr>
          <p:nvPr/>
        </p:nvSpPr>
        <p:spPr bwMode="auto">
          <a:xfrm>
            <a:off x="838200" y="22098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479" name="Rectangle 23"/>
          <p:cNvSpPr>
            <a:spLocks noChangeArrowheads="1"/>
          </p:cNvSpPr>
          <p:nvPr/>
        </p:nvSpPr>
        <p:spPr bwMode="auto">
          <a:xfrm>
            <a:off x="762000" y="22098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480" name="Rectangle 2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/>
          <a:lstStyle/>
          <a:p>
            <a:r>
              <a:rPr lang="en-US" sz="2800" b="1" dirty="0" err="1">
                <a:solidFill>
                  <a:srgbClr val="0070C0"/>
                </a:solidFill>
              </a:rPr>
              <a:t>Datapath</a:t>
            </a:r>
            <a:r>
              <a:rPr lang="en-US" sz="2800" b="1" dirty="0">
                <a:solidFill>
                  <a:srgbClr val="0070C0"/>
                </a:solidFill>
              </a:rPr>
              <a:t> for Load/Store Instructions</a:t>
            </a:r>
          </a:p>
        </p:txBody>
      </p:sp>
      <p:grpSp>
        <p:nvGrpSpPr>
          <p:cNvPr id="2067481" name="Group 25"/>
          <p:cNvGrpSpPr>
            <a:grpSpLocks/>
          </p:cNvGrpSpPr>
          <p:nvPr/>
        </p:nvGrpSpPr>
        <p:grpSpPr bwMode="auto">
          <a:xfrm>
            <a:off x="3733800" y="3200400"/>
            <a:ext cx="762000" cy="1066800"/>
            <a:chOff x="2352" y="2016"/>
            <a:chExt cx="480" cy="672"/>
          </a:xfrm>
        </p:grpSpPr>
        <p:sp>
          <p:nvSpPr>
            <p:cNvPr id="2067482" name="Rectangle 26"/>
            <p:cNvSpPr>
              <a:spLocks noChangeArrowheads="1"/>
            </p:cNvSpPr>
            <p:nvPr/>
          </p:nvSpPr>
          <p:spPr bwMode="auto">
            <a:xfrm>
              <a:off x="2352" y="2016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483" name="Rectangle 27"/>
            <p:cNvSpPr>
              <a:spLocks noChangeArrowheads="1"/>
            </p:cNvSpPr>
            <p:nvPr/>
          </p:nvSpPr>
          <p:spPr bwMode="auto">
            <a:xfrm>
              <a:off x="2352" y="2599"/>
              <a:ext cx="144" cy="8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800" b="0" u="sng">
                <a:effectLst/>
              </a:endParaRPr>
            </a:p>
          </p:txBody>
        </p:sp>
      </p:grpSp>
      <p:pic>
        <p:nvPicPr>
          <p:cNvPr id="206748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51000"/>
            <a:ext cx="82931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7485" name="Text Box 29"/>
          <p:cNvSpPr txBox="1">
            <a:spLocks noChangeArrowheads="1"/>
          </p:cNvSpPr>
          <p:nvPr/>
        </p:nvSpPr>
        <p:spPr bwMode="auto">
          <a:xfrm>
            <a:off x="5791200" y="1600200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effectLst/>
                <a:latin typeface="Courier" pitchFamily="49" charset="0"/>
              </a:rPr>
              <a:t>sw rt, offset(rs)</a:t>
            </a:r>
            <a:endParaRPr lang="en-US" altLang="en-US" sz="1800">
              <a:effectLst/>
              <a:latin typeface="Courier" pitchFamily="49" charset="0"/>
            </a:endParaRPr>
          </a:p>
        </p:txBody>
      </p:sp>
      <p:sp>
        <p:nvSpPr>
          <p:cNvPr id="2067486" name="Rectangle 30"/>
          <p:cNvSpPr>
            <a:spLocks noChangeArrowheads="1"/>
          </p:cNvSpPr>
          <p:nvPr/>
        </p:nvSpPr>
        <p:spPr bwMode="auto">
          <a:xfrm>
            <a:off x="4079875" y="2057400"/>
            <a:ext cx="507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000066"/>
                </a:solidFill>
                <a:effectLst/>
                <a:latin typeface="Helvetica" pitchFamily="34" charset="0"/>
              </a:rPr>
              <a:t>MEM[</a:t>
            </a:r>
            <a:r>
              <a:rPr lang="en-US" altLang="en-US" sz="2000">
                <a:effectLst/>
                <a:latin typeface="Helvetica" pitchFamily="34" charset="0"/>
              </a:rPr>
              <a:t>R[rs] + sign_extend(offset)</a:t>
            </a:r>
            <a:r>
              <a:rPr lang="en-US" altLang="en-US" sz="2000">
                <a:solidFill>
                  <a:srgbClr val="000066"/>
                </a:solidFill>
                <a:effectLst/>
                <a:latin typeface="Helvetica" pitchFamily="34" charset="0"/>
              </a:rPr>
              <a:t>]</a:t>
            </a:r>
            <a:r>
              <a:rPr lang="en-US" altLang="en-US" sz="2000">
                <a:effectLst/>
                <a:latin typeface="Helvetica" pitchFamily="34" charset="0"/>
              </a:rPr>
              <a:t> &lt;- R[rt]</a:t>
            </a:r>
          </a:p>
        </p:txBody>
      </p:sp>
    </p:spTree>
    <p:extLst>
      <p:ext uri="{BB962C8B-B14F-4D97-AF65-F5344CB8AC3E}">
        <p14:creationId xmlns:p14="http://schemas.microsoft.com/office/powerpoint/2010/main" val="12659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7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7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6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6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6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6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6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6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6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6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477" grpId="0" animBg="1"/>
      <p:bldP spid="2067478" grpId="0" animBg="1"/>
      <p:bldP spid="2067479" grpId="0" animBg="1"/>
      <p:bldP spid="2067485" grpId="0" autoUpdateAnimBg="0"/>
      <p:bldP spid="206748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5D38-473E-4500-95B5-378D0A1F5BB2}" type="slidenum">
              <a:rPr lang="en-US"/>
              <a:pPr/>
              <a:t>33</a:t>
            </a:fld>
            <a:endParaRPr lang="en-US"/>
          </a:p>
        </p:txBody>
      </p:sp>
      <p:pic>
        <p:nvPicPr>
          <p:cNvPr id="206850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28800"/>
            <a:ext cx="81661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482" name="Rectangle 2"/>
          <p:cNvSpPr>
            <a:spLocks noChangeArrowheads="1"/>
          </p:cNvSpPr>
          <p:nvPr/>
        </p:nvSpPr>
        <p:spPr bwMode="auto">
          <a:xfrm>
            <a:off x="8077200" y="2590800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483" name="Rectangle 3"/>
          <p:cNvSpPr>
            <a:spLocks noChangeArrowheads="1"/>
          </p:cNvSpPr>
          <p:nvPr/>
        </p:nvSpPr>
        <p:spPr bwMode="auto">
          <a:xfrm>
            <a:off x="6858000" y="2133600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484" name="Rectangle 4"/>
          <p:cNvSpPr>
            <a:spLocks noChangeArrowheads="1"/>
          </p:cNvSpPr>
          <p:nvPr/>
        </p:nvSpPr>
        <p:spPr bwMode="auto">
          <a:xfrm>
            <a:off x="5257800" y="3581400"/>
            <a:ext cx="3810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8485" name="Group 5"/>
          <p:cNvGrpSpPr>
            <a:grpSpLocks/>
          </p:cNvGrpSpPr>
          <p:nvPr/>
        </p:nvGrpSpPr>
        <p:grpSpPr bwMode="auto">
          <a:xfrm>
            <a:off x="3810000" y="3451225"/>
            <a:ext cx="762000" cy="1066800"/>
            <a:chOff x="2976" y="2489"/>
            <a:chExt cx="480" cy="672"/>
          </a:xfrm>
        </p:grpSpPr>
        <p:sp>
          <p:nvSpPr>
            <p:cNvPr id="2068486" name="Rectangle 6"/>
            <p:cNvSpPr>
              <a:spLocks noChangeArrowheads="1"/>
            </p:cNvSpPr>
            <p:nvPr/>
          </p:nvSpPr>
          <p:spPr bwMode="auto">
            <a:xfrm>
              <a:off x="2976" y="3065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487" name="Rectangle 7"/>
            <p:cNvSpPr>
              <a:spLocks noChangeArrowheads="1"/>
            </p:cNvSpPr>
            <p:nvPr/>
          </p:nvSpPr>
          <p:spPr bwMode="auto">
            <a:xfrm>
              <a:off x="2976" y="2489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488" name="Rectangle 8"/>
          <p:cNvSpPr>
            <a:spLocks noChangeArrowheads="1"/>
          </p:cNvSpPr>
          <p:nvPr/>
        </p:nvSpPr>
        <p:spPr bwMode="auto">
          <a:xfrm>
            <a:off x="838200" y="2460625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489" name="Rectangle 9"/>
          <p:cNvSpPr>
            <a:spLocks noChangeArrowheads="1"/>
          </p:cNvSpPr>
          <p:nvPr/>
        </p:nvSpPr>
        <p:spPr bwMode="auto">
          <a:xfrm>
            <a:off x="914400" y="2460625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490" name="Rectangle 10"/>
          <p:cNvSpPr>
            <a:spLocks noChangeArrowheads="1"/>
          </p:cNvSpPr>
          <p:nvPr/>
        </p:nvSpPr>
        <p:spPr bwMode="auto">
          <a:xfrm>
            <a:off x="838200" y="5334000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491" name="Rectangle 11"/>
          <p:cNvSpPr>
            <a:spLocks noChangeArrowheads="1"/>
          </p:cNvSpPr>
          <p:nvPr/>
        </p:nvSpPr>
        <p:spPr bwMode="auto">
          <a:xfrm>
            <a:off x="4191000" y="3048000"/>
            <a:ext cx="152400" cy="238442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492" name="Rectangle 12"/>
          <p:cNvSpPr>
            <a:spLocks noChangeArrowheads="1"/>
          </p:cNvSpPr>
          <p:nvPr/>
        </p:nvSpPr>
        <p:spPr bwMode="auto">
          <a:xfrm>
            <a:off x="4179888" y="3005138"/>
            <a:ext cx="2133600" cy="1524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493" name="Rectangle 13"/>
          <p:cNvSpPr>
            <a:spLocks noChangeArrowheads="1"/>
          </p:cNvSpPr>
          <p:nvPr/>
        </p:nvSpPr>
        <p:spPr bwMode="auto">
          <a:xfrm>
            <a:off x="6923088" y="2994025"/>
            <a:ext cx="381000" cy="1524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8494" name="Group 14"/>
          <p:cNvGrpSpPr>
            <a:grpSpLocks/>
          </p:cNvGrpSpPr>
          <p:nvPr/>
        </p:nvGrpSpPr>
        <p:grpSpPr bwMode="auto">
          <a:xfrm>
            <a:off x="1752600" y="2209800"/>
            <a:ext cx="2492375" cy="1001713"/>
            <a:chOff x="1056" y="1241"/>
            <a:chExt cx="1570" cy="631"/>
          </a:xfrm>
        </p:grpSpPr>
        <p:sp>
          <p:nvSpPr>
            <p:cNvPr id="2068495" name="Rectangle 15"/>
            <p:cNvSpPr>
              <a:spLocks noChangeArrowheads="1"/>
            </p:cNvSpPr>
            <p:nvPr/>
          </p:nvSpPr>
          <p:spPr bwMode="auto"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496" name="Rectangle 16"/>
            <p:cNvSpPr>
              <a:spLocks noChangeArrowheads="1"/>
            </p:cNvSpPr>
            <p:nvPr/>
          </p:nvSpPr>
          <p:spPr bwMode="auto"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497" name="Rectangle 17"/>
            <p:cNvSpPr>
              <a:spLocks noChangeArrowheads="1"/>
            </p:cNvSpPr>
            <p:nvPr/>
          </p:nvSpPr>
          <p:spPr bwMode="auto">
            <a:xfrm>
              <a:off x="1666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498" name="Rectangle 18"/>
            <p:cNvSpPr>
              <a:spLocks noChangeArrowheads="1"/>
            </p:cNvSpPr>
            <p:nvPr/>
          </p:nvSpPr>
          <p:spPr bwMode="auto">
            <a:xfrm>
              <a:off x="1570" y="1508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499" name="Rectangle 19"/>
            <p:cNvSpPr>
              <a:spLocks noChangeArrowheads="1"/>
            </p:cNvSpPr>
            <p:nvPr/>
          </p:nvSpPr>
          <p:spPr bwMode="auto"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00" name="Rectangle 20"/>
            <p:cNvSpPr>
              <a:spLocks noChangeArrowheads="1"/>
            </p:cNvSpPr>
            <p:nvPr/>
          </p:nvSpPr>
          <p:spPr bwMode="auto"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01" name="Rectangle 21"/>
            <p:cNvSpPr>
              <a:spLocks noChangeArrowheads="1"/>
            </p:cNvSpPr>
            <p:nvPr/>
          </p:nvSpPr>
          <p:spPr bwMode="auto"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502" name="Rectangle 2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2800" b="1" dirty="0" err="1">
                <a:solidFill>
                  <a:srgbClr val="0070C0"/>
                </a:solidFill>
              </a:rPr>
              <a:t>Datapath</a:t>
            </a:r>
            <a:r>
              <a:rPr lang="en-US" sz="2800" b="1" dirty="0">
                <a:solidFill>
                  <a:srgbClr val="0070C0"/>
                </a:solidFill>
              </a:rPr>
              <a:t> for Branch Instructions</a:t>
            </a:r>
          </a:p>
        </p:txBody>
      </p:sp>
      <p:sp>
        <p:nvSpPr>
          <p:cNvPr id="2068503" name="Text Box 23"/>
          <p:cNvSpPr txBox="1">
            <a:spLocks noChangeArrowheads="1"/>
          </p:cNvSpPr>
          <p:nvPr/>
        </p:nvSpPr>
        <p:spPr bwMode="auto">
          <a:xfrm>
            <a:off x="4800600" y="4876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>
                <a:effectLst/>
                <a:latin typeface="Courier" pitchFamily="49" charset="0"/>
              </a:rPr>
              <a:t>beq rs, r0, offset</a:t>
            </a:r>
          </a:p>
        </p:txBody>
      </p:sp>
      <p:sp>
        <p:nvSpPr>
          <p:cNvPr id="2068505" name="Rectangle 25"/>
          <p:cNvSpPr>
            <a:spLocks noChangeArrowheads="1"/>
          </p:cNvSpPr>
          <p:nvPr/>
        </p:nvSpPr>
        <p:spPr bwMode="auto">
          <a:xfrm>
            <a:off x="4267200" y="5334000"/>
            <a:ext cx="4973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1" algn="l"/>
            <a:r>
              <a:rPr lang="en-US" altLang="en-US" sz="2000">
                <a:effectLst/>
                <a:latin typeface="Helvetica" pitchFamily="34" charset="0"/>
              </a:rPr>
              <a:t>if (R[rs] == 0) then </a:t>
            </a:r>
            <a:br>
              <a:rPr lang="en-US" altLang="en-US" sz="2000">
                <a:effectLst/>
                <a:latin typeface="Helvetica" pitchFamily="34" charset="0"/>
              </a:rPr>
            </a:br>
            <a:r>
              <a:rPr lang="en-US" altLang="en-US" sz="2000">
                <a:effectLst/>
                <a:latin typeface="Helvetica" pitchFamily="34" charset="0"/>
              </a:rPr>
              <a:t>    PC &lt;- PC+4 + s_extend(offset&lt;&lt;2)</a:t>
            </a:r>
          </a:p>
        </p:txBody>
      </p:sp>
    </p:spTree>
    <p:extLst>
      <p:ext uri="{BB962C8B-B14F-4D97-AF65-F5344CB8AC3E}">
        <p14:creationId xmlns:p14="http://schemas.microsoft.com/office/powerpoint/2010/main" val="36667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6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6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6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6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6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6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6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6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6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482" grpId="0" animBg="1"/>
      <p:bldP spid="2068483" grpId="0" animBg="1"/>
      <p:bldP spid="2068484" grpId="0" animBg="1"/>
      <p:bldP spid="2068488" grpId="0" animBg="1"/>
      <p:bldP spid="2068489" grpId="0" animBg="1"/>
      <p:bldP spid="2068490" grpId="0" animBg="1"/>
      <p:bldP spid="2068491" grpId="0" animBg="1"/>
      <p:bldP spid="2068492" grpId="0" animBg="1"/>
      <p:bldP spid="2068493" grpId="0" animBg="1"/>
      <p:bldP spid="2068503" grpId="0" autoUpdateAnimBg="0"/>
      <p:bldP spid="206850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74B93-2031-4887-B821-1A3A2134A138}" type="slidenum">
              <a:rPr lang="en-US"/>
              <a:pPr/>
              <a:t>34</a:t>
            </a:fld>
            <a:endParaRPr lang="en-US"/>
          </a:p>
        </p:txBody>
      </p:sp>
      <p:sp>
        <p:nvSpPr>
          <p:cNvPr id="206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Basic MIPS Processor (More Details)</a:t>
            </a:r>
          </a:p>
        </p:txBody>
      </p:sp>
      <p:sp>
        <p:nvSpPr>
          <p:cNvPr id="2069508" name="Line 4"/>
          <p:cNvSpPr>
            <a:spLocks noChangeShapeType="1"/>
          </p:cNvSpPr>
          <p:nvPr/>
        </p:nvSpPr>
        <p:spPr bwMode="auto">
          <a:xfrm>
            <a:off x="2286000" y="1143000"/>
            <a:ext cx="0" cy="518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509" name="Line 5"/>
          <p:cNvSpPr>
            <a:spLocks noChangeShapeType="1"/>
          </p:cNvSpPr>
          <p:nvPr/>
        </p:nvSpPr>
        <p:spPr bwMode="auto">
          <a:xfrm>
            <a:off x="4495800" y="1143000"/>
            <a:ext cx="0" cy="518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510" name="Line 6"/>
          <p:cNvSpPr>
            <a:spLocks noChangeShapeType="1"/>
          </p:cNvSpPr>
          <p:nvPr/>
        </p:nvSpPr>
        <p:spPr bwMode="auto">
          <a:xfrm>
            <a:off x="6248400" y="1143000"/>
            <a:ext cx="0" cy="518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511" name="Line 7"/>
          <p:cNvSpPr>
            <a:spLocks noChangeShapeType="1"/>
          </p:cNvSpPr>
          <p:nvPr/>
        </p:nvSpPr>
        <p:spPr bwMode="auto">
          <a:xfrm>
            <a:off x="8077200" y="1066800"/>
            <a:ext cx="0" cy="525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9693" name="Group 189"/>
          <p:cNvGrpSpPr>
            <a:grpSpLocks/>
          </p:cNvGrpSpPr>
          <p:nvPr/>
        </p:nvGrpSpPr>
        <p:grpSpPr bwMode="auto">
          <a:xfrm>
            <a:off x="57150" y="1295400"/>
            <a:ext cx="9021763" cy="4953000"/>
            <a:chOff x="36" y="816"/>
            <a:chExt cx="5683" cy="3120"/>
          </a:xfrm>
        </p:grpSpPr>
        <p:sp>
          <p:nvSpPr>
            <p:cNvPr id="2069694" name="Text Box 190"/>
            <p:cNvSpPr txBox="1">
              <a:spLocks noChangeArrowheads="1"/>
            </p:cNvSpPr>
            <p:nvPr/>
          </p:nvSpPr>
          <p:spPr bwMode="auto">
            <a:xfrm>
              <a:off x="289" y="3571"/>
              <a:ext cx="8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IF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Instruction Fetch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69695" name="Text Box 191"/>
            <p:cNvSpPr txBox="1">
              <a:spLocks noChangeArrowheads="1"/>
            </p:cNvSpPr>
            <p:nvPr/>
          </p:nvSpPr>
          <p:spPr bwMode="auto">
            <a:xfrm>
              <a:off x="1762" y="3571"/>
              <a:ext cx="98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ID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Instruction Decode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69696" name="Text Box 192"/>
            <p:cNvSpPr txBox="1">
              <a:spLocks noChangeArrowheads="1"/>
            </p:cNvSpPr>
            <p:nvPr/>
          </p:nvSpPr>
          <p:spPr bwMode="auto">
            <a:xfrm>
              <a:off x="2804" y="3571"/>
              <a:ext cx="1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EX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Execute/ Address Calc</a:t>
              </a:r>
              <a:r>
                <a:rPr lang="en-US" sz="1400">
                  <a:solidFill>
                    <a:srgbClr val="FF0000"/>
                  </a:solidFill>
                  <a:effectLst/>
                  <a:latin typeface="Helvetica" pitchFamily="34" charset="0"/>
                </a:rPr>
                <a:t>.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69697" name="Text Box 193"/>
            <p:cNvSpPr txBox="1">
              <a:spLocks noChangeArrowheads="1"/>
            </p:cNvSpPr>
            <p:nvPr/>
          </p:nvSpPr>
          <p:spPr bwMode="auto">
            <a:xfrm>
              <a:off x="4080" y="3571"/>
              <a:ext cx="84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MEM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Memory Access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69698" name="Text Box 194"/>
            <p:cNvSpPr txBox="1">
              <a:spLocks noChangeArrowheads="1"/>
            </p:cNvSpPr>
            <p:nvPr/>
          </p:nvSpPr>
          <p:spPr bwMode="auto">
            <a:xfrm>
              <a:off x="5080" y="3571"/>
              <a:ext cx="61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WB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Write Back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69699" name="Rectangle 195"/>
            <p:cNvSpPr>
              <a:spLocks noChangeArrowheads="1"/>
            </p:cNvSpPr>
            <p:nvPr/>
          </p:nvSpPr>
          <p:spPr bwMode="auto">
            <a:xfrm>
              <a:off x="4272" y="2304"/>
              <a:ext cx="43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Taken?</a:t>
              </a:r>
              <a:endParaRPr lang="en-US" sz="1400" b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00" name="Rectangle 196"/>
            <p:cNvSpPr>
              <a:spLocks noChangeArrowheads="1"/>
            </p:cNvSpPr>
            <p:nvPr/>
          </p:nvSpPr>
          <p:spPr bwMode="auto">
            <a:xfrm>
              <a:off x="1828" y="2199"/>
              <a:ext cx="870" cy="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701" name="Group 197"/>
            <p:cNvGrpSpPr>
              <a:grpSpLocks/>
            </p:cNvGrpSpPr>
            <p:nvPr/>
          </p:nvGrpSpPr>
          <p:grpSpPr bwMode="auto">
            <a:xfrm>
              <a:off x="1680" y="2503"/>
              <a:ext cx="150" cy="64"/>
              <a:chOff x="1680" y="2503"/>
              <a:chExt cx="150" cy="64"/>
            </a:xfrm>
          </p:grpSpPr>
          <p:sp>
            <p:nvSpPr>
              <p:cNvPr id="2069702" name="Freeform 198"/>
              <p:cNvSpPr>
                <a:spLocks/>
              </p:cNvSpPr>
              <p:nvPr/>
            </p:nvSpPr>
            <p:spPr bwMode="auto">
              <a:xfrm>
                <a:off x="1755" y="2503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03" name="Line 199"/>
              <p:cNvSpPr>
                <a:spLocks noChangeShapeType="1"/>
              </p:cNvSpPr>
              <p:nvPr/>
            </p:nvSpPr>
            <p:spPr bwMode="auto">
              <a:xfrm flipH="1">
                <a:off x="1680" y="2535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704" name="Group 200"/>
            <p:cNvGrpSpPr>
              <a:grpSpLocks/>
            </p:cNvGrpSpPr>
            <p:nvPr/>
          </p:nvGrpSpPr>
          <p:grpSpPr bwMode="auto">
            <a:xfrm>
              <a:off x="1997" y="2008"/>
              <a:ext cx="54" cy="194"/>
              <a:chOff x="1997" y="2008"/>
              <a:chExt cx="54" cy="194"/>
            </a:xfrm>
          </p:grpSpPr>
          <p:sp>
            <p:nvSpPr>
              <p:cNvPr id="2069705" name="Freeform 201"/>
              <p:cNvSpPr>
                <a:spLocks/>
              </p:cNvSpPr>
              <p:nvPr/>
            </p:nvSpPr>
            <p:spPr bwMode="auto">
              <a:xfrm>
                <a:off x="1997" y="2137"/>
                <a:ext cx="54" cy="65"/>
              </a:xfrm>
              <a:custGeom>
                <a:avLst/>
                <a:gdLst>
                  <a:gd name="T0" fmla="*/ 27 w 54"/>
                  <a:gd name="T1" fmla="*/ 65 h 65"/>
                  <a:gd name="T2" fmla="*/ 0 w 54"/>
                  <a:gd name="T3" fmla="*/ 0 h 65"/>
                  <a:gd name="T4" fmla="*/ 54 w 54"/>
                  <a:gd name="T5" fmla="*/ 0 h 65"/>
                  <a:gd name="T6" fmla="*/ 27 w 54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65">
                    <a:moveTo>
                      <a:pt x="27" y="65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06" name="Line 202"/>
              <p:cNvSpPr>
                <a:spLocks noChangeShapeType="1"/>
              </p:cNvSpPr>
              <p:nvPr/>
            </p:nvSpPr>
            <p:spPr bwMode="auto">
              <a:xfrm>
                <a:off x="2024" y="2008"/>
                <a:ext cx="0" cy="172"/>
              </a:xfrm>
              <a:prstGeom prst="line">
                <a:avLst/>
              </a:prstGeom>
              <a:noFill/>
              <a:ln w="17463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707" name="Group 203"/>
            <p:cNvGrpSpPr>
              <a:grpSpLocks/>
            </p:cNvGrpSpPr>
            <p:nvPr/>
          </p:nvGrpSpPr>
          <p:grpSpPr bwMode="auto">
            <a:xfrm>
              <a:off x="2239" y="2008"/>
              <a:ext cx="53" cy="194"/>
              <a:chOff x="2239" y="2008"/>
              <a:chExt cx="53" cy="194"/>
            </a:xfrm>
          </p:grpSpPr>
          <p:sp>
            <p:nvSpPr>
              <p:cNvPr id="2069708" name="Freeform 204"/>
              <p:cNvSpPr>
                <a:spLocks/>
              </p:cNvSpPr>
              <p:nvPr/>
            </p:nvSpPr>
            <p:spPr bwMode="auto">
              <a:xfrm>
                <a:off x="2239" y="2137"/>
                <a:ext cx="53" cy="65"/>
              </a:xfrm>
              <a:custGeom>
                <a:avLst/>
                <a:gdLst>
                  <a:gd name="T0" fmla="*/ 26 w 53"/>
                  <a:gd name="T1" fmla="*/ 65 h 65"/>
                  <a:gd name="T2" fmla="*/ 0 w 53"/>
                  <a:gd name="T3" fmla="*/ 0 h 65"/>
                  <a:gd name="T4" fmla="*/ 53 w 53"/>
                  <a:gd name="T5" fmla="*/ 0 h 65"/>
                  <a:gd name="T6" fmla="*/ 26 w 53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65">
                    <a:moveTo>
                      <a:pt x="26" y="65"/>
                    </a:moveTo>
                    <a:lnTo>
                      <a:pt x="0" y="0"/>
                    </a:lnTo>
                    <a:lnTo>
                      <a:pt x="53" y="0"/>
                    </a:lnTo>
                    <a:lnTo>
                      <a:pt x="26" y="65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09" name="Line 205"/>
              <p:cNvSpPr>
                <a:spLocks noChangeShapeType="1"/>
              </p:cNvSpPr>
              <p:nvPr/>
            </p:nvSpPr>
            <p:spPr bwMode="auto">
              <a:xfrm>
                <a:off x="2265" y="2008"/>
                <a:ext cx="0" cy="172"/>
              </a:xfrm>
              <a:prstGeom prst="line">
                <a:avLst/>
              </a:prstGeom>
              <a:noFill/>
              <a:ln w="17463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710" name="Line 206"/>
            <p:cNvSpPr>
              <a:spLocks noChangeShapeType="1"/>
            </p:cNvSpPr>
            <p:nvPr/>
          </p:nvSpPr>
          <p:spPr bwMode="auto">
            <a:xfrm flipH="1">
              <a:off x="1997" y="2073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11" name="Rectangle 207"/>
            <p:cNvSpPr>
              <a:spLocks noChangeArrowheads="1"/>
            </p:cNvSpPr>
            <p:nvPr/>
          </p:nvSpPr>
          <p:spPr bwMode="auto">
            <a:xfrm>
              <a:off x="2065" y="206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12" name="Line 208"/>
            <p:cNvSpPr>
              <a:spLocks noChangeShapeType="1"/>
            </p:cNvSpPr>
            <p:nvPr/>
          </p:nvSpPr>
          <p:spPr bwMode="auto">
            <a:xfrm flipH="1">
              <a:off x="2239" y="2073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13" name="Rectangle 209"/>
            <p:cNvSpPr>
              <a:spLocks noChangeArrowheads="1"/>
            </p:cNvSpPr>
            <p:nvPr/>
          </p:nvSpPr>
          <p:spPr bwMode="auto">
            <a:xfrm>
              <a:off x="2306" y="206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14" name="Line 210"/>
            <p:cNvSpPr>
              <a:spLocks noChangeShapeType="1"/>
            </p:cNvSpPr>
            <p:nvPr/>
          </p:nvSpPr>
          <p:spPr bwMode="auto">
            <a:xfrm flipH="1">
              <a:off x="1535" y="2245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15" name="Rectangle 211"/>
            <p:cNvSpPr>
              <a:spLocks noChangeArrowheads="1"/>
            </p:cNvSpPr>
            <p:nvPr/>
          </p:nvSpPr>
          <p:spPr bwMode="auto">
            <a:xfrm>
              <a:off x="1604" y="2047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16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16" name="Rectangle 212"/>
            <p:cNvSpPr>
              <a:spLocks noChangeArrowheads="1"/>
            </p:cNvSpPr>
            <p:nvPr/>
          </p:nvSpPr>
          <p:spPr bwMode="auto">
            <a:xfrm>
              <a:off x="2539" y="2304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17" name="Rectangle 213"/>
            <p:cNvSpPr>
              <a:spLocks noChangeArrowheads="1"/>
            </p:cNvSpPr>
            <p:nvPr/>
          </p:nvSpPr>
          <p:spPr bwMode="auto">
            <a:xfrm>
              <a:off x="2539" y="2615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18" name="Rectangle 214"/>
            <p:cNvSpPr>
              <a:spLocks noChangeArrowheads="1"/>
            </p:cNvSpPr>
            <p:nvPr/>
          </p:nvSpPr>
          <p:spPr bwMode="auto">
            <a:xfrm>
              <a:off x="1986" y="2207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RN1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19" name="Rectangle 215"/>
            <p:cNvSpPr>
              <a:spLocks noChangeArrowheads="1"/>
            </p:cNvSpPr>
            <p:nvPr/>
          </p:nvSpPr>
          <p:spPr bwMode="auto">
            <a:xfrm>
              <a:off x="2228" y="2207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RN2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20" name="Rectangle 216"/>
            <p:cNvSpPr>
              <a:spLocks noChangeArrowheads="1"/>
            </p:cNvSpPr>
            <p:nvPr/>
          </p:nvSpPr>
          <p:spPr bwMode="auto">
            <a:xfrm>
              <a:off x="2466" y="2207"/>
              <a:ext cx="1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WN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21" name="Rectangle 217"/>
            <p:cNvSpPr>
              <a:spLocks noChangeArrowheads="1"/>
            </p:cNvSpPr>
            <p:nvPr/>
          </p:nvSpPr>
          <p:spPr bwMode="auto">
            <a:xfrm>
              <a:off x="1886" y="2497"/>
              <a:ext cx="1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WD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22" name="Rectangle 218"/>
            <p:cNvSpPr>
              <a:spLocks noChangeArrowheads="1"/>
            </p:cNvSpPr>
            <p:nvPr/>
          </p:nvSpPr>
          <p:spPr bwMode="auto">
            <a:xfrm>
              <a:off x="1994" y="2363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Register File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23" name="Freeform 219"/>
            <p:cNvSpPr>
              <a:spLocks/>
            </p:cNvSpPr>
            <p:nvPr/>
          </p:nvSpPr>
          <p:spPr bwMode="auto">
            <a:xfrm>
              <a:off x="3447" y="2197"/>
              <a:ext cx="290" cy="676"/>
            </a:xfrm>
            <a:custGeom>
              <a:avLst/>
              <a:gdLst>
                <a:gd name="T0" fmla="*/ 0 w 290"/>
                <a:gd name="T1" fmla="*/ 0 h 676"/>
                <a:gd name="T2" fmla="*/ 0 w 290"/>
                <a:gd name="T3" fmla="*/ 290 h 676"/>
                <a:gd name="T4" fmla="*/ 48 w 290"/>
                <a:gd name="T5" fmla="*/ 338 h 676"/>
                <a:gd name="T6" fmla="*/ 0 w 290"/>
                <a:gd name="T7" fmla="*/ 386 h 676"/>
                <a:gd name="T8" fmla="*/ 0 w 290"/>
                <a:gd name="T9" fmla="*/ 676 h 676"/>
                <a:gd name="T10" fmla="*/ 290 w 290"/>
                <a:gd name="T11" fmla="*/ 531 h 676"/>
                <a:gd name="T12" fmla="*/ 290 w 290"/>
                <a:gd name="T13" fmla="*/ 145 h 676"/>
                <a:gd name="T14" fmla="*/ 0 w 290"/>
                <a:gd name="T1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76">
                  <a:moveTo>
                    <a:pt x="0" y="0"/>
                  </a:moveTo>
                  <a:lnTo>
                    <a:pt x="0" y="290"/>
                  </a:lnTo>
                  <a:lnTo>
                    <a:pt x="48" y="338"/>
                  </a:lnTo>
                  <a:lnTo>
                    <a:pt x="0" y="386"/>
                  </a:lnTo>
                  <a:lnTo>
                    <a:pt x="0" y="676"/>
                  </a:lnTo>
                  <a:lnTo>
                    <a:pt x="290" y="531"/>
                  </a:lnTo>
                  <a:lnTo>
                    <a:pt x="29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724" name="Freeform 220"/>
            <p:cNvSpPr>
              <a:spLocks/>
            </p:cNvSpPr>
            <p:nvPr/>
          </p:nvSpPr>
          <p:spPr bwMode="auto">
            <a:xfrm>
              <a:off x="3458" y="2207"/>
              <a:ext cx="290" cy="677"/>
            </a:xfrm>
            <a:custGeom>
              <a:avLst/>
              <a:gdLst>
                <a:gd name="T0" fmla="*/ 0 w 290"/>
                <a:gd name="T1" fmla="*/ 0 h 677"/>
                <a:gd name="T2" fmla="*/ 0 w 290"/>
                <a:gd name="T3" fmla="*/ 290 h 677"/>
                <a:gd name="T4" fmla="*/ 48 w 290"/>
                <a:gd name="T5" fmla="*/ 339 h 677"/>
                <a:gd name="T6" fmla="*/ 0 w 290"/>
                <a:gd name="T7" fmla="*/ 387 h 677"/>
                <a:gd name="T8" fmla="*/ 0 w 290"/>
                <a:gd name="T9" fmla="*/ 677 h 677"/>
                <a:gd name="T10" fmla="*/ 290 w 290"/>
                <a:gd name="T11" fmla="*/ 532 h 677"/>
                <a:gd name="T12" fmla="*/ 290 w 290"/>
                <a:gd name="T13" fmla="*/ 145 h 677"/>
                <a:gd name="T14" fmla="*/ 0 w 290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77">
                  <a:moveTo>
                    <a:pt x="0" y="0"/>
                  </a:moveTo>
                  <a:lnTo>
                    <a:pt x="0" y="290"/>
                  </a:lnTo>
                  <a:lnTo>
                    <a:pt x="48" y="339"/>
                  </a:lnTo>
                  <a:lnTo>
                    <a:pt x="0" y="387"/>
                  </a:lnTo>
                  <a:lnTo>
                    <a:pt x="0" y="677"/>
                  </a:lnTo>
                  <a:lnTo>
                    <a:pt x="290" y="532"/>
                  </a:lnTo>
                  <a:lnTo>
                    <a:pt x="290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725" name="Group 221"/>
            <p:cNvGrpSpPr>
              <a:grpSpLocks/>
            </p:cNvGrpSpPr>
            <p:nvPr/>
          </p:nvGrpSpPr>
          <p:grpSpPr bwMode="auto">
            <a:xfrm>
              <a:off x="2695" y="2309"/>
              <a:ext cx="757" cy="65"/>
              <a:chOff x="2695" y="2309"/>
              <a:chExt cx="757" cy="65"/>
            </a:xfrm>
          </p:grpSpPr>
          <p:sp>
            <p:nvSpPr>
              <p:cNvPr id="2069726" name="Freeform 222"/>
              <p:cNvSpPr>
                <a:spLocks/>
              </p:cNvSpPr>
              <p:nvPr/>
            </p:nvSpPr>
            <p:spPr bwMode="auto">
              <a:xfrm>
                <a:off x="3377" y="2309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27" name="Line 223"/>
              <p:cNvSpPr>
                <a:spLocks noChangeShapeType="1"/>
              </p:cNvSpPr>
              <p:nvPr/>
            </p:nvSpPr>
            <p:spPr bwMode="auto">
              <a:xfrm flipH="1">
                <a:off x="2695" y="2342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728" name="Line 224"/>
            <p:cNvSpPr>
              <a:spLocks noChangeShapeType="1"/>
            </p:cNvSpPr>
            <p:nvPr/>
          </p:nvSpPr>
          <p:spPr bwMode="auto">
            <a:xfrm flipH="1">
              <a:off x="3737" y="2535"/>
              <a:ext cx="3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29" name="Rectangle 225"/>
            <p:cNvSpPr>
              <a:spLocks noChangeArrowheads="1"/>
            </p:cNvSpPr>
            <p:nvPr/>
          </p:nvSpPr>
          <p:spPr bwMode="auto">
            <a:xfrm>
              <a:off x="3518" y="2363"/>
              <a:ext cx="19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ALU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30" name="Line 226"/>
            <p:cNvSpPr>
              <a:spLocks noChangeShapeType="1"/>
            </p:cNvSpPr>
            <p:nvPr/>
          </p:nvSpPr>
          <p:spPr bwMode="auto">
            <a:xfrm flipH="1">
              <a:off x="1680" y="3765"/>
              <a:ext cx="40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31" name="Line 227"/>
            <p:cNvSpPr>
              <a:spLocks noChangeShapeType="1"/>
            </p:cNvSpPr>
            <p:nvPr/>
          </p:nvSpPr>
          <p:spPr bwMode="auto">
            <a:xfrm>
              <a:off x="5719" y="3040"/>
              <a:ext cx="0" cy="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32" name="Line 228"/>
            <p:cNvSpPr>
              <a:spLocks noChangeShapeType="1"/>
            </p:cNvSpPr>
            <p:nvPr/>
          </p:nvSpPr>
          <p:spPr bwMode="auto">
            <a:xfrm>
              <a:off x="1680" y="2535"/>
              <a:ext cx="0" cy="1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33" name="Line 229"/>
            <p:cNvSpPr>
              <a:spLocks noChangeShapeType="1"/>
            </p:cNvSpPr>
            <p:nvPr/>
          </p:nvSpPr>
          <p:spPr bwMode="auto">
            <a:xfrm flipH="1">
              <a:off x="1272" y="2003"/>
              <a:ext cx="1230" cy="0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734" name="Group 230"/>
            <p:cNvGrpSpPr>
              <a:grpSpLocks/>
            </p:cNvGrpSpPr>
            <p:nvPr/>
          </p:nvGrpSpPr>
          <p:grpSpPr bwMode="auto">
            <a:xfrm>
              <a:off x="2695" y="2621"/>
              <a:ext cx="516" cy="64"/>
              <a:chOff x="2695" y="2621"/>
              <a:chExt cx="516" cy="64"/>
            </a:xfrm>
          </p:grpSpPr>
          <p:sp>
            <p:nvSpPr>
              <p:cNvPr id="2069735" name="Freeform 231"/>
              <p:cNvSpPr>
                <a:spLocks/>
              </p:cNvSpPr>
              <p:nvPr/>
            </p:nvSpPr>
            <p:spPr bwMode="auto">
              <a:xfrm>
                <a:off x="3136" y="262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36" name="Line 232"/>
              <p:cNvSpPr>
                <a:spLocks noChangeShapeType="1"/>
              </p:cNvSpPr>
              <p:nvPr/>
            </p:nvSpPr>
            <p:spPr bwMode="auto">
              <a:xfrm flipH="1">
                <a:off x="2695" y="2653"/>
                <a:ext cx="47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737" name="Group 233"/>
            <p:cNvGrpSpPr>
              <a:grpSpLocks/>
            </p:cNvGrpSpPr>
            <p:nvPr/>
          </p:nvGrpSpPr>
          <p:grpSpPr bwMode="auto">
            <a:xfrm>
              <a:off x="2985" y="2814"/>
              <a:ext cx="226" cy="65"/>
              <a:chOff x="2985" y="2814"/>
              <a:chExt cx="226" cy="65"/>
            </a:xfrm>
          </p:grpSpPr>
          <p:sp>
            <p:nvSpPr>
              <p:cNvPr id="2069738" name="Freeform 234"/>
              <p:cNvSpPr>
                <a:spLocks/>
              </p:cNvSpPr>
              <p:nvPr/>
            </p:nvSpPr>
            <p:spPr bwMode="auto">
              <a:xfrm>
                <a:off x="3136" y="2814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39" name="Line 235"/>
              <p:cNvSpPr>
                <a:spLocks noChangeShapeType="1"/>
              </p:cNvSpPr>
              <p:nvPr/>
            </p:nvSpPr>
            <p:spPr bwMode="auto">
              <a:xfrm flipH="1">
                <a:off x="2985" y="2847"/>
                <a:ext cx="1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740" name="Line 236"/>
            <p:cNvSpPr>
              <a:spLocks noChangeShapeType="1"/>
            </p:cNvSpPr>
            <p:nvPr/>
          </p:nvSpPr>
          <p:spPr bwMode="auto">
            <a:xfrm>
              <a:off x="2985" y="1880"/>
              <a:ext cx="0" cy="12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741" name="Group 237"/>
            <p:cNvGrpSpPr>
              <a:grpSpLocks/>
            </p:cNvGrpSpPr>
            <p:nvPr/>
          </p:nvGrpSpPr>
          <p:grpSpPr bwMode="auto">
            <a:xfrm>
              <a:off x="2435" y="2924"/>
              <a:ext cx="166" cy="436"/>
              <a:chOff x="2435" y="2924"/>
              <a:chExt cx="166" cy="436"/>
            </a:xfrm>
          </p:grpSpPr>
          <p:sp>
            <p:nvSpPr>
              <p:cNvPr id="2069742" name="AutoShape 238"/>
              <p:cNvSpPr>
                <a:spLocks noChangeArrowheads="1"/>
              </p:cNvSpPr>
              <p:nvPr/>
            </p:nvSpPr>
            <p:spPr bwMode="auto">
              <a:xfrm>
                <a:off x="2435" y="2924"/>
                <a:ext cx="166" cy="436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43" name="Rectangle 239"/>
              <p:cNvSpPr>
                <a:spLocks noChangeArrowheads="1"/>
              </p:cNvSpPr>
              <p:nvPr/>
            </p:nvSpPr>
            <p:spPr bwMode="auto">
              <a:xfrm>
                <a:off x="2517" y="2943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E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69744" name="Rectangle 240"/>
              <p:cNvSpPr>
                <a:spLocks noChangeArrowheads="1"/>
              </p:cNvSpPr>
              <p:nvPr/>
            </p:nvSpPr>
            <p:spPr bwMode="auto">
              <a:xfrm>
                <a:off x="2517" y="3024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69745" name="Rectangle 241"/>
              <p:cNvSpPr>
                <a:spLocks noChangeArrowheads="1"/>
              </p:cNvSpPr>
              <p:nvPr/>
            </p:nvSpPr>
            <p:spPr bwMode="auto">
              <a:xfrm>
                <a:off x="2519" y="3104"/>
                <a:ext cx="4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T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69746" name="Rectangle 242"/>
              <p:cNvSpPr>
                <a:spLocks noChangeArrowheads="1"/>
              </p:cNvSpPr>
              <p:nvPr/>
            </p:nvSpPr>
            <p:spPr bwMode="auto">
              <a:xfrm>
                <a:off x="2518" y="3185"/>
                <a:ext cx="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N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69747" name="Rectangle 243"/>
              <p:cNvSpPr>
                <a:spLocks noChangeArrowheads="1"/>
              </p:cNvSpPr>
              <p:nvPr/>
            </p:nvSpPr>
            <p:spPr bwMode="auto">
              <a:xfrm>
                <a:off x="2518" y="3265"/>
                <a:ext cx="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D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069748" name="Line 244"/>
            <p:cNvSpPr>
              <a:spLocks noChangeShapeType="1"/>
            </p:cNvSpPr>
            <p:nvPr/>
          </p:nvSpPr>
          <p:spPr bwMode="auto">
            <a:xfrm flipH="1">
              <a:off x="2260" y="3115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49" name="Rectangle 245"/>
            <p:cNvSpPr>
              <a:spLocks noChangeArrowheads="1"/>
            </p:cNvSpPr>
            <p:nvPr/>
          </p:nvSpPr>
          <p:spPr bwMode="auto">
            <a:xfrm>
              <a:off x="2280" y="3035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16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69750" name="Group 246"/>
            <p:cNvGrpSpPr>
              <a:grpSpLocks/>
            </p:cNvGrpSpPr>
            <p:nvPr/>
          </p:nvGrpSpPr>
          <p:grpSpPr bwMode="auto">
            <a:xfrm>
              <a:off x="1562" y="3104"/>
              <a:ext cx="875" cy="65"/>
              <a:chOff x="1562" y="3104"/>
              <a:chExt cx="875" cy="65"/>
            </a:xfrm>
          </p:grpSpPr>
          <p:sp>
            <p:nvSpPr>
              <p:cNvPr id="2069751" name="Freeform 247"/>
              <p:cNvSpPr>
                <a:spLocks/>
              </p:cNvSpPr>
              <p:nvPr/>
            </p:nvSpPr>
            <p:spPr bwMode="auto">
              <a:xfrm>
                <a:off x="2362" y="3104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52" name="Line 248"/>
              <p:cNvSpPr>
                <a:spLocks noChangeShapeType="1"/>
              </p:cNvSpPr>
              <p:nvPr/>
            </p:nvSpPr>
            <p:spPr bwMode="auto">
              <a:xfrm flipH="1">
                <a:off x="1562" y="3137"/>
                <a:ext cx="838" cy="0"/>
              </a:xfrm>
              <a:prstGeom prst="line">
                <a:avLst/>
              </a:prstGeom>
              <a:noFill/>
              <a:ln w="25400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753" name="Line 249"/>
            <p:cNvSpPr>
              <a:spLocks noChangeShapeType="1"/>
            </p:cNvSpPr>
            <p:nvPr/>
          </p:nvSpPr>
          <p:spPr bwMode="auto">
            <a:xfrm flipH="1">
              <a:off x="2647" y="3115"/>
              <a:ext cx="48" cy="4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54" name="Rectangle 250"/>
            <p:cNvSpPr>
              <a:spLocks noChangeArrowheads="1"/>
            </p:cNvSpPr>
            <p:nvPr/>
          </p:nvSpPr>
          <p:spPr bwMode="auto">
            <a:xfrm>
              <a:off x="2646" y="3035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32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55" name="Line 251"/>
            <p:cNvSpPr>
              <a:spLocks noChangeShapeType="1"/>
            </p:cNvSpPr>
            <p:nvPr/>
          </p:nvSpPr>
          <p:spPr bwMode="auto">
            <a:xfrm flipH="1">
              <a:off x="2598" y="3137"/>
              <a:ext cx="3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56" name="Line 252"/>
            <p:cNvSpPr>
              <a:spLocks noChangeShapeType="1"/>
            </p:cNvSpPr>
            <p:nvPr/>
          </p:nvSpPr>
          <p:spPr bwMode="auto">
            <a:xfrm>
              <a:off x="1562" y="2003"/>
              <a:ext cx="0" cy="1134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57" name="Rectangle 253"/>
            <p:cNvSpPr>
              <a:spLocks noChangeArrowheads="1"/>
            </p:cNvSpPr>
            <p:nvPr/>
          </p:nvSpPr>
          <p:spPr bwMode="auto">
            <a:xfrm>
              <a:off x="4245" y="2607"/>
              <a:ext cx="725" cy="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58" name="Line 254"/>
            <p:cNvSpPr>
              <a:spLocks noChangeShapeType="1"/>
            </p:cNvSpPr>
            <p:nvPr/>
          </p:nvSpPr>
          <p:spPr bwMode="auto">
            <a:xfrm flipH="1">
              <a:off x="5574" y="3040"/>
              <a:ext cx="1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59" name="Rectangle 255"/>
            <p:cNvSpPr>
              <a:spLocks noChangeArrowheads="1"/>
            </p:cNvSpPr>
            <p:nvPr/>
          </p:nvSpPr>
          <p:spPr bwMode="auto">
            <a:xfrm>
              <a:off x="4859" y="2905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60" name="Rectangle 256"/>
            <p:cNvSpPr>
              <a:spLocks noChangeArrowheads="1"/>
            </p:cNvSpPr>
            <p:nvPr/>
          </p:nvSpPr>
          <p:spPr bwMode="auto">
            <a:xfrm>
              <a:off x="4303" y="3077"/>
              <a:ext cx="1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WD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61" name="Rectangle 257"/>
            <p:cNvSpPr>
              <a:spLocks noChangeArrowheads="1"/>
            </p:cNvSpPr>
            <p:nvPr/>
          </p:nvSpPr>
          <p:spPr bwMode="auto">
            <a:xfrm>
              <a:off x="4517" y="2820"/>
              <a:ext cx="2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Data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62" name="Rectangle 258"/>
            <p:cNvSpPr>
              <a:spLocks noChangeArrowheads="1"/>
            </p:cNvSpPr>
            <p:nvPr/>
          </p:nvSpPr>
          <p:spPr bwMode="auto">
            <a:xfrm>
              <a:off x="4455" y="2917"/>
              <a:ext cx="3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Memory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69763" name="Group 259"/>
            <p:cNvGrpSpPr>
              <a:grpSpLocks/>
            </p:cNvGrpSpPr>
            <p:nvPr/>
          </p:nvGrpSpPr>
          <p:grpSpPr bwMode="auto">
            <a:xfrm>
              <a:off x="4097" y="2718"/>
              <a:ext cx="150" cy="64"/>
              <a:chOff x="4097" y="2718"/>
              <a:chExt cx="150" cy="64"/>
            </a:xfrm>
          </p:grpSpPr>
          <p:sp>
            <p:nvSpPr>
              <p:cNvPr id="2069764" name="Freeform 260"/>
              <p:cNvSpPr>
                <a:spLocks/>
              </p:cNvSpPr>
              <p:nvPr/>
            </p:nvSpPr>
            <p:spPr bwMode="auto">
              <a:xfrm>
                <a:off x="4172" y="2718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65" name="Line 261"/>
              <p:cNvSpPr>
                <a:spLocks noChangeShapeType="1"/>
              </p:cNvSpPr>
              <p:nvPr/>
            </p:nvSpPr>
            <p:spPr bwMode="auto">
              <a:xfrm flipH="1">
                <a:off x="4097" y="2750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766" name="Rectangle 262"/>
            <p:cNvSpPr>
              <a:spLocks noChangeArrowheads="1"/>
            </p:cNvSpPr>
            <p:nvPr/>
          </p:nvSpPr>
          <p:spPr bwMode="auto">
            <a:xfrm>
              <a:off x="4309" y="2712"/>
              <a:ext cx="2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ADDR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67" name="Line 263"/>
            <p:cNvSpPr>
              <a:spLocks noChangeShapeType="1"/>
            </p:cNvSpPr>
            <p:nvPr/>
          </p:nvSpPr>
          <p:spPr bwMode="auto">
            <a:xfrm>
              <a:off x="4097" y="2535"/>
              <a:ext cx="0" cy="9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68" name="Line 264"/>
            <p:cNvSpPr>
              <a:spLocks noChangeShapeType="1"/>
            </p:cNvSpPr>
            <p:nvPr/>
          </p:nvSpPr>
          <p:spPr bwMode="auto">
            <a:xfrm flipH="1">
              <a:off x="2480" y="2073"/>
              <a:ext cx="49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69" name="Rectangle 265"/>
            <p:cNvSpPr>
              <a:spLocks noChangeArrowheads="1"/>
            </p:cNvSpPr>
            <p:nvPr/>
          </p:nvSpPr>
          <p:spPr bwMode="auto">
            <a:xfrm>
              <a:off x="2548" y="206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69770" name="Group 266"/>
            <p:cNvGrpSpPr>
              <a:grpSpLocks/>
            </p:cNvGrpSpPr>
            <p:nvPr/>
          </p:nvGrpSpPr>
          <p:grpSpPr bwMode="auto">
            <a:xfrm>
              <a:off x="2480" y="2008"/>
              <a:ext cx="54" cy="194"/>
              <a:chOff x="2480" y="2008"/>
              <a:chExt cx="54" cy="194"/>
            </a:xfrm>
          </p:grpSpPr>
          <p:sp>
            <p:nvSpPr>
              <p:cNvPr id="2069771" name="Freeform 267"/>
              <p:cNvSpPr>
                <a:spLocks/>
              </p:cNvSpPr>
              <p:nvPr/>
            </p:nvSpPr>
            <p:spPr bwMode="auto">
              <a:xfrm>
                <a:off x="2480" y="2137"/>
                <a:ext cx="54" cy="65"/>
              </a:xfrm>
              <a:custGeom>
                <a:avLst/>
                <a:gdLst>
                  <a:gd name="T0" fmla="*/ 27 w 54"/>
                  <a:gd name="T1" fmla="*/ 65 h 65"/>
                  <a:gd name="T2" fmla="*/ 0 w 54"/>
                  <a:gd name="T3" fmla="*/ 0 h 65"/>
                  <a:gd name="T4" fmla="*/ 54 w 54"/>
                  <a:gd name="T5" fmla="*/ 0 h 65"/>
                  <a:gd name="T6" fmla="*/ 27 w 54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65">
                    <a:moveTo>
                      <a:pt x="27" y="65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72" name="Line 268"/>
              <p:cNvSpPr>
                <a:spLocks noChangeShapeType="1"/>
              </p:cNvSpPr>
              <p:nvPr/>
            </p:nvSpPr>
            <p:spPr bwMode="auto">
              <a:xfrm>
                <a:off x="2507" y="2008"/>
                <a:ext cx="0" cy="172"/>
              </a:xfrm>
              <a:prstGeom prst="line">
                <a:avLst/>
              </a:prstGeom>
              <a:noFill/>
              <a:ln w="17463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773" name="Group 269"/>
            <p:cNvGrpSpPr>
              <a:grpSpLocks/>
            </p:cNvGrpSpPr>
            <p:nvPr/>
          </p:nvGrpSpPr>
          <p:grpSpPr bwMode="auto">
            <a:xfrm>
              <a:off x="3324" y="2718"/>
              <a:ext cx="128" cy="64"/>
              <a:chOff x="3324" y="2718"/>
              <a:chExt cx="128" cy="64"/>
            </a:xfrm>
          </p:grpSpPr>
          <p:sp>
            <p:nvSpPr>
              <p:cNvPr id="2069774" name="Freeform 270"/>
              <p:cNvSpPr>
                <a:spLocks/>
              </p:cNvSpPr>
              <p:nvPr/>
            </p:nvSpPr>
            <p:spPr bwMode="auto">
              <a:xfrm>
                <a:off x="3377" y="2718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75" name="Line 271"/>
              <p:cNvSpPr>
                <a:spLocks noChangeShapeType="1"/>
              </p:cNvSpPr>
              <p:nvPr/>
            </p:nvSpPr>
            <p:spPr bwMode="auto">
              <a:xfrm flipH="1">
                <a:off x="3324" y="275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776" name="Rectangle 272"/>
            <p:cNvSpPr>
              <a:spLocks noChangeArrowheads="1"/>
            </p:cNvSpPr>
            <p:nvPr/>
          </p:nvSpPr>
          <p:spPr bwMode="auto">
            <a:xfrm>
              <a:off x="1728" y="1912"/>
              <a:ext cx="3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440000"/>
                  </a:solidFill>
                  <a:effectLst/>
                  <a:latin typeface="Helvetica" pitchFamily="34" charset="0"/>
                </a:rPr>
                <a:t>Instruction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77" name="Rectangle 273"/>
            <p:cNvSpPr>
              <a:spLocks noChangeArrowheads="1"/>
            </p:cNvSpPr>
            <p:nvPr/>
          </p:nvSpPr>
          <p:spPr bwMode="auto">
            <a:xfrm>
              <a:off x="2153" y="1918"/>
              <a:ext cx="4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440000"/>
                  </a:solidFill>
                  <a:effectLst/>
                  <a:latin typeface="Courier New" pitchFamily="49" charset="0"/>
                </a:rPr>
                <a:t>I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778" name="Line 274"/>
            <p:cNvSpPr>
              <a:spLocks noChangeShapeType="1"/>
            </p:cNvSpPr>
            <p:nvPr/>
          </p:nvSpPr>
          <p:spPr bwMode="auto">
            <a:xfrm flipH="1">
              <a:off x="1293" y="1976"/>
              <a:ext cx="49" cy="49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79" name="Rectangle 275"/>
            <p:cNvSpPr>
              <a:spLocks noChangeArrowheads="1"/>
            </p:cNvSpPr>
            <p:nvPr/>
          </p:nvSpPr>
          <p:spPr bwMode="auto">
            <a:xfrm>
              <a:off x="1314" y="2020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32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69780" name="Group 276"/>
            <p:cNvGrpSpPr>
              <a:grpSpLocks/>
            </p:cNvGrpSpPr>
            <p:nvPr/>
          </p:nvGrpSpPr>
          <p:grpSpPr bwMode="auto">
            <a:xfrm>
              <a:off x="3200" y="2583"/>
              <a:ext cx="107" cy="349"/>
              <a:chOff x="3200" y="2583"/>
              <a:chExt cx="107" cy="349"/>
            </a:xfrm>
          </p:grpSpPr>
          <p:sp>
            <p:nvSpPr>
              <p:cNvPr id="2069781" name="Freeform 277"/>
              <p:cNvSpPr>
                <a:spLocks/>
              </p:cNvSpPr>
              <p:nvPr/>
            </p:nvSpPr>
            <p:spPr bwMode="auto">
              <a:xfrm>
                <a:off x="3200" y="2583"/>
                <a:ext cx="97" cy="339"/>
              </a:xfrm>
              <a:custGeom>
                <a:avLst/>
                <a:gdLst>
                  <a:gd name="T0" fmla="*/ 0 w 97"/>
                  <a:gd name="T1" fmla="*/ 0 h 339"/>
                  <a:gd name="T2" fmla="*/ 0 w 97"/>
                  <a:gd name="T3" fmla="*/ 339 h 339"/>
                  <a:gd name="T4" fmla="*/ 97 w 97"/>
                  <a:gd name="T5" fmla="*/ 269 h 339"/>
                  <a:gd name="T6" fmla="*/ 97 w 97"/>
                  <a:gd name="T7" fmla="*/ 76 h 339"/>
                  <a:gd name="T8" fmla="*/ 0 w 97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39">
                    <a:moveTo>
                      <a:pt x="0" y="0"/>
                    </a:moveTo>
                    <a:lnTo>
                      <a:pt x="0" y="339"/>
                    </a:lnTo>
                    <a:lnTo>
                      <a:pt x="97" y="269"/>
                    </a:lnTo>
                    <a:lnTo>
                      <a:pt x="97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82" name="Freeform 278"/>
              <p:cNvSpPr>
                <a:spLocks/>
              </p:cNvSpPr>
              <p:nvPr/>
            </p:nvSpPr>
            <p:spPr bwMode="auto">
              <a:xfrm>
                <a:off x="3211" y="2594"/>
                <a:ext cx="96" cy="338"/>
              </a:xfrm>
              <a:custGeom>
                <a:avLst/>
                <a:gdLst>
                  <a:gd name="T0" fmla="*/ 0 w 96"/>
                  <a:gd name="T1" fmla="*/ 0 h 338"/>
                  <a:gd name="T2" fmla="*/ 0 w 96"/>
                  <a:gd name="T3" fmla="*/ 338 h 338"/>
                  <a:gd name="T4" fmla="*/ 96 w 96"/>
                  <a:gd name="T5" fmla="*/ 269 h 338"/>
                  <a:gd name="T6" fmla="*/ 96 w 96"/>
                  <a:gd name="T7" fmla="*/ 75 h 338"/>
                  <a:gd name="T8" fmla="*/ 0 w 96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338">
                    <a:moveTo>
                      <a:pt x="0" y="0"/>
                    </a:moveTo>
                    <a:lnTo>
                      <a:pt x="0" y="338"/>
                    </a:lnTo>
                    <a:lnTo>
                      <a:pt x="96" y="269"/>
                    </a:lnTo>
                    <a:lnTo>
                      <a:pt x="96" y="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83" name="Rectangle 279"/>
              <p:cNvSpPr>
                <a:spLocks noChangeArrowheads="1"/>
              </p:cNvSpPr>
              <p:nvPr/>
            </p:nvSpPr>
            <p:spPr bwMode="auto">
              <a:xfrm>
                <a:off x="3246" y="2664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M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69784" name="Rectangle 280"/>
              <p:cNvSpPr>
                <a:spLocks noChangeArrowheads="1"/>
              </p:cNvSpPr>
              <p:nvPr/>
            </p:nvSpPr>
            <p:spPr bwMode="auto">
              <a:xfrm>
                <a:off x="3244" y="2728"/>
                <a:ext cx="40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U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69785" name="Rectangle 281"/>
              <p:cNvSpPr>
                <a:spLocks noChangeArrowheads="1"/>
              </p:cNvSpPr>
              <p:nvPr/>
            </p:nvSpPr>
            <p:spPr bwMode="auto">
              <a:xfrm>
                <a:off x="3251" y="2793"/>
                <a:ext cx="3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069786" name="Group 282"/>
            <p:cNvGrpSpPr>
              <a:grpSpLocks/>
            </p:cNvGrpSpPr>
            <p:nvPr/>
          </p:nvGrpSpPr>
          <p:grpSpPr bwMode="auto">
            <a:xfrm>
              <a:off x="4967" y="2911"/>
              <a:ext cx="489" cy="64"/>
              <a:chOff x="4967" y="2911"/>
              <a:chExt cx="489" cy="64"/>
            </a:xfrm>
          </p:grpSpPr>
          <p:sp>
            <p:nvSpPr>
              <p:cNvPr id="2069787" name="Freeform 283"/>
              <p:cNvSpPr>
                <a:spLocks/>
              </p:cNvSpPr>
              <p:nvPr/>
            </p:nvSpPr>
            <p:spPr bwMode="auto">
              <a:xfrm>
                <a:off x="5381" y="291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88" name="Line 284"/>
              <p:cNvSpPr>
                <a:spLocks noChangeShapeType="1"/>
              </p:cNvSpPr>
              <p:nvPr/>
            </p:nvSpPr>
            <p:spPr bwMode="auto">
              <a:xfrm flipH="1">
                <a:off x="4967" y="2943"/>
                <a:ext cx="45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789" name="Group 285"/>
            <p:cNvGrpSpPr>
              <a:grpSpLocks/>
            </p:cNvGrpSpPr>
            <p:nvPr/>
          </p:nvGrpSpPr>
          <p:grpSpPr bwMode="auto">
            <a:xfrm>
              <a:off x="5257" y="3083"/>
              <a:ext cx="226" cy="64"/>
              <a:chOff x="5257" y="3083"/>
              <a:chExt cx="226" cy="64"/>
            </a:xfrm>
          </p:grpSpPr>
          <p:sp>
            <p:nvSpPr>
              <p:cNvPr id="2069790" name="Freeform 286"/>
              <p:cNvSpPr>
                <a:spLocks/>
              </p:cNvSpPr>
              <p:nvPr/>
            </p:nvSpPr>
            <p:spPr bwMode="auto">
              <a:xfrm>
                <a:off x="5408" y="3083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91" name="Line 287"/>
              <p:cNvSpPr>
                <a:spLocks noChangeShapeType="1"/>
              </p:cNvSpPr>
              <p:nvPr/>
            </p:nvSpPr>
            <p:spPr bwMode="auto">
              <a:xfrm flipH="1">
                <a:off x="5257" y="3115"/>
                <a:ext cx="1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792" name="Group 288"/>
            <p:cNvGrpSpPr>
              <a:grpSpLocks/>
            </p:cNvGrpSpPr>
            <p:nvPr/>
          </p:nvGrpSpPr>
          <p:grpSpPr bwMode="auto">
            <a:xfrm>
              <a:off x="3060" y="3083"/>
              <a:ext cx="1187" cy="64"/>
              <a:chOff x="3060" y="3083"/>
              <a:chExt cx="1187" cy="64"/>
            </a:xfrm>
          </p:grpSpPr>
          <p:sp>
            <p:nvSpPr>
              <p:cNvPr id="2069793" name="Freeform 289"/>
              <p:cNvSpPr>
                <a:spLocks/>
              </p:cNvSpPr>
              <p:nvPr/>
            </p:nvSpPr>
            <p:spPr bwMode="auto">
              <a:xfrm>
                <a:off x="4172" y="3083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94" name="Line 290"/>
              <p:cNvSpPr>
                <a:spLocks noChangeShapeType="1"/>
              </p:cNvSpPr>
              <p:nvPr/>
            </p:nvSpPr>
            <p:spPr bwMode="auto">
              <a:xfrm flipH="1">
                <a:off x="3060" y="3115"/>
                <a:ext cx="115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795" name="Line 291"/>
            <p:cNvSpPr>
              <a:spLocks noChangeShapeType="1"/>
            </p:cNvSpPr>
            <p:nvPr/>
          </p:nvSpPr>
          <p:spPr bwMode="auto">
            <a:xfrm>
              <a:off x="3060" y="2653"/>
              <a:ext cx="0" cy="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96" name="Oval 292"/>
            <p:cNvSpPr>
              <a:spLocks noChangeArrowheads="1"/>
            </p:cNvSpPr>
            <p:nvPr/>
          </p:nvSpPr>
          <p:spPr bwMode="auto">
            <a:xfrm>
              <a:off x="3047" y="2645"/>
              <a:ext cx="27" cy="22"/>
            </a:xfrm>
            <a:prstGeom prst="ellipse">
              <a:avLst/>
            </a:prstGeom>
            <a:solidFill>
              <a:srgbClr val="44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797" name="Line 293"/>
            <p:cNvSpPr>
              <a:spLocks noChangeShapeType="1"/>
            </p:cNvSpPr>
            <p:nvPr/>
          </p:nvSpPr>
          <p:spPr bwMode="auto">
            <a:xfrm flipH="1">
              <a:off x="4097" y="3454"/>
              <a:ext cx="1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798" name="Line 294"/>
            <p:cNvSpPr>
              <a:spLocks noChangeShapeType="1"/>
            </p:cNvSpPr>
            <p:nvPr/>
          </p:nvSpPr>
          <p:spPr bwMode="auto">
            <a:xfrm>
              <a:off x="5257" y="3115"/>
              <a:ext cx="0" cy="3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799" name="Group 295"/>
            <p:cNvGrpSpPr>
              <a:grpSpLocks/>
            </p:cNvGrpSpPr>
            <p:nvPr/>
          </p:nvGrpSpPr>
          <p:grpSpPr bwMode="auto">
            <a:xfrm>
              <a:off x="3372" y="1847"/>
              <a:ext cx="199" cy="65"/>
              <a:chOff x="3372" y="1847"/>
              <a:chExt cx="199" cy="65"/>
            </a:xfrm>
          </p:grpSpPr>
          <p:sp>
            <p:nvSpPr>
              <p:cNvPr id="2069800" name="Freeform 296"/>
              <p:cNvSpPr>
                <a:spLocks/>
              </p:cNvSpPr>
              <p:nvPr/>
            </p:nvSpPr>
            <p:spPr bwMode="auto">
              <a:xfrm>
                <a:off x="3495" y="1847"/>
                <a:ext cx="76" cy="65"/>
              </a:xfrm>
              <a:custGeom>
                <a:avLst/>
                <a:gdLst>
                  <a:gd name="T0" fmla="*/ 76 w 76"/>
                  <a:gd name="T1" fmla="*/ 33 h 65"/>
                  <a:gd name="T2" fmla="*/ 0 w 76"/>
                  <a:gd name="T3" fmla="*/ 65 h 65"/>
                  <a:gd name="T4" fmla="*/ 0 w 76"/>
                  <a:gd name="T5" fmla="*/ 0 h 65"/>
                  <a:gd name="T6" fmla="*/ 76 w 76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65">
                    <a:moveTo>
                      <a:pt x="76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6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01" name="Line 297"/>
              <p:cNvSpPr>
                <a:spLocks noChangeShapeType="1"/>
              </p:cNvSpPr>
              <p:nvPr/>
            </p:nvSpPr>
            <p:spPr bwMode="auto">
              <a:xfrm flipH="1">
                <a:off x="3372" y="1880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802" name="AutoShape 298"/>
            <p:cNvSpPr>
              <a:spLocks noChangeArrowheads="1"/>
            </p:cNvSpPr>
            <p:nvPr/>
          </p:nvSpPr>
          <p:spPr bwMode="auto">
            <a:xfrm>
              <a:off x="3133" y="1785"/>
              <a:ext cx="242" cy="194"/>
            </a:xfrm>
            <a:prstGeom prst="roundRect">
              <a:avLst>
                <a:gd name="adj" fmla="val 4615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03" name="Rectangle 299"/>
            <p:cNvSpPr>
              <a:spLocks noChangeArrowheads="1"/>
            </p:cNvSpPr>
            <p:nvPr/>
          </p:nvSpPr>
          <p:spPr bwMode="auto">
            <a:xfrm>
              <a:off x="3166" y="1836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Courier" pitchFamily="49" charset="0"/>
                </a:rPr>
                <a:t>&lt;&lt;2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69804" name="Group 300"/>
            <p:cNvGrpSpPr>
              <a:grpSpLocks/>
            </p:cNvGrpSpPr>
            <p:nvPr/>
          </p:nvGrpSpPr>
          <p:grpSpPr bwMode="auto">
            <a:xfrm>
              <a:off x="1223" y="1509"/>
              <a:ext cx="2348" cy="64"/>
              <a:chOff x="1223" y="1509"/>
              <a:chExt cx="2348" cy="64"/>
            </a:xfrm>
          </p:grpSpPr>
          <p:sp>
            <p:nvSpPr>
              <p:cNvPr id="2069805" name="Freeform 301"/>
              <p:cNvSpPr>
                <a:spLocks/>
              </p:cNvSpPr>
              <p:nvPr/>
            </p:nvSpPr>
            <p:spPr bwMode="auto">
              <a:xfrm>
                <a:off x="3495" y="1509"/>
                <a:ext cx="76" cy="64"/>
              </a:xfrm>
              <a:custGeom>
                <a:avLst/>
                <a:gdLst>
                  <a:gd name="T0" fmla="*/ 76 w 76"/>
                  <a:gd name="T1" fmla="*/ 32 h 64"/>
                  <a:gd name="T2" fmla="*/ 0 w 76"/>
                  <a:gd name="T3" fmla="*/ 64 h 64"/>
                  <a:gd name="T4" fmla="*/ 0 w 76"/>
                  <a:gd name="T5" fmla="*/ 0 h 64"/>
                  <a:gd name="T6" fmla="*/ 76 w 76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64">
                    <a:moveTo>
                      <a:pt x="76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06" name="Line 302"/>
              <p:cNvSpPr>
                <a:spLocks noChangeShapeType="1"/>
              </p:cNvSpPr>
              <p:nvPr/>
            </p:nvSpPr>
            <p:spPr bwMode="auto">
              <a:xfrm flipH="1">
                <a:off x="1223" y="1541"/>
                <a:ext cx="231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807" name="Rectangle 303"/>
            <p:cNvSpPr>
              <a:spLocks noChangeArrowheads="1"/>
            </p:cNvSpPr>
            <p:nvPr/>
          </p:nvSpPr>
          <p:spPr bwMode="auto">
            <a:xfrm>
              <a:off x="571" y="1861"/>
              <a:ext cx="703" cy="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08" name="Rectangle 304"/>
            <p:cNvSpPr>
              <a:spLocks noChangeArrowheads="1"/>
            </p:cNvSpPr>
            <p:nvPr/>
          </p:nvSpPr>
          <p:spPr bwMode="auto">
            <a:xfrm>
              <a:off x="1163" y="1965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809" name="Rectangle 305"/>
            <p:cNvSpPr>
              <a:spLocks noChangeArrowheads="1"/>
            </p:cNvSpPr>
            <p:nvPr/>
          </p:nvSpPr>
          <p:spPr bwMode="auto">
            <a:xfrm>
              <a:off x="714" y="2073"/>
              <a:ext cx="4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Instruction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810" name="Rectangle 306"/>
            <p:cNvSpPr>
              <a:spLocks noChangeArrowheads="1"/>
            </p:cNvSpPr>
            <p:nvPr/>
          </p:nvSpPr>
          <p:spPr bwMode="auto">
            <a:xfrm>
              <a:off x="781" y="2170"/>
              <a:ext cx="3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Memory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811" name="Rectangle 307"/>
            <p:cNvSpPr>
              <a:spLocks noChangeArrowheads="1"/>
            </p:cNvSpPr>
            <p:nvPr/>
          </p:nvSpPr>
          <p:spPr bwMode="auto">
            <a:xfrm>
              <a:off x="635" y="1965"/>
              <a:ext cx="2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ADDR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812" name="Rectangle 308"/>
            <p:cNvSpPr>
              <a:spLocks noChangeArrowheads="1"/>
            </p:cNvSpPr>
            <p:nvPr/>
          </p:nvSpPr>
          <p:spPr bwMode="auto">
            <a:xfrm>
              <a:off x="184" y="1667"/>
              <a:ext cx="193" cy="67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813" name="Group 309"/>
            <p:cNvGrpSpPr>
              <a:grpSpLocks/>
            </p:cNvGrpSpPr>
            <p:nvPr/>
          </p:nvGrpSpPr>
          <p:grpSpPr bwMode="auto">
            <a:xfrm>
              <a:off x="36" y="1971"/>
              <a:ext cx="151" cy="64"/>
              <a:chOff x="36" y="1971"/>
              <a:chExt cx="151" cy="64"/>
            </a:xfrm>
          </p:grpSpPr>
          <p:sp>
            <p:nvSpPr>
              <p:cNvPr id="2069814" name="Freeform 310"/>
              <p:cNvSpPr>
                <a:spLocks/>
              </p:cNvSpPr>
              <p:nvPr/>
            </p:nvSpPr>
            <p:spPr bwMode="auto">
              <a:xfrm>
                <a:off x="112" y="197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15" name="Line 311"/>
              <p:cNvSpPr>
                <a:spLocks noChangeShapeType="1"/>
              </p:cNvSpPr>
              <p:nvPr/>
            </p:nvSpPr>
            <p:spPr bwMode="auto">
              <a:xfrm flipH="1">
                <a:off x="36" y="2003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816" name="Group 312"/>
            <p:cNvGrpSpPr>
              <a:grpSpLocks/>
            </p:cNvGrpSpPr>
            <p:nvPr/>
          </p:nvGrpSpPr>
          <p:grpSpPr bwMode="auto">
            <a:xfrm>
              <a:off x="375" y="1971"/>
              <a:ext cx="198" cy="64"/>
              <a:chOff x="375" y="1971"/>
              <a:chExt cx="198" cy="64"/>
            </a:xfrm>
          </p:grpSpPr>
          <p:sp>
            <p:nvSpPr>
              <p:cNvPr id="2069817" name="Freeform 313"/>
              <p:cNvSpPr>
                <a:spLocks/>
              </p:cNvSpPr>
              <p:nvPr/>
            </p:nvSpPr>
            <p:spPr bwMode="auto">
              <a:xfrm>
                <a:off x="498" y="197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18" name="Line 314"/>
              <p:cNvSpPr>
                <a:spLocks noChangeShapeType="1"/>
              </p:cNvSpPr>
              <p:nvPr/>
            </p:nvSpPr>
            <p:spPr bwMode="auto">
              <a:xfrm flipH="1">
                <a:off x="375" y="2003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819" name="Rectangle 315"/>
            <p:cNvSpPr>
              <a:spLocks noChangeArrowheads="1"/>
            </p:cNvSpPr>
            <p:nvPr/>
          </p:nvSpPr>
          <p:spPr bwMode="auto">
            <a:xfrm>
              <a:off x="244" y="178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PC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69820" name="Group 316"/>
            <p:cNvGrpSpPr>
              <a:grpSpLocks/>
            </p:cNvGrpSpPr>
            <p:nvPr/>
          </p:nvGrpSpPr>
          <p:grpSpPr bwMode="auto">
            <a:xfrm>
              <a:off x="450" y="1267"/>
              <a:ext cx="537" cy="65"/>
              <a:chOff x="450" y="1267"/>
              <a:chExt cx="537" cy="65"/>
            </a:xfrm>
          </p:grpSpPr>
          <p:sp>
            <p:nvSpPr>
              <p:cNvPr id="2069821" name="Freeform 317"/>
              <p:cNvSpPr>
                <a:spLocks/>
              </p:cNvSpPr>
              <p:nvPr/>
            </p:nvSpPr>
            <p:spPr bwMode="auto">
              <a:xfrm>
                <a:off x="912" y="1267"/>
                <a:ext cx="75" cy="65"/>
              </a:xfrm>
              <a:custGeom>
                <a:avLst/>
                <a:gdLst>
                  <a:gd name="T0" fmla="*/ 75 w 75"/>
                  <a:gd name="T1" fmla="*/ 32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2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22" name="Line 318"/>
              <p:cNvSpPr>
                <a:spLocks noChangeShapeType="1"/>
              </p:cNvSpPr>
              <p:nvPr/>
            </p:nvSpPr>
            <p:spPr bwMode="auto">
              <a:xfrm flipH="1">
                <a:off x="450" y="1299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823" name="Rectangle 319"/>
            <p:cNvSpPr>
              <a:spLocks noChangeArrowheads="1"/>
            </p:cNvSpPr>
            <p:nvPr/>
          </p:nvSpPr>
          <p:spPr bwMode="auto">
            <a:xfrm>
              <a:off x="674" y="1595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4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69824" name="Group 320"/>
            <p:cNvGrpSpPr>
              <a:grpSpLocks/>
            </p:cNvGrpSpPr>
            <p:nvPr/>
          </p:nvGrpSpPr>
          <p:grpSpPr bwMode="auto">
            <a:xfrm>
              <a:off x="740" y="1606"/>
              <a:ext cx="247" cy="64"/>
              <a:chOff x="740" y="1606"/>
              <a:chExt cx="247" cy="64"/>
            </a:xfrm>
          </p:grpSpPr>
          <p:sp>
            <p:nvSpPr>
              <p:cNvPr id="2069825" name="Freeform 321"/>
              <p:cNvSpPr>
                <a:spLocks/>
              </p:cNvSpPr>
              <p:nvPr/>
            </p:nvSpPr>
            <p:spPr bwMode="auto">
              <a:xfrm>
                <a:off x="912" y="1606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26" name="Line 322"/>
              <p:cNvSpPr>
                <a:spLocks noChangeShapeType="1"/>
              </p:cNvSpPr>
              <p:nvPr/>
            </p:nvSpPr>
            <p:spPr bwMode="auto">
              <a:xfrm flipH="1">
                <a:off x="740" y="1638"/>
                <a:ext cx="2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827" name="Group 323"/>
            <p:cNvGrpSpPr>
              <a:grpSpLocks/>
            </p:cNvGrpSpPr>
            <p:nvPr/>
          </p:nvGrpSpPr>
          <p:grpSpPr bwMode="auto">
            <a:xfrm>
              <a:off x="982" y="1181"/>
              <a:ext cx="252" cy="591"/>
              <a:chOff x="982" y="1181"/>
              <a:chExt cx="252" cy="591"/>
            </a:xfrm>
          </p:grpSpPr>
          <p:sp>
            <p:nvSpPr>
              <p:cNvPr id="2069828" name="Freeform 324"/>
              <p:cNvSpPr>
                <a:spLocks/>
              </p:cNvSpPr>
              <p:nvPr/>
            </p:nvSpPr>
            <p:spPr bwMode="auto">
              <a:xfrm>
                <a:off x="982" y="1181"/>
                <a:ext cx="241" cy="580"/>
              </a:xfrm>
              <a:custGeom>
                <a:avLst/>
                <a:gdLst>
                  <a:gd name="T0" fmla="*/ 0 w 241"/>
                  <a:gd name="T1" fmla="*/ 0 h 580"/>
                  <a:gd name="T2" fmla="*/ 0 w 241"/>
                  <a:gd name="T3" fmla="*/ 242 h 580"/>
                  <a:gd name="T4" fmla="*/ 48 w 241"/>
                  <a:gd name="T5" fmla="*/ 290 h 580"/>
                  <a:gd name="T6" fmla="*/ 0 w 241"/>
                  <a:gd name="T7" fmla="*/ 339 h 580"/>
                  <a:gd name="T8" fmla="*/ 0 w 241"/>
                  <a:gd name="T9" fmla="*/ 580 h 580"/>
                  <a:gd name="T10" fmla="*/ 241 w 241"/>
                  <a:gd name="T11" fmla="*/ 435 h 580"/>
                  <a:gd name="T12" fmla="*/ 241 w 241"/>
                  <a:gd name="T13" fmla="*/ 145 h 580"/>
                  <a:gd name="T14" fmla="*/ 0 w 241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580">
                    <a:moveTo>
                      <a:pt x="0" y="0"/>
                    </a:moveTo>
                    <a:lnTo>
                      <a:pt x="0" y="242"/>
                    </a:lnTo>
                    <a:lnTo>
                      <a:pt x="48" y="290"/>
                    </a:lnTo>
                    <a:lnTo>
                      <a:pt x="0" y="339"/>
                    </a:lnTo>
                    <a:lnTo>
                      <a:pt x="0" y="580"/>
                    </a:lnTo>
                    <a:lnTo>
                      <a:pt x="241" y="435"/>
                    </a:lnTo>
                    <a:lnTo>
                      <a:pt x="241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29" name="Freeform 325"/>
              <p:cNvSpPr>
                <a:spLocks/>
              </p:cNvSpPr>
              <p:nvPr/>
            </p:nvSpPr>
            <p:spPr bwMode="auto">
              <a:xfrm>
                <a:off x="992" y="1192"/>
                <a:ext cx="242" cy="580"/>
              </a:xfrm>
              <a:custGeom>
                <a:avLst/>
                <a:gdLst>
                  <a:gd name="T0" fmla="*/ 0 w 242"/>
                  <a:gd name="T1" fmla="*/ 0 h 580"/>
                  <a:gd name="T2" fmla="*/ 0 w 242"/>
                  <a:gd name="T3" fmla="*/ 242 h 580"/>
                  <a:gd name="T4" fmla="*/ 49 w 242"/>
                  <a:gd name="T5" fmla="*/ 290 h 580"/>
                  <a:gd name="T6" fmla="*/ 0 w 242"/>
                  <a:gd name="T7" fmla="*/ 338 h 580"/>
                  <a:gd name="T8" fmla="*/ 0 w 242"/>
                  <a:gd name="T9" fmla="*/ 580 h 580"/>
                  <a:gd name="T10" fmla="*/ 242 w 242"/>
                  <a:gd name="T11" fmla="*/ 435 h 580"/>
                  <a:gd name="T12" fmla="*/ 242 w 242"/>
                  <a:gd name="T13" fmla="*/ 145 h 580"/>
                  <a:gd name="T14" fmla="*/ 0 w 242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580">
                    <a:moveTo>
                      <a:pt x="0" y="0"/>
                    </a:moveTo>
                    <a:lnTo>
                      <a:pt x="0" y="242"/>
                    </a:lnTo>
                    <a:lnTo>
                      <a:pt x="49" y="290"/>
                    </a:lnTo>
                    <a:lnTo>
                      <a:pt x="0" y="338"/>
                    </a:lnTo>
                    <a:lnTo>
                      <a:pt x="0" y="580"/>
                    </a:lnTo>
                    <a:lnTo>
                      <a:pt x="242" y="435"/>
                    </a:lnTo>
                    <a:lnTo>
                      <a:pt x="242" y="14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30" name="Rectangle 326"/>
              <p:cNvSpPr>
                <a:spLocks noChangeArrowheads="1"/>
              </p:cNvSpPr>
              <p:nvPr/>
            </p:nvSpPr>
            <p:spPr bwMode="auto">
              <a:xfrm>
                <a:off x="1044" y="1326"/>
                <a:ext cx="1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ADD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069831" name="Line 327"/>
            <p:cNvSpPr>
              <a:spLocks noChangeShapeType="1"/>
            </p:cNvSpPr>
            <p:nvPr/>
          </p:nvSpPr>
          <p:spPr bwMode="auto">
            <a:xfrm>
              <a:off x="450" y="1299"/>
              <a:ext cx="0" cy="7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32" name="Line 328"/>
            <p:cNvSpPr>
              <a:spLocks noChangeShapeType="1"/>
            </p:cNvSpPr>
            <p:nvPr/>
          </p:nvSpPr>
          <p:spPr bwMode="auto">
            <a:xfrm>
              <a:off x="36" y="1058"/>
              <a:ext cx="0" cy="9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33" name="Line 329"/>
            <p:cNvSpPr>
              <a:spLocks noChangeShapeType="1"/>
            </p:cNvSpPr>
            <p:nvPr/>
          </p:nvSpPr>
          <p:spPr bwMode="auto">
            <a:xfrm flipH="1">
              <a:off x="692" y="988"/>
              <a:ext cx="340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834" name="Group 330"/>
            <p:cNvGrpSpPr>
              <a:grpSpLocks/>
            </p:cNvGrpSpPr>
            <p:nvPr/>
          </p:nvGrpSpPr>
          <p:grpSpPr bwMode="auto">
            <a:xfrm>
              <a:off x="3565" y="1423"/>
              <a:ext cx="253" cy="591"/>
              <a:chOff x="3565" y="1423"/>
              <a:chExt cx="253" cy="591"/>
            </a:xfrm>
          </p:grpSpPr>
          <p:sp>
            <p:nvSpPr>
              <p:cNvPr id="2069835" name="Freeform 331"/>
              <p:cNvSpPr>
                <a:spLocks/>
              </p:cNvSpPr>
              <p:nvPr/>
            </p:nvSpPr>
            <p:spPr bwMode="auto">
              <a:xfrm>
                <a:off x="3565" y="1423"/>
                <a:ext cx="242" cy="580"/>
              </a:xfrm>
              <a:custGeom>
                <a:avLst/>
                <a:gdLst>
                  <a:gd name="T0" fmla="*/ 0 w 242"/>
                  <a:gd name="T1" fmla="*/ 0 h 580"/>
                  <a:gd name="T2" fmla="*/ 0 w 242"/>
                  <a:gd name="T3" fmla="*/ 242 h 580"/>
                  <a:gd name="T4" fmla="*/ 49 w 242"/>
                  <a:gd name="T5" fmla="*/ 290 h 580"/>
                  <a:gd name="T6" fmla="*/ 0 w 242"/>
                  <a:gd name="T7" fmla="*/ 338 h 580"/>
                  <a:gd name="T8" fmla="*/ 0 w 242"/>
                  <a:gd name="T9" fmla="*/ 580 h 580"/>
                  <a:gd name="T10" fmla="*/ 242 w 242"/>
                  <a:gd name="T11" fmla="*/ 435 h 580"/>
                  <a:gd name="T12" fmla="*/ 242 w 242"/>
                  <a:gd name="T13" fmla="*/ 145 h 580"/>
                  <a:gd name="T14" fmla="*/ 0 w 242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580">
                    <a:moveTo>
                      <a:pt x="0" y="0"/>
                    </a:moveTo>
                    <a:lnTo>
                      <a:pt x="0" y="242"/>
                    </a:lnTo>
                    <a:lnTo>
                      <a:pt x="49" y="290"/>
                    </a:lnTo>
                    <a:lnTo>
                      <a:pt x="0" y="338"/>
                    </a:lnTo>
                    <a:lnTo>
                      <a:pt x="0" y="580"/>
                    </a:lnTo>
                    <a:lnTo>
                      <a:pt x="242" y="435"/>
                    </a:lnTo>
                    <a:lnTo>
                      <a:pt x="242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36" name="Freeform 332"/>
              <p:cNvSpPr>
                <a:spLocks/>
              </p:cNvSpPr>
              <p:nvPr/>
            </p:nvSpPr>
            <p:spPr bwMode="auto">
              <a:xfrm>
                <a:off x="3576" y="1434"/>
                <a:ext cx="242" cy="580"/>
              </a:xfrm>
              <a:custGeom>
                <a:avLst/>
                <a:gdLst>
                  <a:gd name="T0" fmla="*/ 0 w 242"/>
                  <a:gd name="T1" fmla="*/ 0 h 580"/>
                  <a:gd name="T2" fmla="*/ 0 w 242"/>
                  <a:gd name="T3" fmla="*/ 241 h 580"/>
                  <a:gd name="T4" fmla="*/ 48 w 242"/>
                  <a:gd name="T5" fmla="*/ 290 h 580"/>
                  <a:gd name="T6" fmla="*/ 0 w 242"/>
                  <a:gd name="T7" fmla="*/ 338 h 580"/>
                  <a:gd name="T8" fmla="*/ 0 w 242"/>
                  <a:gd name="T9" fmla="*/ 580 h 580"/>
                  <a:gd name="T10" fmla="*/ 242 w 242"/>
                  <a:gd name="T11" fmla="*/ 435 h 580"/>
                  <a:gd name="T12" fmla="*/ 242 w 242"/>
                  <a:gd name="T13" fmla="*/ 145 h 580"/>
                  <a:gd name="T14" fmla="*/ 0 w 242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580">
                    <a:moveTo>
                      <a:pt x="0" y="0"/>
                    </a:moveTo>
                    <a:lnTo>
                      <a:pt x="0" y="241"/>
                    </a:lnTo>
                    <a:lnTo>
                      <a:pt x="48" y="290"/>
                    </a:lnTo>
                    <a:lnTo>
                      <a:pt x="0" y="338"/>
                    </a:lnTo>
                    <a:lnTo>
                      <a:pt x="0" y="580"/>
                    </a:lnTo>
                    <a:lnTo>
                      <a:pt x="242" y="435"/>
                    </a:lnTo>
                    <a:lnTo>
                      <a:pt x="242" y="14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37" name="Rectangle 333"/>
              <p:cNvSpPr>
                <a:spLocks noChangeArrowheads="1"/>
              </p:cNvSpPr>
              <p:nvPr/>
            </p:nvSpPr>
            <p:spPr bwMode="auto">
              <a:xfrm>
                <a:off x="3628" y="1568"/>
                <a:ext cx="1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ADD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069838" name="Group 334"/>
            <p:cNvGrpSpPr>
              <a:grpSpLocks/>
            </p:cNvGrpSpPr>
            <p:nvPr/>
          </p:nvGrpSpPr>
          <p:grpSpPr bwMode="auto">
            <a:xfrm>
              <a:off x="5472" y="2847"/>
              <a:ext cx="107" cy="349"/>
              <a:chOff x="5472" y="2847"/>
              <a:chExt cx="107" cy="349"/>
            </a:xfrm>
          </p:grpSpPr>
          <p:sp>
            <p:nvSpPr>
              <p:cNvPr id="2069839" name="Freeform 335"/>
              <p:cNvSpPr>
                <a:spLocks/>
              </p:cNvSpPr>
              <p:nvPr/>
            </p:nvSpPr>
            <p:spPr bwMode="auto">
              <a:xfrm>
                <a:off x="5472" y="2847"/>
                <a:ext cx="97" cy="338"/>
              </a:xfrm>
              <a:custGeom>
                <a:avLst/>
                <a:gdLst>
                  <a:gd name="T0" fmla="*/ 0 w 97"/>
                  <a:gd name="T1" fmla="*/ 0 h 338"/>
                  <a:gd name="T2" fmla="*/ 0 w 97"/>
                  <a:gd name="T3" fmla="*/ 338 h 338"/>
                  <a:gd name="T4" fmla="*/ 97 w 97"/>
                  <a:gd name="T5" fmla="*/ 268 h 338"/>
                  <a:gd name="T6" fmla="*/ 97 w 97"/>
                  <a:gd name="T7" fmla="*/ 75 h 338"/>
                  <a:gd name="T8" fmla="*/ 0 w 97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38">
                    <a:moveTo>
                      <a:pt x="0" y="0"/>
                    </a:moveTo>
                    <a:lnTo>
                      <a:pt x="0" y="338"/>
                    </a:lnTo>
                    <a:lnTo>
                      <a:pt x="97" y="268"/>
                    </a:lnTo>
                    <a:lnTo>
                      <a:pt x="97" y="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40" name="Freeform 336"/>
              <p:cNvSpPr>
                <a:spLocks/>
              </p:cNvSpPr>
              <p:nvPr/>
            </p:nvSpPr>
            <p:spPr bwMode="auto">
              <a:xfrm>
                <a:off x="5483" y="2857"/>
                <a:ext cx="96" cy="339"/>
              </a:xfrm>
              <a:custGeom>
                <a:avLst/>
                <a:gdLst>
                  <a:gd name="T0" fmla="*/ 0 w 96"/>
                  <a:gd name="T1" fmla="*/ 0 h 339"/>
                  <a:gd name="T2" fmla="*/ 0 w 96"/>
                  <a:gd name="T3" fmla="*/ 339 h 339"/>
                  <a:gd name="T4" fmla="*/ 96 w 96"/>
                  <a:gd name="T5" fmla="*/ 269 h 339"/>
                  <a:gd name="T6" fmla="*/ 96 w 96"/>
                  <a:gd name="T7" fmla="*/ 75 h 339"/>
                  <a:gd name="T8" fmla="*/ 0 w 96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339">
                    <a:moveTo>
                      <a:pt x="0" y="0"/>
                    </a:moveTo>
                    <a:lnTo>
                      <a:pt x="0" y="339"/>
                    </a:lnTo>
                    <a:lnTo>
                      <a:pt x="96" y="269"/>
                    </a:lnTo>
                    <a:lnTo>
                      <a:pt x="96" y="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41" name="Rectangle 337"/>
              <p:cNvSpPr>
                <a:spLocks noChangeArrowheads="1"/>
              </p:cNvSpPr>
              <p:nvPr/>
            </p:nvSpPr>
            <p:spPr bwMode="auto">
              <a:xfrm>
                <a:off x="5518" y="292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M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69842" name="Rectangle 338"/>
              <p:cNvSpPr>
                <a:spLocks noChangeArrowheads="1"/>
              </p:cNvSpPr>
              <p:nvPr/>
            </p:nvSpPr>
            <p:spPr bwMode="auto">
              <a:xfrm>
                <a:off x="5516" y="2991"/>
                <a:ext cx="40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U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69843" name="Rectangle 339"/>
              <p:cNvSpPr>
                <a:spLocks noChangeArrowheads="1"/>
              </p:cNvSpPr>
              <p:nvPr/>
            </p:nvSpPr>
            <p:spPr bwMode="auto">
              <a:xfrm>
                <a:off x="5523" y="3056"/>
                <a:ext cx="3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069844" name="Group 340"/>
            <p:cNvGrpSpPr>
              <a:grpSpLocks/>
            </p:cNvGrpSpPr>
            <p:nvPr/>
          </p:nvGrpSpPr>
          <p:grpSpPr bwMode="auto">
            <a:xfrm>
              <a:off x="2985" y="1847"/>
              <a:ext cx="129" cy="65"/>
              <a:chOff x="2985" y="1847"/>
              <a:chExt cx="129" cy="65"/>
            </a:xfrm>
          </p:grpSpPr>
          <p:sp>
            <p:nvSpPr>
              <p:cNvPr id="2069845" name="Freeform 341"/>
              <p:cNvSpPr>
                <a:spLocks/>
              </p:cNvSpPr>
              <p:nvPr/>
            </p:nvSpPr>
            <p:spPr bwMode="auto">
              <a:xfrm>
                <a:off x="3039" y="1847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46" name="Line 342"/>
              <p:cNvSpPr>
                <a:spLocks noChangeShapeType="1"/>
              </p:cNvSpPr>
              <p:nvPr/>
            </p:nvSpPr>
            <p:spPr bwMode="auto">
              <a:xfrm flipH="1">
                <a:off x="2985" y="188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847" name="Oval 343"/>
            <p:cNvSpPr>
              <a:spLocks noChangeArrowheads="1"/>
            </p:cNvSpPr>
            <p:nvPr/>
          </p:nvSpPr>
          <p:spPr bwMode="auto">
            <a:xfrm>
              <a:off x="2977" y="2838"/>
              <a:ext cx="22" cy="22"/>
            </a:xfrm>
            <a:prstGeom prst="ellipse">
              <a:avLst/>
            </a:prstGeom>
            <a:solidFill>
              <a:srgbClr val="44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848" name="Line 344"/>
            <p:cNvSpPr>
              <a:spLocks noChangeShapeType="1"/>
            </p:cNvSpPr>
            <p:nvPr/>
          </p:nvSpPr>
          <p:spPr bwMode="auto">
            <a:xfrm flipH="1">
              <a:off x="3807" y="1713"/>
              <a:ext cx="2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849" name="Group 345"/>
            <p:cNvGrpSpPr>
              <a:grpSpLocks/>
            </p:cNvGrpSpPr>
            <p:nvPr/>
          </p:nvGrpSpPr>
          <p:grpSpPr bwMode="auto">
            <a:xfrm>
              <a:off x="557" y="891"/>
              <a:ext cx="172" cy="349"/>
              <a:chOff x="557" y="891"/>
              <a:chExt cx="172" cy="349"/>
            </a:xfrm>
          </p:grpSpPr>
          <p:sp>
            <p:nvSpPr>
              <p:cNvPr id="2069850" name="Freeform 346"/>
              <p:cNvSpPr>
                <a:spLocks/>
              </p:cNvSpPr>
              <p:nvPr/>
            </p:nvSpPr>
            <p:spPr bwMode="auto">
              <a:xfrm>
                <a:off x="590" y="891"/>
                <a:ext cx="96" cy="339"/>
              </a:xfrm>
              <a:custGeom>
                <a:avLst/>
                <a:gdLst>
                  <a:gd name="T0" fmla="*/ 96 w 96"/>
                  <a:gd name="T1" fmla="*/ 0 h 339"/>
                  <a:gd name="T2" fmla="*/ 96 w 96"/>
                  <a:gd name="T3" fmla="*/ 339 h 339"/>
                  <a:gd name="T4" fmla="*/ 0 w 96"/>
                  <a:gd name="T5" fmla="*/ 269 h 339"/>
                  <a:gd name="T6" fmla="*/ 0 w 96"/>
                  <a:gd name="T7" fmla="*/ 75 h 339"/>
                  <a:gd name="T8" fmla="*/ 96 w 96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339">
                    <a:moveTo>
                      <a:pt x="96" y="0"/>
                    </a:moveTo>
                    <a:lnTo>
                      <a:pt x="96" y="339"/>
                    </a:lnTo>
                    <a:lnTo>
                      <a:pt x="0" y="269"/>
                    </a:lnTo>
                    <a:lnTo>
                      <a:pt x="0" y="75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51" name="Freeform 347"/>
              <p:cNvSpPr>
                <a:spLocks/>
              </p:cNvSpPr>
              <p:nvPr/>
            </p:nvSpPr>
            <p:spPr bwMode="auto">
              <a:xfrm>
                <a:off x="600" y="902"/>
                <a:ext cx="97" cy="338"/>
              </a:xfrm>
              <a:custGeom>
                <a:avLst/>
                <a:gdLst>
                  <a:gd name="T0" fmla="*/ 97 w 97"/>
                  <a:gd name="T1" fmla="*/ 0 h 338"/>
                  <a:gd name="T2" fmla="*/ 97 w 97"/>
                  <a:gd name="T3" fmla="*/ 338 h 338"/>
                  <a:gd name="T4" fmla="*/ 0 w 97"/>
                  <a:gd name="T5" fmla="*/ 268 h 338"/>
                  <a:gd name="T6" fmla="*/ 0 w 97"/>
                  <a:gd name="T7" fmla="*/ 75 h 338"/>
                  <a:gd name="T8" fmla="*/ 97 w 97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38">
                    <a:moveTo>
                      <a:pt x="97" y="0"/>
                    </a:moveTo>
                    <a:lnTo>
                      <a:pt x="97" y="338"/>
                    </a:lnTo>
                    <a:lnTo>
                      <a:pt x="0" y="268"/>
                    </a:lnTo>
                    <a:lnTo>
                      <a:pt x="0" y="75"/>
                    </a:lnTo>
                    <a:lnTo>
                      <a:pt x="97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69852" name="Picture 34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" y="977"/>
                <a:ext cx="17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9853" name="Line 349"/>
            <p:cNvSpPr>
              <a:spLocks noChangeShapeType="1"/>
            </p:cNvSpPr>
            <p:nvPr/>
          </p:nvSpPr>
          <p:spPr bwMode="auto">
            <a:xfrm flipH="1">
              <a:off x="692" y="1133"/>
              <a:ext cx="6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54" name="Line 350"/>
            <p:cNvSpPr>
              <a:spLocks noChangeShapeType="1"/>
            </p:cNvSpPr>
            <p:nvPr/>
          </p:nvSpPr>
          <p:spPr bwMode="auto">
            <a:xfrm flipH="1">
              <a:off x="36" y="1058"/>
              <a:ext cx="5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55" name="Line 351"/>
            <p:cNvSpPr>
              <a:spLocks noChangeShapeType="1"/>
            </p:cNvSpPr>
            <p:nvPr/>
          </p:nvSpPr>
          <p:spPr bwMode="auto">
            <a:xfrm>
              <a:off x="1320" y="1133"/>
              <a:ext cx="0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56" name="Oval 352"/>
            <p:cNvSpPr>
              <a:spLocks noChangeArrowheads="1"/>
            </p:cNvSpPr>
            <p:nvPr/>
          </p:nvSpPr>
          <p:spPr bwMode="auto">
            <a:xfrm>
              <a:off x="1307" y="1533"/>
              <a:ext cx="27" cy="22"/>
            </a:xfrm>
            <a:prstGeom prst="ellipse">
              <a:avLst/>
            </a:prstGeom>
            <a:solidFill>
              <a:srgbClr val="44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857" name="Line 353"/>
            <p:cNvSpPr>
              <a:spLocks noChangeShapeType="1"/>
            </p:cNvSpPr>
            <p:nvPr/>
          </p:nvSpPr>
          <p:spPr bwMode="auto">
            <a:xfrm>
              <a:off x="4097" y="988"/>
              <a:ext cx="0" cy="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58" name="Line 354"/>
            <p:cNvSpPr>
              <a:spLocks noChangeShapeType="1"/>
            </p:cNvSpPr>
            <p:nvPr/>
          </p:nvSpPr>
          <p:spPr bwMode="auto">
            <a:xfrm>
              <a:off x="4097" y="2535"/>
              <a:ext cx="0" cy="2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59" name="Line 355"/>
            <p:cNvSpPr>
              <a:spLocks noChangeShapeType="1"/>
            </p:cNvSpPr>
            <p:nvPr/>
          </p:nvSpPr>
          <p:spPr bwMode="auto">
            <a:xfrm flipH="1">
              <a:off x="1777" y="1976"/>
              <a:ext cx="48" cy="49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60" name="Rectangle 356"/>
            <p:cNvSpPr>
              <a:spLocks noChangeArrowheads="1"/>
            </p:cNvSpPr>
            <p:nvPr/>
          </p:nvSpPr>
          <p:spPr bwMode="auto">
            <a:xfrm>
              <a:off x="1797" y="2020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32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9861" name="Line 357"/>
            <p:cNvSpPr>
              <a:spLocks noChangeShapeType="1"/>
            </p:cNvSpPr>
            <p:nvPr/>
          </p:nvSpPr>
          <p:spPr bwMode="auto">
            <a:xfrm flipH="1">
              <a:off x="624" y="816"/>
              <a:ext cx="3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62" name="Line 358"/>
            <p:cNvSpPr>
              <a:spLocks noChangeShapeType="1"/>
            </p:cNvSpPr>
            <p:nvPr/>
          </p:nvSpPr>
          <p:spPr bwMode="auto">
            <a:xfrm>
              <a:off x="4272" y="816"/>
              <a:ext cx="0" cy="1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63" name="Line 359"/>
            <p:cNvSpPr>
              <a:spLocks noChangeShapeType="1"/>
            </p:cNvSpPr>
            <p:nvPr/>
          </p:nvSpPr>
          <p:spPr bwMode="auto">
            <a:xfrm flipH="1">
              <a:off x="3744" y="2400"/>
              <a:ext cx="5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864" name="Line 360"/>
            <p:cNvSpPr>
              <a:spLocks noChangeShapeType="1"/>
            </p:cNvSpPr>
            <p:nvPr/>
          </p:nvSpPr>
          <p:spPr bwMode="auto">
            <a:xfrm>
              <a:off x="624" y="816"/>
              <a:ext cx="0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6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6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6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508" grpId="0" animBg="1"/>
      <p:bldP spid="2069509" grpId="0" animBg="1"/>
      <p:bldP spid="2069510" grpId="0" animBg="1"/>
      <p:bldP spid="20695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6B811-AB72-41D0-B7AC-3AAB7D5E10AD}" type="slidenum">
              <a:rPr lang="en-US"/>
              <a:pPr/>
              <a:t>35</a:t>
            </a:fld>
            <a:endParaRPr lang="en-US"/>
          </a:p>
        </p:txBody>
      </p:sp>
      <p:sp>
        <p:nvSpPr>
          <p:cNvPr id="207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Pipelining - Key Idea</a:t>
            </a:r>
          </a:p>
        </p:txBody>
      </p:sp>
      <p:sp>
        <p:nvSpPr>
          <p:cNvPr id="207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990000"/>
                </a:solidFill>
              </a:rPr>
              <a:t>Question:</a:t>
            </a:r>
            <a:r>
              <a:rPr lang="en-US"/>
              <a:t> What happens if we break execution into multiple cycles?</a:t>
            </a:r>
          </a:p>
          <a:p>
            <a:r>
              <a:rPr lang="en-US">
                <a:solidFill>
                  <a:srgbClr val="990000"/>
                </a:solidFill>
              </a:rPr>
              <a:t>Answer:</a:t>
            </a:r>
            <a:r>
              <a:rPr lang="en-US"/>
              <a:t> in the </a:t>
            </a:r>
            <a:r>
              <a:rPr lang="en-US" u="sng"/>
              <a:t>best case</a:t>
            </a:r>
            <a:r>
              <a:rPr lang="en-US"/>
              <a:t>, we can start executing a new instruction on each clock cycle - </a:t>
            </a:r>
            <a:br>
              <a:rPr lang="en-US"/>
            </a:br>
            <a:r>
              <a:rPr lang="en-US"/>
              <a:t>this is </a:t>
            </a:r>
            <a:r>
              <a:rPr lang="en-US" u="sng">
                <a:solidFill>
                  <a:srgbClr val="990000"/>
                </a:solidFill>
              </a:rPr>
              <a:t>pipelining</a:t>
            </a:r>
          </a:p>
          <a:p>
            <a:r>
              <a:rPr lang="en-US"/>
              <a:t>Pipelining </a:t>
            </a:r>
            <a:r>
              <a:rPr lang="en-US" u="sng">
                <a:solidFill>
                  <a:srgbClr val="990000"/>
                </a:solidFill>
              </a:rPr>
              <a:t>stages</a:t>
            </a:r>
            <a:r>
              <a:rPr lang="en-US"/>
              <a:t>:</a:t>
            </a:r>
          </a:p>
          <a:p>
            <a:pPr lvl="1"/>
            <a:r>
              <a:rPr lang="en-US" sz="2000">
                <a:solidFill>
                  <a:srgbClr val="000066"/>
                </a:solidFill>
              </a:rPr>
              <a:t>IF - Instruction Fetch</a:t>
            </a:r>
          </a:p>
          <a:p>
            <a:pPr lvl="1"/>
            <a:r>
              <a:rPr lang="en-US" sz="2000">
                <a:solidFill>
                  <a:srgbClr val="000066"/>
                </a:solidFill>
              </a:rPr>
              <a:t>ID - Instruction Decode</a:t>
            </a:r>
            <a:endParaRPr lang="en-US" sz="2000"/>
          </a:p>
          <a:p>
            <a:pPr lvl="1"/>
            <a:r>
              <a:rPr lang="en-US" sz="2000">
                <a:solidFill>
                  <a:srgbClr val="000066"/>
                </a:solidFill>
              </a:rPr>
              <a:t>EX - Execute / Address Calculation</a:t>
            </a:r>
            <a:endParaRPr lang="en-US" sz="2000"/>
          </a:p>
          <a:p>
            <a:pPr lvl="1"/>
            <a:r>
              <a:rPr lang="en-US" sz="2000">
                <a:solidFill>
                  <a:srgbClr val="000066"/>
                </a:solidFill>
              </a:rPr>
              <a:t>MEM - Memory Access</a:t>
            </a:r>
            <a:r>
              <a:rPr lang="en-US" sz="2000"/>
              <a:t> (read / write)</a:t>
            </a:r>
          </a:p>
          <a:p>
            <a:pPr lvl="1"/>
            <a:r>
              <a:rPr lang="en-US" sz="2000">
                <a:solidFill>
                  <a:srgbClr val="000066"/>
                </a:solidFill>
              </a:rPr>
              <a:t>WB - Write Back</a:t>
            </a:r>
            <a:r>
              <a:rPr lang="en-US" sz="2000"/>
              <a:t> (results into register file)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2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735C0-48C5-4BBC-AEBA-CF44C9CD2684}" type="slidenum">
              <a:rPr lang="en-US"/>
              <a:pPr/>
              <a:t>36</a:t>
            </a:fld>
            <a:endParaRPr lang="en-US"/>
          </a:p>
        </p:txBody>
      </p:sp>
      <p:sp>
        <p:nvSpPr>
          <p:cNvPr id="198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52400"/>
            <a:ext cx="8001000" cy="838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Simple MIPS Pipelined </a:t>
            </a:r>
            <a:b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Integer Instruction Processing</a:t>
            </a:r>
          </a:p>
        </p:txBody>
      </p:sp>
      <p:sp>
        <p:nvSpPr>
          <p:cNvPr id="198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52500"/>
            <a:ext cx="8001000" cy="495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endParaRPr lang="en-US" sz="1400"/>
          </a:p>
          <a:p>
            <a:pPr>
              <a:lnSpc>
                <a:spcPct val="90000"/>
              </a:lnSpc>
              <a:buFontTx/>
              <a:buNone/>
            </a:pPr>
            <a:endParaRPr lang="en-US" sz="1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/>
              <a:t>                                                                          </a:t>
            </a:r>
            <a:r>
              <a:rPr lang="en-US" sz="1600"/>
              <a:t>Clock Number                      Time in clock cycles</a:t>
            </a:r>
            <a:r>
              <a:rPr lang="en-US" sz="1600" b="1"/>
              <a:t> </a:t>
            </a:r>
            <a:r>
              <a:rPr lang="en-US" sz="1600" b="1">
                <a:latin typeface="Symbol" pitchFamily="18" charset="2"/>
              </a:rPr>
              <a:t>®</a:t>
            </a: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/>
              <a:t>Instruction Number        1        2           3              4               5                6                7                 8                9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/>
              <a:t>Instruction I                    IF       ID         EX         MEM       WB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/>
              <a:t>Instruction I+1                           IF         ID             EX          MEM       WB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/>
              <a:t>Instruction I+2                                        IF              ID           EX           MEM      WB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/>
              <a:t>Instruction I+3                                                          IF           ID             EX           MEM         WB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/>
              <a:t>Instruction I +4                                                                         IF             ID           EX               MEM     WB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7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/>
              <a:t>                                                  Time to fill the pipeline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MIPS Pipeline Stages:</a:t>
            </a:r>
            <a:endParaRPr lang="en-US" sz="1400"/>
          </a:p>
          <a:p>
            <a:pPr>
              <a:lnSpc>
                <a:spcPct val="90000"/>
              </a:lnSpc>
              <a:buFontTx/>
              <a:buNone/>
            </a:pPr>
            <a:endParaRPr lang="en-US" sz="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IF         =  Instruction Fetch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ID        =  Instruction Decode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EX       =  Execution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MEM  =  Memory Access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WB     =  Write Back</a:t>
            </a:r>
            <a:endParaRPr lang="en-US" sz="2400"/>
          </a:p>
        </p:txBody>
      </p:sp>
      <p:sp>
        <p:nvSpPr>
          <p:cNvPr id="1982468" name="Line 4"/>
          <p:cNvSpPr>
            <a:spLocks noChangeShapeType="1"/>
          </p:cNvSpPr>
          <p:nvPr/>
        </p:nvSpPr>
        <p:spPr bwMode="auto">
          <a:xfrm>
            <a:off x="4800600" y="3619500"/>
            <a:ext cx="381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2469" name="Line 5"/>
          <p:cNvSpPr>
            <a:spLocks noChangeShapeType="1"/>
          </p:cNvSpPr>
          <p:nvPr/>
        </p:nvSpPr>
        <p:spPr bwMode="auto">
          <a:xfrm flipH="1">
            <a:off x="2438400" y="3619500"/>
            <a:ext cx="381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2471" name="Text Box 7"/>
          <p:cNvSpPr txBox="1">
            <a:spLocks noChangeArrowheads="1"/>
          </p:cNvSpPr>
          <p:nvPr/>
        </p:nvSpPr>
        <p:spPr bwMode="auto">
          <a:xfrm>
            <a:off x="3924300" y="4546600"/>
            <a:ext cx="2189163" cy="714375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First instruction, I</a:t>
            </a:r>
          </a:p>
          <a:p>
            <a:pPr algn="l"/>
            <a:r>
              <a:rPr lang="en-US" sz="2000">
                <a:effectLst/>
              </a:rPr>
              <a:t>Completed</a:t>
            </a:r>
          </a:p>
        </p:txBody>
      </p:sp>
      <p:sp>
        <p:nvSpPr>
          <p:cNvPr id="1982474" name="Text Box 10"/>
          <p:cNvSpPr txBox="1">
            <a:spLocks noChangeArrowheads="1"/>
          </p:cNvSpPr>
          <p:nvPr/>
        </p:nvSpPr>
        <p:spPr bwMode="auto">
          <a:xfrm>
            <a:off x="6629400" y="4381500"/>
            <a:ext cx="2049463" cy="714375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Last instruction, </a:t>
            </a:r>
          </a:p>
          <a:p>
            <a:pPr algn="l"/>
            <a:r>
              <a:rPr lang="en-US" sz="2000">
                <a:effectLst/>
              </a:rPr>
              <a:t>I+4 completed</a:t>
            </a:r>
          </a:p>
        </p:txBody>
      </p:sp>
      <p:sp>
        <p:nvSpPr>
          <p:cNvPr id="1982476" name="Line 12"/>
          <p:cNvSpPr>
            <a:spLocks noChangeShapeType="1"/>
          </p:cNvSpPr>
          <p:nvPr/>
        </p:nvSpPr>
        <p:spPr bwMode="auto">
          <a:xfrm flipV="1">
            <a:off x="7620000" y="3619500"/>
            <a:ext cx="685800" cy="7620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2477" name="Line 13"/>
          <p:cNvSpPr>
            <a:spLocks noChangeShapeType="1"/>
          </p:cNvSpPr>
          <p:nvPr/>
        </p:nvSpPr>
        <p:spPr bwMode="auto">
          <a:xfrm>
            <a:off x="5295900" y="3708400"/>
            <a:ext cx="0" cy="8382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2478" name="Rectangle 14"/>
          <p:cNvSpPr>
            <a:spLocks noChangeArrowheads="1"/>
          </p:cNvSpPr>
          <p:nvPr/>
        </p:nvSpPr>
        <p:spPr bwMode="auto">
          <a:xfrm>
            <a:off x="1295400" y="5753100"/>
            <a:ext cx="684053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55000"/>
              </a:spcBef>
            </a:pPr>
            <a:r>
              <a:rPr lang="en-US" b="0">
                <a:solidFill>
                  <a:srgbClr val="0000CC"/>
                </a:solidFill>
                <a:effectLst/>
              </a:rPr>
              <a:t>How to design the datapaths to support pipelining?</a:t>
            </a:r>
          </a:p>
        </p:txBody>
      </p:sp>
    </p:spTree>
    <p:extLst>
      <p:ext uri="{BB962C8B-B14F-4D97-AF65-F5344CB8AC3E}">
        <p14:creationId xmlns:p14="http://schemas.microsoft.com/office/powerpoint/2010/main" val="28258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24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C73D-436E-4487-80F8-9CB9A0C78C33}" type="slidenum">
              <a:rPr lang="en-US"/>
              <a:pPr/>
              <a:t>37</a:t>
            </a:fld>
            <a:endParaRPr lang="en-US"/>
          </a:p>
        </p:txBody>
      </p:sp>
      <p:sp>
        <p:nvSpPr>
          <p:cNvPr id="210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Basic MIPS Processor (More Details)</a:t>
            </a:r>
          </a:p>
        </p:txBody>
      </p:sp>
      <p:sp>
        <p:nvSpPr>
          <p:cNvPr id="2105347" name="Line 3"/>
          <p:cNvSpPr>
            <a:spLocks noChangeShapeType="1"/>
          </p:cNvSpPr>
          <p:nvPr/>
        </p:nvSpPr>
        <p:spPr bwMode="auto">
          <a:xfrm>
            <a:off x="2286000" y="1143000"/>
            <a:ext cx="0" cy="518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5348" name="Line 4"/>
          <p:cNvSpPr>
            <a:spLocks noChangeShapeType="1"/>
          </p:cNvSpPr>
          <p:nvPr/>
        </p:nvSpPr>
        <p:spPr bwMode="auto">
          <a:xfrm>
            <a:off x="4495800" y="1143000"/>
            <a:ext cx="0" cy="518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5349" name="Line 5"/>
          <p:cNvSpPr>
            <a:spLocks noChangeShapeType="1"/>
          </p:cNvSpPr>
          <p:nvPr/>
        </p:nvSpPr>
        <p:spPr bwMode="auto">
          <a:xfrm>
            <a:off x="6248400" y="1143000"/>
            <a:ext cx="0" cy="518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5350" name="Line 6"/>
          <p:cNvSpPr>
            <a:spLocks noChangeShapeType="1"/>
          </p:cNvSpPr>
          <p:nvPr/>
        </p:nvSpPr>
        <p:spPr bwMode="auto">
          <a:xfrm>
            <a:off x="8077200" y="1066800"/>
            <a:ext cx="0" cy="525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5351" name="Group 7"/>
          <p:cNvGrpSpPr>
            <a:grpSpLocks/>
          </p:cNvGrpSpPr>
          <p:nvPr/>
        </p:nvGrpSpPr>
        <p:grpSpPr bwMode="auto">
          <a:xfrm>
            <a:off x="57150" y="1295400"/>
            <a:ext cx="9021763" cy="4953000"/>
            <a:chOff x="36" y="816"/>
            <a:chExt cx="5683" cy="3120"/>
          </a:xfrm>
        </p:grpSpPr>
        <p:sp>
          <p:nvSpPr>
            <p:cNvPr id="2105352" name="Text Box 8"/>
            <p:cNvSpPr txBox="1">
              <a:spLocks noChangeArrowheads="1"/>
            </p:cNvSpPr>
            <p:nvPr/>
          </p:nvSpPr>
          <p:spPr bwMode="auto">
            <a:xfrm>
              <a:off x="289" y="3571"/>
              <a:ext cx="8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IF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Instruction Fetch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05353" name="Text Box 9"/>
            <p:cNvSpPr txBox="1">
              <a:spLocks noChangeArrowheads="1"/>
            </p:cNvSpPr>
            <p:nvPr/>
          </p:nvSpPr>
          <p:spPr bwMode="auto">
            <a:xfrm>
              <a:off x="1762" y="3571"/>
              <a:ext cx="98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ID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Instruction Decode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05354" name="Text Box 10"/>
            <p:cNvSpPr txBox="1">
              <a:spLocks noChangeArrowheads="1"/>
            </p:cNvSpPr>
            <p:nvPr/>
          </p:nvSpPr>
          <p:spPr bwMode="auto">
            <a:xfrm>
              <a:off x="2804" y="3571"/>
              <a:ext cx="1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EX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Execute/ Address Calc</a:t>
              </a:r>
              <a:r>
                <a:rPr lang="en-US" sz="1400">
                  <a:solidFill>
                    <a:srgbClr val="FF0000"/>
                  </a:solidFill>
                  <a:effectLst/>
                  <a:latin typeface="Helvetica" pitchFamily="34" charset="0"/>
                </a:rPr>
                <a:t>.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05355" name="Text Box 11"/>
            <p:cNvSpPr txBox="1">
              <a:spLocks noChangeArrowheads="1"/>
            </p:cNvSpPr>
            <p:nvPr/>
          </p:nvSpPr>
          <p:spPr bwMode="auto">
            <a:xfrm>
              <a:off x="4080" y="3571"/>
              <a:ext cx="84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MEM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Memory Access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05356" name="Text Box 12"/>
            <p:cNvSpPr txBox="1">
              <a:spLocks noChangeArrowheads="1"/>
            </p:cNvSpPr>
            <p:nvPr/>
          </p:nvSpPr>
          <p:spPr bwMode="auto">
            <a:xfrm>
              <a:off x="5080" y="3571"/>
              <a:ext cx="61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WB</a:t>
              </a:r>
            </a:p>
            <a:p>
              <a:r>
                <a:rPr lang="en-US" sz="1200">
                  <a:solidFill>
                    <a:srgbClr val="FF0000"/>
                  </a:solidFill>
                  <a:effectLst/>
                  <a:latin typeface="Helvetica" pitchFamily="34" charset="0"/>
                </a:rPr>
                <a:t>Write Back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05357" name="Rectangle 13"/>
            <p:cNvSpPr>
              <a:spLocks noChangeArrowheads="1"/>
            </p:cNvSpPr>
            <p:nvPr/>
          </p:nvSpPr>
          <p:spPr bwMode="auto">
            <a:xfrm>
              <a:off x="4272" y="2304"/>
              <a:ext cx="43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Taken?</a:t>
              </a:r>
              <a:endParaRPr lang="en-US" sz="1400" b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58" name="Rectangle 14"/>
            <p:cNvSpPr>
              <a:spLocks noChangeArrowheads="1"/>
            </p:cNvSpPr>
            <p:nvPr/>
          </p:nvSpPr>
          <p:spPr bwMode="auto">
            <a:xfrm>
              <a:off x="1828" y="2199"/>
              <a:ext cx="870" cy="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5359" name="Group 15"/>
            <p:cNvGrpSpPr>
              <a:grpSpLocks/>
            </p:cNvGrpSpPr>
            <p:nvPr/>
          </p:nvGrpSpPr>
          <p:grpSpPr bwMode="auto">
            <a:xfrm>
              <a:off x="1680" y="2503"/>
              <a:ext cx="150" cy="64"/>
              <a:chOff x="1680" y="2503"/>
              <a:chExt cx="150" cy="64"/>
            </a:xfrm>
          </p:grpSpPr>
          <p:sp>
            <p:nvSpPr>
              <p:cNvPr id="2105360" name="Freeform 16"/>
              <p:cNvSpPr>
                <a:spLocks/>
              </p:cNvSpPr>
              <p:nvPr/>
            </p:nvSpPr>
            <p:spPr bwMode="auto">
              <a:xfrm>
                <a:off x="1755" y="2503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361" name="Line 17"/>
              <p:cNvSpPr>
                <a:spLocks noChangeShapeType="1"/>
              </p:cNvSpPr>
              <p:nvPr/>
            </p:nvSpPr>
            <p:spPr bwMode="auto">
              <a:xfrm flipH="1">
                <a:off x="1680" y="2535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05362" name="Group 18"/>
            <p:cNvGrpSpPr>
              <a:grpSpLocks/>
            </p:cNvGrpSpPr>
            <p:nvPr/>
          </p:nvGrpSpPr>
          <p:grpSpPr bwMode="auto">
            <a:xfrm>
              <a:off x="1997" y="2008"/>
              <a:ext cx="54" cy="194"/>
              <a:chOff x="1997" y="2008"/>
              <a:chExt cx="54" cy="194"/>
            </a:xfrm>
          </p:grpSpPr>
          <p:sp>
            <p:nvSpPr>
              <p:cNvPr id="2105363" name="Freeform 19"/>
              <p:cNvSpPr>
                <a:spLocks/>
              </p:cNvSpPr>
              <p:nvPr/>
            </p:nvSpPr>
            <p:spPr bwMode="auto">
              <a:xfrm>
                <a:off x="1997" y="2137"/>
                <a:ext cx="54" cy="65"/>
              </a:xfrm>
              <a:custGeom>
                <a:avLst/>
                <a:gdLst>
                  <a:gd name="T0" fmla="*/ 27 w 54"/>
                  <a:gd name="T1" fmla="*/ 65 h 65"/>
                  <a:gd name="T2" fmla="*/ 0 w 54"/>
                  <a:gd name="T3" fmla="*/ 0 h 65"/>
                  <a:gd name="T4" fmla="*/ 54 w 54"/>
                  <a:gd name="T5" fmla="*/ 0 h 65"/>
                  <a:gd name="T6" fmla="*/ 27 w 54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65">
                    <a:moveTo>
                      <a:pt x="27" y="65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364" name="Line 20"/>
              <p:cNvSpPr>
                <a:spLocks noChangeShapeType="1"/>
              </p:cNvSpPr>
              <p:nvPr/>
            </p:nvSpPr>
            <p:spPr bwMode="auto">
              <a:xfrm>
                <a:off x="2024" y="2008"/>
                <a:ext cx="0" cy="172"/>
              </a:xfrm>
              <a:prstGeom prst="line">
                <a:avLst/>
              </a:prstGeom>
              <a:noFill/>
              <a:ln w="17463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05365" name="Group 21"/>
            <p:cNvGrpSpPr>
              <a:grpSpLocks/>
            </p:cNvGrpSpPr>
            <p:nvPr/>
          </p:nvGrpSpPr>
          <p:grpSpPr bwMode="auto">
            <a:xfrm>
              <a:off x="2239" y="2008"/>
              <a:ext cx="53" cy="194"/>
              <a:chOff x="2239" y="2008"/>
              <a:chExt cx="53" cy="194"/>
            </a:xfrm>
          </p:grpSpPr>
          <p:sp>
            <p:nvSpPr>
              <p:cNvPr id="2105366" name="Freeform 22"/>
              <p:cNvSpPr>
                <a:spLocks/>
              </p:cNvSpPr>
              <p:nvPr/>
            </p:nvSpPr>
            <p:spPr bwMode="auto">
              <a:xfrm>
                <a:off x="2239" y="2137"/>
                <a:ext cx="53" cy="65"/>
              </a:xfrm>
              <a:custGeom>
                <a:avLst/>
                <a:gdLst>
                  <a:gd name="T0" fmla="*/ 26 w 53"/>
                  <a:gd name="T1" fmla="*/ 65 h 65"/>
                  <a:gd name="T2" fmla="*/ 0 w 53"/>
                  <a:gd name="T3" fmla="*/ 0 h 65"/>
                  <a:gd name="T4" fmla="*/ 53 w 53"/>
                  <a:gd name="T5" fmla="*/ 0 h 65"/>
                  <a:gd name="T6" fmla="*/ 26 w 53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65">
                    <a:moveTo>
                      <a:pt x="26" y="65"/>
                    </a:moveTo>
                    <a:lnTo>
                      <a:pt x="0" y="0"/>
                    </a:lnTo>
                    <a:lnTo>
                      <a:pt x="53" y="0"/>
                    </a:lnTo>
                    <a:lnTo>
                      <a:pt x="26" y="65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367" name="Line 23"/>
              <p:cNvSpPr>
                <a:spLocks noChangeShapeType="1"/>
              </p:cNvSpPr>
              <p:nvPr/>
            </p:nvSpPr>
            <p:spPr bwMode="auto">
              <a:xfrm>
                <a:off x="2265" y="2008"/>
                <a:ext cx="0" cy="172"/>
              </a:xfrm>
              <a:prstGeom prst="line">
                <a:avLst/>
              </a:prstGeom>
              <a:noFill/>
              <a:ln w="17463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368" name="Line 24"/>
            <p:cNvSpPr>
              <a:spLocks noChangeShapeType="1"/>
            </p:cNvSpPr>
            <p:nvPr/>
          </p:nvSpPr>
          <p:spPr bwMode="auto">
            <a:xfrm flipH="1">
              <a:off x="1997" y="2073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369" name="Rectangle 25"/>
            <p:cNvSpPr>
              <a:spLocks noChangeArrowheads="1"/>
            </p:cNvSpPr>
            <p:nvPr/>
          </p:nvSpPr>
          <p:spPr bwMode="auto">
            <a:xfrm>
              <a:off x="2065" y="206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70" name="Line 26"/>
            <p:cNvSpPr>
              <a:spLocks noChangeShapeType="1"/>
            </p:cNvSpPr>
            <p:nvPr/>
          </p:nvSpPr>
          <p:spPr bwMode="auto">
            <a:xfrm flipH="1">
              <a:off x="2239" y="2073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371" name="Rectangle 27"/>
            <p:cNvSpPr>
              <a:spLocks noChangeArrowheads="1"/>
            </p:cNvSpPr>
            <p:nvPr/>
          </p:nvSpPr>
          <p:spPr bwMode="auto">
            <a:xfrm>
              <a:off x="2306" y="206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72" name="Line 28"/>
            <p:cNvSpPr>
              <a:spLocks noChangeShapeType="1"/>
            </p:cNvSpPr>
            <p:nvPr/>
          </p:nvSpPr>
          <p:spPr bwMode="auto">
            <a:xfrm flipH="1">
              <a:off x="1535" y="2245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373" name="Rectangle 29"/>
            <p:cNvSpPr>
              <a:spLocks noChangeArrowheads="1"/>
            </p:cNvSpPr>
            <p:nvPr/>
          </p:nvSpPr>
          <p:spPr bwMode="auto">
            <a:xfrm>
              <a:off x="1604" y="2047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16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74" name="Rectangle 30"/>
            <p:cNvSpPr>
              <a:spLocks noChangeArrowheads="1"/>
            </p:cNvSpPr>
            <p:nvPr/>
          </p:nvSpPr>
          <p:spPr bwMode="auto">
            <a:xfrm>
              <a:off x="2539" y="2304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75" name="Rectangle 31"/>
            <p:cNvSpPr>
              <a:spLocks noChangeArrowheads="1"/>
            </p:cNvSpPr>
            <p:nvPr/>
          </p:nvSpPr>
          <p:spPr bwMode="auto">
            <a:xfrm>
              <a:off x="2539" y="2615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76" name="Rectangle 32"/>
            <p:cNvSpPr>
              <a:spLocks noChangeArrowheads="1"/>
            </p:cNvSpPr>
            <p:nvPr/>
          </p:nvSpPr>
          <p:spPr bwMode="auto">
            <a:xfrm>
              <a:off x="1986" y="2207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RN1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77" name="Rectangle 33"/>
            <p:cNvSpPr>
              <a:spLocks noChangeArrowheads="1"/>
            </p:cNvSpPr>
            <p:nvPr/>
          </p:nvSpPr>
          <p:spPr bwMode="auto">
            <a:xfrm>
              <a:off x="2228" y="2207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RN2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78" name="Rectangle 34"/>
            <p:cNvSpPr>
              <a:spLocks noChangeArrowheads="1"/>
            </p:cNvSpPr>
            <p:nvPr/>
          </p:nvSpPr>
          <p:spPr bwMode="auto">
            <a:xfrm>
              <a:off x="2466" y="2207"/>
              <a:ext cx="1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WN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79" name="Rectangle 35"/>
            <p:cNvSpPr>
              <a:spLocks noChangeArrowheads="1"/>
            </p:cNvSpPr>
            <p:nvPr/>
          </p:nvSpPr>
          <p:spPr bwMode="auto">
            <a:xfrm>
              <a:off x="1886" y="2497"/>
              <a:ext cx="1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WD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80" name="Rectangle 36"/>
            <p:cNvSpPr>
              <a:spLocks noChangeArrowheads="1"/>
            </p:cNvSpPr>
            <p:nvPr/>
          </p:nvSpPr>
          <p:spPr bwMode="auto">
            <a:xfrm>
              <a:off x="1994" y="2363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Register File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81" name="Freeform 37"/>
            <p:cNvSpPr>
              <a:spLocks/>
            </p:cNvSpPr>
            <p:nvPr/>
          </p:nvSpPr>
          <p:spPr bwMode="auto">
            <a:xfrm>
              <a:off x="3447" y="2197"/>
              <a:ext cx="290" cy="676"/>
            </a:xfrm>
            <a:custGeom>
              <a:avLst/>
              <a:gdLst>
                <a:gd name="T0" fmla="*/ 0 w 290"/>
                <a:gd name="T1" fmla="*/ 0 h 676"/>
                <a:gd name="T2" fmla="*/ 0 w 290"/>
                <a:gd name="T3" fmla="*/ 290 h 676"/>
                <a:gd name="T4" fmla="*/ 48 w 290"/>
                <a:gd name="T5" fmla="*/ 338 h 676"/>
                <a:gd name="T6" fmla="*/ 0 w 290"/>
                <a:gd name="T7" fmla="*/ 386 h 676"/>
                <a:gd name="T8" fmla="*/ 0 w 290"/>
                <a:gd name="T9" fmla="*/ 676 h 676"/>
                <a:gd name="T10" fmla="*/ 290 w 290"/>
                <a:gd name="T11" fmla="*/ 531 h 676"/>
                <a:gd name="T12" fmla="*/ 290 w 290"/>
                <a:gd name="T13" fmla="*/ 145 h 676"/>
                <a:gd name="T14" fmla="*/ 0 w 290"/>
                <a:gd name="T1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76">
                  <a:moveTo>
                    <a:pt x="0" y="0"/>
                  </a:moveTo>
                  <a:lnTo>
                    <a:pt x="0" y="290"/>
                  </a:lnTo>
                  <a:lnTo>
                    <a:pt x="48" y="338"/>
                  </a:lnTo>
                  <a:lnTo>
                    <a:pt x="0" y="386"/>
                  </a:lnTo>
                  <a:lnTo>
                    <a:pt x="0" y="676"/>
                  </a:lnTo>
                  <a:lnTo>
                    <a:pt x="290" y="531"/>
                  </a:lnTo>
                  <a:lnTo>
                    <a:pt x="29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5382" name="Freeform 38"/>
            <p:cNvSpPr>
              <a:spLocks/>
            </p:cNvSpPr>
            <p:nvPr/>
          </p:nvSpPr>
          <p:spPr bwMode="auto">
            <a:xfrm>
              <a:off x="3458" y="2207"/>
              <a:ext cx="290" cy="677"/>
            </a:xfrm>
            <a:custGeom>
              <a:avLst/>
              <a:gdLst>
                <a:gd name="T0" fmla="*/ 0 w 290"/>
                <a:gd name="T1" fmla="*/ 0 h 677"/>
                <a:gd name="T2" fmla="*/ 0 w 290"/>
                <a:gd name="T3" fmla="*/ 290 h 677"/>
                <a:gd name="T4" fmla="*/ 48 w 290"/>
                <a:gd name="T5" fmla="*/ 339 h 677"/>
                <a:gd name="T6" fmla="*/ 0 w 290"/>
                <a:gd name="T7" fmla="*/ 387 h 677"/>
                <a:gd name="T8" fmla="*/ 0 w 290"/>
                <a:gd name="T9" fmla="*/ 677 h 677"/>
                <a:gd name="T10" fmla="*/ 290 w 290"/>
                <a:gd name="T11" fmla="*/ 532 h 677"/>
                <a:gd name="T12" fmla="*/ 290 w 290"/>
                <a:gd name="T13" fmla="*/ 145 h 677"/>
                <a:gd name="T14" fmla="*/ 0 w 290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77">
                  <a:moveTo>
                    <a:pt x="0" y="0"/>
                  </a:moveTo>
                  <a:lnTo>
                    <a:pt x="0" y="290"/>
                  </a:lnTo>
                  <a:lnTo>
                    <a:pt x="48" y="339"/>
                  </a:lnTo>
                  <a:lnTo>
                    <a:pt x="0" y="387"/>
                  </a:lnTo>
                  <a:lnTo>
                    <a:pt x="0" y="677"/>
                  </a:lnTo>
                  <a:lnTo>
                    <a:pt x="290" y="532"/>
                  </a:lnTo>
                  <a:lnTo>
                    <a:pt x="290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5383" name="Group 39"/>
            <p:cNvGrpSpPr>
              <a:grpSpLocks/>
            </p:cNvGrpSpPr>
            <p:nvPr/>
          </p:nvGrpSpPr>
          <p:grpSpPr bwMode="auto">
            <a:xfrm>
              <a:off x="2695" y="2309"/>
              <a:ext cx="757" cy="65"/>
              <a:chOff x="2695" y="2309"/>
              <a:chExt cx="757" cy="65"/>
            </a:xfrm>
          </p:grpSpPr>
          <p:sp>
            <p:nvSpPr>
              <p:cNvPr id="2105384" name="Freeform 40"/>
              <p:cNvSpPr>
                <a:spLocks/>
              </p:cNvSpPr>
              <p:nvPr/>
            </p:nvSpPr>
            <p:spPr bwMode="auto">
              <a:xfrm>
                <a:off x="3377" y="2309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385" name="Line 41"/>
              <p:cNvSpPr>
                <a:spLocks noChangeShapeType="1"/>
              </p:cNvSpPr>
              <p:nvPr/>
            </p:nvSpPr>
            <p:spPr bwMode="auto">
              <a:xfrm flipH="1">
                <a:off x="2695" y="2342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386" name="Line 42"/>
            <p:cNvSpPr>
              <a:spLocks noChangeShapeType="1"/>
            </p:cNvSpPr>
            <p:nvPr/>
          </p:nvSpPr>
          <p:spPr bwMode="auto">
            <a:xfrm flipH="1">
              <a:off x="3737" y="2535"/>
              <a:ext cx="3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387" name="Rectangle 43"/>
            <p:cNvSpPr>
              <a:spLocks noChangeArrowheads="1"/>
            </p:cNvSpPr>
            <p:nvPr/>
          </p:nvSpPr>
          <p:spPr bwMode="auto">
            <a:xfrm>
              <a:off x="3518" y="2363"/>
              <a:ext cx="19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ALU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388" name="Line 44"/>
            <p:cNvSpPr>
              <a:spLocks noChangeShapeType="1"/>
            </p:cNvSpPr>
            <p:nvPr/>
          </p:nvSpPr>
          <p:spPr bwMode="auto">
            <a:xfrm flipH="1">
              <a:off x="1680" y="3765"/>
              <a:ext cx="40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389" name="Line 45"/>
            <p:cNvSpPr>
              <a:spLocks noChangeShapeType="1"/>
            </p:cNvSpPr>
            <p:nvPr/>
          </p:nvSpPr>
          <p:spPr bwMode="auto">
            <a:xfrm>
              <a:off x="5719" y="3040"/>
              <a:ext cx="0" cy="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390" name="Line 46"/>
            <p:cNvSpPr>
              <a:spLocks noChangeShapeType="1"/>
            </p:cNvSpPr>
            <p:nvPr/>
          </p:nvSpPr>
          <p:spPr bwMode="auto">
            <a:xfrm>
              <a:off x="1680" y="2535"/>
              <a:ext cx="0" cy="1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391" name="Line 47"/>
            <p:cNvSpPr>
              <a:spLocks noChangeShapeType="1"/>
            </p:cNvSpPr>
            <p:nvPr/>
          </p:nvSpPr>
          <p:spPr bwMode="auto">
            <a:xfrm flipH="1">
              <a:off x="1272" y="2003"/>
              <a:ext cx="1230" cy="0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5392" name="Group 48"/>
            <p:cNvGrpSpPr>
              <a:grpSpLocks/>
            </p:cNvGrpSpPr>
            <p:nvPr/>
          </p:nvGrpSpPr>
          <p:grpSpPr bwMode="auto">
            <a:xfrm>
              <a:off x="2695" y="2621"/>
              <a:ext cx="516" cy="64"/>
              <a:chOff x="2695" y="2621"/>
              <a:chExt cx="516" cy="64"/>
            </a:xfrm>
          </p:grpSpPr>
          <p:sp>
            <p:nvSpPr>
              <p:cNvPr id="2105393" name="Freeform 49"/>
              <p:cNvSpPr>
                <a:spLocks/>
              </p:cNvSpPr>
              <p:nvPr/>
            </p:nvSpPr>
            <p:spPr bwMode="auto">
              <a:xfrm>
                <a:off x="3136" y="262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394" name="Line 50"/>
              <p:cNvSpPr>
                <a:spLocks noChangeShapeType="1"/>
              </p:cNvSpPr>
              <p:nvPr/>
            </p:nvSpPr>
            <p:spPr bwMode="auto">
              <a:xfrm flipH="1">
                <a:off x="2695" y="2653"/>
                <a:ext cx="47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05395" name="Group 51"/>
            <p:cNvGrpSpPr>
              <a:grpSpLocks/>
            </p:cNvGrpSpPr>
            <p:nvPr/>
          </p:nvGrpSpPr>
          <p:grpSpPr bwMode="auto">
            <a:xfrm>
              <a:off x="2985" y="2814"/>
              <a:ext cx="226" cy="65"/>
              <a:chOff x="2985" y="2814"/>
              <a:chExt cx="226" cy="65"/>
            </a:xfrm>
          </p:grpSpPr>
          <p:sp>
            <p:nvSpPr>
              <p:cNvPr id="2105396" name="Freeform 52"/>
              <p:cNvSpPr>
                <a:spLocks/>
              </p:cNvSpPr>
              <p:nvPr/>
            </p:nvSpPr>
            <p:spPr bwMode="auto">
              <a:xfrm>
                <a:off x="3136" y="2814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397" name="Line 53"/>
              <p:cNvSpPr>
                <a:spLocks noChangeShapeType="1"/>
              </p:cNvSpPr>
              <p:nvPr/>
            </p:nvSpPr>
            <p:spPr bwMode="auto">
              <a:xfrm flipH="1">
                <a:off x="2985" y="2847"/>
                <a:ext cx="1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398" name="Line 54"/>
            <p:cNvSpPr>
              <a:spLocks noChangeShapeType="1"/>
            </p:cNvSpPr>
            <p:nvPr/>
          </p:nvSpPr>
          <p:spPr bwMode="auto">
            <a:xfrm>
              <a:off x="2985" y="1880"/>
              <a:ext cx="0" cy="12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5399" name="Group 55"/>
            <p:cNvGrpSpPr>
              <a:grpSpLocks/>
            </p:cNvGrpSpPr>
            <p:nvPr/>
          </p:nvGrpSpPr>
          <p:grpSpPr bwMode="auto">
            <a:xfrm>
              <a:off x="2435" y="2924"/>
              <a:ext cx="166" cy="436"/>
              <a:chOff x="2435" y="2924"/>
              <a:chExt cx="166" cy="436"/>
            </a:xfrm>
          </p:grpSpPr>
          <p:sp>
            <p:nvSpPr>
              <p:cNvPr id="2105400" name="AutoShape 56"/>
              <p:cNvSpPr>
                <a:spLocks noChangeArrowheads="1"/>
              </p:cNvSpPr>
              <p:nvPr/>
            </p:nvSpPr>
            <p:spPr bwMode="auto">
              <a:xfrm>
                <a:off x="2435" y="2924"/>
                <a:ext cx="166" cy="436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01" name="Rectangle 57"/>
              <p:cNvSpPr>
                <a:spLocks noChangeArrowheads="1"/>
              </p:cNvSpPr>
              <p:nvPr/>
            </p:nvSpPr>
            <p:spPr bwMode="auto">
              <a:xfrm>
                <a:off x="2517" y="2943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E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05402" name="Rectangle 58"/>
              <p:cNvSpPr>
                <a:spLocks noChangeArrowheads="1"/>
              </p:cNvSpPr>
              <p:nvPr/>
            </p:nvSpPr>
            <p:spPr bwMode="auto">
              <a:xfrm>
                <a:off x="2517" y="3024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05403" name="Rectangle 59"/>
              <p:cNvSpPr>
                <a:spLocks noChangeArrowheads="1"/>
              </p:cNvSpPr>
              <p:nvPr/>
            </p:nvSpPr>
            <p:spPr bwMode="auto">
              <a:xfrm>
                <a:off x="2519" y="3104"/>
                <a:ext cx="4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T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05404" name="Rectangle 60"/>
              <p:cNvSpPr>
                <a:spLocks noChangeArrowheads="1"/>
              </p:cNvSpPr>
              <p:nvPr/>
            </p:nvSpPr>
            <p:spPr bwMode="auto">
              <a:xfrm>
                <a:off x="2518" y="3185"/>
                <a:ext cx="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N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05405" name="Rectangle 61"/>
              <p:cNvSpPr>
                <a:spLocks noChangeArrowheads="1"/>
              </p:cNvSpPr>
              <p:nvPr/>
            </p:nvSpPr>
            <p:spPr bwMode="auto">
              <a:xfrm>
                <a:off x="2518" y="3265"/>
                <a:ext cx="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D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105406" name="Line 62"/>
            <p:cNvSpPr>
              <a:spLocks noChangeShapeType="1"/>
            </p:cNvSpPr>
            <p:nvPr/>
          </p:nvSpPr>
          <p:spPr bwMode="auto">
            <a:xfrm flipH="1">
              <a:off x="2260" y="3115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07" name="Rectangle 63"/>
            <p:cNvSpPr>
              <a:spLocks noChangeArrowheads="1"/>
            </p:cNvSpPr>
            <p:nvPr/>
          </p:nvSpPr>
          <p:spPr bwMode="auto">
            <a:xfrm>
              <a:off x="2280" y="3035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16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05408" name="Group 64"/>
            <p:cNvGrpSpPr>
              <a:grpSpLocks/>
            </p:cNvGrpSpPr>
            <p:nvPr/>
          </p:nvGrpSpPr>
          <p:grpSpPr bwMode="auto">
            <a:xfrm>
              <a:off x="1562" y="3104"/>
              <a:ext cx="875" cy="65"/>
              <a:chOff x="1562" y="3104"/>
              <a:chExt cx="875" cy="65"/>
            </a:xfrm>
          </p:grpSpPr>
          <p:sp>
            <p:nvSpPr>
              <p:cNvPr id="2105409" name="Freeform 65"/>
              <p:cNvSpPr>
                <a:spLocks/>
              </p:cNvSpPr>
              <p:nvPr/>
            </p:nvSpPr>
            <p:spPr bwMode="auto">
              <a:xfrm>
                <a:off x="2362" y="3104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10" name="Line 66"/>
              <p:cNvSpPr>
                <a:spLocks noChangeShapeType="1"/>
              </p:cNvSpPr>
              <p:nvPr/>
            </p:nvSpPr>
            <p:spPr bwMode="auto">
              <a:xfrm flipH="1">
                <a:off x="1562" y="3137"/>
                <a:ext cx="838" cy="0"/>
              </a:xfrm>
              <a:prstGeom prst="line">
                <a:avLst/>
              </a:prstGeom>
              <a:noFill/>
              <a:ln w="25400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411" name="Line 67"/>
            <p:cNvSpPr>
              <a:spLocks noChangeShapeType="1"/>
            </p:cNvSpPr>
            <p:nvPr/>
          </p:nvSpPr>
          <p:spPr bwMode="auto">
            <a:xfrm flipH="1">
              <a:off x="2647" y="3115"/>
              <a:ext cx="48" cy="4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12" name="Rectangle 68"/>
            <p:cNvSpPr>
              <a:spLocks noChangeArrowheads="1"/>
            </p:cNvSpPr>
            <p:nvPr/>
          </p:nvSpPr>
          <p:spPr bwMode="auto">
            <a:xfrm>
              <a:off x="2646" y="3035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32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13" name="Line 69"/>
            <p:cNvSpPr>
              <a:spLocks noChangeShapeType="1"/>
            </p:cNvSpPr>
            <p:nvPr/>
          </p:nvSpPr>
          <p:spPr bwMode="auto">
            <a:xfrm flipH="1">
              <a:off x="2598" y="3137"/>
              <a:ext cx="3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14" name="Line 70"/>
            <p:cNvSpPr>
              <a:spLocks noChangeShapeType="1"/>
            </p:cNvSpPr>
            <p:nvPr/>
          </p:nvSpPr>
          <p:spPr bwMode="auto">
            <a:xfrm>
              <a:off x="1562" y="2003"/>
              <a:ext cx="0" cy="1134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15" name="Rectangle 71"/>
            <p:cNvSpPr>
              <a:spLocks noChangeArrowheads="1"/>
            </p:cNvSpPr>
            <p:nvPr/>
          </p:nvSpPr>
          <p:spPr bwMode="auto">
            <a:xfrm>
              <a:off x="4245" y="2607"/>
              <a:ext cx="725" cy="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16" name="Line 72"/>
            <p:cNvSpPr>
              <a:spLocks noChangeShapeType="1"/>
            </p:cNvSpPr>
            <p:nvPr/>
          </p:nvSpPr>
          <p:spPr bwMode="auto">
            <a:xfrm flipH="1">
              <a:off x="5574" y="3040"/>
              <a:ext cx="1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17" name="Rectangle 73"/>
            <p:cNvSpPr>
              <a:spLocks noChangeArrowheads="1"/>
            </p:cNvSpPr>
            <p:nvPr/>
          </p:nvSpPr>
          <p:spPr bwMode="auto">
            <a:xfrm>
              <a:off x="4859" y="2905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18" name="Rectangle 74"/>
            <p:cNvSpPr>
              <a:spLocks noChangeArrowheads="1"/>
            </p:cNvSpPr>
            <p:nvPr/>
          </p:nvSpPr>
          <p:spPr bwMode="auto">
            <a:xfrm>
              <a:off x="4303" y="3077"/>
              <a:ext cx="1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WD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19" name="Rectangle 75"/>
            <p:cNvSpPr>
              <a:spLocks noChangeArrowheads="1"/>
            </p:cNvSpPr>
            <p:nvPr/>
          </p:nvSpPr>
          <p:spPr bwMode="auto">
            <a:xfrm>
              <a:off x="4517" y="2820"/>
              <a:ext cx="2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Data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20" name="Rectangle 76"/>
            <p:cNvSpPr>
              <a:spLocks noChangeArrowheads="1"/>
            </p:cNvSpPr>
            <p:nvPr/>
          </p:nvSpPr>
          <p:spPr bwMode="auto">
            <a:xfrm>
              <a:off x="4455" y="2917"/>
              <a:ext cx="3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Memory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05421" name="Group 77"/>
            <p:cNvGrpSpPr>
              <a:grpSpLocks/>
            </p:cNvGrpSpPr>
            <p:nvPr/>
          </p:nvGrpSpPr>
          <p:grpSpPr bwMode="auto">
            <a:xfrm>
              <a:off x="4097" y="2718"/>
              <a:ext cx="150" cy="64"/>
              <a:chOff x="4097" y="2718"/>
              <a:chExt cx="150" cy="64"/>
            </a:xfrm>
          </p:grpSpPr>
          <p:sp>
            <p:nvSpPr>
              <p:cNvPr id="2105422" name="Freeform 78"/>
              <p:cNvSpPr>
                <a:spLocks/>
              </p:cNvSpPr>
              <p:nvPr/>
            </p:nvSpPr>
            <p:spPr bwMode="auto">
              <a:xfrm>
                <a:off x="4172" y="2718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23" name="Line 79"/>
              <p:cNvSpPr>
                <a:spLocks noChangeShapeType="1"/>
              </p:cNvSpPr>
              <p:nvPr/>
            </p:nvSpPr>
            <p:spPr bwMode="auto">
              <a:xfrm flipH="1">
                <a:off x="4097" y="2750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424" name="Rectangle 80"/>
            <p:cNvSpPr>
              <a:spLocks noChangeArrowheads="1"/>
            </p:cNvSpPr>
            <p:nvPr/>
          </p:nvSpPr>
          <p:spPr bwMode="auto">
            <a:xfrm>
              <a:off x="4309" y="2712"/>
              <a:ext cx="2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ADDR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25" name="Line 81"/>
            <p:cNvSpPr>
              <a:spLocks noChangeShapeType="1"/>
            </p:cNvSpPr>
            <p:nvPr/>
          </p:nvSpPr>
          <p:spPr bwMode="auto">
            <a:xfrm>
              <a:off x="4097" y="2535"/>
              <a:ext cx="0" cy="9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26" name="Line 82"/>
            <p:cNvSpPr>
              <a:spLocks noChangeShapeType="1"/>
            </p:cNvSpPr>
            <p:nvPr/>
          </p:nvSpPr>
          <p:spPr bwMode="auto">
            <a:xfrm flipH="1">
              <a:off x="2480" y="2073"/>
              <a:ext cx="49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27" name="Rectangle 83"/>
            <p:cNvSpPr>
              <a:spLocks noChangeArrowheads="1"/>
            </p:cNvSpPr>
            <p:nvPr/>
          </p:nvSpPr>
          <p:spPr bwMode="auto">
            <a:xfrm>
              <a:off x="2548" y="206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05428" name="Group 84"/>
            <p:cNvGrpSpPr>
              <a:grpSpLocks/>
            </p:cNvGrpSpPr>
            <p:nvPr/>
          </p:nvGrpSpPr>
          <p:grpSpPr bwMode="auto">
            <a:xfrm>
              <a:off x="2480" y="2008"/>
              <a:ext cx="54" cy="194"/>
              <a:chOff x="2480" y="2008"/>
              <a:chExt cx="54" cy="194"/>
            </a:xfrm>
          </p:grpSpPr>
          <p:sp>
            <p:nvSpPr>
              <p:cNvPr id="2105429" name="Freeform 85"/>
              <p:cNvSpPr>
                <a:spLocks/>
              </p:cNvSpPr>
              <p:nvPr/>
            </p:nvSpPr>
            <p:spPr bwMode="auto">
              <a:xfrm>
                <a:off x="2480" y="2137"/>
                <a:ext cx="54" cy="65"/>
              </a:xfrm>
              <a:custGeom>
                <a:avLst/>
                <a:gdLst>
                  <a:gd name="T0" fmla="*/ 27 w 54"/>
                  <a:gd name="T1" fmla="*/ 65 h 65"/>
                  <a:gd name="T2" fmla="*/ 0 w 54"/>
                  <a:gd name="T3" fmla="*/ 0 h 65"/>
                  <a:gd name="T4" fmla="*/ 54 w 54"/>
                  <a:gd name="T5" fmla="*/ 0 h 65"/>
                  <a:gd name="T6" fmla="*/ 27 w 54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65">
                    <a:moveTo>
                      <a:pt x="27" y="65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30" name="Line 86"/>
              <p:cNvSpPr>
                <a:spLocks noChangeShapeType="1"/>
              </p:cNvSpPr>
              <p:nvPr/>
            </p:nvSpPr>
            <p:spPr bwMode="auto">
              <a:xfrm>
                <a:off x="2507" y="2008"/>
                <a:ext cx="0" cy="172"/>
              </a:xfrm>
              <a:prstGeom prst="line">
                <a:avLst/>
              </a:prstGeom>
              <a:noFill/>
              <a:ln w="17463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05431" name="Group 87"/>
            <p:cNvGrpSpPr>
              <a:grpSpLocks/>
            </p:cNvGrpSpPr>
            <p:nvPr/>
          </p:nvGrpSpPr>
          <p:grpSpPr bwMode="auto">
            <a:xfrm>
              <a:off x="3324" y="2718"/>
              <a:ext cx="128" cy="64"/>
              <a:chOff x="3324" y="2718"/>
              <a:chExt cx="128" cy="64"/>
            </a:xfrm>
          </p:grpSpPr>
          <p:sp>
            <p:nvSpPr>
              <p:cNvPr id="2105432" name="Freeform 88"/>
              <p:cNvSpPr>
                <a:spLocks/>
              </p:cNvSpPr>
              <p:nvPr/>
            </p:nvSpPr>
            <p:spPr bwMode="auto">
              <a:xfrm>
                <a:off x="3377" y="2718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33" name="Line 89"/>
              <p:cNvSpPr>
                <a:spLocks noChangeShapeType="1"/>
              </p:cNvSpPr>
              <p:nvPr/>
            </p:nvSpPr>
            <p:spPr bwMode="auto">
              <a:xfrm flipH="1">
                <a:off x="3324" y="275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434" name="Rectangle 90"/>
            <p:cNvSpPr>
              <a:spLocks noChangeArrowheads="1"/>
            </p:cNvSpPr>
            <p:nvPr/>
          </p:nvSpPr>
          <p:spPr bwMode="auto">
            <a:xfrm>
              <a:off x="1728" y="1912"/>
              <a:ext cx="3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440000"/>
                  </a:solidFill>
                  <a:effectLst/>
                  <a:latin typeface="Helvetica" pitchFamily="34" charset="0"/>
                </a:rPr>
                <a:t>Instruction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35" name="Rectangle 91"/>
            <p:cNvSpPr>
              <a:spLocks noChangeArrowheads="1"/>
            </p:cNvSpPr>
            <p:nvPr/>
          </p:nvSpPr>
          <p:spPr bwMode="auto">
            <a:xfrm>
              <a:off x="2153" y="1918"/>
              <a:ext cx="4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440000"/>
                  </a:solidFill>
                  <a:effectLst/>
                  <a:latin typeface="Courier New" pitchFamily="49" charset="0"/>
                </a:rPr>
                <a:t>I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36" name="Line 92"/>
            <p:cNvSpPr>
              <a:spLocks noChangeShapeType="1"/>
            </p:cNvSpPr>
            <p:nvPr/>
          </p:nvSpPr>
          <p:spPr bwMode="auto">
            <a:xfrm flipH="1">
              <a:off x="1293" y="1976"/>
              <a:ext cx="49" cy="49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37" name="Rectangle 93"/>
            <p:cNvSpPr>
              <a:spLocks noChangeArrowheads="1"/>
            </p:cNvSpPr>
            <p:nvPr/>
          </p:nvSpPr>
          <p:spPr bwMode="auto">
            <a:xfrm>
              <a:off x="1314" y="2020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32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05438" name="Group 94"/>
            <p:cNvGrpSpPr>
              <a:grpSpLocks/>
            </p:cNvGrpSpPr>
            <p:nvPr/>
          </p:nvGrpSpPr>
          <p:grpSpPr bwMode="auto">
            <a:xfrm>
              <a:off x="3200" y="2583"/>
              <a:ext cx="107" cy="349"/>
              <a:chOff x="3200" y="2583"/>
              <a:chExt cx="107" cy="349"/>
            </a:xfrm>
          </p:grpSpPr>
          <p:sp>
            <p:nvSpPr>
              <p:cNvPr id="2105439" name="Freeform 95"/>
              <p:cNvSpPr>
                <a:spLocks/>
              </p:cNvSpPr>
              <p:nvPr/>
            </p:nvSpPr>
            <p:spPr bwMode="auto">
              <a:xfrm>
                <a:off x="3200" y="2583"/>
                <a:ext cx="97" cy="339"/>
              </a:xfrm>
              <a:custGeom>
                <a:avLst/>
                <a:gdLst>
                  <a:gd name="T0" fmla="*/ 0 w 97"/>
                  <a:gd name="T1" fmla="*/ 0 h 339"/>
                  <a:gd name="T2" fmla="*/ 0 w 97"/>
                  <a:gd name="T3" fmla="*/ 339 h 339"/>
                  <a:gd name="T4" fmla="*/ 97 w 97"/>
                  <a:gd name="T5" fmla="*/ 269 h 339"/>
                  <a:gd name="T6" fmla="*/ 97 w 97"/>
                  <a:gd name="T7" fmla="*/ 76 h 339"/>
                  <a:gd name="T8" fmla="*/ 0 w 97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39">
                    <a:moveTo>
                      <a:pt x="0" y="0"/>
                    </a:moveTo>
                    <a:lnTo>
                      <a:pt x="0" y="339"/>
                    </a:lnTo>
                    <a:lnTo>
                      <a:pt x="97" y="269"/>
                    </a:lnTo>
                    <a:lnTo>
                      <a:pt x="97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40" name="Freeform 96"/>
              <p:cNvSpPr>
                <a:spLocks/>
              </p:cNvSpPr>
              <p:nvPr/>
            </p:nvSpPr>
            <p:spPr bwMode="auto">
              <a:xfrm>
                <a:off x="3211" y="2594"/>
                <a:ext cx="96" cy="338"/>
              </a:xfrm>
              <a:custGeom>
                <a:avLst/>
                <a:gdLst>
                  <a:gd name="T0" fmla="*/ 0 w 96"/>
                  <a:gd name="T1" fmla="*/ 0 h 338"/>
                  <a:gd name="T2" fmla="*/ 0 w 96"/>
                  <a:gd name="T3" fmla="*/ 338 h 338"/>
                  <a:gd name="T4" fmla="*/ 96 w 96"/>
                  <a:gd name="T5" fmla="*/ 269 h 338"/>
                  <a:gd name="T6" fmla="*/ 96 w 96"/>
                  <a:gd name="T7" fmla="*/ 75 h 338"/>
                  <a:gd name="T8" fmla="*/ 0 w 96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338">
                    <a:moveTo>
                      <a:pt x="0" y="0"/>
                    </a:moveTo>
                    <a:lnTo>
                      <a:pt x="0" y="338"/>
                    </a:lnTo>
                    <a:lnTo>
                      <a:pt x="96" y="269"/>
                    </a:lnTo>
                    <a:lnTo>
                      <a:pt x="96" y="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41" name="Rectangle 97"/>
              <p:cNvSpPr>
                <a:spLocks noChangeArrowheads="1"/>
              </p:cNvSpPr>
              <p:nvPr/>
            </p:nvSpPr>
            <p:spPr bwMode="auto">
              <a:xfrm>
                <a:off x="3246" y="2664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M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05442" name="Rectangle 98"/>
              <p:cNvSpPr>
                <a:spLocks noChangeArrowheads="1"/>
              </p:cNvSpPr>
              <p:nvPr/>
            </p:nvSpPr>
            <p:spPr bwMode="auto">
              <a:xfrm>
                <a:off x="3244" y="2728"/>
                <a:ext cx="40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U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05443" name="Rectangle 99"/>
              <p:cNvSpPr>
                <a:spLocks noChangeArrowheads="1"/>
              </p:cNvSpPr>
              <p:nvPr/>
            </p:nvSpPr>
            <p:spPr bwMode="auto">
              <a:xfrm>
                <a:off x="3251" y="2793"/>
                <a:ext cx="3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105444" name="Group 100"/>
            <p:cNvGrpSpPr>
              <a:grpSpLocks/>
            </p:cNvGrpSpPr>
            <p:nvPr/>
          </p:nvGrpSpPr>
          <p:grpSpPr bwMode="auto">
            <a:xfrm>
              <a:off x="4967" y="2911"/>
              <a:ext cx="489" cy="64"/>
              <a:chOff x="4967" y="2911"/>
              <a:chExt cx="489" cy="64"/>
            </a:xfrm>
          </p:grpSpPr>
          <p:sp>
            <p:nvSpPr>
              <p:cNvPr id="2105445" name="Freeform 101"/>
              <p:cNvSpPr>
                <a:spLocks/>
              </p:cNvSpPr>
              <p:nvPr/>
            </p:nvSpPr>
            <p:spPr bwMode="auto">
              <a:xfrm>
                <a:off x="5381" y="291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46" name="Line 102"/>
              <p:cNvSpPr>
                <a:spLocks noChangeShapeType="1"/>
              </p:cNvSpPr>
              <p:nvPr/>
            </p:nvSpPr>
            <p:spPr bwMode="auto">
              <a:xfrm flipH="1">
                <a:off x="4967" y="2943"/>
                <a:ext cx="45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05447" name="Group 103"/>
            <p:cNvGrpSpPr>
              <a:grpSpLocks/>
            </p:cNvGrpSpPr>
            <p:nvPr/>
          </p:nvGrpSpPr>
          <p:grpSpPr bwMode="auto">
            <a:xfrm>
              <a:off x="5257" y="3083"/>
              <a:ext cx="226" cy="64"/>
              <a:chOff x="5257" y="3083"/>
              <a:chExt cx="226" cy="64"/>
            </a:xfrm>
          </p:grpSpPr>
          <p:sp>
            <p:nvSpPr>
              <p:cNvPr id="2105448" name="Freeform 104"/>
              <p:cNvSpPr>
                <a:spLocks/>
              </p:cNvSpPr>
              <p:nvPr/>
            </p:nvSpPr>
            <p:spPr bwMode="auto">
              <a:xfrm>
                <a:off x="5408" y="3083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49" name="Line 105"/>
              <p:cNvSpPr>
                <a:spLocks noChangeShapeType="1"/>
              </p:cNvSpPr>
              <p:nvPr/>
            </p:nvSpPr>
            <p:spPr bwMode="auto">
              <a:xfrm flipH="1">
                <a:off x="5257" y="3115"/>
                <a:ext cx="1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05450" name="Group 106"/>
            <p:cNvGrpSpPr>
              <a:grpSpLocks/>
            </p:cNvGrpSpPr>
            <p:nvPr/>
          </p:nvGrpSpPr>
          <p:grpSpPr bwMode="auto">
            <a:xfrm>
              <a:off x="3060" y="3083"/>
              <a:ext cx="1187" cy="64"/>
              <a:chOff x="3060" y="3083"/>
              <a:chExt cx="1187" cy="64"/>
            </a:xfrm>
          </p:grpSpPr>
          <p:sp>
            <p:nvSpPr>
              <p:cNvPr id="2105451" name="Freeform 107"/>
              <p:cNvSpPr>
                <a:spLocks/>
              </p:cNvSpPr>
              <p:nvPr/>
            </p:nvSpPr>
            <p:spPr bwMode="auto">
              <a:xfrm>
                <a:off x="4172" y="3083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52" name="Line 108"/>
              <p:cNvSpPr>
                <a:spLocks noChangeShapeType="1"/>
              </p:cNvSpPr>
              <p:nvPr/>
            </p:nvSpPr>
            <p:spPr bwMode="auto">
              <a:xfrm flipH="1">
                <a:off x="3060" y="3115"/>
                <a:ext cx="115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453" name="Line 109"/>
            <p:cNvSpPr>
              <a:spLocks noChangeShapeType="1"/>
            </p:cNvSpPr>
            <p:nvPr/>
          </p:nvSpPr>
          <p:spPr bwMode="auto">
            <a:xfrm>
              <a:off x="3060" y="2653"/>
              <a:ext cx="0" cy="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54" name="Oval 110"/>
            <p:cNvSpPr>
              <a:spLocks noChangeArrowheads="1"/>
            </p:cNvSpPr>
            <p:nvPr/>
          </p:nvSpPr>
          <p:spPr bwMode="auto">
            <a:xfrm>
              <a:off x="3047" y="2645"/>
              <a:ext cx="27" cy="22"/>
            </a:xfrm>
            <a:prstGeom prst="ellipse">
              <a:avLst/>
            </a:prstGeom>
            <a:solidFill>
              <a:srgbClr val="44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5455" name="Line 111"/>
            <p:cNvSpPr>
              <a:spLocks noChangeShapeType="1"/>
            </p:cNvSpPr>
            <p:nvPr/>
          </p:nvSpPr>
          <p:spPr bwMode="auto">
            <a:xfrm flipH="1">
              <a:off x="4097" y="3454"/>
              <a:ext cx="1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56" name="Line 112"/>
            <p:cNvSpPr>
              <a:spLocks noChangeShapeType="1"/>
            </p:cNvSpPr>
            <p:nvPr/>
          </p:nvSpPr>
          <p:spPr bwMode="auto">
            <a:xfrm>
              <a:off x="5257" y="3115"/>
              <a:ext cx="0" cy="3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5457" name="Group 113"/>
            <p:cNvGrpSpPr>
              <a:grpSpLocks/>
            </p:cNvGrpSpPr>
            <p:nvPr/>
          </p:nvGrpSpPr>
          <p:grpSpPr bwMode="auto">
            <a:xfrm>
              <a:off x="3372" y="1847"/>
              <a:ext cx="199" cy="65"/>
              <a:chOff x="3372" y="1847"/>
              <a:chExt cx="199" cy="65"/>
            </a:xfrm>
          </p:grpSpPr>
          <p:sp>
            <p:nvSpPr>
              <p:cNvPr id="2105458" name="Freeform 114"/>
              <p:cNvSpPr>
                <a:spLocks/>
              </p:cNvSpPr>
              <p:nvPr/>
            </p:nvSpPr>
            <p:spPr bwMode="auto">
              <a:xfrm>
                <a:off x="3495" y="1847"/>
                <a:ext cx="76" cy="65"/>
              </a:xfrm>
              <a:custGeom>
                <a:avLst/>
                <a:gdLst>
                  <a:gd name="T0" fmla="*/ 76 w 76"/>
                  <a:gd name="T1" fmla="*/ 33 h 65"/>
                  <a:gd name="T2" fmla="*/ 0 w 76"/>
                  <a:gd name="T3" fmla="*/ 65 h 65"/>
                  <a:gd name="T4" fmla="*/ 0 w 76"/>
                  <a:gd name="T5" fmla="*/ 0 h 65"/>
                  <a:gd name="T6" fmla="*/ 76 w 76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65">
                    <a:moveTo>
                      <a:pt x="76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6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59" name="Line 115"/>
              <p:cNvSpPr>
                <a:spLocks noChangeShapeType="1"/>
              </p:cNvSpPr>
              <p:nvPr/>
            </p:nvSpPr>
            <p:spPr bwMode="auto">
              <a:xfrm flipH="1">
                <a:off x="3372" y="1880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460" name="AutoShape 116"/>
            <p:cNvSpPr>
              <a:spLocks noChangeArrowheads="1"/>
            </p:cNvSpPr>
            <p:nvPr/>
          </p:nvSpPr>
          <p:spPr bwMode="auto">
            <a:xfrm>
              <a:off x="3133" y="1785"/>
              <a:ext cx="242" cy="194"/>
            </a:xfrm>
            <a:prstGeom prst="roundRect">
              <a:avLst>
                <a:gd name="adj" fmla="val 4615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61" name="Rectangle 117"/>
            <p:cNvSpPr>
              <a:spLocks noChangeArrowheads="1"/>
            </p:cNvSpPr>
            <p:nvPr/>
          </p:nvSpPr>
          <p:spPr bwMode="auto">
            <a:xfrm>
              <a:off x="3166" y="1836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Courier" pitchFamily="49" charset="0"/>
                </a:rPr>
                <a:t>&lt;&lt;2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05462" name="Group 118"/>
            <p:cNvGrpSpPr>
              <a:grpSpLocks/>
            </p:cNvGrpSpPr>
            <p:nvPr/>
          </p:nvGrpSpPr>
          <p:grpSpPr bwMode="auto">
            <a:xfrm>
              <a:off x="1223" y="1509"/>
              <a:ext cx="2348" cy="64"/>
              <a:chOff x="1223" y="1509"/>
              <a:chExt cx="2348" cy="64"/>
            </a:xfrm>
          </p:grpSpPr>
          <p:sp>
            <p:nvSpPr>
              <p:cNvPr id="2105463" name="Freeform 119"/>
              <p:cNvSpPr>
                <a:spLocks/>
              </p:cNvSpPr>
              <p:nvPr/>
            </p:nvSpPr>
            <p:spPr bwMode="auto">
              <a:xfrm>
                <a:off x="3495" y="1509"/>
                <a:ext cx="76" cy="64"/>
              </a:xfrm>
              <a:custGeom>
                <a:avLst/>
                <a:gdLst>
                  <a:gd name="T0" fmla="*/ 76 w 76"/>
                  <a:gd name="T1" fmla="*/ 32 h 64"/>
                  <a:gd name="T2" fmla="*/ 0 w 76"/>
                  <a:gd name="T3" fmla="*/ 64 h 64"/>
                  <a:gd name="T4" fmla="*/ 0 w 76"/>
                  <a:gd name="T5" fmla="*/ 0 h 64"/>
                  <a:gd name="T6" fmla="*/ 76 w 76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64">
                    <a:moveTo>
                      <a:pt x="76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64" name="Line 120"/>
              <p:cNvSpPr>
                <a:spLocks noChangeShapeType="1"/>
              </p:cNvSpPr>
              <p:nvPr/>
            </p:nvSpPr>
            <p:spPr bwMode="auto">
              <a:xfrm flipH="1">
                <a:off x="1223" y="1541"/>
                <a:ext cx="231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465" name="Rectangle 121"/>
            <p:cNvSpPr>
              <a:spLocks noChangeArrowheads="1"/>
            </p:cNvSpPr>
            <p:nvPr/>
          </p:nvSpPr>
          <p:spPr bwMode="auto">
            <a:xfrm>
              <a:off x="571" y="1861"/>
              <a:ext cx="703" cy="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66" name="Rectangle 122"/>
            <p:cNvSpPr>
              <a:spLocks noChangeArrowheads="1"/>
            </p:cNvSpPr>
            <p:nvPr/>
          </p:nvSpPr>
          <p:spPr bwMode="auto">
            <a:xfrm>
              <a:off x="1163" y="1965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67" name="Rectangle 123"/>
            <p:cNvSpPr>
              <a:spLocks noChangeArrowheads="1"/>
            </p:cNvSpPr>
            <p:nvPr/>
          </p:nvSpPr>
          <p:spPr bwMode="auto">
            <a:xfrm>
              <a:off x="714" y="2073"/>
              <a:ext cx="4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Instruction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68" name="Rectangle 124"/>
            <p:cNvSpPr>
              <a:spLocks noChangeArrowheads="1"/>
            </p:cNvSpPr>
            <p:nvPr/>
          </p:nvSpPr>
          <p:spPr bwMode="auto">
            <a:xfrm>
              <a:off x="781" y="2170"/>
              <a:ext cx="3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Memory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69" name="Rectangle 125"/>
            <p:cNvSpPr>
              <a:spLocks noChangeArrowheads="1"/>
            </p:cNvSpPr>
            <p:nvPr/>
          </p:nvSpPr>
          <p:spPr bwMode="auto">
            <a:xfrm>
              <a:off x="635" y="1965"/>
              <a:ext cx="2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ADDR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470" name="Rectangle 126"/>
            <p:cNvSpPr>
              <a:spLocks noChangeArrowheads="1"/>
            </p:cNvSpPr>
            <p:nvPr/>
          </p:nvSpPr>
          <p:spPr bwMode="auto">
            <a:xfrm>
              <a:off x="184" y="1667"/>
              <a:ext cx="193" cy="67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5471" name="Group 127"/>
            <p:cNvGrpSpPr>
              <a:grpSpLocks/>
            </p:cNvGrpSpPr>
            <p:nvPr/>
          </p:nvGrpSpPr>
          <p:grpSpPr bwMode="auto">
            <a:xfrm>
              <a:off x="36" y="1971"/>
              <a:ext cx="151" cy="64"/>
              <a:chOff x="36" y="1971"/>
              <a:chExt cx="151" cy="64"/>
            </a:xfrm>
          </p:grpSpPr>
          <p:sp>
            <p:nvSpPr>
              <p:cNvPr id="2105472" name="Freeform 128"/>
              <p:cNvSpPr>
                <a:spLocks/>
              </p:cNvSpPr>
              <p:nvPr/>
            </p:nvSpPr>
            <p:spPr bwMode="auto">
              <a:xfrm>
                <a:off x="112" y="197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73" name="Line 129"/>
              <p:cNvSpPr>
                <a:spLocks noChangeShapeType="1"/>
              </p:cNvSpPr>
              <p:nvPr/>
            </p:nvSpPr>
            <p:spPr bwMode="auto">
              <a:xfrm flipH="1">
                <a:off x="36" y="2003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05474" name="Group 130"/>
            <p:cNvGrpSpPr>
              <a:grpSpLocks/>
            </p:cNvGrpSpPr>
            <p:nvPr/>
          </p:nvGrpSpPr>
          <p:grpSpPr bwMode="auto">
            <a:xfrm>
              <a:off x="375" y="1971"/>
              <a:ext cx="198" cy="64"/>
              <a:chOff x="375" y="1971"/>
              <a:chExt cx="198" cy="64"/>
            </a:xfrm>
          </p:grpSpPr>
          <p:sp>
            <p:nvSpPr>
              <p:cNvPr id="2105475" name="Freeform 131"/>
              <p:cNvSpPr>
                <a:spLocks/>
              </p:cNvSpPr>
              <p:nvPr/>
            </p:nvSpPr>
            <p:spPr bwMode="auto">
              <a:xfrm>
                <a:off x="498" y="197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76" name="Line 132"/>
              <p:cNvSpPr>
                <a:spLocks noChangeShapeType="1"/>
              </p:cNvSpPr>
              <p:nvPr/>
            </p:nvSpPr>
            <p:spPr bwMode="auto">
              <a:xfrm flipH="1">
                <a:off x="375" y="2003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477" name="Rectangle 133"/>
            <p:cNvSpPr>
              <a:spLocks noChangeArrowheads="1"/>
            </p:cNvSpPr>
            <p:nvPr/>
          </p:nvSpPr>
          <p:spPr bwMode="auto">
            <a:xfrm>
              <a:off x="244" y="178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PC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05478" name="Group 134"/>
            <p:cNvGrpSpPr>
              <a:grpSpLocks/>
            </p:cNvGrpSpPr>
            <p:nvPr/>
          </p:nvGrpSpPr>
          <p:grpSpPr bwMode="auto">
            <a:xfrm>
              <a:off x="450" y="1267"/>
              <a:ext cx="537" cy="65"/>
              <a:chOff x="450" y="1267"/>
              <a:chExt cx="537" cy="65"/>
            </a:xfrm>
          </p:grpSpPr>
          <p:sp>
            <p:nvSpPr>
              <p:cNvPr id="2105479" name="Freeform 135"/>
              <p:cNvSpPr>
                <a:spLocks/>
              </p:cNvSpPr>
              <p:nvPr/>
            </p:nvSpPr>
            <p:spPr bwMode="auto">
              <a:xfrm>
                <a:off x="912" y="1267"/>
                <a:ext cx="75" cy="65"/>
              </a:xfrm>
              <a:custGeom>
                <a:avLst/>
                <a:gdLst>
                  <a:gd name="T0" fmla="*/ 75 w 75"/>
                  <a:gd name="T1" fmla="*/ 32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2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80" name="Line 136"/>
              <p:cNvSpPr>
                <a:spLocks noChangeShapeType="1"/>
              </p:cNvSpPr>
              <p:nvPr/>
            </p:nvSpPr>
            <p:spPr bwMode="auto">
              <a:xfrm flipH="1">
                <a:off x="450" y="1299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481" name="Rectangle 137"/>
            <p:cNvSpPr>
              <a:spLocks noChangeArrowheads="1"/>
            </p:cNvSpPr>
            <p:nvPr/>
          </p:nvSpPr>
          <p:spPr bwMode="auto">
            <a:xfrm>
              <a:off x="674" y="1595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4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05482" name="Group 138"/>
            <p:cNvGrpSpPr>
              <a:grpSpLocks/>
            </p:cNvGrpSpPr>
            <p:nvPr/>
          </p:nvGrpSpPr>
          <p:grpSpPr bwMode="auto">
            <a:xfrm>
              <a:off x="740" y="1606"/>
              <a:ext cx="247" cy="64"/>
              <a:chOff x="740" y="1606"/>
              <a:chExt cx="247" cy="64"/>
            </a:xfrm>
          </p:grpSpPr>
          <p:sp>
            <p:nvSpPr>
              <p:cNvPr id="2105483" name="Freeform 139"/>
              <p:cNvSpPr>
                <a:spLocks/>
              </p:cNvSpPr>
              <p:nvPr/>
            </p:nvSpPr>
            <p:spPr bwMode="auto">
              <a:xfrm>
                <a:off x="912" y="1606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84" name="Line 140"/>
              <p:cNvSpPr>
                <a:spLocks noChangeShapeType="1"/>
              </p:cNvSpPr>
              <p:nvPr/>
            </p:nvSpPr>
            <p:spPr bwMode="auto">
              <a:xfrm flipH="1">
                <a:off x="740" y="1638"/>
                <a:ext cx="2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05485" name="Group 141"/>
            <p:cNvGrpSpPr>
              <a:grpSpLocks/>
            </p:cNvGrpSpPr>
            <p:nvPr/>
          </p:nvGrpSpPr>
          <p:grpSpPr bwMode="auto">
            <a:xfrm>
              <a:off x="982" y="1181"/>
              <a:ext cx="252" cy="591"/>
              <a:chOff x="982" y="1181"/>
              <a:chExt cx="252" cy="591"/>
            </a:xfrm>
          </p:grpSpPr>
          <p:sp>
            <p:nvSpPr>
              <p:cNvPr id="2105486" name="Freeform 142"/>
              <p:cNvSpPr>
                <a:spLocks/>
              </p:cNvSpPr>
              <p:nvPr/>
            </p:nvSpPr>
            <p:spPr bwMode="auto">
              <a:xfrm>
                <a:off x="982" y="1181"/>
                <a:ext cx="241" cy="580"/>
              </a:xfrm>
              <a:custGeom>
                <a:avLst/>
                <a:gdLst>
                  <a:gd name="T0" fmla="*/ 0 w 241"/>
                  <a:gd name="T1" fmla="*/ 0 h 580"/>
                  <a:gd name="T2" fmla="*/ 0 w 241"/>
                  <a:gd name="T3" fmla="*/ 242 h 580"/>
                  <a:gd name="T4" fmla="*/ 48 w 241"/>
                  <a:gd name="T5" fmla="*/ 290 h 580"/>
                  <a:gd name="T6" fmla="*/ 0 w 241"/>
                  <a:gd name="T7" fmla="*/ 339 h 580"/>
                  <a:gd name="T8" fmla="*/ 0 w 241"/>
                  <a:gd name="T9" fmla="*/ 580 h 580"/>
                  <a:gd name="T10" fmla="*/ 241 w 241"/>
                  <a:gd name="T11" fmla="*/ 435 h 580"/>
                  <a:gd name="T12" fmla="*/ 241 w 241"/>
                  <a:gd name="T13" fmla="*/ 145 h 580"/>
                  <a:gd name="T14" fmla="*/ 0 w 241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580">
                    <a:moveTo>
                      <a:pt x="0" y="0"/>
                    </a:moveTo>
                    <a:lnTo>
                      <a:pt x="0" y="242"/>
                    </a:lnTo>
                    <a:lnTo>
                      <a:pt x="48" y="290"/>
                    </a:lnTo>
                    <a:lnTo>
                      <a:pt x="0" y="339"/>
                    </a:lnTo>
                    <a:lnTo>
                      <a:pt x="0" y="580"/>
                    </a:lnTo>
                    <a:lnTo>
                      <a:pt x="241" y="435"/>
                    </a:lnTo>
                    <a:lnTo>
                      <a:pt x="241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87" name="Freeform 143"/>
              <p:cNvSpPr>
                <a:spLocks/>
              </p:cNvSpPr>
              <p:nvPr/>
            </p:nvSpPr>
            <p:spPr bwMode="auto">
              <a:xfrm>
                <a:off x="992" y="1192"/>
                <a:ext cx="242" cy="580"/>
              </a:xfrm>
              <a:custGeom>
                <a:avLst/>
                <a:gdLst>
                  <a:gd name="T0" fmla="*/ 0 w 242"/>
                  <a:gd name="T1" fmla="*/ 0 h 580"/>
                  <a:gd name="T2" fmla="*/ 0 w 242"/>
                  <a:gd name="T3" fmla="*/ 242 h 580"/>
                  <a:gd name="T4" fmla="*/ 49 w 242"/>
                  <a:gd name="T5" fmla="*/ 290 h 580"/>
                  <a:gd name="T6" fmla="*/ 0 w 242"/>
                  <a:gd name="T7" fmla="*/ 338 h 580"/>
                  <a:gd name="T8" fmla="*/ 0 w 242"/>
                  <a:gd name="T9" fmla="*/ 580 h 580"/>
                  <a:gd name="T10" fmla="*/ 242 w 242"/>
                  <a:gd name="T11" fmla="*/ 435 h 580"/>
                  <a:gd name="T12" fmla="*/ 242 w 242"/>
                  <a:gd name="T13" fmla="*/ 145 h 580"/>
                  <a:gd name="T14" fmla="*/ 0 w 242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580">
                    <a:moveTo>
                      <a:pt x="0" y="0"/>
                    </a:moveTo>
                    <a:lnTo>
                      <a:pt x="0" y="242"/>
                    </a:lnTo>
                    <a:lnTo>
                      <a:pt x="49" y="290"/>
                    </a:lnTo>
                    <a:lnTo>
                      <a:pt x="0" y="338"/>
                    </a:lnTo>
                    <a:lnTo>
                      <a:pt x="0" y="580"/>
                    </a:lnTo>
                    <a:lnTo>
                      <a:pt x="242" y="435"/>
                    </a:lnTo>
                    <a:lnTo>
                      <a:pt x="242" y="14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88" name="Rectangle 144"/>
              <p:cNvSpPr>
                <a:spLocks noChangeArrowheads="1"/>
              </p:cNvSpPr>
              <p:nvPr/>
            </p:nvSpPr>
            <p:spPr bwMode="auto">
              <a:xfrm>
                <a:off x="1044" y="1326"/>
                <a:ext cx="1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ADD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105489" name="Line 145"/>
            <p:cNvSpPr>
              <a:spLocks noChangeShapeType="1"/>
            </p:cNvSpPr>
            <p:nvPr/>
          </p:nvSpPr>
          <p:spPr bwMode="auto">
            <a:xfrm>
              <a:off x="450" y="1299"/>
              <a:ext cx="0" cy="7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90" name="Line 146"/>
            <p:cNvSpPr>
              <a:spLocks noChangeShapeType="1"/>
            </p:cNvSpPr>
            <p:nvPr/>
          </p:nvSpPr>
          <p:spPr bwMode="auto">
            <a:xfrm>
              <a:off x="36" y="1058"/>
              <a:ext cx="0" cy="9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491" name="Line 147"/>
            <p:cNvSpPr>
              <a:spLocks noChangeShapeType="1"/>
            </p:cNvSpPr>
            <p:nvPr/>
          </p:nvSpPr>
          <p:spPr bwMode="auto">
            <a:xfrm flipH="1">
              <a:off x="692" y="988"/>
              <a:ext cx="340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5492" name="Group 148"/>
            <p:cNvGrpSpPr>
              <a:grpSpLocks/>
            </p:cNvGrpSpPr>
            <p:nvPr/>
          </p:nvGrpSpPr>
          <p:grpSpPr bwMode="auto">
            <a:xfrm>
              <a:off x="3565" y="1423"/>
              <a:ext cx="253" cy="591"/>
              <a:chOff x="3565" y="1423"/>
              <a:chExt cx="253" cy="591"/>
            </a:xfrm>
          </p:grpSpPr>
          <p:sp>
            <p:nvSpPr>
              <p:cNvPr id="2105493" name="Freeform 149"/>
              <p:cNvSpPr>
                <a:spLocks/>
              </p:cNvSpPr>
              <p:nvPr/>
            </p:nvSpPr>
            <p:spPr bwMode="auto">
              <a:xfrm>
                <a:off x="3565" y="1423"/>
                <a:ext cx="242" cy="580"/>
              </a:xfrm>
              <a:custGeom>
                <a:avLst/>
                <a:gdLst>
                  <a:gd name="T0" fmla="*/ 0 w 242"/>
                  <a:gd name="T1" fmla="*/ 0 h 580"/>
                  <a:gd name="T2" fmla="*/ 0 w 242"/>
                  <a:gd name="T3" fmla="*/ 242 h 580"/>
                  <a:gd name="T4" fmla="*/ 49 w 242"/>
                  <a:gd name="T5" fmla="*/ 290 h 580"/>
                  <a:gd name="T6" fmla="*/ 0 w 242"/>
                  <a:gd name="T7" fmla="*/ 338 h 580"/>
                  <a:gd name="T8" fmla="*/ 0 w 242"/>
                  <a:gd name="T9" fmla="*/ 580 h 580"/>
                  <a:gd name="T10" fmla="*/ 242 w 242"/>
                  <a:gd name="T11" fmla="*/ 435 h 580"/>
                  <a:gd name="T12" fmla="*/ 242 w 242"/>
                  <a:gd name="T13" fmla="*/ 145 h 580"/>
                  <a:gd name="T14" fmla="*/ 0 w 242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580">
                    <a:moveTo>
                      <a:pt x="0" y="0"/>
                    </a:moveTo>
                    <a:lnTo>
                      <a:pt x="0" y="242"/>
                    </a:lnTo>
                    <a:lnTo>
                      <a:pt x="49" y="290"/>
                    </a:lnTo>
                    <a:lnTo>
                      <a:pt x="0" y="338"/>
                    </a:lnTo>
                    <a:lnTo>
                      <a:pt x="0" y="580"/>
                    </a:lnTo>
                    <a:lnTo>
                      <a:pt x="242" y="435"/>
                    </a:lnTo>
                    <a:lnTo>
                      <a:pt x="242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94" name="Freeform 150"/>
              <p:cNvSpPr>
                <a:spLocks/>
              </p:cNvSpPr>
              <p:nvPr/>
            </p:nvSpPr>
            <p:spPr bwMode="auto">
              <a:xfrm>
                <a:off x="3576" y="1434"/>
                <a:ext cx="242" cy="580"/>
              </a:xfrm>
              <a:custGeom>
                <a:avLst/>
                <a:gdLst>
                  <a:gd name="T0" fmla="*/ 0 w 242"/>
                  <a:gd name="T1" fmla="*/ 0 h 580"/>
                  <a:gd name="T2" fmla="*/ 0 w 242"/>
                  <a:gd name="T3" fmla="*/ 241 h 580"/>
                  <a:gd name="T4" fmla="*/ 48 w 242"/>
                  <a:gd name="T5" fmla="*/ 290 h 580"/>
                  <a:gd name="T6" fmla="*/ 0 w 242"/>
                  <a:gd name="T7" fmla="*/ 338 h 580"/>
                  <a:gd name="T8" fmla="*/ 0 w 242"/>
                  <a:gd name="T9" fmla="*/ 580 h 580"/>
                  <a:gd name="T10" fmla="*/ 242 w 242"/>
                  <a:gd name="T11" fmla="*/ 435 h 580"/>
                  <a:gd name="T12" fmla="*/ 242 w 242"/>
                  <a:gd name="T13" fmla="*/ 145 h 580"/>
                  <a:gd name="T14" fmla="*/ 0 w 242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580">
                    <a:moveTo>
                      <a:pt x="0" y="0"/>
                    </a:moveTo>
                    <a:lnTo>
                      <a:pt x="0" y="241"/>
                    </a:lnTo>
                    <a:lnTo>
                      <a:pt x="48" y="290"/>
                    </a:lnTo>
                    <a:lnTo>
                      <a:pt x="0" y="338"/>
                    </a:lnTo>
                    <a:lnTo>
                      <a:pt x="0" y="580"/>
                    </a:lnTo>
                    <a:lnTo>
                      <a:pt x="242" y="435"/>
                    </a:lnTo>
                    <a:lnTo>
                      <a:pt x="242" y="14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95" name="Rectangle 151"/>
              <p:cNvSpPr>
                <a:spLocks noChangeArrowheads="1"/>
              </p:cNvSpPr>
              <p:nvPr/>
            </p:nvSpPr>
            <p:spPr bwMode="auto">
              <a:xfrm>
                <a:off x="3628" y="1568"/>
                <a:ext cx="1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ADD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105496" name="Group 152"/>
            <p:cNvGrpSpPr>
              <a:grpSpLocks/>
            </p:cNvGrpSpPr>
            <p:nvPr/>
          </p:nvGrpSpPr>
          <p:grpSpPr bwMode="auto">
            <a:xfrm>
              <a:off x="5472" y="2847"/>
              <a:ext cx="107" cy="349"/>
              <a:chOff x="5472" y="2847"/>
              <a:chExt cx="107" cy="349"/>
            </a:xfrm>
          </p:grpSpPr>
          <p:sp>
            <p:nvSpPr>
              <p:cNvPr id="2105497" name="Freeform 153"/>
              <p:cNvSpPr>
                <a:spLocks/>
              </p:cNvSpPr>
              <p:nvPr/>
            </p:nvSpPr>
            <p:spPr bwMode="auto">
              <a:xfrm>
                <a:off x="5472" y="2847"/>
                <a:ext cx="97" cy="338"/>
              </a:xfrm>
              <a:custGeom>
                <a:avLst/>
                <a:gdLst>
                  <a:gd name="T0" fmla="*/ 0 w 97"/>
                  <a:gd name="T1" fmla="*/ 0 h 338"/>
                  <a:gd name="T2" fmla="*/ 0 w 97"/>
                  <a:gd name="T3" fmla="*/ 338 h 338"/>
                  <a:gd name="T4" fmla="*/ 97 w 97"/>
                  <a:gd name="T5" fmla="*/ 268 h 338"/>
                  <a:gd name="T6" fmla="*/ 97 w 97"/>
                  <a:gd name="T7" fmla="*/ 75 h 338"/>
                  <a:gd name="T8" fmla="*/ 0 w 97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38">
                    <a:moveTo>
                      <a:pt x="0" y="0"/>
                    </a:moveTo>
                    <a:lnTo>
                      <a:pt x="0" y="338"/>
                    </a:lnTo>
                    <a:lnTo>
                      <a:pt x="97" y="268"/>
                    </a:lnTo>
                    <a:lnTo>
                      <a:pt x="97" y="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98" name="Freeform 154"/>
              <p:cNvSpPr>
                <a:spLocks/>
              </p:cNvSpPr>
              <p:nvPr/>
            </p:nvSpPr>
            <p:spPr bwMode="auto">
              <a:xfrm>
                <a:off x="5483" y="2857"/>
                <a:ext cx="96" cy="339"/>
              </a:xfrm>
              <a:custGeom>
                <a:avLst/>
                <a:gdLst>
                  <a:gd name="T0" fmla="*/ 0 w 96"/>
                  <a:gd name="T1" fmla="*/ 0 h 339"/>
                  <a:gd name="T2" fmla="*/ 0 w 96"/>
                  <a:gd name="T3" fmla="*/ 339 h 339"/>
                  <a:gd name="T4" fmla="*/ 96 w 96"/>
                  <a:gd name="T5" fmla="*/ 269 h 339"/>
                  <a:gd name="T6" fmla="*/ 96 w 96"/>
                  <a:gd name="T7" fmla="*/ 75 h 339"/>
                  <a:gd name="T8" fmla="*/ 0 w 96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339">
                    <a:moveTo>
                      <a:pt x="0" y="0"/>
                    </a:moveTo>
                    <a:lnTo>
                      <a:pt x="0" y="339"/>
                    </a:lnTo>
                    <a:lnTo>
                      <a:pt x="96" y="269"/>
                    </a:lnTo>
                    <a:lnTo>
                      <a:pt x="96" y="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99" name="Rectangle 155"/>
              <p:cNvSpPr>
                <a:spLocks noChangeArrowheads="1"/>
              </p:cNvSpPr>
              <p:nvPr/>
            </p:nvSpPr>
            <p:spPr bwMode="auto">
              <a:xfrm>
                <a:off x="5518" y="292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M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05500" name="Rectangle 156"/>
              <p:cNvSpPr>
                <a:spLocks noChangeArrowheads="1"/>
              </p:cNvSpPr>
              <p:nvPr/>
            </p:nvSpPr>
            <p:spPr bwMode="auto">
              <a:xfrm>
                <a:off x="5516" y="2991"/>
                <a:ext cx="40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U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05501" name="Rectangle 157"/>
              <p:cNvSpPr>
                <a:spLocks noChangeArrowheads="1"/>
              </p:cNvSpPr>
              <p:nvPr/>
            </p:nvSpPr>
            <p:spPr bwMode="auto">
              <a:xfrm>
                <a:off x="5523" y="3056"/>
                <a:ext cx="3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105502" name="Group 158"/>
            <p:cNvGrpSpPr>
              <a:grpSpLocks/>
            </p:cNvGrpSpPr>
            <p:nvPr/>
          </p:nvGrpSpPr>
          <p:grpSpPr bwMode="auto">
            <a:xfrm>
              <a:off x="2985" y="1847"/>
              <a:ext cx="129" cy="65"/>
              <a:chOff x="2985" y="1847"/>
              <a:chExt cx="129" cy="65"/>
            </a:xfrm>
          </p:grpSpPr>
          <p:sp>
            <p:nvSpPr>
              <p:cNvPr id="2105503" name="Freeform 159"/>
              <p:cNvSpPr>
                <a:spLocks/>
              </p:cNvSpPr>
              <p:nvPr/>
            </p:nvSpPr>
            <p:spPr bwMode="auto">
              <a:xfrm>
                <a:off x="3039" y="1847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504" name="Line 160"/>
              <p:cNvSpPr>
                <a:spLocks noChangeShapeType="1"/>
              </p:cNvSpPr>
              <p:nvPr/>
            </p:nvSpPr>
            <p:spPr bwMode="auto">
              <a:xfrm flipH="1">
                <a:off x="2985" y="188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05505" name="Oval 161"/>
            <p:cNvSpPr>
              <a:spLocks noChangeArrowheads="1"/>
            </p:cNvSpPr>
            <p:nvPr/>
          </p:nvSpPr>
          <p:spPr bwMode="auto">
            <a:xfrm>
              <a:off x="2977" y="2838"/>
              <a:ext cx="22" cy="22"/>
            </a:xfrm>
            <a:prstGeom prst="ellipse">
              <a:avLst/>
            </a:prstGeom>
            <a:solidFill>
              <a:srgbClr val="44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5506" name="Line 162"/>
            <p:cNvSpPr>
              <a:spLocks noChangeShapeType="1"/>
            </p:cNvSpPr>
            <p:nvPr/>
          </p:nvSpPr>
          <p:spPr bwMode="auto">
            <a:xfrm flipH="1">
              <a:off x="3807" y="1713"/>
              <a:ext cx="2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5507" name="Group 163"/>
            <p:cNvGrpSpPr>
              <a:grpSpLocks/>
            </p:cNvGrpSpPr>
            <p:nvPr/>
          </p:nvGrpSpPr>
          <p:grpSpPr bwMode="auto">
            <a:xfrm>
              <a:off x="557" y="891"/>
              <a:ext cx="172" cy="349"/>
              <a:chOff x="557" y="891"/>
              <a:chExt cx="172" cy="349"/>
            </a:xfrm>
          </p:grpSpPr>
          <p:sp>
            <p:nvSpPr>
              <p:cNvPr id="2105508" name="Freeform 164"/>
              <p:cNvSpPr>
                <a:spLocks/>
              </p:cNvSpPr>
              <p:nvPr/>
            </p:nvSpPr>
            <p:spPr bwMode="auto">
              <a:xfrm>
                <a:off x="590" y="891"/>
                <a:ext cx="96" cy="339"/>
              </a:xfrm>
              <a:custGeom>
                <a:avLst/>
                <a:gdLst>
                  <a:gd name="T0" fmla="*/ 96 w 96"/>
                  <a:gd name="T1" fmla="*/ 0 h 339"/>
                  <a:gd name="T2" fmla="*/ 96 w 96"/>
                  <a:gd name="T3" fmla="*/ 339 h 339"/>
                  <a:gd name="T4" fmla="*/ 0 w 96"/>
                  <a:gd name="T5" fmla="*/ 269 h 339"/>
                  <a:gd name="T6" fmla="*/ 0 w 96"/>
                  <a:gd name="T7" fmla="*/ 75 h 339"/>
                  <a:gd name="T8" fmla="*/ 96 w 96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339">
                    <a:moveTo>
                      <a:pt x="96" y="0"/>
                    </a:moveTo>
                    <a:lnTo>
                      <a:pt x="96" y="339"/>
                    </a:lnTo>
                    <a:lnTo>
                      <a:pt x="0" y="269"/>
                    </a:lnTo>
                    <a:lnTo>
                      <a:pt x="0" y="75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509" name="Freeform 165"/>
              <p:cNvSpPr>
                <a:spLocks/>
              </p:cNvSpPr>
              <p:nvPr/>
            </p:nvSpPr>
            <p:spPr bwMode="auto">
              <a:xfrm>
                <a:off x="600" y="902"/>
                <a:ext cx="97" cy="338"/>
              </a:xfrm>
              <a:custGeom>
                <a:avLst/>
                <a:gdLst>
                  <a:gd name="T0" fmla="*/ 97 w 97"/>
                  <a:gd name="T1" fmla="*/ 0 h 338"/>
                  <a:gd name="T2" fmla="*/ 97 w 97"/>
                  <a:gd name="T3" fmla="*/ 338 h 338"/>
                  <a:gd name="T4" fmla="*/ 0 w 97"/>
                  <a:gd name="T5" fmla="*/ 268 h 338"/>
                  <a:gd name="T6" fmla="*/ 0 w 97"/>
                  <a:gd name="T7" fmla="*/ 75 h 338"/>
                  <a:gd name="T8" fmla="*/ 97 w 97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38">
                    <a:moveTo>
                      <a:pt x="97" y="0"/>
                    </a:moveTo>
                    <a:lnTo>
                      <a:pt x="97" y="338"/>
                    </a:lnTo>
                    <a:lnTo>
                      <a:pt x="0" y="268"/>
                    </a:lnTo>
                    <a:lnTo>
                      <a:pt x="0" y="75"/>
                    </a:lnTo>
                    <a:lnTo>
                      <a:pt x="97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105510" name="Picture 16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" y="977"/>
                <a:ext cx="17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05511" name="Line 167"/>
            <p:cNvSpPr>
              <a:spLocks noChangeShapeType="1"/>
            </p:cNvSpPr>
            <p:nvPr/>
          </p:nvSpPr>
          <p:spPr bwMode="auto">
            <a:xfrm flipH="1">
              <a:off x="692" y="1133"/>
              <a:ext cx="6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512" name="Line 168"/>
            <p:cNvSpPr>
              <a:spLocks noChangeShapeType="1"/>
            </p:cNvSpPr>
            <p:nvPr/>
          </p:nvSpPr>
          <p:spPr bwMode="auto">
            <a:xfrm flipH="1">
              <a:off x="36" y="1058"/>
              <a:ext cx="5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513" name="Line 169"/>
            <p:cNvSpPr>
              <a:spLocks noChangeShapeType="1"/>
            </p:cNvSpPr>
            <p:nvPr/>
          </p:nvSpPr>
          <p:spPr bwMode="auto">
            <a:xfrm>
              <a:off x="1320" y="1133"/>
              <a:ext cx="0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514" name="Oval 170"/>
            <p:cNvSpPr>
              <a:spLocks noChangeArrowheads="1"/>
            </p:cNvSpPr>
            <p:nvPr/>
          </p:nvSpPr>
          <p:spPr bwMode="auto">
            <a:xfrm>
              <a:off x="1307" y="1533"/>
              <a:ext cx="27" cy="22"/>
            </a:xfrm>
            <a:prstGeom prst="ellipse">
              <a:avLst/>
            </a:prstGeom>
            <a:solidFill>
              <a:srgbClr val="44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5515" name="Line 171"/>
            <p:cNvSpPr>
              <a:spLocks noChangeShapeType="1"/>
            </p:cNvSpPr>
            <p:nvPr/>
          </p:nvSpPr>
          <p:spPr bwMode="auto">
            <a:xfrm>
              <a:off x="4097" y="988"/>
              <a:ext cx="0" cy="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516" name="Line 172"/>
            <p:cNvSpPr>
              <a:spLocks noChangeShapeType="1"/>
            </p:cNvSpPr>
            <p:nvPr/>
          </p:nvSpPr>
          <p:spPr bwMode="auto">
            <a:xfrm>
              <a:off x="4097" y="2535"/>
              <a:ext cx="0" cy="2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517" name="Line 173"/>
            <p:cNvSpPr>
              <a:spLocks noChangeShapeType="1"/>
            </p:cNvSpPr>
            <p:nvPr/>
          </p:nvSpPr>
          <p:spPr bwMode="auto">
            <a:xfrm flipH="1">
              <a:off x="1777" y="1976"/>
              <a:ext cx="48" cy="49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518" name="Rectangle 174"/>
            <p:cNvSpPr>
              <a:spLocks noChangeArrowheads="1"/>
            </p:cNvSpPr>
            <p:nvPr/>
          </p:nvSpPr>
          <p:spPr bwMode="auto">
            <a:xfrm>
              <a:off x="1797" y="2020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32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05519" name="Line 175"/>
            <p:cNvSpPr>
              <a:spLocks noChangeShapeType="1"/>
            </p:cNvSpPr>
            <p:nvPr/>
          </p:nvSpPr>
          <p:spPr bwMode="auto">
            <a:xfrm flipH="1">
              <a:off x="624" y="816"/>
              <a:ext cx="3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520" name="Line 176"/>
            <p:cNvSpPr>
              <a:spLocks noChangeShapeType="1"/>
            </p:cNvSpPr>
            <p:nvPr/>
          </p:nvSpPr>
          <p:spPr bwMode="auto">
            <a:xfrm>
              <a:off x="4272" y="816"/>
              <a:ext cx="0" cy="1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521" name="Line 177"/>
            <p:cNvSpPr>
              <a:spLocks noChangeShapeType="1"/>
            </p:cNvSpPr>
            <p:nvPr/>
          </p:nvSpPr>
          <p:spPr bwMode="auto">
            <a:xfrm flipH="1">
              <a:off x="3744" y="2400"/>
              <a:ext cx="5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522" name="Line 178"/>
            <p:cNvSpPr>
              <a:spLocks noChangeShapeType="1"/>
            </p:cNvSpPr>
            <p:nvPr/>
          </p:nvSpPr>
          <p:spPr bwMode="auto">
            <a:xfrm>
              <a:off x="624" y="816"/>
              <a:ext cx="0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5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EF63-EF58-46D9-B251-D32E8CFAE173}" type="slidenum">
              <a:rPr lang="en-US"/>
              <a:pPr/>
              <a:t>38</a:t>
            </a:fld>
            <a:endParaRPr lang="en-US"/>
          </a:p>
        </p:txBody>
      </p:sp>
      <p:sp>
        <p:nvSpPr>
          <p:cNvPr id="208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Pipeline Registers</a:t>
            </a:r>
          </a:p>
        </p:txBody>
      </p:sp>
      <p:sp>
        <p:nvSpPr>
          <p:cNvPr id="208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spcBef>
                <a:spcPct val="50000"/>
              </a:spcBef>
              <a:buSzPct val="130000"/>
            </a:pPr>
            <a:r>
              <a:rPr lang="en-US" sz="2400">
                <a:latin typeface="Comic Sans MS" pitchFamily="66" charset="0"/>
              </a:rPr>
              <a:t>Need pipeline registers (latches) between stages to hold data for instructions</a:t>
            </a:r>
          </a:p>
          <a:p>
            <a:pPr>
              <a:spcBef>
                <a:spcPct val="50000"/>
              </a:spcBef>
              <a:buSzPct val="130000"/>
            </a:pPr>
            <a:r>
              <a:rPr lang="en-US" sz="2400">
                <a:latin typeface="Comic Sans MS" pitchFamily="66" charset="0"/>
              </a:rPr>
              <a:t>Pipeline registers are named with 2 stages (the stages that the register is “between.”)</a:t>
            </a:r>
          </a:p>
          <a:p>
            <a:pPr>
              <a:spcBef>
                <a:spcPct val="50000"/>
              </a:spcBef>
              <a:buSzPct val="130000"/>
            </a:pPr>
            <a:r>
              <a:rPr lang="en-US" sz="2400">
                <a:latin typeface="Comic Sans MS" pitchFamily="66" charset="0"/>
              </a:rPr>
              <a:t>ANY information needed in a later pipeline stage MUST be passed via a pipeline register</a:t>
            </a:r>
          </a:p>
          <a:p>
            <a:pPr lvl="1">
              <a:spcBef>
                <a:spcPct val="50000"/>
              </a:spcBef>
              <a:buSzPct val="130000"/>
            </a:pPr>
            <a:r>
              <a:rPr lang="en-US" sz="2000">
                <a:latin typeface="Comic Sans MS" pitchFamily="66" charset="0"/>
              </a:rPr>
              <a:t>Example:IF/ID register gets</a:t>
            </a:r>
          </a:p>
          <a:p>
            <a:pPr lvl="2">
              <a:spcBef>
                <a:spcPct val="50000"/>
              </a:spcBef>
              <a:buSzPct val="130000"/>
            </a:pPr>
            <a:r>
              <a:rPr lang="en-US" sz="1800">
                <a:latin typeface="Comic Sans MS" pitchFamily="66" charset="0"/>
              </a:rPr>
              <a:t>instruction</a:t>
            </a:r>
          </a:p>
          <a:p>
            <a:pPr lvl="2">
              <a:spcBef>
                <a:spcPct val="50000"/>
              </a:spcBef>
              <a:buSzPct val="130000"/>
            </a:pPr>
            <a:r>
              <a:rPr lang="en-US" sz="1800">
                <a:latin typeface="Comic Sans MS" pitchFamily="66" charset="0"/>
              </a:rPr>
              <a:t>PC+4</a:t>
            </a:r>
          </a:p>
          <a:p>
            <a:pPr>
              <a:spcBef>
                <a:spcPct val="50000"/>
              </a:spcBef>
              <a:buSzPct val="130000"/>
            </a:pPr>
            <a:r>
              <a:rPr lang="en-US" sz="2400">
                <a:latin typeface="Comic Sans MS" pitchFamily="66" charset="0"/>
              </a:rPr>
              <a:t>No register is needed after WB. Results from the WB stage are already stored in the register file.</a:t>
            </a:r>
          </a:p>
        </p:txBody>
      </p:sp>
    </p:spTree>
    <p:extLst>
      <p:ext uri="{BB962C8B-B14F-4D97-AF65-F5344CB8AC3E}">
        <p14:creationId xmlns:p14="http://schemas.microsoft.com/office/powerpoint/2010/main" val="12275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21E4-607A-4684-B11E-F700076CCB96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2071571" name="Group 19"/>
          <p:cNvGrpSpPr>
            <a:grpSpLocks/>
          </p:cNvGrpSpPr>
          <p:nvPr/>
        </p:nvGrpSpPr>
        <p:grpSpPr bwMode="auto">
          <a:xfrm>
            <a:off x="57150" y="1295400"/>
            <a:ext cx="9021763" cy="4984750"/>
            <a:chOff x="36" y="816"/>
            <a:chExt cx="5683" cy="3140"/>
          </a:xfrm>
        </p:grpSpPr>
        <p:sp>
          <p:nvSpPr>
            <p:cNvPr id="2071572" name="Text Box 20"/>
            <p:cNvSpPr txBox="1">
              <a:spLocks noChangeArrowheads="1"/>
            </p:cNvSpPr>
            <p:nvPr/>
          </p:nvSpPr>
          <p:spPr bwMode="auto">
            <a:xfrm>
              <a:off x="615" y="3552"/>
              <a:ext cx="24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IF</a:t>
              </a:r>
            </a:p>
            <a:p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71573" name="Text Box 21"/>
            <p:cNvSpPr txBox="1">
              <a:spLocks noChangeArrowheads="1"/>
            </p:cNvSpPr>
            <p:nvPr/>
          </p:nvSpPr>
          <p:spPr bwMode="auto">
            <a:xfrm>
              <a:off x="2125" y="3552"/>
              <a:ext cx="26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ID</a:t>
              </a:r>
            </a:p>
            <a:p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71574" name="Text Box 22"/>
            <p:cNvSpPr txBox="1">
              <a:spLocks noChangeArrowheads="1"/>
            </p:cNvSpPr>
            <p:nvPr/>
          </p:nvSpPr>
          <p:spPr bwMode="auto">
            <a:xfrm>
              <a:off x="3240" y="3552"/>
              <a:ext cx="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EX</a:t>
              </a:r>
            </a:p>
            <a:p>
              <a:endParaRPr lang="en-US" sz="18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71575" name="Text Box 23"/>
            <p:cNvSpPr txBox="1">
              <a:spLocks noChangeArrowheads="1"/>
            </p:cNvSpPr>
            <p:nvPr/>
          </p:nvSpPr>
          <p:spPr bwMode="auto">
            <a:xfrm>
              <a:off x="4276" y="3552"/>
              <a:ext cx="45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MEM</a:t>
              </a:r>
            </a:p>
            <a:p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71576" name="Text Box 24"/>
            <p:cNvSpPr txBox="1">
              <a:spLocks noChangeArrowheads="1"/>
            </p:cNvSpPr>
            <p:nvPr/>
          </p:nvSpPr>
          <p:spPr bwMode="auto">
            <a:xfrm>
              <a:off x="5207" y="3552"/>
              <a:ext cx="356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WB</a:t>
              </a:r>
            </a:p>
            <a:p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71577" name="Rectangle 25"/>
            <p:cNvSpPr>
              <a:spLocks noChangeArrowheads="1"/>
            </p:cNvSpPr>
            <p:nvPr/>
          </p:nvSpPr>
          <p:spPr bwMode="auto">
            <a:xfrm>
              <a:off x="4272" y="2304"/>
              <a:ext cx="43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Taken?</a:t>
              </a:r>
              <a:endParaRPr lang="en-US" sz="1400" b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578" name="Rectangle 26"/>
            <p:cNvSpPr>
              <a:spLocks noChangeArrowheads="1"/>
            </p:cNvSpPr>
            <p:nvPr/>
          </p:nvSpPr>
          <p:spPr bwMode="auto">
            <a:xfrm>
              <a:off x="1828" y="2199"/>
              <a:ext cx="870" cy="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1579" name="Group 27"/>
            <p:cNvGrpSpPr>
              <a:grpSpLocks/>
            </p:cNvGrpSpPr>
            <p:nvPr/>
          </p:nvGrpSpPr>
          <p:grpSpPr bwMode="auto">
            <a:xfrm>
              <a:off x="1680" y="2503"/>
              <a:ext cx="150" cy="64"/>
              <a:chOff x="1680" y="2503"/>
              <a:chExt cx="150" cy="64"/>
            </a:xfrm>
          </p:grpSpPr>
          <p:sp>
            <p:nvSpPr>
              <p:cNvPr id="2071580" name="Freeform 28"/>
              <p:cNvSpPr>
                <a:spLocks/>
              </p:cNvSpPr>
              <p:nvPr/>
            </p:nvSpPr>
            <p:spPr bwMode="auto">
              <a:xfrm>
                <a:off x="1755" y="2503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581" name="Line 29"/>
              <p:cNvSpPr>
                <a:spLocks noChangeShapeType="1"/>
              </p:cNvSpPr>
              <p:nvPr/>
            </p:nvSpPr>
            <p:spPr bwMode="auto">
              <a:xfrm flipH="1">
                <a:off x="1680" y="2535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1582" name="Group 30"/>
            <p:cNvGrpSpPr>
              <a:grpSpLocks/>
            </p:cNvGrpSpPr>
            <p:nvPr/>
          </p:nvGrpSpPr>
          <p:grpSpPr bwMode="auto">
            <a:xfrm>
              <a:off x="1997" y="2008"/>
              <a:ext cx="54" cy="194"/>
              <a:chOff x="1997" y="2008"/>
              <a:chExt cx="54" cy="194"/>
            </a:xfrm>
          </p:grpSpPr>
          <p:sp>
            <p:nvSpPr>
              <p:cNvPr id="2071583" name="Freeform 31"/>
              <p:cNvSpPr>
                <a:spLocks/>
              </p:cNvSpPr>
              <p:nvPr/>
            </p:nvSpPr>
            <p:spPr bwMode="auto">
              <a:xfrm>
                <a:off x="1997" y="2137"/>
                <a:ext cx="54" cy="65"/>
              </a:xfrm>
              <a:custGeom>
                <a:avLst/>
                <a:gdLst>
                  <a:gd name="T0" fmla="*/ 27 w 54"/>
                  <a:gd name="T1" fmla="*/ 65 h 65"/>
                  <a:gd name="T2" fmla="*/ 0 w 54"/>
                  <a:gd name="T3" fmla="*/ 0 h 65"/>
                  <a:gd name="T4" fmla="*/ 54 w 54"/>
                  <a:gd name="T5" fmla="*/ 0 h 65"/>
                  <a:gd name="T6" fmla="*/ 27 w 54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65">
                    <a:moveTo>
                      <a:pt x="27" y="65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584" name="Line 32"/>
              <p:cNvSpPr>
                <a:spLocks noChangeShapeType="1"/>
              </p:cNvSpPr>
              <p:nvPr/>
            </p:nvSpPr>
            <p:spPr bwMode="auto">
              <a:xfrm>
                <a:off x="2024" y="2008"/>
                <a:ext cx="0" cy="172"/>
              </a:xfrm>
              <a:prstGeom prst="line">
                <a:avLst/>
              </a:prstGeom>
              <a:noFill/>
              <a:ln w="17463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1585" name="Group 33"/>
            <p:cNvGrpSpPr>
              <a:grpSpLocks/>
            </p:cNvGrpSpPr>
            <p:nvPr/>
          </p:nvGrpSpPr>
          <p:grpSpPr bwMode="auto">
            <a:xfrm>
              <a:off x="2239" y="2008"/>
              <a:ext cx="53" cy="194"/>
              <a:chOff x="2239" y="2008"/>
              <a:chExt cx="53" cy="194"/>
            </a:xfrm>
          </p:grpSpPr>
          <p:sp>
            <p:nvSpPr>
              <p:cNvPr id="2071586" name="Freeform 34"/>
              <p:cNvSpPr>
                <a:spLocks/>
              </p:cNvSpPr>
              <p:nvPr/>
            </p:nvSpPr>
            <p:spPr bwMode="auto">
              <a:xfrm>
                <a:off x="2239" y="2137"/>
                <a:ext cx="53" cy="65"/>
              </a:xfrm>
              <a:custGeom>
                <a:avLst/>
                <a:gdLst>
                  <a:gd name="T0" fmla="*/ 26 w 53"/>
                  <a:gd name="T1" fmla="*/ 65 h 65"/>
                  <a:gd name="T2" fmla="*/ 0 w 53"/>
                  <a:gd name="T3" fmla="*/ 0 h 65"/>
                  <a:gd name="T4" fmla="*/ 53 w 53"/>
                  <a:gd name="T5" fmla="*/ 0 h 65"/>
                  <a:gd name="T6" fmla="*/ 26 w 53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65">
                    <a:moveTo>
                      <a:pt x="26" y="65"/>
                    </a:moveTo>
                    <a:lnTo>
                      <a:pt x="0" y="0"/>
                    </a:lnTo>
                    <a:lnTo>
                      <a:pt x="53" y="0"/>
                    </a:lnTo>
                    <a:lnTo>
                      <a:pt x="26" y="65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587" name="Line 35"/>
              <p:cNvSpPr>
                <a:spLocks noChangeShapeType="1"/>
              </p:cNvSpPr>
              <p:nvPr/>
            </p:nvSpPr>
            <p:spPr bwMode="auto">
              <a:xfrm>
                <a:off x="2265" y="2008"/>
                <a:ext cx="0" cy="172"/>
              </a:xfrm>
              <a:prstGeom prst="line">
                <a:avLst/>
              </a:prstGeom>
              <a:noFill/>
              <a:ln w="17463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588" name="Line 36"/>
            <p:cNvSpPr>
              <a:spLocks noChangeShapeType="1"/>
            </p:cNvSpPr>
            <p:nvPr/>
          </p:nvSpPr>
          <p:spPr bwMode="auto">
            <a:xfrm flipH="1">
              <a:off x="1997" y="2073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589" name="Rectangle 37"/>
            <p:cNvSpPr>
              <a:spLocks noChangeArrowheads="1"/>
            </p:cNvSpPr>
            <p:nvPr/>
          </p:nvSpPr>
          <p:spPr bwMode="auto">
            <a:xfrm>
              <a:off x="2065" y="206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590" name="Line 38"/>
            <p:cNvSpPr>
              <a:spLocks noChangeShapeType="1"/>
            </p:cNvSpPr>
            <p:nvPr/>
          </p:nvSpPr>
          <p:spPr bwMode="auto">
            <a:xfrm flipH="1">
              <a:off x="2239" y="2073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591" name="Rectangle 39"/>
            <p:cNvSpPr>
              <a:spLocks noChangeArrowheads="1"/>
            </p:cNvSpPr>
            <p:nvPr/>
          </p:nvSpPr>
          <p:spPr bwMode="auto">
            <a:xfrm>
              <a:off x="2306" y="206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592" name="Line 40"/>
            <p:cNvSpPr>
              <a:spLocks noChangeShapeType="1"/>
            </p:cNvSpPr>
            <p:nvPr/>
          </p:nvSpPr>
          <p:spPr bwMode="auto">
            <a:xfrm flipH="1">
              <a:off x="1535" y="2245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593" name="Rectangle 41"/>
            <p:cNvSpPr>
              <a:spLocks noChangeArrowheads="1"/>
            </p:cNvSpPr>
            <p:nvPr/>
          </p:nvSpPr>
          <p:spPr bwMode="auto">
            <a:xfrm>
              <a:off x="1604" y="2047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16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594" name="Rectangle 42"/>
            <p:cNvSpPr>
              <a:spLocks noChangeArrowheads="1"/>
            </p:cNvSpPr>
            <p:nvPr/>
          </p:nvSpPr>
          <p:spPr bwMode="auto">
            <a:xfrm>
              <a:off x="2539" y="2304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595" name="Rectangle 43"/>
            <p:cNvSpPr>
              <a:spLocks noChangeArrowheads="1"/>
            </p:cNvSpPr>
            <p:nvPr/>
          </p:nvSpPr>
          <p:spPr bwMode="auto">
            <a:xfrm>
              <a:off x="2539" y="2615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596" name="Rectangle 44"/>
            <p:cNvSpPr>
              <a:spLocks noChangeArrowheads="1"/>
            </p:cNvSpPr>
            <p:nvPr/>
          </p:nvSpPr>
          <p:spPr bwMode="auto">
            <a:xfrm>
              <a:off x="1986" y="2207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RN1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597" name="Rectangle 45"/>
            <p:cNvSpPr>
              <a:spLocks noChangeArrowheads="1"/>
            </p:cNvSpPr>
            <p:nvPr/>
          </p:nvSpPr>
          <p:spPr bwMode="auto">
            <a:xfrm>
              <a:off x="2228" y="2207"/>
              <a:ext cx="1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RN2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598" name="Rectangle 46"/>
            <p:cNvSpPr>
              <a:spLocks noChangeArrowheads="1"/>
            </p:cNvSpPr>
            <p:nvPr/>
          </p:nvSpPr>
          <p:spPr bwMode="auto">
            <a:xfrm>
              <a:off x="2466" y="2207"/>
              <a:ext cx="1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WN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599" name="Rectangle 47"/>
            <p:cNvSpPr>
              <a:spLocks noChangeArrowheads="1"/>
            </p:cNvSpPr>
            <p:nvPr/>
          </p:nvSpPr>
          <p:spPr bwMode="auto">
            <a:xfrm>
              <a:off x="1886" y="2497"/>
              <a:ext cx="1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WD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00" name="Rectangle 48"/>
            <p:cNvSpPr>
              <a:spLocks noChangeArrowheads="1"/>
            </p:cNvSpPr>
            <p:nvPr/>
          </p:nvSpPr>
          <p:spPr bwMode="auto">
            <a:xfrm>
              <a:off x="1994" y="2363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Register File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01" name="Freeform 49"/>
            <p:cNvSpPr>
              <a:spLocks/>
            </p:cNvSpPr>
            <p:nvPr/>
          </p:nvSpPr>
          <p:spPr bwMode="auto">
            <a:xfrm>
              <a:off x="3447" y="2197"/>
              <a:ext cx="290" cy="676"/>
            </a:xfrm>
            <a:custGeom>
              <a:avLst/>
              <a:gdLst>
                <a:gd name="T0" fmla="*/ 0 w 290"/>
                <a:gd name="T1" fmla="*/ 0 h 676"/>
                <a:gd name="T2" fmla="*/ 0 w 290"/>
                <a:gd name="T3" fmla="*/ 290 h 676"/>
                <a:gd name="T4" fmla="*/ 48 w 290"/>
                <a:gd name="T5" fmla="*/ 338 h 676"/>
                <a:gd name="T6" fmla="*/ 0 w 290"/>
                <a:gd name="T7" fmla="*/ 386 h 676"/>
                <a:gd name="T8" fmla="*/ 0 w 290"/>
                <a:gd name="T9" fmla="*/ 676 h 676"/>
                <a:gd name="T10" fmla="*/ 290 w 290"/>
                <a:gd name="T11" fmla="*/ 531 h 676"/>
                <a:gd name="T12" fmla="*/ 290 w 290"/>
                <a:gd name="T13" fmla="*/ 145 h 676"/>
                <a:gd name="T14" fmla="*/ 0 w 290"/>
                <a:gd name="T1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76">
                  <a:moveTo>
                    <a:pt x="0" y="0"/>
                  </a:moveTo>
                  <a:lnTo>
                    <a:pt x="0" y="290"/>
                  </a:lnTo>
                  <a:lnTo>
                    <a:pt x="48" y="338"/>
                  </a:lnTo>
                  <a:lnTo>
                    <a:pt x="0" y="386"/>
                  </a:lnTo>
                  <a:lnTo>
                    <a:pt x="0" y="676"/>
                  </a:lnTo>
                  <a:lnTo>
                    <a:pt x="290" y="531"/>
                  </a:lnTo>
                  <a:lnTo>
                    <a:pt x="29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602" name="Freeform 50"/>
            <p:cNvSpPr>
              <a:spLocks/>
            </p:cNvSpPr>
            <p:nvPr/>
          </p:nvSpPr>
          <p:spPr bwMode="auto">
            <a:xfrm>
              <a:off x="3458" y="2207"/>
              <a:ext cx="290" cy="677"/>
            </a:xfrm>
            <a:custGeom>
              <a:avLst/>
              <a:gdLst>
                <a:gd name="T0" fmla="*/ 0 w 290"/>
                <a:gd name="T1" fmla="*/ 0 h 677"/>
                <a:gd name="T2" fmla="*/ 0 w 290"/>
                <a:gd name="T3" fmla="*/ 290 h 677"/>
                <a:gd name="T4" fmla="*/ 48 w 290"/>
                <a:gd name="T5" fmla="*/ 339 h 677"/>
                <a:gd name="T6" fmla="*/ 0 w 290"/>
                <a:gd name="T7" fmla="*/ 387 h 677"/>
                <a:gd name="T8" fmla="*/ 0 w 290"/>
                <a:gd name="T9" fmla="*/ 677 h 677"/>
                <a:gd name="T10" fmla="*/ 290 w 290"/>
                <a:gd name="T11" fmla="*/ 532 h 677"/>
                <a:gd name="T12" fmla="*/ 290 w 290"/>
                <a:gd name="T13" fmla="*/ 145 h 677"/>
                <a:gd name="T14" fmla="*/ 0 w 290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77">
                  <a:moveTo>
                    <a:pt x="0" y="0"/>
                  </a:moveTo>
                  <a:lnTo>
                    <a:pt x="0" y="290"/>
                  </a:lnTo>
                  <a:lnTo>
                    <a:pt x="48" y="339"/>
                  </a:lnTo>
                  <a:lnTo>
                    <a:pt x="0" y="387"/>
                  </a:lnTo>
                  <a:lnTo>
                    <a:pt x="0" y="677"/>
                  </a:lnTo>
                  <a:lnTo>
                    <a:pt x="290" y="532"/>
                  </a:lnTo>
                  <a:lnTo>
                    <a:pt x="290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1603" name="Group 51"/>
            <p:cNvGrpSpPr>
              <a:grpSpLocks/>
            </p:cNvGrpSpPr>
            <p:nvPr/>
          </p:nvGrpSpPr>
          <p:grpSpPr bwMode="auto">
            <a:xfrm>
              <a:off x="2695" y="2309"/>
              <a:ext cx="757" cy="65"/>
              <a:chOff x="2695" y="2309"/>
              <a:chExt cx="757" cy="65"/>
            </a:xfrm>
          </p:grpSpPr>
          <p:sp>
            <p:nvSpPr>
              <p:cNvPr id="2071604" name="Freeform 52"/>
              <p:cNvSpPr>
                <a:spLocks/>
              </p:cNvSpPr>
              <p:nvPr/>
            </p:nvSpPr>
            <p:spPr bwMode="auto">
              <a:xfrm>
                <a:off x="3377" y="2309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05" name="Line 53"/>
              <p:cNvSpPr>
                <a:spLocks noChangeShapeType="1"/>
              </p:cNvSpPr>
              <p:nvPr/>
            </p:nvSpPr>
            <p:spPr bwMode="auto">
              <a:xfrm flipH="1">
                <a:off x="2695" y="2342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606" name="Line 54"/>
            <p:cNvSpPr>
              <a:spLocks noChangeShapeType="1"/>
            </p:cNvSpPr>
            <p:nvPr/>
          </p:nvSpPr>
          <p:spPr bwMode="auto">
            <a:xfrm flipH="1">
              <a:off x="3737" y="2535"/>
              <a:ext cx="3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07" name="Rectangle 55"/>
            <p:cNvSpPr>
              <a:spLocks noChangeArrowheads="1"/>
            </p:cNvSpPr>
            <p:nvPr/>
          </p:nvSpPr>
          <p:spPr bwMode="auto">
            <a:xfrm>
              <a:off x="3518" y="2363"/>
              <a:ext cx="19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ALU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08" name="Line 56"/>
            <p:cNvSpPr>
              <a:spLocks noChangeShapeType="1"/>
            </p:cNvSpPr>
            <p:nvPr/>
          </p:nvSpPr>
          <p:spPr bwMode="auto">
            <a:xfrm flipH="1">
              <a:off x="1680" y="3765"/>
              <a:ext cx="40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09" name="Line 57"/>
            <p:cNvSpPr>
              <a:spLocks noChangeShapeType="1"/>
            </p:cNvSpPr>
            <p:nvPr/>
          </p:nvSpPr>
          <p:spPr bwMode="auto">
            <a:xfrm>
              <a:off x="5719" y="3040"/>
              <a:ext cx="0" cy="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10" name="Line 58"/>
            <p:cNvSpPr>
              <a:spLocks noChangeShapeType="1"/>
            </p:cNvSpPr>
            <p:nvPr/>
          </p:nvSpPr>
          <p:spPr bwMode="auto">
            <a:xfrm>
              <a:off x="1680" y="2535"/>
              <a:ext cx="0" cy="1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11" name="Line 59"/>
            <p:cNvSpPr>
              <a:spLocks noChangeShapeType="1"/>
            </p:cNvSpPr>
            <p:nvPr/>
          </p:nvSpPr>
          <p:spPr bwMode="auto">
            <a:xfrm flipH="1">
              <a:off x="1272" y="2003"/>
              <a:ext cx="1230" cy="0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1612" name="Group 60"/>
            <p:cNvGrpSpPr>
              <a:grpSpLocks/>
            </p:cNvGrpSpPr>
            <p:nvPr/>
          </p:nvGrpSpPr>
          <p:grpSpPr bwMode="auto">
            <a:xfrm>
              <a:off x="2695" y="2621"/>
              <a:ext cx="516" cy="64"/>
              <a:chOff x="2695" y="2621"/>
              <a:chExt cx="516" cy="64"/>
            </a:xfrm>
          </p:grpSpPr>
          <p:sp>
            <p:nvSpPr>
              <p:cNvPr id="2071613" name="Freeform 61"/>
              <p:cNvSpPr>
                <a:spLocks/>
              </p:cNvSpPr>
              <p:nvPr/>
            </p:nvSpPr>
            <p:spPr bwMode="auto">
              <a:xfrm>
                <a:off x="3136" y="262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14" name="Line 62"/>
              <p:cNvSpPr>
                <a:spLocks noChangeShapeType="1"/>
              </p:cNvSpPr>
              <p:nvPr/>
            </p:nvSpPr>
            <p:spPr bwMode="auto">
              <a:xfrm flipH="1">
                <a:off x="2695" y="2653"/>
                <a:ext cx="47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1615" name="Group 63"/>
            <p:cNvGrpSpPr>
              <a:grpSpLocks/>
            </p:cNvGrpSpPr>
            <p:nvPr/>
          </p:nvGrpSpPr>
          <p:grpSpPr bwMode="auto">
            <a:xfrm>
              <a:off x="2985" y="2814"/>
              <a:ext cx="226" cy="65"/>
              <a:chOff x="2985" y="2814"/>
              <a:chExt cx="226" cy="65"/>
            </a:xfrm>
          </p:grpSpPr>
          <p:sp>
            <p:nvSpPr>
              <p:cNvPr id="2071616" name="Freeform 64"/>
              <p:cNvSpPr>
                <a:spLocks/>
              </p:cNvSpPr>
              <p:nvPr/>
            </p:nvSpPr>
            <p:spPr bwMode="auto">
              <a:xfrm>
                <a:off x="3136" y="2814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17" name="Line 65"/>
              <p:cNvSpPr>
                <a:spLocks noChangeShapeType="1"/>
              </p:cNvSpPr>
              <p:nvPr/>
            </p:nvSpPr>
            <p:spPr bwMode="auto">
              <a:xfrm flipH="1">
                <a:off x="2985" y="2847"/>
                <a:ext cx="1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618" name="Line 66"/>
            <p:cNvSpPr>
              <a:spLocks noChangeShapeType="1"/>
            </p:cNvSpPr>
            <p:nvPr/>
          </p:nvSpPr>
          <p:spPr bwMode="auto">
            <a:xfrm>
              <a:off x="2985" y="1880"/>
              <a:ext cx="0" cy="12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1619" name="Group 67"/>
            <p:cNvGrpSpPr>
              <a:grpSpLocks/>
            </p:cNvGrpSpPr>
            <p:nvPr/>
          </p:nvGrpSpPr>
          <p:grpSpPr bwMode="auto">
            <a:xfrm>
              <a:off x="2435" y="2924"/>
              <a:ext cx="166" cy="436"/>
              <a:chOff x="2435" y="2924"/>
              <a:chExt cx="166" cy="436"/>
            </a:xfrm>
          </p:grpSpPr>
          <p:sp>
            <p:nvSpPr>
              <p:cNvPr id="2071620" name="AutoShape 68"/>
              <p:cNvSpPr>
                <a:spLocks noChangeArrowheads="1"/>
              </p:cNvSpPr>
              <p:nvPr/>
            </p:nvSpPr>
            <p:spPr bwMode="auto">
              <a:xfrm>
                <a:off x="2435" y="2924"/>
                <a:ext cx="166" cy="436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21" name="Rectangle 69"/>
              <p:cNvSpPr>
                <a:spLocks noChangeArrowheads="1"/>
              </p:cNvSpPr>
              <p:nvPr/>
            </p:nvSpPr>
            <p:spPr bwMode="auto">
              <a:xfrm>
                <a:off x="2517" y="2943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E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71622" name="Rectangle 70"/>
              <p:cNvSpPr>
                <a:spLocks noChangeArrowheads="1"/>
              </p:cNvSpPr>
              <p:nvPr/>
            </p:nvSpPr>
            <p:spPr bwMode="auto">
              <a:xfrm>
                <a:off x="2517" y="3024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71623" name="Rectangle 71"/>
              <p:cNvSpPr>
                <a:spLocks noChangeArrowheads="1"/>
              </p:cNvSpPr>
              <p:nvPr/>
            </p:nvSpPr>
            <p:spPr bwMode="auto">
              <a:xfrm>
                <a:off x="2519" y="3104"/>
                <a:ext cx="4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T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71624" name="Rectangle 72"/>
              <p:cNvSpPr>
                <a:spLocks noChangeArrowheads="1"/>
              </p:cNvSpPr>
              <p:nvPr/>
            </p:nvSpPr>
            <p:spPr bwMode="auto">
              <a:xfrm>
                <a:off x="2518" y="3185"/>
                <a:ext cx="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N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71625" name="Rectangle 73"/>
              <p:cNvSpPr>
                <a:spLocks noChangeArrowheads="1"/>
              </p:cNvSpPr>
              <p:nvPr/>
            </p:nvSpPr>
            <p:spPr bwMode="auto">
              <a:xfrm>
                <a:off x="2518" y="3265"/>
                <a:ext cx="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D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071626" name="Line 74"/>
            <p:cNvSpPr>
              <a:spLocks noChangeShapeType="1"/>
            </p:cNvSpPr>
            <p:nvPr/>
          </p:nvSpPr>
          <p:spPr bwMode="auto">
            <a:xfrm flipH="1">
              <a:off x="2260" y="3115"/>
              <a:ext cx="48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27" name="Rectangle 75"/>
            <p:cNvSpPr>
              <a:spLocks noChangeArrowheads="1"/>
            </p:cNvSpPr>
            <p:nvPr/>
          </p:nvSpPr>
          <p:spPr bwMode="auto">
            <a:xfrm>
              <a:off x="2280" y="3035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16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71628" name="Group 76"/>
            <p:cNvGrpSpPr>
              <a:grpSpLocks/>
            </p:cNvGrpSpPr>
            <p:nvPr/>
          </p:nvGrpSpPr>
          <p:grpSpPr bwMode="auto">
            <a:xfrm>
              <a:off x="1562" y="3104"/>
              <a:ext cx="875" cy="65"/>
              <a:chOff x="1562" y="3104"/>
              <a:chExt cx="875" cy="65"/>
            </a:xfrm>
          </p:grpSpPr>
          <p:sp>
            <p:nvSpPr>
              <p:cNvPr id="2071629" name="Freeform 77"/>
              <p:cNvSpPr>
                <a:spLocks/>
              </p:cNvSpPr>
              <p:nvPr/>
            </p:nvSpPr>
            <p:spPr bwMode="auto">
              <a:xfrm>
                <a:off x="2362" y="3104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30" name="Line 78"/>
              <p:cNvSpPr>
                <a:spLocks noChangeShapeType="1"/>
              </p:cNvSpPr>
              <p:nvPr/>
            </p:nvSpPr>
            <p:spPr bwMode="auto">
              <a:xfrm flipH="1">
                <a:off x="1562" y="3137"/>
                <a:ext cx="838" cy="0"/>
              </a:xfrm>
              <a:prstGeom prst="line">
                <a:avLst/>
              </a:prstGeom>
              <a:noFill/>
              <a:ln w="25400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631" name="Line 79"/>
            <p:cNvSpPr>
              <a:spLocks noChangeShapeType="1"/>
            </p:cNvSpPr>
            <p:nvPr/>
          </p:nvSpPr>
          <p:spPr bwMode="auto">
            <a:xfrm flipH="1">
              <a:off x="2647" y="3115"/>
              <a:ext cx="48" cy="4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32" name="Rectangle 80"/>
            <p:cNvSpPr>
              <a:spLocks noChangeArrowheads="1"/>
            </p:cNvSpPr>
            <p:nvPr/>
          </p:nvSpPr>
          <p:spPr bwMode="auto">
            <a:xfrm>
              <a:off x="2646" y="3035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32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33" name="Line 81"/>
            <p:cNvSpPr>
              <a:spLocks noChangeShapeType="1"/>
            </p:cNvSpPr>
            <p:nvPr/>
          </p:nvSpPr>
          <p:spPr bwMode="auto">
            <a:xfrm flipH="1">
              <a:off x="2598" y="3137"/>
              <a:ext cx="3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34" name="Line 82"/>
            <p:cNvSpPr>
              <a:spLocks noChangeShapeType="1"/>
            </p:cNvSpPr>
            <p:nvPr/>
          </p:nvSpPr>
          <p:spPr bwMode="auto">
            <a:xfrm>
              <a:off x="1562" y="2003"/>
              <a:ext cx="0" cy="1134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35" name="Rectangle 83"/>
            <p:cNvSpPr>
              <a:spLocks noChangeArrowheads="1"/>
            </p:cNvSpPr>
            <p:nvPr/>
          </p:nvSpPr>
          <p:spPr bwMode="auto">
            <a:xfrm>
              <a:off x="4245" y="2607"/>
              <a:ext cx="725" cy="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36" name="Line 84"/>
            <p:cNvSpPr>
              <a:spLocks noChangeShapeType="1"/>
            </p:cNvSpPr>
            <p:nvPr/>
          </p:nvSpPr>
          <p:spPr bwMode="auto">
            <a:xfrm flipH="1">
              <a:off x="5574" y="3040"/>
              <a:ext cx="1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37" name="Rectangle 85"/>
            <p:cNvSpPr>
              <a:spLocks noChangeArrowheads="1"/>
            </p:cNvSpPr>
            <p:nvPr/>
          </p:nvSpPr>
          <p:spPr bwMode="auto">
            <a:xfrm>
              <a:off x="4859" y="2905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38" name="Rectangle 86"/>
            <p:cNvSpPr>
              <a:spLocks noChangeArrowheads="1"/>
            </p:cNvSpPr>
            <p:nvPr/>
          </p:nvSpPr>
          <p:spPr bwMode="auto">
            <a:xfrm>
              <a:off x="4303" y="3077"/>
              <a:ext cx="1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WD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39" name="Rectangle 87"/>
            <p:cNvSpPr>
              <a:spLocks noChangeArrowheads="1"/>
            </p:cNvSpPr>
            <p:nvPr/>
          </p:nvSpPr>
          <p:spPr bwMode="auto">
            <a:xfrm>
              <a:off x="4517" y="2820"/>
              <a:ext cx="2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Data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40" name="Rectangle 88"/>
            <p:cNvSpPr>
              <a:spLocks noChangeArrowheads="1"/>
            </p:cNvSpPr>
            <p:nvPr/>
          </p:nvSpPr>
          <p:spPr bwMode="auto">
            <a:xfrm>
              <a:off x="4455" y="2917"/>
              <a:ext cx="3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Memory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71641" name="Group 89"/>
            <p:cNvGrpSpPr>
              <a:grpSpLocks/>
            </p:cNvGrpSpPr>
            <p:nvPr/>
          </p:nvGrpSpPr>
          <p:grpSpPr bwMode="auto">
            <a:xfrm>
              <a:off x="4097" y="2718"/>
              <a:ext cx="150" cy="64"/>
              <a:chOff x="4097" y="2718"/>
              <a:chExt cx="150" cy="64"/>
            </a:xfrm>
          </p:grpSpPr>
          <p:sp>
            <p:nvSpPr>
              <p:cNvPr id="2071642" name="Freeform 90"/>
              <p:cNvSpPr>
                <a:spLocks/>
              </p:cNvSpPr>
              <p:nvPr/>
            </p:nvSpPr>
            <p:spPr bwMode="auto">
              <a:xfrm>
                <a:off x="4172" y="2718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43" name="Line 91"/>
              <p:cNvSpPr>
                <a:spLocks noChangeShapeType="1"/>
              </p:cNvSpPr>
              <p:nvPr/>
            </p:nvSpPr>
            <p:spPr bwMode="auto">
              <a:xfrm flipH="1">
                <a:off x="4097" y="2750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644" name="Rectangle 92"/>
            <p:cNvSpPr>
              <a:spLocks noChangeArrowheads="1"/>
            </p:cNvSpPr>
            <p:nvPr/>
          </p:nvSpPr>
          <p:spPr bwMode="auto">
            <a:xfrm>
              <a:off x="4309" y="2712"/>
              <a:ext cx="2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ADDR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45" name="Line 93"/>
            <p:cNvSpPr>
              <a:spLocks noChangeShapeType="1"/>
            </p:cNvSpPr>
            <p:nvPr/>
          </p:nvSpPr>
          <p:spPr bwMode="auto">
            <a:xfrm>
              <a:off x="4097" y="2535"/>
              <a:ext cx="0" cy="9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46" name="Line 94"/>
            <p:cNvSpPr>
              <a:spLocks noChangeShapeType="1"/>
            </p:cNvSpPr>
            <p:nvPr/>
          </p:nvSpPr>
          <p:spPr bwMode="auto">
            <a:xfrm flipH="1">
              <a:off x="2480" y="2073"/>
              <a:ext cx="49" cy="48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47" name="Rectangle 95"/>
            <p:cNvSpPr>
              <a:spLocks noChangeArrowheads="1"/>
            </p:cNvSpPr>
            <p:nvPr/>
          </p:nvSpPr>
          <p:spPr bwMode="auto">
            <a:xfrm>
              <a:off x="2548" y="206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71648" name="Group 96"/>
            <p:cNvGrpSpPr>
              <a:grpSpLocks/>
            </p:cNvGrpSpPr>
            <p:nvPr/>
          </p:nvGrpSpPr>
          <p:grpSpPr bwMode="auto">
            <a:xfrm>
              <a:off x="2480" y="2008"/>
              <a:ext cx="54" cy="194"/>
              <a:chOff x="2480" y="2008"/>
              <a:chExt cx="54" cy="194"/>
            </a:xfrm>
          </p:grpSpPr>
          <p:sp>
            <p:nvSpPr>
              <p:cNvPr id="2071649" name="Freeform 97"/>
              <p:cNvSpPr>
                <a:spLocks/>
              </p:cNvSpPr>
              <p:nvPr/>
            </p:nvSpPr>
            <p:spPr bwMode="auto">
              <a:xfrm>
                <a:off x="2480" y="2137"/>
                <a:ext cx="54" cy="65"/>
              </a:xfrm>
              <a:custGeom>
                <a:avLst/>
                <a:gdLst>
                  <a:gd name="T0" fmla="*/ 27 w 54"/>
                  <a:gd name="T1" fmla="*/ 65 h 65"/>
                  <a:gd name="T2" fmla="*/ 0 w 54"/>
                  <a:gd name="T3" fmla="*/ 0 h 65"/>
                  <a:gd name="T4" fmla="*/ 54 w 54"/>
                  <a:gd name="T5" fmla="*/ 0 h 65"/>
                  <a:gd name="T6" fmla="*/ 27 w 54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65">
                    <a:moveTo>
                      <a:pt x="27" y="65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4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50" name="Line 98"/>
              <p:cNvSpPr>
                <a:spLocks noChangeShapeType="1"/>
              </p:cNvSpPr>
              <p:nvPr/>
            </p:nvSpPr>
            <p:spPr bwMode="auto">
              <a:xfrm>
                <a:off x="2507" y="2008"/>
                <a:ext cx="0" cy="172"/>
              </a:xfrm>
              <a:prstGeom prst="line">
                <a:avLst/>
              </a:prstGeom>
              <a:noFill/>
              <a:ln w="17463">
                <a:solidFill>
                  <a:srgbClr val="4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1651" name="Group 99"/>
            <p:cNvGrpSpPr>
              <a:grpSpLocks/>
            </p:cNvGrpSpPr>
            <p:nvPr/>
          </p:nvGrpSpPr>
          <p:grpSpPr bwMode="auto">
            <a:xfrm>
              <a:off x="3324" y="2718"/>
              <a:ext cx="128" cy="64"/>
              <a:chOff x="3324" y="2718"/>
              <a:chExt cx="128" cy="64"/>
            </a:xfrm>
          </p:grpSpPr>
          <p:sp>
            <p:nvSpPr>
              <p:cNvPr id="2071652" name="Freeform 100"/>
              <p:cNvSpPr>
                <a:spLocks/>
              </p:cNvSpPr>
              <p:nvPr/>
            </p:nvSpPr>
            <p:spPr bwMode="auto">
              <a:xfrm>
                <a:off x="3377" y="2718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53" name="Line 101"/>
              <p:cNvSpPr>
                <a:spLocks noChangeShapeType="1"/>
              </p:cNvSpPr>
              <p:nvPr/>
            </p:nvSpPr>
            <p:spPr bwMode="auto">
              <a:xfrm flipH="1">
                <a:off x="3324" y="275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654" name="Rectangle 102"/>
            <p:cNvSpPr>
              <a:spLocks noChangeArrowheads="1"/>
            </p:cNvSpPr>
            <p:nvPr/>
          </p:nvSpPr>
          <p:spPr bwMode="auto">
            <a:xfrm>
              <a:off x="1728" y="1912"/>
              <a:ext cx="3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440000"/>
                  </a:solidFill>
                  <a:effectLst/>
                  <a:latin typeface="Helvetica" pitchFamily="34" charset="0"/>
                </a:rPr>
                <a:t>Instruction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55" name="Rectangle 103"/>
            <p:cNvSpPr>
              <a:spLocks noChangeArrowheads="1"/>
            </p:cNvSpPr>
            <p:nvPr/>
          </p:nvSpPr>
          <p:spPr bwMode="auto">
            <a:xfrm>
              <a:off x="2153" y="1918"/>
              <a:ext cx="4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440000"/>
                  </a:solidFill>
                  <a:effectLst/>
                  <a:latin typeface="Courier New" pitchFamily="49" charset="0"/>
                </a:rPr>
                <a:t>I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56" name="Line 104"/>
            <p:cNvSpPr>
              <a:spLocks noChangeShapeType="1"/>
            </p:cNvSpPr>
            <p:nvPr/>
          </p:nvSpPr>
          <p:spPr bwMode="auto">
            <a:xfrm flipH="1">
              <a:off x="1293" y="1976"/>
              <a:ext cx="49" cy="49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57" name="Rectangle 105"/>
            <p:cNvSpPr>
              <a:spLocks noChangeArrowheads="1"/>
            </p:cNvSpPr>
            <p:nvPr/>
          </p:nvSpPr>
          <p:spPr bwMode="auto">
            <a:xfrm>
              <a:off x="1314" y="2020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32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71658" name="Group 106"/>
            <p:cNvGrpSpPr>
              <a:grpSpLocks/>
            </p:cNvGrpSpPr>
            <p:nvPr/>
          </p:nvGrpSpPr>
          <p:grpSpPr bwMode="auto">
            <a:xfrm>
              <a:off x="3200" y="2583"/>
              <a:ext cx="107" cy="349"/>
              <a:chOff x="3200" y="2583"/>
              <a:chExt cx="107" cy="349"/>
            </a:xfrm>
          </p:grpSpPr>
          <p:sp>
            <p:nvSpPr>
              <p:cNvPr id="2071659" name="Freeform 107"/>
              <p:cNvSpPr>
                <a:spLocks/>
              </p:cNvSpPr>
              <p:nvPr/>
            </p:nvSpPr>
            <p:spPr bwMode="auto">
              <a:xfrm>
                <a:off x="3200" y="2583"/>
                <a:ext cx="97" cy="339"/>
              </a:xfrm>
              <a:custGeom>
                <a:avLst/>
                <a:gdLst>
                  <a:gd name="T0" fmla="*/ 0 w 97"/>
                  <a:gd name="T1" fmla="*/ 0 h 339"/>
                  <a:gd name="T2" fmla="*/ 0 w 97"/>
                  <a:gd name="T3" fmla="*/ 339 h 339"/>
                  <a:gd name="T4" fmla="*/ 97 w 97"/>
                  <a:gd name="T5" fmla="*/ 269 h 339"/>
                  <a:gd name="T6" fmla="*/ 97 w 97"/>
                  <a:gd name="T7" fmla="*/ 76 h 339"/>
                  <a:gd name="T8" fmla="*/ 0 w 97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39">
                    <a:moveTo>
                      <a:pt x="0" y="0"/>
                    </a:moveTo>
                    <a:lnTo>
                      <a:pt x="0" y="339"/>
                    </a:lnTo>
                    <a:lnTo>
                      <a:pt x="97" y="269"/>
                    </a:lnTo>
                    <a:lnTo>
                      <a:pt x="97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60" name="Freeform 108"/>
              <p:cNvSpPr>
                <a:spLocks/>
              </p:cNvSpPr>
              <p:nvPr/>
            </p:nvSpPr>
            <p:spPr bwMode="auto">
              <a:xfrm>
                <a:off x="3211" y="2594"/>
                <a:ext cx="96" cy="338"/>
              </a:xfrm>
              <a:custGeom>
                <a:avLst/>
                <a:gdLst>
                  <a:gd name="T0" fmla="*/ 0 w 96"/>
                  <a:gd name="T1" fmla="*/ 0 h 338"/>
                  <a:gd name="T2" fmla="*/ 0 w 96"/>
                  <a:gd name="T3" fmla="*/ 338 h 338"/>
                  <a:gd name="T4" fmla="*/ 96 w 96"/>
                  <a:gd name="T5" fmla="*/ 269 h 338"/>
                  <a:gd name="T6" fmla="*/ 96 w 96"/>
                  <a:gd name="T7" fmla="*/ 75 h 338"/>
                  <a:gd name="T8" fmla="*/ 0 w 96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338">
                    <a:moveTo>
                      <a:pt x="0" y="0"/>
                    </a:moveTo>
                    <a:lnTo>
                      <a:pt x="0" y="338"/>
                    </a:lnTo>
                    <a:lnTo>
                      <a:pt x="96" y="269"/>
                    </a:lnTo>
                    <a:lnTo>
                      <a:pt x="96" y="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61" name="Rectangle 109"/>
              <p:cNvSpPr>
                <a:spLocks noChangeArrowheads="1"/>
              </p:cNvSpPr>
              <p:nvPr/>
            </p:nvSpPr>
            <p:spPr bwMode="auto">
              <a:xfrm>
                <a:off x="3246" y="2664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M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71662" name="Rectangle 110"/>
              <p:cNvSpPr>
                <a:spLocks noChangeArrowheads="1"/>
              </p:cNvSpPr>
              <p:nvPr/>
            </p:nvSpPr>
            <p:spPr bwMode="auto">
              <a:xfrm>
                <a:off x="3244" y="2728"/>
                <a:ext cx="40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U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71663" name="Rectangle 111"/>
              <p:cNvSpPr>
                <a:spLocks noChangeArrowheads="1"/>
              </p:cNvSpPr>
              <p:nvPr/>
            </p:nvSpPr>
            <p:spPr bwMode="auto">
              <a:xfrm>
                <a:off x="3251" y="2793"/>
                <a:ext cx="3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071664" name="Group 112"/>
            <p:cNvGrpSpPr>
              <a:grpSpLocks/>
            </p:cNvGrpSpPr>
            <p:nvPr/>
          </p:nvGrpSpPr>
          <p:grpSpPr bwMode="auto">
            <a:xfrm>
              <a:off x="4967" y="2911"/>
              <a:ext cx="489" cy="64"/>
              <a:chOff x="4967" y="2911"/>
              <a:chExt cx="489" cy="64"/>
            </a:xfrm>
          </p:grpSpPr>
          <p:sp>
            <p:nvSpPr>
              <p:cNvPr id="2071665" name="Freeform 113"/>
              <p:cNvSpPr>
                <a:spLocks/>
              </p:cNvSpPr>
              <p:nvPr/>
            </p:nvSpPr>
            <p:spPr bwMode="auto">
              <a:xfrm>
                <a:off x="5381" y="291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66" name="Line 114"/>
              <p:cNvSpPr>
                <a:spLocks noChangeShapeType="1"/>
              </p:cNvSpPr>
              <p:nvPr/>
            </p:nvSpPr>
            <p:spPr bwMode="auto">
              <a:xfrm flipH="1">
                <a:off x="4967" y="2943"/>
                <a:ext cx="45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1667" name="Group 115"/>
            <p:cNvGrpSpPr>
              <a:grpSpLocks/>
            </p:cNvGrpSpPr>
            <p:nvPr/>
          </p:nvGrpSpPr>
          <p:grpSpPr bwMode="auto">
            <a:xfrm>
              <a:off x="5257" y="3083"/>
              <a:ext cx="226" cy="64"/>
              <a:chOff x="5257" y="3083"/>
              <a:chExt cx="226" cy="64"/>
            </a:xfrm>
          </p:grpSpPr>
          <p:sp>
            <p:nvSpPr>
              <p:cNvPr id="2071668" name="Freeform 116"/>
              <p:cNvSpPr>
                <a:spLocks/>
              </p:cNvSpPr>
              <p:nvPr/>
            </p:nvSpPr>
            <p:spPr bwMode="auto">
              <a:xfrm>
                <a:off x="5408" y="3083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69" name="Line 117"/>
              <p:cNvSpPr>
                <a:spLocks noChangeShapeType="1"/>
              </p:cNvSpPr>
              <p:nvPr/>
            </p:nvSpPr>
            <p:spPr bwMode="auto">
              <a:xfrm flipH="1">
                <a:off x="5257" y="3115"/>
                <a:ext cx="1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1670" name="Group 118"/>
            <p:cNvGrpSpPr>
              <a:grpSpLocks/>
            </p:cNvGrpSpPr>
            <p:nvPr/>
          </p:nvGrpSpPr>
          <p:grpSpPr bwMode="auto">
            <a:xfrm>
              <a:off x="3060" y="3083"/>
              <a:ext cx="1187" cy="64"/>
              <a:chOff x="3060" y="3083"/>
              <a:chExt cx="1187" cy="64"/>
            </a:xfrm>
          </p:grpSpPr>
          <p:sp>
            <p:nvSpPr>
              <p:cNvPr id="2071671" name="Freeform 119"/>
              <p:cNvSpPr>
                <a:spLocks/>
              </p:cNvSpPr>
              <p:nvPr/>
            </p:nvSpPr>
            <p:spPr bwMode="auto">
              <a:xfrm>
                <a:off x="4172" y="3083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72" name="Line 120"/>
              <p:cNvSpPr>
                <a:spLocks noChangeShapeType="1"/>
              </p:cNvSpPr>
              <p:nvPr/>
            </p:nvSpPr>
            <p:spPr bwMode="auto">
              <a:xfrm flipH="1">
                <a:off x="3060" y="3115"/>
                <a:ext cx="115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673" name="Line 121"/>
            <p:cNvSpPr>
              <a:spLocks noChangeShapeType="1"/>
            </p:cNvSpPr>
            <p:nvPr/>
          </p:nvSpPr>
          <p:spPr bwMode="auto">
            <a:xfrm>
              <a:off x="3060" y="2653"/>
              <a:ext cx="0" cy="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74" name="Oval 122"/>
            <p:cNvSpPr>
              <a:spLocks noChangeArrowheads="1"/>
            </p:cNvSpPr>
            <p:nvPr/>
          </p:nvSpPr>
          <p:spPr bwMode="auto">
            <a:xfrm>
              <a:off x="3047" y="2645"/>
              <a:ext cx="27" cy="22"/>
            </a:xfrm>
            <a:prstGeom prst="ellipse">
              <a:avLst/>
            </a:prstGeom>
            <a:solidFill>
              <a:srgbClr val="44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675" name="Line 123"/>
            <p:cNvSpPr>
              <a:spLocks noChangeShapeType="1"/>
            </p:cNvSpPr>
            <p:nvPr/>
          </p:nvSpPr>
          <p:spPr bwMode="auto">
            <a:xfrm flipH="1">
              <a:off x="4097" y="3454"/>
              <a:ext cx="1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76" name="Line 124"/>
            <p:cNvSpPr>
              <a:spLocks noChangeShapeType="1"/>
            </p:cNvSpPr>
            <p:nvPr/>
          </p:nvSpPr>
          <p:spPr bwMode="auto">
            <a:xfrm>
              <a:off x="5257" y="3115"/>
              <a:ext cx="0" cy="3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1677" name="Group 125"/>
            <p:cNvGrpSpPr>
              <a:grpSpLocks/>
            </p:cNvGrpSpPr>
            <p:nvPr/>
          </p:nvGrpSpPr>
          <p:grpSpPr bwMode="auto">
            <a:xfrm>
              <a:off x="3372" y="1847"/>
              <a:ext cx="199" cy="65"/>
              <a:chOff x="3372" y="1847"/>
              <a:chExt cx="199" cy="65"/>
            </a:xfrm>
          </p:grpSpPr>
          <p:sp>
            <p:nvSpPr>
              <p:cNvPr id="2071678" name="Freeform 126"/>
              <p:cNvSpPr>
                <a:spLocks/>
              </p:cNvSpPr>
              <p:nvPr/>
            </p:nvSpPr>
            <p:spPr bwMode="auto">
              <a:xfrm>
                <a:off x="3495" y="1847"/>
                <a:ext cx="76" cy="65"/>
              </a:xfrm>
              <a:custGeom>
                <a:avLst/>
                <a:gdLst>
                  <a:gd name="T0" fmla="*/ 76 w 76"/>
                  <a:gd name="T1" fmla="*/ 33 h 65"/>
                  <a:gd name="T2" fmla="*/ 0 w 76"/>
                  <a:gd name="T3" fmla="*/ 65 h 65"/>
                  <a:gd name="T4" fmla="*/ 0 w 76"/>
                  <a:gd name="T5" fmla="*/ 0 h 65"/>
                  <a:gd name="T6" fmla="*/ 76 w 76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65">
                    <a:moveTo>
                      <a:pt x="76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6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79" name="Line 127"/>
              <p:cNvSpPr>
                <a:spLocks noChangeShapeType="1"/>
              </p:cNvSpPr>
              <p:nvPr/>
            </p:nvSpPr>
            <p:spPr bwMode="auto">
              <a:xfrm flipH="1">
                <a:off x="3372" y="1880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680" name="AutoShape 128"/>
            <p:cNvSpPr>
              <a:spLocks noChangeArrowheads="1"/>
            </p:cNvSpPr>
            <p:nvPr/>
          </p:nvSpPr>
          <p:spPr bwMode="auto">
            <a:xfrm>
              <a:off x="3133" y="1785"/>
              <a:ext cx="242" cy="194"/>
            </a:xfrm>
            <a:prstGeom prst="roundRect">
              <a:avLst>
                <a:gd name="adj" fmla="val 4615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81" name="Rectangle 129"/>
            <p:cNvSpPr>
              <a:spLocks noChangeArrowheads="1"/>
            </p:cNvSpPr>
            <p:nvPr/>
          </p:nvSpPr>
          <p:spPr bwMode="auto">
            <a:xfrm>
              <a:off x="3166" y="1836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Courier" pitchFamily="49" charset="0"/>
                </a:rPr>
                <a:t>&lt;&lt;2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71682" name="Group 130"/>
            <p:cNvGrpSpPr>
              <a:grpSpLocks/>
            </p:cNvGrpSpPr>
            <p:nvPr/>
          </p:nvGrpSpPr>
          <p:grpSpPr bwMode="auto">
            <a:xfrm>
              <a:off x="1223" y="1509"/>
              <a:ext cx="2348" cy="64"/>
              <a:chOff x="1223" y="1509"/>
              <a:chExt cx="2348" cy="64"/>
            </a:xfrm>
          </p:grpSpPr>
          <p:sp>
            <p:nvSpPr>
              <p:cNvPr id="2071683" name="Freeform 131"/>
              <p:cNvSpPr>
                <a:spLocks/>
              </p:cNvSpPr>
              <p:nvPr/>
            </p:nvSpPr>
            <p:spPr bwMode="auto">
              <a:xfrm>
                <a:off x="3495" y="1509"/>
                <a:ext cx="76" cy="64"/>
              </a:xfrm>
              <a:custGeom>
                <a:avLst/>
                <a:gdLst>
                  <a:gd name="T0" fmla="*/ 76 w 76"/>
                  <a:gd name="T1" fmla="*/ 32 h 64"/>
                  <a:gd name="T2" fmla="*/ 0 w 76"/>
                  <a:gd name="T3" fmla="*/ 64 h 64"/>
                  <a:gd name="T4" fmla="*/ 0 w 76"/>
                  <a:gd name="T5" fmla="*/ 0 h 64"/>
                  <a:gd name="T6" fmla="*/ 76 w 76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64">
                    <a:moveTo>
                      <a:pt x="76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84" name="Line 132"/>
              <p:cNvSpPr>
                <a:spLocks noChangeShapeType="1"/>
              </p:cNvSpPr>
              <p:nvPr/>
            </p:nvSpPr>
            <p:spPr bwMode="auto">
              <a:xfrm flipH="1">
                <a:off x="1223" y="1541"/>
                <a:ext cx="231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685" name="Rectangle 133"/>
            <p:cNvSpPr>
              <a:spLocks noChangeArrowheads="1"/>
            </p:cNvSpPr>
            <p:nvPr/>
          </p:nvSpPr>
          <p:spPr bwMode="auto">
            <a:xfrm>
              <a:off x="571" y="1861"/>
              <a:ext cx="703" cy="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86" name="Rectangle 134"/>
            <p:cNvSpPr>
              <a:spLocks noChangeArrowheads="1"/>
            </p:cNvSpPr>
            <p:nvPr/>
          </p:nvSpPr>
          <p:spPr bwMode="auto">
            <a:xfrm>
              <a:off x="1163" y="1965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RD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87" name="Rectangle 135"/>
            <p:cNvSpPr>
              <a:spLocks noChangeArrowheads="1"/>
            </p:cNvSpPr>
            <p:nvPr/>
          </p:nvSpPr>
          <p:spPr bwMode="auto">
            <a:xfrm>
              <a:off x="714" y="2073"/>
              <a:ext cx="4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Instruction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88" name="Rectangle 136"/>
            <p:cNvSpPr>
              <a:spLocks noChangeArrowheads="1"/>
            </p:cNvSpPr>
            <p:nvPr/>
          </p:nvSpPr>
          <p:spPr bwMode="auto">
            <a:xfrm>
              <a:off x="781" y="2170"/>
              <a:ext cx="3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Memory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89" name="Rectangle 137"/>
            <p:cNvSpPr>
              <a:spLocks noChangeArrowheads="1"/>
            </p:cNvSpPr>
            <p:nvPr/>
          </p:nvSpPr>
          <p:spPr bwMode="auto">
            <a:xfrm>
              <a:off x="635" y="1965"/>
              <a:ext cx="2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ADDR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690" name="Rectangle 138"/>
            <p:cNvSpPr>
              <a:spLocks noChangeArrowheads="1"/>
            </p:cNvSpPr>
            <p:nvPr/>
          </p:nvSpPr>
          <p:spPr bwMode="auto">
            <a:xfrm>
              <a:off x="184" y="1667"/>
              <a:ext cx="193" cy="67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1691" name="Group 139"/>
            <p:cNvGrpSpPr>
              <a:grpSpLocks/>
            </p:cNvGrpSpPr>
            <p:nvPr/>
          </p:nvGrpSpPr>
          <p:grpSpPr bwMode="auto">
            <a:xfrm>
              <a:off x="36" y="1971"/>
              <a:ext cx="151" cy="64"/>
              <a:chOff x="36" y="1971"/>
              <a:chExt cx="151" cy="64"/>
            </a:xfrm>
          </p:grpSpPr>
          <p:sp>
            <p:nvSpPr>
              <p:cNvPr id="2071692" name="Freeform 140"/>
              <p:cNvSpPr>
                <a:spLocks/>
              </p:cNvSpPr>
              <p:nvPr/>
            </p:nvSpPr>
            <p:spPr bwMode="auto">
              <a:xfrm>
                <a:off x="112" y="197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93" name="Line 141"/>
              <p:cNvSpPr>
                <a:spLocks noChangeShapeType="1"/>
              </p:cNvSpPr>
              <p:nvPr/>
            </p:nvSpPr>
            <p:spPr bwMode="auto">
              <a:xfrm flipH="1">
                <a:off x="36" y="2003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1694" name="Group 142"/>
            <p:cNvGrpSpPr>
              <a:grpSpLocks/>
            </p:cNvGrpSpPr>
            <p:nvPr/>
          </p:nvGrpSpPr>
          <p:grpSpPr bwMode="auto">
            <a:xfrm>
              <a:off x="375" y="1971"/>
              <a:ext cx="198" cy="64"/>
              <a:chOff x="375" y="1971"/>
              <a:chExt cx="198" cy="64"/>
            </a:xfrm>
          </p:grpSpPr>
          <p:sp>
            <p:nvSpPr>
              <p:cNvPr id="2071695" name="Freeform 143"/>
              <p:cNvSpPr>
                <a:spLocks/>
              </p:cNvSpPr>
              <p:nvPr/>
            </p:nvSpPr>
            <p:spPr bwMode="auto">
              <a:xfrm>
                <a:off x="498" y="1971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96" name="Line 144"/>
              <p:cNvSpPr>
                <a:spLocks noChangeShapeType="1"/>
              </p:cNvSpPr>
              <p:nvPr/>
            </p:nvSpPr>
            <p:spPr bwMode="auto">
              <a:xfrm flipH="1">
                <a:off x="375" y="2003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697" name="Rectangle 145"/>
            <p:cNvSpPr>
              <a:spLocks noChangeArrowheads="1"/>
            </p:cNvSpPr>
            <p:nvPr/>
          </p:nvSpPr>
          <p:spPr bwMode="auto">
            <a:xfrm>
              <a:off x="244" y="178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Helvetica" pitchFamily="34" charset="0"/>
                </a:rPr>
                <a:t>PC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71698" name="Group 146"/>
            <p:cNvGrpSpPr>
              <a:grpSpLocks/>
            </p:cNvGrpSpPr>
            <p:nvPr/>
          </p:nvGrpSpPr>
          <p:grpSpPr bwMode="auto">
            <a:xfrm>
              <a:off x="450" y="1267"/>
              <a:ext cx="537" cy="65"/>
              <a:chOff x="450" y="1267"/>
              <a:chExt cx="537" cy="65"/>
            </a:xfrm>
          </p:grpSpPr>
          <p:sp>
            <p:nvSpPr>
              <p:cNvPr id="2071699" name="Freeform 147"/>
              <p:cNvSpPr>
                <a:spLocks/>
              </p:cNvSpPr>
              <p:nvPr/>
            </p:nvSpPr>
            <p:spPr bwMode="auto">
              <a:xfrm>
                <a:off x="912" y="1267"/>
                <a:ext cx="75" cy="65"/>
              </a:xfrm>
              <a:custGeom>
                <a:avLst/>
                <a:gdLst>
                  <a:gd name="T0" fmla="*/ 75 w 75"/>
                  <a:gd name="T1" fmla="*/ 32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2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00" name="Line 148"/>
              <p:cNvSpPr>
                <a:spLocks noChangeShapeType="1"/>
              </p:cNvSpPr>
              <p:nvPr/>
            </p:nvSpPr>
            <p:spPr bwMode="auto">
              <a:xfrm flipH="1">
                <a:off x="450" y="1299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701" name="Rectangle 149"/>
            <p:cNvSpPr>
              <a:spLocks noChangeArrowheads="1"/>
            </p:cNvSpPr>
            <p:nvPr/>
          </p:nvSpPr>
          <p:spPr bwMode="auto">
            <a:xfrm>
              <a:off x="674" y="1595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effectLst/>
                  <a:latin typeface="Helvetica" pitchFamily="34" charset="0"/>
                </a:rPr>
                <a:t>4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71702" name="Group 150"/>
            <p:cNvGrpSpPr>
              <a:grpSpLocks/>
            </p:cNvGrpSpPr>
            <p:nvPr/>
          </p:nvGrpSpPr>
          <p:grpSpPr bwMode="auto">
            <a:xfrm>
              <a:off x="740" y="1606"/>
              <a:ext cx="247" cy="64"/>
              <a:chOff x="740" y="1606"/>
              <a:chExt cx="247" cy="64"/>
            </a:xfrm>
          </p:grpSpPr>
          <p:sp>
            <p:nvSpPr>
              <p:cNvPr id="2071703" name="Freeform 151"/>
              <p:cNvSpPr>
                <a:spLocks/>
              </p:cNvSpPr>
              <p:nvPr/>
            </p:nvSpPr>
            <p:spPr bwMode="auto">
              <a:xfrm>
                <a:off x="912" y="1606"/>
                <a:ext cx="75" cy="64"/>
              </a:xfrm>
              <a:custGeom>
                <a:avLst/>
                <a:gdLst>
                  <a:gd name="T0" fmla="*/ 75 w 75"/>
                  <a:gd name="T1" fmla="*/ 32 h 64"/>
                  <a:gd name="T2" fmla="*/ 0 w 75"/>
                  <a:gd name="T3" fmla="*/ 64 h 64"/>
                  <a:gd name="T4" fmla="*/ 0 w 75"/>
                  <a:gd name="T5" fmla="*/ 0 h 64"/>
                  <a:gd name="T6" fmla="*/ 75 w 75"/>
                  <a:gd name="T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4">
                    <a:moveTo>
                      <a:pt x="75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04" name="Line 152"/>
              <p:cNvSpPr>
                <a:spLocks noChangeShapeType="1"/>
              </p:cNvSpPr>
              <p:nvPr/>
            </p:nvSpPr>
            <p:spPr bwMode="auto">
              <a:xfrm flipH="1">
                <a:off x="740" y="1638"/>
                <a:ext cx="2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1705" name="Group 153"/>
            <p:cNvGrpSpPr>
              <a:grpSpLocks/>
            </p:cNvGrpSpPr>
            <p:nvPr/>
          </p:nvGrpSpPr>
          <p:grpSpPr bwMode="auto">
            <a:xfrm>
              <a:off x="982" y="1181"/>
              <a:ext cx="252" cy="591"/>
              <a:chOff x="982" y="1181"/>
              <a:chExt cx="252" cy="591"/>
            </a:xfrm>
          </p:grpSpPr>
          <p:sp>
            <p:nvSpPr>
              <p:cNvPr id="2071706" name="Freeform 154"/>
              <p:cNvSpPr>
                <a:spLocks/>
              </p:cNvSpPr>
              <p:nvPr/>
            </p:nvSpPr>
            <p:spPr bwMode="auto">
              <a:xfrm>
                <a:off x="982" y="1181"/>
                <a:ext cx="241" cy="580"/>
              </a:xfrm>
              <a:custGeom>
                <a:avLst/>
                <a:gdLst>
                  <a:gd name="T0" fmla="*/ 0 w 241"/>
                  <a:gd name="T1" fmla="*/ 0 h 580"/>
                  <a:gd name="T2" fmla="*/ 0 w 241"/>
                  <a:gd name="T3" fmla="*/ 242 h 580"/>
                  <a:gd name="T4" fmla="*/ 48 w 241"/>
                  <a:gd name="T5" fmla="*/ 290 h 580"/>
                  <a:gd name="T6" fmla="*/ 0 w 241"/>
                  <a:gd name="T7" fmla="*/ 339 h 580"/>
                  <a:gd name="T8" fmla="*/ 0 w 241"/>
                  <a:gd name="T9" fmla="*/ 580 h 580"/>
                  <a:gd name="T10" fmla="*/ 241 w 241"/>
                  <a:gd name="T11" fmla="*/ 435 h 580"/>
                  <a:gd name="T12" fmla="*/ 241 w 241"/>
                  <a:gd name="T13" fmla="*/ 145 h 580"/>
                  <a:gd name="T14" fmla="*/ 0 w 241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580">
                    <a:moveTo>
                      <a:pt x="0" y="0"/>
                    </a:moveTo>
                    <a:lnTo>
                      <a:pt x="0" y="242"/>
                    </a:lnTo>
                    <a:lnTo>
                      <a:pt x="48" y="290"/>
                    </a:lnTo>
                    <a:lnTo>
                      <a:pt x="0" y="339"/>
                    </a:lnTo>
                    <a:lnTo>
                      <a:pt x="0" y="580"/>
                    </a:lnTo>
                    <a:lnTo>
                      <a:pt x="241" y="435"/>
                    </a:lnTo>
                    <a:lnTo>
                      <a:pt x="241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07" name="Freeform 155"/>
              <p:cNvSpPr>
                <a:spLocks/>
              </p:cNvSpPr>
              <p:nvPr/>
            </p:nvSpPr>
            <p:spPr bwMode="auto">
              <a:xfrm>
                <a:off x="992" y="1192"/>
                <a:ext cx="242" cy="580"/>
              </a:xfrm>
              <a:custGeom>
                <a:avLst/>
                <a:gdLst>
                  <a:gd name="T0" fmla="*/ 0 w 242"/>
                  <a:gd name="T1" fmla="*/ 0 h 580"/>
                  <a:gd name="T2" fmla="*/ 0 w 242"/>
                  <a:gd name="T3" fmla="*/ 242 h 580"/>
                  <a:gd name="T4" fmla="*/ 49 w 242"/>
                  <a:gd name="T5" fmla="*/ 290 h 580"/>
                  <a:gd name="T6" fmla="*/ 0 w 242"/>
                  <a:gd name="T7" fmla="*/ 338 h 580"/>
                  <a:gd name="T8" fmla="*/ 0 w 242"/>
                  <a:gd name="T9" fmla="*/ 580 h 580"/>
                  <a:gd name="T10" fmla="*/ 242 w 242"/>
                  <a:gd name="T11" fmla="*/ 435 h 580"/>
                  <a:gd name="T12" fmla="*/ 242 w 242"/>
                  <a:gd name="T13" fmla="*/ 145 h 580"/>
                  <a:gd name="T14" fmla="*/ 0 w 242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580">
                    <a:moveTo>
                      <a:pt x="0" y="0"/>
                    </a:moveTo>
                    <a:lnTo>
                      <a:pt x="0" y="242"/>
                    </a:lnTo>
                    <a:lnTo>
                      <a:pt x="49" y="290"/>
                    </a:lnTo>
                    <a:lnTo>
                      <a:pt x="0" y="338"/>
                    </a:lnTo>
                    <a:lnTo>
                      <a:pt x="0" y="580"/>
                    </a:lnTo>
                    <a:lnTo>
                      <a:pt x="242" y="435"/>
                    </a:lnTo>
                    <a:lnTo>
                      <a:pt x="242" y="14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08" name="Rectangle 156"/>
              <p:cNvSpPr>
                <a:spLocks noChangeArrowheads="1"/>
              </p:cNvSpPr>
              <p:nvPr/>
            </p:nvSpPr>
            <p:spPr bwMode="auto">
              <a:xfrm>
                <a:off x="1044" y="1326"/>
                <a:ext cx="1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ADD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071709" name="Line 157"/>
            <p:cNvSpPr>
              <a:spLocks noChangeShapeType="1"/>
            </p:cNvSpPr>
            <p:nvPr/>
          </p:nvSpPr>
          <p:spPr bwMode="auto">
            <a:xfrm>
              <a:off x="450" y="1299"/>
              <a:ext cx="0" cy="7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10" name="Line 158"/>
            <p:cNvSpPr>
              <a:spLocks noChangeShapeType="1"/>
            </p:cNvSpPr>
            <p:nvPr/>
          </p:nvSpPr>
          <p:spPr bwMode="auto">
            <a:xfrm>
              <a:off x="36" y="1058"/>
              <a:ext cx="0" cy="9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11" name="Line 159"/>
            <p:cNvSpPr>
              <a:spLocks noChangeShapeType="1"/>
            </p:cNvSpPr>
            <p:nvPr/>
          </p:nvSpPr>
          <p:spPr bwMode="auto">
            <a:xfrm flipH="1">
              <a:off x="692" y="988"/>
              <a:ext cx="340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1712" name="Group 160"/>
            <p:cNvGrpSpPr>
              <a:grpSpLocks/>
            </p:cNvGrpSpPr>
            <p:nvPr/>
          </p:nvGrpSpPr>
          <p:grpSpPr bwMode="auto">
            <a:xfrm>
              <a:off x="3565" y="1423"/>
              <a:ext cx="253" cy="591"/>
              <a:chOff x="3565" y="1423"/>
              <a:chExt cx="253" cy="591"/>
            </a:xfrm>
          </p:grpSpPr>
          <p:sp>
            <p:nvSpPr>
              <p:cNvPr id="2071713" name="Freeform 161"/>
              <p:cNvSpPr>
                <a:spLocks/>
              </p:cNvSpPr>
              <p:nvPr/>
            </p:nvSpPr>
            <p:spPr bwMode="auto">
              <a:xfrm>
                <a:off x="3565" y="1423"/>
                <a:ext cx="242" cy="580"/>
              </a:xfrm>
              <a:custGeom>
                <a:avLst/>
                <a:gdLst>
                  <a:gd name="T0" fmla="*/ 0 w 242"/>
                  <a:gd name="T1" fmla="*/ 0 h 580"/>
                  <a:gd name="T2" fmla="*/ 0 w 242"/>
                  <a:gd name="T3" fmla="*/ 242 h 580"/>
                  <a:gd name="T4" fmla="*/ 49 w 242"/>
                  <a:gd name="T5" fmla="*/ 290 h 580"/>
                  <a:gd name="T6" fmla="*/ 0 w 242"/>
                  <a:gd name="T7" fmla="*/ 338 h 580"/>
                  <a:gd name="T8" fmla="*/ 0 w 242"/>
                  <a:gd name="T9" fmla="*/ 580 h 580"/>
                  <a:gd name="T10" fmla="*/ 242 w 242"/>
                  <a:gd name="T11" fmla="*/ 435 h 580"/>
                  <a:gd name="T12" fmla="*/ 242 w 242"/>
                  <a:gd name="T13" fmla="*/ 145 h 580"/>
                  <a:gd name="T14" fmla="*/ 0 w 242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580">
                    <a:moveTo>
                      <a:pt x="0" y="0"/>
                    </a:moveTo>
                    <a:lnTo>
                      <a:pt x="0" y="242"/>
                    </a:lnTo>
                    <a:lnTo>
                      <a:pt x="49" y="290"/>
                    </a:lnTo>
                    <a:lnTo>
                      <a:pt x="0" y="338"/>
                    </a:lnTo>
                    <a:lnTo>
                      <a:pt x="0" y="580"/>
                    </a:lnTo>
                    <a:lnTo>
                      <a:pt x="242" y="435"/>
                    </a:lnTo>
                    <a:lnTo>
                      <a:pt x="242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14" name="Freeform 162"/>
              <p:cNvSpPr>
                <a:spLocks/>
              </p:cNvSpPr>
              <p:nvPr/>
            </p:nvSpPr>
            <p:spPr bwMode="auto">
              <a:xfrm>
                <a:off x="3576" y="1434"/>
                <a:ext cx="242" cy="580"/>
              </a:xfrm>
              <a:custGeom>
                <a:avLst/>
                <a:gdLst>
                  <a:gd name="T0" fmla="*/ 0 w 242"/>
                  <a:gd name="T1" fmla="*/ 0 h 580"/>
                  <a:gd name="T2" fmla="*/ 0 w 242"/>
                  <a:gd name="T3" fmla="*/ 241 h 580"/>
                  <a:gd name="T4" fmla="*/ 48 w 242"/>
                  <a:gd name="T5" fmla="*/ 290 h 580"/>
                  <a:gd name="T6" fmla="*/ 0 w 242"/>
                  <a:gd name="T7" fmla="*/ 338 h 580"/>
                  <a:gd name="T8" fmla="*/ 0 w 242"/>
                  <a:gd name="T9" fmla="*/ 580 h 580"/>
                  <a:gd name="T10" fmla="*/ 242 w 242"/>
                  <a:gd name="T11" fmla="*/ 435 h 580"/>
                  <a:gd name="T12" fmla="*/ 242 w 242"/>
                  <a:gd name="T13" fmla="*/ 145 h 580"/>
                  <a:gd name="T14" fmla="*/ 0 w 242"/>
                  <a:gd name="T15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580">
                    <a:moveTo>
                      <a:pt x="0" y="0"/>
                    </a:moveTo>
                    <a:lnTo>
                      <a:pt x="0" y="241"/>
                    </a:lnTo>
                    <a:lnTo>
                      <a:pt x="48" y="290"/>
                    </a:lnTo>
                    <a:lnTo>
                      <a:pt x="0" y="338"/>
                    </a:lnTo>
                    <a:lnTo>
                      <a:pt x="0" y="580"/>
                    </a:lnTo>
                    <a:lnTo>
                      <a:pt x="242" y="435"/>
                    </a:lnTo>
                    <a:lnTo>
                      <a:pt x="242" y="14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15" name="Rectangle 163"/>
              <p:cNvSpPr>
                <a:spLocks noChangeArrowheads="1"/>
              </p:cNvSpPr>
              <p:nvPr/>
            </p:nvSpPr>
            <p:spPr bwMode="auto">
              <a:xfrm>
                <a:off x="3628" y="1568"/>
                <a:ext cx="1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ADD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071716" name="Group 164"/>
            <p:cNvGrpSpPr>
              <a:grpSpLocks/>
            </p:cNvGrpSpPr>
            <p:nvPr/>
          </p:nvGrpSpPr>
          <p:grpSpPr bwMode="auto">
            <a:xfrm>
              <a:off x="5472" y="2847"/>
              <a:ext cx="107" cy="349"/>
              <a:chOff x="5472" y="2847"/>
              <a:chExt cx="107" cy="349"/>
            </a:xfrm>
          </p:grpSpPr>
          <p:sp>
            <p:nvSpPr>
              <p:cNvPr id="2071717" name="Freeform 165"/>
              <p:cNvSpPr>
                <a:spLocks/>
              </p:cNvSpPr>
              <p:nvPr/>
            </p:nvSpPr>
            <p:spPr bwMode="auto">
              <a:xfrm>
                <a:off x="5472" y="2847"/>
                <a:ext cx="97" cy="338"/>
              </a:xfrm>
              <a:custGeom>
                <a:avLst/>
                <a:gdLst>
                  <a:gd name="T0" fmla="*/ 0 w 97"/>
                  <a:gd name="T1" fmla="*/ 0 h 338"/>
                  <a:gd name="T2" fmla="*/ 0 w 97"/>
                  <a:gd name="T3" fmla="*/ 338 h 338"/>
                  <a:gd name="T4" fmla="*/ 97 w 97"/>
                  <a:gd name="T5" fmla="*/ 268 h 338"/>
                  <a:gd name="T6" fmla="*/ 97 w 97"/>
                  <a:gd name="T7" fmla="*/ 75 h 338"/>
                  <a:gd name="T8" fmla="*/ 0 w 97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38">
                    <a:moveTo>
                      <a:pt x="0" y="0"/>
                    </a:moveTo>
                    <a:lnTo>
                      <a:pt x="0" y="338"/>
                    </a:lnTo>
                    <a:lnTo>
                      <a:pt x="97" y="268"/>
                    </a:lnTo>
                    <a:lnTo>
                      <a:pt x="97" y="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18" name="Freeform 166"/>
              <p:cNvSpPr>
                <a:spLocks/>
              </p:cNvSpPr>
              <p:nvPr/>
            </p:nvSpPr>
            <p:spPr bwMode="auto">
              <a:xfrm>
                <a:off x="5483" y="2857"/>
                <a:ext cx="96" cy="339"/>
              </a:xfrm>
              <a:custGeom>
                <a:avLst/>
                <a:gdLst>
                  <a:gd name="T0" fmla="*/ 0 w 96"/>
                  <a:gd name="T1" fmla="*/ 0 h 339"/>
                  <a:gd name="T2" fmla="*/ 0 w 96"/>
                  <a:gd name="T3" fmla="*/ 339 h 339"/>
                  <a:gd name="T4" fmla="*/ 96 w 96"/>
                  <a:gd name="T5" fmla="*/ 269 h 339"/>
                  <a:gd name="T6" fmla="*/ 96 w 96"/>
                  <a:gd name="T7" fmla="*/ 75 h 339"/>
                  <a:gd name="T8" fmla="*/ 0 w 96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339">
                    <a:moveTo>
                      <a:pt x="0" y="0"/>
                    </a:moveTo>
                    <a:lnTo>
                      <a:pt x="0" y="339"/>
                    </a:lnTo>
                    <a:lnTo>
                      <a:pt x="96" y="269"/>
                    </a:lnTo>
                    <a:lnTo>
                      <a:pt x="96" y="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19" name="Rectangle 167"/>
              <p:cNvSpPr>
                <a:spLocks noChangeArrowheads="1"/>
              </p:cNvSpPr>
              <p:nvPr/>
            </p:nvSpPr>
            <p:spPr bwMode="auto">
              <a:xfrm>
                <a:off x="5518" y="292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M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71720" name="Rectangle 168"/>
              <p:cNvSpPr>
                <a:spLocks noChangeArrowheads="1"/>
              </p:cNvSpPr>
              <p:nvPr/>
            </p:nvSpPr>
            <p:spPr bwMode="auto">
              <a:xfrm>
                <a:off x="5516" y="2991"/>
                <a:ext cx="40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U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71721" name="Rectangle 169"/>
              <p:cNvSpPr>
                <a:spLocks noChangeArrowheads="1"/>
              </p:cNvSpPr>
              <p:nvPr/>
            </p:nvSpPr>
            <p:spPr bwMode="auto">
              <a:xfrm>
                <a:off x="5523" y="3056"/>
                <a:ext cx="3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071722" name="Group 170"/>
            <p:cNvGrpSpPr>
              <a:grpSpLocks/>
            </p:cNvGrpSpPr>
            <p:nvPr/>
          </p:nvGrpSpPr>
          <p:grpSpPr bwMode="auto">
            <a:xfrm>
              <a:off x="2985" y="1847"/>
              <a:ext cx="129" cy="65"/>
              <a:chOff x="2985" y="1847"/>
              <a:chExt cx="129" cy="65"/>
            </a:xfrm>
          </p:grpSpPr>
          <p:sp>
            <p:nvSpPr>
              <p:cNvPr id="2071723" name="Freeform 171"/>
              <p:cNvSpPr>
                <a:spLocks/>
              </p:cNvSpPr>
              <p:nvPr/>
            </p:nvSpPr>
            <p:spPr bwMode="auto">
              <a:xfrm>
                <a:off x="3039" y="1847"/>
                <a:ext cx="75" cy="65"/>
              </a:xfrm>
              <a:custGeom>
                <a:avLst/>
                <a:gdLst>
                  <a:gd name="T0" fmla="*/ 75 w 75"/>
                  <a:gd name="T1" fmla="*/ 33 h 65"/>
                  <a:gd name="T2" fmla="*/ 0 w 75"/>
                  <a:gd name="T3" fmla="*/ 65 h 65"/>
                  <a:gd name="T4" fmla="*/ 0 w 75"/>
                  <a:gd name="T5" fmla="*/ 0 h 65"/>
                  <a:gd name="T6" fmla="*/ 75 w 75"/>
                  <a:gd name="T7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5">
                    <a:moveTo>
                      <a:pt x="75" y="33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7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24" name="Line 172"/>
              <p:cNvSpPr>
                <a:spLocks noChangeShapeType="1"/>
              </p:cNvSpPr>
              <p:nvPr/>
            </p:nvSpPr>
            <p:spPr bwMode="auto">
              <a:xfrm flipH="1">
                <a:off x="2985" y="188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1725" name="Oval 173"/>
            <p:cNvSpPr>
              <a:spLocks noChangeArrowheads="1"/>
            </p:cNvSpPr>
            <p:nvPr/>
          </p:nvSpPr>
          <p:spPr bwMode="auto">
            <a:xfrm>
              <a:off x="2977" y="2838"/>
              <a:ext cx="22" cy="22"/>
            </a:xfrm>
            <a:prstGeom prst="ellipse">
              <a:avLst/>
            </a:prstGeom>
            <a:solidFill>
              <a:srgbClr val="44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726" name="Line 174"/>
            <p:cNvSpPr>
              <a:spLocks noChangeShapeType="1"/>
            </p:cNvSpPr>
            <p:nvPr/>
          </p:nvSpPr>
          <p:spPr bwMode="auto">
            <a:xfrm flipH="1">
              <a:off x="3807" y="1713"/>
              <a:ext cx="2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1727" name="Group 175"/>
            <p:cNvGrpSpPr>
              <a:grpSpLocks/>
            </p:cNvGrpSpPr>
            <p:nvPr/>
          </p:nvGrpSpPr>
          <p:grpSpPr bwMode="auto">
            <a:xfrm>
              <a:off x="557" y="891"/>
              <a:ext cx="172" cy="349"/>
              <a:chOff x="557" y="891"/>
              <a:chExt cx="172" cy="349"/>
            </a:xfrm>
          </p:grpSpPr>
          <p:sp>
            <p:nvSpPr>
              <p:cNvPr id="2071728" name="Freeform 176"/>
              <p:cNvSpPr>
                <a:spLocks/>
              </p:cNvSpPr>
              <p:nvPr/>
            </p:nvSpPr>
            <p:spPr bwMode="auto">
              <a:xfrm>
                <a:off x="590" y="891"/>
                <a:ext cx="96" cy="339"/>
              </a:xfrm>
              <a:custGeom>
                <a:avLst/>
                <a:gdLst>
                  <a:gd name="T0" fmla="*/ 96 w 96"/>
                  <a:gd name="T1" fmla="*/ 0 h 339"/>
                  <a:gd name="T2" fmla="*/ 96 w 96"/>
                  <a:gd name="T3" fmla="*/ 339 h 339"/>
                  <a:gd name="T4" fmla="*/ 0 w 96"/>
                  <a:gd name="T5" fmla="*/ 269 h 339"/>
                  <a:gd name="T6" fmla="*/ 0 w 96"/>
                  <a:gd name="T7" fmla="*/ 75 h 339"/>
                  <a:gd name="T8" fmla="*/ 96 w 96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339">
                    <a:moveTo>
                      <a:pt x="96" y="0"/>
                    </a:moveTo>
                    <a:lnTo>
                      <a:pt x="96" y="339"/>
                    </a:lnTo>
                    <a:lnTo>
                      <a:pt x="0" y="269"/>
                    </a:lnTo>
                    <a:lnTo>
                      <a:pt x="0" y="75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29" name="Freeform 177"/>
              <p:cNvSpPr>
                <a:spLocks/>
              </p:cNvSpPr>
              <p:nvPr/>
            </p:nvSpPr>
            <p:spPr bwMode="auto">
              <a:xfrm>
                <a:off x="600" y="902"/>
                <a:ext cx="97" cy="338"/>
              </a:xfrm>
              <a:custGeom>
                <a:avLst/>
                <a:gdLst>
                  <a:gd name="T0" fmla="*/ 97 w 97"/>
                  <a:gd name="T1" fmla="*/ 0 h 338"/>
                  <a:gd name="T2" fmla="*/ 97 w 97"/>
                  <a:gd name="T3" fmla="*/ 338 h 338"/>
                  <a:gd name="T4" fmla="*/ 0 w 97"/>
                  <a:gd name="T5" fmla="*/ 268 h 338"/>
                  <a:gd name="T6" fmla="*/ 0 w 97"/>
                  <a:gd name="T7" fmla="*/ 75 h 338"/>
                  <a:gd name="T8" fmla="*/ 97 w 97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38">
                    <a:moveTo>
                      <a:pt x="97" y="0"/>
                    </a:moveTo>
                    <a:lnTo>
                      <a:pt x="97" y="338"/>
                    </a:lnTo>
                    <a:lnTo>
                      <a:pt x="0" y="268"/>
                    </a:lnTo>
                    <a:lnTo>
                      <a:pt x="0" y="75"/>
                    </a:lnTo>
                    <a:lnTo>
                      <a:pt x="97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1730" name="Picture 17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" y="977"/>
                <a:ext cx="17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71731" name="Line 179"/>
            <p:cNvSpPr>
              <a:spLocks noChangeShapeType="1"/>
            </p:cNvSpPr>
            <p:nvPr/>
          </p:nvSpPr>
          <p:spPr bwMode="auto">
            <a:xfrm flipH="1">
              <a:off x="692" y="1133"/>
              <a:ext cx="6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32" name="Line 180"/>
            <p:cNvSpPr>
              <a:spLocks noChangeShapeType="1"/>
            </p:cNvSpPr>
            <p:nvPr/>
          </p:nvSpPr>
          <p:spPr bwMode="auto">
            <a:xfrm flipH="1">
              <a:off x="36" y="1058"/>
              <a:ext cx="5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33" name="Line 181"/>
            <p:cNvSpPr>
              <a:spLocks noChangeShapeType="1"/>
            </p:cNvSpPr>
            <p:nvPr/>
          </p:nvSpPr>
          <p:spPr bwMode="auto">
            <a:xfrm>
              <a:off x="1320" y="1133"/>
              <a:ext cx="0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34" name="Oval 182"/>
            <p:cNvSpPr>
              <a:spLocks noChangeArrowheads="1"/>
            </p:cNvSpPr>
            <p:nvPr/>
          </p:nvSpPr>
          <p:spPr bwMode="auto">
            <a:xfrm>
              <a:off x="1307" y="1533"/>
              <a:ext cx="27" cy="22"/>
            </a:xfrm>
            <a:prstGeom prst="ellipse">
              <a:avLst/>
            </a:prstGeom>
            <a:solidFill>
              <a:srgbClr val="44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735" name="Line 183"/>
            <p:cNvSpPr>
              <a:spLocks noChangeShapeType="1"/>
            </p:cNvSpPr>
            <p:nvPr/>
          </p:nvSpPr>
          <p:spPr bwMode="auto">
            <a:xfrm>
              <a:off x="4097" y="988"/>
              <a:ext cx="0" cy="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36" name="Line 184"/>
            <p:cNvSpPr>
              <a:spLocks noChangeShapeType="1"/>
            </p:cNvSpPr>
            <p:nvPr/>
          </p:nvSpPr>
          <p:spPr bwMode="auto">
            <a:xfrm>
              <a:off x="4097" y="2535"/>
              <a:ext cx="0" cy="2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37" name="Line 185"/>
            <p:cNvSpPr>
              <a:spLocks noChangeShapeType="1"/>
            </p:cNvSpPr>
            <p:nvPr/>
          </p:nvSpPr>
          <p:spPr bwMode="auto">
            <a:xfrm flipH="1">
              <a:off x="1777" y="1976"/>
              <a:ext cx="48" cy="49"/>
            </a:xfrm>
            <a:prstGeom prst="line">
              <a:avLst/>
            </a:prstGeom>
            <a:noFill/>
            <a:ln w="7938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38" name="Rectangle 186"/>
            <p:cNvSpPr>
              <a:spLocks noChangeArrowheads="1"/>
            </p:cNvSpPr>
            <p:nvPr/>
          </p:nvSpPr>
          <p:spPr bwMode="auto">
            <a:xfrm>
              <a:off x="1797" y="2020"/>
              <a:ext cx="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solidFill>
                    <a:srgbClr val="000000"/>
                  </a:solidFill>
                  <a:effectLst/>
                  <a:latin typeface="Helvetica" pitchFamily="34" charset="0"/>
                </a:rPr>
                <a:t>32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1739" name="Line 187"/>
            <p:cNvSpPr>
              <a:spLocks noChangeShapeType="1"/>
            </p:cNvSpPr>
            <p:nvPr/>
          </p:nvSpPr>
          <p:spPr bwMode="auto">
            <a:xfrm flipH="1">
              <a:off x="624" y="816"/>
              <a:ext cx="3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40" name="Line 188"/>
            <p:cNvSpPr>
              <a:spLocks noChangeShapeType="1"/>
            </p:cNvSpPr>
            <p:nvPr/>
          </p:nvSpPr>
          <p:spPr bwMode="auto">
            <a:xfrm>
              <a:off x="4272" y="816"/>
              <a:ext cx="0" cy="1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41" name="Line 189"/>
            <p:cNvSpPr>
              <a:spLocks noChangeShapeType="1"/>
            </p:cNvSpPr>
            <p:nvPr/>
          </p:nvSpPr>
          <p:spPr bwMode="auto">
            <a:xfrm flipH="1">
              <a:off x="3744" y="2400"/>
              <a:ext cx="5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42" name="Line 190"/>
            <p:cNvSpPr>
              <a:spLocks noChangeShapeType="1"/>
            </p:cNvSpPr>
            <p:nvPr/>
          </p:nvSpPr>
          <p:spPr bwMode="auto">
            <a:xfrm>
              <a:off x="624" y="816"/>
              <a:ext cx="0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 sz="2800" b="1">
                <a:solidFill>
                  <a:srgbClr val="CC0000"/>
                </a:solidFill>
              </a:rPr>
              <a:t>Basic Pipelined Processor</a:t>
            </a:r>
          </a:p>
        </p:txBody>
      </p:sp>
      <p:sp>
        <p:nvSpPr>
          <p:cNvPr id="2071555" name="Text Box 3"/>
          <p:cNvSpPr txBox="1">
            <a:spLocks noChangeArrowheads="1"/>
          </p:cNvSpPr>
          <p:nvPr/>
        </p:nvSpPr>
        <p:spPr bwMode="auto">
          <a:xfrm>
            <a:off x="1981200" y="61722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IF/ID</a:t>
            </a:r>
            <a:endParaRPr lang="en-US" sz="1600"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  <p:grpSp>
        <p:nvGrpSpPr>
          <p:cNvPr id="2071556" name="Group 4"/>
          <p:cNvGrpSpPr>
            <a:grpSpLocks/>
          </p:cNvGrpSpPr>
          <p:nvPr/>
        </p:nvGrpSpPr>
        <p:grpSpPr bwMode="auto">
          <a:xfrm>
            <a:off x="2324100" y="1722438"/>
            <a:ext cx="5600700" cy="639762"/>
            <a:chOff x="1464" y="1085"/>
            <a:chExt cx="3528" cy="403"/>
          </a:xfrm>
        </p:grpSpPr>
        <p:sp>
          <p:nvSpPr>
            <p:cNvPr id="2071557" name="Text Box 5"/>
            <p:cNvSpPr txBox="1">
              <a:spLocks noChangeArrowheads="1"/>
            </p:cNvSpPr>
            <p:nvPr/>
          </p:nvSpPr>
          <p:spPr bwMode="auto">
            <a:xfrm>
              <a:off x="1464" y="1085"/>
              <a:ext cx="1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effectLst/>
                  <a:latin typeface="Helvetica" pitchFamily="34" charset="0"/>
                </a:rPr>
                <a:t>Pipeline Registers</a:t>
              </a:r>
              <a:endParaRPr lang="en-US" sz="1600">
                <a:solidFill>
                  <a:srgbClr val="FF0000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2071558" name="Group 6"/>
            <p:cNvGrpSpPr>
              <a:grpSpLocks/>
            </p:cNvGrpSpPr>
            <p:nvPr/>
          </p:nvGrpSpPr>
          <p:grpSpPr bwMode="auto">
            <a:xfrm>
              <a:off x="1536" y="1200"/>
              <a:ext cx="3456" cy="288"/>
              <a:chOff x="1536" y="1200"/>
              <a:chExt cx="3456" cy="288"/>
            </a:xfrm>
          </p:grpSpPr>
          <p:sp>
            <p:nvSpPr>
              <p:cNvPr id="2071559" name="Line 7"/>
              <p:cNvSpPr>
                <a:spLocks noChangeShapeType="1"/>
              </p:cNvSpPr>
              <p:nvPr/>
            </p:nvSpPr>
            <p:spPr bwMode="auto">
              <a:xfrm flipH="1" flipV="1">
                <a:off x="2208" y="1248"/>
                <a:ext cx="528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560" name="Line 8"/>
              <p:cNvSpPr>
                <a:spLocks noChangeShapeType="1"/>
              </p:cNvSpPr>
              <p:nvPr/>
            </p:nvSpPr>
            <p:spPr bwMode="auto">
              <a:xfrm flipV="1">
                <a:off x="1536" y="1248"/>
                <a:ext cx="576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561" name="Line 9"/>
              <p:cNvSpPr>
                <a:spLocks noChangeShapeType="1"/>
              </p:cNvSpPr>
              <p:nvPr/>
            </p:nvSpPr>
            <p:spPr bwMode="auto">
              <a:xfrm flipH="1" flipV="1">
                <a:off x="2784" y="1248"/>
                <a:ext cx="1056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562" name="Line 10"/>
              <p:cNvSpPr>
                <a:spLocks noChangeShapeType="1"/>
              </p:cNvSpPr>
              <p:nvPr/>
            </p:nvSpPr>
            <p:spPr bwMode="auto">
              <a:xfrm flipH="1" flipV="1">
                <a:off x="2832" y="1200"/>
                <a:ext cx="216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71564" name="Text Box 12"/>
          <p:cNvSpPr txBox="1">
            <a:spLocks noChangeArrowheads="1"/>
          </p:cNvSpPr>
          <p:nvPr/>
        </p:nvSpPr>
        <p:spPr bwMode="auto">
          <a:xfrm>
            <a:off x="4191000" y="61722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ID/EX</a:t>
            </a:r>
            <a:endParaRPr lang="en-US" sz="1600"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  <p:sp>
        <p:nvSpPr>
          <p:cNvPr id="2071565" name="Text Box 13"/>
          <p:cNvSpPr txBox="1">
            <a:spLocks noChangeArrowheads="1"/>
          </p:cNvSpPr>
          <p:nvPr/>
        </p:nvSpPr>
        <p:spPr bwMode="auto">
          <a:xfrm>
            <a:off x="5715000" y="61722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EX/MEM</a:t>
            </a:r>
            <a:endParaRPr lang="en-US" sz="1600"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  <p:sp>
        <p:nvSpPr>
          <p:cNvPr id="2071566" name="Text Box 14"/>
          <p:cNvSpPr txBox="1">
            <a:spLocks noChangeArrowheads="1"/>
          </p:cNvSpPr>
          <p:nvPr/>
        </p:nvSpPr>
        <p:spPr bwMode="auto">
          <a:xfrm>
            <a:off x="7467600" y="61722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MEM/WB</a:t>
            </a:r>
            <a:endParaRPr lang="en-US" sz="1600"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  <p:sp>
        <p:nvSpPr>
          <p:cNvPr id="2071567" name="Rectangle 15"/>
          <p:cNvSpPr>
            <a:spLocks noChangeArrowheads="1"/>
          </p:cNvSpPr>
          <p:nvPr/>
        </p:nvSpPr>
        <p:spPr bwMode="auto">
          <a:xfrm>
            <a:off x="2209800" y="2209800"/>
            <a:ext cx="152400" cy="3962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568" name="Rectangle 16"/>
          <p:cNvSpPr>
            <a:spLocks noChangeArrowheads="1"/>
          </p:cNvSpPr>
          <p:nvPr/>
        </p:nvSpPr>
        <p:spPr bwMode="auto">
          <a:xfrm>
            <a:off x="4441825" y="2209800"/>
            <a:ext cx="130175" cy="3962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569" name="Rectangle 17"/>
          <p:cNvSpPr>
            <a:spLocks noChangeArrowheads="1"/>
          </p:cNvSpPr>
          <p:nvPr/>
        </p:nvSpPr>
        <p:spPr bwMode="auto">
          <a:xfrm>
            <a:off x="6172200" y="2209800"/>
            <a:ext cx="152400" cy="3962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570" name="Rectangle 18"/>
          <p:cNvSpPr>
            <a:spLocks noChangeArrowheads="1"/>
          </p:cNvSpPr>
          <p:nvPr/>
        </p:nvSpPr>
        <p:spPr bwMode="auto">
          <a:xfrm>
            <a:off x="8001000" y="2209800"/>
            <a:ext cx="152400" cy="3962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7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7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7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7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7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7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7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555" grpId="0" autoUpdateAnimBg="0"/>
      <p:bldP spid="2071564" grpId="0" autoUpdateAnimBg="0"/>
      <p:bldP spid="2071565" grpId="0" autoUpdateAnimBg="0"/>
      <p:bldP spid="2071566" grpId="0" autoUpdateAnimBg="0"/>
      <p:bldP spid="2071567" grpId="0" animBg="1"/>
      <p:bldP spid="2071568" grpId="0" animBg="1"/>
      <p:bldP spid="2071569" grpId="0" animBg="1"/>
      <p:bldP spid="20715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7151"/>
            <a:ext cx="7162800" cy="78105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Sequential Laundry</a:t>
            </a:r>
          </a:p>
        </p:txBody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5556250"/>
            <a:ext cx="8839200" cy="825500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pPr marL="285750" indent="-285750"/>
            <a:r>
              <a:rPr lang="en-US">
                <a:latin typeface="Comic Sans MS" pitchFamily="66" charset="0"/>
              </a:rPr>
              <a:t>Sequential laundry takes 6 hours for 4 loads</a:t>
            </a:r>
          </a:p>
        </p:txBody>
      </p:sp>
      <p:grpSp>
        <p:nvGrpSpPr>
          <p:cNvPr id="1968132" name="Group 4"/>
          <p:cNvGrpSpPr>
            <a:grpSpLocks/>
          </p:cNvGrpSpPr>
          <p:nvPr/>
        </p:nvGrpSpPr>
        <p:grpSpPr bwMode="auto">
          <a:xfrm>
            <a:off x="844550" y="2571750"/>
            <a:ext cx="522288" cy="536575"/>
            <a:chOff x="532" y="1620"/>
            <a:chExt cx="329" cy="338"/>
          </a:xfrm>
        </p:grpSpPr>
        <p:sp>
          <p:nvSpPr>
            <p:cNvPr id="1968133" name="Freeform 5"/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34" name="Rectangle 6"/>
            <p:cNvSpPr>
              <a:spLocks noChangeArrowheads="1"/>
            </p:cNvSpPr>
            <p:nvPr/>
          </p:nvSpPr>
          <p:spPr bwMode="auto">
            <a:xfrm>
              <a:off x="582" y="167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1968135" name="Group 7"/>
          <p:cNvGrpSpPr>
            <a:grpSpLocks/>
          </p:cNvGrpSpPr>
          <p:nvPr/>
        </p:nvGrpSpPr>
        <p:grpSpPr bwMode="auto">
          <a:xfrm>
            <a:off x="831850" y="3397250"/>
            <a:ext cx="522288" cy="536575"/>
            <a:chOff x="524" y="2140"/>
            <a:chExt cx="329" cy="338"/>
          </a:xfrm>
        </p:grpSpPr>
        <p:sp>
          <p:nvSpPr>
            <p:cNvPr id="1968136" name="Freeform 8"/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37" name="Rectangle 9"/>
            <p:cNvSpPr>
              <a:spLocks noChangeArrowheads="1"/>
            </p:cNvSpPr>
            <p:nvPr/>
          </p:nvSpPr>
          <p:spPr bwMode="auto">
            <a:xfrm>
              <a:off x="574" y="219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1968138" name="Group 10"/>
          <p:cNvGrpSpPr>
            <a:grpSpLocks/>
          </p:cNvGrpSpPr>
          <p:nvPr/>
        </p:nvGrpSpPr>
        <p:grpSpPr bwMode="auto">
          <a:xfrm>
            <a:off x="806450" y="4133850"/>
            <a:ext cx="522288" cy="536575"/>
            <a:chOff x="508" y="2604"/>
            <a:chExt cx="329" cy="338"/>
          </a:xfrm>
        </p:grpSpPr>
        <p:sp>
          <p:nvSpPr>
            <p:cNvPr id="1968139" name="Freeform 11"/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40" name="Rectangle 12"/>
            <p:cNvSpPr>
              <a:spLocks noChangeArrowheads="1"/>
            </p:cNvSpPr>
            <p:nvPr/>
          </p:nvSpPr>
          <p:spPr bwMode="auto">
            <a:xfrm>
              <a:off x="558" y="26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1968141" name="Group 13"/>
          <p:cNvGrpSpPr>
            <a:grpSpLocks/>
          </p:cNvGrpSpPr>
          <p:nvPr/>
        </p:nvGrpSpPr>
        <p:grpSpPr bwMode="auto">
          <a:xfrm>
            <a:off x="793750" y="4883150"/>
            <a:ext cx="522288" cy="536575"/>
            <a:chOff x="500" y="3076"/>
            <a:chExt cx="329" cy="338"/>
          </a:xfrm>
        </p:grpSpPr>
        <p:sp>
          <p:nvSpPr>
            <p:cNvPr id="1968142" name="Freeform 14"/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43" name="Rectangle 15"/>
            <p:cNvSpPr>
              <a:spLocks noChangeArrowheads="1"/>
            </p:cNvSpPr>
            <p:nvPr/>
          </p:nvSpPr>
          <p:spPr bwMode="auto">
            <a:xfrm>
              <a:off x="550" y="312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D</a:t>
              </a:r>
            </a:p>
          </p:txBody>
        </p:sp>
      </p:grpSp>
      <p:sp>
        <p:nvSpPr>
          <p:cNvPr id="1968144" name="Rectangle 16"/>
          <p:cNvSpPr>
            <a:spLocks noChangeArrowheads="1"/>
          </p:cNvSpPr>
          <p:nvPr/>
        </p:nvSpPr>
        <p:spPr bwMode="auto">
          <a:xfrm>
            <a:off x="14763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30</a:t>
            </a:r>
          </a:p>
        </p:txBody>
      </p:sp>
      <p:grpSp>
        <p:nvGrpSpPr>
          <p:cNvPr id="1968145" name="Group 17"/>
          <p:cNvGrpSpPr>
            <a:grpSpLocks/>
          </p:cNvGrpSpPr>
          <p:nvPr/>
        </p:nvGrpSpPr>
        <p:grpSpPr bwMode="auto">
          <a:xfrm>
            <a:off x="1485900" y="2070100"/>
            <a:ext cx="1549400" cy="0"/>
            <a:chOff x="936" y="1304"/>
            <a:chExt cx="976" cy="0"/>
          </a:xfrm>
        </p:grpSpPr>
        <p:sp>
          <p:nvSpPr>
            <p:cNvPr id="1968146" name="Line 18"/>
            <p:cNvSpPr>
              <a:spLocks noChangeShapeType="1"/>
            </p:cNvSpPr>
            <p:nvPr/>
          </p:nvSpPr>
          <p:spPr bwMode="auto">
            <a:xfrm>
              <a:off x="936" y="1304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47" name="Line 19"/>
            <p:cNvSpPr>
              <a:spLocks noChangeShapeType="1"/>
            </p:cNvSpPr>
            <p:nvPr/>
          </p:nvSpPr>
          <p:spPr bwMode="auto">
            <a:xfrm>
              <a:off x="1264" y="1304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48" name="Line 20"/>
            <p:cNvSpPr>
              <a:spLocks noChangeShapeType="1"/>
            </p:cNvSpPr>
            <p:nvPr/>
          </p:nvSpPr>
          <p:spPr bwMode="auto">
            <a:xfrm>
              <a:off x="1664" y="1304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8149" name="Rectangle 21"/>
          <p:cNvSpPr>
            <a:spLocks noChangeArrowheads="1"/>
          </p:cNvSpPr>
          <p:nvPr/>
        </p:nvSpPr>
        <p:spPr bwMode="auto">
          <a:xfrm>
            <a:off x="20605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40</a:t>
            </a:r>
          </a:p>
        </p:txBody>
      </p:sp>
      <p:sp>
        <p:nvSpPr>
          <p:cNvPr id="1968150" name="Rectangle 22"/>
          <p:cNvSpPr>
            <a:spLocks noChangeArrowheads="1"/>
          </p:cNvSpPr>
          <p:nvPr/>
        </p:nvSpPr>
        <p:spPr bwMode="auto">
          <a:xfrm>
            <a:off x="25812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20</a:t>
            </a:r>
          </a:p>
        </p:txBody>
      </p:sp>
      <p:sp>
        <p:nvSpPr>
          <p:cNvPr id="1968151" name="Line 23"/>
          <p:cNvSpPr>
            <a:spLocks noChangeShapeType="1"/>
          </p:cNvSpPr>
          <p:nvPr/>
        </p:nvSpPr>
        <p:spPr bwMode="auto">
          <a:xfrm>
            <a:off x="20066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52" name="Line 24"/>
          <p:cNvSpPr>
            <a:spLocks noChangeShapeType="1"/>
          </p:cNvSpPr>
          <p:nvPr/>
        </p:nvSpPr>
        <p:spPr bwMode="auto">
          <a:xfrm>
            <a:off x="26416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53" name="Line 25"/>
          <p:cNvSpPr>
            <a:spLocks noChangeShapeType="1"/>
          </p:cNvSpPr>
          <p:nvPr/>
        </p:nvSpPr>
        <p:spPr bwMode="auto">
          <a:xfrm>
            <a:off x="30480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54" name="Rectangle 26"/>
          <p:cNvSpPr>
            <a:spLocks noChangeArrowheads="1"/>
          </p:cNvSpPr>
          <p:nvPr/>
        </p:nvSpPr>
        <p:spPr bwMode="auto">
          <a:xfrm>
            <a:off x="30511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30</a:t>
            </a:r>
          </a:p>
        </p:txBody>
      </p:sp>
      <p:grpSp>
        <p:nvGrpSpPr>
          <p:cNvPr id="1968155" name="Group 27"/>
          <p:cNvGrpSpPr>
            <a:grpSpLocks/>
          </p:cNvGrpSpPr>
          <p:nvPr/>
        </p:nvGrpSpPr>
        <p:grpSpPr bwMode="auto">
          <a:xfrm>
            <a:off x="3060700" y="2070100"/>
            <a:ext cx="1549400" cy="0"/>
            <a:chOff x="1928" y="1304"/>
            <a:chExt cx="976" cy="0"/>
          </a:xfrm>
        </p:grpSpPr>
        <p:sp>
          <p:nvSpPr>
            <p:cNvPr id="1968156" name="Line 28"/>
            <p:cNvSpPr>
              <a:spLocks noChangeShapeType="1"/>
            </p:cNvSpPr>
            <p:nvPr/>
          </p:nvSpPr>
          <p:spPr bwMode="auto">
            <a:xfrm>
              <a:off x="1928" y="1304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57" name="Line 29"/>
            <p:cNvSpPr>
              <a:spLocks noChangeShapeType="1"/>
            </p:cNvSpPr>
            <p:nvPr/>
          </p:nvSpPr>
          <p:spPr bwMode="auto">
            <a:xfrm>
              <a:off x="2256" y="1304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58" name="Line 30"/>
            <p:cNvSpPr>
              <a:spLocks noChangeShapeType="1"/>
            </p:cNvSpPr>
            <p:nvPr/>
          </p:nvSpPr>
          <p:spPr bwMode="auto">
            <a:xfrm>
              <a:off x="2656" y="1304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8159" name="Rectangle 31"/>
          <p:cNvSpPr>
            <a:spLocks noChangeArrowheads="1"/>
          </p:cNvSpPr>
          <p:nvPr/>
        </p:nvSpPr>
        <p:spPr bwMode="auto">
          <a:xfrm>
            <a:off x="36353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40</a:t>
            </a:r>
          </a:p>
        </p:txBody>
      </p:sp>
      <p:sp>
        <p:nvSpPr>
          <p:cNvPr id="1968160" name="Rectangle 32"/>
          <p:cNvSpPr>
            <a:spLocks noChangeArrowheads="1"/>
          </p:cNvSpPr>
          <p:nvPr/>
        </p:nvSpPr>
        <p:spPr bwMode="auto">
          <a:xfrm>
            <a:off x="41560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20</a:t>
            </a:r>
          </a:p>
        </p:txBody>
      </p:sp>
      <p:sp>
        <p:nvSpPr>
          <p:cNvPr id="1968161" name="Line 33"/>
          <p:cNvSpPr>
            <a:spLocks noChangeShapeType="1"/>
          </p:cNvSpPr>
          <p:nvPr/>
        </p:nvSpPr>
        <p:spPr bwMode="auto">
          <a:xfrm>
            <a:off x="35814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62" name="Line 34"/>
          <p:cNvSpPr>
            <a:spLocks noChangeShapeType="1"/>
          </p:cNvSpPr>
          <p:nvPr/>
        </p:nvSpPr>
        <p:spPr bwMode="auto">
          <a:xfrm>
            <a:off x="42164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63" name="Line 35"/>
          <p:cNvSpPr>
            <a:spLocks noChangeShapeType="1"/>
          </p:cNvSpPr>
          <p:nvPr/>
        </p:nvSpPr>
        <p:spPr bwMode="auto">
          <a:xfrm>
            <a:off x="46228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64" name="Rectangle 36"/>
          <p:cNvSpPr>
            <a:spLocks noChangeArrowheads="1"/>
          </p:cNvSpPr>
          <p:nvPr/>
        </p:nvSpPr>
        <p:spPr bwMode="auto">
          <a:xfrm>
            <a:off x="46259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30</a:t>
            </a:r>
          </a:p>
        </p:txBody>
      </p:sp>
      <p:grpSp>
        <p:nvGrpSpPr>
          <p:cNvPr id="1968165" name="Group 37"/>
          <p:cNvGrpSpPr>
            <a:grpSpLocks/>
          </p:cNvGrpSpPr>
          <p:nvPr/>
        </p:nvGrpSpPr>
        <p:grpSpPr bwMode="auto">
          <a:xfrm>
            <a:off x="4635500" y="2070100"/>
            <a:ext cx="1549400" cy="0"/>
            <a:chOff x="2920" y="1304"/>
            <a:chExt cx="976" cy="0"/>
          </a:xfrm>
        </p:grpSpPr>
        <p:sp>
          <p:nvSpPr>
            <p:cNvPr id="1968166" name="Line 38"/>
            <p:cNvSpPr>
              <a:spLocks noChangeShapeType="1"/>
            </p:cNvSpPr>
            <p:nvPr/>
          </p:nvSpPr>
          <p:spPr bwMode="auto">
            <a:xfrm>
              <a:off x="2920" y="1304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67" name="Line 39"/>
            <p:cNvSpPr>
              <a:spLocks noChangeShapeType="1"/>
            </p:cNvSpPr>
            <p:nvPr/>
          </p:nvSpPr>
          <p:spPr bwMode="auto">
            <a:xfrm>
              <a:off x="3248" y="1304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68" name="Line 40"/>
            <p:cNvSpPr>
              <a:spLocks noChangeShapeType="1"/>
            </p:cNvSpPr>
            <p:nvPr/>
          </p:nvSpPr>
          <p:spPr bwMode="auto">
            <a:xfrm>
              <a:off x="3648" y="1304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8169" name="Rectangle 41"/>
          <p:cNvSpPr>
            <a:spLocks noChangeArrowheads="1"/>
          </p:cNvSpPr>
          <p:nvPr/>
        </p:nvSpPr>
        <p:spPr bwMode="auto">
          <a:xfrm>
            <a:off x="52101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40</a:t>
            </a:r>
          </a:p>
        </p:txBody>
      </p:sp>
      <p:sp>
        <p:nvSpPr>
          <p:cNvPr id="1968170" name="Rectangle 42"/>
          <p:cNvSpPr>
            <a:spLocks noChangeArrowheads="1"/>
          </p:cNvSpPr>
          <p:nvPr/>
        </p:nvSpPr>
        <p:spPr bwMode="auto">
          <a:xfrm>
            <a:off x="57308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20</a:t>
            </a:r>
          </a:p>
        </p:txBody>
      </p:sp>
      <p:sp>
        <p:nvSpPr>
          <p:cNvPr id="1968171" name="Line 43"/>
          <p:cNvSpPr>
            <a:spLocks noChangeShapeType="1"/>
          </p:cNvSpPr>
          <p:nvPr/>
        </p:nvSpPr>
        <p:spPr bwMode="auto">
          <a:xfrm>
            <a:off x="51562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72" name="Line 44"/>
          <p:cNvSpPr>
            <a:spLocks noChangeShapeType="1"/>
          </p:cNvSpPr>
          <p:nvPr/>
        </p:nvSpPr>
        <p:spPr bwMode="auto">
          <a:xfrm>
            <a:off x="57912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73" name="Line 45"/>
          <p:cNvSpPr>
            <a:spLocks noChangeShapeType="1"/>
          </p:cNvSpPr>
          <p:nvPr/>
        </p:nvSpPr>
        <p:spPr bwMode="auto">
          <a:xfrm>
            <a:off x="61976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74" name="Rectangle 46"/>
          <p:cNvSpPr>
            <a:spLocks noChangeArrowheads="1"/>
          </p:cNvSpPr>
          <p:nvPr/>
        </p:nvSpPr>
        <p:spPr bwMode="auto">
          <a:xfrm>
            <a:off x="62007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30</a:t>
            </a:r>
          </a:p>
        </p:txBody>
      </p:sp>
      <p:grpSp>
        <p:nvGrpSpPr>
          <p:cNvPr id="1968175" name="Group 47"/>
          <p:cNvGrpSpPr>
            <a:grpSpLocks/>
          </p:cNvGrpSpPr>
          <p:nvPr/>
        </p:nvGrpSpPr>
        <p:grpSpPr bwMode="auto">
          <a:xfrm>
            <a:off x="6210300" y="2070100"/>
            <a:ext cx="1549400" cy="0"/>
            <a:chOff x="3912" y="1304"/>
            <a:chExt cx="976" cy="0"/>
          </a:xfrm>
        </p:grpSpPr>
        <p:sp>
          <p:nvSpPr>
            <p:cNvPr id="1968176" name="Line 48"/>
            <p:cNvSpPr>
              <a:spLocks noChangeShapeType="1"/>
            </p:cNvSpPr>
            <p:nvPr/>
          </p:nvSpPr>
          <p:spPr bwMode="auto">
            <a:xfrm>
              <a:off x="3912" y="1304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77" name="Line 49"/>
            <p:cNvSpPr>
              <a:spLocks noChangeShapeType="1"/>
            </p:cNvSpPr>
            <p:nvPr/>
          </p:nvSpPr>
          <p:spPr bwMode="auto">
            <a:xfrm>
              <a:off x="4240" y="1304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78" name="Line 50"/>
            <p:cNvSpPr>
              <a:spLocks noChangeShapeType="1"/>
            </p:cNvSpPr>
            <p:nvPr/>
          </p:nvSpPr>
          <p:spPr bwMode="auto">
            <a:xfrm>
              <a:off x="4640" y="1304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8179" name="Rectangle 51"/>
          <p:cNvSpPr>
            <a:spLocks noChangeArrowheads="1"/>
          </p:cNvSpPr>
          <p:nvPr/>
        </p:nvSpPr>
        <p:spPr bwMode="auto">
          <a:xfrm>
            <a:off x="67849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40</a:t>
            </a:r>
          </a:p>
        </p:txBody>
      </p:sp>
      <p:sp>
        <p:nvSpPr>
          <p:cNvPr id="1968180" name="Rectangle 52"/>
          <p:cNvSpPr>
            <a:spLocks noChangeArrowheads="1"/>
          </p:cNvSpPr>
          <p:nvPr/>
        </p:nvSpPr>
        <p:spPr bwMode="auto">
          <a:xfrm>
            <a:off x="7305675" y="2079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20</a:t>
            </a:r>
          </a:p>
        </p:txBody>
      </p:sp>
      <p:sp>
        <p:nvSpPr>
          <p:cNvPr id="1968181" name="Line 53"/>
          <p:cNvSpPr>
            <a:spLocks noChangeShapeType="1"/>
          </p:cNvSpPr>
          <p:nvPr/>
        </p:nvSpPr>
        <p:spPr bwMode="auto">
          <a:xfrm>
            <a:off x="67310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82" name="Line 54"/>
          <p:cNvSpPr>
            <a:spLocks noChangeShapeType="1"/>
          </p:cNvSpPr>
          <p:nvPr/>
        </p:nvSpPr>
        <p:spPr bwMode="auto">
          <a:xfrm>
            <a:off x="73660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83" name="Line 55"/>
          <p:cNvSpPr>
            <a:spLocks noChangeShapeType="1"/>
          </p:cNvSpPr>
          <p:nvPr/>
        </p:nvSpPr>
        <p:spPr bwMode="auto">
          <a:xfrm>
            <a:off x="7772400" y="18923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68184" name="Group 56"/>
          <p:cNvGrpSpPr>
            <a:grpSpLocks/>
          </p:cNvGrpSpPr>
          <p:nvPr/>
        </p:nvGrpSpPr>
        <p:grpSpPr bwMode="auto">
          <a:xfrm>
            <a:off x="1492250" y="2470150"/>
            <a:ext cx="1535113" cy="711200"/>
            <a:chOff x="940" y="1556"/>
            <a:chExt cx="967" cy="448"/>
          </a:xfrm>
        </p:grpSpPr>
        <p:grpSp>
          <p:nvGrpSpPr>
            <p:cNvPr id="1968185" name="Group 57"/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1968186" name="Group 58"/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1968187" name="AutoShape 59"/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188" name="AutoShape 60"/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8189" name="AutoShape 61"/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68190" name="Group 62"/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1968191" name="Group 63"/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1968192" name="AutoShape 64"/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193" name="AutoShape 65"/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8194" name="Oval 66"/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195" name="AutoShape 67"/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8196" name="Freeform 68"/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97" name="Rectangle 69"/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198" name="Rectangle 70"/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199" name="Rectangle 71"/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8200" name="Group 72"/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1968201" name="Oval 73"/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202" name="Freeform 74"/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68203" name="Rectangle 75"/>
          <p:cNvSpPr>
            <a:spLocks noChangeArrowheads="1"/>
          </p:cNvSpPr>
          <p:nvPr/>
        </p:nvSpPr>
        <p:spPr bwMode="auto">
          <a:xfrm>
            <a:off x="1114425" y="97472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6 PM</a:t>
            </a:r>
          </a:p>
        </p:txBody>
      </p:sp>
      <p:sp>
        <p:nvSpPr>
          <p:cNvPr id="1968204" name="Line 76"/>
          <p:cNvSpPr>
            <a:spLocks noChangeShapeType="1"/>
          </p:cNvSpPr>
          <p:nvPr/>
        </p:nvSpPr>
        <p:spPr bwMode="auto">
          <a:xfrm>
            <a:off x="1473200" y="1562100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205" name="Line 77"/>
          <p:cNvSpPr>
            <a:spLocks noChangeShapeType="1"/>
          </p:cNvSpPr>
          <p:nvPr/>
        </p:nvSpPr>
        <p:spPr bwMode="auto">
          <a:xfrm>
            <a:off x="1473200" y="14224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206" name="Rectangle 78"/>
          <p:cNvSpPr>
            <a:spLocks noChangeArrowheads="1"/>
          </p:cNvSpPr>
          <p:nvPr/>
        </p:nvSpPr>
        <p:spPr bwMode="auto">
          <a:xfrm>
            <a:off x="2346325" y="987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7</a:t>
            </a:r>
          </a:p>
        </p:txBody>
      </p:sp>
      <p:sp>
        <p:nvSpPr>
          <p:cNvPr id="1968207" name="Rectangle 79"/>
          <p:cNvSpPr>
            <a:spLocks noChangeArrowheads="1"/>
          </p:cNvSpPr>
          <p:nvPr/>
        </p:nvSpPr>
        <p:spPr bwMode="auto">
          <a:xfrm>
            <a:off x="3413125" y="987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8</a:t>
            </a:r>
          </a:p>
        </p:txBody>
      </p:sp>
      <p:sp>
        <p:nvSpPr>
          <p:cNvPr id="1968208" name="Rectangle 80"/>
          <p:cNvSpPr>
            <a:spLocks noChangeArrowheads="1"/>
          </p:cNvSpPr>
          <p:nvPr/>
        </p:nvSpPr>
        <p:spPr bwMode="auto">
          <a:xfrm>
            <a:off x="4429125" y="987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9</a:t>
            </a:r>
          </a:p>
        </p:txBody>
      </p:sp>
      <p:sp>
        <p:nvSpPr>
          <p:cNvPr id="1968209" name="Rectangle 81"/>
          <p:cNvSpPr>
            <a:spLocks noChangeArrowheads="1"/>
          </p:cNvSpPr>
          <p:nvPr/>
        </p:nvSpPr>
        <p:spPr bwMode="auto">
          <a:xfrm>
            <a:off x="5368925" y="10001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1968210" name="Rectangle 82"/>
          <p:cNvSpPr>
            <a:spLocks noChangeArrowheads="1"/>
          </p:cNvSpPr>
          <p:nvPr/>
        </p:nvSpPr>
        <p:spPr bwMode="auto">
          <a:xfrm>
            <a:off x="6461125" y="9874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1968211" name="Rectangle 83"/>
          <p:cNvSpPr>
            <a:spLocks noChangeArrowheads="1"/>
          </p:cNvSpPr>
          <p:nvPr/>
        </p:nvSpPr>
        <p:spPr bwMode="auto">
          <a:xfrm>
            <a:off x="7134225" y="974725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Midnight</a:t>
            </a:r>
          </a:p>
        </p:txBody>
      </p:sp>
      <p:grpSp>
        <p:nvGrpSpPr>
          <p:cNvPr id="1968212" name="Group 84"/>
          <p:cNvGrpSpPr>
            <a:grpSpLocks/>
          </p:cNvGrpSpPr>
          <p:nvPr/>
        </p:nvGrpSpPr>
        <p:grpSpPr bwMode="auto">
          <a:xfrm>
            <a:off x="3016250" y="3206750"/>
            <a:ext cx="1535113" cy="711200"/>
            <a:chOff x="1900" y="2020"/>
            <a:chExt cx="967" cy="448"/>
          </a:xfrm>
        </p:grpSpPr>
        <p:grpSp>
          <p:nvGrpSpPr>
            <p:cNvPr id="1968213" name="Group 85"/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1968214" name="Group 86"/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1968215" name="AutoShape 87"/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16" name="AutoShape 88"/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8217" name="AutoShape 89"/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68218" name="Group 90"/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1968219" name="Group 91"/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1968220" name="AutoShape 92"/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21" name="AutoShape 93"/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8222" name="Oval 94"/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223" name="AutoShape 95"/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8224" name="Freeform 96"/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225" name="Rectangle 97"/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226" name="Rectangle 98"/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227" name="Rectangle 99"/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8228" name="Group 100"/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1968229" name="Oval 101"/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230" name="Freeform 102"/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8231" name="Group 103"/>
          <p:cNvGrpSpPr>
            <a:grpSpLocks/>
          </p:cNvGrpSpPr>
          <p:nvPr/>
        </p:nvGrpSpPr>
        <p:grpSpPr bwMode="auto">
          <a:xfrm>
            <a:off x="4464050" y="3917950"/>
            <a:ext cx="1535113" cy="711200"/>
            <a:chOff x="2812" y="2468"/>
            <a:chExt cx="967" cy="448"/>
          </a:xfrm>
        </p:grpSpPr>
        <p:grpSp>
          <p:nvGrpSpPr>
            <p:cNvPr id="1968232" name="Group 104"/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1968233" name="Group 105"/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1968234" name="AutoShape 106"/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35" name="AutoShape 107"/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8236" name="AutoShape 108"/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68237" name="Group 109"/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1968238" name="Group 110"/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1968239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40" name="AutoShape 112"/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8241" name="Oval 113"/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242" name="AutoShape 114"/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8243" name="Freeform 115"/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244" name="Rectangle 116"/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245" name="Rectangle 117"/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246" name="Rectangle 118"/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8247" name="Group 119"/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1968248" name="Oval 120"/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249" name="Freeform 121"/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8250" name="Group 122"/>
          <p:cNvGrpSpPr>
            <a:grpSpLocks/>
          </p:cNvGrpSpPr>
          <p:nvPr/>
        </p:nvGrpSpPr>
        <p:grpSpPr bwMode="auto">
          <a:xfrm>
            <a:off x="6115050" y="4705350"/>
            <a:ext cx="1535113" cy="711200"/>
            <a:chOff x="3852" y="2964"/>
            <a:chExt cx="967" cy="448"/>
          </a:xfrm>
        </p:grpSpPr>
        <p:grpSp>
          <p:nvGrpSpPr>
            <p:cNvPr id="1968251" name="Group 123"/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1968252" name="Group 124"/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1968253" name="AutoShape 125"/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54" name="AutoShape 126"/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8255" name="AutoShape 127"/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68256" name="Group 128"/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1968257" name="Group 129"/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1968258" name="AutoShape 130"/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59" name="AutoShape 131"/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8260" name="Oval 132"/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261" name="AutoShape 133"/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8262" name="Freeform 134"/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263" name="Rectangle 135"/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264" name="Rectangle 136"/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265" name="Rectangle 137"/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8266" name="Group 138"/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1968267" name="Oval 139"/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8268" name="Freeform 140"/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68269" name="Rectangle 141"/>
          <p:cNvSpPr>
            <a:spLocks noChangeArrowheads="1"/>
          </p:cNvSpPr>
          <p:nvPr/>
        </p:nvSpPr>
        <p:spPr bwMode="auto">
          <a:xfrm>
            <a:off x="149225" y="2452688"/>
            <a:ext cx="3619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0" i="1">
                <a:effectLst/>
                <a:latin typeface="Arial" pitchFamily="34" charset="0"/>
              </a:rPr>
              <a:t>T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a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s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k</a:t>
            </a:r>
          </a:p>
          <a:p>
            <a:endParaRPr lang="en-US" sz="1800" b="0" i="1">
              <a:effectLst/>
              <a:latin typeface="Arial" pitchFamily="34" charset="0"/>
            </a:endParaRPr>
          </a:p>
          <a:p>
            <a:r>
              <a:rPr lang="en-US" sz="1800" b="0" i="1">
                <a:effectLst/>
                <a:latin typeface="Arial" pitchFamily="34" charset="0"/>
              </a:rPr>
              <a:t>O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r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d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e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r</a:t>
            </a:r>
          </a:p>
        </p:txBody>
      </p:sp>
      <p:sp>
        <p:nvSpPr>
          <p:cNvPr id="1968270" name="Line 142"/>
          <p:cNvSpPr>
            <a:spLocks noChangeShapeType="1"/>
          </p:cNvSpPr>
          <p:nvPr/>
        </p:nvSpPr>
        <p:spPr bwMode="auto">
          <a:xfrm>
            <a:off x="635000" y="22987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271" name="Rectangle 143"/>
          <p:cNvSpPr>
            <a:spLocks noChangeArrowheads="1"/>
          </p:cNvSpPr>
          <p:nvPr/>
        </p:nvSpPr>
        <p:spPr bwMode="auto">
          <a:xfrm>
            <a:off x="4124325" y="15255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b="0" i="1">
                <a:effectLst/>
                <a:latin typeface="Arial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99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6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6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13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89F21-A0B5-4333-A253-85D208DD17FC}" type="slidenum">
              <a:rPr lang="en-US"/>
              <a:pPr/>
              <a:t>40</a:t>
            </a:fld>
            <a:endParaRPr lang="en-US"/>
          </a:p>
        </p:txBody>
      </p:sp>
      <p:sp>
        <p:nvSpPr>
          <p:cNvPr id="207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2400" b="1">
                <a:solidFill>
                  <a:srgbClr val="CC0000"/>
                </a:solidFill>
              </a:rPr>
              <a:t>Non-Pipelined vs. Pipelined Execution</a:t>
            </a:r>
          </a:p>
        </p:txBody>
      </p:sp>
      <p:grpSp>
        <p:nvGrpSpPr>
          <p:cNvPr id="2072579" name="Group 3"/>
          <p:cNvGrpSpPr>
            <a:grpSpLocks/>
          </p:cNvGrpSpPr>
          <p:nvPr/>
        </p:nvGrpSpPr>
        <p:grpSpPr bwMode="auto">
          <a:xfrm>
            <a:off x="0" y="1219200"/>
            <a:ext cx="9056688" cy="2222500"/>
            <a:chOff x="0" y="1056"/>
            <a:chExt cx="5705" cy="1400"/>
          </a:xfrm>
        </p:grpSpPr>
        <p:sp>
          <p:nvSpPr>
            <p:cNvPr id="2072580" name="Text Box 4"/>
            <p:cNvSpPr txBox="1">
              <a:spLocks noChangeArrowheads="1"/>
            </p:cNvSpPr>
            <p:nvPr/>
          </p:nvSpPr>
          <p:spPr bwMode="auto">
            <a:xfrm>
              <a:off x="0" y="1056"/>
              <a:ext cx="1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chemeClr val="accent2"/>
                  </a:solidFill>
                  <a:effectLst/>
                  <a:latin typeface="Helvetica" pitchFamily="34" charset="0"/>
                </a:rPr>
                <a:t>Non-Pipelined</a:t>
              </a:r>
              <a:endParaRPr lang="en-US" sz="1400">
                <a:solidFill>
                  <a:schemeClr val="accent2"/>
                </a:solidFill>
                <a:effectLst/>
                <a:latin typeface="Helvetica" pitchFamily="34" charset="0"/>
              </a:endParaRPr>
            </a:p>
          </p:txBody>
        </p:sp>
        <p:pic>
          <p:nvPicPr>
            <p:cNvPr id="207258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1296"/>
              <a:ext cx="5648" cy="1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72582" name="Group 6"/>
          <p:cNvGrpSpPr>
            <a:grpSpLocks/>
          </p:cNvGrpSpPr>
          <p:nvPr/>
        </p:nvGrpSpPr>
        <p:grpSpPr bwMode="auto">
          <a:xfrm>
            <a:off x="0" y="3413125"/>
            <a:ext cx="8102600" cy="2225675"/>
            <a:chOff x="0" y="2438"/>
            <a:chExt cx="5104" cy="1402"/>
          </a:xfrm>
        </p:grpSpPr>
        <p:sp>
          <p:nvSpPr>
            <p:cNvPr id="2072583" name="Text Box 7"/>
            <p:cNvSpPr txBox="1">
              <a:spLocks noChangeArrowheads="1"/>
            </p:cNvSpPr>
            <p:nvPr/>
          </p:nvSpPr>
          <p:spPr bwMode="auto">
            <a:xfrm>
              <a:off x="0" y="2438"/>
              <a:ext cx="8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chemeClr val="accent2"/>
                  </a:solidFill>
                  <a:effectLst/>
                  <a:latin typeface="Helvetica" pitchFamily="34" charset="0"/>
                </a:rPr>
                <a:t>Pipelined</a:t>
              </a:r>
              <a:endParaRPr lang="en-US" sz="1400">
                <a:solidFill>
                  <a:schemeClr val="accent2"/>
                </a:solidFill>
                <a:effectLst/>
                <a:latin typeface="Helvetica" pitchFamily="34" charset="0"/>
              </a:endParaRPr>
            </a:p>
          </p:txBody>
        </p:sp>
        <p:pic>
          <p:nvPicPr>
            <p:cNvPr id="207258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80"/>
              <a:ext cx="5104" cy="1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84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4735-C67E-4F3A-901C-0D26086D2367}" type="slidenum">
              <a:rPr lang="en-US"/>
              <a:pPr/>
              <a:t>41</a:t>
            </a:fld>
            <a:endParaRPr lang="en-US"/>
          </a:p>
        </p:txBody>
      </p:sp>
      <p:sp>
        <p:nvSpPr>
          <p:cNvPr id="207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Pipelined Example - </a:t>
            </a:r>
            <a:r>
              <a:rPr lang="en-US" sz="2400" b="1" dirty="0" smtClean="0">
                <a:solidFill>
                  <a:srgbClr val="0070C0"/>
                </a:solidFill>
              </a:rPr>
              <a:t>Executing </a:t>
            </a:r>
            <a:r>
              <a:rPr lang="en-US" sz="2400" b="1" dirty="0">
                <a:solidFill>
                  <a:srgbClr val="0070C0"/>
                </a:solidFill>
              </a:rPr>
              <a:t>Multiple Instructions</a:t>
            </a:r>
          </a:p>
        </p:txBody>
      </p:sp>
      <p:sp>
        <p:nvSpPr>
          <p:cNvPr id="2073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Consider the following instruction sequence: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</a:rPr>
              <a:t>lw $r0, 10($r1)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</a:rPr>
              <a:t>sw $sr3, 20($r4)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</a:rPr>
              <a:t>add $r5, $r6, $r7</a:t>
            </a:r>
          </a:p>
          <a:p>
            <a:pPr lvl="2">
              <a:buFontTx/>
              <a:buNone/>
            </a:pPr>
            <a:r>
              <a:rPr lang="en-US">
                <a:latin typeface="Courier New" pitchFamily="49" charset="0"/>
              </a:rPr>
              <a:t>sub $r8, $r9, $r10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C97A-EF85-4D63-83F3-E3507D834652}" type="slidenum">
              <a:rPr lang="en-US"/>
              <a:pPr/>
              <a:t>42</a:t>
            </a:fld>
            <a:endParaRPr lang="en-US"/>
          </a:p>
        </p:txBody>
      </p:sp>
      <p:sp>
        <p:nvSpPr>
          <p:cNvPr id="2074626" name="Rectangle 2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27" name="Rectangle 3"/>
          <p:cNvSpPr>
            <a:spLocks noChangeArrowheads="1"/>
          </p:cNvSpPr>
          <p:nvPr/>
        </p:nvSpPr>
        <p:spPr bwMode="auto">
          <a:xfrm>
            <a:off x="2079625" y="2116138"/>
            <a:ext cx="130175" cy="533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28" name="Rectangle 4"/>
          <p:cNvSpPr>
            <a:spLocks noChangeArrowheads="1"/>
          </p:cNvSpPr>
          <p:nvPr/>
        </p:nvSpPr>
        <p:spPr bwMode="auto">
          <a:xfrm>
            <a:off x="1600200" y="2286000"/>
            <a:ext cx="381000" cy="914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29" name="Rectangle 5"/>
          <p:cNvSpPr>
            <a:spLocks noChangeArrowheads="1"/>
          </p:cNvSpPr>
          <p:nvPr/>
        </p:nvSpPr>
        <p:spPr bwMode="auto">
          <a:xfrm>
            <a:off x="1143000" y="2081213"/>
            <a:ext cx="990600" cy="20478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0" name="Rectangle 6"/>
          <p:cNvSpPr>
            <a:spLocks noChangeArrowheads="1"/>
          </p:cNvSpPr>
          <p:nvPr/>
        </p:nvSpPr>
        <p:spPr bwMode="auto">
          <a:xfrm>
            <a:off x="762000" y="2362200"/>
            <a:ext cx="838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1" name="Rectangle 7"/>
          <p:cNvSpPr>
            <a:spLocks noChangeArrowheads="1"/>
          </p:cNvSpPr>
          <p:nvPr/>
        </p:nvSpPr>
        <p:spPr bwMode="auto">
          <a:xfrm>
            <a:off x="685800" y="2362200"/>
            <a:ext cx="152400" cy="1295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2" name="Rectangle 8"/>
          <p:cNvSpPr>
            <a:spLocks noChangeArrowheads="1"/>
          </p:cNvSpPr>
          <p:nvPr/>
        </p:nvSpPr>
        <p:spPr bwMode="auto">
          <a:xfrm>
            <a:off x="-33338" y="1981200"/>
            <a:ext cx="990601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3" name="Rectangle 9"/>
          <p:cNvSpPr>
            <a:spLocks noChangeArrowheads="1"/>
          </p:cNvSpPr>
          <p:nvPr/>
        </p:nvSpPr>
        <p:spPr bwMode="auto">
          <a:xfrm>
            <a:off x="609600" y="3657600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4" name="Rectangle 10"/>
          <p:cNvSpPr>
            <a:spLocks noChangeArrowheads="1"/>
          </p:cNvSpPr>
          <p:nvPr/>
        </p:nvSpPr>
        <p:spPr bwMode="auto">
          <a:xfrm>
            <a:off x="152400" y="3657600"/>
            <a:ext cx="1524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5" name="Rectangle 11"/>
          <p:cNvSpPr>
            <a:spLocks noChangeArrowheads="1"/>
          </p:cNvSpPr>
          <p:nvPr/>
        </p:nvSpPr>
        <p:spPr bwMode="auto">
          <a:xfrm>
            <a:off x="0" y="2122488"/>
            <a:ext cx="152400" cy="167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6" name="Rectangle 12"/>
          <p:cNvSpPr>
            <a:spLocks noChangeArrowheads="1"/>
          </p:cNvSpPr>
          <p:nvPr/>
        </p:nvSpPr>
        <p:spPr bwMode="auto">
          <a:xfrm>
            <a:off x="304800" y="3200400"/>
            <a:ext cx="152400" cy="11001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7" name="Rectangle 13"/>
          <p:cNvSpPr>
            <a:spLocks noChangeArrowheads="1"/>
          </p:cNvSpPr>
          <p:nvPr/>
        </p:nvSpPr>
        <p:spPr bwMode="auto">
          <a:xfrm>
            <a:off x="457200" y="3200400"/>
            <a:ext cx="152400" cy="10890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8" name="Rectangle 14"/>
          <p:cNvSpPr>
            <a:spLocks noChangeArrowheads="1"/>
          </p:cNvSpPr>
          <p:nvPr/>
        </p:nvSpPr>
        <p:spPr bwMode="auto">
          <a:xfrm flipH="1">
            <a:off x="1600200" y="3503613"/>
            <a:ext cx="457200" cy="1066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39" name="Rectangle 15"/>
          <p:cNvSpPr>
            <a:spLocks noChangeArrowheads="1"/>
          </p:cNvSpPr>
          <p:nvPr/>
        </p:nvSpPr>
        <p:spPr bwMode="auto">
          <a:xfrm>
            <a:off x="2057400" y="3657600"/>
            <a:ext cx="2286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40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Executing Multiple Instructions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Clock Cycle 1</a:t>
            </a:r>
          </a:p>
        </p:txBody>
      </p:sp>
      <p:sp>
        <p:nvSpPr>
          <p:cNvPr id="2074641" name="Rectangle 1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42" name="Rectangle 18"/>
          <p:cNvSpPr>
            <a:spLocks noChangeArrowheads="1"/>
          </p:cNvSpPr>
          <p:nvPr/>
        </p:nvSpPr>
        <p:spPr bwMode="auto">
          <a:xfrm>
            <a:off x="4503738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43" name="Rectangle 19"/>
          <p:cNvSpPr>
            <a:spLocks noChangeArrowheads="1"/>
          </p:cNvSpPr>
          <p:nvPr/>
        </p:nvSpPr>
        <p:spPr bwMode="auto">
          <a:xfrm>
            <a:off x="44958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44" name="Rectangle 20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45" name="Rectangle 21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46" name="Rectangle 22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47" name="Rectangle 23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48" name="Rectangle 24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49" name="Rectangle 25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50" name="Rectangle 26"/>
          <p:cNvSpPr>
            <a:spLocks noChangeArrowheads="1"/>
          </p:cNvSpPr>
          <p:nvPr/>
        </p:nvSpPr>
        <p:spPr bwMode="auto">
          <a:xfrm>
            <a:off x="2243138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51" name="Rectangle 27"/>
          <p:cNvSpPr>
            <a:spLocks noChangeArrowheads="1"/>
          </p:cNvSpPr>
          <p:nvPr/>
        </p:nvSpPr>
        <p:spPr bwMode="auto">
          <a:xfrm>
            <a:off x="2263775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52" name="Rectangle 28"/>
          <p:cNvSpPr>
            <a:spLocks noChangeArrowheads="1"/>
          </p:cNvSpPr>
          <p:nvPr/>
        </p:nvSpPr>
        <p:spPr bwMode="auto">
          <a:xfrm>
            <a:off x="22479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53" name="Line 29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654" name="Text Box 30"/>
          <p:cNvSpPr txBox="1">
            <a:spLocks noChangeArrowheads="1"/>
          </p:cNvSpPr>
          <p:nvPr/>
        </p:nvSpPr>
        <p:spPr bwMode="auto">
          <a:xfrm>
            <a:off x="9144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LW</a:t>
            </a:r>
          </a:p>
        </p:txBody>
      </p:sp>
      <p:pic>
        <p:nvPicPr>
          <p:cNvPr id="207465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7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67D6-E204-425E-BD34-973F696C995C}" type="slidenum">
              <a:rPr lang="en-US"/>
              <a:pPr/>
              <a:t>43</a:t>
            </a:fld>
            <a:endParaRPr lang="en-US"/>
          </a:p>
        </p:txBody>
      </p:sp>
      <p:sp>
        <p:nvSpPr>
          <p:cNvPr id="2075650" name="Rectangle 2"/>
          <p:cNvSpPr>
            <a:spLocks noChangeArrowheads="1"/>
          </p:cNvSpPr>
          <p:nvPr/>
        </p:nvSpPr>
        <p:spPr bwMode="auto">
          <a:xfrm>
            <a:off x="4267200" y="3698875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51" name="Rectangle 3"/>
          <p:cNvSpPr>
            <a:spLocks noChangeArrowheads="1"/>
          </p:cNvSpPr>
          <p:nvPr/>
        </p:nvSpPr>
        <p:spPr bwMode="auto">
          <a:xfrm>
            <a:off x="4267200" y="4214813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52" name="Rectangle 4"/>
          <p:cNvSpPr>
            <a:spLocks noChangeArrowheads="1"/>
          </p:cNvSpPr>
          <p:nvPr/>
        </p:nvSpPr>
        <p:spPr bwMode="auto">
          <a:xfrm>
            <a:off x="2590800" y="4987925"/>
            <a:ext cx="1981200" cy="1206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53" name="Rectangle 5"/>
          <p:cNvSpPr>
            <a:spLocks noChangeArrowheads="1"/>
          </p:cNvSpPr>
          <p:nvPr/>
        </p:nvSpPr>
        <p:spPr bwMode="auto">
          <a:xfrm>
            <a:off x="2514600" y="5638800"/>
            <a:ext cx="1981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54" name="Rectangle 6"/>
          <p:cNvSpPr>
            <a:spLocks noChangeArrowheads="1"/>
          </p:cNvSpPr>
          <p:nvPr/>
        </p:nvSpPr>
        <p:spPr bwMode="auto">
          <a:xfrm>
            <a:off x="2590800" y="3886200"/>
            <a:ext cx="474663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55" name="Rectangle 7"/>
          <p:cNvSpPr>
            <a:spLocks noChangeArrowheads="1"/>
          </p:cNvSpPr>
          <p:nvPr/>
        </p:nvSpPr>
        <p:spPr bwMode="auto">
          <a:xfrm>
            <a:off x="2362200" y="3657600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56" name="Rectangle 8"/>
          <p:cNvSpPr>
            <a:spLocks noChangeArrowheads="1"/>
          </p:cNvSpPr>
          <p:nvPr/>
        </p:nvSpPr>
        <p:spPr bwMode="auto">
          <a:xfrm>
            <a:off x="2438400" y="3733800"/>
            <a:ext cx="152400" cy="2057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57" name="Rectangle 9"/>
          <p:cNvSpPr>
            <a:spLocks noChangeArrowheads="1"/>
          </p:cNvSpPr>
          <p:nvPr/>
        </p:nvSpPr>
        <p:spPr bwMode="auto">
          <a:xfrm>
            <a:off x="3886200" y="4718050"/>
            <a:ext cx="30480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5658" name="Rectangle 10"/>
          <p:cNvSpPr>
            <a:spLocks noChangeArrowheads="1"/>
          </p:cNvSpPr>
          <p:nvPr/>
        </p:nvSpPr>
        <p:spPr bwMode="auto">
          <a:xfrm flipH="1">
            <a:off x="3851275" y="3540125"/>
            <a:ext cx="4572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59" name="Rectangle 11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5660" name="Rectangle 12"/>
          <p:cNvSpPr>
            <a:spLocks noChangeArrowheads="1"/>
          </p:cNvSpPr>
          <p:nvPr/>
        </p:nvSpPr>
        <p:spPr bwMode="auto">
          <a:xfrm>
            <a:off x="2112963" y="2116138"/>
            <a:ext cx="130175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61" name="Rectangle 13"/>
          <p:cNvSpPr>
            <a:spLocks noChangeArrowheads="1"/>
          </p:cNvSpPr>
          <p:nvPr/>
        </p:nvSpPr>
        <p:spPr bwMode="auto">
          <a:xfrm>
            <a:off x="1633538" y="2286000"/>
            <a:ext cx="381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62" name="Rectangle 14"/>
          <p:cNvSpPr>
            <a:spLocks noChangeArrowheads="1"/>
          </p:cNvSpPr>
          <p:nvPr/>
        </p:nvSpPr>
        <p:spPr bwMode="auto">
          <a:xfrm>
            <a:off x="1176338" y="2081213"/>
            <a:ext cx="990600" cy="204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63" name="Rectangle 15"/>
          <p:cNvSpPr>
            <a:spLocks noChangeArrowheads="1"/>
          </p:cNvSpPr>
          <p:nvPr/>
        </p:nvSpPr>
        <p:spPr bwMode="auto">
          <a:xfrm>
            <a:off x="795338" y="2362200"/>
            <a:ext cx="8382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64" name="Rectangle 16"/>
          <p:cNvSpPr>
            <a:spLocks noChangeArrowheads="1"/>
          </p:cNvSpPr>
          <p:nvPr/>
        </p:nvSpPr>
        <p:spPr bwMode="auto">
          <a:xfrm>
            <a:off x="719138" y="2362200"/>
            <a:ext cx="152400" cy="1295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65" name="Rectangle 17"/>
          <p:cNvSpPr>
            <a:spLocks noChangeArrowheads="1"/>
          </p:cNvSpPr>
          <p:nvPr/>
        </p:nvSpPr>
        <p:spPr bwMode="auto">
          <a:xfrm>
            <a:off x="0" y="1981200"/>
            <a:ext cx="990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66" name="Rectangle 18"/>
          <p:cNvSpPr>
            <a:spLocks noChangeArrowheads="1"/>
          </p:cNvSpPr>
          <p:nvPr/>
        </p:nvSpPr>
        <p:spPr bwMode="auto">
          <a:xfrm>
            <a:off x="642938" y="36576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67" name="Rectangle 19"/>
          <p:cNvSpPr>
            <a:spLocks noChangeArrowheads="1"/>
          </p:cNvSpPr>
          <p:nvPr/>
        </p:nvSpPr>
        <p:spPr bwMode="auto">
          <a:xfrm>
            <a:off x="185738" y="3657600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68" name="Rectangle 20"/>
          <p:cNvSpPr>
            <a:spLocks noChangeArrowheads="1"/>
          </p:cNvSpPr>
          <p:nvPr/>
        </p:nvSpPr>
        <p:spPr bwMode="auto">
          <a:xfrm>
            <a:off x="33338" y="2122488"/>
            <a:ext cx="152400" cy="167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69" name="Rectangle 21"/>
          <p:cNvSpPr>
            <a:spLocks noChangeArrowheads="1"/>
          </p:cNvSpPr>
          <p:nvPr/>
        </p:nvSpPr>
        <p:spPr bwMode="auto">
          <a:xfrm>
            <a:off x="338138" y="3200400"/>
            <a:ext cx="1524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70" name="Rectangle 22"/>
          <p:cNvSpPr>
            <a:spLocks noChangeArrowheads="1"/>
          </p:cNvSpPr>
          <p:nvPr/>
        </p:nvSpPr>
        <p:spPr bwMode="auto">
          <a:xfrm>
            <a:off x="490538" y="3200400"/>
            <a:ext cx="152400" cy="1089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71" name="Rectangle 23"/>
          <p:cNvSpPr>
            <a:spLocks noChangeArrowheads="1"/>
          </p:cNvSpPr>
          <p:nvPr/>
        </p:nvSpPr>
        <p:spPr bwMode="auto">
          <a:xfrm flipH="1">
            <a:off x="1633538" y="3503613"/>
            <a:ext cx="457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7567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5673" name="Rectangle 25"/>
          <p:cNvSpPr>
            <a:spLocks noChangeArrowheads="1"/>
          </p:cNvSpPr>
          <p:nvPr/>
        </p:nvSpPr>
        <p:spPr bwMode="auto">
          <a:xfrm>
            <a:off x="2090738" y="3657600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74" name="Rectangle 26"/>
          <p:cNvSpPr>
            <a:spLocks noChangeArrowheads="1"/>
          </p:cNvSpPr>
          <p:nvPr/>
        </p:nvSpPr>
        <p:spPr bwMode="auto">
          <a:xfrm>
            <a:off x="2297113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75" name="Rectangle 27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Executing Multiple Instructions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Clock Cycle 2</a:t>
            </a:r>
          </a:p>
        </p:txBody>
      </p:sp>
      <p:sp>
        <p:nvSpPr>
          <p:cNvPr id="2075676" name="Rectangle 28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77" name="Rectangle 29"/>
          <p:cNvSpPr>
            <a:spLocks noChangeArrowheads="1"/>
          </p:cNvSpPr>
          <p:nvPr/>
        </p:nvSpPr>
        <p:spPr bwMode="auto">
          <a:xfrm>
            <a:off x="45037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78" name="Rectangle 30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79" name="Rectangle 3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80" name="Rectangle 3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81" name="Rectangle 3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82" name="Rectangle 3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83" name="Rectangle 35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84" name="Rectangle 36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85" name="Rectangle 37"/>
          <p:cNvSpPr>
            <a:spLocks noChangeArrowheads="1"/>
          </p:cNvSpPr>
          <p:nvPr/>
        </p:nvSpPr>
        <p:spPr bwMode="auto">
          <a:xfrm>
            <a:off x="22606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86" name="Rectangle 38"/>
          <p:cNvSpPr>
            <a:spLocks noChangeArrowheads="1"/>
          </p:cNvSpPr>
          <p:nvPr/>
        </p:nvSpPr>
        <p:spPr bwMode="auto">
          <a:xfrm>
            <a:off x="2268538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5687" name="Rectangle 39"/>
          <p:cNvSpPr>
            <a:spLocks noChangeArrowheads="1"/>
          </p:cNvSpPr>
          <p:nvPr/>
        </p:nvSpPr>
        <p:spPr bwMode="auto">
          <a:xfrm>
            <a:off x="2316163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5688" name="Rectangle 40"/>
          <p:cNvSpPr>
            <a:spLocks noChangeArrowheads="1"/>
          </p:cNvSpPr>
          <p:nvPr/>
        </p:nvSpPr>
        <p:spPr bwMode="auto">
          <a:xfrm>
            <a:off x="2251075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89" name="Line 41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90" name="Text Box 42"/>
          <p:cNvSpPr txBox="1">
            <a:spLocks noChangeArrowheads="1"/>
          </p:cNvSpPr>
          <p:nvPr/>
        </p:nvSpPr>
        <p:spPr bwMode="auto">
          <a:xfrm>
            <a:off x="31242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LW</a:t>
            </a:r>
          </a:p>
        </p:txBody>
      </p:sp>
      <p:sp>
        <p:nvSpPr>
          <p:cNvPr id="2075691" name="Line 43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92" name="Text Box 44"/>
          <p:cNvSpPr txBox="1">
            <a:spLocks noChangeArrowheads="1"/>
          </p:cNvSpPr>
          <p:nvPr/>
        </p:nvSpPr>
        <p:spPr bwMode="auto">
          <a:xfrm>
            <a:off x="9096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346240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17015-E802-4464-B2F6-52FA9EA3851D}" type="slidenum">
              <a:rPr lang="en-US"/>
              <a:pPr/>
              <a:t>44</a:t>
            </a:fld>
            <a:endParaRPr lang="en-US"/>
          </a:p>
        </p:txBody>
      </p:sp>
      <p:sp>
        <p:nvSpPr>
          <p:cNvPr id="2076674" name="Rectangle 2"/>
          <p:cNvSpPr>
            <a:spLocks noChangeArrowheads="1"/>
          </p:cNvSpPr>
          <p:nvPr/>
        </p:nvSpPr>
        <p:spPr bwMode="auto">
          <a:xfrm>
            <a:off x="4767263" y="4486275"/>
            <a:ext cx="338137" cy="17303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75" name="Rectangle 3"/>
          <p:cNvSpPr>
            <a:spLocks noChangeArrowheads="1"/>
          </p:cNvSpPr>
          <p:nvPr/>
        </p:nvSpPr>
        <p:spPr bwMode="auto">
          <a:xfrm>
            <a:off x="4594225" y="4970463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76" name="Rectangle 4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77" name="Rectangle 5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78" name="Rectangle 6"/>
          <p:cNvSpPr>
            <a:spLocks noChangeArrowheads="1"/>
          </p:cNvSpPr>
          <p:nvPr/>
        </p:nvSpPr>
        <p:spPr bwMode="auto">
          <a:xfrm>
            <a:off x="4729163" y="4495800"/>
            <a:ext cx="147637" cy="6318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79" name="Rectangle 7"/>
          <p:cNvSpPr>
            <a:spLocks noChangeArrowheads="1"/>
          </p:cNvSpPr>
          <p:nvPr/>
        </p:nvSpPr>
        <p:spPr bwMode="auto">
          <a:xfrm>
            <a:off x="4648200" y="3702050"/>
            <a:ext cx="914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80" name="Rectangle 8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6681" name="Rectangle 9"/>
          <p:cNvSpPr>
            <a:spLocks noChangeArrowheads="1"/>
          </p:cNvSpPr>
          <p:nvPr/>
        </p:nvSpPr>
        <p:spPr bwMode="auto">
          <a:xfrm>
            <a:off x="2112963" y="2116138"/>
            <a:ext cx="130175" cy="533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82" name="Rectangle 10"/>
          <p:cNvSpPr>
            <a:spLocks noChangeArrowheads="1"/>
          </p:cNvSpPr>
          <p:nvPr/>
        </p:nvSpPr>
        <p:spPr bwMode="auto">
          <a:xfrm>
            <a:off x="1633538" y="2286000"/>
            <a:ext cx="381000" cy="914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83" name="Rectangle 11"/>
          <p:cNvSpPr>
            <a:spLocks noChangeArrowheads="1"/>
          </p:cNvSpPr>
          <p:nvPr/>
        </p:nvSpPr>
        <p:spPr bwMode="auto">
          <a:xfrm>
            <a:off x="1176338" y="2081213"/>
            <a:ext cx="990600" cy="2047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84" name="Rectangle 12"/>
          <p:cNvSpPr>
            <a:spLocks noChangeArrowheads="1"/>
          </p:cNvSpPr>
          <p:nvPr/>
        </p:nvSpPr>
        <p:spPr bwMode="auto">
          <a:xfrm>
            <a:off x="795338" y="2362200"/>
            <a:ext cx="8382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85" name="Rectangle 13"/>
          <p:cNvSpPr>
            <a:spLocks noChangeArrowheads="1"/>
          </p:cNvSpPr>
          <p:nvPr/>
        </p:nvSpPr>
        <p:spPr bwMode="auto">
          <a:xfrm>
            <a:off x="719138" y="2362200"/>
            <a:ext cx="152400" cy="1295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86" name="Rectangle 14"/>
          <p:cNvSpPr>
            <a:spLocks noChangeArrowheads="1"/>
          </p:cNvSpPr>
          <p:nvPr/>
        </p:nvSpPr>
        <p:spPr bwMode="auto">
          <a:xfrm>
            <a:off x="0" y="1981200"/>
            <a:ext cx="990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87" name="Rectangle 15"/>
          <p:cNvSpPr>
            <a:spLocks noChangeArrowheads="1"/>
          </p:cNvSpPr>
          <p:nvPr/>
        </p:nvSpPr>
        <p:spPr bwMode="auto">
          <a:xfrm>
            <a:off x="642938" y="3657600"/>
            <a:ext cx="3048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88" name="Rectangle 16"/>
          <p:cNvSpPr>
            <a:spLocks noChangeArrowheads="1"/>
          </p:cNvSpPr>
          <p:nvPr/>
        </p:nvSpPr>
        <p:spPr bwMode="auto">
          <a:xfrm>
            <a:off x="185738" y="3657600"/>
            <a:ext cx="1524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89" name="Rectangle 17"/>
          <p:cNvSpPr>
            <a:spLocks noChangeArrowheads="1"/>
          </p:cNvSpPr>
          <p:nvPr/>
        </p:nvSpPr>
        <p:spPr bwMode="auto">
          <a:xfrm>
            <a:off x="33338" y="2122488"/>
            <a:ext cx="152400" cy="1676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0" name="Rectangle 18"/>
          <p:cNvSpPr>
            <a:spLocks noChangeArrowheads="1"/>
          </p:cNvSpPr>
          <p:nvPr/>
        </p:nvSpPr>
        <p:spPr bwMode="auto">
          <a:xfrm>
            <a:off x="338138" y="3200400"/>
            <a:ext cx="152400" cy="110013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1" name="Rectangle 19"/>
          <p:cNvSpPr>
            <a:spLocks noChangeArrowheads="1"/>
          </p:cNvSpPr>
          <p:nvPr/>
        </p:nvSpPr>
        <p:spPr bwMode="auto">
          <a:xfrm>
            <a:off x="490538" y="3200400"/>
            <a:ext cx="152400" cy="108902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2" name="Rectangle 20"/>
          <p:cNvSpPr>
            <a:spLocks noChangeArrowheads="1"/>
          </p:cNvSpPr>
          <p:nvPr/>
        </p:nvSpPr>
        <p:spPr bwMode="auto">
          <a:xfrm flipH="1">
            <a:off x="1633538" y="3503613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3" name="Rectangle 21"/>
          <p:cNvSpPr>
            <a:spLocks noChangeArrowheads="1"/>
          </p:cNvSpPr>
          <p:nvPr/>
        </p:nvSpPr>
        <p:spPr bwMode="auto">
          <a:xfrm>
            <a:off x="2090738" y="3657600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4" name="Rectangle 22"/>
          <p:cNvSpPr>
            <a:spLocks noChangeArrowheads="1"/>
          </p:cNvSpPr>
          <p:nvPr/>
        </p:nvSpPr>
        <p:spPr bwMode="auto">
          <a:xfrm>
            <a:off x="4267200" y="3698875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5" name="Rectangle 23"/>
          <p:cNvSpPr>
            <a:spLocks noChangeArrowheads="1"/>
          </p:cNvSpPr>
          <p:nvPr/>
        </p:nvSpPr>
        <p:spPr bwMode="auto">
          <a:xfrm>
            <a:off x="4267200" y="4214813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6" name="Rectangle 24"/>
          <p:cNvSpPr>
            <a:spLocks noChangeArrowheads="1"/>
          </p:cNvSpPr>
          <p:nvPr/>
        </p:nvSpPr>
        <p:spPr bwMode="auto">
          <a:xfrm>
            <a:off x="2590800" y="4987925"/>
            <a:ext cx="1981200" cy="120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7" name="Rectangle 25"/>
          <p:cNvSpPr>
            <a:spLocks noChangeArrowheads="1"/>
          </p:cNvSpPr>
          <p:nvPr/>
        </p:nvSpPr>
        <p:spPr bwMode="auto">
          <a:xfrm>
            <a:off x="2590800" y="3886200"/>
            <a:ext cx="474663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8" name="Rectangle 26"/>
          <p:cNvSpPr>
            <a:spLocks noChangeArrowheads="1"/>
          </p:cNvSpPr>
          <p:nvPr/>
        </p:nvSpPr>
        <p:spPr bwMode="auto">
          <a:xfrm>
            <a:off x="2362200" y="3657600"/>
            <a:ext cx="685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699" name="Rectangle 27"/>
          <p:cNvSpPr>
            <a:spLocks noChangeArrowheads="1"/>
          </p:cNvSpPr>
          <p:nvPr/>
        </p:nvSpPr>
        <p:spPr bwMode="auto">
          <a:xfrm>
            <a:off x="2438400" y="3733800"/>
            <a:ext cx="1524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00" name="Rectangle 28"/>
          <p:cNvSpPr>
            <a:spLocks noChangeArrowheads="1"/>
          </p:cNvSpPr>
          <p:nvPr/>
        </p:nvSpPr>
        <p:spPr bwMode="auto">
          <a:xfrm>
            <a:off x="3886200" y="4718050"/>
            <a:ext cx="3048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6701" name="Rectangle 29"/>
          <p:cNvSpPr>
            <a:spLocks noChangeArrowheads="1"/>
          </p:cNvSpPr>
          <p:nvPr/>
        </p:nvSpPr>
        <p:spPr bwMode="auto">
          <a:xfrm flipH="1">
            <a:off x="3851275" y="3540125"/>
            <a:ext cx="457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02" name="Rectangle 30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03" name="Rectangle 31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05" name="Rectangle 33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06" name="Rectangle 3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Executing Multiple Instructions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Clock Cycle 3</a:t>
            </a:r>
          </a:p>
        </p:txBody>
      </p:sp>
      <p:sp>
        <p:nvSpPr>
          <p:cNvPr id="2076707" name="Line 35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08" name="Text Box 36"/>
          <p:cNvSpPr txBox="1">
            <a:spLocks noChangeArrowheads="1"/>
          </p:cNvSpPr>
          <p:nvPr/>
        </p:nvSpPr>
        <p:spPr bwMode="auto">
          <a:xfrm>
            <a:off x="51816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LW</a:t>
            </a:r>
          </a:p>
        </p:txBody>
      </p:sp>
      <p:sp>
        <p:nvSpPr>
          <p:cNvPr id="2076709" name="Rectangle 3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0" name="Rectangle 38"/>
          <p:cNvSpPr>
            <a:spLocks noChangeArrowheads="1"/>
          </p:cNvSpPr>
          <p:nvPr/>
        </p:nvSpPr>
        <p:spPr bwMode="auto">
          <a:xfrm>
            <a:off x="449580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1" name="Rectangle 39"/>
          <p:cNvSpPr>
            <a:spLocks noChangeArrowheads="1"/>
          </p:cNvSpPr>
          <p:nvPr/>
        </p:nvSpPr>
        <p:spPr bwMode="auto">
          <a:xfrm>
            <a:off x="4572000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2" name="Rectangle 40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3" name="Rectangle 4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4" name="Rectangle 4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5" name="Rectangle 4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6" name="Rectangle 4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7" name="Rectangle 45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8" name="Rectangle 46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19" name="Rectangle 47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20" name="Rectangle 48"/>
          <p:cNvSpPr>
            <a:spLocks noChangeArrowheads="1"/>
          </p:cNvSpPr>
          <p:nvPr/>
        </p:nvSpPr>
        <p:spPr bwMode="auto">
          <a:xfrm>
            <a:off x="2251075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6721" name="Rectangle 49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6722" name="Rectangle 50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6723" name="Rectangle 51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24" name="Line 52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25" name="Text Box 53"/>
          <p:cNvSpPr txBox="1">
            <a:spLocks noChangeArrowheads="1"/>
          </p:cNvSpPr>
          <p:nvPr/>
        </p:nvSpPr>
        <p:spPr bwMode="auto">
          <a:xfrm>
            <a:off x="31194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SW</a:t>
            </a:r>
          </a:p>
        </p:txBody>
      </p:sp>
      <p:sp>
        <p:nvSpPr>
          <p:cNvPr id="2076726" name="Line 54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727" name="Text Box 55"/>
          <p:cNvSpPr txBox="1">
            <a:spLocks noChangeArrowheads="1"/>
          </p:cNvSpPr>
          <p:nvPr/>
        </p:nvSpPr>
        <p:spPr bwMode="auto">
          <a:xfrm>
            <a:off x="8540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ADD</a:t>
            </a:r>
          </a:p>
        </p:txBody>
      </p:sp>
      <p:sp>
        <p:nvSpPr>
          <p:cNvPr id="2076728" name="AutoShape 56"/>
          <p:cNvSpPr>
            <a:spLocks noChangeAspect="1" noChangeArrowheads="1" noTextEdit="1"/>
          </p:cNvSpPr>
          <p:nvPr/>
        </p:nvSpPr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732" name="Group 60"/>
          <p:cNvGrpSpPr>
            <a:grpSpLocks/>
          </p:cNvGrpSpPr>
          <p:nvPr/>
        </p:nvGrpSpPr>
        <p:grpSpPr bwMode="auto">
          <a:xfrm>
            <a:off x="6010275" y="3814763"/>
            <a:ext cx="696913" cy="85725"/>
            <a:chOff x="3786" y="2403"/>
            <a:chExt cx="439" cy="54"/>
          </a:xfrm>
        </p:grpSpPr>
        <p:sp>
          <p:nvSpPr>
            <p:cNvPr id="2076730" name="Freeform 58"/>
            <p:cNvSpPr>
              <a:spLocks/>
            </p:cNvSpPr>
            <p:nvPr/>
          </p:nvSpPr>
          <p:spPr bwMode="auto">
            <a:xfrm>
              <a:off x="4160" y="2403"/>
              <a:ext cx="65" cy="54"/>
            </a:xfrm>
            <a:custGeom>
              <a:avLst/>
              <a:gdLst>
                <a:gd name="T0" fmla="*/ 65 w 65"/>
                <a:gd name="T1" fmla="*/ 27 h 54"/>
                <a:gd name="T2" fmla="*/ 0 w 65"/>
                <a:gd name="T3" fmla="*/ 54 h 54"/>
                <a:gd name="T4" fmla="*/ 0 w 65"/>
                <a:gd name="T5" fmla="*/ 0 h 54"/>
                <a:gd name="T6" fmla="*/ 65 w 65"/>
                <a:gd name="T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4">
                  <a:moveTo>
                    <a:pt x="65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5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31" name="Line 59"/>
            <p:cNvSpPr>
              <a:spLocks noChangeShapeType="1"/>
            </p:cNvSpPr>
            <p:nvPr/>
          </p:nvSpPr>
          <p:spPr bwMode="auto">
            <a:xfrm flipH="1">
              <a:off x="3786" y="2430"/>
              <a:ext cx="41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733" name="Line 61"/>
          <p:cNvSpPr>
            <a:spLocks noChangeShapeType="1"/>
          </p:cNvSpPr>
          <p:nvPr/>
        </p:nvSpPr>
        <p:spPr bwMode="auto">
          <a:xfrm flipH="1">
            <a:off x="2528888" y="5715000"/>
            <a:ext cx="5915025" cy="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34" name="Rectangle 62"/>
          <p:cNvSpPr>
            <a:spLocks noChangeArrowheads="1"/>
          </p:cNvSpPr>
          <p:nvPr/>
        </p:nvSpPr>
        <p:spPr bwMode="auto">
          <a:xfrm>
            <a:off x="3065463" y="3543300"/>
            <a:ext cx="1273175" cy="1084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737" name="Group 65"/>
          <p:cNvGrpSpPr>
            <a:grpSpLocks/>
          </p:cNvGrpSpPr>
          <p:nvPr/>
        </p:nvGrpSpPr>
        <p:grpSpPr bwMode="auto">
          <a:xfrm>
            <a:off x="2828925" y="4373563"/>
            <a:ext cx="241300" cy="103187"/>
            <a:chOff x="1782" y="2755"/>
            <a:chExt cx="152" cy="65"/>
          </a:xfrm>
        </p:grpSpPr>
        <p:sp>
          <p:nvSpPr>
            <p:cNvPr id="2076735" name="Freeform 63"/>
            <p:cNvSpPr>
              <a:spLocks/>
            </p:cNvSpPr>
            <p:nvPr/>
          </p:nvSpPr>
          <p:spPr bwMode="auto">
            <a:xfrm>
              <a:off x="1858" y="2755"/>
              <a:ext cx="76" cy="65"/>
            </a:xfrm>
            <a:custGeom>
              <a:avLst/>
              <a:gdLst>
                <a:gd name="T0" fmla="*/ 76 w 76"/>
                <a:gd name="T1" fmla="*/ 33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36" name="Line 64"/>
            <p:cNvSpPr>
              <a:spLocks noChangeShapeType="1"/>
            </p:cNvSpPr>
            <p:nvPr/>
          </p:nvSpPr>
          <p:spPr bwMode="auto">
            <a:xfrm flipH="1">
              <a:off x="1782" y="2788"/>
              <a:ext cx="11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6740" name="Group 68"/>
          <p:cNvGrpSpPr>
            <a:grpSpLocks/>
          </p:cNvGrpSpPr>
          <p:nvPr/>
        </p:nvGrpSpPr>
        <p:grpSpPr bwMode="auto">
          <a:xfrm>
            <a:off x="2682875" y="4159250"/>
            <a:ext cx="387350" cy="85725"/>
            <a:chOff x="1690" y="2620"/>
            <a:chExt cx="244" cy="54"/>
          </a:xfrm>
        </p:grpSpPr>
        <p:sp>
          <p:nvSpPr>
            <p:cNvPr id="2076738" name="Freeform 66"/>
            <p:cNvSpPr>
              <a:spLocks/>
            </p:cNvSpPr>
            <p:nvPr/>
          </p:nvSpPr>
          <p:spPr bwMode="auto">
            <a:xfrm>
              <a:off x="1869" y="2620"/>
              <a:ext cx="65" cy="54"/>
            </a:xfrm>
            <a:custGeom>
              <a:avLst/>
              <a:gdLst>
                <a:gd name="T0" fmla="*/ 65 w 65"/>
                <a:gd name="T1" fmla="*/ 27 h 54"/>
                <a:gd name="T2" fmla="*/ 0 w 65"/>
                <a:gd name="T3" fmla="*/ 54 h 54"/>
                <a:gd name="T4" fmla="*/ 0 w 65"/>
                <a:gd name="T5" fmla="*/ 0 h 54"/>
                <a:gd name="T6" fmla="*/ 65 w 65"/>
                <a:gd name="T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4">
                  <a:moveTo>
                    <a:pt x="65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5" y="27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39" name="Line 67"/>
            <p:cNvSpPr>
              <a:spLocks noChangeShapeType="1"/>
            </p:cNvSpPr>
            <p:nvPr/>
          </p:nvSpPr>
          <p:spPr bwMode="auto">
            <a:xfrm flipH="1">
              <a:off x="1690" y="2647"/>
              <a:ext cx="222" cy="0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741" name="Line 69"/>
          <p:cNvSpPr>
            <a:spLocks noChangeShapeType="1"/>
          </p:cNvSpPr>
          <p:nvPr/>
        </p:nvSpPr>
        <p:spPr bwMode="auto">
          <a:xfrm flipH="1">
            <a:off x="2828925" y="4159250"/>
            <a:ext cx="77788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42" name="Rectangle 70"/>
          <p:cNvSpPr>
            <a:spLocks noChangeArrowheads="1"/>
          </p:cNvSpPr>
          <p:nvPr/>
        </p:nvSpPr>
        <p:spPr bwMode="auto">
          <a:xfrm>
            <a:off x="2908300" y="42100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  <a:effectLst/>
                <a:latin typeface="Helvetica" pitchFamily="34" charset="0"/>
              </a:rPr>
              <a:t>5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43" name="Rectangle 71"/>
          <p:cNvSpPr>
            <a:spLocks noChangeArrowheads="1"/>
          </p:cNvSpPr>
          <p:nvPr/>
        </p:nvSpPr>
        <p:spPr bwMode="auto">
          <a:xfrm>
            <a:off x="4073525" y="3711575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RD1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44" name="Rectangle 72"/>
          <p:cNvSpPr>
            <a:spLocks noChangeArrowheads="1"/>
          </p:cNvSpPr>
          <p:nvPr/>
        </p:nvSpPr>
        <p:spPr bwMode="auto">
          <a:xfrm>
            <a:off x="4073525" y="4211638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RD2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45" name="Rectangle 73"/>
          <p:cNvSpPr>
            <a:spLocks noChangeArrowheads="1"/>
          </p:cNvSpPr>
          <p:nvPr/>
        </p:nvSpPr>
        <p:spPr bwMode="auto">
          <a:xfrm>
            <a:off x="3144838" y="366871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RN1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46" name="Rectangle 74"/>
          <p:cNvSpPr>
            <a:spLocks noChangeArrowheads="1"/>
          </p:cNvSpPr>
          <p:nvPr/>
        </p:nvSpPr>
        <p:spPr bwMode="auto">
          <a:xfrm>
            <a:off x="3144838" y="3902075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RN2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47" name="Rectangle 75"/>
          <p:cNvSpPr>
            <a:spLocks noChangeArrowheads="1"/>
          </p:cNvSpPr>
          <p:nvPr/>
        </p:nvSpPr>
        <p:spPr bwMode="auto">
          <a:xfrm>
            <a:off x="3140075" y="4133850"/>
            <a:ext cx="211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WN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48" name="Rectangle 76"/>
          <p:cNvSpPr>
            <a:spLocks noChangeArrowheads="1"/>
          </p:cNvSpPr>
          <p:nvPr/>
        </p:nvSpPr>
        <p:spPr bwMode="auto">
          <a:xfrm>
            <a:off x="3140075" y="4330700"/>
            <a:ext cx="211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WD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49" name="Rectangle 77"/>
          <p:cNvSpPr>
            <a:spLocks noChangeArrowheads="1"/>
          </p:cNvSpPr>
          <p:nvPr/>
        </p:nvSpPr>
        <p:spPr bwMode="auto">
          <a:xfrm>
            <a:off x="3462338" y="3995738"/>
            <a:ext cx="6080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Register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50" name="Rectangle 78"/>
          <p:cNvSpPr>
            <a:spLocks noChangeArrowheads="1"/>
          </p:cNvSpPr>
          <p:nvPr/>
        </p:nvSpPr>
        <p:spPr bwMode="auto">
          <a:xfrm>
            <a:off x="3625850" y="4149725"/>
            <a:ext cx="2635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File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51" name="Freeform 79"/>
          <p:cNvSpPr>
            <a:spLocks/>
          </p:cNvSpPr>
          <p:nvPr/>
        </p:nvSpPr>
        <p:spPr bwMode="auto">
          <a:xfrm>
            <a:off x="5537200" y="3540125"/>
            <a:ext cx="465138" cy="1082675"/>
          </a:xfrm>
          <a:custGeom>
            <a:avLst/>
            <a:gdLst>
              <a:gd name="T0" fmla="*/ 0 w 293"/>
              <a:gd name="T1" fmla="*/ 0 h 682"/>
              <a:gd name="T2" fmla="*/ 0 w 293"/>
              <a:gd name="T3" fmla="*/ 292 h 682"/>
              <a:gd name="T4" fmla="*/ 49 w 293"/>
              <a:gd name="T5" fmla="*/ 341 h 682"/>
              <a:gd name="T6" fmla="*/ 0 w 293"/>
              <a:gd name="T7" fmla="*/ 390 h 682"/>
              <a:gd name="T8" fmla="*/ 0 w 293"/>
              <a:gd name="T9" fmla="*/ 682 h 682"/>
              <a:gd name="T10" fmla="*/ 293 w 293"/>
              <a:gd name="T11" fmla="*/ 536 h 682"/>
              <a:gd name="T12" fmla="*/ 293 w 293"/>
              <a:gd name="T13" fmla="*/ 146 h 682"/>
              <a:gd name="T14" fmla="*/ 0 w 293"/>
              <a:gd name="T15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682">
                <a:moveTo>
                  <a:pt x="0" y="0"/>
                </a:moveTo>
                <a:lnTo>
                  <a:pt x="0" y="292"/>
                </a:lnTo>
                <a:lnTo>
                  <a:pt x="49" y="341"/>
                </a:lnTo>
                <a:lnTo>
                  <a:pt x="0" y="390"/>
                </a:lnTo>
                <a:lnTo>
                  <a:pt x="0" y="682"/>
                </a:lnTo>
                <a:lnTo>
                  <a:pt x="293" y="536"/>
                </a:lnTo>
                <a:lnTo>
                  <a:pt x="293" y="146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52" name="Freeform 80"/>
          <p:cNvSpPr>
            <a:spLocks/>
          </p:cNvSpPr>
          <p:nvPr/>
        </p:nvSpPr>
        <p:spPr bwMode="auto">
          <a:xfrm>
            <a:off x="5554663" y="3556000"/>
            <a:ext cx="465137" cy="1084263"/>
          </a:xfrm>
          <a:custGeom>
            <a:avLst/>
            <a:gdLst>
              <a:gd name="T0" fmla="*/ 0 w 293"/>
              <a:gd name="T1" fmla="*/ 0 h 683"/>
              <a:gd name="T2" fmla="*/ 0 w 293"/>
              <a:gd name="T3" fmla="*/ 293 h 683"/>
              <a:gd name="T4" fmla="*/ 49 w 293"/>
              <a:gd name="T5" fmla="*/ 342 h 683"/>
              <a:gd name="T6" fmla="*/ 0 w 293"/>
              <a:gd name="T7" fmla="*/ 390 h 683"/>
              <a:gd name="T8" fmla="*/ 0 w 293"/>
              <a:gd name="T9" fmla="*/ 683 h 683"/>
              <a:gd name="T10" fmla="*/ 293 w 293"/>
              <a:gd name="T11" fmla="*/ 537 h 683"/>
              <a:gd name="T12" fmla="*/ 293 w 293"/>
              <a:gd name="T13" fmla="*/ 147 h 683"/>
              <a:gd name="T14" fmla="*/ 0 w 293"/>
              <a:gd name="T15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683">
                <a:moveTo>
                  <a:pt x="0" y="0"/>
                </a:moveTo>
                <a:lnTo>
                  <a:pt x="0" y="293"/>
                </a:lnTo>
                <a:lnTo>
                  <a:pt x="49" y="342"/>
                </a:lnTo>
                <a:lnTo>
                  <a:pt x="0" y="390"/>
                </a:lnTo>
                <a:lnTo>
                  <a:pt x="0" y="683"/>
                </a:lnTo>
                <a:lnTo>
                  <a:pt x="293" y="537"/>
                </a:lnTo>
                <a:lnTo>
                  <a:pt x="293" y="14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755" name="Group 83"/>
          <p:cNvGrpSpPr>
            <a:grpSpLocks/>
          </p:cNvGrpSpPr>
          <p:nvPr/>
        </p:nvGrpSpPr>
        <p:grpSpPr bwMode="auto">
          <a:xfrm>
            <a:off x="4333875" y="3719513"/>
            <a:ext cx="1212850" cy="103187"/>
            <a:chOff x="2730" y="2343"/>
            <a:chExt cx="764" cy="65"/>
          </a:xfrm>
        </p:grpSpPr>
        <p:sp>
          <p:nvSpPr>
            <p:cNvPr id="2076753" name="Freeform 81"/>
            <p:cNvSpPr>
              <a:spLocks/>
            </p:cNvSpPr>
            <p:nvPr/>
          </p:nvSpPr>
          <p:spPr bwMode="auto">
            <a:xfrm>
              <a:off x="3418" y="2343"/>
              <a:ext cx="76" cy="65"/>
            </a:xfrm>
            <a:custGeom>
              <a:avLst/>
              <a:gdLst>
                <a:gd name="T0" fmla="*/ 76 w 76"/>
                <a:gd name="T1" fmla="*/ 33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54" name="Line 82"/>
            <p:cNvSpPr>
              <a:spLocks noChangeShapeType="1"/>
            </p:cNvSpPr>
            <p:nvPr/>
          </p:nvSpPr>
          <p:spPr bwMode="auto">
            <a:xfrm flipH="1">
              <a:off x="2730" y="2376"/>
              <a:ext cx="7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756" name="Line 84"/>
          <p:cNvSpPr>
            <a:spLocks noChangeShapeType="1"/>
          </p:cNvSpPr>
          <p:nvPr/>
        </p:nvSpPr>
        <p:spPr bwMode="auto">
          <a:xfrm flipH="1">
            <a:off x="6002338" y="4081463"/>
            <a:ext cx="576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57" name="Rectangle 85"/>
          <p:cNvSpPr>
            <a:spLocks noChangeArrowheads="1"/>
          </p:cNvSpPr>
          <p:nvPr/>
        </p:nvSpPr>
        <p:spPr bwMode="auto">
          <a:xfrm>
            <a:off x="5654675" y="3806825"/>
            <a:ext cx="309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ALU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58" name="Line 86"/>
          <p:cNvSpPr>
            <a:spLocks noChangeShapeType="1"/>
          </p:cNvSpPr>
          <p:nvPr/>
        </p:nvSpPr>
        <p:spPr bwMode="auto">
          <a:xfrm flipH="1">
            <a:off x="2828925" y="6205538"/>
            <a:ext cx="6269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59" name="Line 87"/>
          <p:cNvSpPr>
            <a:spLocks noChangeShapeType="1"/>
          </p:cNvSpPr>
          <p:nvPr/>
        </p:nvSpPr>
        <p:spPr bwMode="auto">
          <a:xfrm>
            <a:off x="9097963" y="4889500"/>
            <a:ext cx="0" cy="1316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60" name="Line 88"/>
          <p:cNvSpPr>
            <a:spLocks noChangeShapeType="1"/>
          </p:cNvSpPr>
          <p:nvPr/>
        </p:nvSpPr>
        <p:spPr bwMode="auto">
          <a:xfrm>
            <a:off x="2828925" y="4425950"/>
            <a:ext cx="0" cy="1779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61" name="Line 89"/>
          <p:cNvSpPr>
            <a:spLocks noChangeShapeType="1"/>
          </p:cNvSpPr>
          <p:nvPr/>
        </p:nvSpPr>
        <p:spPr bwMode="auto">
          <a:xfrm flipH="1">
            <a:off x="2055813" y="3729038"/>
            <a:ext cx="463550" cy="0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764" name="Group 92"/>
          <p:cNvGrpSpPr>
            <a:grpSpLocks/>
          </p:cNvGrpSpPr>
          <p:nvPr/>
        </p:nvGrpSpPr>
        <p:grpSpPr bwMode="auto">
          <a:xfrm>
            <a:off x="4333875" y="4219575"/>
            <a:ext cx="825500" cy="103188"/>
            <a:chOff x="2730" y="2658"/>
            <a:chExt cx="520" cy="65"/>
          </a:xfrm>
        </p:grpSpPr>
        <p:sp>
          <p:nvSpPr>
            <p:cNvPr id="2076762" name="Freeform 90"/>
            <p:cNvSpPr>
              <a:spLocks/>
            </p:cNvSpPr>
            <p:nvPr/>
          </p:nvSpPr>
          <p:spPr bwMode="auto">
            <a:xfrm>
              <a:off x="3174" y="2658"/>
              <a:ext cx="76" cy="65"/>
            </a:xfrm>
            <a:custGeom>
              <a:avLst/>
              <a:gdLst>
                <a:gd name="T0" fmla="*/ 76 w 76"/>
                <a:gd name="T1" fmla="*/ 32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63" name="Line 91"/>
            <p:cNvSpPr>
              <a:spLocks noChangeShapeType="1"/>
            </p:cNvSpPr>
            <p:nvPr/>
          </p:nvSpPr>
          <p:spPr bwMode="auto">
            <a:xfrm flipH="1">
              <a:off x="2730" y="2690"/>
              <a:ext cx="48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6767" name="Group 95"/>
          <p:cNvGrpSpPr>
            <a:grpSpLocks/>
          </p:cNvGrpSpPr>
          <p:nvPr/>
        </p:nvGrpSpPr>
        <p:grpSpPr bwMode="auto">
          <a:xfrm>
            <a:off x="4799013" y="4529138"/>
            <a:ext cx="360362" cy="103187"/>
            <a:chOff x="3023" y="2853"/>
            <a:chExt cx="227" cy="65"/>
          </a:xfrm>
        </p:grpSpPr>
        <p:sp>
          <p:nvSpPr>
            <p:cNvPr id="2076765" name="Freeform 93"/>
            <p:cNvSpPr>
              <a:spLocks/>
            </p:cNvSpPr>
            <p:nvPr/>
          </p:nvSpPr>
          <p:spPr bwMode="auto">
            <a:xfrm>
              <a:off x="3174" y="2853"/>
              <a:ext cx="76" cy="65"/>
            </a:xfrm>
            <a:custGeom>
              <a:avLst/>
              <a:gdLst>
                <a:gd name="T0" fmla="*/ 76 w 76"/>
                <a:gd name="T1" fmla="*/ 32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66" name="Line 94"/>
            <p:cNvSpPr>
              <a:spLocks noChangeShapeType="1"/>
            </p:cNvSpPr>
            <p:nvPr/>
          </p:nvSpPr>
          <p:spPr bwMode="auto">
            <a:xfrm flipH="1">
              <a:off x="3023" y="2885"/>
              <a:ext cx="1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768" name="Line 96"/>
          <p:cNvSpPr>
            <a:spLocks noChangeShapeType="1"/>
          </p:cNvSpPr>
          <p:nvPr/>
        </p:nvSpPr>
        <p:spPr bwMode="auto">
          <a:xfrm>
            <a:off x="4799013" y="3186113"/>
            <a:ext cx="0" cy="1858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775" name="Group 103"/>
          <p:cNvGrpSpPr>
            <a:grpSpLocks/>
          </p:cNvGrpSpPr>
          <p:nvPr/>
        </p:nvGrpSpPr>
        <p:grpSpPr bwMode="auto">
          <a:xfrm>
            <a:off x="3916363" y="4703763"/>
            <a:ext cx="266700" cy="700087"/>
            <a:chOff x="2467" y="2963"/>
            <a:chExt cx="168" cy="441"/>
          </a:xfrm>
        </p:grpSpPr>
        <p:sp>
          <p:nvSpPr>
            <p:cNvPr id="2076769" name="AutoShape 97"/>
            <p:cNvSpPr>
              <a:spLocks noChangeArrowheads="1"/>
            </p:cNvSpPr>
            <p:nvPr/>
          </p:nvSpPr>
          <p:spPr bwMode="auto">
            <a:xfrm>
              <a:off x="2467" y="2963"/>
              <a:ext cx="168" cy="44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70" name="Rectangle 98"/>
            <p:cNvSpPr>
              <a:spLocks noChangeArrowheads="1"/>
            </p:cNvSpPr>
            <p:nvPr/>
          </p:nvSpPr>
          <p:spPr bwMode="auto">
            <a:xfrm>
              <a:off x="2549" y="2983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effectLst/>
                  <a:latin typeface="Helvetica" pitchFamily="34" charset="0"/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6771" name="Rectangle 99"/>
            <p:cNvSpPr>
              <a:spLocks noChangeArrowheads="1"/>
            </p:cNvSpPr>
            <p:nvPr/>
          </p:nvSpPr>
          <p:spPr bwMode="auto">
            <a:xfrm>
              <a:off x="2549" y="3064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effectLst/>
                  <a:latin typeface="Helvetica" pitchFamily="34" charset="0"/>
                </a:rPr>
                <a:t>X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6772" name="Rectangle 100"/>
            <p:cNvSpPr>
              <a:spLocks noChangeArrowheads="1"/>
            </p:cNvSpPr>
            <p:nvPr/>
          </p:nvSpPr>
          <p:spPr bwMode="auto">
            <a:xfrm>
              <a:off x="2551" y="3146"/>
              <a:ext cx="4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effectLst/>
                  <a:latin typeface="Helvetica" pitchFamily="34" charset="0"/>
                </a:rPr>
                <a:t>T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6773" name="Rectangle 101"/>
            <p:cNvSpPr>
              <a:spLocks noChangeArrowheads="1"/>
            </p:cNvSpPr>
            <p:nvPr/>
          </p:nvSpPr>
          <p:spPr bwMode="auto">
            <a:xfrm>
              <a:off x="2550" y="3227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effectLst/>
                  <a:latin typeface="Helvetica" pitchFamily="34" charset="0"/>
                </a:rPr>
                <a:t>N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6774" name="Rectangle 102"/>
            <p:cNvSpPr>
              <a:spLocks noChangeArrowheads="1"/>
            </p:cNvSpPr>
            <p:nvPr/>
          </p:nvSpPr>
          <p:spPr bwMode="auto">
            <a:xfrm>
              <a:off x="2550" y="3308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effectLst/>
                  <a:latin typeface="Helvetica" pitchFamily="34" charset="0"/>
                </a:rPr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076776" name="Line 104"/>
          <p:cNvSpPr>
            <a:spLocks noChangeShapeType="1"/>
          </p:cNvSpPr>
          <p:nvPr/>
        </p:nvSpPr>
        <p:spPr bwMode="auto">
          <a:xfrm flipH="1">
            <a:off x="3636963" y="5010150"/>
            <a:ext cx="77787" cy="77788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77" name="Rectangle 105"/>
          <p:cNvSpPr>
            <a:spLocks noChangeArrowheads="1"/>
          </p:cNvSpPr>
          <p:nvPr/>
        </p:nvSpPr>
        <p:spPr bwMode="auto">
          <a:xfrm>
            <a:off x="3675063" y="4881563"/>
            <a:ext cx="1143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  <a:effectLst/>
                <a:latin typeface="Helvetica" pitchFamily="34" charset="0"/>
              </a:rPr>
              <a:t>16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76780" name="Group 108"/>
          <p:cNvGrpSpPr>
            <a:grpSpLocks/>
          </p:cNvGrpSpPr>
          <p:nvPr/>
        </p:nvGrpSpPr>
        <p:grpSpPr bwMode="auto">
          <a:xfrm>
            <a:off x="2519363" y="4992688"/>
            <a:ext cx="1401762" cy="103187"/>
            <a:chOff x="1587" y="3145"/>
            <a:chExt cx="883" cy="65"/>
          </a:xfrm>
        </p:grpSpPr>
        <p:sp>
          <p:nvSpPr>
            <p:cNvPr id="2076778" name="Freeform 106"/>
            <p:cNvSpPr>
              <a:spLocks/>
            </p:cNvSpPr>
            <p:nvPr/>
          </p:nvSpPr>
          <p:spPr bwMode="auto">
            <a:xfrm>
              <a:off x="2394" y="3145"/>
              <a:ext cx="76" cy="65"/>
            </a:xfrm>
            <a:custGeom>
              <a:avLst/>
              <a:gdLst>
                <a:gd name="T0" fmla="*/ 76 w 76"/>
                <a:gd name="T1" fmla="*/ 33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79" name="Line 107"/>
            <p:cNvSpPr>
              <a:spLocks noChangeShapeType="1"/>
            </p:cNvSpPr>
            <p:nvPr/>
          </p:nvSpPr>
          <p:spPr bwMode="auto">
            <a:xfrm flipH="1">
              <a:off x="1587" y="3178"/>
              <a:ext cx="845" cy="0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781" name="Line 109"/>
          <p:cNvSpPr>
            <a:spLocks noChangeShapeType="1"/>
          </p:cNvSpPr>
          <p:nvPr/>
        </p:nvSpPr>
        <p:spPr bwMode="auto">
          <a:xfrm flipH="1">
            <a:off x="4256088" y="5010150"/>
            <a:ext cx="77787" cy="777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82" name="Rectangle 110"/>
          <p:cNvSpPr>
            <a:spLocks noChangeArrowheads="1"/>
          </p:cNvSpPr>
          <p:nvPr/>
        </p:nvSpPr>
        <p:spPr bwMode="auto">
          <a:xfrm>
            <a:off x="4259263" y="4881563"/>
            <a:ext cx="1143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  <a:effectLst/>
                <a:latin typeface="Helvetica" pitchFamily="34" charset="0"/>
              </a:rPr>
              <a:t>32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83" name="Line 111"/>
          <p:cNvSpPr>
            <a:spLocks noChangeShapeType="1"/>
          </p:cNvSpPr>
          <p:nvPr/>
        </p:nvSpPr>
        <p:spPr bwMode="auto">
          <a:xfrm flipH="1">
            <a:off x="4179888" y="5045075"/>
            <a:ext cx="619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84" name="Line 112"/>
          <p:cNvSpPr>
            <a:spLocks noChangeShapeType="1"/>
          </p:cNvSpPr>
          <p:nvPr/>
        </p:nvSpPr>
        <p:spPr bwMode="auto">
          <a:xfrm>
            <a:off x="2519363" y="3729038"/>
            <a:ext cx="0" cy="1316037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85" name="Rectangle 113"/>
          <p:cNvSpPr>
            <a:spLocks noChangeArrowheads="1"/>
          </p:cNvSpPr>
          <p:nvPr/>
        </p:nvSpPr>
        <p:spPr bwMode="auto">
          <a:xfrm>
            <a:off x="6815138" y="4197350"/>
            <a:ext cx="1160462" cy="1084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86" name="Line 114"/>
          <p:cNvSpPr>
            <a:spLocks noChangeShapeType="1"/>
          </p:cNvSpPr>
          <p:nvPr/>
        </p:nvSpPr>
        <p:spPr bwMode="auto">
          <a:xfrm flipH="1">
            <a:off x="8942388" y="4889500"/>
            <a:ext cx="155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787" name="Rectangle 115"/>
          <p:cNvSpPr>
            <a:spLocks noChangeArrowheads="1"/>
          </p:cNvSpPr>
          <p:nvPr/>
        </p:nvSpPr>
        <p:spPr bwMode="auto">
          <a:xfrm>
            <a:off x="7788275" y="4675188"/>
            <a:ext cx="184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RD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88" name="Rectangle 116"/>
          <p:cNvSpPr>
            <a:spLocks noChangeArrowheads="1"/>
          </p:cNvSpPr>
          <p:nvPr/>
        </p:nvSpPr>
        <p:spPr bwMode="auto">
          <a:xfrm>
            <a:off x="6897688" y="4949825"/>
            <a:ext cx="2111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WD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89" name="Rectangle 117"/>
          <p:cNvSpPr>
            <a:spLocks noChangeArrowheads="1"/>
          </p:cNvSpPr>
          <p:nvPr/>
        </p:nvSpPr>
        <p:spPr bwMode="auto">
          <a:xfrm>
            <a:off x="7251700" y="4537075"/>
            <a:ext cx="3286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Data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90" name="Rectangle 118"/>
          <p:cNvSpPr>
            <a:spLocks noChangeArrowheads="1"/>
          </p:cNvSpPr>
          <p:nvPr/>
        </p:nvSpPr>
        <p:spPr bwMode="auto">
          <a:xfrm>
            <a:off x="7153275" y="4692650"/>
            <a:ext cx="5778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Memory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76793" name="Group 121"/>
          <p:cNvGrpSpPr>
            <a:grpSpLocks/>
          </p:cNvGrpSpPr>
          <p:nvPr/>
        </p:nvGrpSpPr>
        <p:grpSpPr bwMode="auto">
          <a:xfrm>
            <a:off x="6578600" y="4373563"/>
            <a:ext cx="239713" cy="103187"/>
            <a:chOff x="4144" y="2755"/>
            <a:chExt cx="151" cy="65"/>
          </a:xfrm>
        </p:grpSpPr>
        <p:sp>
          <p:nvSpPr>
            <p:cNvPr id="2076791" name="Freeform 119"/>
            <p:cNvSpPr>
              <a:spLocks/>
            </p:cNvSpPr>
            <p:nvPr/>
          </p:nvSpPr>
          <p:spPr bwMode="auto">
            <a:xfrm>
              <a:off x="4220" y="2755"/>
              <a:ext cx="75" cy="65"/>
            </a:xfrm>
            <a:custGeom>
              <a:avLst/>
              <a:gdLst>
                <a:gd name="T0" fmla="*/ 75 w 75"/>
                <a:gd name="T1" fmla="*/ 33 h 65"/>
                <a:gd name="T2" fmla="*/ 0 w 75"/>
                <a:gd name="T3" fmla="*/ 65 h 65"/>
                <a:gd name="T4" fmla="*/ 0 w 75"/>
                <a:gd name="T5" fmla="*/ 0 h 65"/>
                <a:gd name="T6" fmla="*/ 75 w 75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92" name="Line 120"/>
            <p:cNvSpPr>
              <a:spLocks noChangeShapeType="1"/>
            </p:cNvSpPr>
            <p:nvPr/>
          </p:nvSpPr>
          <p:spPr bwMode="auto">
            <a:xfrm flipH="1">
              <a:off x="4144" y="2788"/>
              <a:ext cx="11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794" name="Rectangle 122"/>
          <p:cNvSpPr>
            <a:spLocks noChangeArrowheads="1"/>
          </p:cNvSpPr>
          <p:nvPr/>
        </p:nvSpPr>
        <p:spPr bwMode="auto">
          <a:xfrm>
            <a:off x="6899275" y="4365625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ADDR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795" name="Line 123"/>
          <p:cNvSpPr>
            <a:spLocks noChangeShapeType="1"/>
          </p:cNvSpPr>
          <p:nvPr/>
        </p:nvSpPr>
        <p:spPr bwMode="auto">
          <a:xfrm>
            <a:off x="6578600" y="4081463"/>
            <a:ext cx="0" cy="147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798" name="Group 126"/>
          <p:cNvGrpSpPr>
            <a:grpSpLocks/>
          </p:cNvGrpSpPr>
          <p:nvPr/>
        </p:nvGrpSpPr>
        <p:grpSpPr bwMode="auto">
          <a:xfrm>
            <a:off x="5340350" y="4373563"/>
            <a:ext cx="206375" cy="103187"/>
            <a:chOff x="3364" y="2755"/>
            <a:chExt cx="130" cy="65"/>
          </a:xfrm>
        </p:grpSpPr>
        <p:sp>
          <p:nvSpPr>
            <p:cNvPr id="2076796" name="Freeform 124"/>
            <p:cNvSpPr>
              <a:spLocks/>
            </p:cNvSpPr>
            <p:nvPr/>
          </p:nvSpPr>
          <p:spPr bwMode="auto">
            <a:xfrm>
              <a:off x="3418" y="2755"/>
              <a:ext cx="76" cy="65"/>
            </a:xfrm>
            <a:custGeom>
              <a:avLst/>
              <a:gdLst>
                <a:gd name="T0" fmla="*/ 76 w 76"/>
                <a:gd name="T1" fmla="*/ 33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797" name="Line 125"/>
            <p:cNvSpPr>
              <a:spLocks noChangeShapeType="1"/>
            </p:cNvSpPr>
            <p:nvPr/>
          </p:nvSpPr>
          <p:spPr bwMode="auto">
            <a:xfrm flipH="1">
              <a:off x="3364" y="2788"/>
              <a:ext cx="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799" name="Line 127"/>
          <p:cNvSpPr>
            <a:spLocks noChangeShapeType="1"/>
          </p:cNvSpPr>
          <p:nvPr/>
        </p:nvSpPr>
        <p:spPr bwMode="auto">
          <a:xfrm flipH="1">
            <a:off x="2089150" y="3694113"/>
            <a:ext cx="77788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00" name="Rectangle 128"/>
          <p:cNvSpPr>
            <a:spLocks noChangeArrowheads="1"/>
          </p:cNvSpPr>
          <p:nvPr/>
        </p:nvSpPr>
        <p:spPr bwMode="auto">
          <a:xfrm>
            <a:off x="2127250" y="376237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  <a:effectLst/>
                <a:latin typeface="Helvetica" pitchFamily="34" charset="0"/>
              </a:rPr>
              <a:t>32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76806" name="Group 134"/>
          <p:cNvGrpSpPr>
            <a:grpSpLocks/>
          </p:cNvGrpSpPr>
          <p:nvPr/>
        </p:nvGrpSpPr>
        <p:grpSpPr bwMode="auto">
          <a:xfrm>
            <a:off x="5141913" y="4159250"/>
            <a:ext cx="173037" cy="558800"/>
            <a:chOff x="3239" y="2620"/>
            <a:chExt cx="109" cy="352"/>
          </a:xfrm>
        </p:grpSpPr>
        <p:sp>
          <p:nvSpPr>
            <p:cNvPr id="2076801" name="Freeform 129"/>
            <p:cNvSpPr>
              <a:spLocks/>
            </p:cNvSpPr>
            <p:nvPr/>
          </p:nvSpPr>
          <p:spPr bwMode="auto">
            <a:xfrm>
              <a:off x="3239" y="2620"/>
              <a:ext cx="98" cy="341"/>
            </a:xfrm>
            <a:custGeom>
              <a:avLst/>
              <a:gdLst>
                <a:gd name="T0" fmla="*/ 0 w 98"/>
                <a:gd name="T1" fmla="*/ 0 h 341"/>
                <a:gd name="T2" fmla="*/ 0 w 98"/>
                <a:gd name="T3" fmla="*/ 341 h 341"/>
                <a:gd name="T4" fmla="*/ 98 w 98"/>
                <a:gd name="T5" fmla="*/ 270 h 341"/>
                <a:gd name="T6" fmla="*/ 98 w 98"/>
                <a:gd name="T7" fmla="*/ 75 h 341"/>
                <a:gd name="T8" fmla="*/ 0 w 98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41">
                  <a:moveTo>
                    <a:pt x="0" y="0"/>
                  </a:moveTo>
                  <a:lnTo>
                    <a:pt x="0" y="341"/>
                  </a:lnTo>
                  <a:lnTo>
                    <a:pt x="98" y="270"/>
                  </a:lnTo>
                  <a:lnTo>
                    <a:pt x="98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02" name="Freeform 130"/>
            <p:cNvSpPr>
              <a:spLocks/>
            </p:cNvSpPr>
            <p:nvPr/>
          </p:nvSpPr>
          <p:spPr bwMode="auto">
            <a:xfrm>
              <a:off x="3250" y="2630"/>
              <a:ext cx="98" cy="342"/>
            </a:xfrm>
            <a:custGeom>
              <a:avLst/>
              <a:gdLst>
                <a:gd name="T0" fmla="*/ 0 w 98"/>
                <a:gd name="T1" fmla="*/ 0 h 342"/>
                <a:gd name="T2" fmla="*/ 0 w 98"/>
                <a:gd name="T3" fmla="*/ 342 h 342"/>
                <a:gd name="T4" fmla="*/ 98 w 98"/>
                <a:gd name="T5" fmla="*/ 271 h 342"/>
                <a:gd name="T6" fmla="*/ 98 w 98"/>
                <a:gd name="T7" fmla="*/ 76 h 342"/>
                <a:gd name="T8" fmla="*/ 0 w 98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42">
                  <a:moveTo>
                    <a:pt x="0" y="0"/>
                  </a:moveTo>
                  <a:lnTo>
                    <a:pt x="0" y="342"/>
                  </a:lnTo>
                  <a:lnTo>
                    <a:pt x="98" y="271"/>
                  </a:lnTo>
                  <a:lnTo>
                    <a:pt x="98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03" name="Rectangle 131"/>
            <p:cNvSpPr>
              <a:spLocks noChangeArrowheads="1"/>
            </p:cNvSpPr>
            <p:nvPr/>
          </p:nvSpPr>
          <p:spPr bwMode="auto">
            <a:xfrm>
              <a:off x="3286" y="2701"/>
              <a:ext cx="4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effectLst/>
                  <a:latin typeface="Helvetica" pitchFamily="34" charset="0"/>
                </a:rPr>
                <a:t>M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6804" name="Rectangle 132"/>
            <p:cNvSpPr>
              <a:spLocks noChangeArrowheads="1"/>
            </p:cNvSpPr>
            <p:nvPr/>
          </p:nvSpPr>
          <p:spPr bwMode="auto">
            <a:xfrm>
              <a:off x="3284" y="2766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effectLst/>
                  <a:latin typeface="Helvetica" pitchFamily="34" charset="0"/>
                </a:rPr>
                <a:t>U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6805" name="Rectangle 133"/>
            <p:cNvSpPr>
              <a:spLocks noChangeArrowheads="1"/>
            </p:cNvSpPr>
            <p:nvPr/>
          </p:nvSpPr>
          <p:spPr bwMode="auto">
            <a:xfrm>
              <a:off x="3291" y="2831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effectLst/>
                  <a:latin typeface="Helvetica" pitchFamily="34" charset="0"/>
                </a:rPr>
                <a:t>X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076809" name="Group 137"/>
          <p:cNvGrpSpPr>
            <a:grpSpLocks/>
          </p:cNvGrpSpPr>
          <p:nvPr/>
        </p:nvGrpSpPr>
        <p:grpSpPr bwMode="auto">
          <a:xfrm>
            <a:off x="7970838" y="4683125"/>
            <a:ext cx="825500" cy="103188"/>
            <a:chOff x="5021" y="2950"/>
            <a:chExt cx="520" cy="65"/>
          </a:xfrm>
        </p:grpSpPr>
        <p:sp>
          <p:nvSpPr>
            <p:cNvPr id="2076807" name="Freeform 135"/>
            <p:cNvSpPr>
              <a:spLocks/>
            </p:cNvSpPr>
            <p:nvPr/>
          </p:nvSpPr>
          <p:spPr bwMode="auto">
            <a:xfrm>
              <a:off x="5465" y="2950"/>
              <a:ext cx="76" cy="65"/>
            </a:xfrm>
            <a:custGeom>
              <a:avLst/>
              <a:gdLst>
                <a:gd name="T0" fmla="*/ 76 w 76"/>
                <a:gd name="T1" fmla="*/ 33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08" name="Line 136"/>
            <p:cNvSpPr>
              <a:spLocks noChangeShapeType="1"/>
            </p:cNvSpPr>
            <p:nvPr/>
          </p:nvSpPr>
          <p:spPr bwMode="auto">
            <a:xfrm flipH="1">
              <a:off x="5021" y="2983"/>
              <a:ext cx="48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6812" name="Group 140"/>
          <p:cNvGrpSpPr>
            <a:grpSpLocks/>
          </p:cNvGrpSpPr>
          <p:nvPr/>
        </p:nvGrpSpPr>
        <p:grpSpPr bwMode="auto">
          <a:xfrm>
            <a:off x="8435975" y="4957763"/>
            <a:ext cx="360363" cy="103187"/>
            <a:chOff x="5314" y="3123"/>
            <a:chExt cx="227" cy="65"/>
          </a:xfrm>
        </p:grpSpPr>
        <p:sp>
          <p:nvSpPr>
            <p:cNvPr id="2076810" name="Freeform 138"/>
            <p:cNvSpPr>
              <a:spLocks/>
            </p:cNvSpPr>
            <p:nvPr/>
          </p:nvSpPr>
          <p:spPr bwMode="auto">
            <a:xfrm>
              <a:off x="5465" y="3123"/>
              <a:ext cx="76" cy="65"/>
            </a:xfrm>
            <a:custGeom>
              <a:avLst/>
              <a:gdLst>
                <a:gd name="T0" fmla="*/ 76 w 76"/>
                <a:gd name="T1" fmla="*/ 33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11" name="Line 139"/>
            <p:cNvSpPr>
              <a:spLocks noChangeShapeType="1"/>
            </p:cNvSpPr>
            <p:nvPr/>
          </p:nvSpPr>
          <p:spPr bwMode="auto">
            <a:xfrm flipH="1">
              <a:off x="5314" y="3156"/>
              <a:ext cx="1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6815" name="Group 143"/>
          <p:cNvGrpSpPr>
            <a:grpSpLocks/>
          </p:cNvGrpSpPr>
          <p:nvPr/>
        </p:nvGrpSpPr>
        <p:grpSpPr bwMode="auto">
          <a:xfrm>
            <a:off x="4918075" y="4957763"/>
            <a:ext cx="1900238" cy="103187"/>
            <a:chOff x="3098" y="3123"/>
            <a:chExt cx="1197" cy="65"/>
          </a:xfrm>
        </p:grpSpPr>
        <p:sp>
          <p:nvSpPr>
            <p:cNvPr id="2076813" name="Freeform 141"/>
            <p:cNvSpPr>
              <a:spLocks/>
            </p:cNvSpPr>
            <p:nvPr/>
          </p:nvSpPr>
          <p:spPr bwMode="auto">
            <a:xfrm>
              <a:off x="4220" y="3123"/>
              <a:ext cx="75" cy="65"/>
            </a:xfrm>
            <a:custGeom>
              <a:avLst/>
              <a:gdLst>
                <a:gd name="T0" fmla="*/ 75 w 75"/>
                <a:gd name="T1" fmla="*/ 33 h 65"/>
                <a:gd name="T2" fmla="*/ 0 w 75"/>
                <a:gd name="T3" fmla="*/ 65 h 65"/>
                <a:gd name="T4" fmla="*/ 0 w 75"/>
                <a:gd name="T5" fmla="*/ 0 h 65"/>
                <a:gd name="T6" fmla="*/ 75 w 75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14" name="Line 142"/>
            <p:cNvSpPr>
              <a:spLocks noChangeShapeType="1"/>
            </p:cNvSpPr>
            <p:nvPr/>
          </p:nvSpPr>
          <p:spPr bwMode="auto">
            <a:xfrm flipH="1">
              <a:off x="3098" y="3156"/>
              <a:ext cx="1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816" name="Line 144"/>
          <p:cNvSpPr>
            <a:spLocks noChangeShapeType="1"/>
          </p:cNvSpPr>
          <p:nvPr/>
        </p:nvSpPr>
        <p:spPr bwMode="auto">
          <a:xfrm>
            <a:off x="4918075" y="4270375"/>
            <a:ext cx="0" cy="739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17" name="Oval 145"/>
          <p:cNvSpPr>
            <a:spLocks noChangeArrowheads="1"/>
          </p:cNvSpPr>
          <p:nvPr/>
        </p:nvSpPr>
        <p:spPr bwMode="auto">
          <a:xfrm>
            <a:off x="4897438" y="425767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818" name="Line 146"/>
          <p:cNvSpPr>
            <a:spLocks noChangeShapeType="1"/>
          </p:cNvSpPr>
          <p:nvPr/>
        </p:nvSpPr>
        <p:spPr bwMode="auto">
          <a:xfrm flipH="1">
            <a:off x="6578600" y="5551488"/>
            <a:ext cx="1857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19" name="Line 147"/>
          <p:cNvSpPr>
            <a:spLocks noChangeShapeType="1"/>
          </p:cNvSpPr>
          <p:nvPr/>
        </p:nvSpPr>
        <p:spPr bwMode="auto">
          <a:xfrm>
            <a:off x="8435975" y="5010150"/>
            <a:ext cx="0" cy="541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822" name="Group 150"/>
          <p:cNvGrpSpPr>
            <a:grpSpLocks/>
          </p:cNvGrpSpPr>
          <p:nvPr/>
        </p:nvGrpSpPr>
        <p:grpSpPr bwMode="auto">
          <a:xfrm>
            <a:off x="5418138" y="3135313"/>
            <a:ext cx="317500" cy="103187"/>
            <a:chOff x="3413" y="1975"/>
            <a:chExt cx="200" cy="65"/>
          </a:xfrm>
        </p:grpSpPr>
        <p:sp>
          <p:nvSpPr>
            <p:cNvPr id="2076820" name="Freeform 148"/>
            <p:cNvSpPr>
              <a:spLocks/>
            </p:cNvSpPr>
            <p:nvPr/>
          </p:nvSpPr>
          <p:spPr bwMode="auto">
            <a:xfrm>
              <a:off x="3537" y="1975"/>
              <a:ext cx="76" cy="65"/>
            </a:xfrm>
            <a:custGeom>
              <a:avLst/>
              <a:gdLst>
                <a:gd name="T0" fmla="*/ 76 w 76"/>
                <a:gd name="T1" fmla="*/ 32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21" name="Line 149"/>
            <p:cNvSpPr>
              <a:spLocks noChangeShapeType="1"/>
            </p:cNvSpPr>
            <p:nvPr/>
          </p:nvSpPr>
          <p:spPr bwMode="auto">
            <a:xfrm flipH="1">
              <a:off x="3413" y="2007"/>
              <a:ext cx="1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823" name="AutoShape 151"/>
          <p:cNvSpPr>
            <a:spLocks noChangeArrowheads="1"/>
          </p:cNvSpPr>
          <p:nvPr/>
        </p:nvSpPr>
        <p:spPr bwMode="auto">
          <a:xfrm>
            <a:off x="5033963" y="3036888"/>
            <a:ext cx="387350" cy="309562"/>
          </a:xfrm>
          <a:prstGeom prst="roundRect">
            <a:avLst>
              <a:gd name="adj" fmla="val 46153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24" name="Rectangle 152"/>
          <p:cNvSpPr>
            <a:spLocks noChangeArrowheads="1"/>
          </p:cNvSpPr>
          <p:nvPr/>
        </p:nvSpPr>
        <p:spPr bwMode="auto">
          <a:xfrm>
            <a:off x="5089525" y="3119438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Courier" pitchFamily="49" charset="0"/>
              </a:rPr>
              <a:t>&lt;&lt;2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76827" name="Group 155"/>
          <p:cNvGrpSpPr>
            <a:grpSpLocks/>
          </p:cNvGrpSpPr>
          <p:nvPr/>
        </p:nvGrpSpPr>
        <p:grpSpPr bwMode="auto">
          <a:xfrm>
            <a:off x="1978025" y="2593975"/>
            <a:ext cx="3757613" cy="103188"/>
            <a:chOff x="1246" y="1634"/>
            <a:chExt cx="2367" cy="65"/>
          </a:xfrm>
        </p:grpSpPr>
        <p:sp>
          <p:nvSpPr>
            <p:cNvPr id="2076825" name="Freeform 153"/>
            <p:cNvSpPr>
              <a:spLocks/>
            </p:cNvSpPr>
            <p:nvPr/>
          </p:nvSpPr>
          <p:spPr bwMode="auto">
            <a:xfrm>
              <a:off x="3537" y="1634"/>
              <a:ext cx="76" cy="65"/>
            </a:xfrm>
            <a:custGeom>
              <a:avLst/>
              <a:gdLst>
                <a:gd name="T0" fmla="*/ 76 w 76"/>
                <a:gd name="T1" fmla="*/ 32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26" name="Line 154"/>
            <p:cNvSpPr>
              <a:spLocks noChangeShapeType="1"/>
            </p:cNvSpPr>
            <p:nvPr/>
          </p:nvSpPr>
          <p:spPr bwMode="auto">
            <a:xfrm flipH="1">
              <a:off x="1246" y="1666"/>
              <a:ext cx="23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828" name="Rectangle 156"/>
          <p:cNvSpPr>
            <a:spLocks noChangeArrowheads="1"/>
          </p:cNvSpPr>
          <p:nvPr/>
        </p:nvSpPr>
        <p:spPr bwMode="auto">
          <a:xfrm>
            <a:off x="933450" y="3500438"/>
            <a:ext cx="1125538" cy="1084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29" name="Rectangle 157"/>
          <p:cNvSpPr>
            <a:spLocks noChangeArrowheads="1"/>
          </p:cNvSpPr>
          <p:nvPr/>
        </p:nvSpPr>
        <p:spPr bwMode="auto">
          <a:xfrm>
            <a:off x="1871663" y="3668713"/>
            <a:ext cx="184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RD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830" name="Rectangle 158"/>
          <p:cNvSpPr>
            <a:spLocks noChangeArrowheads="1"/>
          </p:cNvSpPr>
          <p:nvPr/>
        </p:nvSpPr>
        <p:spPr bwMode="auto">
          <a:xfrm>
            <a:off x="1165225" y="3840163"/>
            <a:ext cx="7889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Instruction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831" name="Rectangle 159"/>
          <p:cNvSpPr>
            <a:spLocks noChangeArrowheads="1"/>
          </p:cNvSpPr>
          <p:nvPr/>
        </p:nvSpPr>
        <p:spPr bwMode="auto">
          <a:xfrm>
            <a:off x="1271588" y="3995738"/>
            <a:ext cx="5778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Memory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832" name="Rectangle 160"/>
          <p:cNvSpPr>
            <a:spLocks noChangeArrowheads="1"/>
          </p:cNvSpPr>
          <p:nvPr/>
        </p:nvSpPr>
        <p:spPr bwMode="auto">
          <a:xfrm>
            <a:off x="1017588" y="3668713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ADDR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833" name="Rectangle 161"/>
          <p:cNvSpPr>
            <a:spLocks noChangeArrowheads="1"/>
          </p:cNvSpPr>
          <p:nvPr/>
        </p:nvSpPr>
        <p:spPr bwMode="auto">
          <a:xfrm>
            <a:off x="314325" y="3190875"/>
            <a:ext cx="309563" cy="1084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836" name="Group 164"/>
          <p:cNvGrpSpPr>
            <a:grpSpLocks/>
          </p:cNvGrpSpPr>
          <p:nvPr/>
        </p:nvGrpSpPr>
        <p:grpSpPr bwMode="auto">
          <a:xfrm>
            <a:off x="77788" y="3676650"/>
            <a:ext cx="239712" cy="103188"/>
            <a:chOff x="49" y="2316"/>
            <a:chExt cx="151" cy="65"/>
          </a:xfrm>
        </p:grpSpPr>
        <p:sp>
          <p:nvSpPr>
            <p:cNvPr id="2076834" name="Freeform 162"/>
            <p:cNvSpPr>
              <a:spLocks/>
            </p:cNvSpPr>
            <p:nvPr/>
          </p:nvSpPr>
          <p:spPr bwMode="auto">
            <a:xfrm>
              <a:off x="125" y="2316"/>
              <a:ext cx="75" cy="65"/>
            </a:xfrm>
            <a:custGeom>
              <a:avLst/>
              <a:gdLst>
                <a:gd name="T0" fmla="*/ 75 w 75"/>
                <a:gd name="T1" fmla="*/ 33 h 65"/>
                <a:gd name="T2" fmla="*/ 0 w 75"/>
                <a:gd name="T3" fmla="*/ 65 h 65"/>
                <a:gd name="T4" fmla="*/ 0 w 75"/>
                <a:gd name="T5" fmla="*/ 0 h 65"/>
                <a:gd name="T6" fmla="*/ 75 w 75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35" name="Line 163"/>
            <p:cNvSpPr>
              <a:spLocks noChangeShapeType="1"/>
            </p:cNvSpPr>
            <p:nvPr/>
          </p:nvSpPr>
          <p:spPr bwMode="auto">
            <a:xfrm flipH="1">
              <a:off x="49" y="2349"/>
              <a:ext cx="11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6839" name="Group 167"/>
          <p:cNvGrpSpPr>
            <a:grpSpLocks/>
          </p:cNvGrpSpPr>
          <p:nvPr/>
        </p:nvGrpSpPr>
        <p:grpSpPr bwMode="auto">
          <a:xfrm>
            <a:off x="619125" y="3676650"/>
            <a:ext cx="317500" cy="103188"/>
            <a:chOff x="390" y="2316"/>
            <a:chExt cx="200" cy="65"/>
          </a:xfrm>
        </p:grpSpPr>
        <p:sp>
          <p:nvSpPr>
            <p:cNvPr id="2076837" name="Freeform 165"/>
            <p:cNvSpPr>
              <a:spLocks/>
            </p:cNvSpPr>
            <p:nvPr/>
          </p:nvSpPr>
          <p:spPr bwMode="auto">
            <a:xfrm>
              <a:off x="515" y="2316"/>
              <a:ext cx="75" cy="65"/>
            </a:xfrm>
            <a:custGeom>
              <a:avLst/>
              <a:gdLst>
                <a:gd name="T0" fmla="*/ 75 w 75"/>
                <a:gd name="T1" fmla="*/ 33 h 65"/>
                <a:gd name="T2" fmla="*/ 0 w 75"/>
                <a:gd name="T3" fmla="*/ 65 h 65"/>
                <a:gd name="T4" fmla="*/ 0 w 75"/>
                <a:gd name="T5" fmla="*/ 0 h 65"/>
                <a:gd name="T6" fmla="*/ 75 w 75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38" name="Line 166"/>
            <p:cNvSpPr>
              <a:spLocks noChangeShapeType="1"/>
            </p:cNvSpPr>
            <p:nvPr/>
          </p:nvSpPr>
          <p:spPr bwMode="auto">
            <a:xfrm flipH="1">
              <a:off x="390" y="2349"/>
              <a:ext cx="1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840" name="Rectangle 168"/>
          <p:cNvSpPr>
            <a:spLocks noChangeArrowheads="1"/>
          </p:cNvSpPr>
          <p:nvPr/>
        </p:nvSpPr>
        <p:spPr bwMode="auto">
          <a:xfrm>
            <a:off x="411163" y="3376613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PC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76843" name="Group 171"/>
          <p:cNvGrpSpPr>
            <a:grpSpLocks/>
          </p:cNvGrpSpPr>
          <p:nvPr/>
        </p:nvGrpSpPr>
        <p:grpSpPr bwMode="auto">
          <a:xfrm>
            <a:off x="739775" y="2360613"/>
            <a:ext cx="860425" cy="103187"/>
            <a:chOff x="466" y="1487"/>
            <a:chExt cx="542" cy="65"/>
          </a:xfrm>
        </p:grpSpPr>
        <p:sp>
          <p:nvSpPr>
            <p:cNvPr id="2076841" name="Freeform 169"/>
            <p:cNvSpPr>
              <a:spLocks/>
            </p:cNvSpPr>
            <p:nvPr/>
          </p:nvSpPr>
          <p:spPr bwMode="auto">
            <a:xfrm>
              <a:off x="932" y="1487"/>
              <a:ext cx="76" cy="65"/>
            </a:xfrm>
            <a:custGeom>
              <a:avLst/>
              <a:gdLst>
                <a:gd name="T0" fmla="*/ 76 w 76"/>
                <a:gd name="T1" fmla="*/ 33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42" name="Line 170"/>
            <p:cNvSpPr>
              <a:spLocks noChangeShapeType="1"/>
            </p:cNvSpPr>
            <p:nvPr/>
          </p:nvSpPr>
          <p:spPr bwMode="auto">
            <a:xfrm flipH="1">
              <a:off x="466" y="1520"/>
              <a:ext cx="5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844" name="Rectangle 172"/>
          <p:cNvSpPr>
            <a:spLocks noChangeArrowheads="1"/>
          </p:cNvSpPr>
          <p:nvPr/>
        </p:nvSpPr>
        <p:spPr bwMode="auto">
          <a:xfrm>
            <a:off x="1274763" y="28956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76847" name="Group 175"/>
          <p:cNvGrpSpPr>
            <a:grpSpLocks/>
          </p:cNvGrpSpPr>
          <p:nvPr/>
        </p:nvGrpSpPr>
        <p:grpSpPr bwMode="auto">
          <a:xfrm>
            <a:off x="1358900" y="2903538"/>
            <a:ext cx="241300" cy="103187"/>
            <a:chOff x="856" y="1829"/>
            <a:chExt cx="152" cy="65"/>
          </a:xfrm>
        </p:grpSpPr>
        <p:sp>
          <p:nvSpPr>
            <p:cNvPr id="2076845" name="Freeform 173"/>
            <p:cNvSpPr>
              <a:spLocks/>
            </p:cNvSpPr>
            <p:nvPr/>
          </p:nvSpPr>
          <p:spPr bwMode="auto">
            <a:xfrm>
              <a:off x="932" y="1829"/>
              <a:ext cx="76" cy="65"/>
            </a:xfrm>
            <a:custGeom>
              <a:avLst/>
              <a:gdLst>
                <a:gd name="T0" fmla="*/ 76 w 76"/>
                <a:gd name="T1" fmla="*/ 32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46" name="Line 174"/>
            <p:cNvSpPr>
              <a:spLocks noChangeShapeType="1"/>
            </p:cNvSpPr>
            <p:nvPr/>
          </p:nvSpPr>
          <p:spPr bwMode="auto">
            <a:xfrm flipH="1">
              <a:off x="856" y="1861"/>
              <a:ext cx="11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6851" name="Group 179"/>
          <p:cNvGrpSpPr>
            <a:grpSpLocks/>
          </p:cNvGrpSpPr>
          <p:nvPr/>
        </p:nvGrpSpPr>
        <p:grpSpPr bwMode="auto">
          <a:xfrm>
            <a:off x="1590675" y="2224088"/>
            <a:ext cx="404813" cy="946150"/>
            <a:chOff x="1002" y="1401"/>
            <a:chExt cx="255" cy="596"/>
          </a:xfrm>
        </p:grpSpPr>
        <p:sp>
          <p:nvSpPr>
            <p:cNvPr id="2076848" name="Freeform 176"/>
            <p:cNvSpPr>
              <a:spLocks/>
            </p:cNvSpPr>
            <p:nvPr/>
          </p:nvSpPr>
          <p:spPr bwMode="auto">
            <a:xfrm>
              <a:off x="1002" y="1401"/>
              <a:ext cx="244" cy="585"/>
            </a:xfrm>
            <a:custGeom>
              <a:avLst/>
              <a:gdLst>
                <a:gd name="T0" fmla="*/ 0 w 244"/>
                <a:gd name="T1" fmla="*/ 0 h 585"/>
                <a:gd name="T2" fmla="*/ 0 w 244"/>
                <a:gd name="T3" fmla="*/ 244 h 585"/>
                <a:gd name="T4" fmla="*/ 49 w 244"/>
                <a:gd name="T5" fmla="*/ 292 h 585"/>
                <a:gd name="T6" fmla="*/ 0 w 244"/>
                <a:gd name="T7" fmla="*/ 341 h 585"/>
                <a:gd name="T8" fmla="*/ 0 w 244"/>
                <a:gd name="T9" fmla="*/ 585 h 585"/>
                <a:gd name="T10" fmla="*/ 244 w 244"/>
                <a:gd name="T11" fmla="*/ 439 h 585"/>
                <a:gd name="T12" fmla="*/ 244 w 244"/>
                <a:gd name="T13" fmla="*/ 146 h 585"/>
                <a:gd name="T14" fmla="*/ 0 w 244"/>
                <a:gd name="T1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585">
                  <a:moveTo>
                    <a:pt x="0" y="0"/>
                  </a:moveTo>
                  <a:lnTo>
                    <a:pt x="0" y="244"/>
                  </a:lnTo>
                  <a:lnTo>
                    <a:pt x="49" y="292"/>
                  </a:lnTo>
                  <a:lnTo>
                    <a:pt x="0" y="341"/>
                  </a:lnTo>
                  <a:lnTo>
                    <a:pt x="0" y="585"/>
                  </a:lnTo>
                  <a:lnTo>
                    <a:pt x="244" y="439"/>
                  </a:lnTo>
                  <a:lnTo>
                    <a:pt x="244" y="1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49" name="Freeform 177"/>
            <p:cNvSpPr>
              <a:spLocks/>
            </p:cNvSpPr>
            <p:nvPr/>
          </p:nvSpPr>
          <p:spPr bwMode="auto">
            <a:xfrm>
              <a:off x="1013" y="1412"/>
              <a:ext cx="244" cy="585"/>
            </a:xfrm>
            <a:custGeom>
              <a:avLst/>
              <a:gdLst>
                <a:gd name="T0" fmla="*/ 0 w 244"/>
                <a:gd name="T1" fmla="*/ 0 h 585"/>
                <a:gd name="T2" fmla="*/ 0 w 244"/>
                <a:gd name="T3" fmla="*/ 243 h 585"/>
                <a:gd name="T4" fmla="*/ 49 w 244"/>
                <a:gd name="T5" fmla="*/ 292 h 585"/>
                <a:gd name="T6" fmla="*/ 0 w 244"/>
                <a:gd name="T7" fmla="*/ 341 h 585"/>
                <a:gd name="T8" fmla="*/ 0 w 244"/>
                <a:gd name="T9" fmla="*/ 585 h 585"/>
                <a:gd name="T10" fmla="*/ 244 w 244"/>
                <a:gd name="T11" fmla="*/ 438 h 585"/>
                <a:gd name="T12" fmla="*/ 244 w 244"/>
                <a:gd name="T13" fmla="*/ 146 h 585"/>
                <a:gd name="T14" fmla="*/ 0 w 244"/>
                <a:gd name="T1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585">
                  <a:moveTo>
                    <a:pt x="0" y="0"/>
                  </a:moveTo>
                  <a:lnTo>
                    <a:pt x="0" y="243"/>
                  </a:lnTo>
                  <a:lnTo>
                    <a:pt x="49" y="292"/>
                  </a:lnTo>
                  <a:lnTo>
                    <a:pt x="0" y="341"/>
                  </a:lnTo>
                  <a:lnTo>
                    <a:pt x="0" y="585"/>
                  </a:lnTo>
                  <a:lnTo>
                    <a:pt x="244" y="438"/>
                  </a:lnTo>
                  <a:lnTo>
                    <a:pt x="244" y="1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50" name="Rectangle 178"/>
            <p:cNvSpPr>
              <a:spLocks noChangeArrowheads="1"/>
            </p:cNvSpPr>
            <p:nvPr/>
          </p:nvSpPr>
          <p:spPr bwMode="auto">
            <a:xfrm>
              <a:off x="1057" y="1547"/>
              <a:ext cx="1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effectLst/>
                  <a:latin typeface="Helvetica" pitchFamily="34" charset="0"/>
                </a:rPr>
                <a:t>ADD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076852" name="Line 180"/>
          <p:cNvSpPr>
            <a:spLocks noChangeShapeType="1"/>
          </p:cNvSpPr>
          <p:nvPr/>
        </p:nvSpPr>
        <p:spPr bwMode="auto">
          <a:xfrm>
            <a:off x="739775" y="2413000"/>
            <a:ext cx="0" cy="1316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53" name="Line 181"/>
          <p:cNvSpPr>
            <a:spLocks noChangeShapeType="1"/>
          </p:cNvSpPr>
          <p:nvPr/>
        </p:nvSpPr>
        <p:spPr bwMode="auto">
          <a:xfrm>
            <a:off x="77788" y="2025650"/>
            <a:ext cx="0" cy="1703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54" name="Line 182"/>
          <p:cNvSpPr>
            <a:spLocks noChangeShapeType="1"/>
          </p:cNvSpPr>
          <p:nvPr/>
        </p:nvSpPr>
        <p:spPr bwMode="auto">
          <a:xfrm flipH="1">
            <a:off x="1127125" y="1914525"/>
            <a:ext cx="5605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858" name="Group 186"/>
          <p:cNvGrpSpPr>
            <a:grpSpLocks/>
          </p:cNvGrpSpPr>
          <p:nvPr/>
        </p:nvGrpSpPr>
        <p:grpSpPr bwMode="auto">
          <a:xfrm>
            <a:off x="5727700" y="2455863"/>
            <a:ext cx="403225" cy="946150"/>
            <a:chOff x="3608" y="1547"/>
            <a:chExt cx="254" cy="596"/>
          </a:xfrm>
        </p:grpSpPr>
        <p:sp>
          <p:nvSpPr>
            <p:cNvPr id="2076855" name="Freeform 183"/>
            <p:cNvSpPr>
              <a:spLocks/>
            </p:cNvSpPr>
            <p:nvPr/>
          </p:nvSpPr>
          <p:spPr bwMode="auto">
            <a:xfrm>
              <a:off x="3608" y="1547"/>
              <a:ext cx="243" cy="585"/>
            </a:xfrm>
            <a:custGeom>
              <a:avLst/>
              <a:gdLst>
                <a:gd name="T0" fmla="*/ 0 w 243"/>
                <a:gd name="T1" fmla="*/ 0 h 585"/>
                <a:gd name="T2" fmla="*/ 0 w 243"/>
                <a:gd name="T3" fmla="*/ 244 h 585"/>
                <a:gd name="T4" fmla="*/ 48 w 243"/>
                <a:gd name="T5" fmla="*/ 293 h 585"/>
                <a:gd name="T6" fmla="*/ 0 w 243"/>
                <a:gd name="T7" fmla="*/ 341 h 585"/>
                <a:gd name="T8" fmla="*/ 0 w 243"/>
                <a:gd name="T9" fmla="*/ 585 h 585"/>
                <a:gd name="T10" fmla="*/ 243 w 243"/>
                <a:gd name="T11" fmla="*/ 439 h 585"/>
                <a:gd name="T12" fmla="*/ 243 w 243"/>
                <a:gd name="T13" fmla="*/ 146 h 585"/>
                <a:gd name="T14" fmla="*/ 0 w 243"/>
                <a:gd name="T1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585">
                  <a:moveTo>
                    <a:pt x="0" y="0"/>
                  </a:moveTo>
                  <a:lnTo>
                    <a:pt x="0" y="244"/>
                  </a:lnTo>
                  <a:lnTo>
                    <a:pt x="48" y="293"/>
                  </a:lnTo>
                  <a:lnTo>
                    <a:pt x="0" y="341"/>
                  </a:lnTo>
                  <a:lnTo>
                    <a:pt x="0" y="585"/>
                  </a:lnTo>
                  <a:lnTo>
                    <a:pt x="243" y="439"/>
                  </a:lnTo>
                  <a:lnTo>
                    <a:pt x="243" y="1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56" name="Freeform 184"/>
            <p:cNvSpPr>
              <a:spLocks/>
            </p:cNvSpPr>
            <p:nvPr/>
          </p:nvSpPr>
          <p:spPr bwMode="auto">
            <a:xfrm>
              <a:off x="3618" y="1558"/>
              <a:ext cx="244" cy="585"/>
            </a:xfrm>
            <a:custGeom>
              <a:avLst/>
              <a:gdLst>
                <a:gd name="T0" fmla="*/ 0 w 244"/>
                <a:gd name="T1" fmla="*/ 0 h 585"/>
                <a:gd name="T2" fmla="*/ 0 w 244"/>
                <a:gd name="T3" fmla="*/ 244 h 585"/>
                <a:gd name="T4" fmla="*/ 49 w 244"/>
                <a:gd name="T5" fmla="*/ 292 h 585"/>
                <a:gd name="T6" fmla="*/ 0 w 244"/>
                <a:gd name="T7" fmla="*/ 341 h 585"/>
                <a:gd name="T8" fmla="*/ 0 w 244"/>
                <a:gd name="T9" fmla="*/ 585 h 585"/>
                <a:gd name="T10" fmla="*/ 244 w 244"/>
                <a:gd name="T11" fmla="*/ 439 h 585"/>
                <a:gd name="T12" fmla="*/ 244 w 244"/>
                <a:gd name="T13" fmla="*/ 146 h 585"/>
                <a:gd name="T14" fmla="*/ 0 w 244"/>
                <a:gd name="T1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585">
                  <a:moveTo>
                    <a:pt x="0" y="0"/>
                  </a:moveTo>
                  <a:lnTo>
                    <a:pt x="0" y="244"/>
                  </a:lnTo>
                  <a:lnTo>
                    <a:pt x="49" y="292"/>
                  </a:lnTo>
                  <a:lnTo>
                    <a:pt x="0" y="341"/>
                  </a:lnTo>
                  <a:lnTo>
                    <a:pt x="0" y="585"/>
                  </a:lnTo>
                  <a:lnTo>
                    <a:pt x="244" y="439"/>
                  </a:lnTo>
                  <a:lnTo>
                    <a:pt x="244" y="1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57" name="Rectangle 185"/>
            <p:cNvSpPr>
              <a:spLocks noChangeArrowheads="1"/>
            </p:cNvSpPr>
            <p:nvPr/>
          </p:nvSpPr>
          <p:spPr bwMode="auto">
            <a:xfrm>
              <a:off x="3662" y="1694"/>
              <a:ext cx="1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effectLst/>
                  <a:latin typeface="Helvetica" pitchFamily="34" charset="0"/>
                </a:rPr>
                <a:t>ADD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076864" name="Group 192"/>
          <p:cNvGrpSpPr>
            <a:grpSpLocks/>
          </p:cNvGrpSpPr>
          <p:nvPr/>
        </p:nvGrpSpPr>
        <p:grpSpPr bwMode="auto">
          <a:xfrm>
            <a:off x="8778875" y="4579938"/>
            <a:ext cx="173038" cy="558800"/>
            <a:chOff x="5530" y="2885"/>
            <a:chExt cx="109" cy="352"/>
          </a:xfrm>
        </p:grpSpPr>
        <p:sp>
          <p:nvSpPr>
            <p:cNvPr id="2076859" name="Freeform 187"/>
            <p:cNvSpPr>
              <a:spLocks/>
            </p:cNvSpPr>
            <p:nvPr/>
          </p:nvSpPr>
          <p:spPr bwMode="auto">
            <a:xfrm>
              <a:off x="5530" y="2885"/>
              <a:ext cx="98" cy="341"/>
            </a:xfrm>
            <a:custGeom>
              <a:avLst/>
              <a:gdLst>
                <a:gd name="T0" fmla="*/ 0 w 98"/>
                <a:gd name="T1" fmla="*/ 0 h 341"/>
                <a:gd name="T2" fmla="*/ 0 w 98"/>
                <a:gd name="T3" fmla="*/ 341 h 341"/>
                <a:gd name="T4" fmla="*/ 98 w 98"/>
                <a:gd name="T5" fmla="*/ 271 h 341"/>
                <a:gd name="T6" fmla="*/ 98 w 98"/>
                <a:gd name="T7" fmla="*/ 76 h 341"/>
                <a:gd name="T8" fmla="*/ 0 w 98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41">
                  <a:moveTo>
                    <a:pt x="0" y="0"/>
                  </a:moveTo>
                  <a:lnTo>
                    <a:pt x="0" y="341"/>
                  </a:lnTo>
                  <a:lnTo>
                    <a:pt x="98" y="271"/>
                  </a:lnTo>
                  <a:lnTo>
                    <a:pt x="98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60" name="Freeform 188"/>
            <p:cNvSpPr>
              <a:spLocks/>
            </p:cNvSpPr>
            <p:nvPr/>
          </p:nvSpPr>
          <p:spPr bwMode="auto">
            <a:xfrm>
              <a:off x="5541" y="2896"/>
              <a:ext cx="98" cy="341"/>
            </a:xfrm>
            <a:custGeom>
              <a:avLst/>
              <a:gdLst>
                <a:gd name="T0" fmla="*/ 0 w 98"/>
                <a:gd name="T1" fmla="*/ 0 h 341"/>
                <a:gd name="T2" fmla="*/ 0 w 98"/>
                <a:gd name="T3" fmla="*/ 341 h 341"/>
                <a:gd name="T4" fmla="*/ 98 w 98"/>
                <a:gd name="T5" fmla="*/ 271 h 341"/>
                <a:gd name="T6" fmla="*/ 98 w 98"/>
                <a:gd name="T7" fmla="*/ 76 h 341"/>
                <a:gd name="T8" fmla="*/ 0 w 98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41">
                  <a:moveTo>
                    <a:pt x="0" y="0"/>
                  </a:moveTo>
                  <a:lnTo>
                    <a:pt x="0" y="341"/>
                  </a:lnTo>
                  <a:lnTo>
                    <a:pt x="98" y="271"/>
                  </a:lnTo>
                  <a:lnTo>
                    <a:pt x="98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61" name="Rectangle 189"/>
            <p:cNvSpPr>
              <a:spLocks noChangeArrowheads="1"/>
            </p:cNvSpPr>
            <p:nvPr/>
          </p:nvSpPr>
          <p:spPr bwMode="auto">
            <a:xfrm>
              <a:off x="5577" y="2967"/>
              <a:ext cx="4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effectLst/>
                  <a:latin typeface="Helvetica" pitchFamily="34" charset="0"/>
                </a:rPr>
                <a:t>M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6862" name="Rectangle 190"/>
            <p:cNvSpPr>
              <a:spLocks noChangeArrowheads="1"/>
            </p:cNvSpPr>
            <p:nvPr/>
          </p:nvSpPr>
          <p:spPr bwMode="auto">
            <a:xfrm>
              <a:off x="5575" y="3032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effectLst/>
                  <a:latin typeface="Helvetica" pitchFamily="34" charset="0"/>
                </a:rPr>
                <a:t>U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76863" name="Rectangle 191"/>
            <p:cNvSpPr>
              <a:spLocks noChangeArrowheads="1"/>
            </p:cNvSpPr>
            <p:nvPr/>
          </p:nvSpPr>
          <p:spPr bwMode="auto">
            <a:xfrm>
              <a:off x="5582" y="3097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effectLst/>
                  <a:latin typeface="Helvetica" pitchFamily="34" charset="0"/>
                </a:rPr>
                <a:t>X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076867" name="Group 195"/>
          <p:cNvGrpSpPr>
            <a:grpSpLocks/>
          </p:cNvGrpSpPr>
          <p:nvPr/>
        </p:nvGrpSpPr>
        <p:grpSpPr bwMode="auto">
          <a:xfrm>
            <a:off x="4799013" y="3135313"/>
            <a:ext cx="206375" cy="103187"/>
            <a:chOff x="3023" y="1975"/>
            <a:chExt cx="130" cy="65"/>
          </a:xfrm>
        </p:grpSpPr>
        <p:sp>
          <p:nvSpPr>
            <p:cNvPr id="2076865" name="Freeform 193"/>
            <p:cNvSpPr>
              <a:spLocks/>
            </p:cNvSpPr>
            <p:nvPr/>
          </p:nvSpPr>
          <p:spPr bwMode="auto">
            <a:xfrm>
              <a:off x="3077" y="1975"/>
              <a:ext cx="76" cy="65"/>
            </a:xfrm>
            <a:custGeom>
              <a:avLst/>
              <a:gdLst>
                <a:gd name="T0" fmla="*/ 76 w 76"/>
                <a:gd name="T1" fmla="*/ 32 h 65"/>
                <a:gd name="T2" fmla="*/ 0 w 76"/>
                <a:gd name="T3" fmla="*/ 65 h 65"/>
                <a:gd name="T4" fmla="*/ 0 w 76"/>
                <a:gd name="T5" fmla="*/ 0 h 65"/>
                <a:gd name="T6" fmla="*/ 76 w 76"/>
                <a:gd name="T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66" name="Line 194"/>
            <p:cNvSpPr>
              <a:spLocks noChangeShapeType="1"/>
            </p:cNvSpPr>
            <p:nvPr/>
          </p:nvSpPr>
          <p:spPr bwMode="auto">
            <a:xfrm flipH="1">
              <a:off x="3023" y="2007"/>
              <a:ext cx="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868" name="Oval 196"/>
          <p:cNvSpPr>
            <a:spLocks noChangeArrowheads="1"/>
          </p:cNvSpPr>
          <p:nvPr/>
        </p:nvSpPr>
        <p:spPr bwMode="auto">
          <a:xfrm>
            <a:off x="4784725" y="4567238"/>
            <a:ext cx="34925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869" name="Line 197"/>
          <p:cNvSpPr>
            <a:spLocks noChangeShapeType="1"/>
          </p:cNvSpPr>
          <p:nvPr/>
        </p:nvSpPr>
        <p:spPr bwMode="auto">
          <a:xfrm flipH="1">
            <a:off x="6113463" y="2921000"/>
            <a:ext cx="619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873" name="Group 201"/>
          <p:cNvGrpSpPr>
            <a:grpSpLocks/>
          </p:cNvGrpSpPr>
          <p:nvPr/>
        </p:nvGrpSpPr>
        <p:grpSpPr bwMode="auto">
          <a:xfrm>
            <a:off x="911225" y="1758950"/>
            <a:ext cx="276225" cy="558800"/>
            <a:chOff x="574" y="1108"/>
            <a:chExt cx="174" cy="352"/>
          </a:xfrm>
        </p:grpSpPr>
        <p:sp>
          <p:nvSpPr>
            <p:cNvPr id="2076870" name="Freeform 198"/>
            <p:cNvSpPr>
              <a:spLocks/>
            </p:cNvSpPr>
            <p:nvPr/>
          </p:nvSpPr>
          <p:spPr bwMode="auto">
            <a:xfrm>
              <a:off x="607" y="1108"/>
              <a:ext cx="97" cy="342"/>
            </a:xfrm>
            <a:custGeom>
              <a:avLst/>
              <a:gdLst>
                <a:gd name="T0" fmla="*/ 97 w 97"/>
                <a:gd name="T1" fmla="*/ 0 h 342"/>
                <a:gd name="T2" fmla="*/ 97 w 97"/>
                <a:gd name="T3" fmla="*/ 342 h 342"/>
                <a:gd name="T4" fmla="*/ 0 w 97"/>
                <a:gd name="T5" fmla="*/ 271 h 342"/>
                <a:gd name="T6" fmla="*/ 0 w 97"/>
                <a:gd name="T7" fmla="*/ 76 h 342"/>
                <a:gd name="T8" fmla="*/ 97 w 97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42">
                  <a:moveTo>
                    <a:pt x="97" y="0"/>
                  </a:moveTo>
                  <a:lnTo>
                    <a:pt x="97" y="342"/>
                  </a:lnTo>
                  <a:lnTo>
                    <a:pt x="0" y="271"/>
                  </a:lnTo>
                  <a:lnTo>
                    <a:pt x="0" y="76"/>
                  </a:lnTo>
                  <a:lnTo>
                    <a:pt x="97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71" name="Freeform 199"/>
            <p:cNvSpPr>
              <a:spLocks/>
            </p:cNvSpPr>
            <p:nvPr/>
          </p:nvSpPr>
          <p:spPr bwMode="auto">
            <a:xfrm>
              <a:off x="618" y="1119"/>
              <a:ext cx="97" cy="341"/>
            </a:xfrm>
            <a:custGeom>
              <a:avLst/>
              <a:gdLst>
                <a:gd name="T0" fmla="*/ 97 w 97"/>
                <a:gd name="T1" fmla="*/ 0 h 341"/>
                <a:gd name="T2" fmla="*/ 97 w 97"/>
                <a:gd name="T3" fmla="*/ 341 h 341"/>
                <a:gd name="T4" fmla="*/ 0 w 97"/>
                <a:gd name="T5" fmla="*/ 271 h 341"/>
                <a:gd name="T6" fmla="*/ 0 w 97"/>
                <a:gd name="T7" fmla="*/ 76 h 341"/>
                <a:gd name="T8" fmla="*/ 97 w 97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41">
                  <a:moveTo>
                    <a:pt x="97" y="0"/>
                  </a:moveTo>
                  <a:lnTo>
                    <a:pt x="97" y="341"/>
                  </a:lnTo>
                  <a:lnTo>
                    <a:pt x="0" y="271"/>
                  </a:lnTo>
                  <a:lnTo>
                    <a:pt x="0" y="76"/>
                  </a:lnTo>
                  <a:lnTo>
                    <a:pt x="97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076872" name="Picture 2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" y="1195"/>
              <a:ext cx="17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76874" name="Line 202"/>
          <p:cNvSpPr>
            <a:spLocks noChangeShapeType="1"/>
          </p:cNvSpPr>
          <p:nvPr/>
        </p:nvSpPr>
        <p:spPr bwMode="auto">
          <a:xfrm flipH="1">
            <a:off x="1127125" y="2146300"/>
            <a:ext cx="1004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75" name="Line 203"/>
          <p:cNvSpPr>
            <a:spLocks noChangeShapeType="1"/>
          </p:cNvSpPr>
          <p:nvPr/>
        </p:nvSpPr>
        <p:spPr bwMode="auto">
          <a:xfrm flipH="1">
            <a:off x="77788" y="2025650"/>
            <a:ext cx="85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76" name="Line 204"/>
          <p:cNvSpPr>
            <a:spLocks noChangeShapeType="1"/>
          </p:cNvSpPr>
          <p:nvPr/>
        </p:nvSpPr>
        <p:spPr bwMode="auto">
          <a:xfrm>
            <a:off x="2132013" y="2146300"/>
            <a:ext cx="0" cy="498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77" name="Oval 205"/>
          <p:cNvSpPr>
            <a:spLocks noChangeArrowheads="1"/>
          </p:cNvSpPr>
          <p:nvPr/>
        </p:nvSpPr>
        <p:spPr bwMode="auto">
          <a:xfrm>
            <a:off x="2111375" y="2632075"/>
            <a:ext cx="42863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878" name="Line 206"/>
          <p:cNvSpPr>
            <a:spLocks noChangeShapeType="1"/>
          </p:cNvSpPr>
          <p:nvPr/>
        </p:nvSpPr>
        <p:spPr bwMode="auto">
          <a:xfrm>
            <a:off x="6732588" y="1914525"/>
            <a:ext cx="0" cy="1006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79" name="Line 207"/>
          <p:cNvSpPr>
            <a:spLocks noChangeShapeType="1"/>
          </p:cNvSpPr>
          <p:nvPr/>
        </p:nvSpPr>
        <p:spPr bwMode="auto">
          <a:xfrm>
            <a:off x="6578600" y="4081463"/>
            <a:ext cx="0" cy="344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6882" name="Group 210"/>
          <p:cNvGrpSpPr>
            <a:grpSpLocks/>
          </p:cNvGrpSpPr>
          <p:nvPr/>
        </p:nvGrpSpPr>
        <p:grpSpPr bwMode="auto">
          <a:xfrm>
            <a:off x="2528888" y="3925888"/>
            <a:ext cx="541337" cy="87312"/>
            <a:chOff x="1593" y="2473"/>
            <a:chExt cx="341" cy="55"/>
          </a:xfrm>
        </p:grpSpPr>
        <p:sp>
          <p:nvSpPr>
            <p:cNvPr id="2076880" name="Freeform 208"/>
            <p:cNvSpPr>
              <a:spLocks/>
            </p:cNvSpPr>
            <p:nvPr/>
          </p:nvSpPr>
          <p:spPr bwMode="auto">
            <a:xfrm>
              <a:off x="1869" y="2473"/>
              <a:ext cx="65" cy="55"/>
            </a:xfrm>
            <a:custGeom>
              <a:avLst/>
              <a:gdLst>
                <a:gd name="T0" fmla="*/ 65 w 65"/>
                <a:gd name="T1" fmla="*/ 27 h 55"/>
                <a:gd name="T2" fmla="*/ 0 w 65"/>
                <a:gd name="T3" fmla="*/ 55 h 55"/>
                <a:gd name="T4" fmla="*/ 0 w 65"/>
                <a:gd name="T5" fmla="*/ 0 h 55"/>
                <a:gd name="T6" fmla="*/ 65 w 65"/>
                <a:gd name="T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5">
                  <a:moveTo>
                    <a:pt x="65" y="27"/>
                  </a:moveTo>
                  <a:lnTo>
                    <a:pt x="0" y="55"/>
                  </a:lnTo>
                  <a:lnTo>
                    <a:pt x="0" y="0"/>
                  </a:lnTo>
                  <a:lnTo>
                    <a:pt x="65" y="27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81" name="Line 209"/>
            <p:cNvSpPr>
              <a:spLocks noChangeShapeType="1"/>
            </p:cNvSpPr>
            <p:nvPr/>
          </p:nvSpPr>
          <p:spPr bwMode="auto">
            <a:xfrm flipH="1">
              <a:off x="1593" y="2500"/>
              <a:ext cx="319" cy="0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6885" name="Group 213"/>
          <p:cNvGrpSpPr>
            <a:grpSpLocks/>
          </p:cNvGrpSpPr>
          <p:nvPr/>
        </p:nvGrpSpPr>
        <p:grpSpPr bwMode="auto">
          <a:xfrm>
            <a:off x="2528888" y="3694113"/>
            <a:ext cx="541337" cy="85725"/>
            <a:chOff x="1593" y="2327"/>
            <a:chExt cx="341" cy="54"/>
          </a:xfrm>
        </p:grpSpPr>
        <p:sp>
          <p:nvSpPr>
            <p:cNvPr id="2076883" name="Freeform 211"/>
            <p:cNvSpPr>
              <a:spLocks/>
            </p:cNvSpPr>
            <p:nvPr/>
          </p:nvSpPr>
          <p:spPr bwMode="auto">
            <a:xfrm>
              <a:off x="1869" y="2327"/>
              <a:ext cx="65" cy="54"/>
            </a:xfrm>
            <a:custGeom>
              <a:avLst/>
              <a:gdLst>
                <a:gd name="T0" fmla="*/ 65 w 65"/>
                <a:gd name="T1" fmla="*/ 27 h 54"/>
                <a:gd name="T2" fmla="*/ 0 w 65"/>
                <a:gd name="T3" fmla="*/ 54 h 54"/>
                <a:gd name="T4" fmla="*/ 0 w 65"/>
                <a:gd name="T5" fmla="*/ 0 h 54"/>
                <a:gd name="T6" fmla="*/ 65 w 65"/>
                <a:gd name="T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4">
                  <a:moveTo>
                    <a:pt x="65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5" y="27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884" name="Line 212"/>
            <p:cNvSpPr>
              <a:spLocks noChangeShapeType="1"/>
            </p:cNvSpPr>
            <p:nvPr/>
          </p:nvSpPr>
          <p:spPr bwMode="auto">
            <a:xfrm flipH="1">
              <a:off x="1593" y="2354"/>
              <a:ext cx="319" cy="0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6886" name="Line 214"/>
          <p:cNvSpPr>
            <a:spLocks noChangeShapeType="1"/>
          </p:cNvSpPr>
          <p:nvPr/>
        </p:nvSpPr>
        <p:spPr bwMode="auto">
          <a:xfrm flipH="1">
            <a:off x="2828925" y="3925888"/>
            <a:ext cx="77788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87" name="Rectangle 215"/>
          <p:cNvSpPr>
            <a:spLocks noChangeArrowheads="1"/>
          </p:cNvSpPr>
          <p:nvPr/>
        </p:nvSpPr>
        <p:spPr bwMode="auto">
          <a:xfrm>
            <a:off x="2908300" y="397827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  <a:effectLst/>
                <a:latin typeface="Helvetica" pitchFamily="34" charset="0"/>
              </a:rPr>
              <a:t>5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888" name="Line 216"/>
          <p:cNvSpPr>
            <a:spLocks noChangeShapeType="1"/>
          </p:cNvSpPr>
          <p:nvPr/>
        </p:nvSpPr>
        <p:spPr bwMode="auto">
          <a:xfrm flipH="1">
            <a:off x="2828925" y="3694113"/>
            <a:ext cx="77788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89" name="Rectangle 217"/>
          <p:cNvSpPr>
            <a:spLocks noChangeArrowheads="1"/>
          </p:cNvSpPr>
          <p:nvPr/>
        </p:nvSpPr>
        <p:spPr bwMode="auto">
          <a:xfrm>
            <a:off x="2908300" y="374650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  <a:effectLst/>
                <a:latin typeface="Helvetica" pitchFamily="34" charset="0"/>
              </a:rPr>
              <a:t>5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890" name="Oval 218"/>
          <p:cNvSpPr>
            <a:spLocks noChangeArrowheads="1"/>
          </p:cNvSpPr>
          <p:nvPr/>
        </p:nvSpPr>
        <p:spPr bwMode="auto">
          <a:xfrm>
            <a:off x="717550" y="3716338"/>
            <a:ext cx="44450" cy="33337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891" name="Line 219"/>
          <p:cNvSpPr>
            <a:spLocks noChangeShapeType="1"/>
          </p:cNvSpPr>
          <p:nvPr/>
        </p:nvSpPr>
        <p:spPr bwMode="auto">
          <a:xfrm>
            <a:off x="2682875" y="4202113"/>
            <a:ext cx="0" cy="18573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92" name="Line 220"/>
          <p:cNvSpPr>
            <a:spLocks noChangeShapeType="1"/>
          </p:cNvSpPr>
          <p:nvPr/>
        </p:nvSpPr>
        <p:spPr bwMode="auto">
          <a:xfrm>
            <a:off x="2528888" y="5053013"/>
            <a:ext cx="0" cy="6619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93" name="Line 221"/>
          <p:cNvSpPr>
            <a:spLocks noChangeShapeType="1"/>
          </p:cNvSpPr>
          <p:nvPr/>
        </p:nvSpPr>
        <p:spPr bwMode="auto">
          <a:xfrm flipH="1">
            <a:off x="2476500" y="5276850"/>
            <a:ext cx="77788" cy="77788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94" name="Rectangle 222"/>
          <p:cNvSpPr>
            <a:spLocks noChangeArrowheads="1"/>
          </p:cNvSpPr>
          <p:nvPr/>
        </p:nvSpPr>
        <p:spPr bwMode="auto">
          <a:xfrm>
            <a:off x="2581275" y="531177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  <a:effectLst/>
                <a:latin typeface="Helvetica" pitchFamily="34" charset="0"/>
              </a:rPr>
              <a:t>5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895" name="Line 223"/>
          <p:cNvSpPr>
            <a:spLocks noChangeShapeType="1"/>
          </p:cNvSpPr>
          <p:nvPr/>
        </p:nvSpPr>
        <p:spPr bwMode="auto">
          <a:xfrm flipH="1">
            <a:off x="2682875" y="6059488"/>
            <a:ext cx="5761038" cy="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96" name="Line 224"/>
          <p:cNvSpPr>
            <a:spLocks noChangeShapeType="1"/>
          </p:cNvSpPr>
          <p:nvPr/>
        </p:nvSpPr>
        <p:spPr bwMode="auto">
          <a:xfrm>
            <a:off x="8443913" y="5715000"/>
            <a:ext cx="0" cy="3444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897" name="Rectangle 225"/>
          <p:cNvSpPr>
            <a:spLocks noChangeArrowheads="1"/>
          </p:cNvSpPr>
          <p:nvPr/>
        </p:nvSpPr>
        <p:spPr bwMode="auto">
          <a:xfrm>
            <a:off x="2190750" y="1974850"/>
            <a:ext cx="3317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IF/ID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898" name="Rectangle 226"/>
          <p:cNvSpPr>
            <a:spLocks noChangeArrowheads="1"/>
          </p:cNvSpPr>
          <p:nvPr/>
        </p:nvSpPr>
        <p:spPr bwMode="auto">
          <a:xfrm>
            <a:off x="4395788" y="1974850"/>
            <a:ext cx="398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ID/EX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899" name="Rectangle 227"/>
          <p:cNvSpPr>
            <a:spLocks noChangeArrowheads="1"/>
          </p:cNvSpPr>
          <p:nvPr/>
        </p:nvSpPr>
        <p:spPr bwMode="auto">
          <a:xfrm>
            <a:off x="6084888" y="1974850"/>
            <a:ext cx="5984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EX/MEM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900" name="Rectangle 228"/>
          <p:cNvSpPr>
            <a:spLocks noChangeArrowheads="1"/>
          </p:cNvSpPr>
          <p:nvPr/>
        </p:nvSpPr>
        <p:spPr bwMode="auto">
          <a:xfrm>
            <a:off x="7937500" y="1974850"/>
            <a:ext cx="649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MEM/WB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6901" name="Rectangle 229"/>
          <p:cNvSpPr>
            <a:spLocks noChangeArrowheads="1"/>
          </p:cNvSpPr>
          <p:nvPr/>
        </p:nvSpPr>
        <p:spPr bwMode="auto">
          <a:xfrm>
            <a:off x="6780213" y="3789363"/>
            <a:ext cx="2746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effectLst/>
                <a:latin typeface="Helvetica" pitchFamily="34" charset="0"/>
              </a:rPr>
              <a:t>Zero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28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CC2D-1F87-490D-BBA9-EB14B14082E0}" type="slidenum">
              <a:rPr lang="en-US"/>
              <a:pPr/>
              <a:t>45</a:t>
            </a:fld>
            <a:endParaRPr lang="en-US"/>
          </a:p>
        </p:txBody>
      </p:sp>
      <p:sp>
        <p:nvSpPr>
          <p:cNvPr id="2077698" name="Rectangle 2"/>
          <p:cNvSpPr>
            <a:spLocks noChangeArrowheads="1"/>
          </p:cNvSpPr>
          <p:nvPr/>
        </p:nvSpPr>
        <p:spPr bwMode="auto">
          <a:xfrm>
            <a:off x="4648200" y="4191000"/>
            <a:ext cx="3810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699" name="Rectangle 3"/>
          <p:cNvSpPr>
            <a:spLocks noChangeArrowheads="1"/>
          </p:cNvSpPr>
          <p:nvPr/>
        </p:nvSpPr>
        <p:spPr bwMode="auto">
          <a:xfrm>
            <a:off x="4876800" y="4343400"/>
            <a:ext cx="147638" cy="631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00" name="Rectangle 4"/>
          <p:cNvSpPr>
            <a:spLocks noChangeArrowheads="1"/>
          </p:cNvSpPr>
          <p:nvPr/>
        </p:nvSpPr>
        <p:spPr bwMode="auto">
          <a:xfrm>
            <a:off x="4876800" y="4953000"/>
            <a:ext cx="1404938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7701" name="Group 5"/>
          <p:cNvGrpSpPr>
            <a:grpSpLocks/>
          </p:cNvGrpSpPr>
          <p:nvPr/>
        </p:nvGrpSpPr>
        <p:grpSpPr bwMode="auto">
          <a:xfrm>
            <a:off x="-38100" y="1981200"/>
            <a:ext cx="2400300" cy="4038600"/>
            <a:chOff x="0" y="1248"/>
            <a:chExt cx="1512" cy="2544"/>
          </a:xfrm>
        </p:grpSpPr>
        <p:sp>
          <p:nvSpPr>
            <p:cNvPr id="2077702" name="Rectangle 6"/>
            <p:cNvSpPr>
              <a:spLocks noChangeArrowheads="1"/>
            </p:cNvSpPr>
            <p:nvPr/>
          </p:nvSpPr>
          <p:spPr bwMode="auto">
            <a:xfrm>
              <a:off x="1248" y="1632"/>
              <a:ext cx="171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effectLst/>
                <a:latin typeface="Helvetica" pitchFamily="34" charset="0"/>
              </a:endParaRPr>
            </a:p>
          </p:txBody>
        </p:sp>
        <p:sp>
          <p:nvSpPr>
            <p:cNvPr id="2077703" name="Rectangle 7"/>
            <p:cNvSpPr>
              <a:spLocks noChangeArrowheads="1"/>
            </p:cNvSpPr>
            <p:nvPr/>
          </p:nvSpPr>
          <p:spPr bwMode="auto">
            <a:xfrm>
              <a:off x="1331" y="1333"/>
              <a:ext cx="82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04" name="Rectangle 8"/>
            <p:cNvSpPr>
              <a:spLocks noChangeArrowheads="1"/>
            </p:cNvSpPr>
            <p:nvPr/>
          </p:nvSpPr>
          <p:spPr bwMode="auto">
            <a:xfrm>
              <a:off x="1029" y="1440"/>
              <a:ext cx="240" cy="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05" name="Rectangle 9"/>
            <p:cNvSpPr>
              <a:spLocks noChangeArrowheads="1"/>
            </p:cNvSpPr>
            <p:nvPr/>
          </p:nvSpPr>
          <p:spPr bwMode="auto">
            <a:xfrm>
              <a:off x="741" y="1311"/>
              <a:ext cx="624" cy="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06" name="Rectangle 10"/>
            <p:cNvSpPr>
              <a:spLocks noChangeArrowheads="1"/>
            </p:cNvSpPr>
            <p:nvPr/>
          </p:nvSpPr>
          <p:spPr bwMode="auto">
            <a:xfrm>
              <a:off x="501" y="1488"/>
              <a:ext cx="528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07" name="Rectangle 11"/>
            <p:cNvSpPr>
              <a:spLocks noChangeArrowheads="1"/>
            </p:cNvSpPr>
            <p:nvPr/>
          </p:nvSpPr>
          <p:spPr bwMode="auto">
            <a:xfrm>
              <a:off x="453" y="1488"/>
              <a:ext cx="96" cy="8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08" name="Rectangle 12"/>
            <p:cNvSpPr>
              <a:spLocks noChangeArrowheads="1"/>
            </p:cNvSpPr>
            <p:nvPr/>
          </p:nvSpPr>
          <p:spPr bwMode="auto">
            <a:xfrm>
              <a:off x="0" y="1248"/>
              <a:ext cx="62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09" name="Rectangle 13"/>
            <p:cNvSpPr>
              <a:spLocks noChangeArrowheads="1"/>
            </p:cNvSpPr>
            <p:nvPr/>
          </p:nvSpPr>
          <p:spPr bwMode="auto">
            <a:xfrm>
              <a:off x="405" y="2304"/>
              <a:ext cx="192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10" name="Rectangle 14"/>
            <p:cNvSpPr>
              <a:spLocks noChangeArrowheads="1"/>
            </p:cNvSpPr>
            <p:nvPr/>
          </p:nvSpPr>
          <p:spPr bwMode="auto">
            <a:xfrm>
              <a:off x="117" y="2304"/>
              <a:ext cx="96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11" name="Rectangle 15"/>
            <p:cNvSpPr>
              <a:spLocks noChangeArrowheads="1"/>
            </p:cNvSpPr>
            <p:nvPr/>
          </p:nvSpPr>
          <p:spPr bwMode="auto">
            <a:xfrm>
              <a:off x="21" y="1337"/>
              <a:ext cx="96" cy="10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12" name="Rectangle 16"/>
            <p:cNvSpPr>
              <a:spLocks noChangeArrowheads="1"/>
            </p:cNvSpPr>
            <p:nvPr/>
          </p:nvSpPr>
          <p:spPr bwMode="auto">
            <a:xfrm>
              <a:off x="213" y="2016"/>
              <a:ext cx="96" cy="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13" name="Rectangle 17"/>
            <p:cNvSpPr>
              <a:spLocks noChangeArrowheads="1"/>
            </p:cNvSpPr>
            <p:nvPr/>
          </p:nvSpPr>
          <p:spPr bwMode="auto">
            <a:xfrm>
              <a:off x="309" y="2016"/>
              <a:ext cx="96" cy="6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14" name="Rectangle 18"/>
            <p:cNvSpPr>
              <a:spLocks noChangeArrowheads="1"/>
            </p:cNvSpPr>
            <p:nvPr/>
          </p:nvSpPr>
          <p:spPr bwMode="auto">
            <a:xfrm flipH="1">
              <a:off x="1029" y="2207"/>
              <a:ext cx="288" cy="6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15" name="Rectangle 19"/>
            <p:cNvSpPr>
              <a:spLocks noChangeArrowheads="1"/>
            </p:cNvSpPr>
            <p:nvPr/>
          </p:nvSpPr>
          <p:spPr bwMode="auto">
            <a:xfrm>
              <a:off x="1317" y="2304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16" name="Rectangle 20"/>
            <p:cNvSpPr>
              <a:spLocks noChangeArrowheads="1"/>
            </p:cNvSpPr>
            <p:nvPr/>
          </p:nvSpPr>
          <p:spPr bwMode="auto">
            <a:xfrm>
              <a:off x="1418" y="1392"/>
              <a:ext cx="48" cy="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effectLst/>
                <a:latin typeface="Helvetica" pitchFamily="34" charset="0"/>
              </a:endParaRPr>
            </a:p>
          </p:txBody>
        </p:sp>
        <p:sp>
          <p:nvSpPr>
            <p:cNvPr id="2077717" name="Rectangle 21"/>
            <p:cNvSpPr>
              <a:spLocks noChangeArrowheads="1"/>
            </p:cNvSpPr>
            <p:nvPr/>
          </p:nvSpPr>
          <p:spPr bwMode="auto">
            <a:xfrm>
              <a:off x="1416" y="1370"/>
              <a:ext cx="96" cy="24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7718" name="Rectangle 22"/>
          <p:cNvSpPr>
            <a:spLocks noChangeArrowheads="1"/>
          </p:cNvSpPr>
          <p:nvPr/>
        </p:nvSpPr>
        <p:spPr bwMode="auto">
          <a:xfrm>
            <a:off x="4767263" y="4486275"/>
            <a:ext cx="338137" cy="173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19" name="Rectangle 23"/>
          <p:cNvSpPr>
            <a:spLocks noChangeArrowheads="1"/>
          </p:cNvSpPr>
          <p:nvPr/>
        </p:nvSpPr>
        <p:spPr bwMode="auto">
          <a:xfrm>
            <a:off x="4267200" y="3692525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20" name="Rectangle 24"/>
          <p:cNvSpPr>
            <a:spLocks noChangeArrowheads="1"/>
          </p:cNvSpPr>
          <p:nvPr/>
        </p:nvSpPr>
        <p:spPr bwMode="auto">
          <a:xfrm>
            <a:off x="4267200" y="4208463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21" name="Rectangle 25"/>
          <p:cNvSpPr>
            <a:spLocks noChangeArrowheads="1"/>
          </p:cNvSpPr>
          <p:nvPr/>
        </p:nvSpPr>
        <p:spPr bwMode="auto">
          <a:xfrm>
            <a:off x="2590800" y="4981575"/>
            <a:ext cx="1981200" cy="1206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22" name="Rectangle 26"/>
          <p:cNvSpPr>
            <a:spLocks noChangeArrowheads="1"/>
          </p:cNvSpPr>
          <p:nvPr/>
        </p:nvSpPr>
        <p:spPr bwMode="auto">
          <a:xfrm>
            <a:off x="2514600" y="5632450"/>
            <a:ext cx="19812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23" name="Rectangle 27"/>
          <p:cNvSpPr>
            <a:spLocks noChangeArrowheads="1"/>
          </p:cNvSpPr>
          <p:nvPr/>
        </p:nvSpPr>
        <p:spPr bwMode="auto">
          <a:xfrm>
            <a:off x="2590800" y="3879850"/>
            <a:ext cx="474663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24" name="Rectangle 28"/>
          <p:cNvSpPr>
            <a:spLocks noChangeArrowheads="1"/>
          </p:cNvSpPr>
          <p:nvPr/>
        </p:nvSpPr>
        <p:spPr bwMode="auto">
          <a:xfrm>
            <a:off x="2362200" y="3651250"/>
            <a:ext cx="6858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25" name="Rectangle 29"/>
          <p:cNvSpPr>
            <a:spLocks noChangeArrowheads="1"/>
          </p:cNvSpPr>
          <p:nvPr/>
        </p:nvSpPr>
        <p:spPr bwMode="auto">
          <a:xfrm>
            <a:off x="2438400" y="3727450"/>
            <a:ext cx="152400" cy="2057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26" name="Rectangle 30"/>
          <p:cNvSpPr>
            <a:spLocks noChangeArrowheads="1"/>
          </p:cNvSpPr>
          <p:nvPr/>
        </p:nvSpPr>
        <p:spPr bwMode="auto">
          <a:xfrm>
            <a:off x="3886200" y="4711700"/>
            <a:ext cx="304800" cy="685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7727" name="Rectangle 31"/>
          <p:cNvSpPr>
            <a:spLocks noChangeArrowheads="1"/>
          </p:cNvSpPr>
          <p:nvPr/>
        </p:nvSpPr>
        <p:spPr bwMode="auto">
          <a:xfrm flipH="1">
            <a:off x="3851275" y="3533775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28" name="Rectangle 32"/>
          <p:cNvSpPr>
            <a:spLocks noChangeArrowheads="1"/>
          </p:cNvSpPr>
          <p:nvPr/>
        </p:nvSpPr>
        <p:spPr bwMode="auto">
          <a:xfrm>
            <a:off x="4594225" y="497046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29" name="Rectangle 33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0" name="Rectangle 34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1" name="Rectangle 35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2" name="Rectangle 36"/>
          <p:cNvSpPr>
            <a:spLocks noChangeArrowheads="1"/>
          </p:cNvSpPr>
          <p:nvPr/>
        </p:nvSpPr>
        <p:spPr bwMode="auto">
          <a:xfrm>
            <a:off x="4729163" y="4495800"/>
            <a:ext cx="147637" cy="631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3" name="Rectangle 37"/>
          <p:cNvSpPr>
            <a:spLocks noChangeArrowheads="1"/>
          </p:cNvSpPr>
          <p:nvPr/>
        </p:nvSpPr>
        <p:spPr bwMode="auto">
          <a:xfrm>
            <a:off x="4648200" y="3702050"/>
            <a:ext cx="914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4" name="Rectangle 38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5" name="Rectangle 39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6" name="Rectangle 40"/>
          <p:cNvSpPr>
            <a:spLocks noChangeArrowheads="1"/>
          </p:cNvSpPr>
          <p:nvPr/>
        </p:nvSpPr>
        <p:spPr bwMode="auto">
          <a:xfrm>
            <a:off x="6477000" y="4114800"/>
            <a:ext cx="1524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7" name="Rectangle 41"/>
          <p:cNvSpPr>
            <a:spLocks noChangeArrowheads="1"/>
          </p:cNvSpPr>
          <p:nvPr/>
        </p:nvSpPr>
        <p:spPr bwMode="auto">
          <a:xfrm>
            <a:off x="6554788" y="4360863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8" name="Rectangle 42"/>
          <p:cNvSpPr>
            <a:spLocks noChangeArrowheads="1"/>
          </p:cNvSpPr>
          <p:nvPr/>
        </p:nvSpPr>
        <p:spPr bwMode="auto">
          <a:xfrm>
            <a:off x="6400800" y="5638800"/>
            <a:ext cx="1752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39" name="Rectangle 43"/>
          <p:cNvSpPr>
            <a:spLocks noChangeArrowheads="1"/>
          </p:cNvSpPr>
          <p:nvPr/>
        </p:nvSpPr>
        <p:spPr bwMode="auto">
          <a:xfrm>
            <a:off x="8001000" y="4668838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40" name="Rectangle 44"/>
          <p:cNvSpPr>
            <a:spLocks noChangeArrowheads="1"/>
          </p:cNvSpPr>
          <p:nvPr/>
        </p:nvSpPr>
        <p:spPr bwMode="auto">
          <a:xfrm flipH="1">
            <a:off x="7467600" y="4191000"/>
            <a:ext cx="5334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77741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7742" name="Rectangle 4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Executing Multiple Instructions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Clock Cycle 4</a:t>
            </a:r>
          </a:p>
        </p:txBody>
      </p:sp>
      <p:sp>
        <p:nvSpPr>
          <p:cNvPr id="2077743" name="Rectangle 4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44" name="Rectangle 48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45" name="Rectangle 49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46" name="Rectangle 50"/>
          <p:cNvSpPr>
            <a:spLocks noChangeArrowheads="1"/>
          </p:cNvSpPr>
          <p:nvPr/>
        </p:nvSpPr>
        <p:spPr bwMode="auto">
          <a:xfrm>
            <a:off x="6248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47" name="Rectangle 51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48" name="Rectangle 52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49" name="Rectangle 53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50" name="Rectangle 54"/>
          <p:cNvSpPr>
            <a:spLocks noChangeArrowheads="1"/>
          </p:cNvSpPr>
          <p:nvPr/>
        </p:nvSpPr>
        <p:spPr bwMode="auto">
          <a:xfrm>
            <a:off x="2209800" y="21336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51" name="Rectangle 55"/>
          <p:cNvSpPr>
            <a:spLocks noChangeArrowheads="1"/>
          </p:cNvSpPr>
          <p:nvPr/>
        </p:nvSpPr>
        <p:spPr bwMode="auto">
          <a:xfrm>
            <a:off x="6256338" y="2232025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52" name="Line 56"/>
          <p:cNvSpPr>
            <a:spLocks noChangeShapeType="1"/>
          </p:cNvSpPr>
          <p:nvPr/>
        </p:nvSpPr>
        <p:spPr bwMode="auto">
          <a:xfrm>
            <a:off x="6553200" y="1752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53" name="Text Box 57"/>
          <p:cNvSpPr txBox="1">
            <a:spLocks noChangeArrowheads="1"/>
          </p:cNvSpPr>
          <p:nvPr/>
        </p:nvSpPr>
        <p:spPr bwMode="auto">
          <a:xfrm>
            <a:off x="69342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LW</a:t>
            </a:r>
          </a:p>
        </p:txBody>
      </p:sp>
      <p:sp>
        <p:nvSpPr>
          <p:cNvPr id="2077754" name="Line 58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55" name="Text Box 59"/>
          <p:cNvSpPr txBox="1">
            <a:spLocks noChangeArrowheads="1"/>
          </p:cNvSpPr>
          <p:nvPr/>
        </p:nvSpPr>
        <p:spPr bwMode="auto">
          <a:xfrm>
            <a:off x="51768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SW</a:t>
            </a:r>
          </a:p>
        </p:txBody>
      </p:sp>
      <p:sp>
        <p:nvSpPr>
          <p:cNvPr id="2077756" name="Line 60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57" name="Text Box 61"/>
          <p:cNvSpPr txBox="1">
            <a:spLocks noChangeArrowheads="1"/>
          </p:cNvSpPr>
          <p:nvPr/>
        </p:nvSpPr>
        <p:spPr bwMode="auto">
          <a:xfrm>
            <a:off x="30638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ADD</a:t>
            </a:r>
          </a:p>
        </p:txBody>
      </p:sp>
      <p:sp>
        <p:nvSpPr>
          <p:cNvPr id="2077758" name="Rectangle 62"/>
          <p:cNvSpPr>
            <a:spLocks noChangeArrowheads="1"/>
          </p:cNvSpPr>
          <p:nvPr/>
        </p:nvSpPr>
        <p:spPr bwMode="auto">
          <a:xfrm>
            <a:off x="6248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59" name="Rectangle 63"/>
          <p:cNvSpPr>
            <a:spLocks noChangeArrowheads="1"/>
          </p:cNvSpPr>
          <p:nvPr/>
        </p:nvSpPr>
        <p:spPr bwMode="auto">
          <a:xfrm>
            <a:off x="4495800" y="220345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60" name="Rectangle 64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61" name="Rectangle 65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62" name="Rectangle 66"/>
          <p:cNvSpPr>
            <a:spLocks noChangeArrowheads="1"/>
          </p:cNvSpPr>
          <p:nvPr/>
        </p:nvSpPr>
        <p:spPr bwMode="auto">
          <a:xfrm>
            <a:off x="2316163" y="2185988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7763" name="Rectangle 67"/>
          <p:cNvSpPr>
            <a:spLocks noChangeArrowheads="1"/>
          </p:cNvSpPr>
          <p:nvPr/>
        </p:nvSpPr>
        <p:spPr bwMode="auto">
          <a:xfrm>
            <a:off x="2286000" y="2185988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7764" name="Rectangle 68"/>
          <p:cNvSpPr>
            <a:spLocks noChangeArrowheads="1"/>
          </p:cNvSpPr>
          <p:nvPr/>
        </p:nvSpPr>
        <p:spPr bwMode="auto">
          <a:xfrm>
            <a:off x="2209800" y="21844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7765" name="Rectangle 69"/>
          <p:cNvSpPr>
            <a:spLocks noChangeArrowheads="1"/>
          </p:cNvSpPr>
          <p:nvPr/>
        </p:nvSpPr>
        <p:spPr bwMode="auto">
          <a:xfrm>
            <a:off x="2209800" y="21748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66" name="Line 70"/>
          <p:cNvSpPr>
            <a:spLocks noChangeShapeType="1"/>
          </p:cNvSpPr>
          <p:nvPr/>
        </p:nvSpPr>
        <p:spPr bwMode="auto">
          <a:xfrm>
            <a:off x="228600" y="171926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767" name="Text Box 71"/>
          <p:cNvSpPr txBox="1">
            <a:spLocks noChangeArrowheads="1"/>
          </p:cNvSpPr>
          <p:nvPr/>
        </p:nvSpPr>
        <p:spPr bwMode="auto">
          <a:xfrm>
            <a:off x="858838" y="143510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265930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555D-CFC4-4CA6-801F-6CF7C12266D1}" type="slidenum">
              <a:rPr lang="en-US"/>
              <a:pPr/>
              <a:t>46</a:t>
            </a:fld>
            <a:endParaRPr lang="en-US"/>
          </a:p>
        </p:txBody>
      </p:sp>
      <p:sp>
        <p:nvSpPr>
          <p:cNvPr id="2078722" name="Rectangle 2"/>
          <p:cNvSpPr>
            <a:spLocks noChangeArrowheads="1"/>
          </p:cNvSpPr>
          <p:nvPr/>
        </p:nvSpPr>
        <p:spPr bwMode="auto">
          <a:xfrm>
            <a:off x="2590800" y="4981575"/>
            <a:ext cx="1981200" cy="1206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23" name="Rectangle 3"/>
          <p:cNvSpPr>
            <a:spLocks noChangeArrowheads="1"/>
          </p:cNvSpPr>
          <p:nvPr/>
        </p:nvSpPr>
        <p:spPr bwMode="auto">
          <a:xfrm>
            <a:off x="4267200" y="3692525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24" name="Rectangle 4"/>
          <p:cNvSpPr>
            <a:spLocks noChangeArrowheads="1"/>
          </p:cNvSpPr>
          <p:nvPr/>
        </p:nvSpPr>
        <p:spPr bwMode="auto">
          <a:xfrm>
            <a:off x="4267200" y="4208463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25" name="Rectangle 5"/>
          <p:cNvSpPr>
            <a:spLocks noChangeArrowheads="1"/>
          </p:cNvSpPr>
          <p:nvPr/>
        </p:nvSpPr>
        <p:spPr bwMode="auto">
          <a:xfrm>
            <a:off x="2514600" y="5632450"/>
            <a:ext cx="1981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26" name="Rectangle 6"/>
          <p:cNvSpPr>
            <a:spLocks noChangeArrowheads="1"/>
          </p:cNvSpPr>
          <p:nvPr/>
        </p:nvSpPr>
        <p:spPr bwMode="auto">
          <a:xfrm>
            <a:off x="2590800" y="3879850"/>
            <a:ext cx="474663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27" name="Rectangle 7"/>
          <p:cNvSpPr>
            <a:spLocks noChangeArrowheads="1"/>
          </p:cNvSpPr>
          <p:nvPr/>
        </p:nvSpPr>
        <p:spPr bwMode="auto">
          <a:xfrm>
            <a:off x="2362200" y="3651250"/>
            <a:ext cx="6858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28" name="Rectangle 8"/>
          <p:cNvSpPr>
            <a:spLocks noChangeArrowheads="1"/>
          </p:cNvSpPr>
          <p:nvPr/>
        </p:nvSpPr>
        <p:spPr bwMode="auto">
          <a:xfrm>
            <a:off x="2438400" y="3727450"/>
            <a:ext cx="152400" cy="2057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29" name="Rectangle 9"/>
          <p:cNvSpPr>
            <a:spLocks noChangeArrowheads="1"/>
          </p:cNvSpPr>
          <p:nvPr/>
        </p:nvSpPr>
        <p:spPr bwMode="auto">
          <a:xfrm>
            <a:off x="3886200" y="4711700"/>
            <a:ext cx="304800" cy="685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8730" name="Rectangle 10"/>
          <p:cNvSpPr>
            <a:spLocks noChangeArrowheads="1"/>
          </p:cNvSpPr>
          <p:nvPr/>
        </p:nvSpPr>
        <p:spPr bwMode="auto">
          <a:xfrm flipH="1">
            <a:off x="3851275" y="3533775"/>
            <a:ext cx="457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31" name="Rectangle 11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32" name="Rectangle 12"/>
          <p:cNvSpPr>
            <a:spLocks noChangeArrowheads="1"/>
          </p:cNvSpPr>
          <p:nvPr/>
        </p:nvSpPr>
        <p:spPr bwMode="auto">
          <a:xfrm>
            <a:off x="4594225" y="4191000"/>
            <a:ext cx="587375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33" name="Rectangle 13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34" name="Rectangle 14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35" name="Rectangle 15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36" name="Rectangle 16"/>
          <p:cNvSpPr>
            <a:spLocks noChangeArrowheads="1"/>
          </p:cNvSpPr>
          <p:nvPr/>
        </p:nvSpPr>
        <p:spPr bwMode="auto">
          <a:xfrm>
            <a:off x="4572000" y="3692525"/>
            <a:ext cx="89535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37" name="Rectangle 17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38" name="Rectangle 18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39" name="Rectangle 19"/>
          <p:cNvSpPr>
            <a:spLocks noChangeArrowheads="1"/>
          </p:cNvSpPr>
          <p:nvPr/>
        </p:nvSpPr>
        <p:spPr bwMode="auto">
          <a:xfrm>
            <a:off x="6477000" y="4114800"/>
            <a:ext cx="1524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0" name="Rectangle 20"/>
          <p:cNvSpPr>
            <a:spLocks noChangeArrowheads="1"/>
          </p:cNvSpPr>
          <p:nvPr/>
        </p:nvSpPr>
        <p:spPr bwMode="auto">
          <a:xfrm>
            <a:off x="6554788" y="4360863"/>
            <a:ext cx="303212" cy="134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1" name="Rectangle 21"/>
          <p:cNvSpPr>
            <a:spLocks noChangeArrowheads="1"/>
          </p:cNvSpPr>
          <p:nvPr/>
        </p:nvSpPr>
        <p:spPr bwMode="auto">
          <a:xfrm>
            <a:off x="6400800" y="4935538"/>
            <a:ext cx="457200" cy="169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2" name="Rectangle 22"/>
          <p:cNvSpPr>
            <a:spLocks noChangeArrowheads="1"/>
          </p:cNvSpPr>
          <p:nvPr/>
        </p:nvSpPr>
        <p:spPr bwMode="auto">
          <a:xfrm flipH="1">
            <a:off x="6805613" y="4198938"/>
            <a:ext cx="5334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3" name="Rectangle 23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4" name="Rectangle 24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5" name="Rectangle 25"/>
          <p:cNvSpPr>
            <a:spLocks noChangeArrowheads="1"/>
          </p:cNvSpPr>
          <p:nvPr/>
        </p:nvSpPr>
        <p:spPr bwMode="auto">
          <a:xfrm>
            <a:off x="8382000" y="5715000"/>
            <a:ext cx="1524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6" name="Rectangle 26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7" name="Rectangle 27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8" name="Rectangle 28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9" name="Rectangle 29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0" name="Rectangle 30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1" name="Rectangle 31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2" name="Rectangle 32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3" name="Rectangle 33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4" name="Rectangle 34"/>
          <p:cNvSpPr>
            <a:spLocks noChangeArrowheads="1"/>
          </p:cNvSpPr>
          <p:nvPr/>
        </p:nvSpPr>
        <p:spPr bwMode="auto">
          <a:xfrm>
            <a:off x="8188325" y="4683125"/>
            <a:ext cx="533400" cy="13176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5" name="Rectangle 35"/>
          <p:cNvSpPr>
            <a:spLocks noChangeArrowheads="1"/>
          </p:cNvSpPr>
          <p:nvPr/>
        </p:nvSpPr>
        <p:spPr bwMode="auto">
          <a:xfrm flipH="1">
            <a:off x="8739188" y="4572000"/>
            <a:ext cx="228600" cy="6096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6" name="Rectangle 3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Executing Multiple Instructions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Clock Cycle 5</a:t>
            </a:r>
          </a:p>
        </p:txBody>
      </p:sp>
      <p:sp>
        <p:nvSpPr>
          <p:cNvPr id="2078757" name="Rectangle 3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8" name="Rectangle 38"/>
          <p:cNvSpPr>
            <a:spLocks noChangeArrowheads="1"/>
          </p:cNvSpPr>
          <p:nvPr/>
        </p:nvSpPr>
        <p:spPr bwMode="auto">
          <a:xfrm>
            <a:off x="45212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9" name="Rectangle 39"/>
          <p:cNvSpPr>
            <a:spLocks noChangeArrowheads="1"/>
          </p:cNvSpPr>
          <p:nvPr/>
        </p:nvSpPr>
        <p:spPr bwMode="auto">
          <a:xfrm>
            <a:off x="4570413" y="2201863"/>
            <a:ext cx="76200" cy="3810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78760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8761" name="Rectangle 4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62" name="Rectangle 4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63" name="Rectangle 43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64" name="Rectangle 44"/>
          <p:cNvSpPr>
            <a:spLocks noChangeArrowheads="1"/>
          </p:cNvSpPr>
          <p:nvPr/>
        </p:nvSpPr>
        <p:spPr bwMode="auto">
          <a:xfrm>
            <a:off x="82121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65" name="Rectangle 45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66" name="Rectangle 46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78767" name="Rectangle 47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68" name="Line 48"/>
          <p:cNvSpPr>
            <a:spLocks noChangeShapeType="1"/>
          </p:cNvSpPr>
          <p:nvPr/>
        </p:nvSpPr>
        <p:spPr bwMode="auto">
          <a:xfrm>
            <a:off x="8305800" y="1700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69" name="Text Box 49"/>
          <p:cNvSpPr txBox="1">
            <a:spLocks noChangeArrowheads="1"/>
          </p:cNvSpPr>
          <p:nvPr/>
        </p:nvSpPr>
        <p:spPr bwMode="auto">
          <a:xfrm>
            <a:off x="84582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LW</a:t>
            </a:r>
          </a:p>
        </p:txBody>
      </p:sp>
      <p:sp>
        <p:nvSpPr>
          <p:cNvPr id="2078770" name="Rectangle 50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1" name="Line 51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2" name="Text Box 52"/>
          <p:cNvSpPr txBox="1">
            <a:spLocks noChangeArrowheads="1"/>
          </p:cNvSpPr>
          <p:nvPr/>
        </p:nvSpPr>
        <p:spPr bwMode="auto">
          <a:xfrm>
            <a:off x="69294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SW</a:t>
            </a:r>
          </a:p>
        </p:txBody>
      </p:sp>
      <p:sp>
        <p:nvSpPr>
          <p:cNvPr id="2078773" name="Rectangle 53"/>
          <p:cNvSpPr>
            <a:spLocks noChangeArrowheads="1"/>
          </p:cNvSpPr>
          <p:nvPr/>
        </p:nvSpPr>
        <p:spPr bwMode="auto">
          <a:xfrm>
            <a:off x="2325688" y="2181225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4" name="Rectangle 54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5" name="Line 55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6" name="Text Box 56"/>
          <p:cNvSpPr txBox="1">
            <a:spLocks noChangeArrowheads="1"/>
          </p:cNvSpPr>
          <p:nvPr/>
        </p:nvSpPr>
        <p:spPr bwMode="auto">
          <a:xfrm>
            <a:off x="51212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ADD</a:t>
            </a:r>
          </a:p>
        </p:txBody>
      </p:sp>
      <p:sp>
        <p:nvSpPr>
          <p:cNvPr id="2078777" name="Line 57"/>
          <p:cNvSpPr>
            <a:spLocks noChangeShapeType="1"/>
          </p:cNvSpPr>
          <p:nvPr/>
        </p:nvSpPr>
        <p:spPr bwMode="auto">
          <a:xfrm>
            <a:off x="2895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8" name="Text Box 58"/>
          <p:cNvSpPr txBox="1">
            <a:spLocks noChangeArrowheads="1"/>
          </p:cNvSpPr>
          <p:nvPr/>
        </p:nvSpPr>
        <p:spPr bwMode="auto">
          <a:xfrm>
            <a:off x="3221038" y="14160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SUB</a:t>
            </a:r>
          </a:p>
        </p:txBody>
      </p:sp>
      <p:sp>
        <p:nvSpPr>
          <p:cNvPr id="2078779" name="Rectangle 59"/>
          <p:cNvSpPr>
            <a:spLocks noChangeArrowheads="1"/>
          </p:cNvSpPr>
          <p:nvPr/>
        </p:nvSpPr>
        <p:spPr bwMode="auto">
          <a:xfrm>
            <a:off x="2252663" y="2173288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80" name="Rectangle 60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69908-204D-4081-88AF-835A5B64DE4E}" type="slidenum">
              <a:rPr lang="en-US"/>
              <a:pPr/>
              <a:t>47</a:t>
            </a:fld>
            <a:endParaRPr lang="en-US"/>
          </a:p>
        </p:txBody>
      </p:sp>
      <p:sp>
        <p:nvSpPr>
          <p:cNvPr id="2079746" name="Rectangle 2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47" name="Rectangle 3"/>
          <p:cNvSpPr>
            <a:spLocks noChangeArrowheads="1"/>
          </p:cNvSpPr>
          <p:nvPr/>
        </p:nvSpPr>
        <p:spPr bwMode="auto">
          <a:xfrm>
            <a:off x="4594225" y="4191000"/>
            <a:ext cx="587375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48" name="Rectangle 4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49" name="Rectangle 5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50" name="Rectangle 6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51" name="Rectangle 7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52" name="Rectangle 8"/>
          <p:cNvSpPr>
            <a:spLocks noChangeArrowheads="1"/>
          </p:cNvSpPr>
          <p:nvPr/>
        </p:nvSpPr>
        <p:spPr bwMode="auto">
          <a:xfrm>
            <a:off x="6400800" y="5638800"/>
            <a:ext cx="1752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53" name="Rectangle 9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54" name="Rectangle 10"/>
          <p:cNvSpPr>
            <a:spLocks noChangeArrowheads="1"/>
          </p:cNvSpPr>
          <p:nvPr/>
        </p:nvSpPr>
        <p:spPr bwMode="auto">
          <a:xfrm>
            <a:off x="6511925" y="4114800"/>
            <a:ext cx="152400" cy="1524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55" name="Rectangle 11"/>
          <p:cNvSpPr>
            <a:spLocks noChangeArrowheads="1"/>
          </p:cNvSpPr>
          <p:nvPr/>
        </p:nvSpPr>
        <p:spPr bwMode="auto">
          <a:xfrm>
            <a:off x="6554788" y="5486400"/>
            <a:ext cx="1598612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56" name="Rectangle 1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Executing Multiple Instructions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Clock Cycle 6</a:t>
            </a:r>
          </a:p>
        </p:txBody>
      </p:sp>
      <p:sp>
        <p:nvSpPr>
          <p:cNvPr id="2079757" name="Rectangle 13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58" name="Rectangle 14"/>
          <p:cNvSpPr>
            <a:spLocks noChangeArrowheads="1"/>
          </p:cNvSpPr>
          <p:nvPr/>
        </p:nvSpPr>
        <p:spPr bwMode="auto">
          <a:xfrm>
            <a:off x="4554538" y="21971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7975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9760" name="Rectangle 16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61" name="Rectangle 17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62" name="Rectangle 18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63" name="Rectangle 19"/>
          <p:cNvSpPr>
            <a:spLocks noChangeArrowheads="1"/>
          </p:cNvSpPr>
          <p:nvPr/>
        </p:nvSpPr>
        <p:spPr bwMode="auto">
          <a:xfrm>
            <a:off x="4495800" y="21844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64" name="Line 20"/>
          <p:cNvSpPr>
            <a:spLocks noChangeShapeType="1"/>
          </p:cNvSpPr>
          <p:nvPr/>
        </p:nvSpPr>
        <p:spPr bwMode="auto">
          <a:xfrm>
            <a:off x="8305800" y="1700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65" name="Text Box 21"/>
          <p:cNvSpPr txBox="1">
            <a:spLocks noChangeArrowheads="1"/>
          </p:cNvSpPr>
          <p:nvPr/>
        </p:nvSpPr>
        <p:spPr bwMode="auto">
          <a:xfrm>
            <a:off x="84534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SW</a:t>
            </a:r>
          </a:p>
        </p:txBody>
      </p:sp>
      <p:sp>
        <p:nvSpPr>
          <p:cNvPr id="2079766" name="Rectangle 22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67" name="Line 23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68" name="Text Box 24"/>
          <p:cNvSpPr txBox="1">
            <a:spLocks noChangeArrowheads="1"/>
          </p:cNvSpPr>
          <p:nvPr/>
        </p:nvSpPr>
        <p:spPr bwMode="auto">
          <a:xfrm>
            <a:off x="68738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ADD</a:t>
            </a:r>
          </a:p>
        </p:txBody>
      </p:sp>
      <p:sp>
        <p:nvSpPr>
          <p:cNvPr id="2079769" name="Rectangle 25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70" name="Rectangle 26"/>
          <p:cNvSpPr>
            <a:spLocks noChangeArrowheads="1"/>
          </p:cNvSpPr>
          <p:nvPr/>
        </p:nvSpPr>
        <p:spPr bwMode="auto">
          <a:xfrm>
            <a:off x="62484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71" name="Rectangle 27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72" name="Rectangle 28"/>
          <p:cNvSpPr>
            <a:spLocks noChangeArrowheads="1"/>
          </p:cNvSpPr>
          <p:nvPr/>
        </p:nvSpPr>
        <p:spPr bwMode="auto">
          <a:xfrm>
            <a:off x="815340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73" name="Rectangle 29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74" name="Line 30"/>
          <p:cNvSpPr>
            <a:spLocks noChangeShapeType="1"/>
          </p:cNvSpPr>
          <p:nvPr/>
        </p:nvSpPr>
        <p:spPr bwMode="auto">
          <a:xfrm>
            <a:off x="48006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775" name="Text Box 31"/>
          <p:cNvSpPr txBox="1">
            <a:spLocks noChangeArrowheads="1"/>
          </p:cNvSpPr>
          <p:nvPr/>
        </p:nvSpPr>
        <p:spPr bwMode="auto">
          <a:xfrm>
            <a:off x="5126038" y="14160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32472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2C8AA-31CE-4BDB-B57E-72902F1A0672}" type="slidenum">
              <a:rPr lang="en-US"/>
              <a:pPr/>
              <a:t>48</a:t>
            </a:fld>
            <a:endParaRPr lang="en-US"/>
          </a:p>
        </p:txBody>
      </p:sp>
      <p:sp>
        <p:nvSpPr>
          <p:cNvPr id="2080770" name="Rectangle 2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71" name="Rectangle 3"/>
          <p:cNvSpPr>
            <a:spLocks noChangeArrowheads="1"/>
          </p:cNvSpPr>
          <p:nvPr/>
        </p:nvSpPr>
        <p:spPr bwMode="auto">
          <a:xfrm>
            <a:off x="6511925" y="4114800"/>
            <a:ext cx="152400" cy="1524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72" name="Rectangle 4"/>
          <p:cNvSpPr>
            <a:spLocks noChangeArrowheads="1"/>
          </p:cNvSpPr>
          <p:nvPr/>
        </p:nvSpPr>
        <p:spPr bwMode="auto">
          <a:xfrm>
            <a:off x="6554788" y="5486400"/>
            <a:ext cx="1598612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73" name="Rectangle 5"/>
          <p:cNvSpPr>
            <a:spLocks noChangeArrowheads="1"/>
          </p:cNvSpPr>
          <p:nvPr/>
        </p:nvSpPr>
        <p:spPr bwMode="auto">
          <a:xfrm>
            <a:off x="8228013" y="5454650"/>
            <a:ext cx="304800" cy="15081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74" name="Rectangle 6"/>
          <p:cNvSpPr>
            <a:spLocks noChangeArrowheads="1"/>
          </p:cNvSpPr>
          <p:nvPr/>
        </p:nvSpPr>
        <p:spPr bwMode="auto">
          <a:xfrm>
            <a:off x="8382000" y="4953000"/>
            <a:ext cx="152400" cy="6096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75" name="Rectangle 7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76" name="Rectangle 8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77" name="Rectangle 9"/>
          <p:cNvSpPr>
            <a:spLocks noChangeArrowheads="1"/>
          </p:cNvSpPr>
          <p:nvPr/>
        </p:nvSpPr>
        <p:spPr bwMode="auto">
          <a:xfrm>
            <a:off x="8382000" y="5715000"/>
            <a:ext cx="152400" cy="4127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78" name="Rectangle 10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79" name="Rectangle 11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80" name="Rectangle 12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81" name="Rectangle 13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82" name="Rectangle 14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83" name="Rectangle 15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84" name="Rectangle 16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85" name="Rectangle 17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86" name="Rectangle 18"/>
          <p:cNvSpPr>
            <a:spLocks noChangeArrowheads="1"/>
          </p:cNvSpPr>
          <p:nvPr/>
        </p:nvSpPr>
        <p:spPr bwMode="auto">
          <a:xfrm>
            <a:off x="8458200" y="4941888"/>
            <a:ext cx="263525" cy="13176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87" name="Rectangle 19"/>
          <p:cNvSpPr>
            <a:spLocks noChangeArrowheads="1"/>
          </p:cNvSpPr>
          <p:nvPr/>
        </p:nvSpPr>
        <p:spPr bwMode="auto">
          <a:xfrm flipH="1">
            <a:off x="8740775" y="4538663"/>
            <a:ext cx="228600" cy="6096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Executing Multiple Instructions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Clock Cycle 7</a:t>
            </a:r>
          </a:p>
        </p:txBody>
      </p:sp>
      <p:sp>
        <p:nvSpPr>
          <p:cNvPr id="2080789" name="Rectangle 21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8079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0791" name="Rectangle 23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92" name="Rectangle 24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93" name="Rectangle 25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94" name="Rectangle 26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95" name="Rectangle 27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96" name="Rectangle 28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97" name="Rectangle 29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98" name="Rectangle 30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799" name="Rectangle 31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80800" name="Rectangle 32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801" name="Line 33"/>
          <p:cNvSpPr>
            <a:spLocks noChangeShapeType="1"/>
          </p:cNvSpPr>
          <p:nvPr/>
        </p:nvSpPr>
        <p:spPr bwMode="auto">
          <a:xfrm>
            <a:off x="8305800" y="1727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802" name="Text Box 34"/>
          <p:cNvSpPr txBox="1">
            <a:spLocks noChangeArrowheads="1"/>
          </p:cNvSpPr>
          <p:nvPr/>
        </p:nvSpPr>
        <p:spPr bwMode="auto">
          <a:xfrm>
            <a:off x="8397875" y="13906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ADD</a:t>
            </a:r>
          </a:p>
        </p:txBody>
      </p:sp>
      <p:sp>
        <p:nvSpPr>
          <p:cNvPr id="2080803" name="Rectangle 35"/>
          <p:cNvSpPr>
            <a:spLocks noChangeArrowheads="1"/>
          </p:cNvSpPr>
          <p:nvPr/>
        </p:nvSpPr>
        <p:spPr bwMode="auto">
          <a:xfrm>
            <a:off x="81534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804" name="Rectangle 36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80805" name="Line 37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806" name="Text Box 38"/>
          <p:cNvSpPr txBox="1">
            <a:spLocks noChangeArrowheads="1"/>
          </p:cNvSpPr>
          <p:nvPr/>
        </p:nvSpPr>
        <p:spPr bwMode="auto">
          <a:xfrm>
            <a:off x="6878638" y="14160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166928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B8F9-084A-4CB9-A161-886205ACF2A1}" type="slidenum">
              <a:rPr lang="en-US"/>
              <a:pPr/>
              <a:t>49</a:t>
            </a:fld>
            <a:endParaRPr lang="en-US"/>
          </a:p>
        </p:txBody>
      </p:sp>
      <p:sp>
        <p:nvSpPr>
          <p:cNvPr id="2081794" name="Rectangle 2"/>
          <p:cNvSpPr>
            <a:spLocks noChangeArrowheads="1"/>
          </p:cNvSpPr>
          <p:nvPr/>
        </p:nvSpPr>
        <p:spPr bwMode="auto">
          <a:xfrm>
            <a:off x="8228013" y="5454650"/>
            <a:ext cx="304800" cy="1508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795" name="Rectangle 3"/>
          <p:cNvSpPr>
            <a:spLocks noChangeArrowheads="1"/>
          </p:cNvSpPr>
          <p:nvPr/>
        </p:nvSpPr>
        <p:spPr bwMode="auto">
          <a:xfrm>
            <a:off x="8382000" y="4953000"/>
            <a:ext cx="1524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796" name="Rectangle 4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797" name="Rectangle 5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798" name="Rectangle 6"/>
          <p:cNvSpPr>
            <a:spLocks noChangeArrowheads="1"/>
          </p:cNvSpPr>
          <p:nvPr/>
        </p:nvSpPr>
        <p:spPr bwMode="auto">
          <a:xfrm>
            <a:off x="8382000" y="5715000"/>
            <a:ext cx="152400" cy="4127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799" name="Rectangle 7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0" name="Rectangle 8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1" name="Rectangle 9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2" name="Rectangle 10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3" name="Rectangle 11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4" name="Rectangle 12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5" name="Rectangle 13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6" name="Rectangle 14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7" name="Rectangle 15"/>
          <p:cNvSpPr>
            <a:spLocks noChangeArrowheads="1"/>
          </p:cNvSpPr>
          <p:nvPr/>
        </p:nvSpPr>
        <p:spPr bwMode="auto">
          <a:xfrm>
            <a:off x="8153400" y="4903788"/>
            <a:ext cx="263525" cy="1317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8" name="Rectangle 16"/>
          <p:cNvSpPr>
            <a:spLocks noChangeArrowheads="1"/>
          </p:cNvSpPr>
          <p:nvPr/>
        </p:nvSpPr>
        <p:spPr bwMode="auto">
          <a:xfrm flipH="1">
            <a:off x="8740775" y="4538663"/>
            <a:ext cx="2286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09" name="Rectangle 17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Executing Multiple Instructions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Clock Cycle 8</a:t>
            </a:r>
          </a:p>
        </p:txBody>
      </p:sp>
      <p:sp>
        <p:nvSpPr>
          <p:cNvPr id="2081810" name="Rectangle 18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8181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1812" name="Rectangle 20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13" name="Rectangle 21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14" name="Rectangle 22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15" name="Rectangle 2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16" name="Rectangle 2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17" name="Rectangle 25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18" name="Rectangle 26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19" name="Rectangle 27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  <p:sp>
        <p:nvSpPr>
          <p:cNvPr id="2081820" name="Rectangle 28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21" name="Line 29"/>
          <p:cNvSpPr>
            <a:spLocks noChangeShapeType="1"/>
          </p:cNvSpPr>
          <p:nvPr/>
        </p:nvSpPr>
        <p:spPr bwMode="auto">
          <a:xfrm>
            <a:off x="8305800" y="1727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822" name="Text Box 30"/>
          <p:cNvSpPr txBox="1">
            <a:spLocks noChangeArrowheads="1"/>
          </p:cNvSpPr>
          <p:nvPr/>
        </p:nvSpPr>
        <p:spPr bwMode="auto">
          <a:xfrm>
            <a:off x="8402638" y="13906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SUB</a:t>
            </a:r>
          </a:p>
        </p:txBody>
      </p:sp>
      <p:sp>
        <p:nvSpPr>
          <p:cNvPr id="2081823" name="Rectangle 31"/>
          <p:cNvSpPr>
            <a:spLocks noChangeArrowheads="1"/>
          </p:cNvSpPr>
          <p:nvPr/>
        </p:nvSpPr>
        <p:spPr bwMode="auto">
          <a:xfrm>
            <a:off x="8153400" y="21717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247650"/>
            <a:ext cx="7918450" cy="74295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Pipelined </a:t>
            </a:r>
            <a:r>
              <a:rPr lang="en-US" dirty="0" smtClean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Laundry: start </a:t>
            </a:r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work ASAP</a:t>
            </a:r>
          </a:p>
        </p:txBody>
      </p:sp>
      <p:sp>
        <p:nvSpPr>
          <p:cNvPr id="197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5956300"/>
            <a:ext cx="8102600" cy="406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1800">
                <a:solidFill>
                  <a:srgbClr val="0000CC"/>
                </a:solidFill>
                <a:latin typeface="Comic Sans MS" pitchFamily="66" charset="0"/>
              </a:rPr>
              <a:t>Pipelined laundry takes 3.5 hours for 4 loads </a:t>
            </a:r>
          </a:p>
          <a:p>
            <a:pPr marL="285750" indent="-285750">
              <a:lnSpc>
                <a:spcPct val="90000"/>
              </a:lnSpc>
            </a:pPr>
            <a:r>
              <a:rPr lang="en-US" sz="1800">
                <a:solidFill>
                  <a:srgbClr val="0000CC"/>
                </a:solidFill>
                <a:latin typeface="Comic Sans MS" pitchFamily="66" charset="0"/>
              </a:rPr>
              <a:t>Speedup = 6/3.5 = 1.7</a:t>
            </a:r>
          </a:p>
        </p:txBody>
      </p:sp>
      <p:grpSp>
        <p:nvGrpSpPr>
          <p:cNvPr id="1970180" name="Group 4"/>
          <p:cNvGrpSpPr>
            <a:grpSpLocks/>
          </p:cNvGrpSpPr>
          <p:nvPr/>
        </p:nvGrpSpPr>
        <p:grpSpPr bwMode="auto">
          <a:xfrm>
            <a:off x="1130300" y="2740025"/>
            <a:ext cx="522288" cy="536575"/>
            <a:chOff x="712" y="1908"/>
            <a:chExt cx="329" cy="338"/>
          </a:xfrm>
        </p:grpSpPr>
        <p:sp>
          <p:nvSpPr>
            <p:cNvPr id="1970181" name="Freeform 5"/>
            <p:cNvSpPr>
              <a:spLocks/>
            </p:cNvSpPr>
            <p:nvPr/>
          </p:nvSpPr>
          <p:spPr bwMode="auto">
            <a:xfrm>
              <a:off x="712" y="1908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82" name="Rectangle 6"/>
            <p:cNvSpPr>
              <a:spLocks noChangeArrowheads="1"/>
            </p:cNvSpPr>
            <p:nvPr/>
          </p:nvSpPr>
          <p:spPr bwMode="auto">
            <a:xfrm>
              <a:off x="762" y="195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1970183" name="Group 7"/>
          <p:cNvGrpSpPr>
            <a:grpSpLocks/>
          </p:cNvGrpSpPr>
          <p:nvPr/>
        </p:nvGrpSpPr>
        <p:grpSpPr bwMode="auto">
          <a:xfrm>
            <a:off x="1117600" y="3590925"/>
            <a:ext cx="522288" cy="536575"/>
            <a:chOff x="704" y="2444"/>
            <a:chExt cx="329" cy="338"/>
          </a:xfrm>
        </p:grpSpPr>
        <p:sp>
          <p:nvSpPr>
            <p:cNvPr id="1970184" name="Freeform 8"/>
            <p:cNvSpPr>
              <a:spLocks/>
            </p:cNvSpPr>
            <p:nvPr/>
          </p:nvSpPr>
          <p:spPr bwMode="auto">
            <a:xfrm>
              <a:off x="704" y="244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85" name="Rectangle 9"/>
            <p:cNvSpPr>
              <a:spLocks noChangeArrowheads="1"/>
            </p:cNvSpPr>
            <p:nvPr/>
          </p:nvSpPr>
          <p:spPr bwMode="auto">
            <a:xfrm>
              <a:off x="754" y="249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1970186" name="Group 10"/>
          <p:cNvGrpSpPr>
            <a:grpSpLocks/>
          </p:cNvGrpSpPr>
          <p:nvPr/>
        </p:nvGrpSpPr>
        <p:grpSpPr bwMode="auto">
          <a:xfrm>
            <a:off x="1079500" y="4340225"/>
            <a:ext cx="522288" cy="536575"/>
            <a:chOff x="680" y="2916"/>
            <a:chExt cx="329" cy="338"/>
          </a:xfrm>
        </p:grpSpPr>
        <p:sp>
          <p:nvSpPr>
            <p:cNvPr id="1970187" name="Freeform 11"/>
            <p:cNvSpPr>
              <a:spLocks/>
            </p:cNvSpPr>
            <p:nvPr/>
          </p:nvSpPr>
          <p:spPr bwMode="auto">
            <a:xfrm>
              <a:off x="680" y="29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88" name="Rectangle 12"/>
            <p:cNvSpPr>
              <a:spLocks noChangeArrowheads="1"/>
            </p:cNvSpPr>
            <p:nvPr/>
          </p:nvSpPr>
          <p:spPr bwMode="auto">
            <a:xfrm>
              <a:off x="730" y="296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1970189" name="Group 13"/>
          <p:cNvGrpSpPr>
            <a:grpSpLocks/>
          </p:cNvGrpSpPr>
          <p:nvPr/>
        </p:nvGrpSpPr>
        <p:grpSpPr bwMode="auto">
          <a:xfrm>
            <a:off x="1079500" y="5064125"/>
            <a:ext cx="522288" cy="536575"/>
            <a:chOff x="680" y="3372"/>
            <a:chExt cx="329" cy="338"/>
          </a:xfrm>
        </p:grpSpPr>
        <p:sp>
          <p:nvSpPr>
            <p:cNvPr id="1970190" name="Freeform 14"/>
            <p:cNvSpPr>
              <a:spLocks/>
            </p:cNvSpPr>
            <p:nvPr/>
          </p:nvSpPr>
          <p:spPr bwMode="auto">
            <a:xfrm>
              <a:off x="680" y="337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1" name="Rectangle 15"/>
            <p:cNvSpPr>
              <a:spLocks noChangeArrowheads="1"/>
            </p:cNvSpPr>
            <p:nvPr/>
          </p:nvSpPr>
          <p:spPr bwMode="auto">
            <a:xfrm>
              <a:off x="730" y="342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D</a:t>
              </a:r>
            </a:p>
          </p:txBody>
        </p:sp>
      </p:grpSp>
      <p:sp>
        <p:nvSpPr>
          <p:cNvPr id="1970192" name="Rectangle 16"/>
          <p:cNvSpPr>
            <a:spLocks noChangeArrowheads="1"/>
          </p:cNvSpPr>
          <p:nvPr/>
        </p:nvSpPr>
        <p:spPr bwMode="auto">
          <a:xfrm>
            <a:off x="1400175" y="11430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6 PM</a:t>
            </a:r>
          </a:p>
        </p:txBody>
      </p:sp>
      <p:sp>
        <p:nvSpPr>
          <p:cNvPr id="1970193" name="Line 17"/>
          <p:cNvSpPr>
            <a:spLocks noChangeShapeType="1"/>
          </p:cNvSpPr>
          <p:nvPr/>
        </p:nvSpPr>
        <p:spPr bwMode="auto">
          <a:xfrm>
            <a:off x="1758950" y="1730375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0194" name="Line 18"/>
          <p:cNvSpPr>
            <a:spLocks noChangeShapeType="1"/>
          </p:cNvSpPr>
          <p:nvPr/>
        </p:nvSpPr>
        <p:spPr bwMode="auto">
          <a:xfrm>
            <a:off x="1758950" y="1590675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0195" name="Rectangle 19"/>
          <p:cNvSpPr>
            <a:spLocks noChangeArrowheads="1"/>
          </p:cNvSpPr>
          <p:nvPr/>
        </p:nvSpPr>
        <p:spPr bwMode="auto">
          <a:xfrm>
            <a:off x="2632075" y="11557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7</a:t>
            </a:r>
          </a:p>
        </p:txBody>
      </p:sp>
      <p:sp>
        <p:nvSpPr>
          <p:cNvPr id="1970196" name="Rectangle 20"/>
          <p:cNvSpPr>
            <a:spLocks noChangeArrowheads="1"/>
          </p:cNvSpPr>
          <p:nvPr/>
        </p:nvSpPr>
        <p:spPr bwMode="auto">
          <a:xfrm>
            <a:off x="3698875" y="11557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8</a:t>
            </a:r>
          </a:p>
        </p:txBody>
      </p:sp>
      <p:sp>
        <p:nvSpPr>
          <p:cNvPr id="1970197" name="Rectangle 21"/>
          <p:cNvSpPr>
            <a:spLocks noChangeArrowheads="1"/>
          </p:cNvSpPr>
          <p:nvPr/>
        </p:nvSpPr>
        <p:spPr bwMode="auto">
          <a:xfrm>
            <a:off x="4714875" y="11557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9</a:t>
            </a:r>
          </a:p>
        </p:txBody>
      </p:sp>
      <p:sp>
        <p:nvSpPr>
          <p:cNvPr id="1970198" name="Rectangle 22"/>
          <p:cNvSpPr>
            <a:spLocks noChangeArrowheads="1"/>
          </p:cNvSpPr>
          <p:nvPr/>
        </p:nvSpPr>
        <p:spPr bwMode="auto">
          <a:xfrm>
            <a:off x="5654675" y="11684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1970199" name="Rectangle 23"/>
          <p:cNvSpPr>
            <a:spLocks noChangeArrowheads="1"/>
          </p:cNvSpPr>
          <p:nvPr/>
        </p:nvSpPr>
        <p:spPr bwMode="auto">
          <a:xfrm>
            <a:off x="6746875" y="11557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1970200" name="Rectangle 24"/>
          <p:cNvSpPr>
            <a:spLocks noChangeArrowheads="1"/>
          </p:cNvSpPr>
          <p:nvPr/>
        </p:nvSpPr>
        <p:spPr bwMode="auto">
          <a:xfrm>
            <a:off x="7419975" y="1143000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effectLst/>
                <a:latin typeface="Arial" pitchFamily="34" charset="0"/>
              </a:rPr>
              <a:t>Midnight</a:t>
            </a:r>
          </a:p>
        </p:txBody>
      </p:sp>
      <p:grpSp>
        <p:nvGrpSpPr>
          <p:cNvPr id="1970201" name="Group 25"/>
          <p:cNvGrpSpPr>
            <a:grpSpLocks/>
          </p:cNvGrpSpPr>
          <p:nvPr/>
        </p:nvGrpSpPr>
        <p:grpSpPr bwMode="auto">
          <a:xfrm>
            <a:off x="1803400" y="2638425"/>
            <a:ext cx="3490913" cy="2933700"/>
            <a:chOff x="1136" y="1844"/>
            <a:chExt cx="2199" cy="1848"/>
          </a:xfrm>
        </p:grpSpPr>
        <p:grpSp>
          <p:nvGrpSpPr>
            <p:cNvPr id="1970202" name="Group 26"/>
            <p:cNvGrpSpPr>
              <a:grpSpLocks/>
            </p:cNvGrpSpPr>
            <p:nvPr/>
          </p:nvGrpSpPr>
          <p:grpSpPr bwMode="auto">
            <a:xfrm>
              <a:off x="1136" y="1844"/>
              <a:ext cx="967" cy="448"/>
              <a:chOff x="1136" y="1844"/>
              <a:chExt cx="967" cy="448"/>
            </a:xfrm>
          </p:grpSpPr>
          <p:grpSp>
            <p:nvGrpSpPr>
              <p:cNvPr id="1970203" name="Group 27"/>
              <p:cNvGrpSpPr>
                <a:grpSpLocks/>
              </p:cNvGrpSpPr>
              <p:nvPr/>
            </p:nvGrpSpPr>
            <p:grpSpPr bwMode="auto">
              <a:xfrm>
                <a:off x="1136" y="1844"/>
                <a:ext cx="305" cy="448"/>
                <a:chOff x="1136" y="1844"/>
                <a:chExt cx="305" cy="448"/>
              </a:xfrm>
            </p:grpSpPr>
            <p:grpSp>
              <p:nvGrpSpPr>
                <p:cNvPr id="1970204" name="Group 28"/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sp>
                <p:nvSpPr>
                  <p:cNvPr id="1970205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191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020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184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0207" name="AutoShape 31"/>
                <p:cNvSpPr>
                  <a:spLocks noChangeArrowheads="1"/>
                </p:cNvSpPr>
                <p:nvPr/>
              </p:nvSpPr>
              <p:spPr bwMode="auto">
                <a:xfrm>
                  <a:off x="1198" y="194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208" name="Group 32"/>
              <p:cNvGrpSpPr>
                <a:grpSpLocks/>
              </p:cNvGrpSpPr>
              <p:nvPr/>
            </p:nvGrpSpPr>
            <p:grpSpPr bwMode="auto">
              <a:xfrm>
                <a:off x="1437" y="1844"/>
                <a:ext cx="378" cy="448"/>
                <a:chOff x="1437" y="1844"/>
                <a:chExt cx="378" cy="448"/>
              </a:xfrm>
            </p:grpSpPr>
            <p:grpSp>
              <p:nvGrpSpPr>
                <p:cNvPr id="1970209" name="Group 33"/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sp>
                <p:nvSpPr>
                  <p:cNvPr id="1970210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91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0211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84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0212" name="Oval 36"/>
                <p:cNvSpPr>
                  <a:spLocks noChangeArrowheads="1"/>
                </p:cNvSpPr>
                <p:nvPr/>
              </p:nvSpPr>
              <p:spPr bwMode="auto">
                <a:xfrm>
                  <a:off x="1552" y="18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213" name="AutoShape 37"/>
                <p:cNvSpPr>
                  <a:spLocks noChangeArrowheads="1"/>
                </p:cNvSpPr>
                <p:nvPr/>
              </p:nvSpPr>
              <p:spPr bwMode="auto">
                <a:xfrm>
                  <a:off x="1484" y="209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0214" name="Freeform 38"/>
              <p:cNvSpPr>
                <a:spLocks/>
              </p:cNvSpPr>
              <p:nvPr/>
            </p:nvSpPr>
            <p:spPr bwMode="auto">
              <a:xfrm>
                <a:off x="2001" y="207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215" name="Rectangle 39"/>
              <p:cNvSpPr>
                <a:spLocks noChangeArrowheads="1"/>
              </p:cNvSpPr>
              <p:nvPr/>
            </p:nvSpPr>
            <p:spPr bwMode="auto">
              <a:xfrm>
                <a:off x="1997" y="20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0216" name="Rectangle 40"/>
              <p:cNvSpPr>
                <a:spLocks noChangeArrowheads="1"/>
              </p:cNvSpPr>
              <p:nvPr/>
            </p:nvSpPr>
            <p:spPr bwMode="auto">
              <a:xfrm>
                <a:off x="2004" y="21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0217" name="Rectangle 41"/>
              <p:cNvSpPr>
                <a:spLocks noChangeArrowheads="1"/>
              </p:cNvSpPr>
              <p:nvPr/>
            </p:nvSpPr>
            <p:spPr bwMode="auto">
              <a:xfrm>
                <a:off x="1821" y="21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218" name="Group 42"/>
              <p:cNvGrpSpPr>
                <a:grpSpLocks/>
              </p:cNvGrpSpPr>
              <p:nvPr/>
            </p:nvGrpSpPr>
            <p:grpSpPr bwMode="auto">
              <a:xfrm>
                <a:off x="1819" y="1901"/>
                <a:ext cx="194" cy="364"/>
                <a:chOff x="1819" y="1901"/>
                <a:chExt cx="194" cy="364"/>
              </a:xfrm>
            </p:grpSpPr>
            <p:sp>
              <p:nvSpPr>
                <p:cNvPr id="1970219" name="Oval 43"/>
                <p:cNvSpPr>
                  <a:spLocks noChangeArrowheads="1"/>
                </p:cNvSpPr>
                <p:nvPr/>
              </p:nvSpPr>
              <p:spPr bwMode="auto">
                <a:xfrm>
                  <a:off x="1895" y="19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220" name="Freeform 44"/>
                <p:cNvSpPr>
                  <a:spLocks/>
                </p:cNvSpPr>
                <p:nvPr/>
              </p:nvSpPr>
              <p:spPr bwMode="auto">
                <a:xfrm>
                  <a:off x="1819" y="196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70221" name="Group 45"/>
            <p:cNvGrpSpPr>
              <a:grpSpLocks/>
            </p:cNvGrpSpPr>
            <p:nvPr/>
          </p:nvGrpSpPr>
          <p:grpSpPr bwMode="auto">
            <a:xfrm>
              <a:off x="1536" y="2308"/>
              <a:ext cx="967" cy="448"/>
              <a:chOff x="1536" y="2308"/>
              <a:chExt cx="967" cy="448"/>
            </a:xfrm>
          </p:grpSpPr>
          <p:grpSp>
            <p:nvGrpSpPr>
              <p:cNvPr id="1970222" name="Group 46"/>
              <p:cNvGrpSpPr>
                <a:grpSpLocks/>
              </p:cNvGrpSpPr>
              <p:nvPr/>
            </p:nvGrpSpPr>
            <p:grpSpPr bwMode="auto">
              <a:xfrm>
                <a:off x="1536" y="2308"/>
                <a:ext cx="305" cy="448"/>
                <a:chOff x="1536" y="2308"/>
                <a:chExt cx="305" cy="448"/>
              </a:xfrm>
            </p:grpSpPr>
            <p:grpSp>
              <p:nvGrpSpPr>
                <p:cNvPr id="1970223" name="Group 47"/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sp>
                <p:nvSpPr>
                  <p:cNvPr id="1970224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79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0225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308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0226" name="AutoShape 50"/>
                <p:cNvSpPr>
                  <a:spLocks noChangeArrowheads="1"/>
                </p:cNvSpPr>
                <p:nvPr/>
              </p:nvSpPr>
              <p:spPr bwMode="auto">
                <a:xfrm>
                  <a:off x="1598" y="2412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227" name="Group 51"/>
              <p:cNvGrpSpPr>
                <a:grpSpLocks/>
              </p:cNvGrpSpPr>
              <p:nvPr/>
            </p:nvGrpSpPr>
            <p:grpSpPr bwMode="auto">
              <a:xfrm>
                <a:off x="1837" y="2308"/>
                <a:ext cx="378" cy="448"/>
                <a:chOff x="1837" y="2308"/>
                <a:chExt cx="378" cy="448"/>
              </a:xfrm>
            </p:grpSpPr>
            <p:grpSp>
              <p:nvGrpSpPr>
                <p:cNvPr id="1970228" name="Group 52"/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sp>
                <p:nvSpPr>
                  <p:cNvPr id="1970229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379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0230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1923" y="2308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0231" name="Oval 55"/>
                <p:cNvSpPr>
                  <a:spLocks noChangeArrowheads="1"/>
                </p:cNvSpPr>
                <p:nvPr/>
              </p:nvSpPr>
              <p:spPr bwMode="auto">
                <a:xfrm>
                  <a:off x="1952" y="234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232" name="AutoShape 56"/>
                <p:cNvSpPr>
                  <a:spLocks noChangeArrowheads="1"/>
                </p:cNvSpPr>
                <p:nvPr/>
              </p:nvSpPr>
              <p:spPr bwMode="auto">
                <a:xfrm>
                  <a:off x="1884" y="2554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0233" name="Freeform 57"/>
              <p:cNvSpPr>
                <a:spLocks/>
              </p:cNvSpPr>
              <p:nvPr/>
            </p:nvSpPr>
            <p:spPr bwMode="auto">
              <a:xfrm>
                <a:off x="2401" y="253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234" name="Rectangle 58"/>
              <p:cNvSpPr>
                <a:spLocks noChangeArrowheads="1"/>
              </p:cNvSpPr>
              <p:nvPr/>
            </p:nvSpPr>
            <p:spPr bwMode="auto">
              <a:xfrm>
                <a:off x="2397" y="253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0235" name="Rectangle 59"/>
              <p:cNvSpPr>
                <a:spLocks noChangeArrowheads="1"/>
              </p:cNvSpPr>
              <p:nvPr/>
            </p:nvSpPr>
            <p:spPr bwMode="auto">
              <a:xfrm>
                <a:off x="2404" y="261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0236" name="Rectangle 60"/>
              <p:cNvSpPr>
                <a:spLocks noChangeArrowheads="1"/>
              </p:cNvSpPr>
              <p:nvPr/>
            </p:nvSpPr>
            <p:spPr bwMode="auto">
              <a:xfrm>
                <a:off x="2221" y="261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237" name="Group 61"/>
              <p:cNvGrpSpPr>
                <a:grpSpLocks/>
              </p:cNvGrpSpPr>
              <p:nvPr/>
            </p:nvGrpSpPr>
            <p:grpSpPr bwMode="auto">
              <a:xfrm>
                <a:off x="2219" y="2365"/>
                <a:ext cx="194" cy="364"/>
                <a:chOff x="2219" y="2365"/>
                <a:chExt cx="194" cy="364"/>
              </a:xfrm>
            </p:grpSpPr>
            <p:sp>
              <p:nvSpPr>
                <p:cNvPr id="1970238" name="Oval 62"/>
                <p:cNvSpPr>
                  <a:spLocks noChangeArrowheads="1"/>
                </p:cNvSpPr>
                <p:nvPr/>
              </p:nvSpPr>
              <p:spPr bwMode="auto">
                <a:xfrm>
                  <a:off x="2295" y="236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239" name="Freeform 63"/>
                <p:cNvSpPr>
                  <a:spLocks/>
                </p:cNvSpPr>
                <p:nvPr/>
              </p:nvSpPr>
              <p:spPr bwMode="auto">
                <a:xfrm>
                  <a:off x="2219" y="243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70240" name="Group 64"/>
            <p:cNvGrpSpPr>
              <a:grpSpLocks/>
            </p:cNvGrpSpPr>
            <p:nvPr/>
          </p:nvGrpSpPr>
          <p:grpSpPr bwMode="auto">
            <a:xfrm>
              <a:off x="1952" y="2796"/>
              <a:ext cx="967" cy="448"/>
              <a:chOff x="1952" y="2796"/>
              <a:chExt cx="967" cy="448"/>
            </a:xfrm>
          </p:grpSpPr>
          <p:grpSp>
            <p:nvGrpSpPr>
              <p:cNvPr id="1970241" name="Group 65"/>
              <p:cNvGrpSpPr>
                <a:grpSpLocks/>
              </p:cNvGrpSpPr>
              <p:nvPr/>
            </p:nvGrpSpPr>
            <p:grpSpPr bwMode="auto">
              <a:xfrm>
                <a:off x="1952" y="2796"/>
                <a:ext cx="305" cy="448"/>
                <a:chOff x="1952" y="2796"/>
                <a:chExt cx="305" cy="448"/>
              </a:xfrm>
            </p:grpSpPr>
            <p:grpSp>
              <p:nvGrpSpPr>
                <p:cNvPr id="1970242" name="Group 66"/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sp>
                <p:nvSpPr>
                  <p:cNvPr id="1970243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86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0244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79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0245" name="AutoShape 69"/>
                <p:cNvSpPr>
                  <a:spLocks noChangeArrowheads="1"/>
                </p:cNvSpPr>
                <p:nvPr/>
              </p:nvSpPr>
              <p:spPr bwMode="auto">
                <a:xfrm>
                  <a:off x="2014" y="290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246" name="Group 70"/>
              <p:cNvGrpSpPr>
                <a:grpSpLocks/>
              </p:cNvGrpSpPr>
              <p:nvPr/>
            </p:nvGrpSpPr>
            <p:grpSpPr bwMode="auto">
              <a:xfrm>
                <a:off x="2253" y="2796"/>
                <a:ext cx="378" cy="448"/>
                <a:chOff x="2253" y="2796"/>
                <a:chExt cx="378" cy="448"/>
              </a:xfrm>
            </p:grpSpPr>
            <p:grpSp>
              <p:nvGrpSpPr>
                <p:cNvPr id="1970247" name="Group 71"/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sp>
                <p:nvSpPr>
                  <p:cNvPr id="1970248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286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0249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279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0250" name="Oval 74"/>
                <p:cNvSpPr>
                  <a:spLocks noChangeArrowheads="1"/>
                </p:cNvSpPr>
                <p:nvPr/>
              </p:nvSpPr>
              <p:spPr bwMode="auto">
                <a:xfrm>
                  <a:off x="2368" y="283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251" name="AutoShape 75"/>
                <p:cNvSpPr>
                  <a:spLocks noChangeArrowheads="1"/>
                </p:cNvSpPr>
                <p:nvPr/>
              </p:nvSpPr>
              <p:spPr bwMode="auto">
                <a:xfrm>
                  <a:off x="2300" y="304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0252" name="Freeform 76"/>
              <p:cNvSpPr>
                <a:spLocks/>
              </p:cNvSpPr>
              <p:nvPr/>
            </p:nvSpPr>
            <p:spPr bwMode="auto">
              <a:xfrm>
                <a:off x="2817" y="302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253" name="Rectangle 77"/>
              <p:cNvSpPr>
                <a:spLocks noChangeArrowheads="1"/>
              </p:cNvSpPr>
              <p:nvPr/>
            </p:nvSpPr>
            <p:spPr bwMode="auto">
              <a:xfrm>
                <a:off x="2813" y="302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0254" name="Rectangle 78"/>
              <p:cNvSpPr>
                <a:spLocks noChangeArrowheads="1"/>
              </p:cNvSpPr>
              <p:nvPr/>
            </p:nvSpPr>
            <p:spPr bwMode="auto">
              <a:xfrm>
                <a:off x="2820" y="310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0255" name="Rectangle 79"/>
              <p:cNvSpPr>
                <a:spLocks noChangeArrowheads="1"/>
              </p:cNvSpPr>
              <p:nvPr/>
            </p:nvSpPr>
            <p:spPr bwMode="auto">
              <a:xfrm>
                <a:off x="2637" y="310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256" name="Group 80"/>
              <p:cNvGrpSpPr>
                <a:grpSpLocks/>
              </p:cNvGrpSpPr>
              <p:nvPr/>
            </p:nvGrpSpPr>
            <p:grpSpPr bwMode="auto">
              <a:xfrm>
                <a:off x="2635" y="2853"/>
                <a:ext cx="194" cy="364"/>
                <a:chOff x="2635" y="2853"/>
                <a:chExt cx="194" cy="364"/>
              </a:xfrm>
            </p:grpSpPr>
            <p:sp>
              <p:nvSpPr>
                <p:cNvPr id="1970257" name="Oval 81"/>
                <p:cNvSpPr>
                  <a:spLocks noChangeArrowheads="1"/>
                </p:cNvSpPr>
                <p:nvPr/>
              </p:nvSpPr>
              <p:spPr bwMode="auto">
                <a:xfrm>
                  <a:off x="2711" y="285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258" name="Freeform 82"/>
                <p:cNvSpPr>
                  <a:spLocks/>
                </p:cNvSpPr>
                <p:nvPr/>
              </p:nvSpPr>
              <p:spPr bwMode="auto">
                <a:xfrm>
                  <a:off x="2635" y="292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70259" name="Group 83"/>
            <p:cNvGrpSpPr>
              <a:grpSpLocks/>
            </p:cNvGrpSpPr>
            <p:nvPr/>
          </p:nvGrpSpPr>
          <p:grpSpPr bwMode="auto">
            <a:xfrm>
              <a:off x="2368" y="3244"/>
              <a:ext cx="967" cy="448"/>
              <a:chOff x="2368" y="3244"/>
              <a:chExt cx="967" cy="448"/>
            </a:xfrm>
          </p:grpSpPr>
          <p:grpSp>
            <p:nvGrpSpPr>
              <p:cNvPr id="1970260" name="Group 84"/>
              <p:cNvGrpSpPr>
                <a:grpSpLocks/>
              </p:cNvGrpSpPr>
              <p:nvPr/>
            </p:nvGrpSpPr>
            <p:grpSpPr bwMode="auto">
              <a:xfrm>
                <a:off x="2368" y="3244"/>
                <a:ext cx="305" cy="448"/>
                <a:chOff x="2368" y="3244"/>
                <a:chExt cx="305" cy="448"/>
              </a:xfrm>
            </p:grpSpPr>
            <p:grpSp>
              <p:nvGrpSpPr>
                <p:cNvPr id="1970261" name="Group 85"/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sp>
                <p:nvSpPr>
                  <p:cNvPr id="1970262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331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0263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24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0264" name="AutoShape 88"/>
                <p:cNvSpPr>
                  <a:spLocks noChangeArrowheads="1"/>
                </p:cNvSpPr>
                <p:nvPr/>
              </p:nvSpPr>
              <p:spPr bwMode="auto">
                <a:xfrm>
                  <a:off x="2430" y="334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265" name="Group 89"/>
              <p:cNvGrpSpPr>
                <a:grpSpLocks/>
              </p:cNvGrpSpPr>
              <p:nvPr/>
            </p:nvGrpSpPr>
            <p:grpSpPr bwMode="auto">
              <a:xfrm>
                <a:off x="2669" y="3244"/>
                <a:ext cx="378" cy="448"/>
                <a:chOff x="2669" y="3244"/>
                <a:chExt cx="378" cy="448"/>
              </a:xfrm>
            </p:grpSpPr>
            <p:grpSp>
              <p:nvGrpSpPr>
                <p:cNvPr id="1970266" name="Group 90"/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sp>
                <p:nvSpPr>
                  <p:cNvPr id="1970267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331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0268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324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0269" name="Oval 93"/>
                <p:cNvSpPr>
                  <a:spLocks noChangeArrowheads="1"/>
                </p:cNvSpPr>
                <p:nvPr/>
              </p:nvSpPr>
              <p:spPr bwMode="auto">
                <a:xfrm>
                  <a:off x="2784" y="32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270" name="AutoShape 94"/>
                <p:cNvSpPr>
                  <a:spLocks noChangeArrowheads="1"/>
                </p:cNvSpPr>
                <p:nvPr/>
              </p:nvSpPr>
              <p:spPr bwMode="auto">
                <a:xfrm>
                  <a:off x="2716" y="349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0271" name="Freeform 95"/>
              <p:cNvSpPr>
                <a:spLocks/>
              </p:cNvSpPr>
              <p:nvPr/>
            </p:nvSpPr>
            <p:spPr bwMode="auto">
              <a:xfrm>
                <a:off x="3233" y="347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272" name="Rectangle 96"/>
              <p:cNvSpPr>
                <a:spLocks noChangeArrowheads="1"/>
              </p:cNvSpPr>
              <p:nvPr/>
            </p:nvSpPr>
            <p:spPr bwMode="auto">
              <a:xfrm>
                <a:off x="3229" y="34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0273" name="Rectangle 97"/>
              <p:cNvSpPr>
                <a:spLocks noChangeArrowheads="1"/>
              </p:cNvSpPr>
              <p:nvPr/>
            </p:nvSpPr>
            <p:spPr bwMode="auto">
              <a:xfrm>
                <a:off x="3236" y="35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0274" name="Rectangle 98"/>
              <p:cNvSpPr>
                <a:spLocks noChangeArrowheads="1"/>
              </p:cNvSpPr>
              <p:nvPr/>
            </p:nvSpPr>
            <p:spPr bwMode="auto">
              <a:xfrm>
                <a:off x="3053" y="35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275" name="Group 99"/>
              <p:cNvGrpSpPr>
                <a:grpSpLocks/>
              </p:cNvGrpSpPr>
              <p:nvPr/>
            </p:nvGrpSpPr>
            <p:grpSpPr bwMode="auto">
              <a:xfrm>
                <a:off x="3051" y="3301"/>
                <a:ext cx="194" cy="364"/>
                <a:chOff x="3051" y="3301"/>
                <a:chExt cx="194" cy="364"/>
              </a:xfrm>
            </p:grpSpPr>
            <p:sp>
              <p:nvSpPr>
                <p:cNvPr id="1970276" name="Oval 100"/>
                <p:cNvSpPr>
                  <a:spLocks noChangeArrowheads="1"/>
                </p:cNvSpPr>
                <p:nvPr/>
              </p:nvSpPr>
              <p:spPr bwMode="auto">
                <a:xfrm>
                  <a:off x="3127" y="33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277" name="Freeform 101"/>
                <p:cNvSpPr>
                  <a:spLocks/>
                </p:cNvSpPr>
                <p:nvPr/>
              </p:nvSpPr>
              <p:spPr bwMode="auto">
                <a:xfrm>
                  <a:off x="3051" y="336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70278" name="Rectangle 102"/>
          <p:cNvSpPr>
            <a:spLocks noChangeArrowheads="1"/>
          </p:cNvSpPr>
          <p:nvPr/>
        </p:nvSpPr>
        <p:spPr bwMode="auto">
          <a:xfrm>
            <a:off x="434975" y="2620963"/>
            <a:ext cx="3619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0" i="1">
                <a:effectLst/>
                <a:latin typeface="Arial" pitchFamily="34" charset="0"/>
              </a:rPr>
              <a:t>T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a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s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k</a:t>
            </a:r>
          </a:p>
          <a:p>
            <a:endParaRPr lang="en-US" sz="1800" b="0" i="1">
              <a:effectLst/>
              <a:latin typeface="Arial" pitchFamily="34" charset="0"/>
            </a:endParaRPr>
          </a:p>
          <a:p>
            <a:r>
              <a:rPr lang="en-US" sz="1800" b="0" i="1">
                <a:effectLst/>
                <a:latin typeface="Arial" pitchFamily="34" charset="0"/>
              </a:rPr>
              <a:t>O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r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d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e</a:t>
            </a:r>
          </a:p>
          <a:p>
            <a:r>
              <a:rPr lang="en-US" sz="1800" b="0" i="1">
                <a:effectLst/>
                <a:latin typeface="Arial" pitchFamily="34" charset="0"/>
              </a:rPr>
              <a:t>r</a:t>
            </a:r>
          </a:p>
        </p:txBody>
      </p:sp>
      <p:sp>
        <p:nvSpPr>
          <p:cNvPr id="1970279" name="Line 103"/>
          <p:cNvSpPr>
            <a:spLocks noChangeShapeType="1"/>
          </p:cNvSpPr>
          <p:nvPr/>
        </p:nvSpPr>
        <p:spPr bwMode="auto">
          <a:xfrm>
            <a:off x="920750" y="2466975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0280" name="Rectangle 104"/>
          <p:cNvSpPr>
            <a:spLocks noChangeArrowheads="1"/>
          </p:cNvSpPr>
          <p:nvPr/>
        </p:nvSpPr>
        <p:spPr bwMode="auto">
          <a:xfrm>
            <a:off x="4410075" y="169386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b="0" i="1">
                <a:effectLst/>
                <a:latin typeface="Arial" pitchFamily="34" charset="0"/>
              </a:rPr>
              <a:t>Time</a:t>
            </a:r>
          </a:p>
        </p:txBody>
      </p:sp>
      <p:grpSp>
        <p:nvGrpSpPr>
          <p:cNvPr id="1970281" name="Group 105"/>
          <p:cNvGrpSpPr>
            <a:grpSpLocks/>
          </p:cNvGrpSpPr>
          <p:nvPr/>
        </p:nvGrpSpPr>
        <p:grpSpPr bwMode="auto">
          <a:xfrm>
            <a:off x="1758950" y="2060575"/>
            <a:ext cx="3575050" cy="644525"/>
            <a:chOff x="1108" y="1480"/>
            <a:chExt cx="2252" cy="406"/>
          </a:xfrm>
        </p:grpSpPr>
        <p:sp>
          <p:nvSpPr>
            <p:cNvPr id="1970282" name="Rectangle 106"/>
            <p:cNvSpPr>
              <a:spLocks noChangeArrowheads="1"/>
            </p:cNvSpPr>
            <p:nvPr/>
          </p:nvSpPr>
          <p:spPr bwMode="auto">
            <a:xfrm>
              <a:off x="1110" y="159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30</a:t>
              </a:r>
            </a:p>
          </p:txBody>
        </p:sp>
        <p:sp>
          <p:nvSpPr>
            <p:cNvPr id="1970283" name="Line 107"/>
            <p:cNvSpPr>
              <a:spLocks noChangeShapeType="1"/>
            </p:cNvSpPr>
            <p:nvPr/>
          </p:nvSpPr>
          <p:spPr bwMode="auto">
            <a:xfrm>
              <a:off x="1108" y="156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4" name="Line 108"/>
            <p:cNvSpPr>
              <a:spLocks noChangeShapeType="1"/>
            </p:cNvSpPr>
            <p:nvPr/>
          </p:nvSpPr>
          <p:spPr bwMode="auto">
            <a:xfrm>
              <a:off x="1444" y="148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0285" name="Group 109"/>
            <p:cNvGrpSpPr>
              <a:grpSpLocks/>
            </p:cNvGrpSpPr>
            <p:nvPr/>
          </p:nvGrpSpPr>
          <p:grpSpPr bwMode="auto">
            <a:xfrm>
              <a:off x="1444" y="1480"/>
              <a:ext cx="400" cy="406"/>
              <a:chOff x="1444" y="1480"/>
              <a:chExt cx="400" cy="406"/>
            </a:xfrm>
          </p:grpSpPr>
          <p:sp>
            <p:nvSpPr>
              <p:cNvPr id="1970286" name="Line 110"/>
              <p:cNvSpPr>
                <a:spLocks noChangeShapeType="1"/>
              </p:cNvSpPr>
              <p:nvPr/>
            </p:nvSpPr>
            <p:spPr bwMode="auto">
              <a:xfrm>
                <a:off x="1444" y="1592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287" name="Rectangle 111"/>
              <p:cNvSpPr>
                <a:spLocks noChangeArrowheads="1"/>
              </p:cNvSpPr>
              <p:nvPr/>
            </p:nvSpPr>
            <p:spPr bwMode="auto">
              <a:xfrm>
                <a:off x="1478" y="1598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1970288" name="Line 112"/>
              <p:cNvSpPr>
                <a:spLocks noChangeShapeType="1"/>
              </p:cNvSpPr>
              <p:nvPr/>
            </p:nvSpPr>
            <p:spPr bwMode="auto">
              <a:xfrm>
                <a:off x="1844" y="1480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70289" name="Group 113"/>
            <p:cNvGrpSpPr>
              <a:grpSpLocks/>
            </p:cNvGrpSpPr>
            <p:nvPr/>
          </p:nvGrpSpPr>
          <p:grpSpPr bwMode="auto">
            <a:xfrm>
              <a:off x="1852" y="1480"/>
              <a:ext cx="400" cy="406"/>
              <a:chOff x="1852" y="1480"/>
              <a:chExt cx="400" cy="406"/>
            </a:xfrm>
          </p:grpSpPr>
          <p:sp>
            <p:nvSpPr>
              <p:cNvPr id="1970290" name="Line 114"/>
              <p:cNvSpPr>
                <a:spLocks noChangeShapeType="1"/>
              </p:cNvSpPr>
              <p:nvPr/>
            </p:nvSpPr>
            <p:spPr bwMode="auto">
              <a:xfrm>
                <a:off x="1852" y="1592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291" name="Rectangle 115"/>
              <p:cNvSpPr>
                <a:spLocks noChangeArrowheads="1"/>
              </p:cNvSpPr>
              <p:nvPr/>
            </p:nvSpPr>
            <p:spPr bwMode="auto">
              <a:xfrm>
                <a:off x="1886" y="1598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1970292" name="Line 116"/>
              <p:cNvSpPr>
                <a:spLocks noChangeShapeType="1"/>
              </p:cNvSpPr>
              <p:nvPr/>
            </p:nvSpPr>
            <p:spPr bwMode="auto">
              <a:xfrm>
                <a:off x="2252" y="1480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70293" name="Group 117"/>
            <p:cNvGrpSpPr>
              <a:grpSpLocks/>
            </p:cNvGrpSpPr>
            <p:nvPr/>
          </p:nvGrpSpPr>
          <p:grpSpPr bwMode="auto">
            <a:xfrm>
              <a:off x="2260" y="1480"/>
              <a:ext cx="400" cy="406"/>
              <a:chOff x="2260" y="1480"/>
              <a:chExt cx="400" cy="406"/>
            </a:xfrm>
          </p:grpSpPr>
          <p:sp>
            <p:nvSpPr>
              <p:cNvPr id="1970294" name="Line 118"/>
              <p:cNvSpPr>
                <a:spLocks noChangeShapeType="1"/>
              </p:cNvSpPr>
              <p:nvPr/>
            </p:nvSpPr>
            <p:spPr bwMode="auto">
              <a:xfrm>
                <a:off x="2260" y="1592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295" name="Rectangle 119"/>
              <p:cNvSpPr>
                <a:spLocks noChangeArrowheads="1"/>
              </p:cNvSpPr>
              <p:nvPr/>
            </p:nvSpPr>
            <p:spPr bwMode="auto">
              <a:xfrm>
                <a:off x="2294" y="1598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1970296" name="Line 120"/>
              <p:cNvSpPr>
                <a:spLocks noChangeShapeType="1"/>
              </p:cNvSpPr>
              <p:nvPr/>
            </p:nvSpPr>
            <p:spPr bwMode="auto">
              <a:xfrm>
                <a:off x="2660" y="1480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0297" name="Line 121"/>
            <p:cNvSpPr>
              <a:spLocks noChangeShapeType="1"/>
            </p:cNvSpPr>
            <p:nvPr/>
          </p:nvSpPr>
          <p:spPr bwMode="auto">
            <a:xfrm>
              <a:off x="2668" y="1592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8" name="Line 122"/>
            <p:cNvSpPr>
              <a:spLocks noChangeShapeType="1"/>
            </p:cNvSpPr>
            <p:nvPr/>
          </p:nvSpPr>
          <p:spPr bwMode="auto">
            <a:xfrm>
              <a:off x="3068" y="1624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9" name="Rectangle 123"/>
            <p:cNvSpPr>
              <a:spLocks noChangeArrowheads="1"/>
            </p:cNvSpPr>
            <p:nvPr/>
          </p:nvSpPr>
          <p:spPr bwMode="auto">
            <a:xfrm>
              <a:off x="2702" y="159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40</a:t>
              </a:r>
            </a:p>
          </p:txBody>
        </p:sp>
        <p:sp>
          <p:nvSpPr>
            <p:cNvPr id="1970300" name="Rectangle 124"/>
            <p:cNvSpPr>
              <a:spLocks noChangeArrowheads="1"/>
            </p:cNvSpPr>
            <p:nvPr/>
          </p:nvSpPr>
          <p:spPr bwMode="auto">
            <a:xfrm>
              <a:off x="3030" y="159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20</a:t>
              </a:r>
            </a:p>
          </p:txBody>
        </p:sp>
        <p:sp>
          <p:nvSpPr>
            <p:cNvPr id="1970301" name="Line 125"/>
            <p:cNvSpPr>
              <a:spLocks noChangeShapeType="1"/>
            </p:cNvSpPr>
            <p:nvPr/>
          </p:nvSpPr>
          <p:spPr bwMode="auto">
            <a:xfrm>
              <a:off x="3068" y="148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2" name="Line 126"/>
            <p:cNvSpPr>
              <a:spLocks noChangeShapeType="1"/>
            </p:cNvSpPr>
            <p:nvPr/>
          </p:nvSpPr>
          <p:spPr bwMode="auto">
            <a:xfrm>
              <a:off x="3324" y="148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3" name="Line 127"/>
            <p:cNvSpPr>
              <a:spLocks noChangeShapeType="1"/>
            </p:cNvSpPr>
            <p:nvPr/>
          </p:nvSpPr>
          <p:spPr bwMode="auto">
            <a:xfrm>
              <a:off x="1516" y="156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4" name="Line 128"/>
            <p:cNvSpPr>
              <a:spLocks noChangeShapeType="1"/>
            </p:cNvSpPr>
            <p:nvPr/>
          </p:nvSpPr>
          <p:spPr bwMode="auto">
            <a:xfrm>
              <a:off x="1924" y="156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5" name="Line 129"/>
            <p:cNvSpPr>
              <a:spLocks noChangeShapeType="1"/>
            </p:cNvSpPr>
            <p:nvPr/>
          </p:nvSpPr>
          <p:spPr bwMode="auto">
            <a:xfrm>
              <a:off x="2332" y="156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6" name="Line 130"/>
            <p:cNvSpPr>
              <a:spLocks noChangeShapeType="1"/>
            </p:cNvSpPr>
            <p:nvPr/>
          </p:nvSpPr>
          <p:spPr bwMode="auto">
            <a:xfrm>
              <a:off x="1852" y="1624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7" name="Line 131"/>
            <p:cNvSpPr>
              <a:spLocks noChangeShapeType="1"/>
            </p:cNvSpPr>
            <p:nvPr/>
          </p:nvSpPr>
          <p:spPr bwMode="auto">
            <a:xfrm>
              <a:off x="2260" y="1624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8" name="Line 132"/>
            <p:cNvSpPr>
              <a:spLocks noChangeShapeType="1"/>
            </p:cNvSpPr>
            <p:nvPr/>
          </p:nvSpPr>
          <p:spPr bwMode="auto">
            <a:xfrm>
              <a:off x="2668" y="1624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0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97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017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A45F-8E0D-45FE-95B9-B71183615240}" type="slidenum">
              <a:rPr lang="en-US"/>
              <a:pPr/>
              <a:t>50</a:t>
            </a:fld>
            <a:endParaRPr lang="en-US"/>
          </a:p>
        </p:txBody>
      </p:sp>
      <p:sp>
        <p:nvSpPr>
          <p:cNvPr id="208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Alternative View - </a:t>
            </a:r>
            <a:r>
              <a:rPr lang="en-US" sz="2400" b="1" dirty="0" err="1">
                <a:solidFill>
                  <a:srgbClr val="0070C0"/>
                </a:solidFill>
              </a:rPr>
              <a:t>Multicycle</a:t>
            </a:r>
            <a:r>
              <a:rPr lang="en-US" sz="2400" b="1" dirty="0">
                <a:solidFill>
                  <a:srgbClr val="0070C0"/>
                </a:solidFill>
              </a:rPr>
              <a:t> Diagram</a:t>
            </a:r>
          </a:p>
        </p:txBody>
      </p:sp>
      <p:sp>
        <p:nvSpPr>
          <p:cNvPr id="2082820" name="AutoShape 4"/>
          <p:cNvSpPr>
            <a:spLocks noChangeAspect="1" noChangeArrowheads="1" noTextEdit="1"/>
          </p:cNvSpPr>
          <p:nvPr/>
        </p:nvSpPr>
        <p:spPr bwMode="auto">
          <a:xfrm>
            <a:off x="444500" y="1981200"/>
            <a:ext cx="80899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22" name="Rectangle 6"/>
          <p:cNvSpPr>
            <a:spLocks noChangeArrowheads="1"/>
          </p:cNvSpPr>
          <p:nvPr/>
        </p:nvSpPr>
        <p:spPr bwMode="auto">
          <a:xfrm>
            <a:off x="4675188" y="2352675"/>
            <a:ext cx="180975" cy="371475"/>
          </a:xfrm>
          <a:prstGeom prst="rect">
            <a:avLst/>
          </a:prstGeom>
          <a:solidFill>
            <a:srgbClr val="FFCC99"/>
          </a:solidFill>
          <a:ln w="15875">
            <a:solidFill>
              <a:srgbClr val="FFC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23" name="Rectangle 7"/>
          <p:cNvSpPr>
            <a:spLocks noChangeArrowheads="1"/>
          </p:cNvSpPr>
          <p:nvPr/>
        </p:nvSpPr>
        <p:spPr bwMode="auto">
          <a:xfrm>
            <a:off x="5341938" y="2352675"/>
            <a:ext cx="182562" cy="371475"/>
          </a:xfrm>
          <a:prstGeom prst="rect">
            <a:avLst/>
          </a:prstGeom>
          <a:solidFill>
            <a:srgbClr val="FFCC99"/>
          </a:solidFill>
          <a:ln w="15875">
            <a:solidFill>
              <a:srgbClr val="FFC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24" name="Rectangle 8"/>
          <p:cNvSpPr>
            <a:spLocks noChangeArrowheads="1"/>
          </p:cNvSpPr>
          <p:nvPr/>
        </p:nvSpPr>
        <p:spPr bwMode="auto">
          <a:xfrm>
            <a:off x="2852738" y="2352675"/>
            <a:ext cx="190500" cy="371475"/>
          </a:xfrm>
          <a:prstGeom prst="rect">
            <a:avLst/>
          </a:prstGeom>
          <a:solidFill>
            <a:srgbClr val="FF9966"/>
          </a:solidFill>
          <a:ln w="1587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25" name="Rectangle 9"/>
          <p:cNvSpPr>
            <a:spLocks noChangeArrowheads="1"/>
          </p:cNvSpPr>
          <p:nvPr/>
        </p:nvSpPr>
        <p:spPr bwMode="auto">
          <a:xfrm>
            <a:off x="1962150" y="2352675"/>
            <a:ext cx="188913" cy="371475"/>
          </a:xfrm>
          <a:prstGeom prst="rect">
            <a:avLst/>
          </a:prstGeom>
          <a:solidFill>
            <a:srgbClr val="FF9966"/>
          </a:solidFill>
          <a:ln w="1587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26" name="Freeform 10"/>
          <p:cNvSpPr>
            <a:spLocks/>
          </p:cNvSpPr>
          <p:nvPr/>
        </p:nvSpPr>
        <p:spPr bwMode="auto">
          <a:xfrm>
            <a:off x="3552825" y="2195513"/>
            <a:ext cx="371475" cy="668337"/>
          </a:xfrm>
          <a:custGeom>
            <a:avLst/>
            <a:gdLst>
              <a:gd name="T0" fmla="*/ 0 w 234"/>
              <a:gd name="T1" fmla="*/ 0 h 421"/>
              <a:gd name="T2" fmla="*/ 0 w 234"/>
              <a:gd name="T3" fmla="*/ 166 h 421"/>
              <a:gd name="T4" fmla="*/ 47 w 234"/>
              <a:gd name="T5" fmla="*/ 213 h 421"/>
              <a:gd name="T6" fmla="*/ 0 w 234"/>
              <a:gd name="T7" fmla="*/ 260 h 421"/>
              <a:gd name="T8" fmla="*/ 0 w 234"/>
              <a:gd name="T9" fmla="*/ 421 h 421"/>
              <a:gd name="T10" fmla="*/ 234 w 234"/>
              <a:gd name="T11" fmla="*/ 307 h 421"/>
              <a:gd name="T12" fmla="*/ 234 w 234"/>
              <a:gd name="T13" fmla="*/ 120 h 421"/>
              <a:gd name="T14" fmla="*/ 0 w 234"/>
              <a:gd name="T1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421">
                <a:moveTo>
                  <a:pt x="0" y="0"/>
                </a:moveTo>
                <a:lnTo>
                  <a:pt x="0" y="166"/>
                </a:lnTo>
                <a:lnTo>
                  <a:pt x="47" y="213"/>
                </a:lnTo>
                <a:lnTo>
                  <a:pt x="0" y="260"/>
                </a:lnTo>
                <a:lnTo>
                  <a:pt x="0" y="421"/>
                </a:lnTo>
                <a:lnTo>
                  <a:pt x="234" y="307"/>
                </a:lnTo>
                <a:lnTo>
                  <a:pt x="234" y="12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27" name="Rectangle 11"/>
          <p:cNvSpPr>
            <a:spLocks noChangeArrowheads="1"/>
          </p:cNvSpPr>
          <p:nvPr/>
        </p:nvSpPr>
        <p:spPr bwMode="auto">
          <a:xfrm>
            <a:off x="2674938" y="2357438"/>
            <a:ext cx="363537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28" name="Line 12"/>
          <p:cNvSpPr>
            <a:spLocks noChangeShapeType="1"/>
          </p:cNvSpPr>
          <p:nvPr/>
        </p:nvSpPr>
        <p:spPr bwMode="auto">
          <a:xfrm flipH="1">
            <a:off x="2151063" y="2533650"/>
            <a:ext cx="520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29" name="Line 13"/>
          <p:cNvSpPr>
            <a:spLocks noChangeShapeType="1"/>
          </p:cNvSpPr>
          <p:nvPr/>
        </p:nvSpPr>
        <p:spPr bwMode="auto">
          <a:xfrm flipH="1">
            <a:off x="3371850" y="2682875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30" name="Line 14"/>
          <p:cNvSpPr>
            <a:spLocks noChangeShapeType="1"/>
          </p:cNvSpPr>
          <p:nvPr/>
        </p:nvSpPr>
        <p:spPr bwMode="auto">
          <a:xfrm flipH="1">
            <a:off x="3371850" y="2386013"/>
            <a:ext cx="190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31" name="Line 15"/>
          <p:cNvSpPr>
            <a:spLocks noChangeShapeType="1"/>
          </p:cNvSpPr>
          <p:nvPr/>
        </p:nvSpPr>
        <p:spPr bwMode="auto">
          <a:xfrm flipH="1">
            <a:off x="2555875" y="2427288"/>
            <a:ext cx="1158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32" name="Line 16"/>
          <p:cNvSpPr>
            <a:spLocks noChangeShapeType="1"/>
          </p:cNvSpPr>
          <p:nvPr/>
        </p:nvSpPr>
        <p:spPr bwMode="auto">
          <a:xfrm>
            <a:off x="2555875" y="2427288"/>
            <a:ext cx="0" cy="1063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33" name="Rectangle 17"/>
          <p:cNvSpPr>
            <a:spLocks noChangeArrowheads="1"/>
          </p:cNvSpPr>
          <p:nvPr/>
        </p:nvSpPr>
        <p:spPr bwMode="auto">
          <a:xfrm>
            <a:off x="1784350" y="2357438"/>
            <a:ext cx="361950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34" name="Rectangle 18"/>
          <p:cNvSpPr>
            <a:spLocks noChangeArrowheads="1"/>
          </p:cNvSpPr>
          <p:nvPr/>
        </p:nvSpPr>
        <p:spPr bwMode="auto">
          <a:xfrm>
            <a:off x="1955800" y="2441575"/>
            <a:ext cx="1285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IM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35" name="Rectangle 19"/>
          <p:cNvSpPr>
            <a:spLocks noChangeArrowheads="1"/>
          </p:cNvSpPr>
          <p:nvPr/>
        </p:nvSpPr>
        <p:spPr bwMode="auto">
          <a:xfrm>
            <a:off x="2770188" y="2441575"/>
            <a:ext cx="247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REG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36" name="Rectangle 20"/>
          <p:cNvSpPr>
            <a:spLocks noChangeArrowheads="1"/>
          </p:cNvSpPr>
          <p:nvPr/>
        </p:nvSpPr>
        <p:spPr bwMode="auto">
          <a:xfrm>
            <a:off x="3678238" y="2441575"/>
            <a:ext cx="2301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ALU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37" name="Rectangle 21"/>
          <p:cNvSpPr>
            <a:spLocks noChangeArrowheads="1"/>
          </p:cNvSpPr>
          <p:nvPr/>
        </p:nvSpPr>
        <p:spPr bwMode="auto">
          <a:xfrm>
            <a:off x="4414838" y="2357438"/>
            <a:ext cx="436562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38" name="Rectangle 22"/>
          <p:cNvSpPr>
            <a:spLocks noChangeArrowheads="1"/>
          </p:cNvSpPr>
          <p:nvPr/>
        </p:nvSpPr>
        <p:spPr bwMode="auto">
          <a:xfrm>
            <a:off x="4589463" y="2441575"/>
            <a:ext cx="1793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DM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39" name="Rectangle 23"/>
          <p:cNvSpPr>
            <a:spLocks noChangeArrowheads="1"/>
          </p:cNvSpPr>
          <p:nvPr/>
        </p:nvSpPr>
        <p:spPr bwMode="auto">
          <a:xfrm>
            <a:off x="5346700" y="2357438"/>
            <a:ext cx="363538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40" name="Line 24"/>
          <p:cNvSpPr>
            <a:spLocks noChangeShapeType="1"/>
          </p:cNvSpPr>
          <p:nvPr/>
        </p:nvSpPr>
        <p:spPr bwMode="auto">
          <a:xfrm flipH="1">
            <a:off x="5153025" y="2533650"/>
            <a:ext cx="190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41" name="Rectangle 25"/>
          <p:cNvSpPr>
            <a:spLocks noChangeArrowheads="1"/>
          </p:cNvSpPr>
          <p:nvPr/>
        </p:nvSpPr>
        <p:spPr bwMode="auto">
          <a:xfrm>
            <a:off x="5441950" y="2441575"/>
            <a:ext cx="247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REG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42" name="Line 26"/>
          <p:cNvSpPr>
            <a:spLocks noChangeShapeType="1"/>
          </p:cNvSpPr>
          <p:nvPr/>
        </p:nvSpPr>
        <p:spPr bwMode="auto">
          <a:xfrm flipH="1">
            <a:off x="3932238" y="2533650"/>
            <a:ext cx="1825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43" name="Rectangle 27"/>
          <p:cNvSpPr>
            <a:spLocks noChangeArrowheads="1"/>
          </p:cNvSpPr>
          <p:nvPr/>
        </p:nvSpPr>
        <p:spPr bwMode="auto">
          <a:xfrm>
            <a:off x="471488" y="2435225"/>
            <a:ext cx="1016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lw $r0, 10($r1)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44" name="Rectangle 28"/>
          <p:cNvSpPr>
            <a:spLocks noChangeArrowheads="1"/>
          </p:cNvSpPr>
          <p:nvPr/>
        </p:nvSpPr>
        <p:spPr bwMode="auto">
          <a:xfrm>
            <a:off x="471488" y="3292475"/>
            <a:ext cx="1057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sw $r3, 20($r4)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45" name="Rectangle 29"/>
          <p:cNvSpPr>
            <a:spLocks noChangeArrowheads="1"/>
          </p:cNvSpPr>
          <p:nvPr/>
        </p:nvSpPr>
        <p:spPr bwMode="auto">
          <a:xfrm>
            <a:off x="466725" y="4068763"/>
            <a:ext cx="11668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add $r5, $r6, $r7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46" name="Rectangle 30"/>
          <p:cNvSpPr>
            <a:spLocks noChangeArrowheads="1"/>
          </p:cNvSpPr>
          <p:nvPr/>
        </p:nvSpPr>
        <p:spPr bwMode="auto">
          <a:xfrm>
            <a:off x="2328863" y="2200275"/>
            <a:ext cx="139700" cy="700088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47" name="Line 31"/>
          <p:cNvSpPr>
            <a:spLocks noChangeShapeType="1"/>
          </p:cNvSpPr>
          <p:nvPr/>
        </p:nvSpPr>
        <p:spPr bwMode="auto">
          <a:xfrm flipH="1">
            <a:off x="3041650" y="2533650"/>
            <a:ext cx="18256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48" name="Rectangle 32"/>
          <p:cNvSpPr>
            <a:spLocks noChangeArrowheads="1"/>
          </p:cNvSpPr>
          <p:nvPr/>
        </p:nvSpPr>
        <p:spPr bwMode="auto">
          <a:xfrm>
            <a:off x="3219450" y="2200275"/>
            <a:ext cx="139700" cy="700088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49" name="Line 33"/>
          <p:cNvSpPr>
            <a:spLocks noChangeShapeType="1"/>
          </p:cNvSpPr>
          <p:nvPr/>
        </p:nvSpPr>
        <p:spPr bwMode="auto">
          <a:xfrm flipH="1">
            <a:off x="3371850" y="2682875"/>
            <a:ext cx="190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50" name="Line 34"/>
          <p:cNvSpPr>
            <a:spLocks noChangeShapeType="1"/>
          </p:cNvSpPr>
          <p:nvPr/>
        </p:nvSpPr>
        <p:spPr bwMode="auto">
          <a:xfrm flipH="1">
            <a:off x="4262438" y="2533650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51" name="Rectangle 35"/>
          <p:cNvSpPr>
            <a:spLocks noChangeArrowheads="1"/>
          </p:cNvSpPr>
          <p:nvPr/>
        </p:nvSpPr>
        <p:spPr bwMode="auto">
          <a:xfrm>
            <a:off x="4110038" y="2241550"/>
            <a:ext cx="139700" cy="692150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52" name="Line 36"/>
          <p:cNvSpPr>
            <a:spLocks noChangeShapeType="1"/>
          </p:cNvSpPr>
          <p:nvPr/>
        </p:nvSpPr>
        <p:spPr bwMode="auto">
          <a:xfrm>
            <a:off x="4337050" y="2533650"/>
            <a:ext cx="0" cy="2968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53" name="Line 37"/>
          <p:cNvSpPr>
            <a:spLocks noChangeShapeType="1"/>
          </p:cNvSpPr>
          <p:nvPr/>
        </p:nvSpPr>
        <p:spPr bwMode="auto">
          <a:xfrm flipH="1">
            <a:off x="4337050" y="2830513"/>
            <a:ext cx="5937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54" name="Line 38"/>
          <p:cNvSpPr>
            <a:spLocks noChangeShapeType="1"/>
          </p:cNvSpPr>
          <p:nvPr/>
        </p:nvSpPr>
        <p:spPr bwMode="auto">
          <a:xfrm flipH="1">
            <a:off x="4856163" y="2533650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55" name="Line 39"/>
          <p:cNvSpPr>
            <a:spLocks noChangeShapeType="1"/>
          </p:cNvSpPr>
          <p:nvPr/>
        </p:nvSpPr>
        <p:spPr bwMode="auto">
          <a:xfrm>
            <a:off x="4930775" y="2649538"/>
            <a:ext cx="0" cy="1809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56" name="Line 40"/>
          <p:cNvSpPr>
            <a:spLocks noChangeShapeType="1"/>
          </p:cNvSpPr>
          <p:nvPr/>
        </p:nvSpPr>
        <p:spPr bwMode="auto">
          <a:xfrm flipH="1">
            <a:off x="4930775" y="2649538"/>
            <a:ext cx="746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57" name="Rectangle 41"/>
          <p:cNvSpPr>
            <a:spLocks noChangeArrowheads="1"/>
          </p:cNvSpPr>
          <p:nvPr/>
        </p:nvSpPr>
        <p:spPr bwMode="auto">
          <a:xfrm>
            <a:off x="5000625" y="2241550"/>
            <a:ext cx="139700" cy="692150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58" name="Rectangle 42"/>
          <p:cNvSpPr>
            <a:spLocks noChangeArrowheads="1"/>
          </p:cNvSpPr>
          <p:nvPr/>
        </p:nvSpPr>
        <p:spPr bwMode="auto">
          <a:xfrm>
            <a:off x="1808163" y="1963738"/>
            <a:ext cx="396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Cycle 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59" name="Rectangle 43"/>
          <p:cNvSpPr>
            <a:spLocks noChangeArrowheads="1"/>
          </p:cNvSpPr>
          <p:nvPr/>
        </p:nvSpPr>
        <p:spPr bwMode="auto">
          <a:xfrm>
            <a:off x="2665413" y="1963738"/>
            <a:ext cx="396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Cycle 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60" name="Rectangle 44"/>
          <p:cNvSpPr>
            <a:spLocks noChangeArrowheads="1"/>
          </p:cNvSpPr>
          <p:nvPr/>
        </p:nvSpPr>
        <p:spPr bwMode="auto">
          <a:xfrm>
            <a:off x="3514725" y="1963738"/>
            <a:ext cx="396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Cycle 3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61" name="Rectangle 45"/>
          <p:cNvSpPr>
            <a:spLocks noChangeArrowheads="1"/>
          </p:cNvSpPr>
          <p:nvPr/>
        </p:nvSpPr>
        <p:spPr bwMode="auto">
          <a:xfrm>
            <a:off x="4371975" y="1963738"/>
            <a:ext cx="396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Cycle 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62" name="Rectangle 46"/>
          <p:cNvSpPr>
            <a:spLocks noChangeArrowheads="1"/>
          </p:cNvSpPr>
          <p:nvPr/>
        </p:nvSpPr>
        <p:spPr bwMode="auto">
          <a:xfrm>
            <a:off x="5222875" y="1963738"/>
            <a:ext cx="396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Cycle 5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63" name="Rectangle 47"/>
          <p:cNvSpPr>
            <a:spLocks noChangeArrowheads="1"/>
          </p:cNvSpPr>
          <p:nvPr/>
        </p:nvSpPr>
        <p:spPr bwMode="auto">
          <a:xfrm>
            <a:off x="6154738" y="1963738"/>
            <a:ext cx="396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Cycle 6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64" name="Rectangle 48"/>
          <p:cNvSpPr>
            <a:spLocks noChangeArrowheads="1"/>
          </p:cNvSpPr>
          <p:nvPr/>
        </p:nvSpPr>
        <p:spPr bwMode="auto">
          <a:xfrm>
            <a:off x="7004050" y="1963738"/>
            <a:ext cx="396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Cycle 7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65" name="Rectangle 49"/>
          <p:cNvSpPr>
            <a:spLocks noChangeArrowheads="1"/>
          </p:cNvSpPr>
          <p:nvPr/>
        </p:nvSpPr>
        <p:spPr bwMode="auto">
          <a:xfrm>
            <a:off x="5300663" y="3201988"/>
            <a:ext cx="190500" cy="371475"/>
          </a:xfrm>
          <a:prstGeom prst="rect">
            <a:avLst/>
          </a:prstGeom>
          <a:solidFill>
            <a:srgbClr val="FF9966"/>
          </a:solidFill>
          <a:ln w="1587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66" name="Rectangle 50"/>
          <p:cNvSpPr>
            <a:spLocks noChangeArrowheads="1"/>
          </p:cNvSpPr>
          <p:nvPr/>
        </p:nvSpPr>
        <p:spPr bwMode="auto">
          <a:xfrm>
            <a:off x="3743325" y="3201988"/>
            <a:ext cx="190500" cy="371475"/>
          </a:xfrm>
          <a:prstGeom prst="rect">
            <a:avLst/>
          </a:prstGeom>
          <a:solidFill>
            <a:srgbClr val="FF9966"/>
          </a:solidFill>
          <a:ln w="1587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67" name="Rectangle 51"/>
          <p:cNvSpPr>
            <a:spLocks noChangeArrowheads="1"/>
          </p:cNvSpPr>
          <p:nvPr/>
        </p:nvSpPr>
        <p:spPr bwMode="auto">
          <a:xfrm>
            <a:off x="2852738" y="3201988"/>
            <a:ext cx="190500" cy="371475"/>
          </a:xfrm>
          <a:prstGeom prst="rect">
            <a:avLst/>
          </a:prstGeom>
          <a:solidFill>
            <a:srgbClr val="FF9966"/>
          </a:solidFill>
          <a:ln w="1587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68" name="Freeform 52"/>
          <p:cNvSpPr>
            <a:spLocks/>
          </p:cNvSpPr>
          <p:nvPr/>
        </p:nvSpPr>
        <p:spPr bwMode="auto">
          <a:xfrm>
            <a:off x="4443413" y="3044825"/>
            <a:ext cx="371475" cy="668338"/>
          </a:xfrm>
          <a:custGeom>
            <a:avLst/>
            <a:gdLst>
              <a:gd name="T0" fmla="*/ 0 w 234"/>
              <a:gd name="T1" fmla="*/ 0 h 421"/>
              <a:gd name="T2" fmla="*/ 0 w 234"/>
              <a:gd name="T3" fmla="*/ 166 h 421"/>
              <a:gd name="T4" fmla="*/ 47 w 234"/>
              <a:gd name="T5" fmla="*/ 213 h 421"/>
              <a:gd name="T6" fmla="*/ 0 w 234"/>
              <a:gd name="T7" fmla="*/ 260 h 421"/>
              <a:gd name="T8" fmla="*/ 0 w 234"/>
              <a:gd name="T9" fmla="*/ 421 h 421"/>
              <a:gd name="T10" fmla="*/ 234 w 234"/>
              <a:gd name="T11" fmla="*/ 307 h 421"/>
              <a:gd name="T12" fmla="*/ 234 w 234"/>
              <a:gd name="T13" fmla="*/ 120 h 421"/>
              <a:gd name="T14" fmla="*/ 0 w 234"/>
              <a:gd name="T1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421">
                <a:moveTo>
                  <a:pt x="0" y="0"/>
                </a:moveTo>
                <a:lnTo>
                  <a:pt x="0" y="166"/>
                </a:lnTo>
                <a:lnTo>
                  <a:pt x="47" y="213"/>
                </a:lnTo>
                <a:lnTo>
                  <a:pt x="0" y="260"/>
                </a:lnTo>
                <a:lnTo>
                  <a:pt x="0" y="421"/>
                </a:lnTo>
                <a:lnTo>
                  <a:pt x="234" y="307"/>
                </a:lnTo>
                <a:lnTo>
                  <a:pt x="234" y="12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69" name="Rectangle 53"/>
          <p:cNvSpPr>
            <a:spLocks noChangeArrowheads="1"/>
          </p:cNvSpPr>
          <p:nvPr/>
        </p:nvSpPr>
        <p:spPr bwMode="auto">
          <a:xfrm>
            <a:off x="3565525" y="3206750"/>
            <a:ext cx="363538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70" name="Line 54"/>
          <p:cNvSpPr>
            <a:spLocks noChangeShapeType="1"/>
          </p:cNvSpPr>
          <p:nvPr/>
        </p:nvSpPr>
        <p:spPr bwMode="auto">
          <a:xfrm flipH="1">
            <a:off x="3041650" y="3390900"/>
            <a:ext cx="520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71" name="Line 55"/>
          <p:cNvSpPr>
            <a:spLocks noChangeShapeType="1"/>
          </p:cNvSpPr>
          <p:nvPr/>
        </p:nvSpPr>
        <p:spPr bwMode="auto">
          <a:xfrm flipH="1">
            <a:off x="4262438" y="3540125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72" name="Line 56"/>
          <p:cNvSpPr>
            <a:spLocks noChangeShapeType="1"/>
          </p:cNvSpPr>
          <p:nvPr/>
        </p:nvSpPr>
        <p:spPr bwMode="auto">
          <a:xfrm flipH="1">
            <a:off x="4262438" y="3243263"/>
            <a:ext cx="190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73" name="Line 57"/>
          <p:cNvSpPr>
            <a:spLocks noChangeShapeType="1"/>
          </p:cNvSpPr>
          <p:nvPr/>
        </p:nvSpPr>
        <p:spPr bwMode="auto">
          <a:xfrm flipH="1">
            <a:off x="3446463" y="3276600"/>
            <a:ext cx="1158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74" name="Line 58"/>
          <p:cNvSpPr>
            <a:spLocks noChangeShapeType="1"/>
          </p:cNvSpPr>
          <p:nvPr/>
        </p:nvSpPr>
        <p:spPr bwMode="auto">
          <a:xfrm>
            <a:off x="3446463" y="3276600"/>
            <a:ext cx="0" cy="114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75" name="Rectangle 59"/>
          <p:cNvSpPr>
            <a:spLocks noChangeArrowheads="1"/>
          </p:cNvSpPr>
          <p:nvPr/>
        </p:nvSpPr>
        <p:spPr bwMode="auto">
          <a:xfrm>
            <a:off x="2674938" y="3206750"/>
            <a:ext cx="363537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76" name="Rectangle 60"/>
          <p:cNvSpPr>
            <a:spLocks noChangeArrowheads="1"/>
          </p:cNvSpPr>
          <p:nvPr/>
        </p:nvSpPr>
        <p:spPr bwMode="auto">
          <a:xfrm>
            <a:off x="2846388" y="3300413"/>
            <a:ext cx="1285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IM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77" name="Rectangle 61"/>
          <p:cNvSpPr>
            <a:spLocks noChangeArrowheads="1"/>
          </p:cNvSpPr>
          <p:nvPr/>
        </p:nvSpPr>
        <p:spPr bwMode="auto">
          <a:xfrm>
            <a:off x="3660775" y="3300413"/>
            <a:ext cx="247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REG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78" name="Rectangle 62"/>
          <p:cNvSpPr>
            <a:spLocks noChangeArrowheads="1"/>
          </p:cNvSpPr>
          <p:nvPr/>
        </p:nvSpPr>
        <p:spPr bwMode="auto">
          <a:xfrm>
            <a:off x="4568825" y="3300413"/>
            <a:ext cx="2301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ALU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79" name="Rectangle 63"/>
          <p:cNvSpPr>
            <a:spLocks noChangeArrowheads="1"/>
          </p:cNvSpPr>
          <p:nvPr/>
        </p:nvSpPr>
        <p:spPr bwMode="auto">
          <a:xfrm>
            <a:off x="5305425" y="3206750"/>
            <a:ext cx="436563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80" name="Rectangle 64"/>
          <p:cNvSpPr>
            <a:spLocks noChangeArrowheads="1"/>
          </p:cNvSpPr>
          <p:nvPr/>
        </p:nvSpPr>
        <p:spPr bwMode="auto">
          <a:xfrm>
            <a:off x="5480050" y="3300413"/>
            <a:ext cx="1793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DM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81" name="Rectangle 65"/>
          <p:cNvSpPr>
            <a:spLocks noChangeArrowheads="1"/>
          </p:cNvSpPr>
          <p:nvPr/>
        </p:nvSpPr>
        <p:spPr bwMode="auto">
          <a:xfrm>
            <a:off x="6197600" y="3206750"/>
            <a:ext cx="361950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82" name="Line 66"/>
          <p:cNvSpPr>
            <a:spLocks noChangeShapeType="1"/>
          </p:cNvSpPr>
          <p:nvPr/>
        </p:nvSpPr>
        <p:spPr bwMode="auto">
          <a:xfrm flipH="1">
            <a:off x="6043613" y="3390900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83" name="Rectangle 67"/>
          <p:cNvSpPr>
            <a:spLocks noChangeArrowheads="1"/>
          </p:cNvSpPr>
          <p:nvPr/>
        </p:nvSpPr>
        <p:spPr bwMode="auto">
          <a:xfrm>
            <a:off x="6291263" y="3300413"/>
            <a:ext cx="247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REG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884" name="Line 68"/>
          <p:cNvSpPr>
            <a:spLocks noChangeShapeType="1"/>
          </p:cNvSpPr>
          <p:nvPr/>
        </p:nvSpPr>
        <p:spPr bwMode="auto">
          <a:xfrm flipH="1">
            <a:off x="4822825" y="3390900"/>
            <a:ext cx="18256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85" name="Rectangle 69"/>
          <p:cNvSpPr>
            <a:spLocks noChangeArrowheads="1"/>
          </p:cNvSpPr>
          <p:nvPr/>
        </p:nvSpPr>
        <p:spPr bwMode="auto">
          <a:xfrm>
            <a:off x="3219450" y="3016250"/>
            <a:ext cx="139700" cy="700088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86" name="Line 70"/>
          <p:cNvSpPr>
            <a:spLocks noChangeShapeType="1"/>
          </p:cNvSpPr>
          <p:nvPr/>
        </p:nvSpPr>
        <p:spPr bwMode="auto">
          <a:xfrm flipH="1">
            <a:off x="3932238" y="3390900"/>
            <a:ext cx="1825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87" name="Rectangle 71"/>
          <p:cNvSpPr>
            <a:spLocks noChangeArrowheads="1"/>
          </p:cNvSpPr>
          <p:nvPr/>
        </p:nvSpPr>
        <p:spPr bwMode="auto">
          <a:xfrm>
            <a:off x="4110038" y="3057525"/>
            <a:ext cx="139700" cy="692150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88" name="Line 72"/>
          <p:cNvSpPr>
            <a:spLocks noChangeShapeType="1"/>
          </p:cNvSpPr>
          <p:nvPr/>
        </p:nvSpPr>
        <p:spPr bwMode="auto">
          <a:xfrm flipH="1">
            <a:off x="4262438" y="3540125"/>
            <a:ext cx="190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89" name="Line 73"/>
          <p:cNvSpPr>
            <a:spLocks noChangeShapeType="1"/>
          </p:cNvSpPr>
          <p:nvPr/>
        </p:nvSpPr>
        <p:spPr bwMode="auto">
          <a:xfrm flipH="1">
            <a:off x="5153025" y="3390900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90" name="Rectangle 74"/>
          <p:cNvSpPr>
            <a:spLocks noChangeArrowheads="1"/>
          </p:cNvSpPr>
          <p:nvPr/>
        </p:nvSpPr>
        <p:spPr bwMode="auto">
          <a:xfrm>
            <a:off x="5000625" y="3057525"/>
            <a:ext cx="139700" cy="692150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91" name="Line 75"/>
          <p:cNvSpPr>
            <a:spLocks noChangeShapeType="1"/>
          </p:cNvSpPr>
          <p:nvPr/>
        </p:nvSpPr>
        <p:spPr bwMode="auto">
          <a:xfrm>
            <a:off x="5227638" y="3390900"/>
            <a:ext cx="0" cy="2968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92" name="Line 76"/>
          <p:cNvSpPr>
            <a:spLocks noChangeShapeType="1"/>
          </p:cNvSpPr>
          <p:nvPr/>
        </p:nvSpPr>
        <p:spPr bwMode="auto">
          <a:xfrm flipH="1">
            <a:off x="5227638" y="3687763"/>
            <a:ext cx="5937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93" name="Line 77"/>
          <p:cNvSpPr>
            <a:spLocks noChangeShapeType="1"/>
          </p:cNvSpPr>
          <p:nvPr/>
        </p:nvSpPr>
        <p:spPr bwMode="auto">
          <a:xfrm flipH="1">
            <a:off x="5746750" y="3390900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94" name="Line 78"/>
          <p:cNvSpPr>
            <a:spLocks noChangeShapeType="1"/>
          </p:cNvSpPr>
          <p:nvPr/>
        </p:nvSpPr>
        <p:spPr bwMode="auto">
          <a:xfrm>
            <a:off x="5821363" y="3498850"/>
            <a:ext cx="0" cy="1889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95" name="Line 79"/>
          <p:cNvSpPr>
            <a:spLocks noChangeShapeType="1"/>
          </p:cNvSpPr>
          <p:nvPr/>
        </p:nvSpPr>
        <p:spPr bwMode="auto">
          <a:xfrm flipH="1">
            <a:off x="5821363" y="3498850"/>
            <a:ext cx="7461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896" name="Rectangle 80"/>
          <p:cNvSpPr>
            <a:spLocks noChangeArrowheads="1"/>
          </p:cNvSpPr>
          <p:nvPr/>
        </p:nvSpPr>
        <p:spPr bwMode="auto">
          <a:xfrm>
            <a:off x="5891213" y="3090863"/>
            <a:ext cx="139700" cy="700087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97" name="Rectangle 81"/>
          <p:cNvSpPr>
            <a:spLocks noChangeArrowheads="1"/>
          </p:cNvSpPr>
          <p:nvPr/>
        </p:nvSpPr>
        <p:spPr bwMode="auto">
          <a:xfrm>
            <a:off x="7083425" y="4017963"/>
            <a:ext cx="188913" cy="371475"/>
          </a:xfrm>
          <a:prstGeom prst="rect">
            <a:avLst/>
          </a:prstGeom>
          <a:solidFill>
            <a:srgbClr val="FFCC99"/>
          </a:solidFill>
          <a:ln w="15875">
            <a:solidFill>
              <a:srgbClr val="FFC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98" name="Rectangle 82"/>
          <p:cNvSpPr>
            <a:spLocks noChangeArrowheads="1"/>
          </p:cNvSpPr>
          <p:nvPr/>
        </p:nvSpPr>
        <p:spPr bwMode="auto">
          <a:xfrm>
            <a:off x="4633913" y="4017963"/>
            <a:ext cx="190500" cy="371475"/>
          </a:xfrm>
          <a:prstGeom prst="rect">
            <a:avLst/>
          </a:prstGeom>
          <a:solidFill>
            <a:srgbClr val="FF9966"/>
          </a:solidFill>
          <a:ln w="1587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899" name="Rectangle 83"/>
          <p:cNvSpPr>
            <a:spLocks noChangeArrowheads="1"/>
          </p:cNvSpPr>
          <p:nvPr/>
        </p:nvSpPr>
        <p:spPr bwMode="auto">
          <a:xfrm>
            <a:off x="3743325" y="4017963"/>
            <a:ext cx="190500" cy="371475"/>
          </a:xfrm>
          <a:prstGeom prst="rect">
            <a:avLst/>
          </a:prstGeom>
          <a:solidFill>
            <a:srgbClr val="FF9966"/>
          </a:solidFill>
          <a:ln w="1587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00" name="Freeform 84"/>
          <p:cNvSpPr>
            <a:spLocks/>
          </p:cNvSpPr>
          <p:nvPr/>
        </p:nvSpPr>
        <p:spPr bwMode="auto">
          <a:xfrm>
            <a:off x="5334000" y="3862388"/>
            <a:ext cx="371475" cy="666750"/>
          </a:xfrm>
          <a:custGeom>
            <a:avLst/>
            <a:gdLst>
              <a:gd name="T0" fmla="*/ 0 w 234"/>
              <a:gd name="T1" fmla="*/ 0 h 420"/>
              <a:gd name="T2" fmla="*/ 0 w 234"/>
              <a:gd name="T3" fmla="*/ 166 h 420"/>
              <a:gd name="T4" fmla="*/ 47 w 234"/>
              <a:gd name="T5" fmla="*/ 213 h 420"/>
              <a:gd name="T6" fmla="*/ 0 w 234"/>
              <a:gd name="T7" fmla="*/ 259 h 420"/>
              <a:gd name="T8" fmla="*/ 0 w 234"/>
              <a:gd name="T9" fmla="*/ 420 h 420"/>
              <a:gd name="T10" fmla="*/ 234 w 234"/>
              <a:gd name="T11" fmla="*/ 306 h 420"/>
              <a:gd name="T12" fmla="*/ 234 w 234"/>
              <a:gd name="T13" fmla="*/ 119 h 420"/>
              <a:gd name="T14" fmla="*/ 0 w 234"/>
              <a:gd name="T15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420">
                <a:moveTo>
                  <a:pt x="0" y="0"/>
                </a:moveTo>
                <a:lnTo>
                  <a:pt x="0" y="166"/>
                </a:lnTo>
                <a:lnTo>
                  <a:pt x="47" y="213"/>
                </a:lnTo>
                <a:lnTo>
                  <a:pt x="0" y="259"/>
                </a:lnTo>
                <a:lnTo>
                  <a:pt x="0" y="420"/>
                </a:lnTo>
                <a:lnTo>
                  <a:pt x="234" y="306"/>
                </a:lnTo>
                <a:lnTo>
                  <a:pt x="234" y="119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01" name="Rectangle 85"/>
          <p:cNvSpPr>
            <a:spLocks noChangeArrowheads="1"/>
          </p:cNvSpPr>
          <p:nvPr/>
        </p:nvSpPr>
        <p:spPr bwMode="auto">
          <a:xfrm>
            <a:off x="4456113" y="4022725"/>
            <a:ext cx="363537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02" name="Line 86"/>
          <p:cNvSpPr>
            <a:spLocks noChangeShapeType="1"/>
          </p:cNvSpPr>
          <p:nvPr/>
        </p:nvSpPr>
        <p:spPr bwMode="auto">
          <a:xfrm flipH="1">
            <a:off x="3932238" y="4208463"/>
            <a:ext cx="520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03" name="Line 87"/>
          <p:cNvSpPr>
            <a:spLocks noChangeShapeType="1"/>
          </p:cNvSpPr>
          <p:nvPr/>
        </p:nvSpPr>
        <p:spPr bwMode="auto">
          <a:xfrm flipH="1">
            <a:off x="5153025" y="4356100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04" name="Line 88"/>
          <p:cNvSpPr>
            <a:spLocks noChangeShapeType="1"/>
          </p:cNvSpPr>
          <p:nvPr/>
        </p:nvSpPr>
        <p:spPr bwMode="auto">
          <a:xfrm flipH="1">
            <a:off x="5153025" y="4059238"/>
            <a:ext cx="190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05" name="Line 89"/>
          <p:cNvSpPr>
            <a:spLocks noChangeShapeType="1"/>
          </p:cNvSpPr>
          <p:nvPr/>
        </p:nvSpPr>
        <p:spPr bwMode="auto">
          <a:xfrm flipH="1">
            <a:off x="4337050" y="4092575"/>
            <a:ext cx="1158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06" name="Line 90"/>
          <p:cNvSpPr>
            <a:spLocks noChangeShapeType="1"/>
          </p:cNvSpPr>
          <p:nvPr/>
        </p:nvSpPr>
        <p:spPr bwMode="auto">
          <a:xfrm>
            <a:off x="4337050" y="4092575"/>
            <a:ext cx="0" cy="115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07" name="Rectangle 91"/>
          <p:cNvSpPr>
            <a:spLocks noChangeArrowheads="1"/>
          </p:cNvSpPr>
          <p:nvPr/>
        </p:nvSpPr>
        <p:spPr bwMode="auto">
          <a:xfrm>
            <a:off x="3565525" y="4022725"/>
            <a:ext cx="363538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08" name="Rectangle 92"/>
          <p:cNvSpPr>
            <a:spLocks noChangeArrowheads="1"/>
          </p:cNvSpPr>
          <p:nvPr/>
        </p:nvSpPr>
        <p:spPr bwMode="auto">
          <a:xfrm>
            <a:off x="3736975" y="4116388"/>
            <a:ext cx="1285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IM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09" name="Rectangle 93"/>
          <p:cNvSpPr>
            <a:spLocks noChangeArrowheads="1"/>
          </p:cNvSpPr>
          <p:nvPr/>
        </p:nvSpPr>
        <p:spPr bwMode="auto">
          <a:xfrm>
            <a:off x="4551363" y="4116388"/>
            <a:ext cx="247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REG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10" name="Rectangle 94"/>
          <p:cNvSpPr>
            <a:spLocks noChangeArrowheads="1"/>
          </p:cNvSpPr>
          <p:nvPr/>
        </p:nvSpPr>
        <p:spPr bwMode="auto">
          <a:xfrm>
            <a:off x="5459413" y="4116388"/>
            <a:ext cx="2301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ALU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11" name="Rectangle 95"/>
          <p:cNvSpPr>
            <a:spLocks noChangeArrowheads="1"/>
          </p:cNvSpPr>
          <p:nvPr/>
        </p:nvSpPr>
        <p:spPr bwMode="auto">
          <a:xfrm>
            <a:off x="6197600" y="4022725"/>
            <a:ext cx="434975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12" name="Rectangle 96"/>
          <p:cNvSpPr>
            <a:spLocks noChangeArrowheads="1"/>
          </p:cNvSpPr>
          <p:nvPr/>
        </p:nvSpPr>
        <p:spPr bwMode="auto">
          <a:xfrm>
            <a:off x="6370638" y="4116388"/>
            <a:ext cx="1793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DM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13" name="Rectangle 97"/>
          <p:cNvSpPr>
            <a:spLocks noChangeArrowheads="1"/>
          </p:cNvSpPr>
          <p:nvPr/>
        </p:nvSpPr>
        <p:spPr bwMode="auto">
          <a:xfrm>
            <a:off x="7088188" y="4022725"/>
            <a:ext cx="361950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14" name="Line 98"/>
          <p:cNvSpPr>
            <a:spLocks noChangeShapeType="1"/>
          </p:cNvSpPr>
          <p:nvPr/>
        </p:nvSpPr>
        <p:spPr bwMode="auto">
          <a:xfrm flipH="1">
            <a:off x="6934200" y="4208463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15" name="Rectangle 99"/>
          <p:cNvSpPr>
            <a:spLocks noChangeArrowheads="1"/>
          </p:cNvSpPr>
          <p:nvPr/>
        </p:nvSpPr>
        <p:spPr bwMode="auto">
          <a:xfrm>
            <a:off x="7181850" y="4116388"/>
            <a:ext cx="247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REG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16" name="Line 100"/>
          <p:cNvSpPr>
            <a:spLocks noChangeShapeType="1"/>
          </p:cNvSpPr>
          <p:nvPr/>
        </p:nvSpPr>
        <p:spPr bwMode="auto">
          <a:xfrm flipH="1">
            <a:off x="5713413" y="4208463"/>
            <a:ext cx="1825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17" name="Rectangle 101"/>
          <p:cNvSpPr>
            <a:spLocks noChangeArrowheads="1"/>
          </p:cNvSpPr>
          <p:nvPr/>
        </p:nvSpPr>
        <p:spPr bwMode="auto">
          <a:xfrm>
            <a:off x="4110038" y="3833813"/>
            <a:ext cx="139700" cy="700087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18" name="Line 102"/>
          <p:cNvSpPr>
            <a:spLocks noChangeShapeType="1"/>
          </p:cNvSpPr>
          <p:nvPr/>
        </p:nvSpPr>
        <p:spPr bwMode="auto">
          <a:xfrm flipH="1">
            <a:off x="4822825" y="4208463"/>
            <a:ext cx="18256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19" name="Rectangle 103"/>
          <p:cNvSpPr>
            <a:spLocks noChangeArrowheads="1"/>
          </p:cNvSpPr>
          <p:nvPr/>
        </p:nvSpPr>
        <p:spPr bwMode="auto">
          <a:xfrm>
            <a:off x="5000625" y="3875088"/>
            <a:ext cx="139700" cy="692150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20" name="Line 104"/>
          <p:cNvSpPr>
            <a:spLocks noChangeShapeType="1"/>
          </p:cNvSpPr>
          <p:nvPr/>
        </p:nvSpPr>
        <p:spPr bwMode="auto">
          <a:xfrm flipH="1">
            <a:off x="5153025" y="4356100"/>
            <a:ext cx="190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21" name="Line 105"/>
          <p:cNvSpPr>
            <a:spLocks noChangeShapeType="1"/>
          </p:cNvSpPr>
          <p:nvPr/>
        </p:nvSpPr>
        <p:spPr bwMode="auto">
          <a:xfrm flipH="1">
            <a:off x="6043613" y="4208463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22" name="Rectangle 106"/>
          <p:cNvSpPr>
            <a:spLocks noChangeArrowheads="1"/>
          </p:cNvSpPr>
          <p:nvPr/>
        </p:nvSpPr>
        <p:spPr bwMode="auto">
          <a:xfrm>
            <a:off x="5891213" y="3875088"/>
            <a:ext cx="139700" cy="692150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23" name="Line 107"/>
          <p:cNvSpPr>
            <a:spLocks noChangeShapeType="1"/>
          </p:cNvSpPr>
          <p:nvPr/>
        </p:nvSpPr>
        <p:spPr bwMode="auto">
          <a:xfrm>
            <a:off x="6118225" y="4208463"/>
            <a:ext cx="0" cy="2968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24" name="Line 108"/>
          <p:cNvSpPr>
            <a:spLocks noChangeShapeType="1"/>
          </p:cNvSpPr>
          <p:nvPr/>
        </p:nvSpPr>
        <p:spPr bwMode="auto">
          <a:xfrm flipH="1">
            <a:off x="6118225" y="4505325"/>
            <a:ext cx="5937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25" name="Line 109"/>
          <p:cNvSpPr>
            <a:spLocks noChangeShapeType="1"/>
          </p:cNvSpPr>
          <p:nvPr/>
        </p:nvSpPr>
        <p:spPr bwMode="auto">
          <a:xfrm flipH="1">
            <a:off x="6637338" y="4208463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26" name="Line 110"/>
          <p:cNvSpPr>
            <a:spLocks noChangeShapeType="1"/>
          </p:cNvSpPr>
          <p:nvPr/>
        </p:nvSpPr>
        <p:spPr bwMode="auto">
          <a:xfrm>
            <a:off x="6711950" y="4314825"/>
            <a:ext cx="0" cy="1905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27" name="Line 111"/>
          <p:cNvSpPr>
            <a:spLocks noChangeShapeType="1"/>
          </p:cNvSpPr>
          <p:nvPr/>
        </p:nvSpPr>
        <p:spPr bwMode="auto">
          <a:xfrm flipH="1">
            <a:off x="6711950" y="4314825"/>
            <a:ext cx="746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28" name="Rectangle 112"/>
          <p:cNvSpPr>
            <a:spLocks noChangeArrowheads="1"/>
          </p:cNvSpPr>
          <p:nvPr/>
        </p:nvSpPr>
        <p:spPr bwMode="auto">
          <a:xfrm>
            <a:off x="6781800" y="3906838"/>
            <a:ext cx="139700" cy="700087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29" name="Rectangle 113"/>
          <p:cNvSpPr>
            <a:spLocks noChangeArrowheads="1"/>
          </p:cNvSpPr>
          <p:nvPr/>
        </p:nvSpPr>
        <p:spPr bwMode="auto">
          <a:xfrm>
            <a:off x="477838" y="4884738"/>
            <a:ext cx="271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sub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30" name="Rectangle 114"/>
          <p:cNvSpPr>
            <a:spLocks noChangeArrowheads="1"/>
          </p:cNvSpPr>
          <p:nvPr/>
        </p:nvSpPr>
        <p:spPr bwMode="auto">
          <a:xfrm>
            <a:off x="741363" y="4884738"/>
            <a:ext cx="9794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effectLst/>
                <a:latin typeface="Helvetica" pitchFamily="34" charset="0"/>
              </a:rPr>
              <a:t> $r8, $r9, $r10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31" name="Rectangle 115"/>
          <p:cNvSpPr>
            <a:spLocks noChangeArrowheads="1"/>
          </p:cNvSpPr>
          <p:nvPr/>
        </p:nvSpPr>
        <p:spPr bwMode="auto">
          <a:xfrm>
            <a:off x="7974013" y="4833938"/>
            <a:ext cx="188912" cy="373062"/>
          </a:xfrm>
          <a:prstGeom prst="rect">
            <a:avLst/>
          </a:prstGeom>
          <a:solidFill>
            <a:srgbClr val="FFCC99"/>
          </a:solidFill>
          <a:ln w="15875">
            <a:solidFill>
              <a:srgbClr val="FFC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32" name="Rectangle 116"/>
          <p:cNvSpPr>
            <a:spLocks noChangeArrowheads="1"/>
          </p:cNvSpPr>
          <p:nvPr/>
        </p:nvSpPr>
        <p:spPr bwMode="auto">
          <a:xfrm>
            <a:off x="5524500" y="4833938"/>
            <a:ext cx="190500" cy="373062"/>
          </a:xfrm>
          <a:prstGeom prst="rect">
            <a:avLst/>
          </a:prstGeom>
          <a:solidFill>
            <a:srgbClr val="FF9966"/>
          </a:solidFill>
          <a:ln w="1587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33" name="Rectangle 117"/>
          <p:cNvSpPr>
            <a:spLocks noChangeArrowheads="1"/>
          </p:cNvSpPr>
          <p:nvPr/>
        </p:nvSpPr>
        <p:spPr bwMode="auto">
          <a:xfrm>
            <a:off x="4633913" y="4833938"/>
            <a:ext cx="190500" cy="373062"/>
          </a:xfrm>
          <a:prstGeom prst="rect">
            <a:avLst/>
          </a:prstGeom>
          <a:solidFill>
            <a:srgbClr val="FF9966"/>
          </a:solidFill>
          <a:ln w="1587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34" name="Freeform 118"/>
          <p:cNvSpPr>
            <a:spLocks/>
          </p:cNvSpPr>
          <p:nvPr/>
        </p:nvSpPr>
        <p:spPr bwMode="auto">
          <a:xfrm>
            <a:off x="6224588" y="4678363"/>
            <a:ext cx="371475" cy="668337"/>
          </a:xfrm>
          <a:custGeom>
            <a:avLst/>
            <a:gdLst>
              <a:gd name="T0" fmla="*/ 0 w 234"/>
              <a:gd name="T1" fmla="*/ 0 h 421"/>
              <a:gd name="T2" fmla="*/ 0 w 234"/>
              <a:gd name="T3" fmla="*/ 166 h 421"/>
              <a:gd name="T4" fmla="*/ 47 w 234"/>
              <a:gd name="T5" fmla="*/ 213 h 421"/>
              <a:gd name="T6" fmla="*/ 0 w 234"/>
              <a:gd name="T7" fmla="*/ 260 h 421"/>
              <a:gd name="T8" fmla="*/ 0 w 234"/>
              <a:gd name="T9" fmla="*/ 421 h 421"/>
              <a:gd name="T10" fmla="*/ 234 w 234"/>
              <a:gd name="T11" fmla="*/ 306 h 421"/>
              <a:gd name="T12" fmla="*/ 234 w 234"/>
              <a:gd name="T13" fmla="*/ 119 h 421"/>
              <a:gd name="T14" fmla="*/ 0 w 234"/>
              <a:gd name="T1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421">
                <a:moveTo>
                  <a:pt x="0" y="0"/>
                </a:moveTo>
                <a:lnTo>
                  <a:pt x="0" y="166"/>
                </a:lnTo>
                <a:lnTo>
                  <a:pt x="47" y="213"/>
                </a:lnTo>
                <a:lnTo>
                  <a:pt x="0" y="260"/>
                </a:lnTo>
                <a:lnTo>
                  <a:pt x="0" y="421"/>
                </a:lnTo>
                <a:lnTo>
                  <a:pt x="234" y="306"/>
                </a:lnTo>
                <a:lnTo>
                  <a:pt x="234" y="119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35" name="Rectangle 119"/>
          <p:cNvSpPr>
            <a:spLocks noChangeArrowheads="1"/>
          </p:cNvSpPr>
          <p:nvPr/>
        </p:nvSpPr>
        <p:spPr bwMode="auto">
          <a:xfrm>
            <a:off x="5346700" y="4838700"/>
            <a:ext cx="363538" cy="3635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36" name="Line 120"/>
          <p:cNvSpPr>
            <a:spLocks noChangeShapeType="1"/>
          </p:cNvSpPr>
          <p:nvPr/>
        </p:nvSpPr>
        <p:spPr bwMode="auto">
          <a:xfrm flipH="1">
            <a:off x="4822825" y="5024438"/>
            <a:ext cx="520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37" name="Line 121"/>
          <p:cNvSpPr>
            <a:spLocks noChangeShapeType="1"/>
          </p:cNvSpPr>
          <p:nvPr/>
        </p:nvSpPr>
        <p:spPr bwMode="auto">
          <a:xfrm flipH="1">
            <a:off x="6043613" y="5173663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38" name="Line 122"/>
          <p:cNvSpPr>
            <a:spLocks noChangeShapeType="1"/>
          </p:cNvSpPr>
          <p:nvPr/>
        </p:nvSpPr>
        <p:spPr bwMode="auto">
          <a:xfrm flipH="1">
            <a:off x="6043613" y="4876800"/>
            <a:ext cx="190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39" name="Line 123"/>
          <p:cNvSpPr>
            <a:spLocks noChangeShapeType="1"/>
          </p:cNvSpPr>
          <p:nvPr/>
        </p:nvSpPr>
        <p:spPr bwMode="auto">
          <a:xfrm flipH="1">
            <a:off x="5227638" y="4908550"/>
            <a:ext cx="1158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40" name="Line 124"/>
          <p:cNvSpPr>
            <a:spLocks noChangeShapeType="1"/>
          </p:cNvSpPr>
          <p:nvPr/>
        </p:nvSpPr>
        <p:spPr bwMode="auto">
          <a:xfrm>
            <a:off x="5227638" y="4908550"/>
            <a:ext cx="0" cy="115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41" name="Rectangle 125"/>
          <p:cNvSpPr>
            <a:spLocks noChangeArrowheads="1"/>
          </p:cNvSpPr>
          <p:nvPr/>
        </p:nvSpPr>
        <p:spPr bwMode="auto">
          <a:xfrm>
            <a:off x="4456113" y="4838700"/>
            <a:ext cx="363537" cy="3635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42" name="Rectangle 126"/>
          <p:cNvSpPr>
            <a:spLocks noChangeArrowheads="1"/>
          </p:cNvSpPr>
          <p:nvPr/>
        </p:nvSpPr>
        <p:spPr bwMode="auto">
          <a:xfrm>
            <a:off x="4627563" y="4932363"/>
            <a:ext cx="1285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IM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43" name="Rectangle 127"/>
          <p:cNvSpPr>
            <a:spLocks noChangeArrowheads="1"/>
          </p:cNvSpPr>
          <p:nvPr/>
        </p:nvSpPr>
        <p:spPr bwMode="auto">
          <a:xfrm>
            <a:off x="5441950" y="4932363"/>
            <a:ext cx="247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REG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44" name="Rectangle 128"/>
          <p:cNvSpPr>
            <a:spLocks noChangeArrowheads="1"/>
          </p:cNvSpPr>
          <p:nvPr/>
        </p:nvSpPr>
        <p:spPr bwMode="auto">
          <a:xfrm>
            <a:off x="6350000" y="4932363"/>
            <a:ext cx="2301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ALU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45" name="Rectangle 129"/>
          <p:cNvSpPr>
            <a:spLocks noChangeArrowheads="1"/>
          </p:cNvSpPr>
          <p:nvPr/>
        </p:nvSpPr>
        <p:spPr bwMode="auto">
          <a:xfrm>
            <a:off x="7088188" y="4838700"/>
            <a:ext cx="434975" cy="3635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46" name="Rectangle 130"/>
          <p:cNvSpPr>
            <a:spLocks noChangeArrowheads="1"/>
          </p:cNvSpPr>
          <p:nvPr/>
        </p:nvSpPr>
        <p:spPr bwMode="auto">
          <a:xfrm>
            <a:off x="7261225" y="4932363"/>
            <a:ext cx="1793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DM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47" name="Rectangle 131"/>
          <p:cNvSpPr>
            <a:spLocks noChangeArrowheads="1"/>
          </p:cNvSpPr>
          <p:nvPr/>
        </p:nvSpPr>
        <p:spPr bwMode="auto">
          <a:xfrm>
            <a:off x="7978775" y="4838700"/>
            <a:ext cx="361950" cy="3635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48" name="Line 132"/>
          <p:cNvSpPr>
            <a:spLocks noChangeShapeType="1"/>
          </p:cNvSpPr>
          <p:nvPr/>
        </p:nvSpPr>
        <p:spPr bwMode="auto">
          <a:xfrm flipH="1">
            <a:off x="7824788" y="5024438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49" name="Rectangle 133"/>
          <p:cNvSpPr>
            <a:spLocks noChangeArrowheads="1"/>
          </p:cNvSpPr>
          <p:nvPr/>
        </p:nvSpPr>
        <p:spPr bwMode="auto">
          <a:xfrm>
            <a:off x="8072438" y="4932363"/>
            <a:ext cx="247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REG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2950" name="Line 134"/>
          <p:cNvSpPr>
            <a:spLocks noChangeShapeType="1"/>
          </p:cNvSpPr>
          <p:nvPr/>
        </p:nvSpPr>
        <p:spPr bwMode="auto">
          <a:xfrm flipH="1">
            <a:off x="6604000" y="5024438"/>
            <a:ext cx="18256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51" name="Rectangle 135"/>
          <p:cNvSpPr>
            <a:spLocks noChangeArrowheads="1"/>
          </p:cNvSpPr>
          <p:nvPr/>
        </p:nvSpPr>
        <p:spPr bwMode="auto">
          <a:xfrm>
            <a:off x="5000625" y="4649788"/>
            <a:ext cx="139700" cy="700087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52" name="Line 136"/>
          <p:cNvSpPr>
            <a:spLocks noChangeShapeType="1"/>
          </p:cNvSpPr>
          <p:nvPr/>
        </p:nvSpPr>
        <p:spPr bwMode="auto">
          <a:xfrm flipH="1">
            <a:off x="5713413" y="5024438"/>
            <a:ext cx="1825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53" name="Rectangle 137"/>
          <p:cNvSpPr>
            <a:spLocks noChangeArrowheads="1"/>
          </p:cNvSpPr>
          <p:nvPr/>
        </p:nvSpPr>
        <p:spPr bwMode="auto">
          <a:xfrm>
            <a:off x="5891213" y="4691063"/>
            <a:ext cx="139700" cy="692150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54" name="Line 138"/>
          <p:cNvSpPr>
            <a:spLocks noChangeShapeType="1"/>
          </p:cNvSpPr>
          <p:nvPr/>
        </p:nvSpPr>
        <p:spPr bwMode="auto">
          <a:xfrm flipH="1">
            <a:off x="6043613" y="5173663"/>
            <a:ext cx="190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55" name="Line 139"/>
          <p:cNvSpPr>
            <a:spLocks noChangeShapeType="1"/>
          </p:cNvSpPr>
          <p:nvPr/>
        </p:nvSpPr>
        <p:spPr bwMode="auto">
          <a:xfrm flipH="1">
            <a:off x="6934200" y="5024438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56" name="Rectangle 140"/>
          <p:cNvSpPr>
            <a:spLocks noChangeArrowheads="1"/>
          </p:cNvSpPr>
          <p:nvPr/>
        </p:nvSpPr>
        <p:spPr bwMode="auto">
          <a:xfrm>
            <a:off x="6781800" y="4691063"/>
            <a:ext cx="139700" cy="692150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57" name="Line 141"/>
          <p:cNvSpPr>
            <a:spLocks noChangeShapeType="1"/>
          </p:cNvSpPr>
          <p:nvPr/>
        </p:nvSpPr>
        <p:spPr bwMode="auto">
          <a:xfrm>
            <a:off x="7008813" y="5024438"/>
            <a:ext cx="0" cy="2968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58" name="Line 142"/>
          <p:cNvSpPr>
            <a:spLocks noChangeShapeType="1"/>
          </p:cNvSpPr>
          <p:nvPr/>
        </p:nvSpPr>
        <p:spPr bwMode="auto">
          <a:xfrm flipH="1">
            <a:off x="7008813" y="5321300"/>
            <a:ext cx="5937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59" name="Line 143"/>
          <p:cNvSpPr>
            <a:spLocks noChangeShapeType="1"/>
          </p:cNvSpPr>
          <p:nvPr/>
        </p:nvSpPr>
        <p:spPr bwMode="auto">
          <a:xfrm flipH="1">
            <a:off x="7527925" y="5024438"/>
            <a:ext cx="1492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60" name="Line 144"/>
          <p:cNvSpPr>
            <a:spLocks noChangeShapeType="1"/>
          </p:cNvSpPr>
          <p:nvPr/>
        </p:nvSpPr>
        <p:spPr bwMode="auto">
          <a:xfrm>
            <a:off x="7602538" y="5132388"/>
            <a:ext cx="0" cy="1889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61" name="Line 145"/>
          <p:cNvSpPr>
            <a:spLocks noChangeShapeType="1"/>
          </p:cNvSpPr>
          <p:nvPr/>
        </p:nvSpPr>
        <p:spPr bwMode="auto">
          <a:xfrm flipH="1">
            <a:off x="7602538" y="5132388"/>
            <a:ext cx="7461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962" name="Rectangle 146"/>
          <p:cNvSpPr>
            <a:spLocks noChangeArrowheads="1"/>
          </p:cNvSpPr>
          <p:nvPr/>
        </p:nvSpPr>
        <p:spPr bwMode="auto">
          <a:xfrm>
            <a:off x="7672388" y="4724400"/>
            <a:ext cx="139700" cy="700088"/>
          </a:xfrm>
          <a:prstGeom prst="rect">
            <a:avLst/>
          </a:prstGeom>
          <a:solidFill>
            <a:srgbClr val="FF99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963" name="Rectangle 147"/>
          <p:cNvSpPr>
            <a:spLocks noChangeArrowheads="1"/>
          </p:cNvSpPr>
          <p:nvPr/>
        </p:nvSpPr>
        <p:spPr bwMode="auto">
          <a:xfrm>
            <a:off x="8042275" y="1963738"/>
            <a:ext cx="396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effectLst/>
                <a:latin typeface="Helvetica" pitchFamily="34" charset="0"/>
              </a:rPr>
              <a:t>Cycle 8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7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928B5-4387-4ABF-89F9-ECA0936779FC}" type="slidenum">
              <a:rPr lang="en-US"/>
              <a:pPr/>
              <a:t>51</a:t>
            </a:fld>
            <a:endParaRPr lang="en-US"/>
          </a:p>
        </p:txBody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676400"/>
            <a:ext cx="8610600" cy="4672013"/>
          </a:xfrm>
          <a:noFill/>
          <a:ln/>
        </p:spPr>
        <p:txBody>
          <a:bodyPr lIns="92075" tIns="46038" rIns="92075" bIns="46038"/>
          <a:lstStyle/>
          <a:p>
            <a:r>
              <a:rPr lang="en-US" sz="3200" dirty="0"/>
              <a:t>How  much does pipelining improve the performance? How to calculate throughput and latency of a pipelined processor?</a:t>
            </a:r>
          </a:p>
          <a:p>
            <a:r>
              <a:rPr lang="en-US" sz="3200" dirty="0"/>
              <a:t>How to design the pipeline to increase speedup?</a:t>
            </a:r>
          </a:p>
          <a:p>
            <a:r>
              <a:rPr lang="en-US" sz="3200" dirty="0"/>
              <a:t>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381000"/>
            <a:ext cx="8001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150000"/>
              </a:spcBef>
            </a:pPr>
            <a:r>
              <a:rPr lang="en-US" sz="4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Times New Roman" pitchFamily="18" charset="0"/>
              </a:rPr>
              <a:t>Pipeline Performance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cs typeface="Times New Roman" pitchFamily="18" charset="0"/>
              </a:rPr>
              <a:t/>
            </a:r>
            <a:b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cs typeface="Times New Roman" pitchFamily="18" charset="0"/>
              </a:rPr>
            </a:br>
            <a:endParaRPr lang="en-US" sz="66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cs typeface="Times New Roman" pitchFamily="18" charset="0"/>
            </a:endParaRPr>
          </a:p>
          <a:p>
            <a:pPr>
              <a:spcBef>
                <a:spcPct val="150000"/>
              </a:spcBef>
            </a:pP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Throughput, latency, hazards</a:t>
            </a:r>
            <a:r>
              <a:rPr lang="en-US" sz="36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</a:br>
            <a:endParaRPr lang="en-US" sz="3600" b="1" dirty="0">
              <a:solidFill>
                <a:srgbClr val="000000"/>
              </a:solidFill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00DE9-7C73-4468-964A-2CB3E5F36EED}" type="slidenum">
              <a:rPr lang="en-US"/>
              <a:pPr/>
              <a:t>52</a:t>
            </a:fld>
            <a:endParaRPr lang="en-US"/>
          </a:p>
        </p:txBody>
      </p:sp>
      <p:sp>
        <p:nvSpPr>
          <p:cNvPr id="209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28600"/>
            <a:ext cx="8216900" cy="508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Pipelining Performance Example</a:t>
            </a:r>
            <a:endParaRPr lang="en-US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09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2013"/>
            <a:ext cx="8610600" cy="54864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Example:   For an unpipelined CPU: </a:t>
            </a:r>
          </a:p>
          <a:p>
            <a:pPr lvl="1"/>
            <a:r>
              <a:rPr lang="en-US" sz="2000" b="1"/>
              <a:t>Clock cycle = 1ns, 4 cycles for ALU operations and branches and 5 cycles for memory operations with instruction frequencies of  40%, 20% and 40%, respectively.</a:t>
            </a:r>
          </a:p>
          <a:p>
            <a:pPr lvl="1"/>
            <a:r>
              <a:rPr lang="en-US" sz="2000" b="1"/>
              <a:t>If pipelining adds  0.2 ns to the machine clock cycle then the speedup in instruction execution from pipelining is:</a:t>
            </a:r>
          </a:p>
          <a:p>
            <a:pPr>
              <a:buFontTx/>
              <a:buNone/>
            </a:pPr>
            <a:endParaRPr lang="en-US" sz="700"/>
          </a:p>
          <a:p>
            <a:pPr>
              <a:buFontTx/>
              <a:buNone/>
            </a:pPr>
            <a:r>
              <a:rPr lang="en-US" sz="2000"/>
              <a:t>Non-pipelined Average instruction execution time =  Clock cycle  x Average CPI</a:t>
            </a:r>
          </a:p>
          <a:p>
            <a:pPr>
              <a:buFontTx/>
              <a:buNone/>
            </a:pPr>
            <a:r>
              <a:rPr lang="en-US" sz="2000"/>
              <a:t>    = 1 ns x ((40% + 20%) x 4 + 40%x 5) = 1 ns x 4.4 = 4.4 ns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    In the 5-stage pipelined implementation, the latency is 6ns, but the average instruction execution time is: 1 ns + 0.2 ns = 1.2 ns</a:t>
            </a:r>
          </a:p>
          <a:p>
            <a:pPr>
              <a:buFontTx/>
              <a:buNone/>
            </a:pPr>
            <a:r>
              <a:rPr lang="en-US" sz="2000"/>
              <a:t>    Speedup from pipelining   =    Instruction time unpipelined</a:t>
            </a:r>
          </a:p>
          <a:p>
            <a:pPr>
              <a:buFontTx/>
              <a:buNone/>
            </a:pPr>
            <a:r>
              <a:rPr lang="en-US" sz="2000"/>
              <a:t>                                                         Instruction time pipelined</a:t>
            </a:r>
          </a:p>
          <a:p>
            <a:pPr>
              <a:buFontTx/>
              <a:buNone/>
            </a:pPr>
            <a:r>
              <a:rPr lang="en-US" sz="2000"/>
              <a:t>                                                 =  4.4 ns / 1.2 ns  = 3.7  times faster</a:t>
            </a:r>
          </a:p>
        </p:txBody>
      </p:sp>
      <p:sp>
        <p:nvSpPr>
          <p:cNvPr id="2097156" name="Line 4"/>
          <p:cNvSpPr>
            <a:spLocks noChangeShapeType="1"/>
          </p:cNvSpPr>
          <p:nvPr/>
        </p:nvSpPr>
        <p:spPr bwMode="auto">
          <a:xfrm>
            <a:off x="3505200" y="5257800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B09F8-8EC8-4999-832C-2DEC35BFE911}" type="slidenum">
              <a:rPr lang="en-US"/>
              <a:pPr/>
              <a:t>53</a:t>
            </a:fld>
            <a:endParaRPr lang="en-US"/>
          </a:p>
        </p:txBody>
      </p:sp>
      <p:sp>
        <p:nvSpPr>
          <p:cNvPr id="209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Pipeline Throughput and Latency:</a:t>
            </a:r>
            <a:br>
              <a:rPr lang="en-US" sz="32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32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A More realistic Examples</a:t>
            </a:r>
          </a:p>
        </p:txBody>
      </p:sp>
      <p:sp>
        <p:nvSpPr>
          <p:cNvPr id="2098179" name="Rectangle 3"/>
          <p:cNvSpPr>
            <a:spLocks noChangeArrowheads="1"/>
          </p:cNvSpPr>
          <p:nvPr/>
        </p:nvSpPr>
        <p:spPr bwMode="auto">
          <a:xfrm>
            <a:off x="1557338" y="20256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098180" name="Rectangle 4"/>
          <p:cNvSpPr>
            <a:spLocks noChangeArrowheads="1"/>
          </p:cNvSpPr>
          <p:nvPr/>
        </p:nvSpPr>
        <p:spPr bwMode="auto">
          <a:xfrm>
            <a:off x="2903538" y="20256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098181" name="Rectangle 5"/>
          <p:cNvSpPr>
            <a:spLocks noChangeArrowheads="1"/>
          </p:cNvSpPr>
          <p:nvPr/>
        </p:nvSpPr>
        <p:spPr bwMode="auto">
          <a:xfrm>
            <a:off x="4251325" y="20256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098182" name="Rectangle 6"/>
          <p:cNvSpPr>
            <a:spLocks noChangeArrowheads="1"/>
          </p:cNvSpPr>
          <p:nvPr/>
        </p:nvSpPr>
        <p:spPr bwMode="auto">
          <a:xfrm>
            <a:off x="5599113" y="2025650"/>
            <a:ext cx="698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MEM</a:t>
            </a:r>
          </a:p>
        </p:txBody>
      </p:sp>
      <p:sp>
        <p:nvSpPr>
          <p:cNvPr id="2098183" name="Rectangle 7"/>
          <p:cNvSpPr>
            <a:spLocks noChangeArrowheads="1"/>
          </p:cNvSpPr>
          <p:nvPr/>
        </p:nvSpPr>
        <p:spPr bwMode="auto">
          <a:xfrm>
            <a:off x="7073900" y="2025650"/>
            <a:ext cx="571500" cy="558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WB</a:t>
            </a:r>
          </a:p>
        </p:txBody>
      </p:sp>
      <p:cxnSp>
        <p:nvCxnSpPr>
          <p:cNvPr id="2098184" name="AutoShape 8"/>
          <p:cNvCxnSpPr>
            <a:cxnSpLocks noChangeShapeType="1"/>
            <a:stCxn id="2098179" idx="3"/>
            <a:endCxn id="2098196" idx="1"/>
          </p:cNvCxnSpPr>
          <p:nvPr/>
        </p:nvCxnSpPr>
        <p:spPr bwMode="auto">
          <a:xfrm>
            <a:off x="2138363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185" name="AutoShape 9"/>
          <p:cNvCxnSpPr>
            <a:cxnSpLocks noChangeShapeType="1"/>
            <a:stCxn id="2098180" idx="3"/>
            <a:endCxn id="2098197" idx="1"/>
          </p:cNvCxnSpPr>
          <p:nvPr/>
        </p:nvCxnSpPr>
        <p:spPr bwMode="auto">
          <a:xfrm>
            <a:off x="3484563" y="23050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186" name="AutoShape 10"/>
          <p:cNvCxnSpPr>
            <a:cxnSpLocks noChangeShapeType="1"/>
            <a:stCxn id="2098181" idx="3"/>
            <a:endCxn id="2098198" idx="1"/>
          </p:cNvCxnSpPr>
          <p:nvPr/>
        </p:nvCxnSpPr>
        <p:spPr bwMode="auto">
          <a:xfrm>
            <a:off x="4832350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187" name="AutoShape 11"/>
          <p:cNvCxnSpPr>
            <a:cxnSpLocks noChangeShapeType="1"/>
            <a:stCxn id="2098182" idx="3"/>
            <a:endCxn id="2098199" idx="1"/>
          </p:cNvCxnSpPr>
          <p:nvPr/>
        </p:nvCxnSpPr>
        <p:spPr bwMode="auto">
          <a:xfrm>
            <a:off x="6307138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188" name="AutoShape 12"/>
          <p:cNvCxnSpPr>
            <a:cxnSpLocks noChangeShapeType="1"/>
            <a:endCxn id="2098179" idx="1"/>
          </p:cNvCxnSpPr>
          <p:nvPr/>
        </p:nvCxnSpPr>
        <p:spPr bwMode="auto">
          <a:xfrm flipV="1">
            <a:off x="1049338" y="2305050"/>
            <a:ext cx="4984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189" name="AutoShape 13"/>
          <p:cNvCxnSpPr>
            <a:cxnSpLocks noChangeShapeType="1"/>
            <a:stCxn id="2098183" idx="3"/>
          </p:cNvCxnSpPr>
          <p:nvPr/>
        </p:nvCxnSpPr>
        <p:spPr bwMode="auto">
          <a:xfrm>
            <a:off x="7654925" y="2305050"/>
            <a:ext cx="4476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98190" name="Group 14"/>
          <p:cNvGrpSpPr>
            <a:grpSpLocks/>
          </p:cNvGrpSpPr>
          <p:nvPr/>
        </p:nvGrpSpPr>
        <p:grpSpPr bwMode="auto">
          <a:xfrm>
            <a:off x="1538288" y="2573338"/>
            <a:ext cx="6127750" cy="366712"/>
            <a:chOff x="969" y="1621"/>
            <a:chExt cx="3860" cy="231"/>
          </a:xfrm>
        </p:grpSpPr>
        <p:sp>
          <p:nvSpPr>
            <p:cNvPr id="2098191" name="Text Box 15"/>
            <p:cNvSpPr txBox="1">
              <a:spLocks noChangeArrowheads="1"/>
            </p:cNvSpPr>
            <p:nvPr/>
          </p:nvSpPr>
          <p:spPr bwMode="auto">
            <a:xfrm>
              <a:off x="969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5 ns</a:t>
              </a:r>
            </a:p>
          </p:txBody>
        </p:sp>
        <p:sp>
          <p:nvSpPr>
            <p:cNvPr id="2098192" name="Text Box 16"/>
            <p:cNvSpPr txBox="1">
              <a:spLocks noChangeArrowheads="1"/>
            </p:cNvSpPr>
            <p:nvPr/>
          </p:nvSpPr>
          <p:spPr bwMode="auto">
            <a:xfrm>
              <a:off x="1809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4 ns</a:t>
              </a:r>
            </a:p>
          </p:txBody>
        </p:sp>
        <p:sp>
          <p:nvSpPr>
            <p:cNvPr id="2098193" name="Text Box 17"/>
            <p:cNvSpPr txBox="1">
              <a:spLocks noChangeArrowheads="1"/>
            </p:cNvSpPr>
            <p:nvPr/>
          </p:nvSpPr>
          <p:spPr bwMode="auto">
            <a:xfrm>
              <a:off x="2683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5 ns</a:t>
              </a:r>
            </a:p>
          </p:txBody>
        </p:sp>
        <p:sp>
          <p:nvSpPr>
            <p:cNvPr id="2098194" name="Text Box 18"/>
            <p:cNvSpPr txBox="1">
              <a:spLocks noChangeArrowheads="1"/>
            </p:cNvSpPr>
            <p:nvPr/>
          </p:nvSpPr>
          <p:spPr bwMode="auto">
            <a:xfrm>
              <a:off x="3520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098195" name="Text Box 19"/>
            <p:cNvSpPr txBox="1">
              <a:spLocks noChangeArrowheads="1"/>
            </p:cNvSpPr>
            <p:nvPr/>
          </p:nvSpPr>
          <p:spPr bwMode="auto">
            <a:xfrm>
              <a:off x="4445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4 ns</a:t>
              </a:r>
            </a:p>
          </p:txBody>
        </p:sp>
      </p:grpSp>
      <p:sp>
        <p:nvSpPr>
          <p:cNvPr id="2098196" name="Rectangle 20"/>
          <p:cNvSpPr>
            <a:spLocks noChangeArrowheads="1"/>
          </p:cNvSpPr>
          <p:nvPr/>
        </p:nvSpPr>
        <p:spPr bwMode="auto">
          <a:xfrm>
            <a:off x="2471738" y="19812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8197" name="Rectangle 21"/>
          <p:cNvSpPr>
            <a:spLocks noChangeArrowheads="1"/>
          </p:cNvSpPr>
          <p:nvPr/>
        </p:nvSpPr>
        <p:spPr bwMode="auto">
          <a:xfrm>
            <a:off x="3819525" y="19812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8198" name="Rectangle 22"/>
          <p:cNvSpPr>
            <a:spLocks noChangeArrowheads="1"/>
          </p:cNvSpPr>
          <p:nvPr/>
        </p:nvSpPr>
        <p:spPr bwMode="auto">
          <a:xfrm>
            <a:off x="5165725" y="19812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8199" name="Rectangle 23"/>
          <p:cNvSpPr>
            <a:spLocks noChangeArrowheads="1"/>
          </p:cNvSpPr>
          <p:nvPr/>
        </p:nvSpPr>
        <p:spPr bwMode="auto">
          <a:xfrm>
            <a:off x="6640513" y="19812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98200" name="AutoShape 24"/>
          <p:cNvCxnSpPr>
            <a:cxnSpLocks noChangeShapeType="1"/>
            <a:stCxn id="2098196" idx="3"/>
            <a:endCxn id="2098180" idx="1"/>
          </p:cNvCxnSpPr>
          <p:nvPr/>
        </p:nvCxnSpPr>
        <p:spPr bwMode="auto">
          <a:xfrm>
            <a:off x="2570163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201" name="AutoShape 25"/>
          <p:cNvCxnSpPr>
            <a:cxnSpLocks noChangeShapeType="1"/>
            <a:stCxn id="2098197" idx="3"/>
            <a:endCxn id="2098181" idx="1"/>
          </p:cNvCxnSpPr>
          <p:nvPr/>
        </p:nvCxnSpPr>
        <p:spPr bwMode="auto">
          <a:xfrm>
            <a:off x="3917950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202" name="AutoShape 26"/>
          <p:cNvCxnSpPr>
            <a:cxnSpLocks noChangeShapeType="1"/>
            <a:stCxn id="2098198" idx="3"/>
            <a:endCxn id="2098182" idx="1"/>
          </p:cNvCxnSpPr>
          <p:nvPr/>
        </p:nvCxnSpPr>
        <p:spPr bwMode="auto">
          <a:xfrm>
            <a:off x="5264150" y="2305050"/>
            <a:ext cx="3254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203" name="AutoShape 27"/>
          <p:cNvCxnSpPr>
            <a:cxnSpLocks noChangeShapeType="1"/>
            <a:stCxn id="2098199" idx="3"/>
            <a:endCxn id="2098183" idx="1"/>
          </p:cNvCxnSpPr>
          <p:nvPr/>
        </p:nvCxnSpPr>
        <p:spPr bwMode="auto">
          <a:xfrm>
            <a:off x="6738938" y="23050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8204" name="Text Box 28"/>
          <p:cNvSpPr txBox="1">
            <a:spLocks noChangeArrowheads="1"/>
          </p:cNvSpPr>
          <p:nvPr/>
        </p:nvSpPr>
        <p:spPr bwMode="auto">
          <a:xfrm>
            <a:off x="1406525" y="3190875"/>
            <a:ext cx="6742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Comic Sans MS" pitchFamily="66" charset="0"/>
              </a:rPr>
              <a:t>Consider the pipeline above with the indicated</a:t>
            </a:r>
          </a:p>
          <a:p>
            <a:pPr algn="l"/>
            <a:r>
              <a:rPr lang="en-US" b="0">
                <a:effectLst/>
                <a:latin typeface="Comic Sans MS" pitchFamily="66" charset="0"/>
              </a:rPr>
              <a:t>delays. We want to know what the </a:t>
            </a:r>
            <a:r>
              <a:rPr lang="en-US" b="0" i="1">
                <a:solidFill>
                  <a:srgbClr val="0000FF"/>
                </a:solidFill>
                <a:effectLst/>
                <a:latin typeface="Comic Sans MS" pitchFamily="66" charset="0"/>
              </a:rPr>
              <a:t>pipeline</a:t>
            </a:r>
          </a:p>
          <a:p>
            <a:pPr algn="l"/>
            <a:r>
              <a:rPr lang="en-US" b="0" i="1">
                <a:solidFill>
                  <a:srgbClr val="0000FF"/>
                </a:solidFill>
                <a:effectLst/>
                <a:latin typeface="Comic Sans MS" pitchFamily="66" charset="0"/>
              </a:rPr>
              <a:t>throughput</a:t>
            </a:r>
            <a:r>
              <a:rPr lang="en-US" b="0">
                <a:effectLst/>
                <a:latin typeface="Comic Sans MS" pitchFamily="66" charset="0"/>
              </a:rPr>
              <a:t> and the </a:t>
            </a:r>
            <a:r>
              <a:rPr lang="en-US" b="0" i="1">
                <a:solidFill>
                  <a:srgbClr val="0000FF"/>
                </a:solidFill>
                <a:effectLst/>
                <a:latin typeface="Comic Sans MS" pitchFamily="66" charset="0"/>
              </a:rPr>
              <a:t>pipeline latency are</a:t>
            </a:r>
            <a:r>
              <a:rPr lang="en-US" b="0">
                <a:effectLst/>
                <a:latin typeface="Comic Sans MS" pitchFamily="66" charset="0"/>
              </a:rPr>
              <a:t>.</a:t>
            </a:r>
          </a:p>
        </p:txBody>
      </p:sp>
      <p:sp>
        <p:nvSpPr>
          <p:cNvPr id="2098205" name="Text Box 29"/>
          <p:cNvSpPr txBox="1">
            <a:spLocks noChangeArrowheads="1"/>
          </p:cNvSpPr>
          <p:nvPr/>
        </p:nvSpPr>
        <p:spPr bwMode="auto">
          <a:xfrm>
            <a:off x="646113" y="4572000"/>
            <a:ext cx="806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Comic Sans MS" pitchFamily="66" charset="0"/>
              </a:rPr>
              <a:t>Pipeline throughput: instructions completed per second.</a:t>
            </a:r>
          </a:p>
        </p:txBody>
      </p:sp>
      <p:sp>
        <p:nvSpPr>
          <p:cNvPr id="2098206" name="Text Box 30"/>
          <p:cNvSpPr txBox="1">
            <a:spLocks noChangeArrowheads="1"/>
          </p:cNvSpPr>
          <p:nvPr/>
        </p:nvSpPr>
        <p:spPr bwMode="auto">
          <a:xfrm>
            <a:off x="722313" y="5075238"/>
            <a:ext cx="740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Comic Sans MS" pitchFamily="66" charset="0"/>
              </a:rPr>
              <a:t>Pipeline latency: how long does it take to execute a</a:t>
            </a:r>
          </a:p>
          <a:p>
            <a:pPr algn="l"/>
            <a:r>
              <a:rPr lang="en-US" b="0">
                <a:effectLst/>
                <a:latin typeface="Comic Sans MS" pitchFamily="66" charset="0"/>
              </a:rPr>
              <a:t>                        single instruction in the pipeline</a:t>
            </a:r>
            <a:r>
              <a:rPr lang="en-US" b="0">
                <a:effectLst/>
                <a:latin typeface="Tahoma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494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48E-402F-4EAB-8021-176036A5D8A3}" type="slidenum">
              <a:rPr lang="en-US"/>
              <a:pPr/>
              <a:t>54</a:t>
            </a:fld>
            <a:endParaRPr lang="en-US"/>
          </a:p>
        </p:txBody>
      </p:sp>
      <p:sp>
        <p:nvSpPr>
          <p:cNvPr id="211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Pipeline Throughput and Latency</a:t>
            </a:r>
          </a:p>
        </p:txBody>
      </p:sp>
      <p:grpSp>
        <p:nvGrpSpPr>
          <p:cNvPr id="2110467" name="Group 3"/>
          <p:cNvGrpSpPr>
            <a:grpSpLocks/>
          </p:cNvGrpSpPr>
          <p:nvPr/>
        </p:nvGrpSpPr>
        <p:grpSpPr bwMode="auto">
          <a:xfrm>
            <a:off x="1219200" y="1295400"/>
            <a:ext cx="7053263" cy="958850"/>
            <a:chOff x="661" y="1248"/>
            <a:chExt cx="4443" cy="604"/>
          </a:xfrm>
        </p:grpSpPr>
        <p:sp>
          <p:nvSpPr>
            <p:cNvPr id="2110468" name="Rectangle 4"/>
            <p:cNvSpPr>
              <a:spLocks noChangeArrowheads="1"/>
            </p:cNvSpPr>
            <p:nvPr/>
          </p:nvSpPr>
          <p:spPr bwMode="auto">
            <a:xfrm>
              <a:off x="981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IF</a:t>
              </a:r>
            </a:p>
          </p:txBody>
        </p:sp>
        <p:sp>
          <p:nvSpPr>
            <p:cNvPr id="2110469" name="Rectangle 5"/>
            <p:cNvSpPr>
              <a:spLocks noChangeArrowheads="1"/>
            </p:cNvSpPr>
            <p:nvPr/>
          </p:nvSpPr>
          <p:spPr bwMode="auto">
            <a:xfrm>
              <a:off x="1829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ID</a:t>
              </a:r>
            </a:p>
          </p:txBody>
        </p:sp>
        <p:sp>
          <p:nvSpPr>
            <p:cNvPr id="2110470" name="Rectangle 6"/>
            <p:cNvSpPr>
              <a:spLocks noChangeArrowheads="1"/>
            </p:cNvSpPr>
            <p:nvPr/>
          </p:nvSpPr>
          <p:spPr bwMode="auto">
            <a:xfrm>
              <a:off x="2678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EX</a:t>
              </a:r>
            </a:p>
          </p:txBody>
        </p:sp>
        <p:sp>
          <p:nvSpPr>
            <p:cNvPr id="2110471" name="Rectangle 7"/>
            <p:cNvSpPr>
              <a:spLocks noChangeArrowheads="1"/>
            </p:cNvSpPr>
            <p:nvPr/>
          </p:nvSpPr>
          <p:spPr bwMode="auto">
            <a:xfrm>
              <a:off x="3527" y="1276"/>
              <a:ext cx="44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2110472" name="Rectangle 8"/>
            <p:cNvSpPr>
              <a:spLocks noChangeArrowheads="1"/>
            </p:cNvSpPr>
            <p:nvPr/>
          </p:nvSpPr>
          <p:spPr bwMode="auto">
            <a:xfrm>
              <a:off x="4456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WB</a:t>
              </a:r>
            </a:p>
          </p:txBody>
        </p:sp>
        <p:cxnSp>
          <p:nvCxnSpPr>
            <p:cNvPr id="2110473" name="AutoShape 9"/>
            <p:cNvCxnSpPr>
              <a:cxnSpLocks noChangeShapeType="1"/>
              <a:stCxn id="2110468" idx="3"/>
              <a:endCxn id="2110485" idx="1"/>
            </p:cNvCxnSpPr>
            <p:nvPr/>
          </p:nvCxnSpPr>
          <p:spPr bwMode="auto">
            <a:xfrm>
              <a:off x="1347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0474" name="AutoShape 10"/>
            <p:cNvCxnSpPr>
              <a:cxnSpLocks noChangeShapeType="1"/>
              <a:stCxn id="2110469" idx="3"/>
              <a:endCxn id="2110486" idx="1"/>
            </p:cNvCxnSpPr>
            <p:nvPr/>
          </p:nvCxnSpPr>
          <p:spPr bwMode="auto">
            <a:xfrm>
              <a:off x="219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0475" name="AutoShape 11"/>
            <p:cNvCxnSpPr>
              <a:cxnSpLocks noChangeShapeType="1"/>
              <a:stCxn id="2110470" idx="3"/>
              <a:endCxn id="2110487" idx="1"/>
            </p:cNvCxnSpPr>
            <p:nvPr/>
          </p:nvCxnSpPr>
          <p:spPr bwMode="auto">
            <a:xfrm>
              <a:off x="3044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0476" name="AutoShape 12"/>
            <p:cNvCxnSpPr>
              <a:cxnSpLocks noChangeShapeType="1"/>
              <a:stCxn id="2110471" idx="3"/>
              <a:endCxn id="2110488" idx="1"/>
            </p:cNvCxnSpPr>
            <p:nvPr/>
          </p:nvCxnSpPr>
          <p:spPr bwMode="auto">
            <a:xfrm>
              <a:off x="3973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0477" name="AutoShape 13"/>
            <p:cNvCxnSpPr>
              <a:cxnSpLocks noChangeShapeType="1"/>
              <a:endCxn id="2110468" idx="1"/>
            </p:cNvCxnSpPr>
            <p:nvPr/>
          </p:nvCxnSpPr>
          <p:spPr bwMode="auto">
            <a:xfrm flipV="1">
              <a:off x="661" y="1452"/>
              <a:ext cx="314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0478" name="AutoShape 14"/>
            <p:cNvCxnSpPr>
              <a:cxnSpLocks noChangeShapeType="1"/>
              <a:stCxn id="2110472" idx="3"/>
            </p:cNvCxnSpPr>
            <p:nvPr/>
          </p:nvCxnSpPr>
          <p:spPr bwMode="auto">
            <a:xfrm>
              <a:off x="4822" y="1452"/>
              <a:ext cx="282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10479" name="Group 15"/>
            <p:cNvGrpSpPr>
              <a:grpSpLocks/>
            </p:cNvGrpSpPr>
            <p:nvPr/>
          </p:nvGrpSpPr>
          <p:grpSpPr bwMode="auto">
            <a:xfrm>
              <a:off x="969" y="1621"/>
              <a:ext cx="3860" cy="231"/>
              <a:chOff x="969" y="1621"/>
              <a:chExt cx="3860" cy="231"/>
            </a:xfrm>
          </p:grpSpPr>
          <p:sp>
            <p:nvSpPr>
              <p:cNvPr id="2110480" name="Text Box 16"/>
              <p:cNvSpPr txBox="1">
                <a:spLocks noChangeArrowheads="1"/>
              </p:cNvSpPr>
              <p:nvPr/>
            </p:nvSpPr>
            <p:spPr bwMode="auto">
              <a:xfrm>
                <a:off x="96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110481" name="Text Box 17"/>
              <p:cNvSpPr txBox="1">
                <a:spLocks noChangeArrowheads="1"/>
              </p:cNvSpPr>
              <p:nvPr/>
            </p:nvSpPr>
            <p:spPr bwMode="auto">
              <a:xfrm>
                <a:off x="180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  <p:sp>
            <p:nvSpPr>
              <p:cNvPr id="2110482" name="Text Box 18"/>
              <p:cNvSpPr txBox="1">
                <a:spLocks noChangeArrowheads="1"/>
              </p:cNvSpPr>
              <p:nvPr/>
            </p:nvSpPr>
            <p:spPr bwMode="auto">
              <a:xfrm>
                <a:off x="2683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110483" name="Text Box 19"/>
              <p:cNvSpPr txBox="1">
                <a:spLocks noChangeArrowheads="1"/>
              </p:cNvSpPr>
              <p:nvPr/>
            </p:nvSpPr>
            <p:spPr bwMode="auto">
              <a:xfrm>
                <a:off x="3520" y="1621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10 ns</a:t>
                </a:r>
              </a:p>
            </p:txBody>
          </p:sp>
          <p:sp>
            <p:nvSpPr>
              <p:cNvPr id="2110484" name="Text Box 20"/>
              <p:cNvSpPr txBox="1">
                <a:spLocks noChangeArrowheads="1"/>
              </p:cNvSpPr>
              <p:nvPr/>
            </p:nvSpPr>
            <p:spPr bwMode="auto">
              <a:xfrm>
                <a:off x="4445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</p:grpSp>
        <p:sp>
          <p:nvSpPr>
            <p:cNvPr id="2110485" name="Rectangle 21"/>
            <p:cNvSpPr>
              <a:spLocks noChangeArrowheads="1"/>
            </p:cNvSpPr>
            <p:nvPr/>
          </p:nvSpPr>
          <p:spPr bwMode="auto">
            <a:xfrm>
              <a:off x="1557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486" name="Rectangle 22"/>
            <p:cNvSpPr>
              <a:spLocks noChangeArrowheads="1"/>
            </p:cNvSpPr>
            <p:nvPr/>
          </p:nvSpPr>
          <p:spPr bwMode="auto">
            <a:xfrm>
              <a:off x="2406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487" name="Rectangle 23"/>
            <p:cNvSpPr>
              <a:spLocks noChangeArrowheads="1"/>
            </p:cNvSpPr>
            <p:nvPr/>
          </p:nvSpPr>
          <p:spPr bwMode="auto">
            <a:xfrm>
              <a:off x="3254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488" name="Rectangle 24"/>
            <p:cNvSpPr>
              <a:spLocks noChangeArrowheads="1"/>
            </p:cNvSpPr>
            <p:nvPr/>
          </p:nvSpPr>
          <p:spPr bwMode="auto">
            <a:xfrm>
              <a:off x="4183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10489" name="AutoShape 25"/>
            <p:cNvCxnSpPr>
              <a:cxnSpLocks noChangeShapeType="1"/>
              <a:stCxn id="2110485" idx="3"/>
              <a:endCxn id="2110469" idx="1"/>
            </p:cNvCxnSpPr>
            <p:nvPr/>
          </p:nvCxnSpPr>
          <p:spPr bwMode="auto">
            <a:xfrm>
              <a:off x="1619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0490" name="AutoShape 26"/>
            <p:cNvCxnSpPr>
              <a:cxnSpLocks noChangeShapeType="1"/>
              <a:stCxn id="2110486" idx="3"/>
              <a:endCxn id="2110470" idx="1"/>
            </p:cNvCxnSpPr>
            <p:nvPr/>
          </p:nvCxnSpPr>
          <p:spPr bwMode="auto">
            <a:xfrm>
              <a:off x="2468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0491" name="AutoShape 27"/>
            <p:cNvCxnSpPr>
              <a:cxnSpLocks noChangeShapeType="1"/>
              <a:stCxn id="2110487" idx="3"/>
              <a:endCxn id="2110471" idx="1"/>
            </p:cNvCxnSpPr>
            <p:nvPr/>
          </p:nvCxnSpPr>
          <p:spPr bwMode="auto">
            <a:xfrm>
              <a:off x="3316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0492" name="AutoShape 28"/>
            <p:cNvCxnSpPr>
              <a:cxnSpLocks noChangeShapeType="1"/>
              <a:stCxn id="2110488" idx="3"/>
              <a:endCxn id="2110472" idx="1"/>
            </p:cNvCxnSpPr>
            <p:nvPr/>
          </p:nvCxnSpPr>
          <p:spPr bwMode="auto">
            <a:xfrm>
              <a:off x="424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110495" name="Object 31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0496" name="Text Box 32"/>
          <p:cNvSpPr txBox="1">
            <a:spLocks noChangeArrowheads="1"/>
          </p:cNvSpPr>
          <p:nvPr/>
        </p:nvSpPr>
        <p:spPr bwMode="auto">
          <a:xfrm>
            <a:off x="762000" y="3200400"/>
            <a:ext cx="7294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Pipeline latency: how long does it take to execute an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                        instruction in the pipeline. </a:t>
            </a:r>
          </a:p>
        </p:txBody>
      </p:sp>
      <p:graphicFrame>
        <p:nvGraphicFramePr>
          <p:cNvPr id="2110497" name="Object 33"/>
          <p:cNvGraphicFramePr>
            <a:graphicFrameLocks noChangeAspect="1"/>
          </p:cNvGraphicFramePr>
          <p:nvPr/>
        </p:nvGraphicFramePr>
        <p:xfrm>
          <a:off x="1600200" y="4038600"/>
          <a:ext cx="60642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3340080" imgH="406080" progId="Equation.3">
                  <p:embed/>
                </p:oleObj>
              </mc:Choice>
              <mc:Fallback>
                <p:oleObj name="Equation" r:id="rId5" imgW="3340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60642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0498" name="Text Box 34"/>
          <p:cNvSpPr txBox="1">
            <a:spLocks noChangeArrowheads="1"/>
          </p:cNvSpPr>
          <p:nvPr/>
        </p:nvSpPr>
        <p:spPr bwMode="auto">
          <a:xfrm>
            <a:off x="3733800" y="3810000"/>
            <a:ext cx="106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>
                <a:solidFill>
                  <a:schemeClr val="accent2"/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0638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1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496" grpId="0" autoUpdateAnimBg="0"/>
      <p:bldP spid="21104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DBBB1-47A7-4A75-815B-A43A65EE9551}" type="slidenum">
              <a:rPr lang="en-US"/>
              <a:pPr/>
              <a:t>55</a:t>
            </a:fld>
            <a:endParaRPr lang="en-US"/>
          </a:p>
        </p:txBody>
      </p:sp>
      <p:sp>
        <p:nvSpPr>
          <p:cNvPr id="210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Pipeline Throughput and Latency</a:t>
            </a:r>
          </a:p>
        </p:txBody>
      </p:sp>
      <p:grpSp>
        <p:nvGrpSpPr>
          <p:cNvPr id="2100227" name="Group 3"/>
          <p:cNvGrpSpPr>
            <a:grpSpLocks/>
          </p:cNvGrpSpPr>
          <p:nvPr/>
        </p:nvGrpSpPr>
        <p:grpSpPr bwMode="auto">
          <a:xfrm>
            <a:off x="1066800" y="1295400"/>
            <a:ext cx="7053263" cy="958850"/>
            <a:chOff x="661" y="1248"/>
            <a:chExt cx="4443" cy="604"/>
          </a:xfrm>
        </p:grpSpPr>
        <p:sp>
          <p:nvSpPr>
            <p:cNvPr id="2100228" name="Rectangle 4"/>
            <p:cNvSpPr>
              <a:spLocks noChangeArrowheads="1"/>
            </p:cNvSpPr>
            <p:nvPr/>
          </p:nvSpPr>
          <p:spPr bwMode="auto">
            <a:xfrm>
              <a:off x="981" y="1276"/>
              <a:ext cx="360" cy="35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IF</a:t>
              </a:r>
            </a:p>
          </p:txBody>
        </p:sp>
        <p:sp>
          <p:nvSpPr>
            <p:cNvPr id="2100229" name="Rectangle 5"/>
            <p:cNvSpPr>
              <a:spLocks noChangeArrowheads="1"/>
            </p:cNvSpPr>
            <p:nvPr/>
          </p:nvSpPr>
          <p:spPr bwMode="auto">
            <a:xfrm>
              <a:off x="1829" y="1276"/>
              <a:ext cx="360" cy="3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ID</a:t>
              </a:r>
            </a:p>
          </p:txBody>
        </p:sp>
        <p:sp>
          <p:nvSpPr>
            <p:cNvPr id="2100230" name="Rectangle 6"/>
            <p:cNvSpPr>
              <a:spLocks noChangeArrowheads="1"/>
            </p:cNvSpPr>
            <p:nvPr/>
          </p:nvSpPr>
          <p:spPr bwMode="auto">
            <a:xfrm>
              <a:off x="2678" y="1276"/>
              <a:ext cx="360" cy="352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EX</a:t>
              </a:r>
            </a:p>
          </p:txBody>
        </p:sp>
        <p:sp>
          <p:nvSpPr>
            <p:cNvPr id="2100231" name="Rectangle 7"/>
            <p:cNvSpPr>
              <a:spLocks noChangeArrowheads="1"/>
            </p:cNvSpPr>
            <p:nvPr/>
          </p:nvSpPr>
          <p:spPr bwMode="auto">
            <a:xfrm>
              <a:off x="3527" y="1276"/>
              <a:ext cx="440" cy="352"/>
            </a:xfrm>
            <a:prstGeom prst="rect">
              <a:avLst/>
            </a:prstGeom>
            <a:solidFill>
              <a:srgbClr val="CC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2100232" name="Rectangle 8"/>
            <p:cNvSpPr>
              <a:spLocks noChangeArrowheads="1"/>
            </p:cNvSpPr>
            <p:nvPr/>
          </p:nvSpPr>
          <p:spPr bwMode="auto">
            <a:xfrm>
              <a:off x="4456" y="1276"/>
              <a:ext cx="360" cy="352"/>
            </a:xfrm>
            <a:prstGeom prst="rect">
              <a:avLst/>
            </a:prstGeom>
            <a:solidFill>
              <a:srgbClr val="CC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WB</a:t>
              </a:r>
            </a:p>
          </p:txBody>
        </p:sp>
        <p:cxnSp>
          <p:nvCxnSpPr>
            <p:cNvPr id="2100233" name="AutoShape 9"/>
            <p:cNvCxnSpPr>
              <a:cxnSpLocks noChangeShapeType="1"/>
              <a:stCxn id="2100228" idx="3"/>
              <a:endCxn id="2100245" idx="1"/>
            </p:cNvCxnSpPr>
            <p:nvPr/>
          </p:nvCxnSpPr>
          <p:spPr bwMode="auto">
            <a:xfrm>
              <a:off x="1347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0234" name="AutoShape 10"/>
            <p:cNvCxnSpPr>
              <a:cxnSpLocks noChangeShapeType="1"/>
              <a:stCxn id="2100229" idx="3"/>
              <a:endCxn id="2100246" idx="1"/>
            </p:cNvCxnSpPr>
            <p:nvPr/>
          </p:nvCxnSpPr>
          <p:spPr bwMode="auto">
            <a:xfrm>
              <a:off x="219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0235" name="AutoShape 11"/>
            <p:cNvCxnSpPr>
              <a:cxnSpLocks noChangeShapeType="1"/>
              <a:stCxn id="2100230" idx="3"/>
              <a:endCxn id="2100247" idx="1"/>
            </p:cNvCxnSpPr>
            <p:nvPr/>
          </p:nvCxnSpPr>
          <p:spPr bwMode="auto">
            <a:xfrm>
              <a:off x="3044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0236" name="AutoShape 12"/>
            <p:cNvCxnSpPr>
              <a:cxnSpLocks noChangeShapeType="1"/>
              <a:stCxn id="2100231" idx="3"/>
              <a:endCxn id="2100248" idx="1"/>
            </p:cNvCxnSpPr>
            <p:nvPr/>
          </p:nvCxnSpPr>
          <p:spPr bwMode="auto">
            <a:xfrm>
              <a:off x="3973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0237" name="AutoShape 13"/>
            <p:cNvCxnSpPr>
              <a:cxnSpLocks noChangeShapeType="1"/>
              <a:endCxn id="2100228" idx="1"/>
            </p:cNvCxnSpPr>
            <p:nvPr/>
          </p:nvCxnSpPr>
          <p:spPr bwMode="auto">
            <a:xfrm flipV="1">
              <a:off x="661" y="1452"/>
              <a:ext cx="314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0238" name="AutoShape 14"/>
            <p:cNvCxnSpPr>
              <a:cxnSpLocks noChangeShapeType="1"/>
              <a:stCxn id="2100232" idx="3"/>
            </p:cNvCxnSpPr>
            <p:nvPr/>
          </p:nvCxnSpPr>
          <p:spPr bwMode="auto">
            <a:xfrm>
              <a:off x="4822" y="1452"/>
              <a:ext cx="282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00239" name="Group 15"/>
            <p:cNvGrpSpPr>
              <a:grpSpLocks/>
            </p:cNvGrpSpPr>
            <p:nvPr/>
          </p:nvGrpSpPr>
          <p:grpSpPr bwMode="auto">
            <a:xfrm>
              <a:off x="969" y="1621"/>
              <a:ext cx="3860" cy="231"/>
              <a:chOff x="969" y="1621"/>
              <a:chExt cx="3860" cy="231"/>
            </a:xfrm>
          </p:grpSpPr>
          <p:sp>
            <p:nvSpPr>
              <p:cNvPr id="2100240" name="Text Box 16"/>
              <p:cNvSpPr txBox="1">
                <a:spLocks noChangeArrowheads="1"/>
              </p:cNvSpPr>
              <p:nvPr/>
            </p:nvSpPr>
            <p:spPr bwMode="auto">
              <a:xfrm>
                <a:off x="96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100241" name="Text Box 17"/>
              <p:cNvSpPr txBox="1">
                <a:spLocks noChangeArrowheads="1"/>
              </p:cNvSpPr>
              <p:nvPr/>
            </p:nvSpPr>
            <p:spPr bwMode="auto">
              <a:xfrm>
                <a:off x="180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  <p:sp>
            <p:nvSpPr>
              <p:cNvPr id="2100242" name="Text Box 18"/>
              <p:cNvSpPr txBox="1">
                <a:spLocks noChangeArrowheads="1"/>
              </p:cNvSpPr>
              <p:nvPr/>
            </p:nvSpPr>
            <p:spPr bwMode="auto">
              <a:xfrm>
                <a:off x="2683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100243" name="Text Box 19"/>
              <p:cNvSpPr txBox="1">
                <a:spLocks noChangeArrowheads="1"/>
              </p:cNvSpPr>
              <p:nvPr/>
            </p:nvSpPr>
            <p:spPr bwMode="auto">
              <a:xfrm>
                <a:off x="3520" y="1621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10 ns</a:t>
                </a:r>
              </a:p>
            </p:txBody>
          </p:sp>
          <p:sp>
            <p:nvSpPr>
              <p:cNvPr id="2100244" name="Text Box 20"/>
              <p:cNvSpPr txBox="1">
                <a:spLocks noChangeArrowheads="1"/>
              </p:cNvSpPr>
              <p:nvPr/>
            </p:nvSpPr>
            <p:spPr bwMode="auto">
              <a:xfrm>
                <a:off x="4445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</p:grpSp>
        <p:sp>
          <p:nvSpPr>
            <p:cNvPr id="2100245" name="Rectangle 21"/>
            <p:cNvSpPr>
              <a:spLocks noChangeArrowheads="1"/>
            </p:cNvSpPr>
            <p:nvPr/>
          </p:nvSpPr>
          <p:spPr bwMode="auto">
            <a:xfrm>
              <a:off x="1557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0246" name="Rectangle 22"/>
            <p:cNvSpPr>
              <a:spLocks noChangeArrowheads="1"/>
            </p:cNvSpPr>
            <p:nvPr/>
          </p:nvSpPr>
          <p:spPr bwMode="auto">
            <a:xfrm>
              <a:off x="2406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0247" name="Rectangle 23"/>
            <p:cNvSpPr>
              <a:spLocks noChangeArrowheads="1"/>
            </p:cNvSpPr>
            <p:nvPr/>
          </p:nvSpPr>
          <p:spPr bwMode="auto">
            <a:xfrm>
              <a:off x="3254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0248" name="Rectangle 24"/>
            <p:cNvSpPr>
              <a:spLocks noChangeArrowheads="1"/>
            </p:cNvSpPr>
            <p:nvPr/>
          </p:nvSpPr>
          <p:spPr bwMode="auto">
            <a:xfrm>
              <a:off x="4183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00249" name="AutoShape 25"/>
            <p:cNvCxnSpPr>
              <a:cxnSpLocks noChangeShapeType="1"/>
              <a:stCxn id="2100245" idx="3"/>
              <a:endCxn id="2100229" idx="1"/>
            </p:cNvCxnSpPr>
            <p:nvPr/>
          </p:nvCxnSpPr>
          <p:spPr bwMode="auto">
            <a:xfrm>
              <a:off x="1619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0250" name="AutoShape 26"/>
            <p:cNvCxnSpPr>
              <a:cxnSpLocks noChangeShapeType="1"/>
              <a:stCxn id="2100246" idx="3"/>
              <a:endCxn id="2100230" idx="1"/>
            </p:cNvCxnSpPr>
            <p:nvPr/>
          </p:nvCxnSpPr>
          <p:spPr bwMode="auto">
            <a:xfrm>
              <a:off x="2468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0251" name="AutoShape 27"/>
            <p:cNvCxnSpPr>
              <a:cxnSpLocks noChangeShapeType="1"/>
              <a:stCxn id="2100247" idx="3"/>
              <a:endCxn id="2100231" idx="1"/>
            </p:cNvCxnSpPr>
            <p:nvPr/>
          </p:nvCxnSpPr>
          <p:spPr bwMode="auto">
            <a:xfrm>
              <a:off x="3316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0252" name="AutoShape 28"/>
            <p:cNvCxnSpPr>
              <a:cxnSpLocks noChangeShapeType="1"/>
              <a:stCxn id="2100248" idx="3"/>
              <a:endCxn id="2100232" idx="1"/>
            </p:cNvCxnSpPr>
            <p:nvPr/>
          </p:nvCxnSpPr>
          <p:spPr bwMode="auto">
            <a:xfrm>
              <a:off x="424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100253" name="Object 29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0254" name="Text Box 30"/>
          <p:cNvSpPr txBox="1">
            <a:spLocks noChangeArrowheads="1"/>
          </p:cNvSpPr>
          <p:nvPr/>
        </p:nvSpPr>
        <p:spPr bwMode="auto">
          <a:xfrm>
            <a:off x="1219200" y="2362200"/>
            <a:ext cx="7140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Simply adding the latencies to compute the pipeline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latency only would work for an isolated instruction </a:t>
            </a:r>
          </a:p>
        </p:txBody>
      </p:sp>
      <p:sp>
        <p:nvSpPr>
          <p:cNvPr id="2100255" name="Text Box 31"/>
          <p:cNvSpPr txBox="1">
            <a:spLocks noChangeArrowheads="1"/>
          </p:cNvSpPr>
          <p:nvPr/>
        </p:nvSpPr>
        <p:spPr bwMode="auto">
          <a:xfrm>
            <a:off x="7532688" y="4724400"/>
            <a:ext cx="161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L(I5) = 43ns</a:t>
            </a:r>
          </a:p>
        </p:txBody>
      </p:sp>
      <p:grpSp>
        <p:nvGrpSpPr>
          <p:cNvPr id="2100256" name="Group 32"/>
          <p:cNvGrpSpPr>
            <a:grpSpLocks/>
          </p:cNvGrpSpPr>
          <p:nvPr/>
        </p:nvGrpSpPr>
        <p:grpSpPr bwMode="auto">
          <a:xfrm>
            <a:off x="0" y="3352800"/>
            <a:ext cx="8102600" cy="1323975"/>
            <a:chOff x="29" y="2427"/>
            <a:chExt cx="5104" cy="834"/>
          </a:xfrm>
        </p:grpSpPr>
        <p:grpSp>
          <p:nvGrpSpPr>
            <p:cNvPr id="2100257" name="Group 33"/>
            <p:cNvGrpSpPr>
              <a:grpSpLocks/>
            </p:cNvGrpSpPr>
            <p:nvPr/>
          </p:nvGrpSpPr>
          <p:grpSpPr bwMode="auto">
            <a:xfrm>
              <a:off x="29" y="2427"/>
              <a:ext cx="3504" cy="258"/>
              <a:chOff x="29" y="2427"/>
              <a:chExt cx="3504" cy="258"/>
            </a:xfrm>
          </p:grpSpPr>
          <p:sp>
            <p:nvSpPr>
              <p:cNvPr id="2100258" name="Rectangle 34"/>
              <p:cNvSpPr>
                <a:spLocks noChangeArrowheads="1"/>
              </p:cNvSpPr>
              <p:nvPr/>
            </p:nvSpPr>
            <p:spPr bwMode="auto">
              <a:xfrm>
                <a:off x="280" y="2464"/>
                <a:ext cx="400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IF</a:t>
                </a:r>
              </a:p>
            </p:txBody>
          </p:sp>
          <p:sp>
            <p:nvSpPr>
              <p:cNvPr id="2100259" name="Rectangle 35"/>
              <p:cNvSpPr>
                <a:spLocks noChangeArrowheads="1"/>
              </p:cNvSpPr>
              <p:nvPr/>
            </p:nvSpPr>
            <p:spPr bwMode="auto">
              <a:xfrm>
                <a:off x="1400" y="2464"/>
                <a:ext cx="800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MEM</a:t>
                </a:r>
              </a:p>
            </p:txBody>
          </p:sp>
          <p:sp>
            <p:nvSpPr>
              <p:cNvPr id="2100260" name="Rectangle 36"/>
              <p:cNvSpPr>
                <a:spLocks noChangeArrowheads="1"/>
              </p:cNvSpPr>
              <p:nvPr/>
            </p:nvSpPr>
            <p:spPr bwMode="auto">
              <a:xfrm>
                <a:off x="680" y="2464"/>
                <a:ext cx="320" cy="192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ID</a:t>
                </a:r>
              </a:p>
            </p:txBody>
          </p:sp>
          <p:sp>
            <p:nvSpPr>
              <p:cNvPr id="2100261" name="Text Box 37"/>
              <p:cNvSpPr txBox="1">
                <a:spLocks noChangeArrowheads="1"/>
              </p:cNvSpPr>
              <p:nvPr/>
            </p:nvSpPr>
            <p:spPr bwMode="auto">
              <a:xfrm>
                <a:off x="29" y="2435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I1</a:t>
                </a:r>
              </a:p>
            </p:txBody>
          </p:sp>
          <p:sp>
            <p:nvSpPr>
              <p:cNvPr id="2100262" name="Text Box 38"/>
              <p:cNvSpPr txBox="1">
                <a:spLocks noChangeArrowheads="1"/>
              </p:cNvSpPr>
              <p:nvPr/>
            </p:nvSpPr>
            <p:spPr bwMode="auto">
              <a:xfrm>
                <a:off x="2518" y="2427"/>
                <a:ext cx="101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L(I1) = 28ns</a:t>
                </a:r>
              </a:p>
            </p:txBody>
          </p:sp>
          <p:sp>
            <p:nvSpPr>
              <p:cNvPr id="2100263" name="Rectangle 39"/>
              <p:cNvSpPr>
                <a:spLocks noChangeArrowheads="1"/>
              </p:cNvSpPr>
              <p:nvPr/>
            </p:nvSpPr>
            <p:spPr bwMode="auto">
              <a:xfrm>
                <a:off x="1000" y="2464"/>
                <a:ext cx="400" cy="192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EX</a:t>
                </a:r>
              </a:p>
            </p:txBody>
          </p:sp>
          <p:sp>
            <p:nvSpPr>
              <p:cNvPr id="2100264" name="Rectangle 40"/>
              <p:cNvSpPr>
                <a:spLocks noChangeArrowheads="1"/>
              </p:cNvSpPr>
              <p:nvPr/>
            </p:nvSpPr>
            <p:spPr bwMode="auto">
              <a:xfrm>
                <a:off x="2200" y="2464"/>
                <a:ext cx="320" cy="192"/>
              </a:xfrm>
              <a:prstGeom prst="rect">
                <a:avLst/>
              </a:prstGeom>
              <a:solidFill>
                <a:srgbClr val="CC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WB</a:t>
                </a:r>
              </a:p>
            </p:txBody>
          </p:sp>
        </p:grpSp>
        <p:sp>
          <p:nvSpPr>
            <p:cNvPr id="2100265" name="Rectangle 41"/>
            <p:cNvSpPr>
              <a:spLocks noChangeArrowheads="1"/>
            </p:cNvSpPr>
            <p:nvPr/>
          </p:nvSpPr>
          <p:spPr bwMode="auto">
            <a:xfrm>
              <a:off x="2200" y="2656"/>
              <a:ext cx="800" cy="192"/>
            </a:xfrm>
            <a:prstGeom prst="rect">
              <a:avLst/>
            </a:prstGeom>
            <a:solidFill>
              <a:srgbClr val="CC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2100266" name="Rectangle 42"/>
            <p:cNvSpPr>
              <a:spLocks noChangeArrowheads="1"/>
            </p:cNvSpPr>
            <p:nvPr/>
          </p:nvSpPr>
          <p:spPr bwMode="auto">
            <a:xfrm>
              <a:off x="1080" y="2656"/>
              <a:ext cx="320" cy="19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ID</a:t>
              </a:r>
            </a:p>
          </p:txBody>
        </p:sp>
        <p:grpSp>
          <p:nvGrpSpPr>
            <p:cNvPr id="2100267" name="Group 43"/>
            <p:cNvGrpSpPr>
              <a:grpSpLocks/>
            </p:cNvGrpSpPr>
            <p:nvPr/>
          </p:nvGrpSpPr>
          <p:grpSpPr bwMode="auto">
            <a:xfrm>
              <a:off x="429" y="2627"/>
              <a:ext cx="651" cy="250"/>
              <a:chOff x="429" y="2627"/>
              <a:chExt cx="651" cy="250"/>
            </a:xfrm>
          </p:grpSpPr>
          <p:sp>
            <p:nvSpPr>
              <p:cNvPr id="2100268" name="Rectangle 44"/>
              <p:cNvSpPr>
                <a:spLocks noChangeArrowheads="1"/>
              </p:cNvSpPr>
              <p:nvPr/>
            </p:nvSpPr>
            <p:spPr bwMode="auto">
              <a:xfrm>
                <a:off x="680" y="2656"/>
                <a:ext cx="400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IF</a:t>
                </a:r>
              </a:p>
            </p:txBody>
          </p:sp>
          <p:sp>
            <p:nvSpPr>
              <p:cNvPr id="2100269" name="Text Box 45"/>
              <p:cNvSpPr txBox="1">
                <a:spLocks noChangeArrowheads="1"/>
              </p:cNvSpPr>
              <p:nvPr/>
            </p:nvSpPr>
            <p:spPr bwMode="auto">
              <a:xfrm>
                <a:off x="429" y="2627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I2</a:t>
                </a:r>
              </a:p>
            </p:txBody>
          </p:sp>
        </p:grpSp>
        <p:sp>
          <p:nvSpPr>
            <p:cNvPr id="2100270" name="Text Box 46"/>
            <p:cNvSpPr txBox="1">
              <a:spLocks noChangeArrowheads="1"/>
            </p:cNvSpPr>
            <p:nvPr/>
          </p:nvSpPr>
          <p:spPr bwMode="auto">
            <a:xfrm>
              <a:off x="3318" y="2619"/>
              <a:ext cx="10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b="0">
                  <a:effectLst/>
                  <a:latin typeface="Tahoma" pitchFamily="34" charset="0"/>
                </a:rPr>
                <a:t>L(I2) = 33ns</a:t>
              </a:r>
            </a:p>
          </p:txBody>
        </p:sp>
        <p:sp>
          <p:nvSpPr>
            <p:cNvPr id="2100271" name="Rectangle 47"/>
            <p:cNvSpPr>
              <a:spLocks noChangeArrowheads="1"/>
            </p:cNvSpPr>
            <p:nvPr/>
          </p:nvSpPr>
          <p:spPr bwMode="auto">
            <a:xfrm>
              <a:off x="1400" y="2656"/>
              <a:ext cx="400" cy="192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EX</a:t>
              </a:r>
            </a:p>
          </p:txBody>
        </p:sp>
        <p:sp>
          <p:nvSpPr>
            <p:cNvPr id="2100272" name="Rectangle 48"/>
            <p:cNvSpPr>
              <a:spLocks noChangeArrowheads="1"/>
            </p:cNvSpPr>
            <p:nvPr/>
          </p:nvSpPr>
          <p:spPr bwMode="auto">
            <a:xfrm>
              <a:off x="3000" y="2656"/>
              <a:ext cx="320" cy="192"/>
            </a:xfrm>
            <a:prstGeom prst="rect">
              <a:avLst/>
            </a:prstGeom>
            <a:solidFill>
              <a:srgbClr val="CC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WB</a:t>
              </a:r>
            </a:p>
          </p:txBody>
        </p:sp>
        <p:sp>
          <p:nvSpPr>
            <p:cNvPr id="2100273" name="Rectangle 49"/>
            <p:cNvSpPr>
              <a:spLocks noChangeArrowheads="1"/>
            </p:cNvSpPr>
            <p:nvPr/>
          </p:nvSpPr>
          <p:spPr bwMode="auto">
            <a:xfrm>
              <a:off x="3000" y="2848"/>
              <a:ext cx="800" cy="192"/>
            </a:xfrm>
            <a:prstGeom prst="rect">
              <a:avLst/>
            </a:prstGeom>
            <a:solidFill>
              <a:srgbClr val="CC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2100274" name="Rectangle 50"/>
            <p:cNvSpPr>
              <a:spLocks noChangeArrowheads="1"/>
            </p:cNvSpPr>
            <p:nvPr/>
          </p:nvSpPr>
          <p:spPr bwMode="auto">
            <a:xfrm>
              <a:off x="1480" y="2848"/>
              <a:ext cx="320" cy="19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ID</a:t>
              </a:r>
            </a:p>
          </p:txBody>
        </p:sp>
        <p:grpSp>
          <p:nvGrpSpPr>
            <p:cNvPr id="2100275" name="Group 51"/>
            <p:cNvGrpSpPr>
              <a:grpSpLocks/>
            </p:cNvGrpSpPr>
            <p:nvPr/>
          </p:nvGrpSpPr>
          <p:grpSpPr bwMode="auto">
            <a:xfrm>
              <a:off x="829" y="2819"/>
              <a:ext cx="651" cy="250"/>
              <a:chOff x="829" y="2819"/>
              <a:chExt cx="651" cy="250"/>
            </a:xfrm>
          </p:grpSpPr>
          <p:sp>
            <p:nvSpPr>
              <p:cNvPr id="2100276" name="Rectangle 52"/>
              <p:cNvSpPr>
                <a:spLocks noChangeArrowheads="1"/>
              </p:cNvSpPr>
              <p:nvPr/>
            </p:nvSpPr>
            <p:spPr bwMode="auto">
              <a:xfrm>
                <a:off x="1080" y="2848"/>
                <a:ext cx="400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IF</a:t>
                </a:r>
              </a:p>
            </p:txBody>
          </p:sp>
          <p:sp>
            <p:nvSpPr>
              <p:cNvPr id="2100277" name="Text Box 53"/>
              <p:cNvSpPr txBox="1">
                <a:spLocks noChangeArrowheads="1"/>
              </p:cNvSpPr>
              <p:nvPr/>
            </p:nvSpPr>
            <p:spPr bwMode="auto">
              <a:xfrm>
                <a:off x="829" y="2819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I3</a:t>
                </a:r>
              </a:p>
            </p:txBody>
          </p:sp>
        </p:grpSp>
        <p:sp>
          <p:nvSpPr>
            <p:cNvPr id="2100278" name="Text Box 54"/>
            <p:cNvSpPr txBox="1">
              <a:spLocks noChangeArrowheads="1"/>
            </p:cNvSpPr>
            <p:nvPr/>
          </p:nvSpPr>
          <p:spPr bwMode="auto">
            <a:xfrm>
              <a:off x="4118" y="2811"/>
              <a:ext cx="10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b="0">
                  <a:effectLst/>
                  <a:latin typeface="Tahoma" pitchFamily="34" charset="0"/>
                </a:rPr>
                <a:t>L(I3) = 38ns</a:t>
              </a:r>
            </a:p>
          </p:txBody>
        </p:sp>
        <p:sp>
          <p:nvSpPr>
            <p:cNvPr id="2100279" name="Rectangle 55"/>
            <p:cNvSpPr>
              <a:spLocks noChangeArrowheads="1"/>
            </p:cNvSpPr>
            <p:nvPr/>
          </p:nvSpPr>
          <p:spPr bwMode="auto">
            <a:xfrm>
              <a:off x="1800" y="2848"/>
              <a:ext cx="400" cy="192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EX</a:t>
              </a:r>
            </a:p>
          </p:txBody>
        </p:sp>
        <p:sp>
          <p:nvSpPr>
            <p:cNvPr id="2100280" name="Rectangle 56"/>
            <p:cNvSpPr>
              <a:spLocks noChangeArrowheads="1"/>
            </p:cNvSpPr>
            <p:nvPr/>
          </p:nvSpPr>
          <p:spPr bwMode="auto">
            <a:xfrm>
              <a:off x="3800" y="2848"/>
              <a:ext cx="320" cy="192"/>
            </a:xfrm>
            <a:prstGeom prst="rect">
              <a:avLst/>
            </a:prstGeom>
            <a:solidFill>
              <a:srgbClr val="CC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WB</a:t>
              </a:r>
            </a:p>
          </p:txBody>
        </p:sp>
        <p:sp>
          <p:nvSpPr>
            <p:cNvPr id="2100281" name="Rectangle 57"/>
            <p:cNvSpPr>
              <a:spLocks noChangeArrowheads="1"/>
            </p:cNvSpPr>
            <p:nvPr/>
          </p:nvSpPr>
          <p:spPr bwMode="auto">
            <a:xfrm>
              <a:off x="3800" y="3040"/>
              <a:ext cx="800" cy="192"/>
            </a:xfrm>
            <a:prstGeom prst="rect">
              <a:avLst/>
            </a:prstGeom>
            <a:solidFill>
              <a:srgbClr val="CC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2100282" name="Rectangle 58"/>
            <p:cNvSpPr>
              <a:spLocks noChangeArrowheads="1"/>
            </p:cNvSpPr>
            <p:nvPr/>
          </p:nvSpPr>
          <p:spPr bwMode="auto">
            <a:xfrm>
              <a:off x="1880" y="3040"/>
              <a:ext cx="320" cy="19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ID</a:t>
              </a:r>
            </a:p>
          </p:txBody>
        </p:sp>
        <p:grpSp>
          <p:nvGrpSpPr>
            <p:cNvPr id="2100283" name="Group 59"/>
            <p:cNvGrpSpPr>
              <a:grpSpLocks/>
            </p:cNvGrpSpPr>
            <p:nvPr/>
          </p:nvGrpSpPr>
          <p:grpSpPr bwMode="auto">
            <a:xfrm>
              <a:off x="1229" y="3011"/>
              <a:ext cx="651" cy="250"/>
              <a:chOff x="1229" y="3011"/>
              <a:chExt cx="651" cy="250"/>
            </a:xfrm>
          </p:grpSpPr>
          <p:sp>
            <p:nvSpPr>
              <p:cNvPr id="2100284" name="Rectangle 60"/>
              <p:cNvSpPr>
                <a:spLocks noChangeArrowheads="1"/>
              </p:cNvSpPr>
              <p:nvPr/>
            </p:nvSpPr>
            <p:spPr bwMode="auto">
              <a:xfrm>
                <a:off x="1480" y="3040"/>
                <a:ext cx="400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IF</a:t>
                </a:r>
              </a:p>
            </p:txBody>
          </p:sp>
          <p:sp>
            <p:nvSpPr>
              <p:cNvPr id="2100285" name="Text Box 61"/>
              <p:cNvSpPr txBox="1">
                <a:spLocks noChangeArrowheads="1"/>
              </p:cNvSpPr>
              <p:nvPr/>
            </p:nvSpPr>
            <p:spPr bwMode="auto">
              <a:xfrm>
                <a:off x="1229" y="3011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b="0">
                    <a:effectLst/>
                    <a:latin typeface="Tahoma" pitchFamily="34" charset="0"/>
                  </a:rPr>
                  <a:t>I4</a:t>
                </a:r>
              </a:p>
            </p:txBody>
          </p:sp>
        </p:grpSp>
        <p:sp>
          <p:nvSpPr>
            <p:cNvPr id="2100286" name="Rectangle 62"/>
            <p:cNvSpPr>
              <a:spLocks noChangeArrowheads="1"/>
            </p:cNvSpPr>
            <p:nvPr/>
          </p:nvSpPr>
          <p:spPr bwMode="auto">
            <a:xfrm>
              <a:off x="2200" y="3040"/>
              <a:ext cx="400" cy="192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EX</a:t>
              </a:r>
            </a:p>
          </p:txBody>
        </p:sp>
        <p:sp>
          <p:nvSpPr>
            <p:cNvPr id="2100287" name="Rectangle 63"/>
            <p:cNvSpPr>
              <a:spLocks noChangeArrowheads="1"/>
            </p:cNvSpPr>
            <p:nvPr/>
          </p:nvSpPr>
          <p:spPr bwMode="auto">
            <a:xfrm>
              <a:off x="4600" y="3040"/>
              <a:ext cx="320" cy="192"/>
            </a:xfrm>
            <a:prstGeom prst="rect">
              <a:avLst/>
            </a:prstGeom>
            <a:solidFill>
              <a:srgbClr val="CC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WB</a:t>
              </a:r>
            </a:p>
          </p:txBody>
        </p:sp>
      </p:grpSp>
      <p:sp>
        <p:nvSpPr>
          <p:cNvPr id="2100288" name="Text Box 64"/>
          <p:cNvSpPr txBox="1">
            <a:spLocks noChangeArrowheads="1"/>
          </p:cNvSpPr>
          <p:nvPr/>
        </p:nvSpPr>
        <p:spPr bwMode="auto">
          <a:xfrm>
            <a:off x="1752600" y="4876800"/>
            <a:ext cx="54006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 dirty="0">
                <a:effectLst/>
                <a:latin typeface="Tahoma" pitchFamily="34" charset="0"/>
              </a:rPr>
              <a:t>We are in trouble! The latency is not constant.</a:t>
            </a:r>
          </a:p>
          <a:p>
            <a:r>
              <a:rPr lang="en-US" sz="2000" b="0" dirty="0">
                <a:effectLst/>
                <a:latin typeface="Tahoma" pitchFamily="34" charset="0"/>
              </a:rPr>
              <a:t>This happens because this is an unbalanced</a:t>
            </a:r>
          </a:p>
          <a:p>
            <a:r>
              <a:rPr lang="en-US" sz="2000" b="0" dirty="0">
                <a:effectLst/>
                <a:latin typeface="Tahoma" pitchFamily="34" charset="0"/>
              </a:rPr>
              <a:t>pipeline. The solution is to make every state</a:t>
            </a:r>
          </a:p>
          <a:p>
            <a:r>
              <a:rPr lang="en-US" sz="2000" b="0" dirty="0">
                <a:effectLst/>
                <a:latin typeface="Tahoma" pitchFamily="34" charset="0"/>
              </a:rPr>
              <a:t>the same length as the longest one.</a:t>
            </a:r>
          </a:p>
        </p:txBody>
      </p:sp>
    </p:spTree>
    <p:extLst>
      <p:ext uri="{BB962C8B-B14F-4D97-AF65-F5344CB8AC3E}">
        <p14:creationId xmlns:p14="http://schemas.microsoft.com/office/powerpoint/2010/main" val="2934977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0255" grpId="0" autoUpdateAnimBg="0"/>
      <p:bldP spid="210028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42BFB-4AE8-4A50-9CFB-698A051CB8EE}" type="slidenum">
              <a:rPr lang="en-US"/>
              <a:pPr/>
              <a:t>56</a:t>
            </a:fld>
            <a:endParaRPr lang="en-US"/>
          </a:p>
        </p:txBody>
      </p:sp>
      <p:sp>
        <p:nvSpPr>
          <p:cNvPr id="210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24" y="274638"/>
            <a:ext cx="7318375" cy="7159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Monotype Corsiva" pitchFamily="66" charset="0"/>
              </a:rPr>
              <a:t>Synchronous Pipeline Throughput and Latency</a:t>
            </a:r>
          </a:p>
        </p:txBody>
      </p:sp>
      <p:sp>
        <p:nvSpPr>
          <p:cNvPr id="2101251" name="Rectangle 3"/>
          <p:cNvSpPr>
            <a:spLocks noChangeArrowheads="1"/>
          </p:cNvSpPr>
          <p:nvPr/>
        </p:nvSpPr>
        <p:spPr bwMode="auto">
          <a:xfrm>
            <a:off x="1557338" y="2025650"/>
            <a:ext cx="571500" cy="558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1252" name="Rectangle 4"/>
          <p:cNvSpPr>
            <a:spLocks noChangeArrowheads="1"/>
          </p:cNvSpPr>
          <p:nvPr/>
        </p:nvSpPr>
        <p:spPr bwMode="auto">
          <a:xfrm>
            <a:off x="2903538" y="2025650"/>
            <a:ext cx="571500" cy="558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1253" name="Rectangle 5"/>
          <p:cNvSpPr>
            <a:spLocks noChangeArrowheads="1"/>
          </p:cNvSpPr>
          <p:nvPr/>
        </p:nvSpPr>
        <p:spPr bwMode="auto">
          <a:xfrm>
            <a:off x="4251325" y="2025650"/>
            <a:ext cx="571500" cy="558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1254" name="Rectangle 6"/>
          <p:cNvSpPr>
            <a:spLocks noChangeArrowheads="1"/>
          </p:cNvSpPr>
          <p:nvPr/>
        </p:nvSpPr>
        <p:spPr bwMode="auto">
          <a:xfrm>
            <a:off x="5599113" y="2025650"/>
            <a:ext cx="698500" cy="558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MEM</a:t>
            </a:r>
          </a:p>
        </p:txBody>
      </p:sp>
      <p:sp>
        <p:nvSpPr>
          <p:cNvPr id="2101255" name="Rectangle 7"/>
          <p:cNvSpPr>
            <a:spLocks noChangeArrowheads="1"/>
          </p:cNvSpPr>
          <p:nvPr/>
        </p:nvSpPr>
        <p:spPr bwMode="auto">
          <a:xfrm>
            <a:off x="7073900" y="2025650"/>
            <a:ext cx="571500" cy="558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WB</a:t>
            </a:r>
          </a:p>
        </p:txBody>
      </p:sp>
      <p:cxnSp>
        <p:nvCxnSpPr>
          <p:cNvPr id="2101256" name="AutoShape 8"/>
          <p:cNvCxnSpPr>
            <a:cxnSpLocks noChangeShapeType="1"/>
            <a:stCxn id="2101251" idx="3"/>
            <a:endCxn id="2101268" idx="1"/>
          </p:cNvCxnSpPr>
          <p:nvPr/>
        </p:nvCxnSpPr>
        <p:spPr bwMode="auto">
          <a:xfrm>
            <a:off x="2138363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1257" name="AutoShape 9"/>
          <p:cNvCxnSpPr>
            <a:cxnSpLocks noChangeShapeType="1"/>
            <a:stCxn id="2101252" idx="3"/>
            <a:endCxn id="2101269" idx="1"/>
          </p:cNvCxnSpPr>
          <p:nvPr/>
        </p:nvCxnSpPr>
        <p:spPr bwMode="auto">
          <a:xfrm>
            <a:off x="3484563" y="23050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1258" name="AutoShape 10"/>
          <p:cNvCxnSpPr>
            <a:cxnSpLocks noChangeShapeType="1"/>
            <a:stCxn id="2101253" idx="3"/>
            <a:endCxn id="2101270" idx="1"/>
          </p:cNvCxnSpPr>
          <p:nvPr/>
        </p:nvCxnSpPr>
        <p:spPr bwMode="auto">
          <a:xfrm>
            <a:off x="4832350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1259" name="AutoShape 11"/>
          <p:cNvCxnSpPr>
            <a:cxnSpLocks noChangeShapeType="1"/>
            <a:stCxn id="2101254" idx="3"/>
            <a:endCxn id="2101271" idx="1"/>
          </p:cNvCxnSpPr>
          <p:nvPr/>
        </p:nvCxnSpPr>
        <p:spPr bwMode="auto">
          <a:xfrm>
            <a:off x="6307138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1260" name="AutoShape 12"/>
          <p:cNvCxnSpPr>
            <a:cxnSpLocks noChangeShapeType="1"/>
            <a:endCxn id="2101251" idx="1"/>
          </p:cNvCxnSpPr>
          <p:nvPr/>
        </p:nvCxnSpPr>
        <p:spPr bwMode="auto">
          <a:xfrm flipV="1">
            <a:off x="1049338" y="2305050"/>
            <a:ext cx="4984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1261" name="AutoShape 13"/>
          <p:cNvCxnSpPr>
            <a:cxnSpLocks noChangeShapeType="1"/>
            <a:stCxn id="2101255" idx="3"/>
          </p:cNvCxnSpPr>
          <p:nvPr/>
        </p:nvCxnSpPr>
        <p:spPr bwMode="auto">
          <a:xfrm>
            <a:off x="7654925" y="2305050"/>
            <a:ext cx="4476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01262" name="Group 14"/>
          <p:cNvGrpSpPr>
            <a:grpSpLocks/>
          </p:cNvGrpSpPr>
          <p:nvPr/>
        </p:nvGrpSpPr>
        <p:grpSpPr bwMode="auto">
          <a:xfrm>
            <a:off x="1538288" y="2573338"/>
            <a:ext cx="6127750" cy="366712"/>
            <a:chOff x="969" y="1621"/>
            <a:chExt cx="3860" cy="231"/>
          </a:xfrm>
        </p:grpSpPr>
        <p:sp>
          <p:nvSpPr>
            <p:cNvPr id="2101263" name="Text Box 15"/>
            <p:cNvSpPr txBox="1">
              <a:spLocks noChangeArrowheads="1"/>
            </p:cNvSpPr>
            <p:nvPr/>
          </p:nvSpPr>
          <p:spPr bwMode="auto">
            <a:xfrm>
              <a:off x="969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5 ns</a:t>
              </a:r>
            </a:p>
          </p:txBody>
        </p:sp>
        <p:sp>
          <p:nvSpPr>
            <p:cNvPr id="2101264" name="Text Box 16"/>
            <p:cNvSpPr txBox="1">
              <a:spLocks noChangeArrowheads="1"/>
            </p:cNvSpPr>
            <p:nvPr/>
          </p:nvSpPr>
          <p:spPr bwMode="auto">
            <a:xfrm>
              <a:off x="1809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4 ns</a:t>
              </a:r>
            </a:p>
          </p:txBody>
        </p:sp>
        <p:sp>
          <p:nvSpPr>
            <p:cNvPr id="2101265" name="Text Box 17"/>
            <p:cNvSpPr txBox="1">
              <a:spLocks noChangeArrowheads="1"/>
            </p:cNvSpPr>
            <p:nvPr/>
          </p:nvSpPr>
          <p:spPr bwMode="auto">
            <a:xfrm>
              <a:off x="2683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5 ns</a:t>
              </a:r>
            </a:p>
          </p:txBody>
        </p:sp>
        <p:sp>
          <p:nvSpPr>
            <p:cNvPr id="2101266" name="Text Box 18"/>
            <p:cNvSpPr txBox="1">
              <a:spLocks noChangeArrowheads="1"/>
            </p:cNvSpPr>
            <p:nvPr/>
          </p:nvSpPr>
          <p:spPr bwMode="auto">
            <a:xfrm>
              <a:off x="3520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101267" name="Text Box 19"/>
            <p:cNvSpPr txBox="1">
              <a:spLocks noChangeArrowheads="1"/>
            </p:cNvSpPr>
            <p:nvPr/>
          </p:nvSpPr>
          <p:spPr bwMode="auto">
            <a:xfrm>
              <a:off x="4445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4 ns</a:t>
              </a:r>
            </a:p>
          </p:txBody>
        </p:sp>
      </p:grpSp>
      <p:sp>
        <p:nvSpPr>
          <p:cNvPr id="2101268" name="Rectangle 20"/>
          <p:cNvSpPr>
            <a:spLocks noChangeArrowheads="1"/>
          </p:cNvSpPr>
          <p:nvPr/>
        </p:nvSpPr>
        <p:spPr bwMode="auto">
          <a:xfrm>
            <a:off x="2471738" y="19812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269" name="Rectangle 21"/>
          <p:cNvSpPr>
            <a:spLocks noChangeArrowheads="1"/>
          </p:cNvSpPr>
          <p:nvPr/>
        </p:nvSpPr>
        <p:spPr bwMode="auto">
          <a:xfrm>
            <a:off x="3819525" y="19812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270" name="Rectangle 22"/>
          <p:cNvSpPr>
            <a:spLocks noChangeArrowheads="1"/>
          </p:cNvSpPr>
          <p:nvPr/>
        </p:nvSpPr>
        <p:spPr bwMode="auto">
          <a:xfrm>
            <a:off x="5165725" y="19812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271" name="Rectangle 23"/>
          <p:cNvSpPr>
            <a:spLocks noChangeArrowheads="1"/>
          </p:cNvSpPr>
          <p:nvPr/>
        </p:nvSpPr>
        <p:spPr bwMode="auto">
          <a:xfrm>
            <a:off x="6640513" y="19812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01272" name="AutoShape 24"/>
          <p:cNvCxnSpPr>
            <a:cxnSpLocks noChangeShapeType="1"/>
            <a:stCxn id="2101268" idx="3"/>
            <a:endCxn id="2101252" idx="1"/>
          </p:cNvCxnSpPr>
          <p:nvPr/>
        </p:nvCxnSpPr>
        <p:spPr bwMode="auto">
          <a:xfrm>
            <a:off x="2570163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1273" name="AutoShape 25"/>
          <p:cNvCxnSpPr>
            <a:cxnSpLocks noChangeShapeType="1"/>
            <a:stCxn id="2101269" idx="3"/>
            <a:endCxn id="2101253" idx="1"/>
          </p:cNvCxnSpPr>
          <p:nvPr/>
        </p:nvCxnSpPr>
        <p:spPr bwMode="auto">
          <a:xfrm>
            <a:off x="3917950" y="23050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1274" name="AutoShape 26"/>
          <p:cNvCxnSpPr>
            <a:cxnSpLocks noChangeShapeType="1"/>
            <a:stCxn id="2101270" idx="3"/>
            <a:endCxn id="2101254" idx="1"/>
          </p:cNvCxnSpPr>
          <p:nvPr/>
        </p:nvCxnSpPr>
        <p:spPr bwMode="auto">
          <a:xfrm>
            <a:off x="5264150" y="2305050"/>
            <a:ext cx="3254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1275" name="AutoShape 27"/>
          <p:cNvCxnSpPr>
            <a:cxnSpLocks noChangeShapeType="1"/>
            <a:stCxn id="2101271" idx="3"/>
            <a:endCxn id="2101255" idx="1"/>
          </p:cNvCxnSpPr>
          <p:nvPr/>
        </p:nvCxnSpPr>
        <p:spPr bwMode="auto">
          <a:xfrm>
            <a:off x="6738938" y="23050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01276" name="Object 2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1277" name="Text Box 29"/>
          <p:cNvSpPr txBox="1">
            <a:spLocks noChangeArrowheads="1"/>
          </p:cNvSpPr>
          <p:nvPr/>
        </p:nvSpPr>
        <p:spPr bwMode="auto">
          <a:xfrm>
            <a:off x="1254125" y="3136900"/>
            <a:ext cx="704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The slowest pipeline stage also limits the latency!! </a:t>
            </a:r>
          </a:p>
        </p:txBody>
      </p:sp>
      <p:sp>
        <p:nvSpPr>
          <p:cNvPr id="2101278" name="Rectangle 30"/>
          <p:cNvSpPr>
            <a:spLocks noChangeArrowheads="1"/>
          </p:cNvSpPr>
          <p:nvPr/>
        </p:nvSpPr>
        <p:spPr bwMode="auto">
          <a:xfrm>
            <a:off x="444500" y="39116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1279" name="Rectangle 31"/>
          <p:cNvSpPr>
            <a:spLocks noChangeArrowheads="1"/>
          </p:cNvSpPr>
          <p:nvPr/>
        </p:nvSpPr>
        <p:spPr bwMode="auto">
          <a:xfrm>
            <a:off x="4254500" y="3911600"/>
            <a:ext cx="1270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</a:t>
            </a:r>
          </a:p>
        </p:txBody>
      </p:sp>
      <p:sp>
        <p:nvSpPr>
          <p:cNvPr id="2101280" name="Rectangle 32"/>
          <p:cNvSpPr>
            <a:spLocks noChangeArrowheads="1"/>
          </p:cNvSpPr>
          <p:nvPr/>
        </p:nvSpPr>
        <p:spPr bwMode="auto">
          <a:xfrm>
            <a:off x="1714500" y="39116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1281" name="Text Box 33"/>
          <p:cNvSpPr txBox="1">
            <a:spLocks noChangeArrowheads="1"/>
          </p:cNvSpPr>
          <p:nvPr/>
        </p:nvSpPr>
        <p:spPr bwMode="auto">
          <a:xfrm>
            <a:off x="46038" y="38655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I1</a:t>
            </a:r>
          </a:p>
        </p:txBody>
      </p:sp>
      <p:sp>
        <p:nvSpPr>
          <p:cNvPr id="2101282" name="Text Box 34"/>
          <p:cNvSpPr txBox="1">
            <a:spLocks noChangeArrowheads="1"/>
          </p:cNvSpPr>
          <p:nvPr/>
        </p:nvSpPr>
        <p:spPr bwMode="auto">
          <a:xfrm>
            <a:off x="2481263" y="5872163"/>
            <a:ext cx="430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L(I1) = L(I2) = L(I3) = L(I4) = 50ns</a:t>
            </a:r>
          </a:p>
        </p:txBody>
      </p:sp>
      <p:sp>
        <p:nvSpPr>
          <p:cNvPr id="2101283" name="Rectangle 35"/>
          <p:cNvSpPr>
            <a:spLocks noChangeArrowheads="1"/>
          </p:cNvSpPr>
          <p:nvPr/>
        </p:nvSpPr>
        <p:spPr bwMode="auto">
          <a:xfrm>
            <a:off x="2984500" y="39116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1284" name="Rectangle 36"/>
          <p:cNvSpPr>
            <a:spLocks noChangeArrowheads="1"/>
          </p:cNvSpPr>
          <p:nvPr/>
        </p:nvSpPr>
        <p:spPr bwMode="auto">
          <a:xfrm>
            <a:off x="5524500" y="39116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1285" name="Rectangle 37"/>
          <p:cNvSpPr>
            <a:spLocks noChangeArrowheads="1"/>
          </p:cNvSpPr>
          <p:nvPr/>
        </p:nvSpPr>
        <p:spPr bwMode="auto">
          <a:xfrm>
            <a:off x="1714500" y="42164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1286" name="Rectangle 38"/>
          <p:cNvSpPr>
            <a:spLocks noChangeArrowheads="1"/>
          </p:cNvSpPr>
          <p:nvPr/>
        </p:nvSpPr>
        <p:spPr bwMode="auto">
          <a:xfrm>
            <a:off x="5524500" y="4216400"/>
            <a:ext cx="1270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</a:t>
            </a:r>
          </a:p>
        </p:txBody>
      </p:sp>
      <p:sp>
        <p:nvSpPr>
          <p:cNvPr id="2101287" name="Rectangle 39"/>
          <p:cNvSpPr>
            <a:spLocks noChangeArrowheads="1"/>
          </p:cNvSpPr>
          <p:nvPr/>
        </p:nvSpPr>
        <p:spPr bwMode="auto">
          <a:xfrm>
            <a:off x="2984500" y="42164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1288" name="Text Box 40"/>
          <p:cNvSpPr txBox="1">
            <a:spLocks noChangeArrowheads="1"/>
          </p:cNvSpPr>
          <p:nvPr/>
        </p:nvSpPr>
        <p:spPr bwMode="auto">
          <a:xfrm>
            <a:off x="1316038" y="41703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I2</a:t>
            </a:r>
          </a:p>
        </p:txBody>
      </p:sp>
      <p:sp>
        <p:nvSpPr>
          <p:cNvPr id="2101289" name="Text Box 41"/>
          <p:cNvSpPr txBox="1">
            <a:spLocks noChangeArrowheads="1"/>
          </p:cNvSpPr>
          <p:nvPr/>
        </p:nvSpPr>
        <p:spPr bwMode="auto">
          <a:xfrm>
            <a:off x="7299325" y="4157663"/>
            <a:ext cx="161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L(I2) = 50ns</a:t>
            </a:r>
          </a:p>
        </p:txBody>
      </p:sp>
      <p:sp>
        <p:nvSpPr>
          <p:cNvPr id="2101290" name="Rectangle 42"/>
          <p:cNvSpPr>
            <a:spLocks noChangeArrowheads="1"/>
          </p:cNvSpPr>
          <p:nvPr/>
        </p:nvSpPr>
        <p:spPr bwMode="auto">
          <a:xfrm>
            <a:off x="4254500" y="42164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1291" name="Rectangle 43"/>
          <p:cNvSpPr>
            <a:spLocks noChangeArrowheads="1"/>
          </p:cNvSpPr>
          <p:nvPr/>
        </p:nvSpPr>
        <p:spPr bwMode="auto">
          <a:xfrm>
            <a:off x="6794500" y="42164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1292" name="Rectangle 44"/>
          <p:cNvSpPr>
            <a:spLocks noChangeArrowheads="1"/>
          </p:cNvSpPr>
          <p:nvPr/>
        </p:nvSpPr>
        <p:spPr bwMode="auto">
          <a:xfrm>
            <a:off x="2984500" y="45212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1293" name="Rectangle 45"/>
          <p:cNvSpPr>
            <a:spLocks noChangeArrowheads="1"/>
          </p:cNvSpPr>
          <p:nvPr/>
        </p:nvSpPr>
        <p:spPr bwMode="auto">
          <a:xfrm>
            <a:off x="6794500" y="4521200"/>
            <a:ext cx="1270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</a:t>
            </a:r>
          </a:p>
        </p:txBody>
      </p:sp>
      <p:sp>
        <p:nvSpPr>
          <p:cNvPr id="2101294" name="Rectangle 46"/>
          <p:cNvSpPr>
            <a:spLocks noChangeArrowheads="1"/>
          </p:cNvSpPr>
          <p:nvPr/>
        </p:nvSpPr>
        <p:spPr bwMode="auto">
          <a:xfrm>
            <a:off x="4254500" y="45212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1295" name="Rectangle 47"/>
          <p:cNvSpPr>
            <a:spLocks noChangeArrowheads="1"/>
          </p:cNvSpPr>
          <p:nvPr/>
        </p:nvSpPr>
        <p:spPr bwMode="auto">
          <a:xfrm>
            <a:off x="5524500" y="45212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1296" name="Rectangle 48"/>
          <p:cNvSpPr>
            <a:spLocks noChangeArrowheads="1"/>
          </p:cNvSpPr>
          <p:nvPr/>
        </p:nvSpPr>
        <p:spPr bwMode="auto">
          <a:xfrm>
            <a:off x="8064500" y="45212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1297" name="Rectangle 49"/>
          <p:cNvSpPr>
            <a:spLocks noChangeArrowheads="1"/>
          </p:cNvSpPr>
          <p:nvPr/>
        </p:nvSpPr>
        <p:spPr bwMode="auto">
          <a:xfrm>
            <a:off x="4254500" y="48260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1298" name="Rectangle 50"/>
          <p:cNvSpPr>
            <a:spLocks noChangeArrowheads="1"/>
          </p:cNvSpPr>
          <p:nvPr/>
        </p:nvSpPr>
        <p:spPr bwMode="auto">
          <a:xfrm>
            <a:off x="8064500" y="4826000"/>
            <a:ext cx="1270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</a:t>
            </a:r>
          </a:p>
        </p:txBody>
      </p:sp>
      <p:sp>
        <p:nvSpPr>
          <p:cNvPr id="2101299" name="Rectangle 51"/>
          <p:cNvSpPr>
            <a:spLocks noChangeArrowheads="1"/>
          </p:cNvSpPr>
          <p:nvPr/>
        </p:nvSpPr>
        <p:spPr bwMode="auto">
          <a:xfrm>
            <a:off x="5524500" y="48260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1300" name="Rectangle 52"/>
          <p:cNvSpPr>
            <a:spLocks noChangeArrowheads="1"/>
          </p:cNvSpPr>
          <p:nvPr/>
        </p:nvSpPr>
        <p:spPr bwMode="auto">
          <a:xfrm>
            <a:off x="6794500" y="48260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1301" name="Line 53"/>
          <p:cNvSpPr>
            <a:spLocks noChangeShapeType="1"/>
          </p:cNvSpPr>
          <p:nvPr/>
        </p:nvSpPr>
        <p:spPr bwMode="auto">
          <a:xfrm>
            <a:off x="177800" y="5346700"/>
            <a:ext cx="896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302" name="Line 54"/>
          <p:cNvSpPr>
            <a:spLocks noChangeShapeType="1"/>
          </p:cNvSpPr>
          <p:nvPr/>
        </p:nvSpPr>
        <p:spPr bwMode="auto">
          <a:xfrm>
            <a:off x="444500" y="5251450"/>
            <a:ext cx="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303" name="Line 55"/>
          <p:cNvSpPr>
            <a:spLocks noChangeShapeType="1"/>
          </p:cNvSpPr>
          <p:nvPr/>
        </p:nvSpPr>
        <p:spPr bwMode="auto">
          <a:xfrm>
            <a:off x="1716088" y="5251450"/>
            <a:ext cx="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304" name="Line 56"/>
          <p:cNvSpPr>
            <a:spLocks noChangeShapeType="1"/>
          </p:cNvSpPr>
          <p:nvPr/>
        </p:nvSpPr>
        <p:spPr bwMode="auto">
          <a:xfrm>
            <a:off x="2987675" y="5251450"/>
            <a:ext cx="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305" name="Line 57"/>
          <p:cNvSpPr>
            <a:spLocks noChangeShapeType="1"/>
          </p:cNvSpPr>
          <p:nvPr/>
        </p:nvSpPr>
        <p:spPr bwMode="auto">
          <a:xfrm>
            <a:off x="4260850" y="5251450"/>
            <a:ext cx="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306" name="Line 58"/>
          <p:cNvSpPr>
            <a:spLocks noChangeShapeType="1"/>
          </p:cNvSpPr>
          <p:nvPr/>
        </p:nvSpPr>
        <p:spPr bwMode="auto">
          <a:xfrm>
            <a:off x="5532438" y="5251450"/>
            <a:ext cx="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307" name="Line 59"/>
          <p:cNvSpPr>
            <a:spLocks noChangeShapeType="1"/>
          </p:cNvSpPr>
          <p:nvPr/>
        </p:nvSpPr>
        <p:spPr bwMode="auto">
          <a:xfrm>
            <a:off x="6804025" y="5251450"/>
            <a:ext cx="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308" name="Line 60"/>
          <p:cNvSpPr>
            <a:spLocks noChangeShapeType="1"/>
          </p:cNvSpPr>
          <p:nvPr/>
        </p:nvSpPr>
        <p:spPr bwMode="auto">
          <a:xfrm>
            <a:off x="8077200" y="5251450"/>
            <a:ext cx="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309" name="Text Box 61"/>
          <p:cNvSpPr txBox="1">
            <a:spLocks noChangeArrowheads="1"/>
          </p:cNvSpPr>
          <p:nvPr/>
        </p:nvSpPr>
        <p:spPr bwMode="auto">
          <a:xfrm>
            <a:off x="290513" y="5340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effectLst/>
                <a:latin typeface="Tahoma" pitchFamily="34" charset="0"/>
              </a:rPr>
              <a:t>0</a:t>
            </a:r>
          </a:p>
        </p:txBody>
      </p:sp>
      <p:sp>
        <p:nvSpPr>
          <p:cNvPr id="2101310" name="Text Box 62"/>
          <p:cNvSpPr txBox="1">
            <a:spLocks noChangeArrowheads="1"/>
          </p:cNvSpPr>
          <p:nvPr/>
        </p:nvSpPr>
        <p:spPr bwMode="auto">
          <a:xfrm>
            <a:off x="1449388" y="53403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effectLst/>
                <a:latin typeface="Tahoma" pitchFamily="34" charset="0"/>
              </a:rPr>
              <a:t>10</a:t>
            </a:r>
          </a:p>
        </p:txBody>
      </p:sp>
      <p:sp>
        <p:nvSpPr>
          <p:cNvPr id="2101311" name="Text Box 63"/>
          <p:cNvSpPr txBox="1">
            <a:spLocks noChangeArrowheads="1"/>
          </p:cNvSpPr>
          <p:nvPr/>
        </p:nvSpPr>
        <p:spPr bwMode="auto">
          <a:xfrm>
            <a:off x="2733675" y="53403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effectLst/>
                <a:latin typeface="Tahoma" pitchFamily="34" charset="0"/>
              </a:rPr>
              <a:t>20</a:t>
            </a:r>
          </a:p>
        </p:txBody>
      </p:sp>
      <p:sp>
        <p:nvSpPr>
          <p:cNvPr id="2101312" name="Text Box 64"/>
          <p:cNvSpPr txBox="1">
            <a:spLocks noChangeArrowheads="1"/>
          </p:cNvSpPr>
          <p:nvPr/>
        </p:nvSpPr>
        <p:spPr bwMode="auto">
          <a:xfrm>
            <a:off x="4019550" y="53403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effectLst/>
                <a:latin typeface="Tahoma" pitchFamily="34" charset="0"/>
              </a:rPr>
              <a:t>30</a:t>
            </a:r>
          </a:p>
        </p:txBody>
      </p:sp>
      <p:sp>
        <p:nvSpPr>
          <p:cNvPr id="2101313" name="Text Box 65"/>
          <p:cNvSpPr txBox="1">
            <a:spLocks noChangeArrowheads="1"/>
          </p:cNvSpPr>
          <p:nvPr/>
        </p:nvSpPr>
        <p:spPr bwMode="auto">
          <a:xfrm>
            <a:off x="5303838" y="53403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effectLst/>
                <a:latin typeface="Tahoma" pitchFamily="34" charset="0"/>
              </a:rPr>
              <a:t>40</a:t>
            </a:r>
          </a:p>
        </p:txBody>
      </p:sp>
      <p:sp>
        <p:nvSpPr>
          <p:cNvPr id="2101314" name="Text Box 66"/>
          <p:cNvSpPr txBox="1">
            <a:spLocks noChangeArrowheads="1"/>
          </p:cNvSpPr>
          <p:nvPr/>
        </p:nvSpPr>
        <p:spPr bwMode="auto">
          <a:xfrm>
            <a:off x="6588125" y="53403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effectLst/>
                <a:latin typeface="Tahoma" pitchFamily="34" charset="0"/>
              </a:rPr>
              <a:t>50</a:t>
            </a:r>
          </a:p>
        </p:txBody>
      </p:sp>
      <p:sp>
        <p:nvSpPr>
          <p:cNvPr id="2101315" name="Text Box 67"/>
          <p:cNvSpPr txBox="1">
            <a:spLocks noChangeArrowheads="1"/>
          </p:cNvSpPr>
          <p:nvPr/>
        </p:nvSpPr>
        <p:spPr bwMode="auto">
          <a:xfrm>
            <a:off x="7874000" y="53403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effectLst/>
                <a:latin typeface="Tahoma" pitchFamily="34" charset="0"/>
              </a:rPr>
              <a:t>60</a:t>
            </a:r>
          </a:p>
        </p:txBody>
      </p:sp>
      <p:sp>
        <p:nvSpPr>
          <p:cNvPr id="2101316" name="Text Box 68"/>
          <p:cNvSpPr txBox="1">
            <a:spLocks noChangeArrowheads="1"/>
          </p:cNvSpPr>
          <p:nvPr/>
        </p:nvSpPr>
        <p:spPr bwMode="auto">
          <a:xfrm>
            <a:off x="2624138" y="44751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I3</a:t>
            </a:r>
          </a:p>
        </p:txBody>
      </p:sp>
      <p:sp>
        <p:nvSpPr>
          <p:cNvPr id="2101317" name="Text Box 69"/>
          <p:cNvSpPr txBox="1">
            <a:spLocks noChangeArrowheads="1"/>
          </p:cNvSpPr>
          <p:nvPr/>
        </p:nvSpPr>
        <p:spPr bwMode="auto">
          <a:xfrm>
            <a:off x="3868738" y="47799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I4</a:t>
            </a:r>
          </a:p>
        </p:txBody>
      </p:sp>
    </p:spTree>
    <p:extLst>
      <p:ext uri="{BB962C8B-B14F-4D97-AF65-F5344CB8AC3E}">
        <p14:creationId xmlns:p14="http://schemas.microsoft.com/office/powerpoint/2010/main" val="167997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210E-DCA4-4188-8B66-7834FA82C4C9}" type="slidenum">
              <a:rPr lang="en-US"/>
              <a:pPr/>
              <a:t>57</a:t>
            </a:fld>
            <a:endParaRPr lang="en-US"/>
          </a:p>
        </p:txBody>
      </p:sp>
      <p:sp>
        <p:nvSpPr>
          <p:cNvPr id="209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Monotype Corsiva" pitchFamily="66" charset="0"/>
              </a:rPr>
              <a:t>Pipeline Throughput and Latency</a:t>
            </a:r>
          </a:p>
        </p:txBody>
      </p:sp>
      <p:grpSp>
        <p:nvGrpSpPr>
          <p:cNvPr id="2099203" name="Group 3"/>
          <p:cNvGrpSpPr>
            <a:grpSpLocks/>
          </p:cNvGrpSpPr>
          <p:nvPr/>
        </p:nvGrpSpPr>
        <p:grpSpPr bwMode="auto">
          <a:xfrm>
            <a:off x="1219200" y="1295400"/>
            <a:ext cx="7053263" cy="958850"/>
            <a:chOff x="661" y="1248"/>
            <a:chExt cx="4443" cy="604"/>
          </a:xfrm>
        </p:grpSpPr>
        <p:sp>
          <p:nvSpPr>
            <p:cNvPr id="2099204" name="Rectangle 4"/>
            <p:cNvSpPr>
              <a:spLocks noChangeArrowheads="1"/>
            </p:cNvSpPr>
            <p:nvPr/>
          </p:nvSpPr>
          <p:spPr bwMode="auto">
            <a:xfrm>
              <a:off x="981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IF</a:t>
              </a:r>
            </a:p>
          </p:txBody>
        </p:sp>
        <p:sp>
          <p:nvSpPr>
            <p:cNvPr id="2099205" name="Rectangle 5"/>
            <p:cNvSpPr>
              <a:spLocks noChangeArrowheads="1"/>
            </p:cNvSpPr>
            <p:nvPr/>
          </p:nvSpPr>
          <p:spPr bwMode="auto">
            <a:xfrm>
              <a:off x="1829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ID</a:t>
              </a:r>
            </a:p>
          </p:txBody>
        </p:sp>
        <p:sp>
          <p:nvSpPr>
            <p:cNvPr id="2099206" name="Rectangle 6"/>
            <p:cNvSpPr>
              <a:spLocks noChangeArrowheads="1"/>
            </p:cNvSpPr>
            <p:nvPr/>
          </p:nvSpPr>
          <p:spPr bwMode="auto">
            <a:xfrm>
              <a:off x="2678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EX</a:t>
              </a:r>
            </a:p>
          </p:txBody>
        </p:sp>
        <p:sp>
          <p:nvSpPr>
            <p:cNvPr id="2099207" name="Rectangle 7"/>
            <p:cNvSpPr>
              <a:spLocks noChangeArrowheads="1"/>
            </p:cNvSpPr>
            <p:nvPr/>
          </p:nvSpPr>
          <p:spPr bwMode="auto">
            <a:xfrm>
              <a:off x="3527" y="1276"/>
              <a:ext cx="44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2099208" name="Rectangle 8"/>
            <p:cNvSpPr>
              <a:spLocks noChangeArrowheads="1"/>
            </p:cNvSpPr>
            <p:nvPr/>
          </p:nvSpPr>
          <p:spPr bwMode="auto">
            <a:xfrm>
              <a:off x="4456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WB</a:t>
              </a:r>
            </a:p>
          </p:txBody>
        </p:sp>
        <p:cxnSp>
          <p:nvCxnSpPr>
            <p:cNvPr id="2099209" name="AutoShape 9"/>
            <p:cNvCxnSpPr>
              <a:cxnSpLocks noChangeShapeType="1"/>
              <a:stCxn id="2099204" idx="3"/>
              <a:endCxn id="2099221" idx="1"/>
            </p:cNvCxnSpPr>
            <p:nvPr/>
          </p:nvCxnSpPr>
          <p:spPr bwMode="auto">
            <a:xfrm>
              <a:off x="1347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9210" name="AutoShape 10"/>
            <p:cNvCxnSpPr>
              <a:cxnSpLocks noChangeShapeType="1"/>
              <a:stCxn id="2099205" idx="3"/>
              <a:endCxn id="2099222" idx="1"/>
            </p:cNvCxnSpPr>
            <p:nvPr/>
          </p:nvCxnSpPr>
          <p:spPr bwMode="auto">
            <a:xfrm>
              <a:off x="219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9211" name="AutoShape 11"/>
            <p:cNvCxnSpPr>
              <a:cxnSpLocks noChangeShapeType="1"/>
              <a:stCxn id="2099206" idx="3"/>
              <a:endCxn id="2099223" idx="1"/>
            </p:cNvCxnSpPr>
            <p:nvPr/>
          </p:nvCxnSpPr>
          <p:spPr bwMode="auto">
            <a:xfrm>
              <a:off x="3044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9212" name="AutoShape 12"/>
            <p:cNvCxnSpPr>
              <a:cxnSpLocks noChangeShapeType="1"/>
              <a:stCxn id="2099207" idx="3"/>
              <a:endCxn id="2099224" idx="1"/>
            </p:cNvCxnSpPr>
            <p:nvPr/>
          </p:nvCxnSpPr>
          <p:spPr bwMode="auto">
            <a:xfrm>
              <a:off x="3973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9213" name="AutoShape 13"/>
            <p:cNvCxnSpPr>
              <a:cxnSpLocks noChangeShapeType="1"/>
              <a:endCxn id="2099204" idx="1"/>
            </p:cNvCxnSpPr>
            <p:nvPr/>
          </p:nvCxnSpPr>
          <p:spPr bwMode="auto">
            <a:xfrm flipV="1">
              <a:off x="661" y="1452"/>
              <a:ext cx="314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9214" name="AutoShape 14"/>
            <p:cNvCxnSpPr>
              <a:cxnSpLocks noChangeShapeType="1"/>
              <a:stCxn id="2099208" idx="3"/>
            </p:cNvCxnSpPr>
            <p:nvPr/>
          </p:nvCxnSpPr>
          <p:spPr bwMode="auto">
            <a:xfrm>
              <a:off x="4822" y="1452"/>
              <a:ext cx="282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99215" name="Group 15"/>
            <p:cNvGrpSpPr>
              <a:grpSpLocks/>
            </p:cNvGrpSpPr>
            <p:nvPr/>
          </p:nvGrpSpPr>
          <p:grpSpPr bwMode="auto">
            <a:xfrm>
              <a:off x="969" y="1621"/>
              <a:ext cx="3860" cy="231"/>
              <a:chOff x="969" y="1621"/>
              <a:chExt cx="3860" cy="231"/>
            </a:xfrm>
          </p:grpSpPr>
          <p:sp>
            <p:nvSpPr>
              <p:cNvPr id="2099216" name="Text Box 16"/>
              <p:cNvSpPr txBox="1">
                <a:spLocks noChangeArrowheads="1"/>
              </p:cNvSpPr>
              <p:nvPr/>
            </p:nvSpPr>
            <p:spPr bwMode="auto">
              <a:xfrm>
                <a:off x="96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099217" name="Text Box 17"/>
              <p:cNvSpPr txBox="1">
                <a:spLocks noChangeArrowheads="1"/>
              </p:cNvSpPr>
              <p:nvPr/>
            </p:nvSpPr>
            <p:spPr bwMode="auto">
              <a:xfrm>
                <a:off x="180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  <p:sp>
            <p:nvSpPr>
              <p:cNvPr id="2099218" name="Text Box 18"/>
              <p:cNvSpPr txBox="1">
                <a:spLocks noChangeArrowheads="1"/>
              </p:cNvSpPr>
              <p:nvPr/>
            </p:nvSpPr>
            <p:spPr bwMode="auto">
              <a:xfrm>
                <a:off x="2683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099219" name="Text Box 19"/>
              <p:cNvSpPr txBox="1">
                <a:spLocks noChangeArrowheads="1"/>
              </p:cNvSpPr>
              <p:nvPr/>
            </p:nvSpPr>
            <p:spPr bwMode="auto">
              <a:xfrm>
                <a:off x="3520" y="1621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10 ns</a:t>
                </a:r>
              </a:p>
            </p:txBody>
          </p:sp>
          <p:sp>
            <p:nvSpPr>
              <p:cNvPr id="2099220" name="Text Box 20"/>
              <p:cNvSpPr txBox="1">
                <a:spLocks noChangeArrowheads="1"/>
              </p:cNvSpPr>
              <p:nvPr/>
            </p:nvSpPr>
            <p:spPr bwMode="auto">
              <a:xfrm>
                <a:off x="4445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</p:grpSp>
        <p:sp>
          <p:nvSpPr>
            <p:cNvPr id="2099221" name="Rectangle 21"/>
            <p:cNvSpPr>
              <a:spLocks noChangeArrowheads="1"/>
            </p:cNvSpPr>
            <p:nvPr/>
          </p:nvSpPr>
          <p:spPr bwMode="auto">
            <a:xfrm>
              <a:off x="1557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22" name="Rectangle 22"/>
            <p:cNvSpPr>
              <a:spLocks noChangeArrowheads="1"/>
            </p:cNvSpPr>
            <p:nvPr/>
          </p:nvSpPr>
          <p:spPr bwMode="auto">
            <a:xfrm>
              <a:off x="2406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23" name="Rectangle 23"/>
            <p:cNvSpPr>
              <a:spLocks noChangeArrowheads="1"/>
            </p:cNvSpPr>
            <p:nvPr/>
          </p:nvSpPr>
          <p:spPr bwMode="auto">
            <a:xfrm>
              <a:off x="3254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24" name="Rectangle 24"/>
            <p:cNvSpPr>
              <a:spLocks noChangeArrowheads="1"/>
            </p:cNvSpPr>
            <p:nvPr/>
          </p:nvSpPr>
          <p:spPr bwMode="auto">
            <a:xfrm>
              <a:off x="4183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225" name="AutoShape 25"/>
            <p:cNvCxnSpPr>
              <a:cxnSpLocks noChangeShapeType="1"/>
              <a:stCxn id="2099221" idx="3"/>
              <a:endCxn id="2099205" idx="1"/>
            </p:cNvCxnSpPr>
            <p:nvPr/>
          </p:nvCxnSpPr>
          <p:spPr bwMode="auto">
            <a:xfrm>
              <a:off x="1619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9226" name="AutoShape 26"/>
            <p:cNvCxnSpPr>
              <a:cxnSpLocks noChangeShapeType="1"/>
              <a:stCxn id="2099222" idx="3"/>
              <a:endCxn id="2099206" idx="1"/>
            </p:cNvCxnSpPr>
            <p:nvPr/>
          </p:nvCxnSpPr>
          <p:spPr bwMode="auto">
            <a:xfrm>
              <a:off x="2468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9227" name="AutoShape 27"/>
            <p:cNvCxnSpPr>
              <a:cxnSpLocks noChangeShapeType="1"/>
              <a:stCxn id="2099223" idx="3"/>
              <a:endCxn id="2099207" idx="1"/>
            </p:cNvCxnSpPr>
            <p:nvPr/>
          </p:nvCxnSpPr>
          <p:spPr bwMode="auto">
            <a:xfrm>
              <a:off x="3316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9228" name="AutoShape 28"/>
            <p:cNvCxnSpPr>
              <a:cxnSpLocks noChangeShapeType="1"/>
              <a:stCxn id="2099224" idx="3"/>
              <a:endCxn id="2099208" idx="1"/>
            </p:cNvCxnSpPr>
            <p:nvPr/>
          </p:nvCxnSpPr>
          <p:spPr bwMode="auto">
            <a:xfrm>
              <a:off x="424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99229" name="Text Box 29"/>
          <p:cNvSpPr txBox="1">
            <a:spLocks noChangeArrowheads="1"/>
          </p:cNvSpPr>
          <p:nvPr/>
        </p:nvSpPr>
        <p:spPr bwMode="auto">
          <a:xfrm>
            <a:off x="762000" y="414813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Pipeline throughput: how often an instruction is completed.</a:t>
            </a:r>
          </a:p>
        </p:txBody>
      </p:sp>
      <p:graphicFrame>
        <p:nvGraphicFramePr>
          <p:cNvPr id="2099230" name="Object 30"/>
          <p:cNvGraphicFramePr>
            <a:graphicFrameLocks noChangeAspect="1"/>
          </p:cNvGraphicFramePr>
          <p:nvPr/>
        </p:nvGraphicFramePr>
        <p:xfrm>
          <a:off x="1371600" y="4757738"/>
          <a:ext cx="68548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3657600" imgH="672840" progId="Equation.3">
                  <p:embed/>
                </p:oleObj>
              </mc:Choice>
              <mc:Fallback>
                <p:oleObj name="Equation" r:id="rId3" imgW="36576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57738"/>
                        <a:ext cx="6854825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1" name="Object 31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35" name="Rectangle 35"/>
          <p:cNvSpPr>
            <a:spLocks noChangeArrowheads="1"/>
          </p:cNvSpPr>
          <p:nvPr/>
        </p:nvSpPr>
        <p:spPr bwMode="auto">
          <a:xfrm>
            <a:off x="1760538" y="3092450"/>
            <a:ext cx="571500" cy="558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099236" name="Rectangle 36"/>
          <p:cNvSpPr>
            <a:spLocks noChangeArrowheads="1"/>
          </p:cNvSpPr>
          <p:nvPr/>
        </p:nvSpPr>
        <p:spPr bwMode="auto">
          <a:xfrm>
            <a:off x="3106738" y="3092450"/>
            <a:ext cx="571500" cy="558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099237" name="Rectangle 37"/>
          <p:cNvSpPr>
            <a:spLocks noChangeArrowheads="1"/>
          </p:cNvSpPr>
          <p:nvPr/>
        </p:nvSpPr>
        <p:spPr bwMode="auto">
          <a:xfrm>
            <a:off x="4454525" y="3092450"/>
            <a:ext cx="571500" cy="558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099238" name="Rectangle 38"/>
          <p:cNvSpPr>
            <a:spLocks noChangeArrowheads="1"/>
          </p:cNvSpPr>
          <p:nvPr/>
        </p:nvSpPr>
        <p:spPr bwMode="auto">
          <a:xfrm>
            <a:off x="5802313" y="3092450"/>
            <a:ext cx="698500" cy="558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MEM</a:t>
            </a:r>
          </a:p>
        </p:txBody>
      </p:sp>
      <p:sp>
        <p:nvSpPr>
          <p:cNvPr id="2099239" name="Rectangle 39"/>
          <p:cNvSpPr>
            <a:spLocks noChangeArrowheads="1"/>
          </p:cNvSpPr>
          <p:nvPr/>
        </p:nvSpPr>
        <p:spPr bwMode="auto">
          <a:xfrm>
            <a:off x="7277100" y="3092450"/>
            <a:ext cx="571500" cy="558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WB</a:t>
            </a:r>
          </a:p>
        </p:txBody>
      </p:sp>
      <p:cxnSp>
        <p:nvCxnSpPr>
          <p:cNvPr id="2099240" name="AutoShape 40"/>
          <p:cNvCxnSpPr>
            <a:cxnSpLocks noChangeShapeType="1"/>
            <a:stCxn id="2099235" idx="3"/>
            <a:endCxn id="2099252" idx="1"/>
          </p:cNvCxnSpPr>
          <p:nvPr/>
        </p:nvCxnSpPr>
        <p:spPr bwMode="auto">
          <a:xfrm>
            <a:off x="2341563" y="3371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241" name="AutoShape 41"/>
          <p:cNvCxnSpPr>
            <a:cxnSpLocks noChangeShapeType="1"/>
            <a:stCxn id="2099236" idx="3"/>
            <a:endCxn id="2099253" idx="1"/>
          </p:cNvCxnSpPr>
          <p:nvPr/>
        </p:nvCxnSpPr>
        <p:spPr bwMode="auto">
          <a:xfrm>
            <a:off x="3687763" y="33718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242" name="AutoShape 42"/>
          <p:cNvCxnSpPr>
            <a:cxnSpLocks noChangeShapeType="1"/>
            <a:stCxn id="2099237" idx="3"/>
            <a:endCxn id="2099254" idx="1"/>
          </p:cNvCxnSpPr>
          <p:nvPr/>
        </p:nvCxnSpPr>
        <p:spPr bwMode="auto">
          <a:xfrm>
            <a:off x="5035550" y="3371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243" name="AutoShape 43"/>
          <p:cNvCxnSpPr>
            <a:cxnSpLocks noChangeShapeType="1"/>
            <a:stCxn id="2099238" idx="3"/>
            <a:endCxn id="2099255" idx="1"/>
          </p:cNvCxnSpPr>
          <p:nvPr/>
        </p:nvCxnSpPr>
        <p:spPr bwMode="auto">
          <a:xfrm>
            <a:off x="6510338" y="3371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244" name="AutoShape 44"/>
          <p:cNvCxnSpPr>
            <a:cxnSpLocks noChangeShapeType="1"/>
            <a:endCxn id="2099235" idx="1"/>
          </p:cNvCxnSpPr>
          <p:nvPr/>
        </p:nvCxnSpPr>
        <p:spPr bwMode="auto">
          <a:xfrm flipV="1">
            <a:off x="1252538" y="3371850"/>
            <a:ext cx="4984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245" name="AutoShape 45"/>
          <p:cNvCxnSpPr>
            <a:cxnSpLocks noChangeShapeType="1"/>
            <a:stCxn id="2099239" idx="3"/>
          </p:cNvCxnSpPr>
          <p:nvPr/>
        </p:nvCxnSpPr>
        <p:spPr bwMode="auto">
          <a:xfrm>
            <a:off x="7858125" y="3371850"/>
            <a:ext cx="4476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99246" name="Group 46"/>
          <p:cNvGrpSpPr>
            <a:grpSpLocks/>
          </p:cNvGrpSpPr>
          <p:nvPr/>
        </p:nvGrpSpPr>
        <p:grpSpPr bwMode="auto">
          <a:xfrm>
            <a:off x="1679575" y="3640138"/>
            <a:ext cx="6253163" cy="366712"/>
            <a:chOff x="930" y="1621"/>
            <a:chExt cx="3939" cy="231"/>
          </a:xfrm>
        </p:grpSpPr>
        <p:sp>
          <p:nvSpPr>
            <p:cNvPr id="2099247" name="Text Box 47"/>
            <p:cNvSpPr txBox="1">
              <a:spLocks noChangeArrowheads="1"/>
            </p:cNvSpPr>
            <p:nvPr/>
          </p:nvSpPr>
          <p:spPr bwMode="auto">
            <a:xfrm>
              <a:off x="930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099248" name="Text Box 48"/>
            <p:cNvSpPr txBox="1">
              <a:spLocks noChangeArrowheads="1"/>
            </p:cNvSpPr>
            <p:nvPr/>
          </p:nvSpPr>
          <p:spPr bwMode="auto">
            <a:xfrm>
              <a:off x="1770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099249" name="Text Box 49"/>
            <p:cNvSpPr txBox="1">
              <a:spLocks noChangeArrowheads="1"/>
            </p:cNvSpPr>
            <p:nvPr/>
          </p:nvSpPr>
          <p:spPr bwMode="auto">
            <a:xfrm>
              <a:off x="2644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099250" name="Text Box 50"/>
            <p:cNvSpPr txBox="1">
              <a:spLocks noChangeArrowheads="1"/>
            </p:cNvSpPr>
            <p:nvPr/>
          </p:nvSpPr>
          <p:spPr bwMode="auto">
            <a:xfrm>
              <a:off x="3520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099251" name="Text Box 51"/>
            <p:cNvSpPr txBox="1">
              <a:spLocks noChangeArrowheads="1"/>
            </p:cNvSpPr>
            <p:nvPr/>
          </p:nvSpPr>
          <p:spPr bwMode="auto">
            <a:xfrm>
              <a:off x="4406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</p:grpSp>
      <p:sp>
        <p:nvSpPr>
          <p:cNvPr id="2099252" name="Rectangle 52"/>
          <p:cNvSpPr>
            <a:spLocks noChangeArrowheads="1"/>
          </p:cNvSpPr>
          <p:nvPr/>
        </p:nvSpPr>
        <p:spPr bwMode="auto">
          <a:xfrm>
            <a:off x="2674938" y="30480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53" name="Rectangle 53"/>
          <p:cNvSpPr>
            <a:spLocks noChangeArrowheads="1"/>
          </p:cNvSpPr>
          <p:nvPr/>
        </p:nvSpPr>
        <p:spPr bwMode="auto">
          <a:xfrm>
            <a:off x="4022725" y="30480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54" name="Rectangle 54"/>
          <p:cNvSpPr>
            <a:spLocks noChangeArrowheads="1"/>
          </p:cNvSpPr>
          <p:nvPr/>
        </p:nvSpPr>
        <p:spPr bwMode="auto">
          <a:xfrm>
            <a:off x="5368925" y="30480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55" name="Rectangle 55"/>
          <p:cNvSpPr>
            <a:spLocks noChangeArrowheads="1"/>
          </p:cNvSpPr>
          <p:nvPr/>
        </p:nvSpPr>
        <p:spPr bwMode="auto">
          <a:xfrm>
            <a:off x="6843713" y="30480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99256" name="AutoShape 56"/>
          <p:cNvCxnSpPr>
            <a:cxnSpLocks noChangeShapeType="1"/>
            <a:stCxn id="2099252" idx="3"/>
            <a:endCxn id="2099236" idx="1"/>
          </p:cNvCxnSpPr>
          <p:nvPr/>
        </p:nvCxnSpPr>
        <p:spPr bwMode="auto">
          <a:xfrm>
            <a:off x="2773363" y="3371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257" name="AutoShape 57"/>
          <p:cNvCxnSpPr>
            <a:cxnSpLocks noChangeShapeType="1"/>
            <a:stCxn id="2099253" idx="3"/>
            <a:endCxn id="2099237" idx="1"/>
          </p:cNvCxnSpPr>
          <p:nvPr/>
        </p:nvCxnSpPr>
        <p:spPr bwMode="auto">
          <a:xfrm>
            <a:off x="4121150" y="3371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258" name="AutoShape 58"/>
          <p:cNvCxnSpPr>
            <a:cxnSpLocks noChangeShapeType="1"/>
            <a:stCxn id="2099254" idx="3"/>
            <a:endCxn id="2099238" idx="1"/>
          </p:cNvCxnSpPr>
          <p:nvPr/>
        </p:nvCxnSpPr>
        <p:spPr bwMode="auto">
          <a:xfrm>
            <a:off x="5467350" y="3371850"/>
            <a:ext cx="3254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259" name="AutoShape 59"/>
          <p:cNvCxnSpPr>
            <a:cxnSpLocks noChangeShapeType="1"/>
            <a:stCxn id="2099255" idx="3"/>
            <a:endCxn id="2099239" idx="1"/>
          </p:cNvCxnSpPr>
          <p:nvPr/>
        </p:nvCxnSpPr>
        <p:spPr bwMode="auto">
          <a:xfrm>
            <a:off x="6942138" y="33718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260" name="AutoShape 60"/>
          <p:cNvSpPr>
            <a:spLocks noChangeArrowheads="1"/>
          </p:cNvSpPr>
          <p:nvPr/>
        </p:nvSpPr>
        <p:spPr bwMode="auto">
          <a:xfrm>
            <a:off x="4572000" y="2438400"/>
            <a:ext cx="6096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4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50E7-A95E-48CB-AACA-6743BC7BD921}" type="slidenum">
              <a:rPr lang="en-US"/>
              <a:pPr/>
              <a:t>58</a:t>
            </a:fld>
            <a:endParaRPr lang="en-US"/>
          </a:p>
        </p:txBody>
      </p:sp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Monotype Corsiva" pitchFamily="66" charset="0"/>
              </a:rPr>
              <a:t>Pipeline Throughput and Latency</a:t>
            </a:r>
          </a:p>
        </p:txBody>
      </p:sp>
      <p:graphicFrame>
        <p:nvGraphicFramePr>
          <p:cNvPr id="2102301" name="Object 29"/>
          <p:cNvGraphicFramePr>
            <a:graphicFrameLocks noChangeAspect="1"/>
          </p:cNvGraphicFramePr>
          <p:nvPr/>
        </p:nvGraphicFramePr>
        <p:xfrm>
          <a:off x="4057650" y="24066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24066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2302" name="Text Box 30"/>
          <p:cNvSpPr txBox="1">
            <a:spLocks noChangeArrowheads="1"/>
          </p:cNvSpPr>
          <p:nvPr/>
        </p:nvSpPr>
        <p:spPr bwMode="auto">
          <a:xfrm>
            <a:off x="609600" y="3357563"/>
            <a:ext cx="8828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How long does it take to execute (issue) 20000 instructions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in this pipeline? (disregard latency, bubbles caused by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branches, cache misses, hazards, fill, drain)</a:t>
            </a:r>
          </a:p>
        </p:txBody>
      </p:sp>
      <p:sp>
        <p:nvSpPr>
          <p:cNvPr id="2102303" name="Text Box 31"/>
          <p:cNvSpPr txBox="1">
            <a:spLocks noChangeArrowheads="1"/>
          </p:cNvSpPr>
          <p:nvPr/>
        </p:nvSpPr>
        <p:spPr bwMode="auto">
          <a:xfrm>
            <a:off x="1295400" y="5262563"/>
            <a:ext cx="6648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How long would it take using the same modules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without pipelining?</a:t>
            </a:r>
          </a:p>
        </p:txBody>
      </p:sp>
      <p:graphicFrame>
        <p:nvGraphicFramePr>
          <p:cNvPr id="2102304" name="Object 32"/>
          <p:cNvGraphicFramePr>
            <a:graphicFrameLocks noChangeAspect="1"/>
          </p:cNvGraphicFramePr>
          <p:nvPr/>
        </p:nvGraphicFramePr>
        <p:xfrm>
          <a:off x="1295400" y="4652963"/>
          <a:ext cx="68341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5" imgW="3098520" imgH="241200" progId="Equation.3">
                  <p:embed/>
                </p:oleObj>
              </mc:Choice>
              <mc:Fallback>
                <p:oleObj name="Equation" r:id="rId5" imgW="3098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52963"/>
                        <a:ext cx="68341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2305" name="Object 33"/>
          <p:cNvGraphicFramePr>
            <a:graphicFrameLocks noChangeAspect="1"/>
          </p:cNvGraphicFramePr>
          <p:nvPr/>
        </p:nvGraphicFramePr>
        <p:xfrm>
          <a:off x="1219200" y="6176963"/>
          <a:ext cx="72532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7" imgW="3288960" imgH="241200" progId="Equation.3">
                  <p:embed/>
                </p:oleObj>
              </mc:Choice>
              <mc:Fallback>
                <p:oleObj name="Equation" r:id="rId7" imgW="3288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176963"/>
                        <a:ext cx="72532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2306" name="Group 34"/>
          <p:cNvGrpSpPr>
            <a:grpSpLocks/>
          </p:cNvGrpSpPr>
          <p:nvPr/>
        </p:nvGrpSpPr>
        <p:grpSpPr bwMode="auto">
          <a:xfrm>
            <a:off x="914400" y="1066800"/>
            <a:ext cx="7053263" cy="958850"/>
            <a:chOff x="661" y="1248"/>
            <a:chExt cx="4443" cy="604"/>
          </a:xfrm>
        </p:grpSpPr>
        <p:sp>
          <p:nvSpPr>
            <p:cNvPr id="2102307" name="Rectangle 35"/>
            <p:cNvSpPr>
              <a:spLocks noChangeArrowheads="1"/>
            </p:cNvSpPr>
            <p:nvPr/>
          </p:nvSpPr>
          <p:spPr bwMode="auto">
            <a:xfrm>
              <a:off x="981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IF</a:t>
              </a:r>
            </a:p>
          </p:txBody>
        </p:sp>
        <p:sp>
          <p:nvSpPr>
            <p:cNvPr id="2102308" name="Rectangle 36"/>
            <p:cNvSpPr>
              <a:spLocks noChangeArrowheads="1"/>
            </p:cNvSpPr>
            <p:nvPr/>
          </p:nvSpPr>
          <p:spPr bwMode="auto">
            <a:xfrm>
              <a:off x="1829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ID</a:t>
              </a:r>
            </a:p>
          </p:txBody>
        </p:sp>
        <p:sp>
          <p:nvSpPr>
            <p:cNvPr id="2102309" name="Rectangle 37"/>
            <p:cNvSpPr>
              <a:spLocks noChangeArrowheads="1"/>
            </p:cNvSpPr>
            <p:nvPr/>
          </p:nvSpPr>
          <p:spPr bwMode="auto">
            <a:xfrm>
              <a:off x="2678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EX</a:t>
              </a:r>
            </a:p>
          </p:txBody>
        </p:sp>
        <p:sp>
          <p:nvSpPr>
            <p:cNvPr id="2102310" name="Rectangle 38"/>
            <p:cNvSpPr>
              <a:spLocks noChangeArrowheads="1"/>
            </p:cNvSpPr>
            <p:nvPr/>
          </p:nvSpPr>
          <p:spPr bwMode="auto">
            <a:xfrm>
              <a:off x="3527" y="1276"/>
              <a:ext cx="44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2102311" name="Rectangle 39"/>
            <p:cNvSpPr>
              <a:spLocks noChangeArrowheads="1"/>
            </p:cNvSpPr>
            <p:nvPr/>
          </p:nvSpPr>
          <p:spPr bwMode="auto">
            <a:xfrm>
              <a:off x="4456" y="1276"/>
              <a:ext cx="360" cy="3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WB</a:t>
              </a:r>
            </a:p>
          </p:txBody>
        </p:sp>
        <p:cxnSp>
          <p:nvCxnSpPr>
            <p:cNvPr id="2102312" name="AutoShape 40"/>
            <p:cNvCxnSpPr>
              <a:cxnSpLocks noChangeShapeType="1"/>
              <a:stCxn id="2102307" idx="3"/>
              <a:endCxn id="2102324" idx="1"/>
            </p:cNvCxnSpPr>
            <p:nvPr/>
          </p:nvCxnSpPr>
          <p:spPr bwMode="auto">
            <a:xfrm>
              <a:off x="1347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2313" name="AutoShape 41"/>
            <p:cNvCxnSpPr>
              <a:cxnSpLocks noChangeShapeType="1"/>
              <a:stCxn id="2102308" idx="3"/>
              <a:endCxn id="2102325" idx="1"/>
            </p:cNvCxnSpPr>
            <p:nvPr/>
          </p:nvCxnSpPr>
          <p:spPr bwMode="auto">
            <a:xfrm>
              <a:off x="219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2314" name="AutoShape 42"/>
            <p:cNvCxnSpPr>
              <a:cxnSpLocks noChangeShapeType="1"/>
              <a:stCxn id="2102309" idx="3"/>
              <a:endCxn id="2102326" idx="1"/>
            </p:cNvCxnSpPr>
            <p:nvPr/>
          </p:nvCxnSpPr>
          <p:spPr bwMode="auto">
            <a:xfrm>
              <a:off x="3044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2315" name="AutoShape 43"/>
            <p:cNvCxnSpPr>
              <a:cxnSpLocks noChangeShapeType="1"/>
              <a:stCxn id="2102310" idx="3"/>
              <a:endCxn id="2102327" idx="1"/>
            </p:cNvCxnSpPr>
            <p:nvPr/>
          </p:nvCxnSpPr>
          <p:spPr bwMode="auto">
            <a:xfrm>
              <a:off x="3973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2316" name="AutoShape 44"/>
            <p:cNvCxnSpPr>
              <a:cxnSpLocks noChangeShapeType="1"/>
              <a:endCxn id="2102307" idx="1"/>
            </p:cNvCxnSpPr>
            <p:nvPr/>
          </p:nvCxnSpPr>
          <p:spPr bwMode="auto">
            <a:xfrm flipV="1">
              <a:off x="661" y="1452"/>
              <a:ext cx="314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2317" name="AutoShape 45"/>
            <p:cNvCxnSpPr>
              <a:cxnSpLocks noChangeShapeType="1"/>
              <a:stCxn id="2102311" idx="3"/>
            </p:cNvCxnSpPr>
            <p:nvPr/>
          </p:nvCxnSpPr>
          <p:spPr bwMode="auto">
            <a:xfrm>
              <a:off x="4822" y="1452"/>
              <a:ext cx="282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02318" name="Group 46"/>
            <p:cNvGrpSpPr>
              <a:grpSpLocks/>
            </p:cNvGrpSpPr>
            <p:nvPr/>
          </p:nvGrpSpPr>
          <p:grpSpPr bwMode="auto">
            <a:xfrm>
              <a:off x="969" y="1621"/>
              <a:ext cx="3860" cy="231"/>
              <a:chOff x="969" y="1621"/>
              <a:chExt cx="3860" cy="231"/>
            </a:xfrm>
          </p:grpSpPr>
          <p:sp>
            <p:nvSpPr>
              <p:cNvPr id="2102319" name="Text Box 47"/>
              <p:cNvSpPr txBox="1">
                <a:spLocks noChangeArrowheads="1"/>
              </p:cNvSpPr>
              <p:nvPr/>
            </p:nvSpPr>
            <p:spPr bwMode="auto">
              <a:xfrm>
                <a:off x="96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102320" name="Text Box 48"/>
              <p:cNvSpPr txBox="1">
                <a:spLocks noChangeArrowheads="1"/>
              </p:cNvSpPr>
              <p:nvPr/>
            </p:nvSpPr>
            <p:spPr bwMode="auto">
              <a:xfrm>
                <a:off x="180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  <p:sp>
            <p:nvSpPr>
              <p:cNvPr id="2102321" name="Text Box 49"/>
              <p:cNvSpPr txBox="1">
                <a:spLocks noChangeArrowheads="1"/>
              </p:cNvSpPr>
              <p:nvPr/>
            </p:nvSpPr>
            <p:spPr bwMode="auto">
              <a:xfrm>
                <a:off x="2683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102322" name="Text Box 50"/>
              <p:cNvSpPr txBox="1">
                <a:spLocks noChangeArrowheads="1"/>
              </p:cNvSpPr>
              <p:nvPr/>
            </p:nvSpPr>
            <p:spPr bwMode="auto">
              <a:xfrm>
                <a:off x="3520" y="1621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10 ns</a:t>
                </a:r>
              </a:p>
            </p:txBody>
          </p:sp>
          <p:sp>
            <p:nvSpPr>
              <p:cNvPr id="2102323" name="Text Box 51"/>
              <p:cNvSpPr txBox="1">
                <a:spLocks noChangeArrowheads="1"/>
              </p:cNvSpPr>
              <p:nvPr/>
            </p:nvSpPr>
            <p:spPr bwMode="auto">
              <a:xfrm>
                <a:off x="4445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</p:grpSp>
        <p:sp>
          <p:nvSpPr>
            <p:cNvPr id="2102324" name="Rectangle 52"/>
            <p:cNvSpPr>
              <a:spLocks noChangeArrowheads="1"/>
            </p:cNvSpPr>
            <p:nvPr/>
          </p:nvSpPr>
          <p:spPr bwMode="auto">
            <a:xfrm>
              <a:off x="1557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325" name="Rectangle 53"/>
            <p:cNvSpPr>
              <a:spLocks noChangeArrowheads="1"/>
            </p:cNvSpPr>
            <p:nvPr/>
          </p:nvSpPr>
          <p:spPr bwMode="auto">
            <a:xfrm>
              <a:off x="2406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326" name="Rectangle 54"/>
            <p:cNvSpPr>
              <a:spLocks noChangeArrowheads="1"/>
            </p:cNvSpPr>
            <p:nvPr/>
          </p:nvSpPr>
          <p:spPr bwMode="auto">
            <a:xfrm>
              <a:off x="3254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327" name="Rectangle 55"/>
            <p:cNvSpPr>
              <a:spLocks noChangeArrowheads="1"/>
            </p:cNvSpPr>
            <p:nvPr/>
          </p:nvSpPr>
          <p:spPr bwMode="auto">
            <a:xfrm>
              <a:off x="4183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02328" name="AutoShape 56"/>
            <p:cNvCxnSpPr>
              <a:cxnSpLocks noChangeShapeType="1"/>
              <a:stCxn id="2102324" idx="3"/>
              <a:endCxn id="2102308" idx="1"/>
            </p:cNvCxnSpPr>
            <p:nvPr/>
          </p:nvCxnSpPr>
          <p:spPr bwMode="auto">
            <a:xfrm>
              <a:off x="1619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2329" name="AutoShape 57"/>
            <p:cNvCxnSpPr>
              <a:cxnSpLocks noChangeShapeType="1"/>
              <a:stCxn id="2102325" idx="3"/>
              <a:endCxn id="2102309" idx="1"/>
            </p:cNvCxnSpPr>
            <p:nvPr/>
          </p:nvCxnSpPr>
          <p:spPr bwMode="auto">
            <a:xfrm>
              <a:off x="2468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2330" name="AutoShape 58"/>
            <p:cNvCxnSpPr>
              <a:cxnSpLocks noChangeShapeType="1"/>
              <a:stCxn id="2102326" idx="3"/>
              <a:endCxn id="2102310" idx="1"/>
            </p:cNvCxnSpPr>
            <p:nvPr/>
          </p:nvCxnSpPr>
          <p:spPr bwMode="auto">
            <a:xfrm>
              <a:off x="3316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2331" name="AutoShape 59"/>
            <p:cNvCxnSpPr>
              <a:cxnSpLocks noChangeShapeType="1"/>
              <a:stCxn id="2102327" idx="3"/>
              <a:endCxn id="2102311" idx="1"/>
            </p:cNvCxnSpPr>
            <p:nvPr/>
          </p:nvCxnSpPr>
          <p:spPr bwMode="auto">
            <a:xfrm>
              <a:off x="424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102332" name="Object 60"/>
          <p:cNvGraphicFramePr>
            <a:graphicFrameLocks noChangeAspect="1"/>
          </p:cNvGraphicFramePr>
          <p:nvPr/>
        </p:nvGraphicFramePr>
        <p:xfrm>
          <a:off x="4210050" y="2559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559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2333" name="Rectangle 61"/>
          <p:cNvSpPr>
            <a:spLocks noChangeArrowheads="1"/>
          </p:cNvSpPr>
          <p:nvPr/>
        </p:nvSpPr>
        <p:spPr bwMode="auto">
          <a:xfrm>
            <a:off x="1455738" y="2330450"/>
            <a:ext cx="571500" cy="558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2334" name="Rectangle 62"/>
          <p:cNvSpPr>
            <a:spLocks noChangeArrowheads="1"/>
          </p:cNvSpPr>
          <p:nvPr/>
        </p:nvSpPr>
        <p:spPr bwMode="auto">
          <a:xfrm>
            <a:off x="2801938" y="2330450"/>
            <a:ext cx="571500" cy="558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2335" name="Rectangle 63"/>
          <p:cNvSpPr>
            <a:spLocks noChangeArrowheads="1"/>
          </p:cNvSpPr>
          <p:nvPr/>
        </p:nvSpPr>
        <p:spPr bwMode="auto">
          <a:xfrm>
            <a:off x="4149725" y="2330450"/>
            <a:ext cx="571500" cy="558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2336" name="Rectangle 64"/>
          <p:cNvSpPr>
            <a:spLocks noChangeArrowheads="1"/>
          </p:cNvSpPr>
          <p:nvPr/>
        </p:nvSpPr>
        <p:spPr bwMode="auto">
          <a:xfrm>
            <a:off x="5497513" y="2330450"/>
            <a:ext cx="698500" cy="558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MEM</a:t>
            </a:r>
          </a:p>
        </p:txBody>
      </p:sp>
      <p:sp>
        <p:nvSpPr>
          <p:cNvPr id="2102337" name="Rectangle 65"/>
          <p:cNvSpPr>
            <a:spLocks noChangeArrowheads="1"/>
          </p:cNvSpPr>
          <p:nvPr/>
        </p:nvSpPr>
        <p:spPr bwMode="auto">
          <a:xfrm>
            <a:off x="6972300" y="2330450"/>
            <a:ext cx="571500" cy="558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WB</a:t>
            </a:r>
          </a:p>
        </p:txBody>
      </p:sp>
      <p:cxnSp>
        <p:nvCxnSpPr>
          <p:cNvPr id="2102338" name="AutoShape 66"/>
          <p:cNvCxnSpPr>
            <a:cxnSpLocks noChangeShapeType="1"/>
            <a:stCxn id="2102333" idx="3"/>
            <a:endCxn id="2102350" idx="1"/>
          </p:cNvCxnSpPr>
          <p:nvPr/>
        </p:nvCxnSpPr>
        <p:spPr bwMode="auto">
          <a:xfrm>
            <a:off x="2036763" y="2609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2339" name="AutoShape 67"/>
          <p:cNvCxnSpPr>
            <a:cxnSpLocks noChangeShapeType="1"/>
            <a:stCxn id="2102334" idx="3"/>
            <a:endCxn id="2102351" idx="1"/>
          </p:cNvCxnSpPr>
          <p:nvPr/>
        </p:nvCxnSpPr>
        <p:spPr bwMode="auto">
          <a:xfrm>
            <a:off x="3382963" y="26098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2340" name="AutoShape 68"/>
          <p:cNvCxnSpPr>
            <a:cxnSpLocks noChangeShapeType="1"/>
            <a:stCxn id="2102335" idx="3"/>
            <a:endCxn id="2102352" idx="1"/>
          </p:cNvCxnSpPr>
          <p:nvPr/>
        </p:nvCxnSpPr>
        <p:spPr bwMode="auto">
          <a:xfrm>
            <a:off x="4730750" y="2609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2341" name="AutoShape 69"/>
          <p:cNvCxnSpPr>
            <a:cxnSpLocks noChangeShapeType="1"/>
            <a:stCxn id="2102336" idx="3"/>
            <a:endCxn id="2102353" idx="1"/>
          </p:cNvCxnSpPr>
          <p:nvPr/>
        </p:nvCxnSpPr>
        <p:spPr bwMode="auto">
          <a:xfrm>
            <a:off x="6205538" y="2609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2342" name="AutoShape 70"/>
          <p:cNvCxnSpPr>
            <a:cxnSpLocks noChangeShapeType="1"/>
            <a:endCxn id="2102333" idx="1"/>
          </p:cNvCxnSpPr>
          <p:nvPr/>
        </p:nvCxnSpPr>
        <p:spPr bwMode="auto">
          <a:xfrm flipV="1">
            <a:off x="947738" y="2609850"/>
            <a:ext cx="4984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2343" name="AutoShape 71"/>
          <p:cNvCxnSpPr>
            <a:cxnSpLocks noChangeShapeType="1"/>
            <a:stCxn id="2102337" idx="3"/>
          </p:cNvCxnSpPr>
          <p:nvPr/>
        </p:nvCxnSpPr>
        <p:spPr bwMode="auto">
          <a:xfrm>
            <a:off x="7553325" y="2609850"/>
            <a:ext cx="4476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02344" name="Group 72"/>
          <p:cNvGrpSpPr>
            <a:grpSpLocks/>
          </p:cNvGrpSpPr>
          <p:nvPr/>
        </p:nvGrpSpPr>
        <p:grpSpPr bwMode="auto">
          <a:xfrm>
            <a:off x="1371600" y="2895600"/>
            <a:ext cx="6253163" cy="366713"/>
            <a:chOff x="930" y="1621"/>
            <a:chExt cx="3939" cy="231"/>
          </a:xfrm>
        </p:grpSpPr>
        <p:sp>
          <p:nvSpPr>
            <p:cNvPr id="2102345" name="Text Box 73"/>
            <p:cNvSpPr txBox="1">
              <a:spLocks noChangeArrowheads="1"/>
            </p:cNvSpPr>
            <p:nvPr/>
          </p:nvSpPr>
          <p:spPr bwMode="auto">
            <a:xfrm>
              <a:off x="930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102346" name="Text Box 74"/>
            <p:cNvSpPr txBox="1">
              <a:spLocks noChangeArrowheads="1"/>
            </p:cNvSpPr>
            <p:nvPr/>
          </p:nvSpPr>
          <p:spPr bwMode="auto">
            <a:xfrm>
              <a:off x="1770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102347" name="Text Box 75"/>
            <p:cNvSpPr txBox="1">
              <a:spLocks noChangeArrowheads="1"/>
            </p:cNvSpPr>
            <p:nvPr/>
          </p:nvSpPr>
          <p:spPr bwMode="auto">
            <a:xfrm>
              <a:off x="2644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102348" name="Text Box 76"/>
            <p:cNvSpPr txBox="1">
              <a:spLocks noChangeArrowheads="1"/>
            </p:cNvSpPr>
            <p:nvPr/>
          </p:nvSpPr>
          <p:spPr bwMode="auto">
            <a:xfrm>
              <a:off x="3520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  <p:sp>
          <p:nvSpPr>
            <p:cNvPr id="2102349" name="Text Box 77"/>
            <p:cNvSpPr txBox="1">
              <a:spLocks noChangeArrowheads="1"/>
            </p:cNvSpPr>
            <p:nvPr/>
          </p:nvSpPr>
          <p:spPr bwMode="auto">
            <a:xfrm>
              <a:off x="4406" y="1621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10 ns</a:t>
              </a:r>
            </a:p>
          </p:txBody>
        </p:sp>
      </p:grpSp>
      <p:sp>
        <p:nvSpPr>
          <p:cNvPr id="2102350" name="Rectangle 78"/>
          <p:cNvSpPr>
            <a:spLocks noChangeArrowheads="1"/>
          </p:cNvSpPr>
          <p:nvPr/>
        </p:nvSpPr>
        <p:spPr bwMode="auto">
          <a:xfrm>
            <a:off x="2370138" y="22860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2351" name="Rectangle 79"/>
          <p:cNvSpPr>
            <a:spLocks noChangeArrowheads="1"/>
          </p:cNvSpPr>
          <p:nvPr/>
        </p:nvSpPr>
        <p:spPr bwMode="auto">
          <a:xfrm>
            <a:off x="3717925" y="22860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2352" name="Rectangle 80"/>
          <p:cNvSpPr>
            <a:spLocks noChangeArrowheads="1"/>
          </p:cNvSpPr>
          <p:nvPr/>
        </p:nvSpPr>
        <p:spPr bwMode="auto">
          <a:xfrm>
            <a:off x="5064125" y="22860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2353" name="Rectangle 81"/>
          <p:cNvSpPr>
            <a:spLocks noChangeArrowheads="1"/>
          </p:cNvSpPr>
          <p:nvPr/>
        </p:nvSpPr>
        <p:spPr bwMode="auto">
          <a:xfrm>
            <a:off x="6538913" y="22860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02354" name="AutoShape 82"/>
          <p:cNvCxnSpPr>
            <a:cxnSpLocks noChangeShapeType="1"/>
            <a:stCxn id="2102350" idx="3"/>
            <a:endCxn id="2102334" idx="1"/>
          </p:cNvCxnSpPr>
          <p:nvPr/>
        </p:nvCxnSpPr>
        <p:spPr bwMode="auto">
          <a:xfrm>
            <a:off x="2468563" y="2609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2355" name="AutoShape 83"/>
          <p:cNvCxnSpPr>
            <a:cxnSpLocks noChangeShapeType="1"/>
            <a:stCxn id="2102351" idx="3"/>
            <a:endCxn id="2102335" idx="1"/>
          </p:cNvCxnSpPr>
          <p:nvPr/>
        </p:nvCxnSpPr>
        <p:spPr bwMode="auto">
          <a:xfrm>
            <a:off x="3816350" y="2609850"/>
            <a:ext cx="323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2356" name="AutoShape 84"/>
          <p:cNvCxnSpPr>
            <a:cxnSpLocks noChangeShapeType="1"/>
            <a:stCxn id="2102352" idx="3"/>
            <a:endCxn id="2102336" idx="1"/>
          </p:cNvCxnSpPr>
          <p:nvPr/>
        </p:nvCxnSpPr>
        <p:spPr bwMode="auto">
          <a:xfrm>
            <a:off x="5162550" y="2609850"/>
            <a:ext cx="3254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2357" name="AutoShape 85"/>
          <p:cNvCxnSpPr>
            <a:cxnSpLocks noChangeShapeType="1"/>
            <a:stCxn id="2102353" idx="3"/>
            <a:endCxn id="2102337" idx="1"/>
          </p:cNvCxnSpPr>
          <p:nvPr/>
        </p:nvCxnSpPr>
        <p:spPr bwMode="auto">
          <a:xfrm>
            <a:off x="6637338" y="2609850"/>
            <a:ext cx="3254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2358" name="AutoShape 86"/>
          <p:cNvSpPr>
            <a:spLocks noChangeArrowheads="1"/>
          </p:cNvSpPr>
          <p:nvPr/>
        </p:nvSpPr>
        <p:spPr bwMode="auto">
          <a:xfrm>
            <a:off x="4267200" y="1981200"/>
            <a:ext cx="6096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9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9E45E-7C05-42AE-8033-5B1512A50B52}" type="slidenum">
              <a:rPr lang="en-US"/>
              <a:pPr/>
              <a:t>59</a:t>
            </a:fld>
            <a:endParaRPr lang="en-US"/>
          </a:p>
        </p:txBody>
      </p:sp>
      <p:sp>
        <p:nvSpPr>
          <p:cNvPr id="210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Monotype Corsiva" pitchFamily="66" charset="0"/>
              </a:rPr>
              <a:t>Pipeline Throughput and Latency</a:t>
            </a:r>
          </a:p>
        </p:txBody>
      </p:sp>
      <p:grpSp>
        <p:nvGrpSpPr>
          <p:cNvPr id="2103299" name="Group 3"/>
          <p:cNvGrpSpPr>
            <a:grpSpLocks/>
          </p:cNvGrpSpPr>
          <p:nvPr/>
        </p:nvGrpSpPr>
        <p:grpSpPr bwMode="auto">
          <a:xfrm>
            <a:off x="1143000" y="1295400"/>
            <a:ext cx="7053263" cy="958850"/>
            <a:chOff x="661" y="1248"/>
            <a:chExt cx="4443" cy="604"/>
          </a:xfrm>
        </p:grpSpPr>
        <p:sp>
          <p:nvSpPr>
            <p:cNvPr id="2103300" name="Rectangle 4"/>
            <p:cNvSpPr>
              <a:spLocks noChangeArrowheads="1"/>
            </p:cNvSpPr>
            <p:nvPr/>
          </p:nvSpPr>
          <p:spPr bwMode="auto">
            <a:xfrm>
              <a:off x="981" y="1276"/>
              <a:ext cx="360" cy="35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IF</a:t>
              </a:r>
            </a:p>
          </p:txBody>
        </p:sp>
        <p:sp>
          <p:nvSpPr>
            <p:cNvPr id="2103301" name="Rectangle 5"/>
            <p:cNvSpPr>
              <a:spLocks noChangeArrowheads="1"/>
            </p:cNvSpPr>
            <p:nvPr/>
          </p:nvSpPr>
          <p:spPr bwMode="auto">
            <a:xfrm>
              <a:off x="1829" y="1276"/>
              <a:ext cx="360" cy="3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ID</a:t>
              </a:r>
            </a:p>
          </p:txBody>
        </p:sp>
        <p:sp>
          <p:nvSpPr>
            <p:cNvPr id="2103302" name="Rectangle 6"/>
            <p:cNvSpPr>
              <a:spLocks noChangeArrowheads="1"/>
            </p:cNvSpPr>
            <p:nvPr/>
          </p:nvSpPr>
          <p:spPr bwMode="auto">
            <a:xfrm>
              <a:off x="2678" y="1276"/>
              <a:ext cx="360" cy="352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EX</a:t>
              </a:r>
            </a:p>
          </p:txBody>
        </p:sp>
        <p:sp>
          <p:nvSpPr>
            <p:cNvPr id="2103303" name="Rectangle 7"/>
            <p:cNvSpPr>
              <a:spLocks noChangeArrowheads="1"/>
            </p:cNvSpPr>
            <p:nvPr/>
          </p:nvSpPr>
          <p:spPr bwMode="auto">
            <a:xfrm>
              <a:off x="3527" y="1276"/>
              <a:ext cx="440" cy="352"/>
            </a:xfrm>
            <a:prstGeom prst="rect">
              <a:avLst/>
            </a:prstGeom>
            <a:solidFill>
              <a:srgbClr val="CC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2103304" name="Rectangle 8"/>
            <p:cNvSpPr>
              <a:spLocks noChangeArrowheads="1"/>
            </p:cNvSpPr>
            <p:nvPr/>
          </p:nvSpPr>
          <p:spPr bwMode="auto">
            <a:xfrm>
              <a:off x="4456" y="1276"/>
              <a:ext cx="360" cy="352"/>
            </a:xfrm>
            <a:prstGeom prst="rect">
              <a:avLst/>
            </a:prstGeom>
            <a:solidFill>
              <a:srgbClr val="CC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WB</a:t>
              </a:r>
            </a:p>
          </p:txBody>
        </p:sp>
        <p:cxnSp>
          <p:nvCxnSpPr>
            <p:cNvPr id="2103305" name="AutoShape 9"/>
            <p:cNvCxnSpPr>
              <a:cxnSpLocks noChangeShapeType="1"/>
              <a:stCxn id="2103300" idx="3"/>
              <a:endCxn id="2103317" idx="1"/>
            </p:cNvCxnSpPr>
            <p:nvPr/>
          </p:nvCxnSpPr>
          <p:spPr bwMode="auto">
            <a:xfrm>
              <a:off x="1347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3306" name="AutoShape 10"/>
            <p:cNvCxnSpPr>
              <a:cxnSpLocks noChangeShapeType="1"/>
              <a:stCxn id="2103301" idx="3"/>
              <a:endCxn id="2103318" idx="1"/>
            </p:cNvCxnSpPr>
            <p:nvPr/>
          </p:nvCxnSpPr>
          <p:spPr bwMode="auto">
            <a:xfrm>
              <a:off x="219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3307" name="AutoShape 11"/>
            <p:cNvCxnSpPr>
              <a:cxnSpLocks noChangeShapeType="1"/>
              <a:stCxn id="2103302" idx="3"/>
              <a:endCxn id="2103319" idx="1"/>
            </p:cNvCxnSpPr>
            <p:nvPr/>
          </p:nvCxnSpPr>
          <p:spPr bwMode="auto">
            <a:xfrm>
              <a:off x="3044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3308" name="AutoShape 12"/>
            <p:cNvCxnSpPr>
              <a:cxnSpLocks noChangeShapeType="1"/>
              <a:stCxn id="2103303" idx="3"/>
              <a:endCxn id="2103320" idx="1"/>
            </p:cNvCxnSpPr>
            <p:nvPr/>
          </p:nvCxnSpPr>
          <p:spPr bwMode="auto">
            <a:xfrm>
              <a:off x="3973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3309" name="AutoShape 13"/>
            <p:cNvCxnSpPr>
              <a:cxnSpLocks noChangeShapeType="1"/>
              <a:endCxn id="2103300" idx="1"/>
            </p:cNvCxnSpPr>
            <p:nvPr/>
          </p:nvCxnSpPr>
          <p:spPr bwMode="auto">
            <a:xfrm flipV="1">
              <a:off x="661" y="1452"/>
              <a:ext cx="314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3310" name="AutoShape 14"/>
            <p:cNvCxnSpPr>
              <a:cxnSpLocks noChangeShapeType="1"/>
              <a:stCxn id="2103304" idx="3"/>
            </p:cNvCxnSpPr>
            <p:nvPr/>
          </p:nvCxnSpPr>
          <p:spPr bwMode="auto">
            <a:xfrm>
              <a:off x="4822" y="1452"/>
              <a:ext cx="282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03311" name="Group 15"/>
            <p:cNvGrpSpPr>
              <a:grpSpLocks/>
            </p:cNvGrpSpPr>
            <p:nvPr/>
          </p:nvGrpSpPr>
          <p:grpSpPr bwMode="auto">
            <a:xfrm>
              <a:off x="969" y="1621"/>
              <a:ext cx="3860" cy="231"/>
              <a:chOff x="969" y="1621"/>
              <a:chExt cx="3860" cy="231"/>
            </a:xfrm>
          </p:grpSpPr>
          <p:sp>
            <p:nvSpPr>
              <p:cNvPr id="2103312" name="Text Box 16"/>
              <p:cNvSpPr txBox="1">
                <a:spLocks noChangeArrowheads="1"/>
              </p:cNvSpPr>
              <p:nvPr/>
            </p:nvSpPr>
            <p:spPr bwMode="auto">
              <a:xfrm>
                <a:off x="96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103313" name="Text Box 17"/>
              <p:cNvSpPr txBox="1">
                <a:spLocks noChangeArrowheads="1"/>
              </p:cNvSpPr>
              <p:nvPr/>
            </p:nvSpPr>
            <p:spPr bwMode="auto">
              <a:xfrm>
                <a:off x="1809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  <p:sp>
            <p:nvSpPr>
              <p:cNvPr id="2103314" name="Text Box 18"/>
              <p:cNvSpPr txBox="1">
                <a:spLocks noChangeArrowheads="1"/>
              </p:cNvSpPr>
              <p:nvPr/>
            </p:nvSpPr>
            <p:spPr bwMode="auto">
              <a:xfrm>
                <a:off x="2683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5 ns</a:t>
                </a:r>
              </a:p>
            </p:txBody>
          </p:sp>
          <p:sp>
            <p:nvSpPr>
              <p:cNvPr id="2103315" name="Text Box 19"/>
              <p:cNvSpPr txBox="1">
                <a:spLocks noChangeArrowheads="1"/>
              </p:cNvSpPr>
              <p:nvPr/>
            </p:nvSpPr>
            <p:spPr bwMode="auto">
              <a:xfrm>
                <a:off x="3520" y="1621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10 ns</a:t>
                </a:r>
              </a:p>
            </p:txBody>
          </p:sp>
          <p:sp>
            <p:nvSpPr>
              <p:cNvPr id="2103316" name="Text Box 20"/>
              <p:cNvSpPr txBox="1">
                <a:spLocks noChangeArrowheads="1"/>
              </p:cNvSpPr>
              <p:nvPr/>
            </p:nvSpPr>
            <p:spPr bwMode="auto">
              <a:xfrm>
                <a:off x="4445" y="162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800" b="0">
                    <a:solidFill>
                      <a:srgbClr val="FF3300"/>
                    </a:solidFill>
                    <a:effectLst/>
                    <a:latin typeface="Tahoma" pitchFamily="34" charset="0"/>
                  </a:rPr>
                  <a:t>4 ns</a:t>
                </a:r>
              </a:p>
            </p:txBody>
          </p:sp>
        </p:grpSp>
        <p:sp>
          <p:nvSpPr>
            <p:cNvPr id="2103317" name="Rectangle 21"/>
            <p:cNvSpPr>
              <a:spLocks noChangeArrowheads="1"/>
            </p:cNvSpPr>
            <p:nvPr/>
          </p:nvSpPr>
          <p:spPr bwMode="auto">
            <a:xfrm>
              <a:off x="1557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318" name="Rectangle 22"/>
            <p:cNvSpPr>
              <a:spLocks noChangeArrowheads="1"/>
            </p:cNvSpPr>
            <p:nvPr/>
          </p:nvSpPr>
          <p:spPr bwMode="auto">
            <a:xfrm>
              <a:off x="2406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319" name="Rectangle 23"/>
            <p:cNvSpPr>
              <a:spLocks noChangeArrowheads="1"/>
            </p:cNvSpPr>
            <p:nvPr/>
          </p:nvSpPr>
          <p:spPr bwMode="auto">
            <a:xfrm>
              <a:off x="3254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320" name="Rectangle 24"/>
            <p:cNvSpPr>
              <a:spLocks noChangeArrowheads="1"/>
            </p:cNvSpPr>
            <p:nvPr/>
          </p:nvSpPr>
          <p:spPr bwMode="auto">
            <a:xfrm>
              <a:off x="4183" y="1248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03321" name="AutoShape 25"/>
            <p:cNvCxnSpPr>
              <a:cxnSpLocks noChangeShapeType="1"/>
              <a:stCxn id="2103317" idx="3"/>
              <a:endCxn id="2103301" idx="1"/>
            </p:cNvCxnSpPr>
            <p:nvPr/>
          </p:nvCxnSpPr>
          <p:spPr bwMode="auto">
            <a:xfrm>
              <a:off x="1619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3322" name="AutoShape 26"/>
            <p:cNvCxnSpPr>
              <a:cxnSpLocks noChangeShapeType="1"/>
              <a:stCxn id="2103318" idx="3"/>
              <a:endCxn id="2103302" idx="1"/>
            </p:cNvCxnSpPr>
            <p:nvPr/>
          </p:nvCxnSpPr>
          <p:spPr bwMode="auto">
            <a:xfrm>
              <a:off x="2468" y="1452"/>
              <a:ext cx="20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3323" name="AutoShape 27"/>
            <p:cNvCxnSpPr>
              <a:cxnSpLocks noChangeShapeType="1"/>
              <a:stCxn id="2103319" idx="3"/>
              <a:endCxn id="2103303" idx="1"/>
            </p:cNvCxnSpPr>
            <p:nvPr/>
          </p:nvCxnSpPr>
          <p:spPr bwMode="auto">
            <a:xfrm>
              <a:off x="3316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3324" name="AutoShape 28"/>
            <p:cNvCxnSpPr>
              <a:cxnSpLocks noChangeShapeType="1"/>
              <a:stCxn id="2103320" idx="3"/>
              <a:endCxn id="2103304" idx="1"/>
            </p:cNvCxnSpPr>
            <p:nvPr/>
          </p:nvCxnSpPr>
          <p:spPr bwMode="auto">
            <a:xfrm>
              <a:off x="4245" y="1452"/>
              <a:ext cx="20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103325" name="Object 29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3326" name="Text Box 30"/>
          <p:cNvSpPr txBox="1">
            <a:spLocks noChangeArrowheads="1"/>
          </p:cNvSpPr>
          <p:nvPr/>
        </p:nvSpPr>
        <p:spPr bwMode="auto">
          <a:xfrm>
            <a:off x="1219200" y="2438400"/>
            <a:ext cx="702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Thus the speedup that we got from the pipeline is:</a:t>
            </a:r>
          </a:p>
        </p:txBody>
      </p:sp>
      <p:graphicFrame>
        <p:nvGraphicFramePr>
          <p:cNvPr id="2103327" name="Object 31"/>
          <p:cNvGraphicFramePr>
            <a:graphicFrameLocks noChangeAspect="1"/>
          </p:cNvGraphicFramePr>
          <p:nvPr/>
        </p:nvGraphicFramePr>
        <p:xfrm>
          <a:off x="1600200" y="3124200"/>
          <a:ext cx="6273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2844720" imgH="469800" progId="Equation.3">
                  <p:embed/>
                </p:oleObj>
              </mc:Choice>
              <mc:Fallback>
                <p:oleObj name="Equation" r:id="rId5" imgW="2844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62738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3328" name="Text Box 32"/>
          <p:cNvSpPr txBox="1">
            <a:spLocks noChangeArrowheads="1"/>
          </p:cNvSpPr>
          <p:nvPr/>
        </p:nvSpPr>
        <p:spPr bwMode="auto">
          <a:xfrm>
            <a:off x="1828800" y="4419600"/>
            <a:ext cx="582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How can we improve this pipeline design?</a:t>
            </a:r>
          </a:p>
        </p:txBody>
      </p:sp>
      <p:sp>
        <p:nvSpPr>
          <p:cNvPr id="2103329" name="Text Box 33"/>
          <p:cNvSpPr txBox="1">
            <a:spLocks noChangeArrowheads="1"/>
          </p:cNvSpPr>
          <p:nvPr/>
        </p:nvSpPr>
        <p:spPr bwMode="auto">
          <a:xfrm>
            <a:off x="1905000" y="5105400"/>
            <a:ext cx="6297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We need to reduce the unbalance to increase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the clock speed.</a:t>
            </a:r>
          </a:p>
        </p:txBody>
      </p:sp>
    </p:spTree>
    <p:extLst>
      <p:ext uri="{BB962C8B-B14F-4D97-AF65-F5344CB8AC3E}">
        <p14:creationId xmlns:p14="http://schemas.microsoft.com/office/powerpoint/2010/main" val="3408399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3328" grpId="0" autoUpdateAnimBg="0"/>
      <p:bldP spid="21033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4E1D-9BE4-4CCC-A0E3-747B03F656A5}" type="slidenum">
              <a:rPr lang="en-US"/>
              <a:pPr/>
              <a:t>6</a:t>
            </a:fld>
            <a:endParaRPr lang="en-US"/>
          </a:p>
        </p:txBody>
      </p:sp>
      <p:sp>
        <p:nvSpPr>
          <p:cNvPr id="204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Pipelining Lessons</a:t>
            </a:r>
          </a:p>
        </p:txBody>
      </p:sp>
      <p:sp>
        <p:nvSpPr>
          <p:cNvPr id="204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Latency vs. Throughput</a:t>
            </a:r>
          </a:p>
          <a:p>
            <a:r>
              <a:rPr lang="en-US" sz="2000" dirty="0"/>
              <a:t>Question</a:t>
            </a:r>
          </a:p>
          <a:p>
            <a:pPr lvl="1"/>
            <a:r>
              <a:rPr lang="en-US" sz="2000" dirty="0"/>
              <a:t>What is the latency in both cases ?</a:t>
            </a:r>
          </a:p>
          <a:p>
            <a:pPr lvl="1"/>
            <a:r>
              <a:rPr lang="en-US" sz="2000" dirty="0"/>
              <a:t>What is the throughput in both cases ?</a:t>
            </a:r>
          </a:p>
          <a:p>
            <a:pPr>
              <a:buFontTx/>
              <a:buNone/>
            </a:pPr>
            <a:endParaRPr lang="en-US" sz="2000" dirty="0"/>
          </a:p>
        </p:txBody>
      </p:sp>
      <p:sp>
        <p:nvSpPr>
          <p:cNvPr id="2049028" name="Text Box 4"/>
          <p:cNvSpPr txBox="1">
            <a:spLocks noChangeArrowheads="1"/>
          </p:cNvSpPr>
          <p:nvPr/>
        </p:nvSpPr>
        <p:spPr bwMode="auto">
          <a:xfrm>
            <a:off x="152400" y="3429000"/>
            <a:ext cx="3810000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t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Arial" pitchFamily="34" charset="0"/>
              </a:rPr>
              <a:t>Pipelining </a:t>
            </a:r>
            <a:r>
              <a:rPr lang="en-US" b="0" dirty="0">
                <a:effectLst/>
                <a:latin typeface="Arial" pitchFamily="34" charset="0"/>
              </a:rPr>
              <a:t>doesn’t </a:t>
            </a:r>
            <a:r>
              <a:rPr lang="en-US" dirty="0" smtClean="0">
                <a:latin typeface="Arial" pitchFamily="34" charset="0"/>
              </a:rPr>
              <a:t>reduce</a:t>
            </a:r>
            <a:r>
              <a:rPr lang="en-US" b="0" dirty="0" smtClean="0">
                <a:effectLst/>
                <a:latin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Arial" pitchFamily="34" charset="0"/>
              </a:rPr>
              <a:t>latency</a:t>
            </a:r>
            <a:r>
              <a:rPr lang="en-US" b="0" dirty="0">
                <a:effectLst/>
                <a:latin typeface="Arial" pitchFamily="34" charset="0"/>
              </a:rPr>
              <a:t> of single task, </a:t>
            </a:r>
          </a:p>
          <a:p>
            <a:pPr eaLnBrk="1" fontAlgn="t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Arial" pitchFamily="34" charset="0"/>
              </a:rPr>
              <a:t>It increases </a:t>
            </a:r>
            <a:r>
              <a:rPr lang="en-US" dirty="0">
                <a:solidFill>
                  <a:srgbClr val="0000FF"/>
                </a:solidFill>
                <a:effectLst/>
                <a:latin typeface="Arial" pitchFamily="34" charset="0"/>
              </a:rPr>
              <a:t>throughput</a:t>
            </a:r>
            <a:r>
              <a:rPr lang="en-US" b="0" dirty="0">
                <a:effectLst/>
                <a:latin typeface="Arial" pitchFamily="34" charset="0"/>
              </a:rPr>
              <a:t> of entire workload</a:t>
            </a:r>
          </a:p>
          <a:p>
            <a:pPr algn="ctr" eaLnBrk="1" hangingPunct="1"/>
            <a:endParaRPr lang="en-US" b="0" dirty="0">
              <a:effectLst/>
              <a:latin typeface="Arial" pitchFamily="34" charset="0"/>
            </a:endParaRPr>
          </a:p>
        </p:txBody>
      </p:sp>
      <p:grpSp>
        <p:nvGrpSpPr>
          <p:cNvPr id="2049029" name="Group 5"/>
          <p:cNvGrpSpPr>
            <a:grpSpLocks/>
          </p:cNvGrpSpPr>
          <p:nvPr/>
        </p:nvGrpSpPr>
        <p:grpSpPr bwMode="auto">
          <a:xfrm>
            <a:off x="4432300" y="3225800"/>
            <a:ext cx="522288" cy="528638"/>
            <a:chOff x="532" y="1716"/>
            <a:chExt cx="329" cy="333"/>
          </a:xfrm>
        </p:grpSpPr>
        <p:sp>
          <p:nvSpPr>
            <p:cNvPr id="2049030" name="Freeform 6"/>
            <p:cNvSpPr>
              <a:spLocks/>
            </p:cNvSpPr>
            <p:nvPr/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31" name="Rectangle 7"/>
            <p:cNvSpPr>
              <a:spLocks noChangeArrowheads="1"/>
            </p:cNvSpPr>
            <p:nvPr/>
          </p:nvSpPr>
          <p:spPr bwMode="auto">
            <a:xfrm>
              <a:off x="583" y="1763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2049032" name="Group 8"/>
          <p:cNvGrpSpPr>
            <a:grpSpLocks/>
          </p:cNvGrpSpPr>
          <p:nvPr/>
        </p:nvGrpSpPr>
        <p:grpSpPr bwMode="auto">
          <a:xfrm>
            <a:off x="4419600" y="4076700"/>
            <a:ext cx="522288" cy="528638"/>
            <a:chOff x="524" y="2252"/>
            <a:chExt cx="329" cy="333"/>
          </a:xfrm>
        </p:grpSpPr>
        <p:sp>
          <p:nvSpPr>
            <p:cNvPr id="2049033" name="Freeform 9"/>
            <p:cNvSpPr>
              <a:spLocks/>
            </p:cNvSpPr>
            <p:nvPr/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34" name="Rectangle 10"/>
            <p:cNvSpPr>
              <a:spLocks noChangeArrowheads="1"/>
            </p:cNvSpPr>
            <p:nvPr/>
          </p:nvSpPr>
          <p:spPr bwMode="auto">
            <a:xfrm>
              <a:off x="575" y="2299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2049035" name="Group 11"/>
          <p:cNvGrpSpPr>
            <a:grpSpLocks/>
          </p:cNvGrpSpPr>
          <p:nvPr/>
        </p:nvGrpSpPr>
        <p:grpSpPr bwMode="auto">
          <a:xfrm>
            <a:off x="4381500" y="4826000"/>
            <a:ext cx="522288" cy="528638"/>
            <a:chOff x="500" y="2724"/>
            <a:chExt cx="329" cy="333"/>
          </a:xfrm>
        </p:grpSpPr>
        <p:sp>
          <p:nvSpPr>
            <p:cNvPr id="2049036" name="Freeform 12"/>
            <p:cNvSpPr>
              <a:spLocks/>
            </p:cNvSpPr>
            <p:nvPr/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37" name="Rectangle 13"/>
            <p:cNvSpPr>
              <a:spLocks noChangeArrowheads="1"/>
            </p:cNvSpPr>
            <p:nvPr/>
          </p:nvSpPr>
          <p:spPr bwMode="auto">
            <a:xfrm>
              <a:off x="551" y="2771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2049038" name="Group 14"/>
          <p:cNvGrpSpPr>
            <a:grpSpLocks/>
          </p:cNvGrpSpPr>
          <p:nvPr/>
        </p:nvGrpSpPr>
        <p:grpSpPr bwMode="auto">
          <a:xfrm>
            <a:off x="4381500" y="5549900"/>
            <a:ext cx="522288" cy="528638"/>
            <a:chOff x="500" y="3180"/>
            <a:chExt cx="329" cy="333"/>
          </a:xfrm>
        </p:grpSpPr>
        <p:sp>
          <p:nvSpPr>
            <p:cNvPr id="2049039" name="Freeform 15"/>
            <p:cNvSpPr>
              <a:spLocks/>
            </p:cNvSpPr>
            <p:nvPr/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40" name="Rectangle 16"/>
            <p:cNvSpPr>
              <a:spLocks noChangeArrowheads="1"/>
            </p:cNvSpPr>
            <p:nvPr/>
          </p:nvSpPr>
          <p:spPr bwMode="auto">
            <a:xfrm>
              <a:off x="551" y="3227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2049041" name="Group 17"/>
          <p:cNvGrpSpPr>
            <a:grpSpLocks/>
          </p:cNvGrpSpPr>
          <p:nvPr/>
        </p:nvGrpSpPr>
        <p:grpSpPr bwMode="auto">
          <a:xfrm>
            <a:off x="5065713" y="2552700"/>
            <a:ext cx="3568700" cy="630238"/>
            <a:chOff x="931" y="1292"/>
            <a:chExt cx="2248" cy="397"/>
          </a:xfrm>
        </p:grpSpPr>
        <p:sp>
          <p:nvSpPr>
            <p:cNvPr id="2049042" name="Rectangle 18"/>
            <p:cNvSpPr>
              <a:spLocks noChangeArrowheads="1"/>
            </p:cNvSpPr>
            <p:nvPr/>
          </p:nvSpPr>
          <p:spPr bwMode="auto">
            <a:xfrm>
              <a:off x="931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30</a:t>
              </a:r>
            </a:p>
          </p:txBody>
        </p:sp>
        <p:sp>
          <p:nvSpPr>
            <p:cNvPr id="2049043" name="Line 19"/>
            <p:cNvSpPr>
              <a:spLocks noChangeShapeType="1"/>
            </p:cNvSpPr>
            <p:nvPr/>
          </p:nvSpPr>
          <p:spPr bwMode="auto">
            <a:xfrm>
              <a:off x="944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44" name="Line 20"/>
            <p:cNvSpPr>
              <a:spLocks noChangeShapeType="1"/>
            </p:cNvSpPr>
            <p:nvPr/>
          </p:nvSpPr>
          <p:spPr bwMode="auto">
            <a:xfrm>
              <a:off x="126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9045" name="Group 21"/>
            <p:cNvGrpSpPr>
              <a:grpSpLocks/>
            </p:cNvGrpSpPr>
            <p:nvPr/>
          </p:nvGrpSpPr>
          <p:grpSpPr bwMode="auto">
            <a:xfrm>
              <a:off x="1280" y="1292"/>
              <a:ext cx="384" cy="397"/>
              <a:chOff x="1280" y="1292"/>
              <a:chExt cx="384" cy="397"/>
            </a:xfrm>
          </p:grpSpPr>
          <p:sp>
            <p:nvSpPr>
              <p:cNvPr id="2049046" name="Line 22"/>
              <p:cNvSpPr>
                <a:spLocks noChangeShapeType="1"/>
              </p:cNvSpPr>
              <p:nvPr/>
            </p:nvSpPr>
            <p:spPr bwMode="auto">
              <a:xfrm>
                <a:off x="1280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47" name="Rectangle 23"/>
              <p:cNvSpPr>
                <a:spLocks noChangeArrowheads="1"/>
              </p:cNvSpPr>
              <p:nvPr/>
            </p:nvSpPr>
            <p:spPr bwMode="auto">
              <a:xfrm>
                <a:off x="1299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49048" name="Line 24"/>
              <p:cNvSpPr>
                <a:spLocks noChangeShapeType="1"/>
              </p:cNvSpPr>
              <p:nvPr/>
            </p:nvSpPr>
            <p:spPr bwMode="auto">
              <a:xfrm>
                <a:off x="1664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049" name="Group 25"/>
            <p:cNvGrpSpPr>
              <a:grpSpLocks/>
            </p:cNvGrpSpPr>
            <p:nvPr/>
          </p:nvGrpSpPr>
          <p:grpSpPr bwMode="auto">
            <a:xfrm>
              <a:off x="1688" y="1292"/>
              <a:ext cx="384" cy="397"/>
              <a:chOff x="1688" y="1292"/>
              <a:chExt cx="384" cy="397"/>
            </a:xfrm>
          </p:grpSpPr>
          <p:sp>
            <p:nvSpPr>
              <p:cNvPr id="2049050" name="Line 26"/>
              <p:cNvSpPr>
                <a:spLocks noChangeShapeType="1"/>
              </p:cNvSpPr>
              <p:nvPr/>
            </p:nvSpPr>
            <p:spPr bwMode="auto">
              <a:xfrm>
                <a:off x="1688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51" name="Rectangle 27"/>
              <p:cNvSpPr>
                <a:spLocks noChangeArrowheads="1"/>
              </p:cNvSpPr>
              <p:nvPr/>
            </p:nvSpPr>
            <p:spPr bwMode="auto">
              <a:xfrm>
                <a:off x="1707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49052" name="Line 28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053" name="Group 29"/>
            <p:cNvGrpSpPr>
              <a:grpSpLocks/>
            </p:cNvGrpSpPr>
            <p:nvPr/>
          </p:nvGrpSpPr>
          <p:grpSpPr bwMode="auto">
            <a:xfrm>
              <a:off x="2096" y="1292"/>
              <a:ext cx="384" cy="397"/>
              <a:chOff x="2096" y="1292"/>
              <a:chExt cx="384" cy="397"/>
            </a:xfrm>
          </p:grpSpPr>
          <p:sp>
            <p:nvSpPr>
              <p:cNvPr id="2049054" name="Line 30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55" name="Rectangle 31"/>
              <p:cNvSpPr>
                <a:spLocks noChangeArrowheads="1"/>
              </p:cNvSpPr>
              <p:nvPr/>
            </p:nvSpPr>
            <p:spPr bwMode="auto">
              <a:xfrm>
                <a:off x="2115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49056" name="Line 32"/>
              <p:cNvSpPr>
                <a:spLocks noChangeShapeType="1"/>
              </p:cNvSpPr>
              <p:nvPr/>
            </p:nvSpPr>
            <p:spPr bwMode="auto">
              <a:xfrm>
                <a:off x="2480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057" name="Line 33"/>
            <p:cNvSpPr>
              <a:spLocks noChangeShapeType="1"/>
            </p:cNvSpPr>
            <p:nvPr/>
          </p:nvSpPr>
          <p:spPr bwMode="auto">
            <a:xfrm>
              <a:off x="2504" y="1400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58" name="Line 34"/>
            <p:cNvSpPr>
              <a:spLocks noChangeShapeType="1"/>
            </p:cNvSpPr>
            <p:nvPr/>
          </p:nvSpPr>
          <p:spPr bwMode="auto">
            <a:xfrm>
              <a:off x="29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59" name="Rectangle 35"/>
            <p:cNvSpPr>
              <a:spLocks noChangeArrowheads="1"/>
            </p:cNvSpPr>
            <p:nvPr/>
          </p:nvSpPr>
          <p:spPr bwMode="auto">
            <a:xfrm>
              <a:off x="2523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40</a:t>
              </a:r>
            </a:p>
          </p:txBody>
        </p:sp>
        <p:sp>
          <p:nvSpPr>
            <p:cNvPr id="2049060" name="Rectangle 36"/>
            <p:cNvSpPr>
              <a:spLocks noChangeArrowheads="1"/>
            </p:cNvSpPr>
            <p:nvPr/>
          </p:nvSpPr>
          <p:spPr bwMode="auto">
            <a:xfrm>
              <a:off x="2851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20</a:t>
              </a:r>
            </a:p>
          </p:txBody>
        </p:sp>
        <p:sp>
          <p:nvSpPr>
            <p:cNvPr id="2049061" name="Line 37"/>
            <p:cNvSpPr>
              <a:spLocks noChangeShapeType="1"/>
            </p:cNvSpPr>
            <p:nvPr/>
          </p:nvSpPr>
          <p:spPr bwMode="auto">
            <a:xfrm>
              <a:off x="2888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62" name="Line 38"/>
            <p:cNvSpPr>
              <a:spLocks noChangeShapeType="1"/>
            </p:cNvSpPr>
            <p:nvPr/>
          </p:nvSpPr>
          <p:spPr bwMode="auto">
            <a:xfrm>
              <a:off x="314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63" name="Line 39"/>
            <p:cNvSpPr>
              <a:spLocks noChangeShapeType="1"/>
            </p:cNvSpPr>
            <p:nvPr/>
          </p:nvSpPr>
          <p:spPr bwMode="auto">
            <a:xfrm>
              <a:off x="1352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64" name="Line 40"/>
            <p:cNvSpPr>
              <a:spLocks noChangeShapeType="1"/>
            </p:cNvSpPr>
            <p:nvPr/>
          </p:nvSpPr>
          <p:spPr bwMode="auto">
            <a:xfrm>
              <a:off x="1760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65" name="Line 41"/>
            <p:cNvSpPr>
              <a:spLocks noChangeShapeType="1"/>
            </p:cNvSpPr>
            <p:nvPr/>
          </p:nvSpPr>
          <p:spPr bwMode="auto">
            <a:xfrm>
              <a:off x="2168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66" name="Line 42"/>
            <p:cNvSpPr>
              <a:spLocks noChangeShapeType="1"/>
            </p:cNvSpPr>
            <p:nvPr/>
          </p:nvSpPr>
          <p:spPr bwMode="auto">
            <a:xfrm>
              <a:off x="1688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67" name="Line 43"/>
            <p:cNvSpPr>
              <a:spLocks noChangeShapeType="1"/>
            </p:cNvSpPr>
            <p:nvPr/>
          </p:nvSpPr>
          <p:spPr bwMode="auto">
            <a:xfrm>
              <a:off x="2096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68" name="Line 44"/>
            <p:cNvSpPr>
              <a:spLocks noChangeShapeType="1"/>
            </p:cNvSpPr>
            <p:nvPr/>
          </p:nvSpPr>
          <p:spPr bwMode="auto">
            <a:xfrm>
              <a:off x="25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069" name="Group 45"/>
          <p:cNvGrpSpPr>
            <a:grpSpLocks/>
          </p:cNvGrpSpPr>
          <p:nvPr/>
        </p:nvGrpSpPr>
        <p:grpSpPr bwMode="auto">
          <a:xfrm>
            <a:off x="5105400" y="3124200"/>
            <a:ext cx="3490913" cy="2933700"/>
            <a:chOff x="956" y="1652"/>
            <a:chExt cx="2199" cy="1848"/>
          </a:xfrm>
        </p:grpSpPr>
        <p:grpSp>
          <p:nvGrpSpPr>
            <p:cNvPr id="2049070" name="Group 46"/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2049071" name="Group 47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049072" name="Group 48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049073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9074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9075" name="AutoShape 51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076" name="Group 52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049077" name="Group 53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049078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9079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9080" name="Oval 56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081" name="AutoShape 57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9082" name="Freeform 58"/>
              <p:cNvSpPr>
                <a:spLocks/>
              </p:cNvSpPr>
              <p:nvPr/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83" name="Rectangle 59"/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84" name="Rectangle 60"/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85" name="Rectangle 61"/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49086" name="Group 62"/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2049087" name="Oval 63"/>
                <p:cNvSpPr>
                  <a:spLocks noChangeArrowheads="1"/>
                </p:cNvSpPr>
                <p:nvPr/>
              </p:nvSpPr>
              <p:spPr bwMode="auto"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088" name="Freeform 64"/>
                <p:cNvSpPr>
                  <a:spLocks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49089" name="Group 65"/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2049090" name="Group 66"/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2049091" name="Group 67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2049092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9093" name="AutoShape 69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9094" name="AutoShape 70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095" name="Group 71"/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2049096" name="Group 72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2049097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9098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9099" name="Oval 75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100" name="AutoShape 76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9101" name="Freeform 77"/>
              <p:cNvSpPr>
                <a:spLocks/>
              </p:cNvSpPr>
              <p:nvPr/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02" name="Rectangle 78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03" name="Rectangle 79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04" name="Rectangle 80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49105" name="Group 81"/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2049106" name="Oval 82"/>
                <p:cNvSpPr>
                  <a:spLocks noChangeArrowheads="1"/>
                </p:cNvSpPr>
                <p:nvPr/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107" name="Freeform 83"/>
                <p:cNvSpPr>
                  <a:spLocks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49108" name="Group 84"/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2049109" name="Group 85"/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2049110" name="Group 86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2049111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9112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9113" name="AutoShape 89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114" name="Group 90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049115" name="Group 91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0491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91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9118" name="Oval 94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119" name="AutoShape 95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9120" name="Freeform 96"/>
              <p:cNvSpPr>
                <a:spLocks/>
              </p:cNvSpPr>
              <p:nvPr/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21" name="Rectangle 97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22" name="Rectangle 98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23" name="Rectangle 99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49124" name="Group 100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2049125" name="Oval 101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126" name="Freeform 102"/>
                <p:cNvSpPr>
                  <a:spLocks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49127" name="Group 103"/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2049128" name="Group 104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2049129" name="Group 105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2049130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9131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9132" name="AutoShape 108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133" name="Group 10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049134" name="Group 11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049135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9136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9137" name="Oval 113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138" name="AutoShape 114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9139" name="Freeform 115"/>
              <p:cNvSpPr>
                <a:spLocks/>
              </p:cNvSpPr>
              <p:nvPr/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40" name="Rectangle 116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41" name="Rectangle 117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42" name="Rectangle 118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49143" name="Group 119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2049144" name="Oval 120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145" name="Freeform 121"/>
                <p:cNvSpPr>
                  <a:spLocks/>
                </p:cNvSpPr>
                <p:nvPr/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598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29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7B3-A20C-4E0F-AC9F-A13EFEE43AE3}" type="slidenum">
              <a:rPr lang="en-US"/>
              <a:pPr/>
              <a:t>60</a:t>
            </a:fld>
            <a:endParaRPr lang="en-US"/>
          </a:p>
        </p:txBody>
      </p:sp>
      <p:sp>
        <p:nvSpPr>
          <p:cNvPr id="210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Monotype Corsiva" pitchFamily="66" charset="0"/>
              </a:rPr>
              <a:t>Pipeline Throughput and Latency</a:t>
            </a:r>
          </a:p>
        </p:txBody>
      </p:sp>
      <p:sp>
        <p:nvSpPr>
          <p:cNvPr id="2104323" name="Rectangle 3"/>
          <p:cNvSpPr>
            <a:spLocks noChangeArrowheads="1"/>
          </p:cNvSpPr>
          <p:nvPr/>
        </p:nvSpPr>
        <p:spPr bwMode="auto">
          <a:xfrm>
            <a:off x="1379538" y="1295400"/>
            <a:ext cx="571500" cy="558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4324" name="Rectangle 4"/>
          <p:cNvSpPr>
            <a:spLocks noChangeArrowheads="1"/>
          </p:cNvSpPr>
          <p:nvPr/>
        </p:nvSpPr>
        <p:spPr bwMode="auto">
          <a:xfrm>
            <a:off x="2622550" y="1295400"/>
            <a:ext cx="571500" cy="558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4325" name="Rectangle 5"/>
          <p:cNvSpPr>
            <a:spLocks noChangeArrowheads="1"/>
          </p:cNvSpPr>
          <p:nvPr/>
        </p:nvSpPr>
        <p:spPr bwMode="auto">
          <a:xfrm>
            <a:off x="3833813" y="1295400"/>
            <a:ext cx="571500" cy="558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4326" name="Rectangle 6"/>
          <p:cNvSpPr>
            <a:spLocks noChangeArrowheads="1"/>
          </p:cNvSpPr>
          <p:nvPr/>
        </p:nvSpPr>
        <p:spPr bwMode="auto">
          <a:xfrm>
            <a:off x="5029200" y="1295400"/>
            <a:ext cx="698500" cy="558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MEM1</a:t>
            </a:r>
            <a:endParaRPr lang="en-US" b="0">
              <a:effectLst/>
              <a:latin typeface="Tahoma" pitchFamily="34" charset="0"/>
            </a:endParaRPr>
          </a:p>
        </p:txBody>
      </p:sp>
      <p:sp>
        <p:nvSpPr>
          <p:cNvPr id="2104327" name="Rectangle 7"/>
          <p:cNvSpPr>
            <a:spLocks noChangeArrowheads="1"/>
          </p:cNvSpPr>
          <p:nvPr/>
        </p:nvSpPr>
        <p:spPr bwMode="auto">
          <a:xfrm>
            <a:off x="7710488" y="1295400"/>
            <a:ext cx="571500" cy="558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WB</a:t>
            </a:r>
          </a:p>
        </p:txBody>
      </p:sp>
      <p:cxnSp>
        <p:nvCxnSpPr>
          <p:cNvPr id="2104328" name="AutoShape 8"/>
          <p:cNvCxnSpPr>
            <a:cxnSpLocks noChangeShapeType="1"/>
            <a:stCxn id="2104323" idx="3"/>
            <a:endCxn id="2104339" idx="1"/>
          </p:cNvCxnSpPr>
          <p:nvPr/>
        </p:nvCxnSpPr>
        <p:spPr bwMode="auto">
          <a:xfrm>
            <a:off x="1960563" y="1574800"/>
            <a:ext cx="2682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4329" name="AutoShape 9"/>
          <p:cNvCxnSpPr>
            <a:cxnSpLocks noChangeShapeType="1"/>
            <a:stCxn id="2104324" idx="3"/>
            <a:endCxn id="2104340" idx="1"/>
          </p:cNvCxnSpPr>
          <p:nvPr/>
        </p:nvCxnSpPr>
        <p:spPr bwMode="auto">
          <a:xfrm>
            <a:off x="3203575" y="1574800"/>
            <a:ext cx="238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4330" name="AutoShape 10"/>
          <p:cNvCxnSpPr>
            <a:cxnSpLocks noChangeShapeType="1"/>
            <a:stCxn id="2104325" idx="3"/>
            <a:endCxn id="2104341" idx="1"/>
          </p:cNvCxnSpPr>
          <p:nvPr/>
        </p:nvCxnSpPr>
        <p:spPr bwMode="auto">
          <a:xfrm>
            <a:off x="4414838" y="1574800"/>
            <a:ext cx="239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4331" name="AutoShape 11"/>
          <p:cNvCxnSpPr>
            <a:cxnSpLocks noChangeShapeType="1"/>
            <a:stCxn id="2104326" idx="3"/>
            <a:endCxn id="2104342" idx="1"/>
          </p:cNvCxnSpPr>
          <p:nvPr/>
        </p:nvCxnSpPr>
        <p:spPr bwMode="auto">
          <a:xfrm>
            <a:off x="5737225" y="1574800"/>
            <a:ext cx="257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4332" name="AutoShape 12"/>
          <p:cNvCxnSpPr>
            <a:cxnSpLocks noChangeShapeType="1"/>
            <a:endCxn id="2104323" idx="1"/>
          </p:cNvCxnSpPr>
          <p:nvPr/>
        </p:nvCxnSpPr>
        <p:spPr bwMode="auto">
          <a:xfrm flipV="1">
            <a:off x="871538" y="1574800"/>
            <a:ext cx="4984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4333" name="AutoShape 13"/>
          <p:cNvCxnSpPr>
            <a:cxnSpLocks noChangeShapeType="1"/>
            <a:stCxn id="2104327" idx="3"/>
          </p:cNvCxnSpPr>
          <p:nvPr/>
        </p:nvCxnSpPr>
        <p:spPr bwMode="auto">
          <a:xfrm>
            <a:off x="8291513" y="1574800"/>
            <a:ext cx="4476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4334" name="Text Box 14"/>
          <p:cNvSpPr txBox="1">
            <a:spLocks noChangeArrowheads="1"/>
          </p:cNvSpPr>
          <p:nvPr/>
        </p:nvSpPr>
        <p:spPr bwMode="auto">
          <a:xfrm>
            <a:off x="1360488" y="19319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4335" name="Text Box 15"/>
          <p:cNvSpPr txBox="1">
            <a:spLocks noChangeArrowheads="1"/>
          </p:cNvSpPr>
          <p:nvPr/>
        </p:nvSpPr>
        <p:spPr bwMode="auto">
          <a:xfrm>
            <a:off x="2605088" y="19319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4 ns</a:t>
            </a:r>
          </a:p>
        </p:txBody>
      </p:sp>
      <p:sp>
        <p:nvSpPr>
          <p:cNvPr id="2104336" name="Text Box 16"/>
          <p:cNvSpPr txBox="1">
            <a:spLocks noChangeArrowheads="1"/>
          </p:cNvSpPr>
          <p:nvPr/>
        </p:nvSpPr>
        <p:spPr bwMode="auto">
          <a:xfrm>
            <a:off x="3814763" y="19319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4337" name="Text Box 17"/>
          <p:cNvSpPr txBox="1">
            <a:spLocks noChangeArrowheads="1"/>
          </p:cNvSpPr>
          <p:nvPr/>
        </p:nvSpPr>
        <p:spPr bwMode="auto">
          <a:xfrm>
            <a:off x="5073650" y="19319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4338" name="Text Box 18"/>
          <p:cNvSpPr txBox="1">
            <a:spLocks noChangeArrowheads="1"/>
          </p:cNvSpPr>
          <p:nvPr/>
        </p:nvSpPr>
        <p:spPr bwMode="auto">
          <a:xfrm>
            <a:off x="7691438" y="19319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4 ns</a:t>
            </a:r>
          </a:p>
        </p:txBody>
      </p:sp>
      <p:sp>
        <p:nvSpPr>
          <p:cNvPr id="2104339" name="Rectangle 19"/>
          <p:cNvSpPr>
            <a:spLocks noChangeArrowheads="1"/>
          </p:cNvSpPr>
          <p:nvPr/>
        </p:nvSpPr>
        <p:spPr bwMode="auto">
          <a:xfrm>
            <a:off x="2238375" y="125095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4340" name="Rectangle 20"/>
          <p:cNvSpPr>
            <a:spLocks noChangeArrowheads="1"/>
          </p:cNvSpPr>
          <p:nvPr/>
        </p:nvSpPr>
        <p:spPr bwMode="auto">
          <a:xfrm>
            <a:off x="3451225" y="125095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4341" name="Rectangle 21"/>
          <p:cNvSpPr>
            <a:spLocks noChangeArrowheads="1"/>
          </p:cNvSpPr>
          <p:nvPr/>
        </p:nvSpPr>
        <p:spPr bwMode="auto">
          <a:xfrm>
            <a:off x="4664075" y="125095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4342" name="Rectangle 22"/>
          <p:cNvSpPr>
            <a:spLocks noChangeArrowheads="1"/>
          </p:cNvSpPr>
          <p:nvPr/>
        </p:nvSpPr>
        <p:spPr bwMode="auto">
          <a:xfrm>
            <a:off x="6003925" y="125095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04343" name="AutoShape 23"/>
          <p:cNvCxnSpPr>
            <a:cxnSpLocks noChangeShapeType="1"/>
            <a:stCxn id="2104339" idx="3"/>
            <a:endCxn id="2104324" idx="1"/>
          </p:cNvCxnSpPr>
          <p:nvPr/>
        </p:nvCxnSpPr>
        <p:spPr bwMode="auto">
          <a:xfrm>
            <a:off x="2336800" y="1574800"/>
            <a:ext cx="276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4344" name="AutoShape 24"/>
          <p:cNvCxnSpPr>
            <a:cxnSpLocks noChangeShapeType="1"/>
            <a:stCxn id="2104340" idx="3"/>
            <a:endCxn id="2104325" idx="1"/>
          </p:cNvCxnSpPr>
          <p:nvPr/>
        </p:nvCxnSpPr>
        <p:spPr bwMode="auto">
          <a:xfrm>
            <a:off x="3549650" y="1574800"/>
            <a:ext cx="2746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4345" name="AutoShape 25"/>
          <p:cNvCxnSpPr>
            <a:cxnSpLocks noChangeShapeType="1"/>
            <a:stCxn id="2104341" idx="3"/>
            <a:endCxn id="2104326" idx="1"/>
          </p:cNvCxnSpPr>
          <p:nvPr/>
        </p:nvCxnSpPr>
        <p:spPr bwMode="auto">
          <a:xfrm>
            <a:off x="4762500" y="1574800"/>
            <a:ext cx="257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4346" name="AutoShape 26"/>
          <p:cNvCxnSpPr>
            <a:cxnSpLocks noChangeShapeType="1"/>
            <a:stCxn id="2104342" idx="3"/>
            <a:endCxn id="2104327" idx="1"/>
          </p:cNvCxnSpPr>
          <p:nvPr/>
        </p:nvCxnSpPr>
        <p:spPr bwMode="auto">
          <a:xfrm>
            <a:off x="6102350" y="1574800"/>
            <a:ext cx="15986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04347" name="Object 2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4348" name="Text Box 28"/>
          <p:cNvSpPr txBox="1">
            <a:spLocks noChangeArrowheads="1"/>
          </p:cNvSpPr>
          <p:nvPr/>
        </p:nvSpPr>
        <p:spPr bwMode="auto">
          <a:xfrm>
            <a:off x="1219200" y="2438400"/>
            <a:ext cx="7351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Now we have one more pipeline stage, but the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maximum latency of a single stage is reduced in half.</a:t>
            </a:r>
          </a:p>
        </p:txBody>
      </p:sp>
      <p:sp>
        <p:nvSpPr>
          <p:cNvPr id="2104349" name="Rectangle 29"/>
          <p:cNvSpPr>
            <a:spLocks noChangeArrowheads="1"/>
          </p:cNvSpPr>
          <p:nvPr/>
        </p:nvSpPr>
        <p:spPr bwMode="auto">
          <a:xfrm>
            <a:off x="6372225" y="1295400"/>
            <a:ext cx="698500" cy="558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MEM2</a:t>
            </a:r>
          </a:p>
        </p:txBody>
      </p:sp>
      <p:sp>
        <p:nvSpPr>
          <p:cNvPr id="2104350" name="Rectangle 30"/>
          <p:cNvSpPr>
            <a:spLocks noChangeArrowheads="1"/>
          </p:cNvSpPr>
          <p:nvPr/>
        </p:nvSpPr>
        <p:spPr bwMode="auto">
          <a:xfrm>
            <a:off x="7343775" y="125095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4351" name="Text Box 31"/>
          <p:cNvSpPr txBox="1">
            <a:spLocks noChangeArrowheads="1"/>
          </p:cNvSpPr>
          <p:nvPr/>
        </p:nvSpPr>
        <p:spPr bwMode="auto">
          <a:xfrm>
            <a:off x="6416675" y="19319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graphicFrame>
        <p:nvGraphicFramePr>
          <p:cNvPr id="2104352" name="Object 32"/>
          <p:cNvGraphicFramePr>
            <a:graphicFrameLocks noChangeAspect="1"/>
          </p:cNvGraphicFramePr>
          <p:nvPr/>
        </p:nvGraphicFramePr>
        <p:xfrm>
          <a:off x="550863" y="3429000"/>
          <a:ext cx="85931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5" imgW="4584600" imgH="634680" progId="Equation.3">
                  <p:embed/>
                </p:oleObj>
              </mc:Choice>
              <mc:Fallback>
                <p:oleObj name="Equation" r:id="rId5" imgW="45846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429000"/>
                        <a:ext cx="859313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4353" name="Group 33"/>
          <p:cNvGrpSpPr>
            <a:grpSpLocks/>
          </p:cNvGrpSpPr>
          <p:nvPr/>
        </p:nvGrpSpPr>
        <p:grpSpPr bwMode="auto">
          <a:xfrm>
            <a:off x="1295400" y="4724400"/>
            <a:ext cx="5897563" cy="1039813"/>
            <a:chOff x="814" y="3288"/>
            <a:chExt cx="3715" cy="655"/>
          </a:xfrm>
        </p:grpSpPr>
        <p:graphicFrame>
          <p:nvGraphicFramePr>
            <p:cNvPr id="2104354" name="Object 34"/>
            <p:cNvGraphicFramePr>
              <a:graphicFrameLocks noChangeAspect="1"/>
            </p:cNvGraphicFramePr>
            <p:nvPr/>
          </p:nvGraphicFramePr>
          <p:xfrm>
            <a:off x="2010" y="3704"/>
            <a:ext cx="155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2" name="Equation" r:id="rId7" imgW="1143000" imgH="177480" progId="Equation.3">
                    <p:embed/>
                  </p:oleObj>
                </mc:Choice>
                <mc:Fallback>
                  <p:oleObj name="Equation" r:id="rId7" imgW="11430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3704"/>
                          <a:ext cx="155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4355" name="Text Box 35"/>
            <p:cNvSpPr txBox="1">
              <a:spLocks noChangeArrowheads="1"/>
            </p:cNvSpPr>
            <p:nvPr/>
          </p:nvSpPr>
          <p:spPr bwMode="auto">
            <a:xfrm>
              <a:off x="814" y="3288"/>
              <a:ext cx="37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effectLst/>
                  <a:latin typeface="Tahoma" pitchFamily="34" charset="0"/>
                </a:rPr>
                <a:t>The new latency for a single instruction is: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800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C17B-5E4D-4FC7-AE6B-FEA8AE86B6E6}" type="slidenum">
              <a:rPr lang="en-US"/>
              <a:pPr/>
              <a:t>61</a:t>
            </a:fld>
            <a:endParaRPr lang="en-US"/>
          </a:p>
        </p:txBody>
      </p:sp>
      <p:sp>
        <p:nvSpPr>
          <p:cNvPr id="210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Monotype Corsiva" pitchFamily="66" charset="0"/>
              </a:rPr>
              <a:t>Pipeline Throughput and Latency</a:t>
            </a:r>
          </a:p>
        </p:txBody>
      </p:sp>
      <p:sp>
        <p:nvSpPr>
          <p:cNvPr id="2105347" name="Rectangle 3"/>
          <p:cNvSpPr>
            <a:spLocks noChangeArrowheads="1"/>
          </p:cNvSpPr>
          <p:nvPr/>
        </p:nvSpPr>
        <p:spPr bwMode="auto">
          <a:xfrm>
            <a:off x="1392238" y="1936750"/>
            <a:ext cx="571500" cy="558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5348" name="Rectangle 4"/>
          <p:cNvSpPr>
            <a:spLocks noChangeArrowheads="1"/>
          </p:cNvSpPr>
          <p:nvPr/>
        </p:nvSpPr>
        <p:spPr bwMode="auto">
          <a:xfrm>
            <a:off x="2635250" y="1936750"/>
            <a:ext cx="571500" cy="558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5349" name="Rectangle 5"/>
          <p:cNvSpPr>
            <a:spLocks noChangeArrowheads="1"/>
          </p:cNvSpPr>
          <p:nvPr/>
        </p:nvSpPr>
        <p:spPr bwMode="auto">
          <a:xfrm>
            <a:off x="3846513" y="1936750"/>
            <a:ext cx="571500" cy="558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5350" name="Rectangle 6"/>
          <p:cNvSpPr>
            <a:spLocks noChangeArrowheads="1"/>
          </p:cNvSpPr>
          <p:nvPr/>
        </p:nvSpPr>
        <p:spPr bwMode="auto">
          <a:xfrm>
            <a:off x="5041900" y="1936750"/>
            <a:ext cx="698500" cy="558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MEM1</a:t>
            </a:r>
            <a:endParaRPr lang="en-US" b="0">
              <a:effectLst/>
              <a:latin typeface="Tahoma" pitchFamily="34" charset="0"/>
            </a:endParaRPr>
          </a:p>
        </p:txBody>
      </p:sp>
      <p:sp>
        <p:nvSpPr>
          <p:cNvPr id="2105351" name="Rectangle 7"/>
          <p:cNvSpPr>
            <a:spLocks noChangeArrowheads="1"/>
          </p:cNvSpPr>
          <p:nvPr/>
        </p:nvSpPr>
        <p:spPr bwMode="auto">
          <a:xfrm>
            <a:off x="7723188" y="1936750"/>
            <a:ext cx="571500" cy="558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WB</a:t>
            </a:r>
          </a:p>
        </p:txBody>
      </p:sp>
      <p:cxnSp>
        <p:nvCxnSpPr>
          <p:cNvPr id="2105352" name="AutoShape 8"/>
          <p:cNvCxnSpPr>
            <a:cxnSpLocks noChangeShapeType="1"/>
            <a:stCxn id="2105347" idx="3"/>
            <a:endCxn id="2105363" idx="1"/>
          </p:cNvCxnSpPr>
          <p:nvPr/>
        </p:nvCxnSpPr>
        <p:spPr bwMode="auto">
          <a:xfrm>
            <a:off x="1973263" y="2216150"/>
            <a:ext cx="2682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5353" name="AutoShape 9"/>
          <p:cNvCxnSpPr>
            <a:cxnSpLocks noChangeShapeType="1"/>
            <a:stCxn id="2105348" idx="3"/>
            <a:endCxn id="2105364" idx="1"/>
          </p:cNvCxnSpPr>
          <p:nvPr/>
        </p:nvCxnSpPr>
        <p:spPr bwMode="auto">
          <a:xfrm>
            <a:off x="3216275" y="2216150"/>
            <a:ext cx="238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5354" name="AutoShape 10"/>
          <p:cNvCxnSpPr>
            <a:cxnSpLocks noChangeShapeType="1"/>
            <a:stCxn id="2105349" idx="3"/>
            <a:endCxn id="2105365" idx="1"/>
          </p:cNvCxnSpPr>
          <p:nvPr/>
        </p:nvCxnSpPr>
        <p:spPr bwMode="auto">
          <a:xfrm>
            <a:off x="4427538" y="2216150"/>
            <a:ext cx="239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5355" name="AutoShape 11"/>
          <p:cNvCxnSpPr>
            <a:cxnSpLocks noChangeShapeType="1"/>
            <a:stCxn id="2105350" idx="3"/>
            <a:endCxn id="2105366" idx="1"/>
          </p:cNvCxnSpPr>
          <p:nvPr/>
        </p:nvCxnSpPr>
        <p:spPr bwMode="auto">
          <a:xfrm>
            <a:off x="5749925" y="2216150"/>
            <a:ext cx="257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5356" name="AutoShape 12"/>
          <p:cNvCxnSpPr>
            <a:cxnSpLocks noChangeShapeType="1"/>
            <a:endCxn id="2105347" idx="1"/>
          </p:cNvCxnSpPr>
          <p:nvPr/>
        </p:nvCxnSpPr>
        <p:spPr bwMode="auto">
          <a:xfrm flipV="1">
            <a:off x="884238" y="2216150"/>
            <a:ext cx="4984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5357" name="AutoShape 13"/>
          <p:cNvCxnSpPr>
            <a:cxnSpLocks noChangeShapeType="1"/>
            <a:stCxn id="2105351" idx="3"/>
          </p:cNvCxnSpPr>
          <p:nvPr/>
        </p:nvCxnSpPr>
        <p:spPr bwMode="auto">
          <a:xfrm>
            <a:off x="8304213" y="2216150"/>
            <a:ext cx="4476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5358" name="Text Box 14"/>
          <p:cNvSpPr txBox="1">
            <a:spLocks noChangeArrowheads="1"/>
          </p:cNvSpPr>
          <p:nvPr/>
        </p:nvSpPr>
        <p:spPr bwMode="auto">
          <a:xfrm>
            <a:off x="1373188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5359" name="Text Box 15"/>
          <p:cNvSpPr txBox="1">
            <a:spLocks noChangeArrowheads="1"/>
          </p:cNvSpPr>
          <p:nvPr/>
        </p:nvSpPr>
        <p:spPr bwMode="auto">
          <a:xfrm>
            <a:off x="2617788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4 ns</a:t>
            </a:r>
          </a:p>
        </p:txBody>
      </p:sp>
      <p:sp>
        <p:nvSpPr>
          <p:cNvPr id="2105360" name="Text Box 16"/>
          <p:cNvSpPr txBox="1">
            <a:spLocks noChangeArrowheads="1"/>
          </p:cNvSpPr>
          <p:nvPr/>
        </p:nvSpPr>
        <p:spPr bwMode="auto">
          <a:xfrm>
            <a:off x="3827463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5361" name="Text Box 17"/>
          <p:cNvSpPr txBox="1">
            <a:spLocks noChangeArrowheads="1"/>
          </p:cNvSpPr>
          <p:nvPr/>
        </p:nvSpPr>
        <p:spPr bwMode="auto">
          <a:xfrm>
            <a:off x="5086350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5362" name="Text Box 18"/>
          <p:cNvSpPr txBox="1">
            <a:spLocks noChangeArrowheads="1"/>
          </p:cNvSpPr>
          <p:nvPr/>
        </p:nvSpPr>
        <p:spPr bwMode="auto">
          <a:xfrm>
            <a:off x="7704138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4 ns</a:t>
            </a:r>
          </a:p>
        </p:txBody>
      </p:sp>
      <p:sp>
        <p:nvSpPr>
          <p:cNvPr id="2105363" name="Rectangle 19"/>
          <p:cNvSpPr>
            <a:spLocks noChangeArrowheads="1"/>
          </p:cNvSpPr>
          <p:nvPr/>
        </p:nvSpPr>
        <p:spPr bwMode="auto">
          <a:xfrm>
            <a:off x="225107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5364" name="Rectangle 20"/>
          <p:cNvSpPr>
            <a:spLocks noChangeArrowheads="1"/>
          </p:cNvSpPr>
          <p:nvPr/>
        </p:nvSpPr>
        <p:spPr bwMode="auto">
          <a:xfrm>
            <a:off x="346392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5365" name="Rectangle 21"/>
          <p:cNvSpPr>
            <a:spLocks noChangeArrowheads="1"/>
          </p:cNvSpPr>
          <p:nvPr/>
        </p:nvSpPr>
        <p:spPr bwMode="auto">
          <a:xfrm>
            <a:off x="467677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5366" name="Rectangle 22"/>
          <p:cNvSpPr>
            <a:spLocks noChangeArrowheads="1"/>
          </p:cNvSpPr>
          <p:nvPr/>
        </p:nvSpPr>
        <p:spPr bwMode="auto">
          <a:xfrm>
            <a:off x="601662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05367" name="AutoShape 23"/>
          <p:cNvCxnSpPr>
            <a:cxnSpLocks noChangeShapeType="1"/>
            <a:stCxn id="2105363" idx="3"/>
            <a:endCxn id="2105348" idx="1"/>
          </p:cNvCxnSpPr>
          <p:nvPr/>
        </p:nvCxnSpPr>
        <p:spPr bwMode="auto">
          <a:xfrm>
            <a:off x="2349500" y="2216150"/>
            <a:ext cx="276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5368" name="AutoShape 24"/>
          <p:cNvCxnSpPr>
            <a:cxnSpLocks noChangeShapeType="1"/>
            <a:stCxn id="2105364" idx="3"/>
            <a:endCxn id="2105349" idx="1"/>
          </p:cNvCxnSpPr>
          <p:nvPr/>
        </p:nvCxnSpPr>
        <p:spPr bwMode="auto">
          <a:xfrm>
            <a:off x="3562350" y="2216150"/>
            <a:ext cx="2746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5369" name="AutoShape 25"/>
          <p:cNvCxnSpPr>
            <a:cxnSpLocks noChangeShapeType="1"/>
            <a:stCxn id="2105365" idx="3"/>
            <a:endCxn id="2105350" idx="1"/>
          </p:cNvCxnSpPr>
          <p:nvPr/>
        </p:nvCxnSpPr>
        <p:spPr bwMode="auto">
          <a:xfrm>
            <a:off x="4775200" y="2216150"/>
            <a:ext cx="257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5370" name="AutoShape 26"/>
          <p:cNvCxnSpPr>
            <a:cxnSpLocks noChangeShapeType="1"/>
            <a:stCxn id="2105366" idx="3"/>
            <a:endCxn id="2105351" idx="1"/>
          </p:cNvCxnSpPr>
          <p:nvPr/>
        </p:nvCxnSpPr>
        <p:spPr bwMode="auto">
          <a:xfrm>
            <a:off x="6115050" y="2216150"/>
            <a:ext cx="15986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5371" name="Rectangle 27"/>
          <p:cNvSpPr>
            <a:spLocks noChangeArrowheads="1"/>
          </p:cNvSpPr>
          <p:nvPr/>
        </p:nvSpPr>
        <p:spPr bwMode="auto">
          <a:xfrm>
            <a:off x="6384925" y="1936750"/>
            <a:ext cx="698500" cy="558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MEM2</a:t>
            </a:r>
          </a:p>
        </p:txBody>
      </p:sp>
      <p:sp>
        <p:nvSpPr>
          <p:cNvPr id="2105372" name="Rectangle 28"/>
          <p:cNvSpPr>
            <a:spLocks noChangeArrowheads="1"/>
          </p:cNvSpPr>
          <p:nvPr/>
        </p:nvSpPr>
        <p:spPr bwMode="auto">
          <a:xfrm>
            <a:off x="735647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5373" name="Text Box 29"/>
          <p:cNvSpPr txBox="1">
            <a:spLocks noChangeArrowheads="1"/>
          </p:cNvSpPr>
          <p:nvPr/>
        </p:nvSpPr>
        <p:spPr bwMode="auto">
          <a:xfrm>
            <a:off x="6429375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5374" name="Rectangle 30"/>
          <p:cNvSpPr>
            <a:spLocks noChangeArrowheads="1"/>
          </p:cNvSpPr>
          <p:nvPr/>
        </p:nvSpPr>
        <p:spPr bwMode="auto">
          <a:xfrm>
            <a:off x="965200" y="39116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5375" name="Rectangle 31"/>
          <p:cNvSpPr>
            <a:spLocks noChangeArrowheads="1"/>
          </p:cNvSpPr>
          <p:nvPr/>
        </p:nvSpPr>
        <p:spPr bwMode="auto">
          <a:xfrm>
            <a:off x="2870200" y="3911600"/>
            <a:ext cx="635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MEM1</a:t>
            </a:r>
          </a:p>
        </p:txBody>
      </p:sp>
      <p:sp>
        <p:nvSpPr>
          <p:cNvPr id="2105376" name="Rectangle 32"/>
          <p:cNvSpPr>
            <a:spLocks noChangeArrowheads="1"/>
          </p:cNvSpPr>
          <p:nvPr/>
        </p:nvSpPr>
        <p:spPr bwMode="auto">
          <a:xfrm>
            <a:off x="1600200" y="39116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5377" name="Text Box 33"/>
          <p:cNvSpPr txBox="1">
            <a:spLocks noChangeArrowheads="1"/>
          </p:cNvSpPr>
          <p:nvPr/>
        </p:nvSpPr>
        <p:spPr bwMode="auto">
          <a:xfrm>
            <a:off x="566738" y="38655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I1</a:t>
            </a:r>
          </a:p>
        </p:txBody>
      </p:sp>
      <p:sp>
        <p:nvSpPr>
          <p:cNvPr id="2105378" name="Rectangle 34"/>
          <p:cNvSpPr>
            <a:spLocks noChangeArrowheads="1"/>
          </p:cNvSpPr>
          <p:nvPr/>
        </p:nvSpPr>
        <p:spPr bwMode="auto">
          <a:xfrm>
            <a:off x="2235200" y="39116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5379" name="Rectangle 35"/>
          <p:cNvSpPr>
            <a:spLocks noChangeArrowheads="1"/>
          </p:cNvSpPr>
          <p:nvPr/>
        </p:nvSpPr>
        <p:spPr bwMode="auto">
          <a:xfrm>
            <a:off x="4140200" y="39116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5380" name="Rectangle 36"/>
          <p:cNvSpPr>
            <a:spLocks noChangeArrowheads="1"/>
          </p:cNvSpPr>
          <p:nvPr/>
        </p:nvSpPr>
        <p:spPr bwMode="auto">
          <a:xfrm>
            <a:off x="3505200" y="3911600"/>
            <a:ext cx="635000" cy="304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MEM2</a:t>
            </a:r>
          </a:p>
        </p:txBody>
      </p:sp>
      <p:sp>
        <p:nvSpPr>
          <p:cNvPr id="2105381" name="Rectangle 37"/>
          <p:cNvSpPr>
            <a:spLocks noChangeArrowheads="1"/>
          </p:cNvSpPr>
          <p:nvPr/>
        </p:nvSpPr>
        <p:spPr bwMode="auto">
          <a:xfrm>
            <a:off x="1600200" y="42164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5382" name="Rectangle 38"/>
          <p:cNvSpPr>
            <a:spLocks noChangeArrowheads="1"/>
          </p:cNvSpPr>
          <p:nvPr/>
        </p:nvSpPr>
        <p:spPr bwMode="auto">
          <a:xfrm>
            <a:off x="3505200" y="4216400"/>
            <a:ext cx="635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MEM1</a:t>
            </a:r>
          </a:p>
        </p:txBody>
      </p:sp>
      <p:sp>
        <p:nvSpPr>
          <p:cNvPr id="2105383" name="Rectangle 39"/>
          <p:cNvSpPr>
            <a:spLocks noChangeArrowheads="1"/>
          </p:cNvSpPr>
          <p:nvPr/>
        </p:nvSpPr>
        <p:spPr bwMode="auto">
          <a:xfrm>
            <a:off x="2235200" y="42164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5384" name="Text Box 40"/>
          <p:cNvSpPr txBox="1">
            <a:spLocks noChangeArrowheads="1"/>
          </p:cNvSpPr>
          <p:nvPr/>
        </p:nvSpPr>
        <p:spPr bwMode="auto">
          <a:xfrm>
            <a:off x="1201738" y="41703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I2</a:t>
            </a:r>
          </a:p>
        </p:txBody>
      </p:sp>
      <p:sp>
        <p:nvSpPr>
          <p:cNvPr id="2105385" name="Rectangle 41"/>
          <p:cNvSpPr>
            <a:spLocks noChangeArrowheads="1"/>
          </p:cNvSpPr>
          <p:nvPr/>
        </p:nvSpPr>
        <p:spPr bwMode="auto">
          <a:xfrm>
            <a:off x="2870200" y="42164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5386" name="Rectangle 42"/>
          <p:cNvSpPr>
            <a:spLocks noChangeArrowheads="1"/>
          </p:cNvSpPr>
          <p:nvPr/>
        </p:nvSpPr>
        <p:spPr bwMode="auto">
          <a:xfrm>
            <a:off x="4775200" y="42164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5387" name="Rectangle 43"/>
          <p:cNvSpPr>
            <a:spLocks noChangeArrowheads="1"/>
          </p:cNvSpPr>
          <p:nvPr/>
        </p:nvSpPr>
        <p:spPr bwMode="auto">
          <a:xfrm>
            <a:off x="4140200" y="4216400"/>
            <a:ext cx="635000" cy="304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MEM2</a:t>
            </a:r>
          </a:p>
        </p:txBody>
      </p:sp>
      <p:sp>
        <p:nvSpPr>
          <p:cNvPr id="2105388" name="Rectangle 44"/>
          <p:cNvSpPr>
            <a:spLocks noChangeArrowheads="1"/>
          </p:cNvSpPr>
          <p:nvPr/>
        </p:nvSpPr>
        <p:spPr bwMode="auto">
          <a:xfrm>
            <a:off x="2235200" y="45212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5389" name="Rectangle 45"/>
          <p:cNvSpPr>
            <a:spLocks noChangeArrowheads="1"/>
          </p:cNvSpPr>
          <p:nvPr/>
        </p:nvSpPr>
        <p:spPr bwMode="auto">
          <a:xfrm>
            <a:off x="4140200" y="4521200"/>
            <a:ext cx="635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MEM1</a:t>
            </a:r>
          </a:p>
        </p:txBody>
      </p:sp>
      <p:sp>
        <p:nvSpPr>
          <p:cNvPr id="2105390" name="Rectangle 46"/>
          <p:cNvSpPr>
            <a:spLocks noChangeArrowheads="1"/>
          </p:cNvSpPr>
          <p:nvPr/>
        </p:nvSpPr>
        <p:spPr bwMode="auto">
          <a:xfrm>
            <a:off x="2870200" y="45212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5391" name="Text Box 47"/>
          <p:cNvSpPr txBox="1">
            <a:spLocks noChangeArrowheads="1"/>
          </p:cNvSpPr>
          <p:nvPr/>
        </p:nvSpPr>
        <p:spPr bwMode="auto">
          <a:xfrm>
            <a:off x="1836738" y="44751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I3</a:t>
            </a:r>
          </a:p>
        </p:txBody>
      </p:sp>
      <p:sp>
        <p:nvSpPr>
          <p:cNvPr id="2105392" name="Rectangle 48"/>
          <p:cNvSpPr>
            <a:spLocks noChangeArrowheads="1"/>
          </p:cNvSpPr>
          <p:nvPr/>
        </p:nvSpPr>
        <p:spPr bwMode="auto">
          <a:xfrm>
            <a:off x="3505200" y="45212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5393" name="Rectangle 49"/>
          <p:cNvSpPr>
            <a:spLocks noChangeArrowheads="1"/>
          </p:cNvSpPr>
          <p:nvPr/>
        </p:nvSpPr>
        <p:spPr bwMode="auto">
          <a:xfrm>
            <a:off x="5410200" y="45212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5394" name="Rectangle 50"/>
          <p:cNvSpPr>
            <a:spLocks noChangeArrowheads="1"/>
          </p:cNvSpPr>
          <p:nvPr/>
        </p:nvSpPr>
        <p:spPr bwMode="auto">
          <a:xfrm>
            <a:off x="4775200" y="4521200"/>
            <a:ext cx="635000" cy="304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MEM2</a:t>
            </a:r>
          </a:p>
        </p:txBody>
      </p:sp>
      <p:sp>
        <p:nvSpPr>
          <p:cNvPr id="2105395" name="Rectangle 51"/>
          <p:cNvSpPr>
            <a:spLocks noChangeArrowheads="1"/>
          </p:cNvSpPr>
          <p:nvPr/>
        </p:nvSpPr>
        <p:spPr bwMode="auto">
          <a:xfrm>
            <a:off x="2870200" y="48260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5396" name="Rectangle 52"/>
          <p:cNvSpPr>
            <a:spLocks noChangeArrowheads="1"/>
          </p:cNvSpPr>
          <p:nvPr/>
        </p:nvSpPr>
        <p:spPr bwMode="auto">
          <a:xfrm>
            <a:off x="4775200" y="4826000"/>
            <a:ext cx="635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MEM1</a:t>
            </a:r>
          </a:p>
        </p:txBody>
      </p:sp>
      <p:sp>
        <p:nvSpPr>
          <p:cNvPr id="2105397" name="Rectangle 53"/>
          <p:cNvSpPr>
            <a:spLocks noChangeArrowheads="1"/>
          </p:cNvSpPr>
          <p:nvPr/>
        </p:nvSpPr>
        <p:spPr bwMode="auto">
          <a:xfrm>
            <a:off x="3505200" y="48260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5398" name="Text Box 54"/>
          <p:cNvSpPr txBox="1">
            <a:spLocks noChangeArrowheads="1"/>
          </p:cNvSpPr>
          <p:nvPr/>
        </p:nvSpPr>
        <p:spPr bwMode="auto">
          <a:xfrm>
            <a:off x="2471738" y="47799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I4</a:t>
            </a:r>
          </a:p>
        </p:txBody>
      </p:sp>
      <p:sp>
        <p:nvSpPr>
          <p:cNvPr id="2105399" name="Rectangle 55"/>
          <p:cNvSpPr>
            <a:spLocks noChangeArrowheads="1"/>
          </p:cNvSpPr>
          <p:nvPr/>
        </p:nvSpPr>
        <p:spPr bwMode="auto">
          <a:xfrm>
            <a:off x="4140200" y="48260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5400" name="Rectangle 56"/>
          <p:cNvSpPr>
            <a:spLocks noChangeArrowheads="1"/>
          </p:cNvSpPr>
          <p:nvPr/>
        </p:nvSpPr>
        <p:spPr bwMode="auto">
          <a:xfrm>
            <a:off x="6045200" y="48260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5401" name="Rectangle 57"/>
          <p:cNvSpPr>
            <a:spLocks noChangeArrowheads="1"/>
          </p:cNvSpPr>
          <p:nvPr/>
        </p:nvSpPr>
        <p:spPr bwMode="auto">
          <a:xfrm>
            <a:off x="5410200" y="4826000"/>
            <a:ext cx="635000" cy="304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MEM2</a:t>
            </a:r>
          </a:p>
        </p:txBody>
      </p:sp>
      <p:sp>
        <p:nvSpPr>
          <p:cNvPr id="2105402" name="Rectangle 58"/>
          <p:cNvSpPr>
            <a:spLocks noChangeArrowheads="1"/>
          </p:cNvSpPr>
          <p:nvPr/>
        </p:nvSpPr>
        <p:spPr bwMode="auto">
          <a:xfrm>
            <a:off x="3505200" y="51308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5403" name="Rectangle 59"/>
          <p:cNvSpPr>
            <a:spLocks noChangeArrowheads="1"/>
          </p:cNvSpPr>
          <p:nvPr/>
        </p:nvSpPr>
        <p:spPr bwMode="auto">
          <a:xfrm>
            <a:off x="5410200" y="5130800"/>
            <a:ext cx="635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MEM1</a:t>
            </a:r>
          </a:p>
        </p:txBody>
      </p:sp>
      <p:sp>
        <p:nvSpPr>
          <p:cNvPr id="2105404" name="Rectangle 60"/>
          <p:cNvSpPr>
            <a:spLocks noChangeArrowheads="1"/>
          </p:cNvSpPr>
          <p:nvPr/>
        </p:nvSpPr>
        <p:spPr bwMode="auto">
          <a:xfrm>
            <a:off x="4140200" y="51308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5405" name="Text Box 61"/>
          <p:cNvSpPr txBox="1">
            <a:spLocks noChangeArrowheads="1"/>
          </p:cNvSpPr>
          <p:nvPr/>
        </p:nvSpPr>
        <p:spPr bwMode="auto">
          <a:xfrm>
            <a:off x="3106738" y="50847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I5</a:t>
            </a:r>
          </a:p>
        </p:txBody>
      </p:sp>
      <p:sp>
        <p:nvSpPr>
          <p:cNvPr id="2105406" name="Rectangle 62"/>
          <p:cNvSpPr>
            <a:spLocks noChangeArrowheads="1"/>
          </p:cNvSpPr>
          <p:nvPr/>
        </p:nvSpPr>
        <p:spPr bwMode="auto">
          <a:xfrm>
            <a:off x="4775200" y="51308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5407" name="Rectangle 63"/>
          <p:cNvSpPr>
            <a:spLocks noChangeArrowheads="1"/>
          </p:cNvSpPr>
          <p:nvPr/>
        </p:nvSpPr>
        <p:spPr bwMode="auto">
          <a:xfrm>
            <a:off x="6680200" y="51308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5408" name="Rectangle 64"/>
          <p:cNvSpPr>
            <a:spLocks noChangeArrowheads="1"/>
          </p:cNvSpPr>
          <p:nvPr/>
        </p:nvSpPr>
        <p:spPr bwMode="auto">
          <a:xfrm>
            <a:off x="6045200" y="5130800"/>
            <a:ext cx="635000" cy="304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MEM2</a:t>
            </a:r>
          </a:p>
        </p:txBody>
      </p:sp>
      <p:sp>
        <p:nvSpPr>
          <p:cNvPr id="2105409" name="Rectangle 65"/>
          <p:cNvSpPr>
            <a:spLocks noChangeArrowheads="1"/>
          </p:cNvSpPr>
          <p:nvPr/>
        </p:nvSpPr>
        <p:spPr bwMode="auto">
          <a:xfrm>
            <a:off x="4140200" y="54356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5410" name="Rectangle 66"/>
          <p:cNvSpPr>
            <a:spLocks noChangeArrowheads="1"/>
          </p:cNvSpPr>
          <p:nvPr/>
        </p:nvSpPr>
        <p:spPr bwMode="auto">
          <a:xfrm>
            <a:off x="6045200" y="5435600"/>
            <a:ext cx="635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MEM1</a:t>
            </a:r>
          </a:p>
        </p:txBody>
      </p:sp>
      <p:sp>
        <p:nvSpPr>
          <p:cNvPr id="2105411" name="Rectangle 67"/>
          <p:cNvSpPr>
            <a:spLocks noChangeArrowheads="1"/>
          </p:cNvSpPr>
          <p:nvPr/>
        </p:nvSpPr>
        <p:spPr bwMode="auto">
          <a:xfrm>
            <a:off x="4775200" y="54356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5412" name="Text Box 68"/>
          <p:cNvSpPr txBox="1">
            <a:spLocks noChangeArrowheads="1"/>
          </p:cNvSpPr>
          <p:nvPr/>
        </p:nvSpPr>
        <p:spPr bwMode="auto">
          <a:xfrm>
            <a:off x="3741738" y="53895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I6</a:t>
            </a:r>
          </a:p>
        </p:txBody>
      </p:sp>
      <p:sp>
        <p:nvSpPr>
          <p:cNvPr id="2105413" name="Rectangle 69"/>
          <p:cNvSpPr>
            <a:spLocks noChangeArrowheads="1"/>
          </p:cNvSpPr>
          <p:nvPr/>
        </p:nvSpPr>
        <p:spPr bwMode="auto">
          <a:xfrm>
            <a:off x="5410200" y="54356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5414" name="Rectangle 70"/>
          <p:cNvSpPr>
            <a:spLocks noChangeArrowheads="1"/>
          </p:cNvSpPr>
          <p:nvPr/>
        </p:nvSpPr>
        <p:spPr bwMode="auto">
          <a:xfrm>
            <a:off x="7315200" y="54356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5415" name="Rectangle 71"/>
          <p:cNvSpPr>
            <a:spLocks noChangeArrowheads="1"/>
          </p:cNvSpPr>
          <p:nvPr/>
        </p:nvSpPr>
        <p:spPr bwMode="auto">
          <a:xfrm>
            <a:off x="6680200" y="5435600"/>
            <a:ext cx="635000" cy="304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MEM2</a:t>
            </a:r>
          </a:p>
        </p:txBody>
      </p:sp>
      <p:sp>
        <p:nvSpPr>
          <p:cNvPr id="2105416" name="Rectangle 72"/>
          <p:cNvSpPr>
            <a:spLocks noChangeArrowheads="1"/>
          </p:cNvSpPr>
          <p:nvPr/>
        </p:nvSpPr>
        <p:spPr bwMode="auto">
          <a:xfrm>
            <a:off x="4775200" y="5740400"/>
            <a:ext cx="6350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5417" name="Rectangle 73"/>
          <p:cNvSpPr>
            <a:spLocks noChangeArrowheads="1"/>
          </p:cNvSpPr>
          <p:nvPr/>
        </p:nvSpPr>
        <p:spPr bwMode="auto">
          <a:xfrm>
            <a:off x="6680200" y="5740400"/>
            <a:ext cx="6350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MEM1</a:t>
            </a:r>
          </a:p>
        </p:txBody>
      </p:sp>
      <p:sp>
        <p:nvSpPr>
          <p:cNvPr id="2105418" name="Rectangle 74"/>
          <p:cNvSpPr>
            <a:spLocks noChangeArrowheads="1"/>
          </p:cNvSpPr>
          <p:nvPr/>
        </p:nvSpPr>
        <p:spPr bwMode="auto">
          <a:xfrm>
            <a:off x="5410200" y="5740400"/>
            <a:ext cx="508000" cy="304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5419" name="Text Box 75"/>
          <p:cNvSpPr txBox="1">
            <a:spLocks noChangeArrowheads="1"/>
          </p:cNvSpPr>
          <p:nvPr/>
        </p:nvSpPr>
        <p:spPr bwMode="auto">
          <a:xfrm>
            <a:off x="4376738" y="569436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0">
                <a:effectLst/>
                <a:latin typeface="Tahoma" pitchFamily="34" charset="0"/>
              </a:rPr>
              <a:t>I7</a:t>
            </a:r>
          </a:p>
        </p:txBody>
      </p:sp>
      <p:sp>
        <p:nvSpPr>
          <p:cNvPr id="2105420" name="Rectangle 76"/>
          <p:cNvSpPr>
            <a:spLocks noChangeArrowheads="1"/>
          </p:cNvSpPr>
          <p:nvPr/>
        </p:nvSpPr>
        <p:spPr bwMode="auto">
          <a:xfrm>
            <a:off x="6045200" y="5740400"/>
            <a:ext cx="6350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5421" name="Rectangle 77"/>
          <p:cNvSpPr>
            <a:spLocks noChangeArrowheads="1"/>
          </p:cNvSpPr>
          <p:nvPr/>
        </p:nvSpPr>
        <p:spPr bwMode="auto">
          <a:xfrm>
            <a:off x="7950200" y="5740400"/>
            <a:ext cx="508000" cy="304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WB</a:t>
            </a:r>
          </a:p>
        </p:txBody>
      </p:sp>
      <p:sp>
        <p:nvSpPr>
          <p:cNvPr id="2105422" name="Rectangle 78"/>
          <p:cNvSpPr>
            <a:spLocks noChangeArrowheads="1"/>
          </p:cNvSpPr>
          <p:nvPr/>
        </p:nvSpPr>
        <p:spPr bwMode="auto">
          <a:xfrm>
            <a:off x="7315200" y="5740400"/>
            <a:ext cx="635000" cy="304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>
                <a:effectLst/>
                <a:latin typeface="Tahoma" pitchFamily="34" charset="0"/>
              </a:rPr>
              <a:t>MEM2</a:t>
            </a:r>
          </a:p>
        </p:txBody>
      </p:sp>
    </p:spTree>
    <p:extLst>
      <p:ext uri="{BB962C8B-B14F-4D97-AF65-F5344CB8AC3E}">
        <p14:creationId xmlns:p14="http://schemas.microsoft.com/office/powerpoint/2010/main" val="3099002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E0DBF-9882-4757-B61B-DEF4F664C6E3}" type="slidenum">
              <a:rPr lang="en-US"/>
              <a:pPr/>
              <a:t>62</a:t>
            </a:fld>
            <a:endParaRPr lang="en-US"/>
          </a:p>
        </p:txBody>
      </p:sp>
      <p:sp>
        <p:nvSpPr>
          <p:cNvPr id="210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Monotype Corsiva" pitchFamily="66" charset="0"/>
              </a:rPr>
              <a:t>Pipeline Throughput and Latency</a:t>
            </a:r>
          </a:p>
        </p:txBody>
      </p:sp>
      <p:graphicFrame>
        <p:nvGraphicFramePr>
          <p:cNvPr id="2106371" name="Object 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6372" name="Group 4"/>
          <p:cNvGrpSpPr>
            <a:grpSpLocks/>
          </p:cNvGrpSpPr>
          <p:nvPr/>
        </p:nvGrpSpPr>
        <p:grpSpPr bwMode="auto">
          <a:xfrm>
            <a:off x="838200" y="1143000"/>
            <a:ext cx="7867650" cy="1047750"/>
            <a:chOff x="557" y="1192"/>
            <a:chExt cx="4956" cy="660"/>
          </a:xfrm>
        </p:grpSpPr>
        <p:sp>
          <p:nvSpPr>
            <p:cNvPr id="2106373" name="Rectangle 5"/>
            <p:cNvSpPr>
              <a:spLocks noChangeArrowheads="1"/>
            </p:cNvSpPr>
            <p:nvPr/>
          </p:nvSpPr>
          <p:spPr bwMode="auto">
            <a:xfrm>
              <a:off x="877" y="1220"/>
              <a:ext cx="360" cy="35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IF</a:t>
              </a:r>
            </a:p>
          </p:txBody>
        </p:sp>
        <p:sp>
          <p:nvSpPr>
            <p:cNvPr id="2106374" name="Rectangle 6"/>
            <p:cNvSpPr>
              <a:spLocks noChangeArrowheads="1"/>
            </p:cNvSpPr>
            <p:nvPr/>
          </p:nvSpPr>
          <p:spPr bwMode="auto">
            <a:xfrm>
              <a:off x="1660" y="1220"/>
              <a:ext cx="360" cy="3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ID</a:t>
              </a:r>
            </a:p>
          </p:txBody>
        </p:sp>
        <p:sp>
          <p:nvSpPr>
            <p:cNvPr id="2106375" name="Rectangle 7"/>
            <p:cNvSpPr>
              <a:spLocks noChangeArrowheads="1"/>
            </p:cNvSpPr>
            <p:nvPr/>
          </p:nvSpPr>
          <p:spPr bwMode="auto">
            <a:xfrm>
              <a:off x="2423" y="1220"/>
              <a:ext cx="360" cy="352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EX</a:t>
              </a:r>
            </a:p>
          </p:txBody>
        </p:sp>
        <p:sp>
          <p:nvSpPr>
            <p:cNvPr id="2106376" name="Rectangle 8"/>
            <p:cNvSpPr>
              <a:spLocks noChangeArrowheads="1"/>
            </p:cNvSpPr>
            <p:nvPr/>
          </p:nvSpPr>
          <p:spPr bwMode="auto">
            <a:xfrm>
              <a:off x="3176" y="1220"/>
              <a:ext cx="440" cy="352"/>
            </a:xfrm>
            <a:prstGeom prst="rect">
              <a:avLst/>
            </a:prstGeom>
            <a:solidFill>
              <a:srgbClr val="CC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MEM1</a:t>
              </a:r>
              <a:endParaRPr lang="en-US" b="0">
                <a:effectLst/>
                <a:latin typeface="Tahoma" pitchFamily="34" charset="0"/>
              </a:endParaRPr>
            </a:p>
          </p:txBody>
        </p:sp>
        <p:sp>
          <p:nvSpPr>
            <p:cNvPr id="2106377" name="Rectangle 9"/>
            <p:cNvSpPr>
              <a:spLocks noChangeArrowheads="1"/>
            </p:cNvSpPr>
            <p:nvPr/>
          </p:nvSpPr>
          <p:spPr bwMode="auto">
            <a:xfrm>
              <a:off x="4865" y="1220"/>
              <a:ext cx="360" cy="352"/>
            </a:xfrm>
            <a:prstGeom prst="rect">
              <a:avLst/>
            </a:prstGeom>
            <a:solidFill>
              <a:srgbClr val="CC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>
                  <a:effectLst/>
                  <a:latin typeface="Tahoma" pitchFamily="34" charset="0"/>
                </a:rPr>
                <a:t>WB</a:t>
              </a:r>
            </a:p>
          </p:txBody>
        </p:sp>
        <p:cxnSp>
          <p:nvCxnSpPr>
            <p:cNvPr id="2106378" name="AutoShape 10"/>
            <p:cNvCxnSpPr>
              <a:cxnSpLocks noChangeShapeType="1"/>
              <a:stCxn id="2106373" idx="3"/>
              <a:endCxn id="2106389" idx="1"/>
            </p:cNvCxnSpPr>
            <p:nvPr/>
          </p:nvCxnSpPr>
          <p:spPr bwMode="auto">
            <a:xfrm>
              <a:off x="1243" y="1396"/>
              <a:ext cx="16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6379" name="AutoShape 11"/>
            <p:cNvCxnSpPr>
              <a:cxnSpLocks noChangeShapeType="1"/>
              <a:stCxn id="2106374" idx="3"/>
              <a:endCxn id="2106390" idx="1"/>
            </p:cNvCxnSpPr>
            <p:nvPr/>
          </p:nvCxnSpPr>
          <p:spPr bwMode="auto">
            <a:xfrm>
              <a:off x="2026" y="1396"/>
              <a:ext cx="15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6380" name="AutoShape 12"/>
            <p:cNvCxnSpPr>
              <a:cxnSpLocks noChangeShapeType="1"/>
              <a:stCxn id="2106375" idx="3"/>
              <a:endCxn id="2106391" idx="1"/>
            </p:cNvCxnSpPr>
            <p:nvPr/>
          </p:nvCxnSpPr>
          <p:spPr bwMode="auto">
            <a:xfrm>
              <a:off x="2789" y="1396"/>
              <a:ext cx="15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6381" name="AutoShape 13"/>
            <p:cNvCxnSpPr>
              <a:cxnSpLocks noChangeShapeType="1"/>
              <a:stCxn id="2106376" idx="3"/>
              <a:endCxn id="2106392" idx="1"/>
            </p:cNvCxnSpPr>
            <p:nvPr/>
          </p:nvCxnSpPr>
          <p:spPr bwMode="auto">
            <a:xfrm>
              <a:off x="3622" y="1396"/>
              <a:ext cx="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6382" name="AutoShape 14"/>
            <p:cNvCxnSpPr>
              <a:cxnSpLocks noChangeShapeType="1"/>
              <a:endCxn id="2106373" idx="1"/>
            </p:cNvCxnSpPr>
            <p:nvPr/>
          </p:nvCxnSpPr>
          <p:spPr bwMode="auto">
            <a:xfrm flipV="1">
              <a:off x="557" y="1396"/>
              <a:ext cx="314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6383" name="AutoShape 15"/>
            <p:cNvCxnSpPr>
              <a:cxnSpLocks noChangeShapeType="1"/>
              <a:stCxn id="2106377" idx="3"/>
            </p:cNvCxnSpPr>
            <p:nvPr/>
          </p:nvCxnSpPr>
          <p:spPr bwMode="auto">
            <a:xfrm>
              <a:off x="5231" y="1396"/>
              <a:ext cx="282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6384" name="Text Box 16"/>
            <p:cNvSpPr txBox="1">
              <a:spLocks noChangeArrowheads="1"/>
            </p:cNvSpPr>
            <p:nvPr/>
          </p:nvSpPr>
          <p:spPr bwMode="auto">
            <a:xfrm>
              <a:off x="865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5 ns</a:t>
              </a:r>
            </a:p>
          </p:txBody>
        </p:sp>
        <p:sp>
          <p:nvSpPr>
            <p:cNvPr id="2106385" name="Text Box 17"/>
            <p:cNvSpPr txBox="1">
              <a:spLocks noChangeArrowheads="1"/>
            </p:cNvSpPr>
            <p:nvPr/>
          </p:nvSpPr>
          <p:spPr bwMode="auto">
            <a:xfrm>
              <a:off x="1649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4 ns</a:t>
              </a:r>
            </a:p>
          </p:txBody>
        </p:sp>
        <p:sp>
          <p:nvSpPr>
            <p:cNvPr id="2106386" name="Text Box 18"/>
            <p:cNvSpPr txBox="1">
              <a:spLocks noChangeArrowheads="1"/>
            </p:cNvSpPr>
            <p:nvPr/>
          </p:nvSpPr>
          <p:spPr bwMode="auto">
            <a:xfrm>
              <a:off x="2411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5 ns</a:t>
              </a:r>
            </a:p>
          </p:txBody>
        </p:sp>
        <p:sp>
          <p:nvSpPr>
            <p:cNvPr id="2106387" name="Text Box 19"/>
            <p:cNvSpPr txBox="1">
              <a:spLocks noChangeArrowheads="1"/>
            </p:cNvSpPr>
            <p:nvPr/>
          </p:nvSpPr>
          <p:spPr bwMode="auto">
            <a:xfrm>
              <a:off x="3204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5 ns</a:t>
              </a:r>
            </a:p>
          </p:txBody>
        </p:sp>
        <p:sp>
          <p:nvSpPr>
            <p:cNvPr id="2106388" name="Text Box 20"/>
            <p:cNvSpPr txBox="1">
              <a:spLocks noChangeArrowheads="1"/>
            </p:cNvSpPr>
            <p:nvPr/>
          </p:nvSpPr>
          <p:spPr bwMode="auto">
            <a:xfrm>
              <a:off x="4853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4 ns</a:t>
              </a:r>
            </a:p>
          </p:txBody>
        </p:sp>
        <p:sp>
          <p:nvSpPr>
            <p:cNvPr id="2106389" name="Rectangle 21"/>
            <p:cNvSpPr>
              <a:spLocks noChangeArrowheads="1"/>
            </p:cNvSpPr>
            <p:nvPr/>
          </p:nvSpPr>
          <p:spPr bwMode="auto">
            <a:xfrm>
              <a:off x="1418" y="1192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6390" name="Rectangle 22"/>
            <p:cNvSpPr>
              <a:spLocks noChangeArrowheads="1"/>
            </p:cNvSpPr>
            <p:nvPr/>
          </p:nvSpPr>
          <p:spPr bwMode="auto">
            <a:xfrm>
              <a:off x="2182" y="1192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6391" name="Rectangle 23"/>
            <p:cNvSpPr>
              <a:spLocks noChangeArrowheads="1"/>
            </p:cNvSpPr>
            <p:nvPr/>
          </p:nvSpPr>
          <p:spPr bwMode="auto">
            <a:xfrm>
              <a:off x="2946" y="1192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6392" name="Rectangle 24"/>
            <p:cNvSpPr>
              <a:spLocks noChangeArrowheads="1"/>
            </p:cNvSpPr>
            <p:nvPr/>
          </p:nvSpPr>
          <p:spPr bwMode="auto">
            <a:xfrm>
              <a:off x="3790" y="1192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06393" name="AutoShape 25"/>
            <p:cNvCxnSpPr>
              <a:cxnSpLocks noChangeShapeType="1"/>
              <a:stCxn id="2106389" idx="3"/>
              <a:endCxn id="2106374" idx="1"/>
            </p:cNvCxnSpPr>
            <p:nvPr/>
          </p:nvCxnSpPr>
          <p:spPr bwMode="auto">
            <a:xfrm>
              <a:off x="1480" y="1396"/>
              <a:ext cx="17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6394" name="AutoShape 26"/>
            <p:cNvCxnSpPr>
              <a:cxnSpLocks noChangeShapeType="1"/>
              <a:stCxn id="2106390" idx="3"/>
              <a:endCxn id="2106375" idx="1"/>
            </p:cNvCxnSpPr>
            <p:nvPr/>
          </p:nvCxnSpPr>
          <p:spPr bwMode="auto">
            <a:xfrm>
              <a:off x="2244" y="1396"/>
              <a:ext cx="17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6395" name="AutoShape 27"/>
            <p:cNvCxnSpPr>
              <a:cxnSpLocks noChangeShapeType="1"/>
              <a:stCxn id="2106391" idx="3"/>
              <a:endCxn id="2106376" idx="1"/>
            </p:cNvCxnSpPr>
            <p:nvPr/>
          </p:nvCxnSpPr>
          <p:spPr bwMode="auto">
            <a:xfrm>
              <a:off x="3008" y="1396"/>
              <a:ext cx="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6396" name="AutoShape 28"/>
            <p:cNvCxnSpPr>
              <a:cxnSpLocks noChangeShapeType="1"/>
              <a:stCxn id="2106392" idx="3"/>
              <a:endCxn id="2106377" idx="1"/>
            </p:cNvCxnSpPr>
            <p:nvPr/>
          </p:nvCxnSpPr>
          <p:spPr bwMode="auto">
            <a:xfrm>
              <a:off x="3852" y="1396"/>
              <a:ext cx="100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6397" name="Rectangle 29"/>
            <p:cNvSpPr>
              <a:spLocks noChangeArrowheads="1"/>
            </p:cNvSpPr>
            <p:nvPr/>
          </p:nvSpPr>
          <p:spPr bwMode="auto">
            <a:xfrm>
              <a:off x="4022" y="1220"/>
              <a:ext cx="440" cy="352"/>
            </a:xfrm>
            <a:prstGeom prst="rect">
              <a:avLst/>
            </a:prstGeom>
            <a:solidFill>
              <a:srgbClr val="99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0">
                  <a:effectLst/>
                  <a:latin typeface="Tahoma" pitchFamily="34" charset="0"/>
                </a:rPr>
                <a:t>MEM2</a:t>
              </a:r>
            </a:p>
          </p:txBody>
        </p:sp>
        <p:sp>
          <p:nvSpPr>
            <p:cNvPr id="2106398" name="Rectangle 30"/>
            <p:cNvSpPr>
              <a:spLocks noChangeArrowheads="1"/>
            </p:cNvSpPr>
            <p:nvPr/>
          </p:nvSpPr>
          <p:spPr bwMode="auto">
            <a:xfrm>
              <a:off x="4634" y="1192"/>
              <a:ext cx="56" cy="408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6399" name="Text Box 31"/>
            <p:cNvSpPr txBox="1">
              <a:spLocks noChangeArrowheads="1"/>
            </p:cNvSpPr>
            <p:nvPr/>
          </p:nvSpPr>
          <p:spPr bwMode="auto">
            <a:xfrm>
              <a:off x="4050" y="162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800" b="0">
                  <a:solidFill>
                    <a:srgbClr val="FF3300"/>
                  </a:solidFill>
                  <a:effectLst/>
                  <a:latin typeface="Tahoma" pitchFamily="34" charset="0"/>
                </a:rPr>
                <a:t>5 ns</a:t>
              </a:r>
            </a:p>
          </p:txBody>
        </p:sp>
      </p:grpSp>
      <p:graphicFrame>
        <p:nvGraphicFramePr>
          <p:cNvPr id="2106400" name="Object 32"/>
          <p:cNvGraphicFramePr>
            <a:graphicFrameLocks noChangeAspect="1"/>
          </p:cNvGraphicFramePr>
          <p:nvPr/>
        </p:nvGraphicFramePr>
        <p:xfrm>
          <a:off x="1447800" y="3733800"/>
          <a:ext cx="66103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5" imgW="2997000" imgH="241200" progId="Equation.3">
                  <p:embed/>
                </p:oleObj>
              </mc:Choice>
              <mc:Fallback>
                <p:oleObj name="Equation" r:id="rId5" imgW="2997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66103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401" name="Text Box 33"/>
          <p:cNvSpPr txBox="1">
            <a:spLocks noChangeArrowheads="1"/>
          </p:cNvSpPr>
          <p:nvPr/>
        </p:nvSpPr>
        <p:spPr bwMode="auto">
          <a:xfrm>
            <a:off x="1295400" y="2362200"/>
            <a:ext cx="7180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How long does it take to execute 20000 instructions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in this pipeline? (disregard bubbles caused by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branches, cache misses, etc, for now)</a:t>
            </a:r>
          </a:p>
        </p:txBody>
      </p:sp>
      <p:sp>
        <p:nvSpPr>
          <p:cNvPr id="2106402" name="Text Box 34"/>
          <p:cNvSpPr txBox="1">
            <a:spLocks noChangeArrowheads="1"/>
          </p:cNvSpPr>
          <p:nvPr/>
        </p:nvSpPr>
        <p:spPr bwMode="auto">
          <a:xfrm>
            <a:off x="1295400" y="4343400"/>
            <a:ext cx="701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Thus the speedup that we get from the pipeline is:</a:t>
            </a:r>
          </a:p>
        </p:txBody>
      </p:sp>
      <p:graphicFrame>
        <p:nvGraphicFramePr>
          <p:cNvPr id="2106403" name="Object 35"/>
          <p:cNvGraphicFramePr>
            <a:graphicFrameLocks noChangeAspect="1"/>
          </p:cNvGraphicFramePr>
          <p:nvPr/>
        </p:nvGraphicFramePr>
        <p:xfrm>
          <a:off x="1676400" y="5029200"/>
          <a:ext cx="6273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7" imgW="2844720" imgH="469800" progId="Equation.3">
                  <p:embed/>
                </p:oleObj>
              </mc:Choice>
              <mc:Fallback>
                <p:oleObj name="Equation" r:id="rId7" imgW="2844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29200"/>
                        <a:ext cx="62738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69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CE726-212B-4099-8C95-94C83B3A8E5A}" type="slidenum">
              <a:rPr lang="en-US"/>
              <a:pPr/>
              <a:t>63</a:t>
            </a:fld>
            <a:endParaRPr lang="en-US"/>
          </a:p>
        </p:txBody>
      </p:sp>
      <p:sp>
        <p:nvSpPr>
          <p:cNvPr id="210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7030A0"/>
                </a:solidFill>
                <a:latin typeface="Monotype Corsiva" pitchFamily="66" charset="0"/>
              </a:rPr>
              <a:t>Pipeline Throughput and Latency</a:t>
            </a:r>
          </a:p>
        </p:txBody>
      </p:sp>
      <p:sp>
        <p:nvSpPr>
          <p:cNvPr id="2107395" name="Rectangle 3"/>
          <p:cNvSpPr>
            <a:spLocks noChangeArrowheads="1"/>
          </p:cNvSpPr>
          <p:nvPr/>
        </p:nvSpPr>
        <p:spPr bwMode="auto">
          <a:xfrm>
            <a:off x="1392238" y="1936750"/>
            <a:ext cx="571500" cy="558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IF</a:t>
            </a:r>
          </a:p>
        </p:txBody>
      </p:sp>
      <p:sp>
        <p:nvSpPr>
          <p:cNvPr id="2107396" name="Rectangle 4"/>
          <p:cNvSpPr>
            <a:spLocks noChangeArrowheads="1"/>
          </p:cNvSpPr>
          <p:nvPr/>
        </p:nvSpPr>
        <p:spPr bwMode="auto">
          <a:xfrm>
            <a:off x="2635250" y="1936750"/>
            <a:ext cx="571500" cy="558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ID</a:t>
            </a:r>
          </a:p>
        </p:txBody>
      </p:sp>
      <p:sp>
        <p:nvSpPr>
          <p:cNvPr id="2107397" name="Rectangle 5"/>
          <p:cNvSpPr>
            <a:spLocks noChangeArrowheads="1"/>
          </p:cNvSpPr>
          <p:nvPr/>
        </p:nvSpPr>
        <p:spPr bwMode="auto">
          <a:xfrm>
            <a:off x="3846513" y="1936750"/>
            <a:ext cx="571500" cy="558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EX</a:t>
            </a:r>
          </a:p>
        </p:txBody>
      </p:sp>
      <p:sp>
        <p:nvSpPr>
          <p:cNvPr id="2107398" name="Rectangle 6"/>
          <p:cNvSpPr>
            <a:spLocks noChangeArrowheads="1"/>
          </p:cNvSpPr>
          <p:nvPr/>
        </p:nvSpPr>
        <p:spPr bwMode="auto">
          <a:xfrm>
            <a:off x="5041900" y="1936750"/>
            <a:ext cx="698500" cy="558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MEM1</a:t>
            </a:r>
            <a:endParaRPr lang="en-US" b="0">
              <a:effectLst/>
              <a:latin typeface="Tahoma" pitchFamily="34" charset="0"/>
            </a:endParaRPr>
          </a:p>
        </p:txBody>
      </p:sp>
      <p:sp>
        <p:nvSpPr>
          <p:cNvPr id="2107399" name="Rectangle 7"/>
          <p:cNvSpPr>
            <a:spLocks noChangeArrowheads="1"/>
          </p:cNvSpPr>
          <p:nvPr/>
        </p:nvSpPr>
        <p:spPr bwMode="auto">
          <a:xfrm>
            <a:off x="7723188" y="1936750"/>
            <a:ext cx="571500" cy="558800"/>
          </a:xfrm>
          <a:prstGeom prst="rect">
            <a:avLst/>
          </a:prstGeom>
          <a:solidFill>
            <a:srgbClr val="CC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effectLst/>
                <a:latin typeface="Tahoma" pitchFamily="34" charset="0"/>
              </a:rPr>
              <a:t>WB</a:t>
            </a:r>
          </a:p>
        </p:txBody>
      </p:sp>
      <p:cxnSp>
        <p:nvCxnSpPr>
          <p:cNvPr id="2107400" name="AutoShape 8"/>
          <p:cNvCxnSpPr>
            <a:cxnSpLocks noChangeShapeType="1"/>
            <a:stCxn id="2107395" idx="3"/>
            <a:endCxn id="2107411" idx="1"/>
          </p:cNvCxnSpPr>
          <p:nvPr/>
        </p:nvCxnSpPr>
        <p:spPr bwMode="auto">
          <a:xfrm>
            <a:off x="1973263" y="2216150"/>
            <a:ext cx="2682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7401" name="AutoShape 9"/>
          <p:cNvCxnSpPr>
            <a:cxnSpLocks noChangeShapeType="1"/>
            <a:stCxn id="2107396" idx="3"/>
            <a:endCxn id="2107412" idx="1"/>
          </p:cNvCxnSpPr>
          <p:nvPr/>
        </p:nvCxnSpPr>
        <p:spPr bwMode="auto">
          <a:xfrm>
            <a:off x="3216275" y="2216150"/>
            <a:ext cx="238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7402" name="AutoShape 10"/>
          <p:cNvCxnSpPr>
            <a:cxnSpLocks noChangeShapeType="1"/>
            <a:stCxn id="2107397" idx="3"/>
            <a:endCxn id="2107413" idx="1"/>
          </p:cNvCxnSpPr>
          <p:nvPr/>
        </p:nvCxnSpPr>
        <p:spPr bwMode="auto">
          <a:xfrm>
            <a:off x="4427538" y="2216150"/>
            <a:ext cx="239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7403" name="AutoShape 11"/>
          <p:cNvCxnSpPr>
            <a:cxnSpLocks noChangeShapeType="1"/>
            <a:stCxn id="2107398" idx="3"/>
            <a:endCxn id="2107414" idx="1"/>
          </p:cNvCxnSpPr>
          <p:nvPr/>
        </p:nvCxnSpPr>
        <p:spPr bwMode="auto">
          <a:xfrm>
            <a:off x="5749925" y="2216150"/>
            <a:ext cx="257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7404" name="AutoShape 12"/>
          <p:cNvCxnSpPr>
            <a:cxnSpLocks noChangeShapeType="1"/>
            <a:endCxn id="2107395" idx="1"/>
          </p:cNvCxnSpPr>
          <p:nvPr/>
        </p:nvCxnSpPr>
        <p:spPr bwMode="auto">
          <a:xfrm flipV="1">
            <a:off x="884238" y="2216150"/>
            <a:ext cx="4984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7405" name="AutoShape 13"/>
          <p:cNvCxnSpPr>
            <a:cxnSpLocks noChangeShapeType="1"/>
            <a:stCxn id="2107399" idx="3"/>
          </p:cNvCxnSpPr>
          <p:nvPr/>
        </p:nvCxnSpPr>
        <p:spPr bwMode="auto">
          <a:xfrm>
            <a:off x="8304213" y="2216150"/>
            <a:ext cx="44767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7406" name="Text Box 14"/>
          <p:cNvSpPr txBox="1">
            <a:spLocks noChangeArrowheads="1"/>
          </p:cNvSpPr>
          <p:nvPr/>
        </p:nvSpPr>
        <p:spPr bwMode="auto">
          <a:xfrm>
            <a:off x="1373188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7407" name="Text Box 15"/>
          <p:cNvSpPr txBox="1">
            <a:spLocks noChangeArrowheads="1"/>
          </p:cNvSpPr>
          <p:nvPr/>
        </p:nvSpPr>
        <p:spPr bwMode="auto">
          <a:xfrm>
            <a:off x="2617788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4 ns</a:t>
            </a:r>
          </a:p>
        </p:txBody>
      </p:sp>
      <p:sp>
        <p:nvSpPr>
          <p:cNvPr id="2107408" name="Text Box 16"/>
          <p:cNvSpPr txBox="1">
            <a:spLocks noChangeArrowheads="1"/>
          </p:cNvSpPr>
          <p:nvPr/>
        </p:nvSpPr>
        <p:spPr bwMode="auto">
          <a:xfrm>
            <a:off x="3827463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7409" name="Text Box 17"/>
          <p:cNvSpPr txBox="1">
            <a:spLocks noChangeArrowheads="1"/>
          </p:cNvSpPr>
          <p:nvPr/>
        </p:nvSpPr>
        <p:spPr bwMode="auto">
          <a:xfrm>
            <a:off x="5086350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7410" name="Text Box 18"/>
          <p:cNvSpPr txBox="1">
            <a:spLocks noChangeArrowheads="1"/>
          </p:cNvSpPr>
          <p:nvPr/>
        </p:nvSpPr>
        <p:spPr bwMode="auto">
          <a:xfrm>
            <a:off x="7704138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4 ns</a:t>
            </a:r>
          </a:p>
        </p:txBody>
      </p:sp>
      <p:sp>
        <p:nvSpPr>
          <p:cNvPr id="2107411" name="Rectangle 19"/>
          <p:cNvSpPr>
            <a:spLocks noChangeArrowheads="1"/>
          </p:cNvSpPr>
          <p:nvPr/>
        </p:nvSpPr>
        <p:spPr bwMode="auto">
          <a:xfrm>
            <a:off x="225107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7412" name="Rectangle 20"/>
          <p:cNvSpPr>
            <a:spLocks noChangeArrowheads="1"/>
          </p:cNvSpPr>
          <p:nvPr/>
        </p:nvSpPr>
        <p:spPr bwMode="auto">
          <a:xfrm>
            <a:off x="346392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7413" name="Rectangle 21"/>
          <p:cNvSpPr>
            <a:spLocks noChangeArrowheads="1"/>
          </p:cNvSpPr>
          <p:nvPr/>
        </p:nvSpPr>
        <p:spPr bwMode="auto">
          <a:xfrm>
            <a:off x="467677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7414" name="Rectangle 22"/>
          <p:cNvSpPr>
            <a:spLocks noChangeArrowheads="1"/>
          </p:cNvSpPr>
          <p:nvPr/>
        </p:nvSpPr>
        <p:spPr bwMode="auto">
          <a:xfrm>
            <a:off x="601662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07415" name="AutoShape 23"/>
          <p:cNvCxnSpPr>
            <a:cxnSpLocks noChangeShapeType="1"/>
            <a:stCxn id="2107411" idx="3"/>
            <a:endCxn id="2107396" idx="1"/>
          </p:cNvCxnSpPr>
          <p:nvPr/>
        </p:nvCxnSpPr>
        <p:spPr bwMode="auto">
          <a:xfrm>
            <a:off x="2349500" y="2216150"/>
            <a:ext cx="276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7416" name="AutoShape 24"/>
          <p:cNvCxnSpPr>
            <a:cxnSpLocks noChangeShapeType="1"/>
            <a:stCxn id="2107412" idx="3"/>
            <a:endCxn id="2107397" idx="1"/>
          </p:cNvCxnSpPr>
          <p:nvPr/>
        </p:nvCxnSpPr>
        <p:spPr bwMode="auto">
          <a:xfrm>
            <a:off x="3562350" y="2216150"/>
            <a:ext cx="2746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7417" name="AutoShape 25"/>
          <p:cNvCxnSpPr>
            <a:cxnSpLocks noChangeShapeType="1"/>
            <a:stCxn id="2107413" idx="3"/>
            <a:endCxn id="2107398" idx="1"/>
          </p:cNvCxnSpPr>
          <p:nvPr/>
        </p:nvCxnSpPr>
        <p:spPr bwMode="auto">
          <a:xfrm>
            <a:off x="4775200" y="2216150"/>
            <a:ext cx="257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7418" name="AutoShape 26"/>
          <p:cNvCxnSpPr>
            <a:cxnSpLocks noChangeShapeType="1"/>
            <a:stCxn id="2107414" idx="3"/>
            <a:endCxn id="2107399" idx="1"/>
          </p:cNvCxnSpPr>
          <p:nvPr/>
        </p:nvCxnSpPr>
        <p:spPr bwMode="auto">
          <a:xfrm>
            <a:off x="6115050" y="2216150"/>
            <a:ext cx="15986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07419" name="Object 2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20" name="Rectangle 28"/>
          <p:cNvSpPr>
            <a:spLocks noChangeArrowheads="1"/>
          </p:cNvSpPr>
          <p:nvPr/>
        </p:nvSpPr>
        <p:spPr bwMode="auto">
          <a:xfrm>
            <a:off x="6384925" y="1936750"/>
            <a:ext cx="698500" cy="558800"/>
          </a:xfrm>
          <a:prstGeom prst="rect">
            <a:avLst/>
          </a:prstGeom>
          <a:solidFill>
            <a:srgbClr val="99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effectLst/>
                <a:latin typeface="Tahoma" pitchFamily="34" charset="0"/>
              </a:rPr>
              <a:t>MEM2</a:t>
            </a:r>
          </a:p>
        </p:txBody>
      </p:sp>
      <p:sp>
        <p:nvSpPr>
          <p:cNvPr id="2107421" name="Rectangle 29"/>
          <p:cNvSpPr>
            <a:spLocks noChangeArrowheads="1"/>
          </p:cNvSpPr>
          <p:nvPr/>
        </p:nvSpPr>
        <p:spPr bwMode="auto">
          <a:xfrm>
            <a:off x="7356475" y="1892300"/>
            <a:ext cx="88900" cy="6477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7422" name="Text Box 30"/>
          <p:cNvSpPr txBox="1">
            <a:spLocks noChangeArrowheads="1"/>
          </p:cNvSpPr>
          <p:nvPr/>
        </p:nvSpPr>
        <p:spPr bwMode="auto">
          <a:xfrm>
            <a:off x="6429375" y="25733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rgbClr val="FF3300"/>
                </a:solidFill>
                <a:effectLst/>
                <a:latin typeface="Tahoma" pitchFamily="34" charset="0"/>
              </a:rPr>
              <a:t>5 ns</a:t>
            </a:r>
          </a:p>
        </p:txBody>
      </p:sp>
      <p:sp>
        <p:nvSpPr>
          <p:cNvPr id="2107423" name="Text Box 31"/>
          <p:cNvSpPr txBox="1">
            <a:spLocks noChangeArrowheads="1"/>
          </p:cNvSpPr>
          <p:nvPr/>
        </p:nvSpPr>
        <p:spPr bwMode="auto">
          <a:xfrm>
            <a:off x="1254125" y="3136900"/>
            <a:ext cx="586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What have we learned from this example?</a:t>
            </a:r>
          </a:p>
        </p:txBody>
      </p:sp>
      <p:sp>
        <p:nvSpPr>
          <p:cNvPr id="2107424" name="Text Box 32"/>
          <p:cNvSpPr txBox="1">
            <a:spLocks noChangeArrowheads="1"/>
          </p:cNvSpPr>
          <p:nvPr/>
        </p:nvSpPr>
        <p:spPr bwMode="auto">
          <a:xfrm>
            <a:off x="1304925" y="3614738"/>
            <a:ext cx="6272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1. It is important to balance the delays in the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    stages of the pipeline</a:t>
            </a:r>
          </a:p>
        </p:txBody>
      </p:sp>
      <p:sp>
        <p:nvSpPr>
          <p:cNvPr id="2107425" name="Text Box 33"/>
          <p:cNvSpPr txBox="1">
            <a:spLocks noChangeArrowheads="1"/>
          </p:cNvSpPr>
          <p:nvPr/>
        </p:nvSpPr>
        <p:spPr bwMode="auto">
          <a:xfrm>
            <a:off x="1317625" y="4711700"/>
            <a:ext cx="755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2. The throughput of a pipeline is 1/max(stage_delay).</a:t>
            </a:r>
          </a:p>
        </p:txBody>
      </p:sp>
      <p:sp>
        <p:nvSpPr>
          <p:cNvPr id="2107426" name="Text Box 34"/>
          <p:cNvSpPr txBox="1">
            <a:spLocks noChangeArrowheads="1"/>
          </p:cNvSpPr>
          <p:nvPr/>
        </p:nvSpPr>
        <p:spPr bwMode="auto">
          <a:xfrm>
            <a:off x="1304925" y="5354638"/>
            <a:ext cx="7412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ffectLst/>
                <a:latin typeface="Tahoma" pitchFamily="34" charset="0"/>
              </a:rPr>
              <a:t>3. The latency is N</a:t>
            </a:r>
            <a:r>
              <a:rPr lang="en-US" b="0">
                <a:effectLst/>
                <a:latin typeface="Tahoma" pitchFamily="34" charset="0"/>
                <a:sym typeface="Symbol" pitchFamily="18" charset="2"/>
              </a:rPr>
              <a:t></a:t>
            </a:r>
            <a:r>
              <a:rPr lang="en-US" b="0">
                <a:effectLst/>
                <a:latin typeface="Tahoma" pitchFamily="34" charset="0"/>
              </a:rPr>
              <a:t>max(stage_delay), where N is the</a:t>
            </a:r>
          </a:p>
          <a:p>
            <a:pPr algn="l"/>
            <a:r>
              <a:rPr lang="en-US" b="0">
                <a:effectLst/>
                <a:latin typeface="Tahoma" pitchFamily="34" charset="0"/>
              </a:rPr>
              <a:t>    number of stages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264126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5D1F-D64A-4089-A37D-062D7B286982}" type="slidenum">
              <a:rPr lang="en-US"/>
              <a:pPr/>
              <a:t>7</a:t>
            </a:fld>
            <a:endParaRPr lang="en-US"/>
          </a:p>
        </p:txBody>
      </p:sp>
      <p:sp>
        <p:nvSpPr>
          <p:cNvPr id="205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Pipelining Lessons [</a:t>
            </a:r>
            <a:r>
              <a:rPr lang="en-US" dirty="0" smtClean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cont’d</a:t>
            </a:r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…]</a:t>
            </a:r>
          </a:p>
        </p:txBody>
      </p:sp>
      <p:sp>
        <p:nvSpPr>
          <p:cNvPr id="205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1524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Question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fastest operation in the example 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slowest operation in the example</a:t>
            </a:r>
          </a:p>
        </p:txBody>
      </p:sp>
      <p:sp>
        <p:nvSpPr>
          <p:cNvPr id="2050052" name="Text Box 4"/>
          <p:cNvSpPr txBox="1">
            <a:spLocks noChangeArrowheads="1"/>
          </p:cNvSpPr>
          <p:nvPr/>
        </p:nvSpPr>
        <p:spPr bwMode="auto">
          <a:xfrm>
            <a:off x="152400" y="2819400"/>
            <a:ext cx="2209800" cy="292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b="0">
                <a:effectLst/>
                <a:latin typeface="Arial" pitchFamily="34" charset="0"/>
              </a:rPr>
              <a:t>Pipeline rate limited by </a:t>
            </a:r>
            <a:r>
              <a:rPr lang="en-US" sz="2800">
                <a:solidFill>
                  <a:srgbClr val="0000FF"/>
                </a:solidFill>
                <a:effectLst/>
                <a:latin typeface="Arial" pitchFamily="34" charset="0"/>
              </a:rPr>
              <a:t>slowest</a:t>
            </a:r>
            <a:r>
              <a:rPr lang="en-US" sz="2800" b="0">
                <a:effectLst/>
                <a:latin typeface="Arial" pitchFamily="34" charset="0"/>
              </a:rPr>
              <a:t> pipeline stage</a:t>
            </a:r>
          </a:p>
          <a:p>
            <a:pPr algn="l" eaLnBrk="1" hangingPunct="1"/>
            <a:endParaRPr lang="en-US" sz="2800" b="0">
              <a:effectLst/>
              <a:latin typeface="Arial" pitchFamily="34" charset="0"/>
            </a:endParaRPr>
          </a:p>
          <a:p>
            <a:pPr algn="l" eaLnBrk="1" hangingPunct="1"/>
            <a:endParaRPr lang="en-US" sz="1800" b="0">
              <a:effectLst/>
              <a:latin typeface="Arial" pitchFamily="34" charset="0"/>
            </a:endParaRPr>
          </a:p>
        </p:txBody>
      </p:sp>
      <p:grpSp>
        <p:nvGrpSpPr>
          <p:cNvPr id="2050053" name="Group 5"/>
          <p:cNvGrpSpPr>
            <a:grpSpLocks/>
          </p:cNvGrpSpPr>
          <p:nvPr/>
        </p:nvGrpSpPr>
        <p:grpSpPr bwMode="auto">
          <a:xfrm>
            <a:off x="2603500" y="3225800"/>
            <a:ext cx="522288" cy="528638"/>
            <a:chOff x="532" y="1716"/>
            <a:chExt cx="329" cy="333"/>
          </a:xfrm>
        </p:grpSpPr>
        <p:sp>
          <p:nvSpPr>
            <p:cNvPr id="2050054" name="Freeform 6"/>
            <p:cNvSpPr>
              <a:spLocks/>
            </p:cNvSpPr>
            <p:nvPr/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55" name="Rectangle 7"/>
            <p:cNvSpPr>
              <a:spLocks noChangeArrowheads="1"/>
            </p:cNvSpPr>
            <p:nvPr/>
          </p:nvSpPr>
          <p:spPr bwMode="auto">
            <a:xfrm>
              <a:off x="583" y="1763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2050056" name="Group 8"/>
          <p:cNvGrpSpPr>
            <a:grpSpLocks/>
          </p:cNvGrpSpPr>
          <p:nvPr/>
        </p:nvGrpSpPr>
        <p:grpSpPr bwMode="auto">
          <a:xfrm>
            <a:off x="2590800" y="4076700"/>
            <a:ext cx="522288" cy="528638"/>
            <a:chOff x="524" y="2252"/>
            <a:chExt cx="329" cy="333"/>
          </a:xfrm>
        </p:grpSpPr>
        <p:sp>
          <p:nvSpPr>
            <p:cNvPr id="2050057" name="Freeform 9"/>
            <p:cNvSpPr>
              <a:spLocks/>
            </p:cNvSpPr>
            <p:nvPr/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58" name="Rectangle 10"/>
            <p:cNvSpPr>
              <a:spLocks noChangeArrowheads="1"/>
            </p:cNvSpPr>
            <p:nvPr/>
          </p:nvSpPr>
          <p:spPr bwMode="auto">
            <a:xfrm>
              <a:off x="575" y="2299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2050059" name="Group 11"/>
          <p:cNvGrpSpPr>
            <a:grpSpLocks/>
          </p:cNvGrpSpPr>
          <p:nvPr/>
        </p:nvGrpSpPr>
        <p:grpSpPr bwMode="auto">
          <a:xfrm>
            <a:off x="2552700" y="4826000"/>
            <a:ext cx="522288" cy="528638"/>
            <a:chOff x="500" y="2724"/>
            <a:chExt cx="329" cy="333"/>
          </a:xfrm>
        </p:grpSpPr>
        <p:sp>
          <p:nvSpPr>
            <p:cNvPr id="2050060" name="Freeform 12"/>
            <p:cNvSpPr>
              <a:spLocks/>
            </p:cNvSpPr>
            <p:nvPr/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61" name="Rectangle 13"/>
            <p:cNvSpPr>
              <a:spLocks noChangeArrowheads="1"/>
            </p:cNvSpPr>
            <p:nvPr/>
          </p:nvSpPr>
          <p:spPr bwMode="auto">
            <a:xfrm>
              <a:off x="551" y="2771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2050062" name="Group 14"/>
          <p:cNvGrpSpPr>
            <a:grpSpLocks/>
          </p:cNvGrpSpPr>
          <p:nvPr/>
        </p:nvGrpSpPr>
        <p:grpSpPr bwMode="auto">
          <a:xfrm>
            <a:off x="2552700" y="5549900"/>
            <a:ext cx="522288" cy="528638"/>
            <a:chOff x="500" y="3180"/>
            <a:chExt cx="329" cy="333"/>
          </a:xfrm>
        </p:grpSpPr>
        <p:sp>
          <p:nvSpPr>
            <p:cNvPr id="2050063" name="Freeform 15"/>
            <p:cNvSpPr>
              <a:spLocks/>
            </p:cNvSpPr>
            <p:nvPr/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64" name="Rectangle 16"/>
            <p:cNvSpPr>
              <a:spLocks noChangeArrowheads="1"/>
            </p:cNvSpPr>
            <p:nvPr/>
          </p:nvSpPr>
          <p:spPr bwMode="auto">
            <a:xfrm>
              <a:off x="551" y="3227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2050065" name="Group 17"/>
          <p:cNvGrpSpPr>
            <a:grpSpLocks/>
          </p:cNvGrpSpPr>
          <p:nvPr/>
        </p:nvGrpSpPr>
        <p:grpSpPr bwMode="auto">
          <a:xfrm>
            <a:off x="3236913" y="2552700"/>
            <a:ext cx="3568700" cy="630238"/>
            <a:chOff x="931" y="1292"/>
            <a:chExt cx="2248" cy="397"/>
          </a:xfrm>
        </p:grpSpPr>
        <p:sp>
          <p:nvSpPr>
            <p:cNvPr id="2050066" name="Rectangle 18"/>
            <p:cNvSpPr>
              <a:spLocks noChangeArrowheads="1"/>
            </p:cNvSpPr>
            <p:nvPr/>
          </p:nvSpPr>
          <p:spPr bwMode="auto">
            <a:xfrm>
              <a:off x="931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30</a:t>
              </a:r>
            </a:p>
          </p:txBody>
        </p:sp>
        <p:sp>
          <p:nvSpPr>
            <p:cNvPr id="2050067" name="Line 19"/>
            <p:cNvSpPr>
              <a:spLocks noChangeShapeType="1"/>
            </p:cNvSpPr>
            <p:nvPr/>
          </p:nvSpPr>
          <p:spPr bwMode="auto">
            <a:xfrm>
              <a:off x="944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68" name="Line 20"/>
            <p:cNvSpPr>
              <a:spLocks noChangeShapeType="1"/>
            </p:cNvSpPr>
            <p:nvPr/>
          </p:nvSpPr>
          <p:spPr bwMode="auto">
            <a:xfrm>
              <a:off x="126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0069" name="Group 21"/>
            <p:cNvGrpSpPr>
              <a:grpSpLocks/>
            </p:cNvGrpSpPr>
            <p:nvPr/>
          </p:nvGrpSpPr>
          <p:grpSpPr bwMode="auto">
            <a:xfrm>
              <a:off x="1280" y="1292"/>
              <a:ext cx="384" cy="397"/>
              <a:chOff x="1280" y="1292"/>
              <a:chExt cx="384" cy="397"/>
            </a:xfrm>
          </p:grpSpPr>
          <p:sp>
            <p:nvSpPr>
              <p:cNvPr id="2050070" name="Line 22"/>
              <p:cNvSpPr>
                <a:spLocks noChangeShapeType="1"/>
              </p:cNvSpPr>
              <p:nvPr/>
            </p:nvSpPr>
            <p:spPr bwMode="auto">
              <a:xfrm>
                <a:off x="1280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71" name="Rectangle 23"/>
              <p:cNvSpPr>
                <a:spLocks noChangeArrowheads="1"/>
              </p:cNvSpPr>
              <p:nvPr/>
            </p:nvSpPr>
            <p:spPr bwMode="auto">
              <a:xfrm>
                <a:off x="1299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0072" name="Line 24"/>
              <p:cNvSpPr>
                <a:spLocks noChangeShapeType="1"/>
              </p:cNvSpPr>
              <p:nvPr/>
            </p:nvSpPr>
            <p:spPr bwMode="auto">
              <a:xfrm>
                <a:off x="1664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073" name="Group 25"/>
            <p:cNvGrpSpPr>
              <a:grpSpLocks/>
            </p:cNvGrpSpPr>
            <p:nvPr/>
          </p:nvGrpSpPr>
          <p:grpSpPr bwMode="auto">
            <a:xfrm>
              <a:off x="1688" y="1292"/>
              <a:ext cx="384" cy="397"/>
              <a:chOff x="1688" y="1292"/>
              <a:chExt cx="384" cy="397"/>
            </a:xfrm>
          </p:grpSpPr>
          <p:sp>
            <p:nvSpPr>
              <p:cNvPr id="2050074" name="Line 26"/>
              <p:cNvSpPr>
                <a:spLocks noChangeShapeType="1"/>
              </p:cNvSpPr>
              <p:nvPr/>
            </p:nvSpPr>
            <p:spPr bwMode="auto">
              <a:xfrm>
                <a:off x="1688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75" name="Rectangle 27"/>
              <p:cNvSpPr>
                <a:spLocks noChangeArrowheads="1"/>
              </p:cNvSpPr>
              <p:nvPr/>
            </p:nvSpPr>
            <p:spPr bwMode="auto">
              <a:xfrm>
                <a:off x="1707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0076" name="Line 28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077" name="Group 29"/>
            <p:cNvGrpSpPr>
              <a:grpSpLocks/>
            </p:cNvGrpSpPr>
            <p:nvPr/>
          </p:nvGrpSpPr>
          <p:grpSpPr bwMode="auto">
            <a:xfrm>
              <a:off x="2096" y="1292"/>
              <a:ext cx="384" cy="397"/>
              <a:chOff x="2096" y="1292"/>
              <a:chExt cx="384" cy="397"/>
            </a:xfrm>
          </p:grpSpPr>
          <p:sp>
            <p:nvSpPr>
              <p:cNvPr id="2050078" name="Line 30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79" name="Rectangle 31"/>
              <p:cNvSpPr>
                <a:spLocks noChangeArrowheads="1"/>
              </p:cNvSpPr>
              <p:nvPr/>
            </p:nvSpPr>
            <p:spPr bwMode="auto">
              <a:xfrm>
                <a:off x="2115" y="1403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0080" name="Line 32"/>
              <p:cNvSpPr>
                <a:spLocks noChangeShapeType="1"/>
              </p:cNvSpPr>
              <p:nvPr/>
            </p:nvSpPr>
            <p:spPr bwMode="auto">
              <a:xfrm>
                <a:off x="2480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0081" name="Line 33"/>
            <p:cNvSpPr>
              <a:spLocks noChangeShapeType="1"/>
            </p:cNvSpPr>
            <p:nvPr/>
          </p:nvSpPr>
          <p:spPr bwMode="auto">
            <a:xfrm>
              <a:off x="2504" y="1400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82" name="Line 34"/>
            <p:cNvSpPr>
              <a:spLocks noChangeShapeType="1"/>
            </p:cNvSpPr>
            <p:nvPr/>
          </p:nvSpPr>
          <p:spPr bwMode="auto">
            <a:xfrm>
              <a:off x="29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83" name="Rectangle 35"/>
            <p:cNvSpPr>
              <a:spLocks noChangeArrowheads="1"/>
            </p:cNvSpPr>
            <p:nvPr/>
          </p:nvSpPr>
          <p:spPr bwMode="auto">
            <a:xfrm>
              <a:off x="2523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40</a:t>
              </a:r>
            </a:p>
          </p:txBody>
        </p:sp>
        <p:sp>
          <p:nvSpPr>
            <p:cNvPr id="2050084" name="Rectangle 36"/>
            <p:cNvSpPr>
              <a:spLocks noChangeArrowheads="1"/>
            </p:cNvSpPr>
            <p:nvPr/>
          </p:nvSpPr>
          <p:spPr bwMode="auto">
            <a:xfrm>
              <a:off x="2851" y="1403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20</a:t>
              </a:r>
            </a:p>
          </p:txBody>
        </p:sp>
        <p:sp>
          <p:nvSpPr>
            <p:cNvPr id="2050085" name="Line 37"/>
            <p:cNvSpPr>
              <a:spLocks noChangeShapeType="1"/>
            </p:cNvSpPr>
            <p:nvPr/>
          </p:nvSpPr>
          <p:spPr bwMode="auto">
            <a:xfrm>
              <a:off x="2888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86" name="Line 38"/>
            <p:cNvSpPr>
              <a:spLocks noChangeShapeType="1"/>
            </p:cNvSpPr>
            <p:nvPr/>
          </p:nvSpPr>
          <p:spPr bwMode="auto">
            <a:xfrm>
              <a:off x="314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87" name="Line 39"/>
            <p:cNvSpPr>
              <a:spLocks noChangeShapeType="1"/>
            </p:cNvSpPr>
            <p:nvPr/>
          </p:nvSpPr>
          <p:spPr bwMode="auto">
            <a:xfrm>
              <a:off x="1352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88" name="Line 40"/>
            <p:cNvSpPr>
              <a:spLocks noChangeShapeType="1"/>
            </p:cNvSpPr>
            <p:nvPr/>
          </p:nvSpPr>
          <p:spPr bwMode="auto">
            <a:xfrm>
              <a:off x="1760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89" name="Line 41"/>
            <p:cNvSpPr>
              <a:spLocks noChangeShapeType="1"/>
            </p:cNvSpPr>
            <p:nvPr/>
          </p:nvSpPr>
          <p:spPr bwMode="auto">
            <a:xfrm>
              <a:off x="2168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90" name="Line 42"/>
            <p:cNvSpPr>
              <a:spLocks noChangeShapeType="1"/>
            </p:cNvSpPr>
            <p:nvPr/>
          </p:nvSpPr>
          <p:spPr bwMode="auto">
            <a:xfrm>
              <a:off x="1688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91" name="Line 43"/>
            <p:cNvSpPr>
              <a:spLocks noChangeShapeType="1"/>
            </p:cNvSpPr>
            <p:nvPr/>
          </p:nvSpPr>
          <p:spPr bwMode="auto">
            <a:xfrm>
              <a:off x="2096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92" name="Line 44"/>
            <p:cNvSpPr>
              <a:spLocks noChangeShapeType="1"/>
            </p:cNvSpPr>
            <p:nvPr/>
          </p:nvSpPr>
          <p:spPr bwMode="auto">
            <a:xfrm>
              <a:off x="25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0093" name="Group 45"/>
          <p:cNvGrpSpPr>
            <a:grpSpLocks/>
          </p:cNvGrpSpPr>
          <p:nvPr/>
        </p:nvGrpSpPr>
        <p:grpSpPr bwMode="auto">
          <a:xfrm>
            <a:off x="3276600" y="3124200"/>
            <a:ext cx="3490913" cy="2933700"/>
            <a:chOff x="956" y="1652"/>
            <a:chExt cx="2199" cy="1848"/>
          </a:xfrm>
        </p:grpSpPr>
        <p:grpSp>
          <p:nvGrpSpPr>
            <p:cNvPr id="2050094" name="Group 46"/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2050095" name="Group 47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050096" name="Group 48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050097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098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099" name="AutoShape 51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0100" name="Group 52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050101" name="Group 53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050102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103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104" name="Oval 56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105" name="AutoShape 57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0106" name="Freeform 58"/>
              <p:cNvSpPr>
                <a:spLocks/>
              </p:cNvSpPr>
              <p:nvPr/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107" name="Rectangle 59"/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08" name="Rectangle 60"/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09" name="Rectangle 61"/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0110" name="Group 62"/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2050111" name="Oval 63"/>
                <p:cNvSpPr>
                  <a:spLocks noChangeArrowheads="1"/>
                </p:cNvSpPr>
                <p:nvPr/>
              </p:nvSpPr>
              <p:spPr bwMode="auto"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112" name="Freeform 64"/>
                <p:cNvSpPr>
                  <a:spLocks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0113" name="Group 65"/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2050114" name="Group 66"/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2050115" name="Group 67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2050116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117" name="AutoShape 69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118" name="AutoShape 70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0119" name="Group 71"/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2050120" name="Group 72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2050121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122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123" name="Oval 75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124" name="AutoShape 76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0125" name="Freeform 77"/>
              <p:cNvSpPr>
                <a:spLocks/>
              </p:cNvSpPr>
              <p:nvPr/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126" name="Rectangle 78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27" name="Rectangle 79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28" name="Rectangle 80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0129" name="Group 81"/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2050130" name="Oval 82"/>
                <p:cNvSpPr>
                  <a:spLocks noChangeArrowheads="1"/>
                </p:cNvSpPr>
                <p:nvPr/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131" name="Freeform 83"/>
                <p:cNvSpPr>
                  <a:spLocks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0132" name="Group 84"/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2050133" name="Group 85"/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2050134" name="Group 86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2050135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136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137" name="AutoShape 89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0138" name="Group 90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050139" name="Group 91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050140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141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142" name="Oval 94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143" name="AutoShape 95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0144" name="Freeform 96"/>
              <p:cNvSpPr>
                <a:spLocks/>
              </p:cNvSpPr>
              <p:nvPr/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145" name="Rectangle 97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46" name="Rectangle 98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47" name="Rectangle 99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0148" name="Group 100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2050149" name="Oval 101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150" name="Freeform 102"/>
                <p:cNvSpPr>
                  <a:spLocks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0151" name="Group 103"/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2050152" name="Group 104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2050153" name="Group 105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2050154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155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156" name="AutoShape 108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0157" name="Group 10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050158" name="Group 11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050159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160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161" name="Oval 113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162" name="AutoShape 114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0163" name="Freeform 115"/>
              <p:cNvSpPr>
                <a:spLocks/>
              </p:cNvSpPr>
              <p:nvPr/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164" name="Rectangle 116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65" name="Rectangle 117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66" name="Rectangle 118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0167" name="Group 119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2050168" name="Oval 120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169" name="Freeform 121"/>
                <p:cNvSpPr>
                  <a:spLocks/>
                </p:cNvSpPr>
                <p:nvPr/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04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75FD9-E280-473E-8944-C96A5E7DAE3D}" type="slidenum">
              <a:rPr lang="en-US"/>
              <a:pPr/>
              <a:t>8</a:t>
            </a:fld>
            <a:endParaRPr lang="en-US"/>
          </a:p>
        </p:txBody>
      </p:sp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Pipelining Lessons [</a:t>
            </a:r>
            <a:r>
              <a:rPr lang="en-US" dirty="0" smtClean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cont’d</a:t>
            </a:r>
            <a:r>
              <a:rPr lang="en-US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…]</a:t>
            </a:r>
          </a:p>
        </p:txBody>
      </p:sp>
      <p:sp>
        <p:nvSpPr>
          <p:cNvPr id="2053123" name="Rectangle 3"/>
          <p:cNvSpPr>
            <a:spLocks noChangeArrowheads="1"/>
          </p:cNvSpPr>
          <p:nvPr/>
        </p:nvSpPr>
        <p:spPr bwMode="auto">
          <a:xfrm>
            <a:off x="457200" y="838200"/>
            <a:ext cx="7010400" cy="44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 b="0" dirty="0">
              <a:effectLst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b="0" dirty="0" smtClean="0">
                <a:effectLst/>
              </a:rPr>
              <a:t>Washing </a:t>
            </a:r>
            <a:r>
              <a:rPr lang="en-US" sz="2800" b="0" dirty="0">
                <a:effectLst/>
              </a:rPr>
              <a:t>takes 30 minutes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 b="0" dirty="0">
              <a:effectLst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b="0" dirty="0" smtClean="0">
                <a:effectLst/>
              </a:rPr>
              <a:t>Drying </a:t>
            </a:r>
            <a:r>
              <a:rPr lang="en-US" sz="2800" b="0" dirty="0">
                <a:effectLst/>
              </a:rPr>
              <a:t>takes 40 minutes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 b="0" dirty="0">
              <a:effectLst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b="0" dirty="0">
                <a:effectLst/>
              </a:rPr>
              <a:t>“</a:t>
            </a:r>
            <a:r>
              <a:rPr lang="en-US" sz="2800" b="0" dirty="0" smtClean="0">
                <a:effectLst/>
              </a:rPr>
              <a:t>Folding” </a:t>
            </a:r>
            <a:r>
              <a:rPr lang="en-US" sz="2800" b="0" dirty="0">
                <a:effectLst/>
              </a:rPr>
              <a:t>takes 20 minutes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 b="0" dirty="0">
              <a:effectLst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b="0" dirty="0">
                <a:effectLst/>
              </a:rPr>
              <a:t>Question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b="0" dirty="0" smtClean="0">
                <a:effectLst/>
              </a:rPr>
              <a:t>Would </a:t>
            </a:r>
            <a:r>
              <a:rPr lang="en-US" sz="2000" b="0" dirty="0">
                <a:effectLst/>
              </a:rPr>
              <a:t>it </a:t>
            </a:r>
            <a:r>
              <a:rPr lang="en-US" sz="2000" dirty="0" smtClean="0"/>
              <a:t>matter</a:t>
            </a:r>
            <a:r>
              <a:rPr lang="en-US" sz="2000" b="0" dirty="0" smtClean="0">
                <a:effectLst/>
              </a:rPr>
              <a:t> </a:t>
            </a:r>
            <a:r>
              <a:rPr lang="en-US" sz="2000" b="0" dirty="0">
                <a:effectLst/>
              </a:rPr>
              <a:t>if </a:t>
            </a:r>
            <a:r>
              <a:rPr lang="en-US" sz="2000" b="0" dirty="0" smtClean="0">
                <a:effectLst/>
              </a:rPr>
              <a:t>“</a:t>
            </a:r>
            <a:r>
              <a:rPr lang="en-US" sz="2000" dirty="0"/>
              <a:t>f</a:t>
            </a:r>
            <a:r>
              <a:rPr lang="en-US" sz="2000" b="0" dirty="0" smtClean="0">
                <a:effectLst/>
              </a:rPr>
              <a:t>olding” </a:t>
            </a:r>
            <a:r>
              <a:rPr lang="en-US" sz="2000" b="0" dirty="0">
                <a:effectLst/>
              </a:rPr>
              <a:t>also took 40 minutes</a:t>
            </a:r>
          </a:p>
        </p:txBody>
      </p:sp>
      <p:grpSp>
        <p:nvGrpSpPr>
          <p:cNvPr id="2053124" name="Group 4"/>
          <p:cNvGrpSpPr>
            <a:grpSpLocks/>
          </p:cNvGrpSpPr>
          <p:nvPr/>
        </p:nvGrpSpPr>
        <p:grpSpPr bwMode="auto">
          <a:xfrm>
            <a:off x="7772400" y="2286000"/>
            <a:ext cx="673100" cy="800100"/>
            <a:chOff x="4012" y="2316"/>
            <a:chExt cx="424" cy="504"/>
          </a:xfrm>
        </p:grpSpPr>
        <p:grpSp>
          <p:nvGrpSpPr>
            <p:cNvPr id="2053125" name="Group 5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2053126" name="AutoShape 6"/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127" name="AutoShape 7"/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128" name="Oval 8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29" name="AutoShape 9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3130" name="Group 10"/>
          <p:cNvGrpSpPr>
            <a:grpSpLocks/>
          </p:cNvGrpSpPr>
          <p:nvPr/>
        </p:nvGrpSpPr>
        <p:grpSpPr bwMode="auto">
          <a:xfrm>
            <a:off x="7848600" y="3657600"/>
            <a:ext cx="661988" cy="649288"/>
            <a:chOff x="4007" y="2964"/>
            <a:chExt cx="417" cy="409"/>
          </a:xfrm>
        </p:grpSpPr>
        <p:grpSp>
          <p:nvGrpSpPr>
            <p:cNvPr id="2053131" name="Group 11"/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2053132" name="Freeform 12"/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33" name="Rectangle 13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134" name="Rectangle 14"/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135" name="Rectangle 15"/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3136" name="Group 16"/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2053137" name="Oval 17"/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138" name="Freeform 18"/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53139" name="Group 19"/>
          <p:cNvGrpSpPr>
            <a:grpSpLocks/>
          </p:cNvGrpSpPr>
          <p:nvPr/>
        </p:nvGrpSpPr>
        <p:grpSpPr bwMode="auto">
          <a:xfrm>
            <a:off x="7620000" y="1219200"/>
            <a:ext cx="673100" cy="800100"/>
            <a:chOff x="4020" y="1580"/>
            <a:chExt cx="424" cy="504"/>
          </a:xfrm>
        </p:grpSpPr>
        <p:grpSp>
          <p:nvGrpSpPr>
            <p:cNvPr id="2053140" name="Group 20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2053141" name="Group 21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2053142" name="AutoShape 22"/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143" name="AutoShape 23"/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3144" name="AutoShape 24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145" name="Oval 25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3146" name="Text Box 26"/>
          <p:cNvSpPr txBox="1">
            <a:spLocks noChangeArrowheads="1"/>
          </p:cNvSpPr>
          <p:nvPr/>
        </p:nvSpPr>
        <p:spPr bwMode="auto">
          <a:xfrm>
            <a:off x="304800" y="5562600"/>
            <a:ext cx="8485188" cy="8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800" b="0">
                <a:effectLst/>
                <a:latin typeface="Arial" pitchFamily="34" charset="0"/>
              </a:rPr>
              <a:t>Unbalanced lengths of pipe stages reduce speedup</a:t>
            </a:r>
          </a:p>
          <a:p>
            <a:pPr algn="l" eaLnBrk="1" hangingPunct="1"/>
            <a:endParaRPr lang="en-US" sz="2800" b="0"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5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14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3F684-4FFD-451D-907B-C2ED7773DFE2}" type="slidenum">
              <a:rPr lang="en-US"/>
              <a:pPr/>
              <a:t>9</a:t>
            </a:fld>
            <a:endParaRPr lang="en-US"/>
          </a:p>
        </p:txBody>
      </p:sp>
      <p:sp>
        <p:nvSpPr>
          <p:cNvPr id="2051074" name="Oval 2"/>
          <p:cNvSpPr>
            <a:spLocks noChangeArrowheads="1"/>
          </p:cNvSpPr>
          <p:nvPr/>
        </p:nvSpPr>
        <p:spPr bwMode="auto">
          <a:xfrm>
            <a:off x="2605088" y="2460624"/>
            <a:ext cx="747712" cy="272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Pipelining Lessons [</a:t>
            </a:r>
            <a:r>
              <a:rPr lang="en-US" b="1" dirty="0" smtClean="0">
                <a:solidFill>
                  <a:srgbClr val="0070C0"/>
                </a:solidFill>
              </a:rPr>
              <a:t>cont’d</a:t>
            </a:r>
            <a:r>
              <a:rPr lang="en-US" b="1" dirty="0">
                <a:solidFill>
                  <a:srgbClr val="0070C0"/>
                </a:solidFill>
              </a:rPr>
              <a:t>…]</a:t>
            </a:r>
          </a:p>
        </p:txBody>
      </p:sp>
      <p:grpSp>
        <p:nvGrpSpPr>
          <p:cNvPr id="2051076" name="Group 4"/>
          <p:cNvGrpSpPr>
            <a:grpSpLocks/>
          </p:cNvGrpSpPr>
          <p:nvPr/>
        </p:nvGrpSpPr>
        <p:grpSpPr bwMode="auto">
          <a:xfrm>
            <a:off x="844550" y="2724150"/>
            <a:ext cx="522288" cy="541338"/>
            <a:chOff x="532" y="1716"/>
            <a:chExt cx="329" cy="341"/>
          </a:xfrm>
        </p:grpSpPr>
        <p:sp>
          <p:nvSpPr>
            <p:cNvPr id="2051077" name="Freeform 5"/>
            <p:cNvSpPr>
              <a:spLocks/>
            </p:cNvSpPr>
            <p:nvPr/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78" name="Rectangle 6"/>
            <p:cNvSpPr>
              <a:spLocks noChangeArrowheads="1"/>
            </p:cNvSpPr>
            <p:nvPr/>
          </p:nvSpPr>
          <p:spPr bwMode="auto">
            <a:xfrm>
              <a:off x="579" y="1763"/>
              <a:ext cx="26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2051079" name="Group 7"/>
          <p:cNvGrpSpPr>
            <a:grpSpLocks/>
          </p:cNvGrpSpPr>
          <p:nvPr/>
        </p:nvGrpSpPr>
        <p:grpSpPr bwMode="auto">
          <a:xfrm>
            <a:off x="831850" y="3575050"/>
            <a:ext cx="522288" cy="541338"/>
            <a:chOff x="524" y="2252"/>
            <a:chExt cx="329" cy="341"/>
          </a:xfrm>
        </p:grpSpPr>
        <p:sp>
          <p:nvSpPr>
            <p:cNvPr id="2051080" name="Freeform 8"/>
            <p:cNvSpPr>
              <a:spLocks/>
            </p:cNvSpPr>
            <p:nvPr/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81" name="Rectangle 9"/>
            <p:cNvSpPr>
              <a:spLocks noChangeArrowheads="1"/>
            </p:cNvSpPr>
            <p:nvPr/>
          </p:nvSpPr>
          <p:spPr bwMode="auto">
            <a:xfrm>
              <a:off x="571" y="2299"/>
              <a:ext cx="26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2051082" name="Group 10"/>
          <p:cNvGrpSpPr>
            <a:grpSpLocks/>
          </p:cNvGrpSpPr>
          <p:nvPr/>
        </p:nvGrpSpPr>
        <p:grpSpPr bwMode="auto">
          <a:xfrm>
            <a:off x="793750" y="4324350"/>
            <a:ext cx="522288" cy="541338"/>
            <a:chOff x="500" y="2724"/>
            <a:chExt cx="329" cy="341"/>
          </a:xfrm>
        </p:grpSpPr>
        <p:sp>
          <p:nvSpPr>
            <p:cNvPr id="2051083" name="Freeform 11"/>
            <p:cNvSpPr>
              <a:spLocks/>
            </p:cNvSpPr>
            <p:nvPr/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84" name="Rectangle 12"/>
            <p:cNvSpPr>
              <a:spLocks noChangeArrowheads="1"/>
            </p:cNvSpPr>
            <p:nvPr/>
          </p:nvSpPr>
          <p:spPr bwMode="auto">
            <a:xfrm>
              <a:off x="547" y="2771"/>
              <a:ext cx="26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2051085" name="Group 13"/>
          <p:cNvGrpSpPr>
            <a:grpSpLocks/>
          </p:cNvGrpSpPr>
          <p:nvPr/>
        </p:nvGrpSpPr>
        <p:grpSpPr bwMode="auto">
          <a:xfrm>
            <a:off x="793750" y="5048250"/>
            <a:ext cx="522288" cy="541338"/>
            <a:chOff x="500" y="3180"/>
            <a:chExt cx="329" cy="341"/>
          </a:xfrm>
        </p:grpSpPr>
        <p:sp>
          <p:nvSpPr>
            <p:cNvPr id="2051086" name="Freeform 14"/>
            <p:cNvSpPr>
              <a:spLocks/>
            </p:cNvSpPr>
            <p:nvPr/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87" name="Rectangle 15"/>
            <p:cNvSpPr>
              <a:spLocks noChangeArrowheads="1"/>
            </p:cNvSpPr>
            <p:nvPr/>
          </p:nvSpPr>
          <p:spPr bwMode="auto">
            <a:xfrm>
              <a:off x="547" y="3227"/>
              <a:ext cx="26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2051088" name="Group 16"/>
          <p:cNvGrpSpPr>
            <a:grpSpLocks/>
          </p:cNvGrpSpPr>
          <p:nvPr/>
        </p:nvGrpSpPr>
        <p:grpSpPr bwMode="auto">
          <a:xfrm>
            <a:off x="1471613" y="2051050"/>
            <a:ext cx="3581400" cy="642938"/>
            <a:chOff x="927" y="1292"/>
            <a:chExt cx="2256" cy="405"/>
          </a:xfrm>
        </p:grpSpPr>
        <p:sp>
          <p:nvSpPr>
            <p:cNvPr id="2051089" name="Rectangle 17"/>
            <p:cNvSpPr>
              <a:spLocks noChangeArrowheads="1"/>
            </p:cNvSpPr>
            <p:nvPr/>
          </p:nvSpPr>
          <p:spPr bwMode="auto">
            <a:xfrm>
              <a:off x="927" y="1403"/>
              <a:ext cx="33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30</a:t>
              </a:r>
            </a:p>
          </p:txBody>
        </p:sp>
        <p:sp>
          <p:nvSpPr>
            <p:cNvPr id="2051090" name="Line 18"/>
            <p:cNvSpPr>
              <a:spLocks noChangeShapeType="1"/>
            </p:cNvSpPr>
            <p:nvPr/>
          </p:nvSpPr>
          <p:spPr bwMode="auto">
            <a:xfrm>
              <a:off x="944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91" name="Line 19"/>
            <p:cNvSpPr>
              <a:spLocks noChangeShapeType="1"/>
            </p:cNvSpPr>
            <p:nvPr/>
          </p:nvSpPr>
          <p:spPr bwMode="auto">
            <a:xfrm>
              <a:off x="126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1092" name="Group 20"/>
            <p:cNvGrpSpPr>
              <a:grpSpLocks/>
            </p:cNvGrpSpPr>
            <p:nvPr/>
          </p:nvGrpSpPr>
          <p:grpSpPr bwMode="auto">
            <a:xfrm>
              <a:off x="1280" y="1292"/>
              <a:ext cx="384" cy="405"/>
              <a:chOff x="1280" y="1292"/>
              <a:chExt cx="384" cy="405"/>
            </a:xfrm>
          </p:grpSpPr>
          <p:sp>
            <p:nvSpPr>
              <p:cNvPr id="2051093" name="Line 21"/>
              <p:cNvSpPr>
                <a:spLocks noChangeShapeType="1"/>
              </p:cNvSpPr>
              <p:nvPr/>
            </p:nvSpPr>
            <p:spPr bwMode="auto">
              <a:xfrm>
                <a:off x="1280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094" name="Rectangle 22"/>
              <p:cNvSpPr>
                <a:spLocks noChangeArrowheads="1"/>
              </p:cNvSpPr>
              <p:nvPr/>
            </p:nvSpPr>
            <p:spPr bwMode="auto">
              <a:xfrm>
                <a:off x="1295" y="1403"/>
                <a:ext cx="336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1095" name="Line 23"/>
              <p:cNvSpPr>
                <a:spLocks noChangeShapeType="1"/>
              </p:cNvSpPr>
              <p:nvPr/>
            </p:nvSpPr>
            <p:spPr bwMode="auto">
              <a:xfrm>
                <a:off x="1664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1096" name="Group 24"/>
            <p:cNvGrpSpPr>
              <a:grpSpLocks/>
            </p:cNvGrpSpPr>
            <p:nvPr/>
          </p:nvGrpSpPr>
          <p:grpSpPr bwMode="auto">
            <a:xfrm>
              <a:off x="1688" y="1292"/>
              <a:ext cx="384" cy="405"/>
              <a:chOff x="1688" y="1292"/>
              <a:chExt cx="384" cy="405"/>
            </a:xfrm>
          </p:grpSpPr>
          <p:sp>
            <p:nvSpPr>
              <p:cNvPr id="2051097" name="Line 25"/>
              <p:cNvSpPr>
                <a:spLocks noChangeShapeType="1"/>
              </p:cNvSpPr>
              <p:nvPr/>
            </p:nvSpPr>
            <p:spPr bwMode="auto">
              <a:xfrm>
                <a:off x="1688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098" name="Rectangle 26"/>
              <p:cNvSpPr>
                <a:spLocks noChangeArrowheads="1"/>
              </p:cNvSpPr>
              <p:nvPr/>
            </p:nvSpPr>
            <p:spPr bwMode="auto">
              <a:xfrm>
                <a:off x="1703" y="1403"/>
                <a:ext cx="336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1099" name="Line 27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1100" name="Group 28"/>
            <p:cNvGrpSpPr>
              <a:grpSpLocks/>
            </p:cNvGrpSpPr>
            <p:nvPr/>
          </p:nvGrpSpPr>
          <p:grpSpPr bwMode="auto">
            <a:xfrm>
              <a:off x="2096" y="1292"/>
              <a:ext cx="384" cy="405"/>
              <a:chOff x="2096" y="1292"/>
              <a:chExt cx="384" cy="405"/>
            </a:xfrm>
          </p:grpSpPr>
          <p:sp>
            <p:nvSpPr>
              <p:cNvPr id="2051101" name="Line 29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02" name="Rectangle 30"/>
              <p:cNvSpPr>
                <a:spLocks noChangeArrowheads="1"/>
              </p:cNvSpPr>
              <p:nvPr/>
            </p:nvSpPr>
            <p:spPr bwMode="auto">
              <a:xfrm>
                <a:off x="2111" y="1403"/>
                <a:ext cx="336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effectLst/>
                    <a:latin typeface="Arial" pitchFamily="34" charset="0"/>
                  </a:rPr>
                  <a:t>40</a:t>
                </a:r>
              </a:p>
            </p:txBody>
          </p:sp>
          <p:sp>
            <p:nvSpPr>
              <p:cNvPr id="2051103" name="Line 31"/>
              <p:cNvSpPr>
                <a:spLocks noChangeShapeType="1"/>
              </p:cNvSpPr>
              <p:nvPr/>
            </p:nvSpPr>
            <p:spPr bwMode="auto">
              <a:xfrm>
                <a:off x="2480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1104" name="Line 32"/>
            <p:cNvSpPr>
              <a:spLocks noChangeShapeType="1"/>
            </p:cNvSpPr>
            <p:nvPr/>
          </p:nvSpPr>
          <p:spPr bwMode="auto">
            <a:xfrm>
              <a:off x="2504" y="1400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05" name="Line 33"/>
            <p:cNvSpPr>
              <a:spLocks noChangeShapeType="1"/>
            </p:cNvSpPr>
            <p:nvPr/>
          </p:nvSpPr>
          <p:spPr bwMode="auto">
            <a:xfrm>
              <a:off x="29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06" name="Rectangle 34"/>
            <p:cNvSpPr>
              <a:spLocks noChangeArrowheads="1"/>
            </p:cNvSpPr>
            <p:nvPr/>
          </p:nvSpPr>
          <p:spPr bwMode="auto">
            <a:xfrm>
              <a:off x="2519" y="1403"/>
              <a:ext cx="33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40</a:t>
              </a:r>
            </a:p>
          </p:txBody>
        </p:sp>
        <p:sp>
          <p:nvSpPr>
            <p:cNvPr id="2051107" name="Rectangle 35"/>
            <p:cNvSpPr>
              <a:spLocks noChangeArrowheads="1"/>
            </p:cNvSpPr>
            <p:nvPr/>
          </p:nvSpPr>
          <p:spPr bwMode="auto">
            <a:xfrm>
              <a:off x="2847" y="1403"/>
              <a:ext cx="33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effectLst/>
                  <a:latin typeface="Arial" pitchFamily="34" charset="0"/>
                </a:rPr>
                <a:t>20</a:t>
              </a:r>
            </a:p>
          </p:txBody>
        </p:sp>
        <p:sp>
          <p:nvSpPr>
            <p:cNvPr id="2051108" name="Line 36"/>
            <p:cNvSpPr>
              <a:spLocks noChangeShapeType="1"/>
            </p:cNvSpPr>
            <p:nvPr/>
          </p:nvSpPr>
          <p:spPr bwMode="auto">
            <a:xfrm>
              <a:off x="2888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09" name="Line 37"/>
            <p:cNvSpPr>
              <a:spLocks noChangeShapeType="1"/>
            </p:cNvSpPr>
            <p:nvPr/>
          </p:nvSpPr>
          <p:spPr bwMode="auto">
            <a:xfrm>
              <a:off x="3144" y="12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10" name="Line 38"/>
            <p:cNvSpPr>
              <a:spLocks noChangeShapeType="1"/>
            </p:cNvSpPr>
            <p:nvPr/>
          </p:nvSpPr>
          <p:spPr bwMode="auto">
            <a:xfrm>
              <a:off x="1352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11" name="Line 39"/>
            <p:cNvSpPr>
              <a:spLocks noChangeShapeType="1"/>
            </p:cNvSpPr>
            <p:nvPr/>
          </p:nvSpPr>
          <p:spPr bwMode="auto">
            <a:xfrm>
              <a:off x="1760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12" name="Line 40"/>
            <p:cNvSpPr>
              <a:spLocks noChangeShapeType="1"/>
            </p:cNvSpPr>
            <p:nvPr/>
          </p:nvSpPr>
          <p:spPr bwMode="auto">
            <a:xfrm>
              <a:off x="2168" y="1368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13" name="Line 41"/>
            <p:cNvSpPr>
              <a:spLocks noChangeShapeType="1"/>
            </p:cNvSpPr>
            <p:nvPr/>
          </p:nvSpPr>
          <p:spPr bwMode="auto">
            <a:xfrm>
              <a:off x="1688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14" name="Line 42"/>
            <p:cNvSpPr>
              <a:spLocks noChangeShapeType="1"/>
            </p:cNvSpPr>
            <p:nvPr/>
          </p:nvSpPr>
          <p:spPr bwMode="auto">
            <a:xfrm>
              <a:off x="2096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15" name="Line 43"/>
            <p:cNvSpPr>
              <a:spLocks noChangeShapeType="1"/>
            </p:cNvSpPr>
            <p:nvPr/>
          </p:nvSpPr>
          <p:spPr bwMode="auto">
            <a:xfrm>
              <a:off x="2504" y="1432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1116" name="Group 44"/>
          <p:cNvGrpSpPr>
            <a:grpSpLocks/>
          </p:cNvGrpSpPr>
          <p:nvPr/>
        </p:nvGrpSpPr>
        <p:grpSpPr bwMode="auto">
          <a:xfrm>
            <a:off x="1517650" y="2622550"/>
            <a:ext cx="3490913" cy="2933700"/>
            <a:chOff x="956" y="1652"/>
            <a:chExt cx="2199" cy="1848"/>
          </a:xfrm>
        </p:grpSpPr>
        <p:grpSp>
          <p:nvGrpSpPr>
            <p:cNvPr id="2051117" name="Group 45"/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2051118" name="Group 46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051119" name="Group 47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051120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121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122" name="AutoShape 50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1123" name="Group 51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051124" name="Group 52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051125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126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127" name="Oval 55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128" name="AutoShape 56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1129" name="Freeform 57"/>
              <p:cNvSpPr>
                <a:spLocks/>
              </p:cNvSpPr>
              <p:nvPr/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130" name="Rectangle 58"/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31" name="Rectangle 59"/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32" name="Rectangle 60"/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1133" name="Group 61"/>
              <p:cNvGrpSpPr>
                <a:grpSpLocks/>
              </p:cNvGrpSpPr>
              <p:nvPr/>
            </p:nvGrpSpPr>
            <p:grpSpPr bwMode="auto">
              <a:xfrm>
                <a:off x="1726" y="1709"/>
                <a:ext cx="194" cy="364"/>
                <a:chOff x="1726" y="1709"/>
                <a:chExt cx="194" cy="364"/>
              </a:xfrm>
            </p:grpSpPr>
            <p:sp>
              <p:nvSpPr>
                <p:cNvPr id="2051134" name="Oval 62"/>
                <p:cNvSpPr>
                  <a:spLocks noChangeArrowheads="1"/>
                </p:cNvSpPr>
                <p:nvPr/>
              </p:nvSpPr>
              <p:spPr bwMode="auto">
                <a:xfrm>
                  <a:off x="1824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135" name="Freeform 63"/>
                <p:cNvSpPr>
                  <a:spLocks/>
                </p:cNvSpPr>
                <p:nvPr/>
              </p:nvSpPr>
              <p:spPr bwMode="auto">
                <a:xfrm>
                  <a:off x="1726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1136" name="Group 64"/>
            <p:cNvGrpSpPr>
              <a:grpSpLocks/>
            </p:cNvGrpSpPr>
            <p:nvPr/>
          </p:nvGrpSpPr>
          <p:grpSpPr bwMode="auto">
            <a:xfrm>
              <a:off x="1356" y="2116"/>
              <a:ext cx="996" cy="448"/>
              <a:chOff x="1356" y="2116"/>
              <a:chExt cx="996" cy="448"/>
            </a:xfrm>
          </p:grpSpPr>
          <p:grpSp>
            <p:nvGrpSpPr>
              <p:cNvPr id="2051137" name="Group 65"/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2051138" name="Group 66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2051139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140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141" name="AutoShape 69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1142" name="Group 70"/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2051143" name="Group 71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2051144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145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146" name="Oval 74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147" name="AutoShape 75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1148" name="Freeform 76"/>
              <p:cNvSpPr>
                <a:spLocks/>
              </p:cNvSpPr>
              <p:nvPr/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149" name="Rectangle 77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50" name="Rectangle 78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51" name="Rectangle 79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1152" name="Group 80"/>
              <p:cNvGrpSpPr>
                <a:grpSpLocks/>
              </p:cNvGrpSpPr>
              <p:nvPr/>
            </p:nvGrpSpPr>
            <p:grpSpPr bwMode="auto">
              <a:xfrm>
                <a:off x="2158" y="2173"/>
                <a:ext cx="194" cy="364"/>
                <a:chOff x="2158" y="2173"/>
                <a:chExt cx="194" cy="364"/>
              </a:xfrm>
            </p:grpSpPr>
            <p:sp>
              <p:nvSpPr>
                <p:cNvPr id="2051153" name="Oval 81"/>
                <p:cNvSpPr>
                  <a:spLocks noChangeArrowheads="1"/>
                </p:cNvSpPr>
                <p:nvPr/>
              </p:nvSpPr>
              <p:spPr bwMode="auto">
                <a:xfrm>
                  <a:off x="2256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154" name="Freeform 82"/>
                <p:cNvSpPr>
                  <a:spLocks/>
                </p:cNvSpPr>
                <p:nvPr/>
              </p:nvSpPr>
              <p:spPr bwMode="auto">
                <a:xfrm>
                  <a:off x="2158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1155" name="Group 83"/>
            <p:cNvGrpSpPr>
              <a:grpSpLocks/>
            </p:cNvGrpSpPr>
            <p:nvPr/>
          </p:nvGrpSpPr>
          <p:grpSpPr bwMode="auto">
            <a:xfrm>
              <a:off x="1680" y="2604"/>
              <a:ext cx="1059" cy="448"/>
              <a:chOff x="1680" y="2604"/>
              <a:chExt cx="1059" cy="448"/>
            </a:xfrm>
          </p:grpSpPr>
          <p:grpSp>
            <p:nvGrpSpPr>
              <p:cNvPr id="2051156" name="Group 84"/>
              <p:cNvGrpSpPr>
                <a:grpSpLocks/>
              </p:cNvGrpSpPr>
              <p:nvPr/>
            </p:nvGrpSpPr>
            <p:grpSpPr bwMode="auto">
              <a:xfrm>
                <a:off x="1680" y="2604"/>
                <a:ext cx="397" cy="448"/>
                <a:chOff x="1680" y="2604"/>
                <a:chExt cx="397" cy="448"/>
              </a:xfrm>
            </p:grpSpPr>
            <p:grpSp>
              <p:nvGrpSpPr>
                <p:cNvPr id="2051157" name="Group 85"/>
                <p:cNvGrpSpPr>
                  <a:grpSpLocks/>
                </p:cNvGrpSpPr>
                <p:nvPr/>
              </p:nvGrpSpPr>
              <p:grpSpPr bwMode="auto">
                <a:xfrm>
                  <a:off x="1680" y="2604"/>
                  <a:ext cx="397" cy="448"/>
                  <a:chOff x="1680" y="2604"/>
                  <a:chExt cx="397" cy="448"/>
                </a:xfrm>
              </p:grpSpPr>
              <p:sp>
                <p:nvSpPr>
                  <p:cNvPr id="2051158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159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160" name="AutoShape 88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1161" name="Group 89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051162" name="Group 90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051163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164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165" name="Oval 93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166" name="AutoShape 94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1167" name="Freeform 95"/>
              <p:cNvSpPr>
                <a:spLocks/>
              </p:cNvSpPr>
              <p:nvPr/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168" name="Rectangle 96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69" name="Rectangle 97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70" name="Rectangle 98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1171" name="Group 99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2051172" name="Oval 100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173" name="Freeform 101"/>
                <p:cNvSpPr>
                  <a:spLocks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1174" name="Group 102"/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2051175" name="Group 103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2051176" name="Group 104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205117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17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179" name="AutoShape 107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1180" name="Group 108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051181" name="Group 109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05118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18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184" name="Oval 112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185" name="AutoShape 113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1186" name="Freeform 114"/>
              <p:cNvSpPr>
                <a:spLocks/>
              </p:cNvSpPr>
              <p:nvPr/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187" name="Rectangle 115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88" name="Rectangle 116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89" name="Rectangle 117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1190" name="Group 118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2051191" name="Oval 119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192" name="Freeform 120"/>
                <p:cNvSpPr>
                  <a:spLocks/>
                </p:cNvSpPr>
                <p:nvPr/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51193" name="Text Box 121"/>
          <p:cNvSpPr txBox="1">
            <a:spLocks noChangeArrowheads="1"/>
          </p:cNvSpPr>
          <p:nvPr/>
        </p:nvSpPr>
        <p:spPr bwMode="auto">
          <a:xfrm>
            <a:off x="5105400" y="2514600"/>
            <a:ext cx="3733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200">
                <a:solidFill>
                  <a:srgbClr val="0000FF"/>
                </a:solidFill>
                <a:effectLst/>
                <a:latin typeface="Arial" pitchFamily="34" charset="0"/>
              </a:rPr>
              <a:t>Multiple</a:t>
            </a:r>
            <a:r>
              <a:rPr lang="en-US" sz="2200" b="0">
                <a:effectLst/>
                <a:latin typeface="Arial" pitchFamily="34" charset="0"/>
              </a:rPr>
              <a:t> tasks operating </a:t>
            </a:r>
            <a:r>
              <a:rPr lang="en-US" sz="2200">
                <a:solidFill>
                  <a:srgbClr val="0000FF"/>
                </a:solidFill>
                <a:effectLst/>
                <a:latin typeface="Arial" pitchFamily="34" charset="0"/>
              </a:rPr>
              <a:t>simultaneously</a:t>
            </a:r>
            <a:r>
              <a:rPr lang="en-US" sz="2200" b="0">
                <a:effectLst/>
                <a:latin typeface="Arial" pitchFamily="34" charset="0"/>
              </a:rPr>
              <a:t> using different resources</a:t>
            </a:r>
          </a:p>
        </p:txBody>
      </p:sp>
    </p:spTree>
    <p:extLst>
      <p:ext uri="{BB962C8B-B14F-4D97-AF65-F5344CB8AC3E}">
        <p14:creationId xmlns:p14="http://schemas.microsoft.com/office/powerpoint/2010/main" val="198605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3112</Words>
  <Application>Microsoft Office PowerPoint</Application>
  <PresentationFormat>On-screen Show (4:3)</PresentationFormat>
  <Paragraphs>1213</Paragraphs>
  <Slides>63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Equation</vt:lpstr>
      <vt:lpstr>COMP4611: Design and Analysis of Computer Architectures  Basic  Pipelining  Lin Gu CSE, HKUST </vt:lpstr>
      <vt:lpstr>Introduction to Pipelining – Boeing Everett</vt:lpstr>
      <vt:lpstr>Introduction to Pipelining</vt:lpstr>
      <vt:lpstr>Sequential Laundry</vt:lpstr>
      <vt:lpstr>Pipelined Laundry: start work ASAP</vt:lpstr>
      <vt:lpstr>Pipelining Lessons</vt:lpstr>
      <vt:lpstr>Pipelining Lessons [cont’d…]</vt:lpstr>
      <vt:lpstr>Pipelining Lessons [cont’d…]</vt:lpstr>
      <vt:lpstr>Pipelining Lessons [cont’d…]</vt:lpstr>
      <vt:lpstr>Pipelining Lessons [contd…]</vt:lpstr>
      <vt:lpstr>Pipelining Lessons [cont’d…]</vt:lpstr>
      <vt:lpstr>Pipelining in Computation</vt:lpstr>
      <vt:lpstr>3 Stage Pipelining</vt:lpstr>
      <vt:lpstr>Limitation: Non-uniform Pipelining</vt:lpstr>
      <vt:lpstr>Limitation: Deep Pipelines</vt:lpstr>
      <vt:lpstr>Computer (Processor) Pipelining</vt:lpstr>
      <vt:lpstr>Pipelining</vt:lpstr>
      <vt:lpstr>Computer Pipelining</vt:lpstr>
      <vt:lpstr>Pipelining: Design Goals</vt:lpstr>
      <vt:lpstr>Pipelining: Design Goals</vt:lpstr>
      <vt:lpstr>Implementation of MIPS</vt:lpstr>
      <vt:lpstr>How to Execute an Instruction?</vt:lpstr>
      <vt:lpstr>A Basic Multi-Cycle Implementation of MIPS</vt:lpstr>
      <vt:lpstr>A Basic Multi-Cycle Implementation of MIPS</vt:lpstr>
      <vt:lpstr>A Basic Implementation of MIPS (continued)</vt:lpstr>
      <vt:lpstr>A Basic Implementation of MIPS (continued)</vt:lpstr>
      <vt:lpstr>A Basic Implementation of MIPS (continued)</vt:lpstr>
      <vt:lpstr>PowerPoint Presentation</vt:lpstr>
      <vt:lpstr>Datapath for Instruction Fetch</vt:lpstr>
      <vt:lpstr>Datapath for R-Type Instructions</vt:lpstr>
      <vt:lpstr>Datapath for Load/Store Instructions</vt:lpstr>
      <vt:lpstr>Datapath for Load/Store Instructions</vt:lpstr>
      <vt:lpstr>Datapath for Branch Instructions</vt:lpstr>
      <vt:lpstr>Basic MIPS Processor (More Details)</vt:lpstr>
      <vt:lpstr>Pipelining - Key Idea</vt:lpstr>
      <vt:lpstr>Simple MIPS Pipelined  Integer Instruction Processing</vt:lpstr>
      <vt:lpstr>Basic MIPS Processor (More Details)</vt:lpstr>
      <vt:lpstr>Pipeline Registers</vt:lpstr>
      <vt:lpstr>Basic Pipelined Processor</vt:lpstr>
      <vt:lpstr>Non-Pipelined vs. Pipelined Execution</vt:lpstr>
      <vt:lpstr>Pipelined Example - Executing Multiple Instructions</vt:lpstr>
      <vt:lpstr>Executing Multiple Instructions Clock Cycle 1</vt:lpstr>
      <vt:lpstr>Executing Multiple Instructions Clock Cycle 2</vt:lpstr>
      <vt:lpstr>Executing Multiple Instructions Clock Cycle 3</vt:lpstr>
      <vt:lpstr>Executing Multiple Instructions Clock Cycle 4</vt:lpstr>
      <vt:lpstr>Executing Multiple Instructions Clock Cycle 5</vt:lpstr>
      <vt:lpstr>Executing Multiple Instructions Clock Cycle 6</vt:lpstr>
      <vt:lpstr>Executing Multiple Instructions Clock Cycle 7</vt:lpstr>
      <vt:lpstr>Executing Multiple Instructions Clock Cycle 8</vt:lpstr>
      <vt:lpstr>Alternative View - Multicycle Diagram</vt:lpstr>
      <vt:lpstr>PowerPoint Presentation</vt:lpstr>
      <vt:lpstr>Pipelining Performance Example</vt:lpstr>
      <vt:lpstr>Pipeline Throughput and Latency: A More realistic Examples</vt:lpstr>
      <vt:lpstr>Pipeline Throughput and Latency</vt:lpstr>
      <vt:lpstr>Pipeline Throughput and Latency</vt:lpstr>
      <vt:lpstr>Synchronous Pipeline Throughput and Latency</vt:lpstr>
      <vt:lpstr>Pipeline Throughput and Latency</vt:lpstr>
      <vt:lpstr>Pipeline Throughput and Latency</vt:lpstr>
      <vt:lpstr>Pipeline Throughput and Latency</vt:lpstr>
      <vt:lpstr>Pipeline Throughput and Latency</vt:lpstr>
      <vt:lpstr>Pipeline Throughput and Latency</vt:lpstr>
      <vt:lpstr>Pipeline Throughput and Latency</vt:lpstr>
      <vt:lpstr>Pipeline Throughput and Latency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Processor Performance with Pipelining</dc:title>
  <dc:creator>lingu</dc:creator>
  <cp:lastModifiedBy>l</cp:lastModifiedBy>
  <cp:revision>39</cp:revision>
  <dcterms:created xsi:type="dcterms:W3CDTF">2006-08-16T00:00:00Z</dcterms:created>
  <dcterms:modified xsi:type="dcterms:W3CDTF">2012-09-28T13:59:11Z</dcterms:modified>
</cp:coreProperties>
</file>