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91" r:id="rId16"/>
    <p:sldId id="269" r:id="rId17"/>
    <p:sldId id="270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B07C-CD04-458E-95DF-98369A563C8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8E289-D47E-4AA6-A105-AD31F338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fld id="{7DABA26B-0843-49B7-A8CF-42AA0212569D}" type="slidenum">
              <a:rPr lang="en-US" altLang="zh-TW" sz="1200" u="none">
                <a:solidFill>
                  <a:schemeClr val="tx1"/>
                </a:solidFill>
              </a:rPr>
              <a:pPr/>
              <a:t>1</a:t>
            </a:fld>
            <a:endParaRPr lang="en-US" altLang="zh-TW" sz="1200" u="none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05C520-5130-4165-98D6-A3446AB59A2D}" type="datetime3">
              <a:rPr lang="en-AU"/>
              <a:pPr/>
              <a:t>4 December, 2012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6 — Storage and Other I/O Topics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E2D58-8982-469A-A0C9-823202CB9FC6}" type="slidenum">
              <a:rPr lang="en-AU"/>
              <a:pPr/>
              <a:t>2</a:t>
            </a:fld>
            <a:endParaRPr lang="en-AU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FB074D-B894-4044-9801-BBDC46E13D74}" type="datetime3">
              <a:rPr lang="en-AU"/>
              <a:pPr/>
              <a:t>4 December, 2012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6 — Storage and Other I/O Topics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630C1-5714-4309-A5B0-DBBE2BC06E53}" type="slidenum">
              <a:rPr lang="en-AU"/>
              <a:pPr/>
              <a:t>3</a:t>
            </a:fld>
            <a:endParaRPr lang="en-AU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fld id="{83E9D747-56B1-43FC-A496-0D29DECADEB7}" type="slidenum">
              <a:rPr lang="en-US" altLang="zh-TW" sz="1200" u="none">
                <a:solidFill>
                  <a:schemeClr val="tx1"/>
                </a:solidFill>
              </a:rPr>
              <a:pPr/>
              <a:t>4</a:t>
            </a:fld>
            <a:endParaRPr lang="en-US" altLang="zh-TW" sz="1200" u="none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493" y="617601"/>
            <a:ext cx="4891462" cy="334411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4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988275"/>
            <a:ext cx="777240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z="3600" dirty="0" smtClean="0">
                <a:solidFill>
                  <a:srgbClr val="0066FF"/>
                </a:solidFill>
                <a:latin typeface="Arial" charset="0"/>
              </a:rPr>
              <a:t>Warehouse-Scale Computers to Exploit Request-Level and Data-Level </a:t>
            </a:r>
            <a:r>
              <a:rPr lang="en-AU" sz="3600" dirty="0" smtClean="0">
                <a:solidFill>
                  <a:srgbClr val="0066FF"/>
                </a:solidFill>
                <a:latin typeface="Arial" charset="0"/>
              </a:rPr>
              <a:t>Parallelism </a:t>
            </a:r>
            <a:endParaRPr lang="en-GB" sz="36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3886200"/>
            <a:ext cx="8001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150000"/>
              </a:spcBef>
            </a:pPr>
            <a: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Lin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Gu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CSE, HKUST</a:t>
            </a:r>
            <a:endParaRPr lang="en-US" sz="4000" b="1" dirty="0">
              <a:solidFill>
                <a:srgbClr val="FF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381000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COMP4611: Design and Analysis of Computer Architectures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61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4572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2800" b="1" smtClean="0">
                <a:solidFill>
                  <a:srgbClr val="FF3300"/>
                </a:solidFill>
                <a:ea typeface="新細明體" pitchFamily="18" charset="-120"/>
              </a:rPr>
              <a:t>How Can we Benefit From Clusters?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534400" cy="4191000"/>
          </a:xfrm>
          <a:noFill/>
        </p:spPr>
        <p:txBody>
          <a:bodyPr lIns="92075" tIns="46038" rIns="92075" bIns="46038">
            <a:normAutofit fontScale="77500" lnSpcReduction="20000"/>
          </a:bodyPr>
          <a:lstStyle/>
          <a:p>
            <a:pPr marL="285750" indent="-285750"/>
            <a:r>
              <a:rPr lang="en-US" altLang="zh-TW" sz="3200" b="1" u="sng" smtClean="0">
                <a:solidFill>
                  <a:srgbClr val="0000CC"/>
                </a:solidFill>
                <a:ea typeface="新細明體" pitchFamily="18" charset="-120"/>
              </a:rPr>
              <a:t>Phase 3</a:t>
            </a:r>
          </a:p>
          <a:p>
            <a:pPr marL="685800" lvl="1" indent="-228600"/>
            <a:r>
              <a:rPr lang="en-US" altLang="zh-TW" smtClean="0">
                <a:ea typeface="新細明體" pitchFamily="18" charset="-120"/>
              </a:rPr>
              <a:t>If the network DRAM is not large enough, try using all the disks in the network in parallel for reading and writing data and program code (e.g., RAID) to speedup the I/O</a:t>
            </a:r>
          </a:p>
          <a:p>
            <a:pPr marL="685800" lvl="1" indent="-228600"/>
            <a:endParaRPr lang="en-US" altLang="zh-TW" smtClean="0">
              <a:ea typeface="新細明體" pitchFamily="18" charset="-120"/>
            </a:endParaRPr>
          </a:p>
          <a:p>
            <a:pPr marL="685800" lvl="1" indent="-228600"/>
            <a:endParaRPr lang="en-US" altLang="zh-TW" smtClean="0">
              <a:ea typeface="新細明體" pitchFamily="18" charset="-120"/>
            </a:endParaRPr>
          </a:p>
          <a:p>
            <a:pPr marL="685800" lvl="1" indent="-228600"/>
            <a:endParaRPr lang="en-US" altLang="zh-TW" smtClean="0">
              <a:ea typeface="新細明體" pitchFamily="18" charset="-120"/>
            </a:endParaRPr>
          </a:p>
          <a:p>
            <a:pPr marL="685800" lvl="1" indent="-228600"/>
            <a:endParaRPr lang="en-US" altLang="zh-TW" smtClean="0">
              <a:ea typeface="新細明體" pitchFamily="18" charset="-120"/>
            </a:endParaRPr>
          </a:p>
          <a:p>
            <a:pPr marL="685800" lvl="1" indent="-228600"/>
            <a:endParaRPr lang="en-US" altLang="zh-TW" smtClean="0">
              <a:ea typeface="新細明體" pitchFamily="18" charset="-120"/>
            </a:endParaRPr>
          </a:p>
          <a:p>
            <a:pPr marL="685800" lvl="1" indent="-228600"/>
            <a:endParaRPr lang="en-US" altLang="zh-TW" smtClean="0">
              <a:ea typeface="新細明體" pitchFamily="18" charset="-120"/>
            </a:endParaRPr>
          </a:p>
          <a:p>
            <a:pPr marL="685800" lvl="1" indent="-228600"/>
            <a:endParaRPr lang="en-US" altLang="zh-TW" smtClean="0">
              <a:ea typeface="新細明體" pitchFamily="18" charset="-120"/>
            </a:endParaRPr>
          </a:p>
          <a:p>
            <a:pPr marL="685800" lvl="1" indent="-228600"/>
            <a:r>
              <a:rPr lang="en-US" altLang="zh-TW" smtClean="0">
                <a:ea typeface="新細明體" pitchFamily="18" charset="-120"/>
              </a:rPr>
              <a:t>Or, go to </a:t>
            </a:r>
            <a:r>
              <a:rPr lang="en-US" altLang="zh-TW" b="1" smtClean="0">
                <a:solidFill>
                  <a:srgbClr val="0000CC"/>
                </a:solidFill>
                <a:ea typeface="新細明體" pitchFamily="18" charset="-120"/>
              </a:rPr>
              <a:t>Phase 4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381000" y="2514600"/>
            <a:ext cx="7331075" cy="3162300"/>
            <a:chOff x="359" y="924"/>
            <a:chExt cx="5020" cy="2741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856" y="1708"/>
              <a:ext cx="506" cy="1408"/>
              <a:chOff x="856" y="1708"/>
              <a:chExt cx="506" cy="1408"/>
            </a:xfrm>
          </p:grpSpPr>
          <p:sp>
            <p:nvSpPr>
              <p:cNvPr id="2671622" name="Oval 6"/>
              <p:cNvSpPr>
                <a:spLocks noChangeArrowheads="1"/>
              </p:cNvSpPr>
              <p:nvPr/>
            </p:nvSpPr>
            <p:spPr bwMode="auto">
              <a:xfrm>
                <a:off x="884" y="2948"/>
                <a:ext cx="409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23" name="Oval 7"/>
              <p:cNvSpPr>
                <a:spLocks noChangeArrowheads="1"/>
              </p:cNvSpPr>
              <p:nvPr/>
            </p:nvSpPr>
            <p:spPr bwMode="auto">
              <a:xfrm>
                <a:off x="884" y="2988"/>
                <a:ext cx="409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24" name="Oval 8"/>
              <p:cNvSpPr>
                <a:spLocks noChangeArrowheads="1"/>
              </p:cNvSpPr>
              <p:nvPr/>
            </p:nvSpPr>
            <p:spPr bwMode="auto">
              <a:xfrm>
                <a:off x="874" y="3028"/>
                <a:ext cx="410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25" name="Line 9"/>
              <p:cNvSpPr>
                <a:spLocks noChangeShapeType="1"/>
              </p:cNvSpPr>
              <p:nvPr/>
            </p:nvSpPr>
            <p:spPr bwMode="auto">
              <a:xfrm flipV="1">
                <a:off x="1088" y="2799"/>
                <a:ext cx="0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1626" name="Rectangle 10"/>
              <p:cNvSpPr>
                <a:spLocks noChangeArrowheads="1"/>
              </p:cNvSpPr>
              <p:nvPr/>
            </p:nvSpPr>
            <p:spPr bwMode="auto">
              <a:xfrm>
                <a:off x="892" y="2420"/>
                <a:ext cx="438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639" name="Rectangle 11"/>
              <p:cNvSpPr>
                <a:spLocks noChangeArrowheads="1"/>
              </p:cNvSpPr>
              <p:nvPr/>
            </p:nvSpPr>
            <p:spPr bwMode="auto">
              <a:xfrm>
                <a:off x="887" y="2455"/>
                <a:ext cx="47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File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Cache</a:t>
                </a:r>
              </a:p>
            </p:txBody>
          </p:sp>
          <p:sp>
            <p:nvSpPr>
              <p:cNvPr id="2671628" name="Rectangle 12"/>
              <p:cNvSpPr>
                <a:spLocks noChangeArrowheads="1"/>
              </p:cNvSpPr>
              <p:nvPr/>
            </p:nvSpPr>
            <p:spPr bwMode="auto">
              <a:xfrm>
                <a:off x="916" y="2237"/>
                <a:ext cx="390" cy="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29" name="Rectangle 13"/>
              <p:cNvSpPr>
                <a:spLocks noChangeArrowheads="1"/>
              </p:cNvSpPr>
              <p:nvPr/>
            </p:nvSpPr>
            <p:spPr bwMode="auto">
              <a:xfrm>
                <a:off x="972" y="1974"/>
                <a:ext cx="248" cy="2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642" name="Rectangle 14"/>
              <p:cNvSpPr>
                <a:spLocks noChangeArrowheads="1"/>
              </p:cNvSpPr>
              <p:nvPr/>
            </p:nvSpPr>
            <p:spPr bwMode="auto">
              <a:xfrm>
                <a:off x="991" y="1983"/>
                <a:ext cx="20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671631" name="Rectangle 15"/>
              <p:cNvSpPr>
                <a:spLocks noChangeArrowheads="1"/>
              </p:cNvSpPr>
              <p:nvPr/>
            </p:nvSpPr>
            <p:spPr bwMode="auto">
              <a:xfrm>
                <a:off x="856" y="2208"/>
                <a:ext cx="500" cy="625"/>
              </a:xfrm>
              <a:prstGeom prst="rect">
                <a:avLst/>
              </a:prstGeom>
              <a:noFill/>
              <a:ln w="25400">
                <a:solidFill>
                  <a:srgbClr val="037C0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32" name="Line 16"/>
              <p:cNvSpPr>
                <a:spLocks noChangeShapeType="1"/>
              </p:cNvSpPr>
              <p:nvPr/>
            </p:nvSpPr>
            <p:spPr bwMode="auto">
              <a:xfrm flipV="1">
                <a:off x="1088" y="1708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34" name="Group 17"/>
            <p:cNvGrpSpPr>
              <a:grpSpLocks/>
            </p:cNvGrpSpPr>
            <p:nvPr/>
          </p:nvGrpSpPr>
          <p:grpSpPr bwMode="auto">
            <a:xfrm>
              <a:off x="1424" y="1708"/>
              <a:ext cx="507" cy="1408"/>
              <a:chOff x="1424" y="1708"/>
              <a:chExt cx="507" cy="1408"/>
            </a:xfrm>
          </p:grpSpPr>
          <p:sp>
            <p:nvSpPr>
              <p:cNvPr id="2671634" name="Oval 18"/>
              <p:cNvSpPr>
                <a:spLocks noChangeArrowheads="1"/>
              </p:cNvSpPr>
              <p:nvPr/>
            </p:nvSpPr>
            <p:spPr bwMode="auto">
              <a:xfrm>
                <a:off x="1455" y="2948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35" name="Oval 19"/>
              <p:cNvSpPr>
                <a:spLocks noChangeArrowheads="1"/>
              </p:cNvSpPr>
              <p:nvPr/>
            </p:nvSpPr>
            <p:spPr bwMode="auto">
              <a:xfrm>
                <a:off x="1455" y="2988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36" name="Oval 20"/>
              <p:cNvSpPr>
                <a:spLocks noChangeArrowheads="1"/>
              </p:cNvSpPr>
              <p:nvPr/>
            </p:nvSpPr>
            <p:spPr bwMode="auto">
              <a:xfrm>
                <a:off x="1444" y="3028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37" name="Line 21"/>
              <p:cNvSpPr>
                <a:spLocks noChangeShapeType="1"/>
              </p:cNvSpPr>
              <p:nvPr/>
            </p:nvSpPr>
            <p:spPr bwMode="auto">
              <a:xfrm flipV="1">
                <a:off x="1656" y="2799"/>
                <a:ext cx="0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1638" name="Rectangle 22"/>
              <p:cNvSpPr>
                <a:spLocks noChangeArrowheads="1"/>
              </p:cNvSpPr>
              <p:nvPr/>
            </p:nvSpPr>
            <p:spPr bwMode="auto">
              <a:xfrm>
                <a:off x="1460" y="2420"/>
                <a:ext cx="432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628" name="Rectangle 23"/>
              <p:cNvSpPr>
                <a:spLocks noChangeArrowheads="1"/>
              </p:cNvSpPr>
              <p:nvPr/>
            </p:nvSpPr>
            <p:spPr bwMode="auto">
              <a:xfrm>
                <a:off x="1456" y="2455"/>
                <a:ext cx="47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File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Cache</a:t>
                </a:r>
              </a:p>
            </p:txBody>
          </p:sp>
          <p:sp>
            <p:nvSpPr>
              <p:cNvPr id="2671640" name="Rectangle 24"/>
              <p:cNvSpPr>
                <a:spLocks noChangeArrowheads="1"/>
              </p:cNvSpPr>
              <p:nvPr/>
            </p:nvSpPr>
            <p:spPr bwMode="auto">
              <a:xfrm>
                <a:off x="1484" y="2237"/>
                <a:ext cx="384" cy="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41" name="Rectangle 25"/>
              <p:cNvSpPr>
                <a:spLocks noChangeArrowheads="1"/>
              </p:cNvSpPr>
              <p:nvPr/>
            </p:nvSpPr>
            <p:spPr bwMode="auto">
              <a:xfrm>
                <a:off x="1542" y="1974"/>
                <a:ext cx="247" cy="2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631" name="Rectangle 26"/>
              <p:cNvSpPr>
                <a:spLocks noChangeArrowheads="1"/>
              </p:cNvSpPr>
              <p:nvPr/>
            </p:nvSpPr>
            <p:spPr bwMode="auto">
              <a:xfrm>
                <a:off x="1559" y="1983"/>
                <a:ext cx="20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671643" name="Rectangle 27"/>
              <p:cNvSpPr>
                <a:spLocks noChangeArrowheads="1"/>
              </p:cNvSpPr>
              <p:nvPr/>
            </p:nvSpPr>
            <p:spPr bwMode="auto">
              <a:xfrm>
                <a:off x="1424" y="2208"/>
                <a:ext cx="496" cy="625"/>
              </a:xfrm>
              <a:prstGeom prst="rect">
                <a:avLst/>
              </a:prstGeom>
              <a:noFill/>
              <a:ln w="25400">
                <a:solidFill>
                  <a:srgbClr val="037C0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44" name="Line 28"/>
              <p:cNvSpPr>
                <a:spLocks noChangeShapeType="1"/>
              </p:cNvSpPr>
              <p:nvPr/>
            </p:nvSpPr>
            <p:spPr bwMode="auto">
              <a:xfrm flipV="1">
                <a:off x="1656" y="1708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35" name="Group 29"/>
            <p:cNvGrpSpPr>
              <a:grpSpLocks/>
            </p:cNvGrpSpPr>
            <p:nvPr/>
          </p:nvGrpSpPr>
          <p:grpSpPr bwMode="auto">
            <a:xfrm>
              <a:off x="1968" y="1700"/>
              <a:ext cx="506" cy="1408"/>
              <a:chOff x="1968" y="1700"/>
              <a:chExt cx="506" cy="1408"/>
            </a:xfrm>
          </p:grpSpPr>
          <p:sp>
            <p:nvSpPr>
              <p:cNvPr id="2671646" name="Oval 30"/>
              <p:cNvSpPr>
                <a:spLocks noChangeArrowheads="1"/>
              </p:cNvSpPr>
              <p:nvPr/>
            </p:nvSpPr>
            <p:spPr bwMode="auto">
              <a:xfrm>
                <a:off x="1996" y="2940"/>
                <a:ext cx="409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47" name="Oval 31"/>
              <p:cNvSpPr>
                <a:spLocks noChangeArrowheads="1"/>
              </p:cNvSpPr>
              <p:nvPr/>
            </p:nvSpPr>
            <p:spPr bwMode="auto">
              <a:xfrm>
                <a:off x="1996" y="2980"/>
                <a:ext cx="409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48" name="Oval 32"/>
              <p:cNvSpPr>
                <a:spLocks noChangeArrowheads="1"/>
              </p:cNvSpPr>
              <p:nvPr/>
            </p:nvSpPr>
            <p:spPr bwMode="auto">
              <a:xfrm>
                <a:off x="1986" y="3020"/>
                <a:ext cx="410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49" name="Line 33"/>
              <p:cNvSpPr>
                <a:spLocks noChangeShapeType="1"/>
              </p:cNvSpPr>
              <p:nvPr/>
            </p:nvSpPr>
            <p:spPr bwMode="auto">
              <a:xfrm flipV="1">
                <a:off x="2200" y="2791"/>
                <a:ext cx="0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1650" name="Rectangle 34"/>
              <p:cNvSpPr>
                <a:spLocks noChangeArrowheads="1"/>
              </p:cNvSpPr>
              <p:nvPr/>
            </p:nvSpPr>
            <p:spPr bwMode="auto">
              <a:xfrm>
                <a:off x="2004" y="2411"/>
                <a:ext cx="438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617" name="Rectangle 35"/>
              <p:cNvSpPr>
                <a:spLocks noChangeArrowheads="1"/>
              </p:cNvSpPr>
              <p:nvPr/>
            </p:nvSpPr>
            <p:spPr bwMode="auto">
              <a:xfrm>
                <a:off x="1999" y="2447"/>
                <a:ext cx="47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File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Cache</a:t>
                </a:r>
              </a:p>
            </p:txBody>
          </p:sp>
          <p:sp>
            <p:nvSpPr>
              <p:cNvPr id="2671652" name="Rectangle 36"/>
              <p:cNvSpPr>
                <a:spLocks noChangeArrowheads="1"/>
              </p:cNvSpPr>
              <p:nvPr/>
            </p:nvSpPr>
            <p:spPr bwMode="auto">
              <a:xfrm>
                <a:off x="2028" y="2228"/>
                <a:ext cx="390" cy="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53" name="Rectangle 37"/>
              <p:cNvSpPr>
                <a:spLocks noChangeArrowheads="1"/>
              </p:cNvSpPr>
              <p:nvPr/>
            </p:nvSpPr>
            <p:spPr bwMode="auto">
              <a:xfrm>
                <a:off x="2084" y="1964"/>
                <a:ext cx="248" cy="2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620" name="Rectangle 38"/>
              <p:cNvSpPr>
                <a:spLocks noChangeArrowheads="1"/>
              </p:cNvSpPr>
              <p:nvPr/>
            </p:nvSpPr>
            <p:spPr bwMode="auto">
              <a:xfrm>
                <a:off x="2103" y="1975"/>
                <a:ext cx="20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671655" name="Rectangle 39"/>
              <p:cNvSpPr>
                <a:spLocks noChangeArrowheads="1"/>
              </p:cNvSpPr>
              <p:nvPr/>
            </p:nvSpPr>
            <p:spPr bwMode="auto">
              <a:xfrm>
                <a:off x="1968" y="2200"/>
                <a:ext cx="500" cy="625"/>
              </a:xfrm>
              <a:prstGeom prst="rect">
                <a:avLst/>
              </a:prstGeom>
              <a:noFill/>
              <a:ln w="25400">
                <a:solidFill>
                  <a:srgbClr val="037C0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56" name="Line 40"/>
              <p:cNvSpPr>
                <a:spLocks noChangeShapeType="1"/>
              </p:cNvSpPr>
              <p:nvPr/>
            </p:nvSpPr>
            <p:spPr bwMode="auto">
              <a:xfrm flipV="1">
                <a:off x="2200" y="1700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36" name="Group 41"/>
            <p:cNvGrpSpPr>
              <a:grpSpLocks/>
            </p:cNvGrpSpPr>
            <p:nvPr/>
          </p:nvGrpSpPr>
          <p:grpSpPr bwMode="auto">
            <a:xfrm>
              <a:off x="2536" y="1700"/>
              <a:ext cx="507" cy="1408"/>
              <a:chOff x="2536" y="1700"/>
              <a:chExt cx="507" cy="1408"/>
            </a:xfrm>
          </p:grpSpPr>
          <p:sp>
            <p:nvSpPr>
              <p:cNvPr id="2671658" name="Oval 42"/>
              <p:cNvSpPr>
                <a:spLocks noChangeArrowheads="1"/>
              </p:cNvSpPr>
              <p:nvPr/>
            </p:nvSpPr>
            <p:spPr bwMode="auto">
              <a:xfrm>
                <a:off x="2567" y="2940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59" name="Oval 43"/>
              <p:cNvSpPr>
                <a:spLocks noChangeArrowheads="1"/>
              </p:cNvSpPr>
              <p:nvPr/>
            </p:nvSpPr>
            <p:spPr bwMode="auto">
              <a:xfrm>
                <a:off x="2567" y="2980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60" name="Oval 44"/>
              <p:cNvSpPr>
                <a:spLocks noChangeArrowheads="1"/>
              </p:cNvSpPr>
              <p:nvPr/>
            </p:nvSpPr>
            <p:spPr bwMode="auto">
              <a:xfrm>
                <a:off x="2556" y="3020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61" name="Line 45"/>
              <p:cNvSpPr>
                <a:spLocks noChangeShapeType="1"/>
              </p:cNvSpPr>
              <p:nvPr/>
            </p:nvSpPr>
            <p:spPr bwMode="auto">
              <a:xfrm flipV="1">
                <a:off x="2768" y="2791"/>
                <a:ext cx="0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1662" name="Rectangle 46"/>
              <p:cNvSpPr>
                <a:spLocks noChangeArrowheads="1"/>
              </p:cNvSpPr>
              <p:nvPr/>
            </p:nvSpPr>
            <p:spPr bwMode="auto">
              <a:xfrm>
                <a:off x="2572" y="2411"/>
                <a:ext cx="432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606" name="Rectangle 47"/>
              <p:cNvSpPr>
                <a:spLocks noChangeArrowheads="1"/>
              </p:cNvSpPr>
              <p:nvPr/>
            </p:nvSpPr>
            <p:spPr bwMode="auto">
              <a:xfrm>
                <a:off x="2568" y="2447"/>
                <a:ext cx="47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File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Cache</a:t>
                </a:r>
              </a:p>
            </p:txBody>
          </p:sp>
          <p:sp>
            <p:nvSpPr>
              <p:cNvPr id="2671664" name="Rectangle 48"/>
              <p:cNvSpPr>
                <a:spLocks noChangeArrowheads="1"/>
              </p:cNvSpPr>
              <p:nvPr/>
            </p:nvSpPr>
            <p:spPr bwMode="auto">
              <a:xfrm>
                <a:off x="2596" y="2228"/>
                <a:ext cx="384" cy="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65" name="Rectangle 49"/>
              <p:cNvSpPr>
                <a:spLocks noChangeArrowheads="1"/>
              </p:cNvSpPr>
              <p:nvPr/>
            </p:nvSpPr>
            <p:spPr bwMode="auto">
              <a:xfrm>
                <a:off x="2654" y="1964"/>
                <a:ext cx="247" cy="2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609" name="Rectangle 50"/>
              <p:cNvSpPr>
                <a:spLocks noChangeArrowheads="1"/>
              </p:cNvSpPr>
              <p:nvPr/>
            </p:nvSpPr>
            <p:spPr bwMode="auto">
              <a:xfrm>
                <a:off x="2671" y="1975"/>
                <a:ext cx="20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671667" name="Rectangle 51"/>
              <p:cNvSpPr>
                <a:spLocks noChangeArrowheads="1"/>
              </p:cNvSpPr>
              <p:nvPr/>
            </p:nvSpPr>
            <p:spPr bwMode="auto">
              <a:xfrm>
                <a:off x="2536" y="2200"/>
                <a:ext cx="496" cy="625"/>
              </a:xfrm>
              <a:prstGeom prst="rect">
                <a:avLst/>
              </a:prstGeom>
              <a:noFill/>
              <a:ln w="25400">
                <a:solidFill>
                  <a:srgbClr val="037C0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68" name="Line 52"/>
              <p:cNvSpPr>
                <a:spLocks noChangeShapeType="1"/>
              </p:cNvSpPr>
              <p:nvPr/>
            </p:nvSpPr>
            <p:spPr bwMode="auto">
              <a:xfrm flipV="1">
                <a:off x="2768" y="1700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37" name="Group 53"/>
            <p:cNvGrpSpPr>
              <a:grpSpLocks/>
            </p:cNvGrpSpPr>
            <p:nvPr/>
          </p:nvGrpSpPr>
          <p:grpSpPr bwMode="auto">
            <a:xfrm>
              <a:off x="3192" y="1724"/>
              <a:ext cx="506" cy="1408"/>
              <a:chOff x="3192" y="1724"/>
              <a:chExt cx="506" cy="1408"/>
            </a:xfrm>
          </p:grpSpPr>
          <p:sp>
            <p:nvSpPr>
              <p:cNvPr id="2671670" name="Oval 54"/>
              <p:cNvSpPr>
                <a:spLocks noChangeArrowheads="1"/>
              </p:cNvSpPr>
              <p:nvPr/>
            </p:nvSpPr>
            <p:spPr bwMode="auto">
              <a:xfrm>
                <a:off x="3220" y="2966"/>
                <a:ext cx="409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71" name="Oval 55"/>
              <p:cNvSpPr>
                <a:spLocks noChangeArrowheads="1"/>
              </p:cNvSpPr>
              <p:nvPr/>
            </p:nvSpPr>
            <p:spPr bwMode="auto">
              <a:xfrm>
                <a:off x="3220" y="3006"/>
                <a:ext cx="409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72" name="Oval 56"/>
              <p:cNvSpPr>
                <a:spLocks noChangeArrowheads="1"/>
              </p:cNvSpPr>
              <p:nvPr/>
            </p:nvSpPr>
            <p:spPr bwMode="auto">
              <a:xfrm>
                <a:off x="3210" y="3044"/>
                <a:ext cx="410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73" name="Line 57"/>
              <p:cNvSpPr>
                <a:spLocks noChangeShapeType="1"/>
              </p:cNvSpPr>
              <p:nvPr/>
            </p:nvSpPr>
            <p:spPr bwMode="auto">
              <a:xfrm flipV="1">
                <a:off x="3424" y="281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1674" name="Rectangle 58"/>
              <p:cNvSpPr>
                <a:spLocks noChangeArrowheads="1"/>
              </p:cNvSpPr>
              <p:nvPr/>
            </p:nvSpPr>
            <p:spPr bwMode="auto">
              <a:xfrm>
                <a:off x="3228" y="2436"/>
                <a:ext cx="438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595" name="Rectangle 59"/>
              <p:cNvSpPr>
                <a:spLocks noChangeArrowheads="1"/>
              </p:cNvSpPr>
              <p:nvPr/>
            </p:nvSpPr>
            <p:spPr bwMode="auto">
              <a:xfrm>
                <a:off x="3223" y="2471"/>
                <a:ext cx="475" cy="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File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Cache</a:t>
                </a:r>
              </a:p>
            </p:txBody>
          </p:sp>
          <p:sp>
            <p:nvSpPr>
              <p:cNvPr id="2671676" name="Rectangle 60"/>
              <p:cNvSpPr>
                <a:spLocks noChangeArrowheads="1"/>
              </p:cNvSpPr>
              <p:nvPr/>
            </p:nvSpPr>
            <p:spPr bwMode="auto">
              <a:xfrm>
                <a:off x="3252" y="2252"/>
                <a:ext cx="390" cy="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77" name="Rectangle 61"/>
              <p:cNvSpPr>
                <a:spLocks noChangeArrowheads="1"/>
              </p:cNvSpPr>
              <p:nvPr/>
            </p:nvSpPr>
            <p:spPr bwMode="auto">
              <a:xfrm>
                <a:off x="3308" y="1988"/>
                <a:ext cx="248" cy="2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598" name="Rectangle 62"/>
              <p:cNvSpPr>
                <a:spLocks noChangeArrowheads="1"/>
              </p:cNvSpPr>
              <p:nvPr/>
            </p:nvSpPr>
            <p:spPr bwMode="auto">
              <a:xfrm>
                <a:off x="3327" y="1999"/>
                <a:ext cx="205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671679" name="Rectangle 63"/>
              <p:cNvSpPr>
                <a:spLocks noChangeArrowheads="1"/>
              </p:cNvSpPr>
              <p:nvPr/>
            </p:nvSpPr>
            <p:spPr bwMode="auto">
              <a:xfrm>
                <a:off x="3192" y="2224"/>
                <a:ext cx="500" cy="623"/>
              </a:xfrm>
              <a:prstGeom prst="rect">
                <a:avLst/>
              </a:prstGeom>
              <a:noFill/>
              <a:ln w="25400">
                <a:solidFill>
                  <a:srgbClr val="037C0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80" name="Line 64"/>
              <p:cNvSpPr>
                <a:spLocks noChangeShapeType="1"/>
              </p:cNvSpPr>
              <p:nvPr/>
            </p:nvSpPr>
            <p:spPr bwMode="auto">
              <a:xfrm flipV="1">
                <a:off x="3424" y="172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38" name="Group 65"/>
            <p:cNvGrpSpPr>
              <a:grpSpLocks/>
            </p:cNvGrpSpPr>
            <p:nvPr/>
          </p:nvGrpSpPr>
          <p:grpSpPr bwMode="auto">
            <a:xfrm>
              <a:off x="3760" y="1724"/>
              <a:ext cx="507" cy="1408"/>
              <a:chOff x="3760" y="1724"/>
              <a:chExt cx="507" cy="1408"/>
            </a:xfrm>
          </p:grpSpPr>
          <p:sp>
            <p:nvSpPr>
              <p:cNvPr id="2671682" name="Oval 66"/>
              <p:cNvSpPr>
                <a:spLocks noChangeArrowheads="1"/>
              </p:cNvSpPr>
              <p:nvPr/>
            </p:nvSpPr>
            <p:spPr bwMode="auto">
              <a:xfrm>
                <a:off x="3791" y="2966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83" name="Oval 67"/>
              <p:cNvSpPr>
                <a:spLocks noChangeArrowheads="1"/>
              </p:cNvSpPr>
              <p:nvPr/>
            </p:nvSpPr>
            <p:spPr bwMode="auto">
              <a:xfrm>
                <a:off x="3791" y="3006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84" name="Oval 68"/>
              <p:cNvSpPr>
                <a:spLocks noChangeArrowheads="1"/>
              </p:cNvSpPr>
              <p:nvPr/>
            </p:nvSpPr>
            <p:spPr bwMode="auto">
              <a:xfrm>
                <a:off x="3780" y="3044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85" name="Line 69"/>
              <p:cNvSpPr>
                <a:spLocks noChangeShapeType="1"/>
              </p:cNvSpPr>
              <p:nvPr/>
            </p:nvSpPr>
            <p:spPr bwMode="auto">
              <a:xfrm flipV="1">
                <a:off x="3992" y="281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1686" name="Rectangle 70"/>
              <p:cNvSpPr>
                <a:spLocks noChangeArrowheads="1"/>
              </p:cNvSpPr>
              <p:nvPr/>
            </p:nvSpPr>
            <p:spPr bwMode="auto">
              <a:xfrm>
                <a:off x="3796" y="2436"/>
                <a:ext cx="432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584" name="Rectangle 71"/>
              <p:cNvSpPr>
                <a:spLocks noChangeArrowheads="1"/>
              </p:cNvSpPr>
              <p:nvPr/>
            </p:nvSpPr>
            <p:spPr bwMode="auto">
              <a:xfrm>
                <a:off x="3792" y="2471"/>
                <a:ext cx="475" cy="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File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Cache</a:t>
                </a:r>
              </a:p>
            </p:txBody>
          </p:sp>
          <p:sp>
            <p:nvSpPr>
              <p:cNvPr id="2671688" name="Rectangle 72"/>
              <p:cNvSpPr>
                <a:spLocks noChangeArrowheads="1"/>
              </p:cNvSpPr>
              <p:nvPr/>
            </p:nvSpPr>
            <p:spPr bwMode="auto">
              <a:xfrm>
                <a:off x="3820" y="2252"/>
                <a:ext cx="384" cy="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89" name="Rectangle 73"/>
              <p:cNvSpPr>
                <a:spLocks noChangeArrowheads="1"/>
              </p:cNvSpPr>
              <p:nvPr/>
            </p:nvSpPr>
            <p:spPr bwMode="auto">
              <a:xfrm>
                <a:off x="3878" y="1988"/>
                <a:ext cx="247" cy="2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587" name="Rectangle 74"/>
              <p:cNvSpPr>
                <a:spLocks noChangeArrowheads="1"/>
              </p:cNvSpPr>
              <p:nvPr/>
            </p:nvSpPr>
            <p:spPr bwMode="auto">
              <a:xfrm>
                <a:off x="3895" y="1999"/>
                <a:ext cx="20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671691" name="Rectangle 75"/>
              <p:cNvSpPr>
                <a:spLocks noChangeArrowheads="1"/>
              </p:cNvSpPr>
              <p:nvPr/>
            </p:nvSpPr>
            <p:spPr bwMode="auto">
              <a:xfrm>
                <a:off x="3760" y="2224"/>
                <a:ext cx="496" cy="623"/>
              </a:xfrm>
              <a:prstGeom prst="rect">
                <a:avLst/>
              </a:prstGeom>
              <a:noFill/>
              <a:ln w="25400">
                <a:solidFill>
                  <a:srgbClr val="037C0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92" name="Line 76"/>
              <p:cNvSpPr>
                <a:spLocks noChangeShapeType="1"/>
              </p:cNvSpPr>
              <p:nvPr/>
            </p:nvSpPr>
            <p:spPr bwMode="auto">
              <a:xfrm flipV="1">
                <a:off x="3992" y="172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39" name="Group 77"/>
            <p:cNvGrpSpPr>
              <a:grpSpLocks/>
            </p:cNvGrpSpPr>
            <p:nvPr/>
          </p:nvGrpSpPr>
          <p:grpSpPr bwMode="auto">
            <a:xfrm>
              <a:off x="4304" y="1716"/>
              <a:ext cx="507" cy="1408"/>
              <a:chOff x="4304" y="1716"/>
              <a:chExt cx="507" cy="1408"/>
            </a:xfrm>
          </p:grpSpPr>
          <p:sp>
            <p:nvSpPr>
              <p:cNvPr id="2671694" name="Oval 78"/>
              <p:cNvSpPr>
                <a:spLocks noChangeArrowheads="1"/>
              </p:cNvSpPr>
              <p:nvPr/>
            </p:nvSpPr>
            <p:spPr bwMode="auto">
              <a:xfrm>
                <a:off x="4332" y="2956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95" name="Oval 79"/>
              <p:cNvSpPr>
                <a:spLocks noChangeArrowheads="1"/>
              </p:cNvSpPr>
              <p:nvPr/>
            </p:nvSpPr>
            <p:spPr bwMode="auto">
              <a:xfrm>
                <a:off x="4332" y="2996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96" name="Oval 80"/>
              <p:cNvSpPr>
                <a:spLocks noChangeArrowheads="1"/>
              </p:cNvSpPr>
              <p:nvPr/>
            </p:nvSpPr>
            <p:spPr bwMode="auto">
              <a:xfrm>
                <a:off x="4322" y="3036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697" name="Line 81"/>
              <p:cNvSpPr>
                <a:spLocks noChangeShapeType="1"/>
              </p:cNvSpPr>
              <p:nvPr/>
            </p:nvSpPr>
            <p:spPr bwMode="auto">
              <a:xfrm flipV="1">
                <a:off x="4532" y="280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1698" name="Rectangle 82"/>
              <p:cNvSpPr>
                <a:spLocks noChangeArrowheads="1"/>
              </p:cNvSpPr>
              <p:nvPr/>
            </p:nvSpPr>
            <p:spPr bwMode="auto">
              <a:xfrm>
                <a:off x="4340" y="2428"/>
                <a:ext cx="432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573" name="Rectangle 83"/>
              <p:cNvSpPr>
                <a:spLocks noChangeArrowheads="1"/>
              </p:cNvSpPr>
              <p:nvPr/>
            </p:nvSpPr>
            <p:spPr bwMode="auto">
              <a:xfrm>
                <a:off x="4336" y="2463"/>
                <a:ext cx="47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File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Cache</a:t>
                </a:r>
              </a:p>
            </p:txBody>
          </p:sp>
          <p:sp>
            <p:nvSpPr>
              <p:cNvPr id="2671700" name="Rectangle 84"/>
              <p:cNvSpPr>
                <a:spLocks noChangeArrowheads="1"/>
              </p:cNvSpPr>
              <p:nvPr/>
            </p:nvSpPr>
            <p:spPr bwMode="auto">
              <a:xfrm>
                <a:off x="4364" y="2245"/>
                <a:ext cx="384" cy="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701" name="Rectangle 85"/>
              <p:cNvSpPr>
                <a:spLocks noChangeArrowheads="1"/>
              </p:cNvSpPr>
              <p:nvPr/>
            </p:nvSpPr>
            <p:spPr bwMode="auto">
              <a:xfrm>
                <a:off x="4420" y="1982"/>
                <a:ext cx="248" cy="2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576" name="Rectangle 86"/>
              <p:cNvSpPr>
                <a:spLocks noChangeArrowheads="1"/>
              </p:cNvSpPr>
              <p:nvPr/>
            </p:nvSpPr>
            <p:spPr bwMode="auto">
              <a:xfrm>
                <a:off x="4439" y="1993"/>
                <a:ext cx="20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671703" name="Rectangle 87"/>
              <p:cNvSpPr>
                <a:spLocks noChangeArrowheads="1"/>
              </p:cNvSpPr>
              <p:nvPr/>
            </p:nvSpPr>
            <p:spPr bwMode="auto">
              <a:xfrm>
                <a:off x="4304" y="2216"/>
                <a:ext cx="496" cy="625"/>
              </a:xfrm>
              <a:prstGeom prst="rect">
                <a:avLst/>
              </a:prstGeom>
              <a:noFill/>
              <a:ln w="25400">
                <a:solidFill>
                  <a:srgbClr val="037C0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704" name="Line 88"/>
              <p:cNvSpPr>
                <a:spLocks noChangeShapeType="1"/>
              </p:cNvSpPr>
              <p:nvPr/>
            </p:nvSpPr>
            <p:spPr bwMode="auto">
              <a:xfrm flipV="1">
                <a:off x="4532" y="1718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40" name="Group 89"/>
            <p:cNvGrpSpPr>
              <a:grpSpLocks/>
            </p:cNvGrpSpPr>
            <p:nvPr/>
          </p:nvGrpSpPr>
          <p:grpSpPr bwMode="auto">
            <a:xfrm>
              <a:off x="4872" y="1716"/>
              <a:ext cx="507" cy="1408"/>
              <a:chOff x="4872" y="1716"/>
              <a:chExt cx="507" cy="1408"/>
            </a:xfrm>
          </p:grpSpPr>
          <p:sp>
            <p:nvSpPr>
              <p:cNvPr id="2671706" name="Oval 90"/>
              <p:cNvSpPr>
                <a:spLocks noChangeArrowheads="1"/>
              </p:cNvSpPr>
              <p:nvPr/>
            </p:nvSpPr>
            <p:spPr bwMode="auto">
              <a:xfrm>
                <a:off x="4903" y="2956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707" name="Oval 91"/>
              <p:cNvSpPr>
                <a:spLocks noChangeArrowheads="1"/>
              </p:cNvSpPr>
              <p:nvPr/>
            </p:nvSpPr>
            <p:spPr bwMode="auto">
              <a:xfrm>
                <a:off x="4903" y="2996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708" name="Oval 92"/>
              <p:cNvSpPr>
                <a:spLocks noChangeArrowheads="1"/>
              </p:cNvSpPr>
              <p:nvPr/>
            </p:nvSpPr>
            <p:spPr bwMode="auto">
              <a:xfrm>
                <a:off x="4892" y="3036"/>
                <a:ext cx="40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14FFB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709" name="Line 93"/>
              <p:cNvSpPr>
                <a:spLocks noChangeShapeType="1"/>
              </p:cNvSpPr>
              <p:nvPr/>
            </p:nvSpPr>
            <p:spPr bwMode="auto">
              <a:xfrm flipV="1">
                <a:off x="5104" y="280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1710" name="Rectangle 94"/>
              <p:cNvSpPr>
                <a:spLocks noChangeArrowheads="1"/>
              </p:cNvSpPr>
              <p:nvPr/>
            </p:nvSpPr>
            <p:spPr bwMode="auto">
              <a:xfrm>
                <a:off x="4908" y="2428"/>
                <a:ext cx="432" cy="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562" name="Rectangle 95"/>
              <p:cNvSpPr>
                <a:spLocks noChangeArrowheads="1"/>
              </p:cNvSpPr>
              <p:nvPr/>
            </p:nvSpPr>
            <p:spPr bwMode="auto">
              <a:xfrm>
                <a:off x="4904" y="2463"/>
                <a:ext cx="47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File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Cache</a:t>
                </a:r>
              </a:p>
            </p:txBody>
          </p:sp>
          <p:sp>
            <p:nvSpPr>
              <p:cNvPr id="2671712" name="Rectangle 96"/>
              <p:cNvSpPr>
                <a:spLocks noChangeArrowheads="1"/>
              </p:cNvSpPr>
              <p:nvPr/>
            </p:nvSpPr>
            <p:spPr bwMode="auto">
              <a:xfrm>
                <a:off x="4932" y="2245"/>
                <a:ext cx="384" cy="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713" name="Rectangle 97"/>
              <p:cNvSpPr>
                <a:spLocks noChangeArrowheads="1"/>
              </p:cNvSpPr>
              <p:nvPr/>
            </p:nvSpPr>
            <p:spPr bwMode="auto">
              <a:xfrm>
                <a:off x="4990" y="1982"/>
                <a:ext cx="247" cy="2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2565" name="Rectangle 98"/>
              <p:cNvSpPr>
                <a:spLocks noChangeArrowheads="1"/>
              </p:cNvSpPr>
              <p:nvPr/>
            </p:nvSpPr>
            <p:spPr bwMode="auto">
              <a:xfrm>
                <a:off x="5007" y="1993"/>
                <a:ext cx="20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TW" sz="14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</a:t>
                </a:r>
              </a:p>
            </p:txBody>
          </p:sp>
          <p:sp>
            <p:nvSpPr>
              <p:cNvPr id="2671715" name="Rectangle 99"/>
              <p:cNvSpPr>
                <a:spLocks noChangeArrowheads="1"/>
              </p:cNvSpPr>
              <p:nvPr/>
            </p:nvSpPr>
            <p:spPr bwMode="auto">
              <a:xfrm>
                <a:off x="4872" y="2216"/>
                <a:ext cx="496" cy="625"/>
              </a:xfrm>
              <a:prstGeom prst="rect">
                <a:avLst/>
              </a:prstGeom>
              <a:noFill/>
              <a:ln w="25400">
                <a:solidFill>
                  <a:srgbClr val="037C0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671716" name="Line 100"/>
              <p:cNvSpPr>
                <a:spLocks noChangeShapeType="1"/>
              </p:cNvSpPr>
              <p:nvPr/>
            </p:nvSpPr>
            <p:spPr bwMode="auto">
              <a:xfrm flipV="1">
                <a:off x="5104" y="1718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71717" name="AutoShape 101"/>
            <p:cNvSpPr>
              <a:spLocks noChangeArrowheads="1"/>
            </p:cNvSpPr>
            <p:nvPr/>
          </p:nvSpPr>
          <p:spPr bwMode="auto">
            <a:xfrm>
              <a:off x="836" y="924"/>
              <a:ext cx="4360" cy="793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2542" name="Rectangle 102"/>
            <p:cNvSpPr>
              <a:spLocks noChangeArrowheads="1"/>
            </p:cNvSpPr>
            <p:nvPr/>
          </p:nvSpPr>
          <p:spPr bwMode="auto">
            <a:xfrm>
              <a:off x="1831" y="958"/>
              <a:ext cx="144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Communication Network</a:t>
              </a:r>
            </a:p>
          </p:txBody>
        </p:sp>
        <p:sp>
          <p:nvSpPr>
            <p:cNvPr id="2671719" name="Rectangle 103" descr="Dark horizontal"/>
            <p:cNvSpPr>
              <a:spLocks noChangeArrowheads="1"/>
            </p:cNvSpPr>
            <p:nvPr/>
          </p:nvSpPr>
          <p:spPr bwMode="auto">
            <a:xfrm>
              <a:off x="3236" y="3204"/>
              <a:ext cx="2048" cy="136"/>
            </a:xfrm>
            <a:prstGeom prst="rect">
              <a:avLst/>
            </a:prstGeom>
            <a:pattFill prst="dkHorz">
              <a:fgClr>
                <a:schemeClr val="bg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2544" name="Rectangle 104"/>
            <p:cNvSpPr>
              <a:spLocks noChangeArrowheads="1"/>
            </p:cNvSpPr>
            <p:nvPr/>
          </p:nvSpPr>
          <p:spPr bwMode="auto">
            <a:xfrm>
              <a:off x="3239" y="3376"/>
              <a:ext cx="16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600" b="1" u="none">
                  <a:solidFill>
                    <a:srgbClr val="A50021"/>
                  </a:solidFill>
                  <a:latin typeface="Arial" charset="0"/>
                  <a:ea typeface="新細明體" pitchFamily="18" charset="-120"/>
                </a:rPr>
                <a:t>Network RAID striping</a:t>
              </a:r>
            </a:p>
          </p:txBody>
        </p:sp>
        <p:sp>
          <p:nvSpPr>
            <p:cNvPr id="2671721" name="Line 105"/>
            <p:cNvSpPr>
              <a:spLocks noChangeShapeType="1"/>
            </p:cNvSpPr>
            <p:nvPr/>
          </p:nvSpPr>
          <p:spPr bwMode="auto">
            <a:xfrm>
              <a:off x="1160" y="2136"/>
              <a:ext cx="40" cy="38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6" name="Rectangle 106"/>
            <p:cNvSpPr>
              <a:spLocks noChangeArrowheads="1"/>
            </p:cNvSpPr>
            <p:nvPr/>
          </p:nvSpPr>
          <p:spPr bwMode="auto">
            <a:xfrm>
              <a:off x="359" y="2023"/>
              <a:ext cx="540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600" b="1" u="none">
                  <a:solidFill>
                    <a:srgbClr val="A50021"/>
                  </a:solidFill>
                  <a:latin typeface="Arial" charset="0"/>
                  <a:ea typeface="新細明體" pitchFamily="18" charset="-120"/>
                </a:rPr>
                <a:t>Local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600" b="1" u="none">
                  <a:solidFill>
                    <a:srgbClr val="A50021"/>
                  </a:solidFill>
                  <a:latin typeface="Arial" charset="0"/>
                  <a:ea typeface="新細明體" pitchFamily="18" charset="-120"/>
                </a:rPr>
                <a:t>Cache</a:t>
              </a:r>
            </a:p>
          </p:txBody>
        </p:sp>
        <p:sp>
          <p:nvSpPr>
            <p:cNvPr id="2671723" name="Arc 107"/>
            <p:cNvSpPr>
              <a:spLocks/>
            </p:cNvSpPr>
            <p:nvPr/>
          </p:nvSpPr>
          <p:spPr bwMode="auto">
            <a:xfrm>
              <a:off x="1209" y="1834"/>
              <a:ext cx="304" cy="20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2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7" y="39"/>
                    <a:pt x="2152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7" y="39"/>
                    <a:pt x="2152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671724" name="Arc 108"/>
            <p:cNvSpPr>
              <a:spLocks/>
            </p:cNvSpPr>
            <p:nvPr/>
          </p:nvSpPr>
          <p:spPr bwMode="auto">
            <a:xfrm>
              <a:off x="2456" y="1840"/>
              <a:ext cx="352" cy="6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671725" name="Line 109"/>
            <p:cNvSpPr>
              <a:spLocks noChangeShapeType="1"/>
            </p:cNvSpPr>
            <p:nvPr/>
          </p:nvSpPr>
          <p:spPr bwMode="auto">
            <a:xfrm>
              <a:off x="1536" y="1816"/>
              <a:ext cx="896" cy="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50" name="Rectangle 110"/>
            <p:cNvSpPr>
              <a:spLocks noChangeArrowheads="1"/>
            </p:cNvSpPr>
            <p:nvPr/>
          </p:nvSpPr>
          <p:spPr bwMode="auto">
            <a:xfrm>
              <a:off x="1640" y="1480"/>
              <a:ext cx="671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600" b="1" u="none">
                  <a:solidFill>
                    <a:srgbClr val="A50021"/>
                  </a:solidFill>
                  <a:latin typeface="Arial" charset="0"/>
                  <a:ea typeface="新細明體" pitchFamily="18" charset="-120"/>
                </a:rPr>
                <a:t>Cluster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600" b="1" u="none">
                  <a:solidFill>
                    <a:srgbClr val="A50021"/>
                  </a:solidFill>
                  <a:latin typeface="Arial" charset="0"/>
                  <a:ea typeface="新細明體" pitchFamily="18" charset="-120"/>
                </a:rPr>
                <a:t>Caching</a:t>
              </a:r>
            </a:p>
          </p:txBody>
        </p:sp>
        <p:sp>
          <p:nvSpPr>
            <p:cNvPr id="2671727" name="Arc 111"/>
            <p:cNvSpPr>
              <a:spLocks/>
            </p:cNvSpPr>
            <p:nvPr/>
          </p:nvSpPr>
          <p:spPr bwMode="auto">
            <a:xfrm>
              <a:off x="1169" y="1322"/>
              <a:ext cx="584" cy="6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3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5"/>
                    <a:pt x="9648" y="20"/>
                    <a:pt x="2156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5"/>
                    <a:pt x="9648" y="20"/>
                    <a:pt x="2156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671728" name="Arc 112"/>
            <p:cNvSpPr>
              <a:spLocks/>
            </p:cNvSpPr>
            <p:nvPr/>
          </p:nvSpPr>
          <p:spPr bwMode="auto">
            <a:xfrm>
              <a:off x="2600" y="1305"/>
              <a:ext cx="724" cy="19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671729" name="Line 113"/>
            <p:cNvSpPr>
              <a:spLocks noChangeShapeType="1"/>
            </p:cNvSpPr>
            <p:nvPr/>
          </p:nvSpPr>
          <p:spPr bwMode="auto">
            <a:xfrm>
              <a:off x="1744" y="1304"/>
              <a:ext cx="265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71730" name="Arc 114"/>
            <p:cNvSpPr>
              <a:spLocks/>
            </p:cNvSpPr>
            <p:nvPr/>
          </p:nvSpPr>
          <p:spPr bwMode="auto">
            <a:xfrm>
              <a:off x="3152" y="1313"/>
              <a:ext cx="810" cy="19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671731" name="Arc 115"/>
            <p:cNvSpPr>
              <a:spLocks/>
            </p:cNvSpPr>
            <p:nvPr/>
          </p:nvSpPr>
          <p:spPr bwMode="auto">
            <a:xfrm>
              <a:off x="3711" y="1305"/>
              <a:ext cx="833" cy="19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671732" name="Arc 116"/>
            <p:cNvSpPr>
              <a:spLocks/>
            </p:cNvSpPr>
            <p:nvPr/>
          </p:nvSpPr>
          <p:spPr bwMode="auto">
            <a:xfrm>
              <a:off x="4384" y="1313"/>
              <a:ext cx="726" cy="19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0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4572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2800" b="1" smtClean="0">
                <a:solidFill>
                  <a:srgbClr val="FF3300"/>
                </a:solidFill>
                <a:ea typeface="新細明體" pitchFamily="18" charset="-120"/>
              </a:rPr>
              <a:t>How Can we Benefit From Clusters?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534400" cy="533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285750" indent="-285750">
              <a:spcBef>
                <a:spcPct val="35000"/>
              </a:spcBef>
            </a:pPr>
            <a:r>
              <a:rPr lang="en-US" altLang="zh-TW" sz="3200" b="1" u="sng" smtClean="0">
                <a:solidFill>
                  <a:srgbClr val="0000CC"/>
                </a:solidFill>
                <a:ea typeface="新細明體" pitchFamily="18" charset="-120"/>
              </a:rPr>
              <a:t>Phase 4</a:t>
            </a:r>
          </a:p>
          <a:p>
            <a:pPr marL="685800" lvl="1" indent="-228600">
              <a:spcBef>
                <a:spcPct val="35000"/>
              </a:spcBef>
            </a:pPr>
            <a:r>
              <a:rPr lang="en-US" altLang="zh-TW" smtClean="0">
                <a:ea typeface="新細明體" pitchFamily="18" charset="-120"/>
              </a:rPr>
              <a:t>Execute the program on a multiple number of workstations (PCs) at the same time – </a:t>
            </a:r>
            <a:r>
              <a:rPr lang="en-US" altLang="zh-TW" b="1" smtClean="0">
                <a:solidFill>
                  <a:srgbClr val="A50021"/>
                </a:solidFill>
                <a:ea typeface="新細明體" pitchFamily="18" charset="-120"/>
              </a:rPr>
              <a:t>Parallel processing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z="3200" b="1" u="sng" smtClean="0">
                <a:solidFill>
                  <a:srgbClr val="0000CC"/>
                </a:solidFill>
                <a:ea typeface="新細明體" pitchFamily="18" charset="-120"/>
              </a:rPr>
              <a:t>Tools</a:t>
            </a:r>
          </a:p>
          <a:p>
            <a:pPr marL="685800" lvl="1" indent="-228600">
              <a:spcBef>
                <a:spcPct val="35000"/>
              </a:spcBef>
            </a:pPr>
            <a:r>
              <a:rPr lang="en-US" altLang="zh-TW" smtClean="0">
                <a:ea typeface="新細明體" pitchFamily="18" charset="-120"/>
              </a:rPr>
              <a:t>There are many tools that do all these phases in a </a:t>
            </a:r>
            <a:r>
              <a:rPr lang="en-US" altLang="zh-TW" b="1" smtClean="0">
                <a:solidFill>
                  <a:srgbClr val="A50021"/>
                </a:solidFill>
                <a:ea typeface="新細明體" pitchFamily="18" charset="-120"/>
              </a:rPr>
              <a:t>transparent</a:t>
            </a:r>
            <a:r>
              <a:rPr lang="en-US" altLang="zh-TW" smtClean="0">
                <a:ea typeface="新細明體" pitchFamily="18" charset="-120"/>
              </a:rPr>
              <a:t> way (except parallelizing the program) as well as </a:t>
            </a:r>
            <a:r>
              <a:rPr lang="en-US" altLang="zh-TW" smtClean="0">
                <a:solidFill>
                  <a:srgbClr val="A50021"/>
                </a:solidFill>
                <a:ea typeface="新細明體" pitchFamily="18" charset="-120"/>
              </a:rPr>
              <a:t>load-balancing and scheduling</a:t>
            </a:r>
            <a:r>
              <a:rPr lang="en-US" altLang="zh-TW" smtClean="0">
                <a:ea typeface="新細明體" pitchFamily="18" charset="-120"/>
              </a:rPr>
              <a:t>. </a:t>
            </a:r>
          </a:p>
          <a:p>
            <a:pPr lvl="2">
              <a:spcBef>
                <a:spcPct val="35000"/>
              </a:spcBef>
            </a:pPr>
            <a:r>
              <a:rPr lang="en-US" altLang="zh-TW" sz="1600" b="1" smtClean="0">
                <a:solidFill>
                  <a:srgbClr val="009900"/>
                </a:solidFill>
                <a:ea typeface="新細明體" pitchFamily="18" charset="-120"/>
              </a:rPr>
              <a:t>Beowulf</a:t>
            </a:r>
            <a:r>
              <a:rPr lang="en-US" altLang="zh-TW" sz="1600" b="1" smtClean="0">
                <a:solidFill>
                  <a:srgbClr val="66FF66"/>
                </a:solidFill>
                <a:ea typeface="新細明體" pitchFamily="18" charset="-120"/>
              </a:rPr>
              <a:t> </a:t>
            </a:r>
            <a:r>
              <a:rPr lang="en-US" altLang="zh-TW" sz="1600" b="1" smtClean="0">
                <a:ea typeface="新細明體" pitchFamily="18" charset="-120"/>
              </a:rPr>
              <a:t>(CalTech and NASA) - USA</a:t>
            </a:r>
          </a:p>
          <a:p>
            <a:pPr lvl="2">
              <a:spcBef>
                <a:spcPct val="35000"/>
              </a:spcBef>
            </a:pPr>
            <a:r>
              <a:rPr lang="en-US" altLang="zh-TW" sz="1600" b="1" smtClean="0">
                <a:solidFill>
                  <a:srgbClr val="009900"/>
                </a:solidFill>
                <a:ea typeface="新細明體" pitchFamily="18" charset="-120"/>
              </a:rPr>
              <a:t>Condor</a:t>
            </a:r>
            <a:r>
              <a:rPr lang="en-US" altLang="zh-TW" sz="1600" b="1" smtClean="0">
                <a:ea typeface="新細明體" pitchFamily="18" charset="-120"/>
              </a:rPr>
              <a:t> - Wisconsin State University, USA </a:t>
            </a:r>
          </a:p>
          <a:p>
            <a:pPr lvl="2">
              <a:spcBef>
                <a:spcPct val="35000"/>
              </a:spcBef>
            </a:pPr>
            <a:r>
              <a:rPr lang="en-US" altLang="zh-TW" sz="1600" b="1" smtClean="0">
                <a:solidFill>
                  <a:srgbClr val="009900"/>
                </a:solidFill>
                <a:ea typeface="新細明體" pitchFamily="18" charset="-120"/>
              </a:rPr>
              <a:t>MPI</a:t>
            </a:r>
            <a:r>
              <a:rPr lang="en-US" altLang="zh-TW" sz="1600" b="1" smtClean="0">
                <a:ea typeface="新細明體" pitchFamily="18" charset="-120"/>
              </a:rPr>
              <a:t> (MPI Forum, MPICH is one of the popular implementations) </a:t>
            </a:r>
          </a:p>
          <a:p>
            <a:pPr lvl="2">
              <a:spcBef>
                <a:spcPct val="35000"/>
              </a:spcBef>
            </a:pPr>
            <a:r>
              <a:rPr lang="en-US" altLang="zh-TW" sz="1600" b="1" smtClean="0">
                <a:solidFill>
                  <a:srgbClr val="009900"/>
                </a:solidFill>
                <a:ea typeface="新細明體" pitchFamily="18" charset="-120"/>
              </a:rPr>
              <a:t>NOW</a:t>
            </a:r>
            <a:r>
              <a:rPr lang="en-US" altLang="zh-TW" sz="1600" b="1" smtClean="0">
                <a:ea typeface="新細明體" pitchFamily="18" charset="-120"/>
              </a:rPr>
              <a:t> (Network of Workstations) - Berkeley, USA </a:t>
            </a:r>
          </a:p>
          <a:p>
            <a:pPr lvl="2">
              <a:spcBef>
                <a:spcPct val="35000"/>
              </a:spcBef>
            </a:pPr>
            <a:r>
              <a:rPr lang="en-US" altLang="zh-TW" sz="1600" b="1" smtClean="0">
                <a:solidFill>
                  <a:srgbClr val="009900"/>
                </a:solidFill>
                <a:ea typeface="新細明體" pitchFamily="18" charset="-120"/>
              </a:rPr>
              <a:t>PVM</a:t>
            </a:r>
            <a:r>
              <a:rPr lang="en-US" altLang="zh-TW" sz="1600" b="1" smtClean="0">
                <a:solidFill>
                  <a:srgbClr val="66FF66"/>
                </a:solidFill>
                <a:ea typeface="新細明體" pitchFamily="18" charset="-120"/>
              </a:rPr>
              <a:t> </a:t>
            </a:r>
            <a:r>
              <a:rPr lang="en-US" altLang="zh-TW" sz="1600" b="1" smtClean="0">
                <a:ea typeface="新細明體" pitchFamily="18" charset="-120"/>
              </a:rPr>
              <a:t>- Oak Ridge National Lab./UTK/Emory, USA</a:t>
            </a:r>
          </a:p>
        </p:txBody>
      </p:sp>
    </p:spTree>
    <p:extLst>
      <p:ext uri="{BB962C8B-B14F-4D97-AF65-F5344CB8AC3E}">
        <p14:creationId xmlns:p14="http://schemas.microsoft.com/office/powerpoint/2010/main" val="32997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What network should be used?</a:t>
            </a:r>
          </a:p>
        </p:txBody>
      </p:sp>
      <p:pic>
        <p:nvPicPr>
          <p:cNvPr id="24579" name="Picture 2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4191000"/>
            <a:ext cx="2590800" cy="2187575"/>
          </a:xfrm>
          <a:noFill/>
        </p:spPr>
      </p:pic>
      <p:graphicFrame>
        <p:nvGraphicFramePr>
          <p:cNvPr id="267369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17534"/>
              </p:ext>
            </p:extLst>
          </p:nvPr>
        </p:nvGraphicFramePr>
        <p:xfrm>
          <a:off x="457200" y="1066800"/>
          <a:ext cx="7924800" cy="2925763"/>
        </p:xfrm>
        <a:graphic>
          <a:graphicData uri="http://schemas.openxmlformats.org/drawingml/2006/table">
            <a:tbl>
              <a:tblPr/>
              <a:tblGrid>
                <a:gridCol w="1435200"/>
                <a:gridCol w="1784250"/>
                <a:gridCol w="1568450"/>
                <a:gridCol w="1898650"/>
                <a:gridCol w="1238250"/>
              </a:tblGrid>
              <a:tr h="822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Fast Ethernet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Gigabit Ethernet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Myrinet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10GbE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Latency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~120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s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~120 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s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~7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s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10s of s’s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7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Bandwidth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~100Mbps peak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~1Gbps peak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~1.98Gbps real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10Gbps peak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602" name="Picture 28" descr="luc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4267200"/>
            <a:ext cx="1606550" cy="2243138"/>
          </a:xfrm>
          <a:noFill/>
        </p:spPr>
      </p:pic>
    </p:spTree>
    <p:extLst>
      <p:ext uri="{BB962C8B-B14F-4D97-AF65-F5344CB8AC3E}">
        <p14:creationId xmlns:p14="http://schemas.microsoft.com/office/powerpoint/2010/main" val="38980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2007 Top500 List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Clusters are the fastest growing category of supercomputers in the TOP500 List.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406 clusters  (81%) in November 2007 list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130 clusters (23%) in the June 2003 list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80 clusters  (16%) in the June 2002 list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33 clusters  (6.6%) in the June 2001 list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4% of the supercomputers in the November 2007 TOP500 list use Myrinet technology!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54% of the supercomputers in the November 2007 TOP500 list Gigabit Ethernet technology!</a:t>
            </a:r>
          </a:p>
        </p:txBody>
      </p:sp>
    </p:spTree>
    <p:extLst>
      <p:ext uri="{BB962C8B-B14F-4D97-AF65-F5344CB8AC3E}">
        <p14:creationId xmlns:p14="http://schemas.microsoft.com/office/powerpoint/2010/main" val="22034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Warehouse-scale computer (WSC)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Internet services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Search, social networking, online maps, video sharing, online shopping, email, cloud computing, etc.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Differences with HPC “clusters”: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Clusters have higher performance processors and network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Clusters emphasize thread-level parallelism, WSCs emphasize request-level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Differences with datacenters: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Datacenters consolidate different machines and software into one location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Datacenters emphasize virtual machines and hardware heterogeneity in order to serve varied customers</a:t>
            </a:r>
          </a:p>
        </p:txBody>
      </p:sp>
    </p:spTree>
    <p:extLst>
      <p:ext uri="{BB962C8B-B14F-4D97-AF65-F5344CB8AC3E}">
        <p14:creationId xmlns:p14="http://schemas.microsoft.com/office/powerpoint/2010/main" val="29982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Important design factors for WSC: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Cost-performance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Small savings add up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Energy efficiency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Affects power distribution and cooling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Work per joule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Dependability via redundancy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Network I/O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Interactive and batch processing workloads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Ample computational parallelism is not important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Most jobs are totally independent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“Request-level parallelism”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Operational costs count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Power consumption is a primary, not secondary, constraint when designing system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Scale and its opportunities and problems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Can afford to build customized systems since WSC require volume purchase</a:t>
            </a:r>
          </a:p>
        </p:txBody>
      </p:sp>
    </p:spTree>
    <p:extLst>
      <p:ext uri="{BB962C8B-B14F-4D97-AF65-F5344CB8AC3E}">
        <p14:creationId xmlns:p14="http://schemas.microsoft.com/office/powerpoint/2010/main" val="631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2F9035E-99B6-4C38-9BAB-2B08B4710E81}" type="slidenum">
              <a:rPr lang="en-US" altLang="zh-TW" sz="1400" smtClean="0">
                <a:latin typeface="Comic Sans MS" pitchFamily="66" charset="0"/>
              </a:rPr>
              <a:pPr/>
              <a:t>16</a:t>
            </a:fld>
            <a:endParaRPr lang="en-US" altLang="zh-TW" sz="1400" smtClean="0">
              <a:latin typeface="Comic Sans MS" pitchFamily="66" charset="0"/>
            </a:endParaRPr>
          </a:p>
        </p:txBody>
      </p:sp>
      <p:pic>
        <p:nvPicPr>
          <p:cNvPr id="12291" name="Picture 2" descr="top_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6" t="44037" r="20000" b="11926"/>
          <a:stretch>
            <a:fillRect/>
          </a:stretch>
        </p:blipFill>
        <p:spPr bwMode="auto">
          <a:xfrm>
            <a:off x="4724400" y="5257800"/>
            <a:ext cx="129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3300"/>
                </a:solidFill>
                <a:latin typeface="Comic Sans MS" pitchFamily="66" charset="0"/>
                <a:ea typeface="新細明體" pitchFamily="18" charset="-120"/>
              </a:rPr>
              <a:t>Google </a:t>
            </a:r>
          </a:p>
        </p:txBody>
      </p:sp>
      <p:pic>
        <p:nvPicPr>
          <p:cNvPr id="12293" name="Picture 4" descr="top_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5720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 descr="index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3935413"/>
            <a:ext cx="173672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6" descr="docserv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338296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457200" y="2362200"/>
            <a:ext cx="17526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304800" y="2362200"/>
            <a:ext cx="2438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Comic Sans MS" pitchFamily="66" charset="0"/>
              </a:rPr>
              <a:t>1.</a:t>
            </a:r>
            <a:r>
              <a:rPr lang="en-US" altLang="zh-TW" sz="1800" b="0">
                <a:latin typeface="Comic Sans MS" pitchFamily="66" charset="0"/>
              </a:rPr>
              <a:t>  The user enters a query on a web form sent to the Google web server.</a:t>
            </a:r>
            <a:endParaRPr lang="en-US" altLang="zh-TW" sz="1800">
              <a:latin typeface="Comic Sans MS" pitchFamily="66" charset="0"/>
            </a:endParaRPr>
          </a:p>
        </p:txBody>
      </p:sp>
      <p:pic>
        <p:nvPicPr>
          <p:cNvPr id="12298" name="Picture 9" descr="top_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2" r="75000"/>
          <a:stretch>
            <a:fillRect/>
          </a:stretch>
        </p:blipFill>
        <p:spPr bwMode="auto">
          <a:xfrm>
            <a:off x="7391400" y="5181600"/>
            <a:ext cx="11430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4572000" y="2057400"/>
            <a:ext cx="3352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Comic Sans MS" pitchFamily="66" charset="0"/>
              </a:rPr>
              <a:t>2.</a:t>
            </a:r>
            <a:r>
              <a:rPr lang="en-US" altLang="zh-TW" sz="1800" b="0">
                <a:latin typeface="Comic Sans MS" pitchFamily="66" charset="0"/>
              </a:rPr>
              <a:t>  The web server sends the query to the Index Server cluster, which matches the query to documents.</a:t>
            </a:r>
            <a:endParaRPr lang="en-US" altLang="zh-TW" sz="1800">
              <a:latin typeface="Comic Sans MS" pitchFamily="66" charset="0"/>
            </a:endParaRP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381000" y="3886200"/>
            <a:ext cx="3124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Comic Sans MS" pitchFamily="66" charset="0"/>
              </a:rPr>
              <a:t>3.</a:t>
            </a:r>
            <a:r>
              <a:rPr lang="en-US" altLang="zh-TW" sz="1800" b="0">
                <a:latin typeface="Comic Sans MS" pitchFamily="66" charset="0"/>
              </a:rPr>
              <a:t>  The match is sent to the Doc Server cluster, which retrieves the documents to generate abstracts and cached copies.</a:t>
            </a:r>
            <a:endParaRPr lang="en-US" altLang="zh-TW" sz="1800">
              <a:latin typeface="Comic Sans MS" pitchFamily="66" charset="0"/>
            </a:endParaRPr>
          </a:p>
        </p:txBody>
      </p:sp>
      <p:sp>
        <p:nvSpPr>
          <p:cNvPr id="2601996" name="Line 12"/>
          <p:cNvSpPr>
            <a:spLocks noChangeShapeType="1"/>
          </p:cNvSpPr>
          <p:nvPr/>
        </p:nvSpPr>
        <p:spPr bwMode="auto">
          <a:xfrm>
            <a:off x="2743200" y="6324600"/>
            <a:ext cx="44958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6096000" y="3505200"/>
            <a:ext cx="25908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Comic Sans MS" pitchFamily="66" charset="0"/>
              </a:rPr>
              <a:t>4.</a:t>
            </a:r>
            <a:r>
              <a:rPr lang="en-US" altLang="zh-TW" sz="1800" b="0">
                <a:latin typeface="Comic Sans MS" pitchFamily="66" charset="0"/>
              </a:rPr>
              <a:t>  The list, with abstracts, is displayed by the web server to the user, sorted</a:t>
            </a:r>
            <a:br>
              <a:rPr lang="en-US" altLang="zh-TW" sz="1800" b="0">
                <a:latin typeface="Comic Sans MS" pitchFamily="66" charset="0"/>
              </a:rPr>
            </a:br>
            <a:r>
              <a:rPr lang="en-US" altLang="zh-TW" sz="1800" b="0">
                <a:latin typeface="Comic Sans MS" pitchFamily="66" charset="0"/>
              </a:rPr>
              <a:t>(using a secret formula involving PageRank).</a:t>
            </a:r>
            <a:endParaRPr lang="en-US" altLang="zh-TW" sz="1800">
              <a:latin typeface="Comic Sans MS" pitchFamily="66" charset="0"/>
            </a:endParaRPr>
          </a:p>
        </p:txBody>
      </p:sp>
      <p:sp>
        <p:nvSpPr>
          <p:cNvPr id="2601998" name="Rectangle 14"/>
          <p:cNvSpPr>
            <a:spLocks noChangeArrowheads="1"/>
          </p:cNvSpPr>
          <p:nvPr/>
        </p:nvSpPr>
        <p:spPr bwMode="auto">
          <a:xfrm>
            <a:off x="4648200" y="51054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01999" name="Rectangle 15"/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89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FEC7256-4159-4BDA-BC62-BE6857A86EA0}" type="slidenum">
              <a:rPr lang="en-US" altLang="zh-TW" sz="1400" smtClean="0">
                <a:latin typeface="Comic Sans MS" pitchFamily="66" charset="0"/>
              </a:rPr>
              <a:pPr/>
              <a:t>17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Google Requirements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4953000"/>
          </a:xfrm>
        </p:spPr>
        <p:txBody>
          <a:bodyPr/>
          <a:lstStyle/>
          <a:p>
            <a:pPr marL="285750" indent="-285750"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Google: search engine that scales at Internet growth rates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Search engines: 24x7 availability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Google : 600M queries/day, or AVERAGE of 7500 queries/s all day (old data)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Google crawls WWW and puts up new index every 2 weeks (old data)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Storage: 5.3 billion web pages, 950 million newsgroup messages, and 925 million images indexed, Millions of videos (very old data)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Response time goal: &lt; 0.5 s per search (old data)</a:t>
            </a:r>
          </a:p>
        </p:txBody>
      </p:sp>
    </p:spTree>
    <p:extLst>
      <p:ext uri="{BB962C8B-B14F-4D97-AF65-F5344CB8AC3E}">
        <p14:creationId xmlns:p14="http://schemas.microsoft.com/office/powerpoint/2010/main" val="7937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8AFFFE0-3F02-4BFD-AB80-21CBEB78F49D}" type="slidenum">
              <a:rPr lang="en-US" altLang="zh-TW" sz="1400" smtClean="0">
                <a:latin typeface="Comic Sans MS" pitchFamily="66" charset="0"/>
              </a:rPr>
              <a:pPr/>
              <a:t>18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Google</a:t>
            </a:r>
            <a:b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</a:br>
            <a:r>
              <a:rPr lang="en-US" altLang="zh-TW" sz="2400" b="1" smtClean="0">
                <a:solidFill>
                  <a:srgbClr val="FF3300"/>
                </a:solidFill>
                <a:ea typeface="新細明體" pitchFamily="18" charset="-120"/>
              </a:rPr>
              <a:t>(Based on old data)</a:t>
            </a:r>
            <a:endParaRPr lang="en-US" altLang="zh-TW" b="1" smtClean="0">
              <a:solidFill>
                <a:srgbClr val="FF3300"/>
              </a:solidFill>
              <a:ea typeface="新細明體" pitchFamily="18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smtClean="0">
                <a:ea typeface="新細明體" pitchFamily="18" charset="-120"/>
              </a:rPr>
              <a:t>R</a:t>
            </a:r>
            <a:r>
              <a:rPr lang="tr-TR" altLang="zh-TW" sz="2600" smtClean="0"/>
              <a:t>equire high amounts of computation per request</a:t>
            </a:r>
          </a:p>
          <a:p>
            <a:r>
              <a:rPr lang="tr-TR" altLang="zh-TW" sz="2600" smtClean="0"/>
              <a:t>A single query on Google (on average)</a:t>
            </a:r>
          </a:p>
          <a:p>
            <a:pPr lvl="1"/>
            <a:r>
              <a:rPr lang="tr-TR" altLang="zh-TW" sz="2200" smtClean="0"/>
              <a:t>reads hundreds of megabytes of data</a:t>
            </a:r>
          </a:p>
          <a:p>
            <a:pPr lvl="1"/>
            <a:r>
              <a:rPr lang="tr-TR" altLang="zh-TW" sz="2200" smtClean="0"/>
              <a:t>consumes tens of billions of CPU cycles</a:t>
            </a:r>
          </a:p>
          <a:p>
            <a:r>
              <a:rPr lang="tr-TR" altLang="zh-TW" sz="2600" smtClean="0"/>
              <a:t>A peak request stream on Google</a:t>
            </a:r>
          </a:p>
          <a:p>
            <a:pPr lvl="1"/>
            <a:r>
              <a:rPr lang="tr-TR" altLang="zh-TW" sz="2200" smtClean="0"/>
              <a:t>requires an infrastructure comparable in size</a:t>
            </a:r>
            <a:r>
              <a:rPr lang="en-US" altLang="zh-TW" sz="2200" smtClean="0">
                <a:ea typeface="新細明體" pitchFamily="18" charset="-120"/>
              </a:rPr>
              <a:t> </a:t>
            </a:r>
            <a:r>
              <a:rPr lang="tr-TR" altLang="zh-TW" sz="2200" smtClean="0"/>
              <a:t>to largest </a:t>
            </a:r>
            <a:r>
              <a:rPr lang="tr-TR" altLang="zh-TW" sz="2200" b="1" smtClean="0"/>
              <a:t>supercomputer</a:t>
            </a:r>
            <a:r>
              <a:rPr lang="tr-TR" altLang="zh-TW" sz="2200" smtClean="0"/>
              <a:t> installations</a:t>
            </a:r>
            <a:endParaRPr lang="en-US" altLang="zh-TW" sz="2200" smtClean="0">
              <a:ea typeface="新細明體" pitchFamily="18" charset="-120"/>
            </a:endParaRPr>
          </a:p>
          <a:p>
            <a:r>
              <a:rPr lang="en-US" altLang="zh-TW" sz="2600" smtClean="0">
                <a:ea typeface="新細明體" pitchFamily="18" charset="-120"/>
              </a:rPr>
              <a:t>Typical google Data center: 15000 PCs (Linux), 30000 disks: almost 3 petabyte!</a:t>
            </a:r>
          </a:p>
          <a:p>
            <a:r>
              <a:rPr lang="tr-TR" altLang="zh-TW" sz="2600" smtClean="0"/>
              <a:t>Google application affords easy parallelization</a:t>
            </a:r>
          </a:p>
          <a:p>
            <a:pPr lvl="1"/>
            <a:r>
              <a:rPr lang="tr-TR" altLang="zh-TW" sz="2200" smtClean="0"/>
              <a:t>Different queries can run on different processors</a:t>
            </a:r>
          </a:p>
          <a:p>
            <a:pPr lvl="1"/>
            <a:r>
              <a:rPr lang="tr-TR" altLang="zh-TW" sz="2200" smtClean="0"/>
              <a:t>A single query can use multiple processors</a:t>
            </a:r>
          </a:p>
          <a:p>
            <a:pPr lvl="2"/>
            <a:r>
              <a:rPr lang="tr-TR" altLang="zh-TW" smtClean="0"/>
              <a:t>because the overall index is partitioned</a:t>
            </a:r>
          </a:p>
          <a:p>
            <a:pPr lvl="2"/>
            <a:endParaRPr lang="tr-TR" altLang="zh-TW" smtClean="0"/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2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Batch processing framework: 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Map:  </a:t>
            </a:r>
            <a:r>
              <a:rPr lang="en-US" dirty="0" smtClean="0"/>
              <a:t>applies a programmer-supplied function to each logical input record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Runs on thousands of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Provides new set of key-value pairs as intermediate values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Reduce:  </a:t>
            </a:r>
            <a:r>
              <a:rPr lang="en-US" dirty="0" smtClean="0"/>
              <a:t>collapses values using another programmer-supplied function</a:t>
            </a:r>
          </a:p>
        </p:txBody>
      </p:sp>
    </p:spTree>
    <p:extLst>
      <p:ext uri="{BB962C8B-B14F-4D97-AF65-F5344CB8AC3E}">
        <p14:creationId xmlns:p14="http://schemas.microsoft.com/office/powerpoint/2010/main" val="1525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Server Computers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Applications are increasingly run on servers</a:t>
            </a:r>
          </a:p>
          <a:p>
            <a:pPr lvl="1"/>
            <a:r>
              <a:rPr lang="en-AU" dirty="0"/>
              <a:t>Web search, office apps, virtual worlds, …</a:t>
            </a:r>
          </a:p>
          <a:p>
            <a:r>
              <a:rPr lang="en-AU" dirty="0"/>
              <a:t>Requires large data </a:t>
            </a:r>
            <a:r>
              <a:rPr lang="en-AU" dirty="0" err="1"/>
              <a:t>center</a:t>
            </a:r>
            <a:r>
              <a:rPr lang="en-AU" dirty="0"/>
              <a:t> servers</a:t>
            </a:r>
          </a:p>
          <a:p>
            <a:pPr lvl="1"/>
            <a:r>
              <a:rPr lang="en-AU" dirty="0"/>
              <a:t>Multiple processors, networks connections, massive storage</a:t>
            </a:r>
          </a:p>
          <a:p>
            <a:pPr lvl="1"/>
            <a:r>
              <a:rPr lang="en-AU" dirty="0"/>
              <a:t>Space and power constraints</a:t>
            </a:r>
          </a:p>
          <a:p>
            <a:r>
              <a:rPr lang="en-AU" dirty="0" smtClean="0"/>
              <a:t>Rack server </a:t>
            </a:r>
            <a:r>
              <a:rPr lang="en-AU" dirty="0"/>
              <a:t>equipment </a:t>
            </a:r>
            <a:r>
              <a:rPr lang="en-AU" dirty="0" smtClean="0"/>
              <a:t>often in units of 1.75” (1U).</a:t>
            </a:r>
          </a:p>
          <a:p>
            <a:pPr lvl="1"/>
            <a:r>
              <a:rPr lang="en-AU" dirty="0" smtClean="0"/>
              <a:t>E.g., a 1U switch, a 2U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2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map (String key, String value)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key:  document name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value:  document contents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for each word w in value</a:t>
            </a:r>
          </a:p>
          <a:p>
            <a:pPr lvl="3">
              <a:lnSpc>
                <a:spcPct val="90000"/>
              </a:lnSpc>
            </a:pPr>
            <a:r>
              <a:rPr lang="en-US" b="1" dirty="0" err="1" smtClean="0"/>
              <a:t>EmitIntermediate</a:t>
            </a:r>
            <a:r>
              <a:rPr lang="en-US" b="1" dirty="0" smtClean="0"/>
              <a:t>(w,”1”);  // Produce list of all words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reduce (String key, </a:t>
            </a:r>
            <a:r>
              <a:rPr lang="en-US" b="1" dirty="0" err="1" smtClean="0"/>
              <a:t>Iterator</a:t>
            </a:r>
            <a:r>
              <a:rPr lang="en-US" b="1" dirty="0" smtClean="0"/>
              <a:t> values):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key:  a word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value:  a list of counts</a:t>
            </a:r>
          </a:p>
          <a:p>
            <a:pPr lvl="2">
              <a:lnSpc>
                <a:spcPct val="90000"/>
              </a:lnSpc>
            </a:pPr>
            <a:r>
              <a:rPr lang="en-US" b="1" dirty="0" err="1" smtClean="0"/>
              <a:t>int</a:t>
            </a:r>
            <a:r>
              <a:rPr lang="en-US" b="1" dirty="0" smtClean="0"/>
              <a:t> result = 0;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for each v in values:</a:t>
            </a:r>
          </a:p>
          <a:p>
            <a:pPr lvl="3">
              <a:lnSpc>
                <a:spcPct val="90000"/>
              </a:lnSpc>
            </a:pPr>
            <a:r>
              <a:rPr lang="en-US" b="1" dirty="0" smtClean="0"/>
              <a:t>result += </a:t>
            </a:r>
            <a:r>
              <a:rPr lang="en-US" b="1" dirty="0" err="1" smtClean="0"/>
              <a:t>ParseInt</a:t>
            </a:r>
            <a:r>
              <a:rPr lang="en-US" b="1" dirty="0" smtClean="0"/>
              <a:t>(v);  // get integer from key-value pair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Emit(</a:t>
            </a:r>
            <a:r>
              <a:rPr lang="en-US" b="1" dirty="0" err="1" smtClean="0"/>
              <a:t>AsString</a:t>
            </a:r>
            <a:r>
              <a:rPr lang="en-US" b="1" dirty="0" smtClean="0"/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38248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/>
              <a:t>MapReduce</a:t>
            </a:r>
            <a:r>
              <a:rPr lang="en-US" b="1" dirty="0" smtClean="0"/>
              <a:t> runtime environment schedules map and reduce task to WSC nodes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Availability: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replicas of data across different servers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relaxed consistency: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No need for all replicas to always agree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Workload demands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Often vary considerably</a:t>
            </a:r>
          </a:p>
        </p:txBody>
      </p:sp>
    </p:spTree>
    <p:extLst>
      <p:ext uri="{BB962C8B-B14F-4D97-AF65-F5344CB8AC3E}">
        <p14:creationId xmlns:p14="http://schemas.microsoft.com/office/powerpoint/2010/main" val="1138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Architecture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WSC often use a hierarchy of networks for interconnection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Each </a:t>
            </a:r>
            <a:r>
              <a:rPr lang="en-US" b="1" dirty="0" smtClean="0"/>
              <a:t>rack </a:t>
            </a:r>
            <a:r>
              <a:rPr lang="en-US" b="1" dirty="0" smtClean="0"/>
              <a:t>holds </a:t>
            </a:r>
            <a:r>
              <a:rPr lang="en-US" b="1" dirty="0" smtClean="0"/>
              <a:t>dozens of</a:t>
            </a:r>
            <a:r>
              <a:rPr lang="en-US" b="1" dirty="0" smtClean="0"/>
              <a:t> servers </a:t>
            </a:r>
            <a:r>
              <a:rPr lang="en-US" b="1" dirty="0" smtClean="0"/>
              <a:t>connected to a rack switch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Rack switches are uplinked to switch higher in hierarchy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Uplink has 48 / n times lower bandwidth, where n = # of uplink ports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“Oversubscription”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Goal is to maximize locality of communication relative to the rack</a:t>
            </a:r>
          </a:p>
        </p:txBody>
      </p:sp>
    </p:spTree>
    <p:extLst>
      <p:ext uri="{BB962C8B-B14F-4D97-AF65-F5344CB8AC3E}">
        <p14:creationId xmlns:p14="http://schemas.microsoft.com/office/powerpoint/2010/main" val="6713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Storage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Storage options: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disks inside the servers, or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Network attached storage through </a:t>
            </a:r>
            <a:r>
              <a:rPr lang="en-US" b="1" dirty="0" err="1" smtClean="0"/>
              <a:t>Infiniband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WSCs generally rely on local disks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Google File System (GFS) uses local disks and maintains at least three </a:t>
            </a:r>
            <a:r>
              <a:rPr lang="en-US" b="1" dirty="0" smtClean="0"/>
              <a:t>replicas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199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Switch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Switch that connects an array of racks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Array switch should have 10 X the bisection bandwidth of rack switch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of </a:t>
            </a:r>
            <a:r>
              <a:rPr lang="en-US" b="1" i="1" dirty="0" smtClean="0"/>
              <a:t>n</a:t>
            </a:r>
            <a:r>
              <a:rPr lang="en-US" b="1" dirty="0" smtClean="0"/>
              <a:t>-port switch grows as </a:t>
            </a:r>
            <a:r>
              <a:rPr lang="en-US" b="1" i="1" dirty="0" smtClean="0"/>
              <a:t>n</a:t>
            </a:r>
            <a:r>
              <a:rPr lang="en-US" b="1" baseline="30000" dirty="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Often utilize content </a:t>
            </a:r>
            <a:r>
              <a:rPr lang="en-US" b="1" dirty="0" err="1" smtClean="0"/>
              <a:t>addressible</a:t>
            </a:r>
            <a:r>
              <a:rPr lang="en-US" b="1" dirty="0" smtClean="0"/>
              <a:t> memory chips and FPGAs</a:t>
            </a:r>
          </a:p>
        </p:txBody>
      </p:sp>
    </p:spTree>
    <p:extLst>
      <p:ext uri="{BB962C8B-B14F-4D97-AF65-F5344CB8AC3E}">
        <p14:creationId xmlns:p14="http://schemas.microsoft.com/office/powerpoint/2010/main" val="31505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WSC Memory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Servers can access DRAM and disks on other servers using a NUMA-style interface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2819400"/>
            <a:ext cx="73723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4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831850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Location of WSC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Proximity to Internet backbones, electricity cost, property tax rates, low risk from earthquakes, floods, and hurricanes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Power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081965"/>
            <a:ext cx="5184576" cy="301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14400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Cooling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Air conditioning used to cool server room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64 F – 71 F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Keep temperature higher (closer to 71 F)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Cooling towers can also be used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Minimum temperature is “wet bulb temperature”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140968"/>
            <a:ext cx="4752528" cy="311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3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Cooling system also uses water (evaporation and spills)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E.g. 70,000 to 200,000 gallons  per day for an 8 MW facility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Power cost breakdown: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Chillers:  30-50% of the power used by the IT equipment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Air conditioning:  10-20% of the IT power, mostly due to fans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How man servers can a WSC support?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Each server: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“Nameplate power rating” gives maximum power consumption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To get actual, measure power under actual workloads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Oversubscribe cumulative server power by 40%, but monitor power closely</a:t>
            </a:r>
          </a:p>
        </p:txBody>
      </p:sp>
    </p:spTree>
    <p:extLst>
      <p:ext uri="{BB962C8B-B14F-4D97-AF65-F5344CB8AC3E}">
        <p14:creationId xmlns:p14="http://schemas.microsoft.com/office/powerpoint/2010/main" val="19581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Measuring Efficiency of a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Power Utilization Effectiveness (PEU)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= Total facility power / IT equipment power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Median PUE on 2006 study was 1.69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Latency is important metric because it is seen by users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Bing study:  users will use search less as response time increases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Service Level Objectives (SLOs)/Service Level Agreements (SLAs)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E.g. 99% of requests be below 100 ms</a:t>
            </a:r>
          </a:p>
        </p:txBody>
      </p:sp>
    </p:spTree>
    <p:extLst>
      <p:ext uri="{BB962C8B-B14F-4D97-AF65-F5344CB8AC3E}">
        <p14:creationId xmlns:p14="http://schemas.microsoft.com/office/powerpoint/2010/main" val="25052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Rack-Mounted Servers</a:t>
            </a:r>
          </a:p>
        </p:txBody>
      </p:sp>
      <p:pic>
        <p:nvPicPr>
          <p:cNvPr id="392197" name="Picture 5" descr="f06-1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989138"/>
            <a:ext cx="43402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198" name="Picture 6" descr="f06-15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2312987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4859338" y="1412875"/>
            <a:ext cx="278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/>
              <a:t>Sun Fire x4150 1U server</a:t>
            </a:r>
          </a:p>
        </p:txBody>
      </p:sp>
    </p:spTree>
    <p:extLst>
      <p:ext uri="{BB962C8B-B14F-4D97-AF65-F5344CB8AC3E}">
        <p14:creationId xmlns:p14="http://schemas.microsoft.com/office/powerpoint/2010/main" val="1368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of a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Capital expenditures (CAPEX)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to build a WSC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Operational expenditures (OPEX)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to operate a WSC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7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Computing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WSCs offer economies of scale that cannot be achieved with a datacenter: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5.7 times reduction in storage costs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7.1 times reduction in administrative costs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7.3 times reduction in networking costs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This has given rise to cloud services such as Amazon Web Services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“Utility Computing”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Based on using open source virtual machine and operating </a:t>
            </a:r>
            <a:r>
              <a:rPr lang="en-US" b="1" smtClean="0"/>
              <a:t>system software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055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2563"/>
            <a:ext cx="9142413" cy="808037"/>
          </a:xfrm>
          <a:noFill/>
        </p:spPr>
        <p:txBody>
          <a:bodyPr lIns="92075" tIns="46038" rIns="92075" bIns="46038"/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Scalability Vs. Cost</a:t>
            </a:r>
          </a:p>
        </p:txBody>
      </p:sp>
      <p:sp>
        <p:nvSpPr>
          <p:cNvPr id="2663428" name="Freeform 4"/>
          <p:cNvSpPr>
            <a:spLocks/>
          </p:cNvSpPr>
          <p:nvPr/>
        </p:nvSpPr>
        <p:spPr bwMode="auto">
          <a:xfrm>
            <a:off x="1033463" y="1231900"/>
            <a:ext cx="3111500" cy="4757738"/>
          </a:xfrm>
          <a:custGeom>
            <a:avLst/>
            <a:gdLst/>
            <a:ahLst/>
            <a:cxnLst>
              <a:cxn ang="0">
                <a:pos x="979" y="0"/>
              </a:cxn>
              <a:cxn ang="0">
                <a:pos x="1960" y="382"/>
              </a:cxn>
              <a:cxn ang="0">
                <a:pos x="1561" y="387"/>
              </a:cxn>
              <a:cxn ang="0">
                <a:pos x="1108" y="2997"/>
              </a:cxn>
              <a:cxn ang="0">
                <a:pos x="979" y="2997"/>
              </a:cxn>
              <a:cxn ang="0">
                <a:pos x="850" y="2997"/>
              </a:cxn>
              <a:cxn ang="0">
                <a:pos x="400" y="387"/>
              </a:cxn>
              <a:cxn ang="0">
                <a:pos x="0" y="382"/>
              </a:cxn>
              <a:cxn ang="0">
                <a:pos x="979" y="0"/>
              </a:cxn>
            </a:cxnLst>
            <a:rect l="0" t="0" r="r" b="b"/>
            <a:pathLst>
              <a:path w="1960" h="2997">
                <a:moveTo>
                  <a:pt x="979" y="0"/>
                </a:moveTo>
                <a:lnTo>
                  <a:pt x="1960" y="382"/>
                </a:lnTo>
                <a:lnTo>
                  <a:pt x="1561" y="387"/>
                </a:lnTo>
                <a:lnTo>
                  <a:pt x="1108" y="2997"/>
                </a:lnTo>
                <a:lnTo>
                  <a:pt x="979" y="2997"/>
                </a:lnTo>
                <a:lnTo>
                  <a:pt x="850" y="2997"/>
                </a:lnTo>
                <a:lnTo>
                  <a:pt x="400" y="387"/>
                </a:lnTo>
                <a:lnTo>
                  <a:pt x="0" y="382"/>
                </a:lnTo>
                <a:lnTo>
                  <a:pt x="979" y="0"/>
                </a:lnTo>
                <a:close/>
              </a:path>
            </a:pathLst>
          </a:custGeom>
          <a:solidFill>
            <a:srgbClr val="008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29" name="Rectangle 5"/>
          <p:cNvSpPr>
            <a:spLocks noChangeArrowheads="1"/>
          </p:cNvSpPr>
          <p:nvPr/>
        </p:nvSpPr>
        <p:spPr bwMode="auto">
          <a:xfrm>
            <a:off x="971550" y="1789113"/>
            <a:ext cx="3173413" cy="57150"/>
          </a:xfrm>
          <a:prstGeom prst="rect">
            <a:avLst/>
          </a:prstGeom>
          <a:solidFill>
            <a:srgbClr val="0080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30" name="Freeform 6"/>
          <p:cNvSpPr>
            <a:spLocks/>
          </p:cNvSpPr>
          <p:nvPr/>
        </p:nvSpPr>
        <p:spPr bwMode="auto">
          <a:xfrm>
            <a:off x="974725" y="1174750"/>
            <a:ext cx="3170238" cy="4754563"/>
          </a:xfrm>
          <a:custGeom>
            <a:avLst/>
            <a:gdLst/>
            <a:ahLst/>
            <a:cxnLst>
              <a:cxn ang="0">
                <a:pos x="999" y="0"/>
              </a:cxn>
              <a:cxn ang="0">
                <a:pos x="1997" y="387"/>
              </a:cxn>
              <a:cxn ang="0">
                <a:pos x="1579" y="387"/>
              </a:cxn>
              <a:cxn ang="0">
                <a:pos x="1128" y="2995"/>
              </a:cxn>
              <a:cxn ang="0">
                <a:pos x="999" y="2995"/>
              </a:cxn>
              <a:cxn ang="0">
                <a:pos x="870" y="2995"/>
              </a:cxn>
              <a:cxn ang="0">
                <a:pos x="418" y="387"/>
              </a:cxn>
              <a:cxn ang="0">
                <a:pos x="0" y="387"/>
              </a:cxn>
              <a:cxn ang="0">
                <a:pos x="999" y="0"/>
              </a:cxn>
            </a:cxnLst>
            <a:rect l="0" t="0" r="r" b="b"/>
            <a:pathLst>
              <a:path w="1997" h="2995">
                <a:moveTo>
                  <a:pt x="999" y="0"/>
                </a:moveTo>
                <a:lnTo>
                  <a:pt x="1997" y="387"/>
                </a:lnTo>
                <a:lnTo>
                  <a:pt x="1579" y="387"/>
                </a:lnTo>
                <a:lnTo>
                  <a:pt x="1128" y="2995"/>
                </a:lnTo>
                <a:lnTo>
                  <a:pt x="999" y="2995"/>
                </a:lnTo>
                <a:lnTo>
                  <a:pt x="870" y="2995"/>
                </a:lnTo>
                <a:lnTo>
                  <a:pt x="418" y="387"/>
                </a:lnTo>
                <a:lnTo>
                  <a:pt x="0" y="387"/>
                </a:lnTo>
                <a:lnTo>
                  <a:pt x="999" y="0"/>
                </a:lnTo>
                <a:close/>
              </a:path>
            </a:pathLst>
          </a:custGeom>
          <a:solidFill>
            <a:srgbClr val="00FF00"/>
          </a:solidFill>
          <a:ln w="301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31" name="Freeform 7"/>
          <p:cNvSpPr>
            <a:spLocks/>
          </p:cNvSpPr>
          <p:nvPr/>
        </p:nvSpPr>
        <p:spPr bwMode="auto">
          <a:xfrm>
            <a:off x="2293938" y="5305425"/>
            <a:ext cx="534987" cy="536575"/>
          </a:xfrm>
          <a:custGeom>
            <a:avLst/>
            <a:gdLst/>
            <a:ahLst/>
            <a:cxnLst>
              <a:cxn ang="0">
                <a:pos x="73" y="221"/>
              </a:cxn>
              <a:cxn ang="0">
                <a:pos x="0" y="221"/>
              </a:cxn>
              <a:cxn ang="0">
                <a:pos x="0" y="338"/>
              </a:cxn>
              <a:cxn ang="0">
                <a:pos x="337" y="338"/>
              </a:cxn>
              <a:cxn ang="0">
                <a:pos x="337" y="221"/>
              </a:cxn>
              <a:cxn ang="0">
                <a:pos x="263" y="221"/>
              </a:cxn>
              <a:cxn ang="0">
                <a:pos x="263" y="205"/>
              </a:cxn>
              <a:cxn ang="0">
                <a:pos x="294" y="205"/>
              </a:cxn>
              <a:cxn ang="0">
                <a:pos x="294" y="0"/>
              </a:cxn>
              <a:cxn ang="0">
                <a:pos x="41" y="0"/>
              </a:cxn>
              <a:cxn ang="0">
                <a:pos x="41" y="205"/>
              </a:cxn>
              <a:cxn ang="0">
                <a:pos x="73" y="205"/>
              </a:cxn>
              <a:cxn ang="0">
                <a:pos x="73" y="221"/>
              </a:cxn>
            </a:cxnLst>
            <a:rect l="0" t="0" r="r" b="b"/>
            <a:pathLst>
              <a:path w="337" h="338">
                <a:moveTo>
                  <a:pt x="73" y="221"/>
                </a:moveTo>
                <a:lnTo>
                  <a:pt x="0" y="221"/>
                </a:lnTo>
                <a:lnTo>
                  <a:pt x="0" y="338"/>
                </a:lnTo>
                <a:lnTo>
                  <a:pt x="337" y="338"/>
                </a:lnTo>
                <a:lnTo>
                  <a:pt x="337" y="221"/>
                </a:lnTo>
                <a:lnTo>
                  <a:pt x="263" y="221"/>
                </a:lnTo>
                <a:lnTo>
                  <a:pt x="263" y="205"/>
                </a:lnTo>
                <a:lnTo>
                  <a:pt x="294" y="205"/>
                </a:lnTo>
                <a:lnTo>
                  <a:pt x="294" y="0"/>
                </a:lnTo>
                <a:lnTo>
                  <a:pt x="41" y="0"/>
                </a:lnTo>
                <a:lnTo>
                  <a:pt x="41" y="205"/>
                </a:lnTo>
                <a:lnTo>
                  <a:pt x="73" y="205"/>
                </a:lnTo>
                <a:lnTo>
                  <a:pt x="73" y="221"/>
                </a:lnTo>
                <a:close/>
              </a:path>
            </a:pathLst>
          </a:custGeom>
          <a:solidFill>
            <a:srgbClr val="80808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32" name="Line 8"/>
          <p:cNvSpPr>
            <a:spLocks noChangeShapeType="1"/>
          </p:cNvSpPr>
          <p:nvPr/>
        </p:nvSpPr>
        <p:spPr bwMode="auto">
          <a:xfrm>
            <a:off x="2409825" y="5656263"/>
            <a:ext cx="3016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33" name="Line 9"/>
          <p:cNvSpPr>
            <a:spLocks noChangeShapeType="1"/>
          </p:cNvSpPr>
          <p:nvPr/>
        </p:nvSpPr>
        <p:spPr bwMode="auto">
          <a:xfrm>
            <a:off x="2409825" y="5630863"/>
            <a:ext cx="3016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34" name="Freeform 10"/>
          <p:cNvSpPr>
            <a:spLocks noEditPoints="1"/>
          </p:cNvSpPr>
          <p:nvPr/>
        </p:nvSpPr>
        <p:spPr bwMode="auto">
          <a:xfrm>
            <a:off x="2568575" y="5675313"/>
            <a:ext cx="215900" cy="150812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0" y="95"/>
              </a:cxn>
              <a:cxn ang="0">
                <a:pos x="110" y="0"/>
              </a:cxn>
              <a:cxn ang="0">
                <a:pos x="0" y="0"/>
              </a:cxn>
              <a:cxn ang="0">
                <a:pos x="0" y="95"/>
              </a:cxn>
              <a:cxn ang="0">
                <a:pos x="121" y="15"/>
              </a:cxn>
              <a:cxn ang="0">
                <a:pos x="136" y="15"/>
              </a:cxn>
              <a:cxn ang="0">
                <a:pos x="136" y="0"/>
              </a:cxn>
              <a:cxn ang="0">
                <a:pos x="121" y="0"/>
              </a:cxn>
              <a:cxn ang="0">
                <a:pos x="121" y="15"/>
              </a:cxn>
            </a:cxnLst>
            <a:rect l="0" t="0" r="r" b="b"/>
            <a:pathLst>
              <a:path w="136" h="95">
                <a:moveTo>
                  <a:pt x="0" y="95"/>
                </a:moveTo>
                <a:lnTo>
                  <a:pt x="110" y="95"/>
                </a:lnTo>
                <a:lnTo>
                  <a:pt x="110" y="0"/>
                </a:lnTo>
                <a:lnTo>
                  <a:pt x="0" y="0"/>
                </a:lnTo>
                <a:lnTo>
                  <a:pt x="0" y="95"/>
                </a:lnTo>
                <a:close/>
                <a:moveTo>
                  <a:pt x="121" y="15"/>
                </a:moveTo>
                <a:lnTo>
                  <a:pt x="136" y="15"/>
                </a:lnTo>
                <a:lnTo>
                  <a:pt x="136" y="0"/>
                </a:lnTo>
                <a:lnTo>
                  <a:pt x="121" y="0"/>
                </a:lnTo>
                <a:lnTo>
                  <a:pt x="121" y="15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35" name="Line 11"/>
          <p:cNvSpPr>
            <a:spLocks noChangeShapeType="1"/>
          </p:cNvSpPr>
          <p:nvPr/>
        </p:nvSpPr>
        <p:spPr bwMode="auto">
          <a:xfrm>
            <a:off x="2568575" y="5724525"/>
            <a:ext cx="1746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36" name="Line 12"/>
          <p:cNvSpPr>
            <a:spLocks noChangeShapeType="1"/>
          </p:cNvSpPr>
          <p:nvPr/>
        </p:nvSpPr>
        <p:spPr bwMode="auto">
          <a:xfrm>
            <a:off x="2568575" y="5773738"/>
            <a:ext cx="1746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37" name="Line 13"/>
          <p:cNvSpPr>
            <a:spLocks noChangeShapeType="1"/>
          </p:cNvSpPr>
          <p:nvPr/>
        </p:nvSpPr>
        <p:spPr bwMode="auto">
          <a:xfrm>
            <a:off x="2576513" y="5748338"/>
            <a:ext cx="1587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38" name="Rectangle 14"/>
          <p:cNvSpPr>
            <a:spLocks noChangeArrowheads="1"/>
          </p:cNvSpPr>
          <p:nvPr/>
        </p:nvSpPr>
        <p:spPr bwMode="auto">
          <a:xfrm>
            <a:off x="2667000" y="5732463"/>
            <a:ext cx="52388" cy="3333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39" name="Freeform 15"/>
          <p:cNvSpPr>
            <a:spLocks noEditPoints="1"/>
          </p:cNvSpPr>
          <p:nvPr/>
        </p:nvSpPr>
        <p:spPr bwMode="auto">
          <a:xfrm>
            <a:off x="2309813" y="5345113"/>
            <a:ext cx="500062" cy="357187"/>
          </a:xfrm>
          <a:custGeom>
            <a:avLst/>
            <a:gdLst/>
            <a:ahLst/>
            <a:cxnLst>
              <a:cxn ang="0">
                <a:pos x="265" y="161"/>
              </a:cxn>
              <a:cxn ang="0">
                <a:pos x="275" y="161"/>
              </a:cxn>
              <a:cxn ang="0">
                <a:pos x="275" y="156"/>
              </a:cxn>
              <a:cxn ang="0">
                <a:pos x="265" y="156"/>
              </a:cxn>
              <a:cxn ang="0">
                <a:pos x="265" y="161"/>
              </a:cxn>
              <a:cxn ang="0">
                <a:pos x="70" y="134"/>
              </a:cxn>
              <a:cxn ang="0">
                <a:pos x="70" y="15"/>
              </a:cxn>
              <a:cxn ang="0">
                <a:pos x="244" y="15"/>
              </a:cxn>
              <a:cxn ang="0">
                <a:pos x="244" y="134"/>
              </a:cxn>
              <a:cxn ang="0">
                <a:pos x="70" y="134"/>
              </a:cxn>
              <a:cxn ang="0">
                <a:pos x="63" y="141"/>
              </a:cxn>
              <a:cxn ang="0">
                <a:pos x="253" y="141"/>
              </a:cxn>
              <a:cxn ang="0">
                <a:pos x="253" y="6"/>
              </a:cxn>
              <a:cxn ang="0">
                <a:pos x="260" y="6"/>
              </a:cxn>
              <a:cxn ang="0">
                <a:pos x="260" y="0"/>
              </a:cxn>
              <a:cxn ang="0">
                <a:pos x="55" y="0"/>
              </a:cxn>
              <a:cxn ang="0">
                <a:pos x="55" y="149"/>
              </a:cxn>
              <a:cxn ang="0">
                <a:pos x="63" y="149"/>
              </a:cxn>
              <a:cxn ang="0">
                <a:pos x="63" y="141"/>
              </a:cxn>
              <a:cxn ang="0">
                <a:pos x="0" y="218"/>
              </a:cxn>
              <a:cxn ang="0">
                <a:pos x="31" y="218"/>
              </a:cxn>
              <a:cxn ang="0">
                <a:pos x="31" y="208"/>
              </a:cxn>
              <a:cxn ang="0">
                <a:pos x="0" y="208"/>
              </a:cxn>
              <a:cxn ang="0">
                <a:pos x="0" y="218"/>
              </a:cxn>
              <a:cxn ang="0">
                <a:pos x="184" y="225"/>
              </a:cxn>
              <a:cxn ang="0">
                <a:pos x="253" y="225"/>
              </a:cxn>
              <a:cxn ang="0">
                <a:pos x="253" y="220"/>
              </a:cxn>
              <a:cxn ang="0">
                <a:pos x="184" y="220"/>
              </a:cxn>
              <a:cxn ang="0">
                <a:pos x="184" y="225"/>
              </a:cxn>
              <a:cxn ang="0">
                <a:pos x="304" y="213"/>
              </a:cxn>
              <a:cxn ang="0">
                <a:pos x="315" y="213"/>
              </a:cxn>
              <a:cxn ang="0">
                <a:pos x="315" y="208"/>
              </a:cxn>
              <a:cxn ang="0">
                <a:pos x="304" y="208"/>
              </a:cxn>
              <a:cxn ang="0">
                <a:pos x="304" y="213"/>
              </a:cxn>
              <a:cxn ang="0">
                <a:pos x="304" y="223"/>
              </a:cxn>
              <a:cxn ang="0">
                <a:pos x="315" y="223"/>
              </a:cxn>
              <a:cxn ang="0">
                <a:pos x="315" y="218"/>
              </a:cxn>
              <a:cxn ang="0">
                <a:pos x="304" y="218"/>
              </a:cxn>
              <a:cxn ang="0">
                <a:pos x="304" y="223"/>
              </a:cxn>
            </a:cxnLst>
            <a:rect l="0" t="0" r="r" b="b"/>
            <a:pathLst>
              <a:path w="315" h="225">
                <a:moveTo>
                  <a:pt x="265" y="161"/>
                </a:moveTo>
                <a:lnTo>
                  <a:pt x="275" y="161"/>
                </a:lnTo>
                <a:lnTo>
                  <a:pt x="275" y="156"/>
                </a:lnTo>
                <a:lnTo>
                  <a:pt x="265" y="156"/>
                </a:lnTo>
                <a:lnTo>
                  <a:pt x="265" y="161"/>
                </a:lnTo>
                <a:close/>
                <a:moveTo>
                  <a:pt x="70" y="134"/>
                </a:moveTo>
                <a:lnTo>
                  <a:pt x="70" y="15"/>
                </a:lnTo>
                <a:lnTo>
                  <a:pt x="244" y="15"/>
                </a:lnTo>
                <a:lnTo>
                  <a:pt x="244" y="134"/>
                </a:lnTo>
                <a:lnTo>
                  <a:pt x="70" y="134"/>
                </a:lnTo>
                <a:close/>
                <a:moveTo>
                  <a:pt x="63" y="141"/>
                </a:moveTo>
                <a:lnTo>
                  <a:pt x="253" y="141"/>
                </a:lnTo>
                <a:lnTo>
                  <a:pt x="253" y="6"/>
                </a:lnTo>
                <a:lnTo>
                  <a:pt x="260" y="6"/>
                </a:lnTo>
                <a:lnTo>
                  <a:pt x="260" y="0"/>
                </a:lnTo>
                <a:lnTo>
                  <a:pt x="55" y="0"/>
                </a:lnTo>
                <a:lnTo>
                  <a:pt x="55" y="149"/>
                </a:lnTo>
                <a:lnTo>
                  <a:pt x="63" y="149"/>
                </a:lnTo>
                <a:lnTo>
                  <a:pt x="63" y="141"/>
                </a:lnTo>
                <a:close/>
                <a:moveTo>
                  <a:pt x="0" y="218"/>
                </a:moveTo>
                <a:lnTo>
                  <a:pt x="31" y="218"/>
                </a:lnTo>
                <a:lnTo>
                  <a:pt x="31" y="208"/>
                </a:lnTo>
                <a:lnTo>
                  <a:pt x="0" y="208"/>
                </a:lnTo>
                <a:lnTo>
                  <a:pt x="0" y="218"/>
                </a:lnTo>
                <a:close/>
                <a:moveTo>
                  <a:pt x="184" y="225"/>
                </a:moveTo>
                <a:lnTo>
                  <a:pt x="253" y="225"/>
                </a:lnTo>
                <a:lnTo>
                  <a:pt x="253" y="220"/>
                </a:lnTo>
                <a:lnTo>
                  <a:pt x="184" y="220"/>
                </a:lnTo>
                <a:lnTo>
                  <a:pt x="184" y="225"/>
                </a:lnTo>
                <a:close/>
                <a:moveTo>
                  <a:pt x="304" y="213"/>
                </a:moveTo>
                <a:lnTo>
                  <a:pt x="315" y="213"/>
                </a:lnTo>
                <a:lnTo>
                  <a:pt x="315" y="208"/>
                </a:lnTo>
                <a:lnTo>
                  <a:pt x="304" y="208"/>
                </a:lnTo>
                <a:lnTo>
                  <a:pt x="304" y="213"/>
                </a:lnTo>
                <a:close/>
                <a:moveTo>
                  <a:pt x="304" y="223"/>
                </a:moveTo>
                <a:lnTo>
                  <a:pt x="315" y="223"/>
                </a:lnTo>
                <a:lnTo>
                  <a:pt x="315" y="218"/>
                </a:lnTo>
                <a:lnTo>
                  <a:pt x="304" y="218"/>
                </a:lnTo>
                <a:lnTo>
                  <a:pt x="304" y="223"/>
                </a:lnTo>
                <a:close/>
              </a:path>
            </a:pathLst>
          </a:custGeom>
          <a:solidFill>
            <a:srgbClr val="C0C0C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40" name="Line 16"/>
          <p:cNvSpPr>
            <a:spLocks noChangeShapeType="1"/>
          </p:cNvSpPr>
          <p:nvPr/>
        </p:nvSpPr>
        <p:spPr bwMode="auto">
          <a:xfrm>
            <a:off x="2359025" y="5611813"/>
            <a:ext cx="40163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41" name="Line 17"/>
          <p:cNvSpPr>
            <a:spLocks noChangeShapeType="1"/>
          </p:cNvSpPr>
          <p:nvPr/>
        </p:nvSpPr>
        <p:spPr bwMode="auto">
          <a:xfrm flipV="1">
            <a:off x="2459038" y="5611813"/>
            <a:ext cx="1587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42" name="Line 18"/>
          <p:cNvSpPr>
            <a:spLocks noChangeShapeType="1"/>
          </p:cNvSpPr>
          <p:nvPr/>
        </p:nvSpPr>
        <p:spPr bwMode="auto">
          <a:xfrm flipV="1">
            <a:off x="2560638" y="5611813"/>
            <a:ext cx="1587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43" name="Freeform 19"/>
          <p:cNvSpPr>
            <a:spLocks/>
          </p:cNvSpPr>
          <p:nvPr/>
        </p:nvSpPr>
        <p:spPr bwMode="auto">
          <a:xfrm>
            <a:off x="2322513" y="4464050"/>
            <a:ext cx="476250" cy="635000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0" y="386"/>
              </a:cxn>
              <a:cxn ang="0">
                <a:pos x="74" y="362"/>
              </a:cxn>
              <a:cxn ang="0">
                <a:pos x="74" y="0"/>
              </a:cxn>
              <a:cxn ang="0">
                <a:pos x="224" y="0"/>
              </a:cxn>
              <a:cxn ang="0">
                <a:pos x="224" y="362"/>
              </a:cxn>
              <a:cxn ang="0">
                <a:pos x="300" y="386"/>
              </a:cxn>
              <a:cxn ang="0">
                <a:pos x="300" y="400"/>
              </a:cxn>
              <a:cxn ang="0">
                <a:pos x="0" y="400"/>
              </a:cxn>
            </a:cxnLst>
            <a:rect l="0" t="0" r="r" b="b"/>
            <a:pathLst>
              <a:path w="300" h="400">
                <a:moveTo>
                  <a:pt x="0" y="400"/>
                </a:moveTo>
                <a:lnTo>
                  <a:pt x="0" y="386"/>
                </a:lnTo>
                <a:lnTo>
                  <a:pt x="74" y="362"/>
                </a:lnTo>
                <a:lnTo>
                  <a:pt x="74" y="0"/>
                </a:lnTo>
                <a:lnTo>
                  <a:pt x="224" y="0"/>
                </a:lnTo>
                <a:lnTo>
                  <a:pt x="224" y="362"/>
                </a:lnTo>
                <a:lnTo>
                  <a:pt x="300" y="386"/>
                </a:lnTo>
                <a:lnTo>
                  <a:pt x="300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E6E6E6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44" name="Line 20"/>
          <p:cNvSpPr>
            <a:spLocks noChangeShapeType="1"/>
          </p:cNvSpPr>
          <p:nvPr/>
        </p:nvSpPr>
        <p:spPr bwMode="auto">
          <a:xfrm>
            <a:off x="2439988" y="5038725"/>
            <a:ext cx="1587" cy="60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45" name="Line 21"/>
          <p:cNvSpPr>
            <a:spLocks noChangeShapeType="1"/>
          </p:cNvSpPr>
          <p:nvPr/>
        </p:nvSpPr>
        <p:spPr bwMode="auto">
          <a:xfrm>
            <a:off x="2678113" y="5038725"/>
            <a:ext cx="1587" cy="60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46" name="Line 22"/>
          <p:cNvSpPr>
            <a:spLocks noChangeShapeType="1"/>
          </p:cNvSpPr>
          <p:nvPr/>
        </p:nvSpPr>
        <p:spPr bwMode="auto">
          <a:xfrm>
            <a:off x="2519363" y="4660900"/>
            <a:ext cx="793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47" name="Line 23"/>
          <p:cNvSpPr>
            <a:spLocks noChangeShapeType="1"/>
          </p:cNvSpPr>
          <p:nvPr/>
        </p:nvSpPr>
        <p:spPr bwMode="auto">
          <a:xfrm>
            <a:off x="2506663" y="4595813"/>
            <a:ext cx="1063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48" name="Rectangle 24"/>
          <p:cNvSpPr>
            <a:spLocks noChangeArrowheads="1"/>
          </p:cNvSpPr>
          <p:nvPr/>
        </p:nvSpPr>
        <p:spPr bwMode="auto">
          <a:xfrm>
            <a:off x="2470150" y="4494213"/>
            <a:ext cx="177800" cy="3667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49" name="Rectangle 25"/>
          <p:cNvSpPr>
            <a:spLocks noChangeArrowheads="1"/>
          </p:cNvSpPr>
          <p:nvPr/>
        </p:nvSpPr>
        <p:spPr bwMode="auto">
          <a:xfrm>
            <a:off x="2538413" y="4656138"/>
            <a:ext cx="41275" cy="12700"/>
          </a:xfrm>
          <a:prstGeom prst="rect">
            <a:avLst/>
          </a:prstGeom>
          <a:solidFill>
            <a:srgbClr val="0000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50" name="Freeform 26"/>
          <p:cNvSpPr>
            <a:spLocks noEditPoints="1"/>
          </p:cNvSpPr>
          <p:nvPr/>
        </p:nvSpPr>
        <p:spPr bwMode="auto">
          <a:xfrm>
            <a:off x="2459038" y="4884738"/>
            <a:ext cx="200025" cy="173037"/>
          </a:xfrm>
          <a:custGeom>
            <a:avLst/>
            <a:gdLst/>
            <a:ahLst/>
            <a:cxnLst>
              <a:cxn ang="0">
                <a:pos x="11" y="68"/>
              </a:cxn>
              <a:cxn ang="0">
                <a:pos x="0" y="0"/>
              </a:cxn>
              <a:cxn ang="0">
                <a:pos x="19" y="68"/>
              </a:cxn>
              <a:cxn ang="0">
                <a:pos x="30" y="0"/>
              </a:cxn>
              <a:cxn ang="0">
                <a:pos x="19" y="68"/>
              </a:cxn>
              <a:cxn ang="0">
                <a:pos x="49" y="68"/>
              </a:cxn>
              <a:cxn ang="0">
                <a:pos x="40" y="0"/>
              </a:cxn>
              <a:cxn ang="0">
                <a:pos x="59" y="68"/>
              </a:cxn>
              <a:cxn ang="0">
                <a:pos x="68" y="0"/>
              </a:cxn>
              <a:cxn ang="0">
                <a:pos x="59" y="68"/>
              </a:cxn>
              <a:cxn ang="0">
                <a:pos x="88" y="68"/>
              </a:cxn>
              <a:cxn ang="0">
                <a:pos x="78" y="0"/>
              </a:cxn>
              <a:cxn ang="0">
                <a:pos x="97" y="68"/>
              </a:cxn>
              <a:cxn ang="0">
                <a:pos x="107" y="0"/>
              </a:cxn>
              <a:cxn ang="0">
                <a:pos x="97" y="68"/>
              </a:cxn>
              <a:cxn ang="0">
                <a:pos x="126" y="68"/>
              </a:cxn>
              <a:cxn ang="0">
                <a:pos x="116" y="0"/>
              </a:cxn>
              <a:cxn ang="0">
                <a:pos x="116" y="109"/>
              </a:cxn>
              <a:cxn ang="0">
                <a:pos x="126" y="76"/>
              </a:cxn>
              <a:cxn ang="0">
                <a:pos x="116" y="109"/>
              </a:cxn>
              <a:cxn ang="0">
                <a:pos x="107" y="109"/>
              </a:cxn>
              <a:cxn ang="0">
                <a:pos x="97" y="76"/>
              </a:cxn>
              <a:cxn ang="0">
                <a:pos x="78" y="109"/>
              </a:cxn>
              <a:cxn ang="0">
                <a:pos x="88" y="76"/>
              </a:cxn>
              <a:cxn ang="0">
                <a:pos x="78" y="109"/>
              </a:cxn>
              <a:cxn ang="0">
                <a:pos x="68" y="109"/>
              </a:cxn>
              <a:cxn ang="0">
                <a:pos x="59" y="76"/>
              </a:cxn>
              <a:cxn ang="0">
                <a:pos x="40" y="109"/>
              </a:cxn>
              <a:cxn ang="0">
                <a:pos x="49" y="76"/>
              </a:cxn>
              <a:cxn ang="0">
                <a:pos x="40" y="109"/>
              </a:cxn>
              <a:cxn ang="0">
                <a:pos x="30" y="109"/>
              </a:cxn>
              <a:cxn ang="0">
                <a:pos x="19" y="76"/>
              </a:cxn>
              <a:cxn ang="0">
                <a:pos x="0" y="109"/>
              </a:cxn>
              <a:cxn ang="0">
                <a:pos x="11" y="76"/>
              </a:cxn>
              <a:cxn ang="0">
                <a:pos x="0" y="109"/>
              </a:cxn>
            </a:cxnLst>
            <a:rect l="0" t="0" r="r" b="b"/>
            <a:pathLst>
              <a:path w="126" h="109">
                <a:moveTo>
                  <a:pt x="0" y="68"/>
                </a:moveTo>
                <a:lnTo>
                  <a:pt x="11" y="68"/>
                </a:lnTo>
                <a:lnTo>
                  <a:pt x="11" y="0"/>
                </a:lnTo>
                <a:lnTo>
                  <a:pt x="0" y="0"/>
                </a:lnTo>
                <a:lnTo>
                  <a:pt x="0" y="68"/>
                </a:lnTo>
                <a:close/>
                <a:moveTo>
                  <a:pt x="19" y="68"/>
                </a:moveTo>
                <a:lnTo>
                  <a:pt x="30" y="68"/>
                </a:lnTo>
                <a:lnTo>
                  <a:pt x="30" y="0"/>
                </a:lnTo>
                <a:lnTo>
                  <a:pt x="19" y="0"/>
                </a:lnTo>
                <a:lnTo>
                  <a:pt x="19" y="68"/>
                </a:lnTo>
                <a:close/>
                <a:moveTo>
                  <a:pt x="40" y="68"/>
                </a:moveTo>
                <a:lnTo>
                  <a:pt x="49" y="68"/>
                </a:lnTo>
                <a:lnTo>
                  <a:pt x="49" y="0"/>
                </a:lnTo>
                <a:lnTo>
                  <a:pt x="40" y="0"/>
                </a:lnTo>
                <a:lnTo>
                  <a:pt x="40" y="68"/>
                </a:lnTo>
                <a:close/>
                <a:moveTo>
                  <a:pt x="59" y="68"/>
                </a:moveTo>
                <a:lnTo>
                  <a:pt x="68" y="68"/>
                </a:lnTo>
                <a:lnTo>
                  <a:pt x="68" y="0"/>
                </a:lnTo>
                <a:lnTo>
                  <a:pt x="59" y="0"/>
                </a:lnTo>
                <a:lnTo>
                  <a:pt x="59" y="68"/>
                </a:lnTo>
                <a:close/>
                <a:moveTo>
                  <a:pt x="78" y="68"/>
                </a:moveTo>
                <a:lnTo>
                  <a:pt x="88" y="68"/>
                </a:lnTo>
                <a:lnTo>
                  <a:pt x="88" y="0"/>
                </a:lnTo>
                <a:lnTo>
                  <a:pt x="78" y="0"/>
                </a:lnTo>
                <a:lnTo>
                  <a:pt x="78" y="68"/>
                </a:lnTo>
                <a:close/>
                <a:moveTo>
                  <a:pt x="97" y="68"/>
                </a:moveTo>
                <a:lnTo>
                  <a:pt x="107" y="68"/>
                </a:lnTo>
                <a:lnTo>
                  <a:pt x="107" y="0"/>
                </a:lnTo>
                <a:lnTo>
                  <a:pt x="97" y="0"/>
                </a:lnTo>
                <a:lnTo>
                  <a:pt x="97" y="68"/>
                </a:lnTo>
                <a:close/>
                <a:moveTo>
                  <a:pt x="116" y="68"/>
                </a:moveTo>
                <a:lnTo>
                  <a:pt x="126" y="68"/>
                </a:lnTo>
                <a:lnTo>
                  <a:pt x="126" y="0"/>
                </a:lnTo>
                <a:lnTo>
                  <a:pt x="116" y="0"/>
                </a:lnTo>
                <a:lnTo>
                  <a:pt x="116" y="68"/>
                </a:lnTo>
                <a:close/>
                <a:moveTo>
                  <a:pt x="116" y="109"/>
                </a:moveTo>
                <a:lnTo>
                  <a:pt x="126" y="109"/>
                </a:lnTo>
                <a:lnTo>
                  <a:pt x="126" y="76"/>
                </a:lnTo>
                <a:lnTo>
                  <a:pt x="116" y="76"/>
                </a:lnTo>
                <a:lnTo>
                  <a:pt x="116" y="109"/>
                </a:lnTo>
                <a:close/>
                <a:moveTo>
                  <a:pt x="97" y="109"/>
                </a:moveTo>
                <a:lnTo>
                  <a:pt x="107" y="109"/>
                </a:lnTo>
                <a:lnTo>
                  <a:pt x="107" y="76"/>
                </a:lnTo>
                <a:lnTo>
                  <a:pt x="97" y="76"/>
                </a:lnTo>
                <a:lnTo>
                  <a:pt x="97" y="109"/>
                </a:lnTo>
                <a:close/>
                <a:moveTo>
                  <a:pt x="78" y="109"/>
                </a:moveTo>
                <a:lnTo>
                  <a:pt x="88" y="109"/>
                </a:lnTo>
                <a:lnTo>
                  <a:pt x="88" y="76"/>
                </a:lnTo>
                <a:lnTo>
                  <a:pt x="78" y="76"/>
                </a:lnTo>
                <a:lnTo>
                  <a:pt x="78" y="109"/>
                </a:lnTo>
                <a:close/>
                <a:moveTo>
                  <a:pt x="59" y="109"/>
                </a:moveTo>
                <a:lnTo>
                  <a:pt x="68" y="109"/>
                </a:lnTo>
                <a:lnTo>
                  <a:pt x="68" y="76"/>
                </a:lnTo>
                <a:lnTo>
                  <a:pt x="59" y="76"/>
                </a:lnTo>
                <a:lnTo>
                  <a:pt x="59" y="109"/>
                </a:lnTo>
                <a:close/>
                <a:moveTo>
                  <a:pt x="40" y="109"/>
                </a:moveTo>
                <a:lnTo>
                  <a:pt x="49" y="109"/>
                </a:lnTo>
                <a:lnTo>
                  <a:pt x="49" y="76"/>
                </a:lnTo>
                <a:lnTo>
                  <a:pt x="40" y="76"/>
                </a:lnTo>
                <a:lnTo>
                  <a:pt x="40" y="109"/>
                </a:lnTo>
                <a:close/>
                <a:moveTo>
                  <a:pt x="19" y="109"/>
                </a:moveTo>
                <a:lnTo>
                  <a:pt x="30" y="109"/>
                </a:lnTo>
                <a:lnTo>
                  <a:pt x="30" y="76"/>
                </a:lnTo>
                <a:lnTo>
                  <a:pt x="19" y="76"/>
                </a:lnTo>
                <a:lnTo>
                  <a:pt x="19" y="109"/>
                </a:lnTo>
                <a:close/>
                <a:moveTo>
                  <a:pt x="0" y="109"/>
                </a:moveTo>
                <a:lnTo>
                  <a:pt x="11" y="109"/>
                </a:lnTo>
                <a:lnTo>
                  <a:pt x="11" y="76"/>
                </a:lnTo>
                <a:lnTo>
                  <a:pt x="0" y="76"/>
                </a:lnTo>
                <a:lnTo>
                  <a:pt x="0" y="109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51" name="Rectangle 27"/>
          <p:cNvSpPr>
            <a:spLocks noChangeArrowheads="1"/>
          </p:cNvSpPr>
          <p:nvPr/>
        </p:nvSpPr>
        <p:spPr bwMode="auto">
          <a:xfrm>
            <a:off x="2484438" y="4502150"/>
            <a:ext cx="150812" cy="523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52" name="Freeform 28"/>
          <p:cNvSpPr>
            <a:spLocks/>
          </p:cNvSpPr>
          <p:nvPr/>
        </p:nvSpPr>
        <p:spPr bwMode="auto">
          <a:xfrm>
            <a:off x="2484438" y="4502150"/>
            <a:ext cx="150812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9"/>
              </a:cxn>
              <a:cxn ang="0">
                <a:pos x="86" y="9"/>
              </a:cxn>
              <a:cxn ang="0">
                <a:pos x="95" y="0"/>
              </a:cxn>
            </a:cxnLst>
            <a:rect l="0" t="0" r="r" b="b"/>
            <a:pathLst>
              <a:path w="95" h="9">
                <a:moveTo>
                  <a:pt x="0" y="0"/>
                </a:moveTo>
                <a:lnTo>
                  <a:pt x="9" y="9"/>
                </a:lnTo>
                <a:lnTo>
                  <a:pt x="86" y="9"/>
                </a:lnTo>
                <a:lnTo>
                  <a:pt x="95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53" name="Rectangle 29"/>
          <p:cNvSpPr>
            <a:spLocks noChangeArrowheads="1"/>
          </p:cNvSpPr>
          <p:nvPr/>
        </p:nvSpPr>
        <p:spPr bwMode="auto">
          <a:xfrm>
            <a:off x="2484438" y="4568825"/>
            <a:ext cx="150812" cy="5397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54" name="Rectangle 30"/>
          <p:cNvSpPr>
            <a:spLocks noChangeArrowheads="1"/>
          </p:cNvSpPr>
          <p:nvPr/>
        </p:nvSpPr>
        <p:spPr bwMode="auto">
          <a:xfrm>
            <a:off x="2484438" y="4633913"/>
            <a:ext cx="150812" cy="5397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55" name="Rectangle 31"/>
          <p:cNvSpPr>
            <a:spLocks noChangeArrowheads="1"/>
          </p:cNvSpPr>
          <p:nvPr/>
        </p:nvSpPr>
        <p:spPr bwMode="auto">
          <a:xfrm>
            <a:off x="2484438" y="4702175"/>
            <a:ext cx="150812" cy="523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56" name="Rectangle 32"/>
          <p:cNvSpPr>
            <a:spLocks noChangeArrowheads="1"/>
          </p:cNvSpPr>
          <p:nvPr/>
        </p:nvSpPr>
        <p:spPr bwMode="auto">
          <a:xfrm>
            <a:off x="2484438" y="4767263"/>
            <a:ext cx="150812" cy="5238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57" name="Line 33"/>
          <p:cNvSpPr>
            <a:spLocks noChangeShapeType="1"/>
          </p:cNvSpPr>
          <p:nvPr/>
        </p:nvSpPr>
        <p:spPr bwMode="auto">
          <a:xfrm flipV="1">
            <a:off x="2484438" y="4516438"/>
            <a:ext cx="14287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58" name="Line 34"/>
          <p:cNvSpPr>
            <a:spLocks noChangeShapeType="1"/>
          </p:cNvSpPr>
          <p:nvPr/>
        </p:nvSpPr>
        <p:spPr bwMode="auto">
          <a:xfrm>
            <a:off x="2620963" y="4516438"/>
            <a:ext cx="14287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59" name="Line 35"/>
          <p:cNvSpPr>
            <a:spLocks noChangeShapeType="1"/>
          </p:cNvSpPr>
          <p:nvPr/>
        </p:nvSpPr>
        <p:spPr bwMode="auto">
          <a:xfrm>
            <a:off x="2489200" y="4748213"/>
            <a:ext cx="1016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60" name="Line 36"/>
          <p:cNvSpPr>
            <a:spLocks noChangeShapeType="1"/>
          </p:cNvSpPr>
          <p:nvPr/>
        </p:nvSpPr>
        <p:spPr bwMode="auto">
          <a:xfrm>
            <a:off x="2489200" y="4737100"/>
            <a:ext cx="1016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61" name="Line 37"/>
          <p:cNvSpPr>
            <a:spLocks noChangeShapeType="1"/>
          </p:cNvSpPr>
          <p:nvPr/>
        </p:nvSpPr>
        <p:spPr bwMode="auto">
          <a:xfrm>
            <a:off x="2489200" y="4727575"/>
            <a:ext cx="1016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62" name="Line 38"/>
          <p:cNvSpPr>
            <a:spLocks noChangeShapeType="1"/>
          </p:cNvSpPr>
          <p:nvPr/>
        </p:nvSpPr>
        <p:spPr bwMode="auto">
          <a:xfrm>
            <a:off x="2489200" y="4718050"/>
            <a:ext cx="1016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63" name="Line 39"/>
          <p:cNvSpPr>
            <a:spLocks noChangeShapeType="1"/>
          </p:cNvSpPr>
          <p:nvPr/>
        </p:nvSpPr>
        <p:spPr bwMode="auto">
          <a:xfrm>
            <a:off x="2489200" y="4706938"/>
            <a:ext cx="1016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64" name="Rectangle 40"/>
          <p:cNvSpPr>
            <a:spLocks noChangeArrowheads="1"/>
          </p:cNvSpPr>
          <p:nvPr/>
        </p:nvSpPr>
        <p:spPr bwMode="auto">
          <a:xfrm>
            <a:off x="2560638" y="4581525"/>
            <a:ext cx="44450" cy="2857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65" name="Rectangle 41"/>
          <p:cNvSpPr>
            <a:spLocks noChangeArrowheads="1"/>
          </p:cNvSpPr>
          <p:nvPr/>
        </p:nvSpPr>
        <p:spPr bwMode="auto">
          <a:xfrm>
            <a:off x="2601913" y="4672013"/>
            <a:ext cx="22225" cy="635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66" name="Rectangle 42"/>
          <p:cNvSpPr>
            <a:spLocks noChangeArrowheads="1"/>
          </p:cNvSpPr>
          <p:nvPr/>
        </p:nvSpPr>
        <p:spPr bwMode="auto">
          <a:xfrm>
            <a:off x="2601913" y="4706938"/>
            <a:ext cx="22225" cy="95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67" name="Rectangle 43"/>
          <p:cNvSpPr>
            <a:spLocks noChangeArrowheads="1"/>
          </p:cNvSpPr>
          <p:nvPr/>
        </p:nvSpPr>
        <p:spPr bwMode="auto">
          <a:xfrm>
            <a:off x="2601913" y="4721225"/>
            <a:ext cx="22225" cy="793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68" name="Freeform 44"/>
          <p:cNvSpPr>
            <a:spLocks noEditPoints="1"/>
          </p:cNvSpPr>
          <p:nvPr/>
        </p:nvSpPr>
        <p:spPr bwMode="auto">
          <a:xfrm>
            <a:off x="2227263" y="3314700"/>
            <a:ext cx="663575" cy="833438"/>
          </a:xfrm>
          <a:custGeom>
            <a:avLst/>
            <a:gdLst/>
            <a:ahLst/>
            <a:cxnLst>
              <a:cxn ang="0">
                <a:pos x="210" y="525"/>
              </a:cxn>
              <a:cxn ang="0">
                <a:pos x="418" y="525"/>
              </a:cxn>
              <a:cxn ang="0">
                <a:pos x="418" y="117"/>
              </a:cxn>
              <a:cxn ang="0">
                <a:pos x="210" y="117"/>
              </a:cxn>
              <a:cxn ang="0">
                <a:pos x="210" y="525"/>
              </a:cxn>
              <a:cxn ang="0">
                <a:pos x="0" y="525"/>
              </a:cxn>
              <a:cxn ang="0">
                <a:pos x="210" y="525"/>
              </a:cxn>
              <a:cxn ang="0">
                <a:pos x="210" y="117"/>
              </a:cxn>
              <a:cxn ang="0">
                <a:pos x="0" y="117"/>
              </a:cxn>
              <a:cxn ang="0">
                <a:pos x="0" y="525"/>
              </a:cxn>
              <a:cxn ang="0">
                <a:pos x="0" y="0"/>
              </a:cxn>
              <a:cxn ang="0">
                <a:pos x="0" y="117"/>
              </a:cxn>
              <a:cxn ang="0">
                <a:pos x="418" y="117"/>
              </a:cxn>
              <a:cxn ang="0">
                <a:pos x="418" y="0"/>
              </a:cxn>
              <a:cxn ang="0">
                <a:pos x="0" y="0"/>
              </a:cxn>
            </a:cxnLst>
            <a:rect l="0" t="0" r="r" b="b"/>
            <a:pathLst>
              <a:path w="418" h="525">
                <a:moveTo>
                  <a:pt x="210" y="525"/>
                </a:moveTo>
                <a:lnTo>
                  <a:pt x="418" y="525"/>
                </a:lnTo>
                <a:lnTo>
                  <a:pt x="418" y="117"/>
                </a:lnTo>
                <a:lnTo>
                  <a:pt x="210" y="117"/>
                </a:lnTo>
                <a:lnTo>
                  <a:pt x="210" y="525"/>
                </a:lnTo>
                <a:close/>
                <a:moveTo>
                  <a:pt x="0" y="525"/>
                </a:moveTo>
                <a:lnTo>
                  <a:pt x="210" y="525"/>
                </a:lnTo>
                <a:lnTo>
                  <a:pt x="210" y="117"/>
                </a:lnTo>
                <a:lnTo>
                  <a:pt x="0" y="117"/>
                </a:lnTo>
                <a:lnTo>
                  <a:pt x="0" y="525"/>
                </a:lnTo>
                <a:close/>
                <a:moveTo>
                  <a:pt x="0" y="0"/>
                </a:moveTo>
                <a:lnTo>
                  <a:pt x="0" y="117"/>
                </a:lnTo>
                <a:lnTo>
                  <a:pt x="418" y="117"/>
                </a:lnTo>
                <a:lnTo>
                  <a:pt x="418" y="0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69" name="Freeform 45"/>
          <p:cNvSpPr>
            <a:spLocks noEditPoints="1"/>
          </p:cNvSpPr>
          <p:nvPr/>
        </p:nvSpPr>
        <p:spPr bwMode="auto">
          <a:xfrm>
            <a:off x="2416175" y="3652838"/>
            <a:ext cx="280988" cy="30162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53" y="19"/>
              </a:cxn>
              <a:cxn ang="0">
                <a:pos x="53" y="0"/>
              </a:cxn>
              <a:cxn ang="0">
                <a:pos x="0" y="0"/>
              </a:cxn>
              <a:cxn ang="0">
                <a:pos x="0" y="19"/>
              </a:cxn>
              <a:cxn ang="0">
                <a:pos x="124" y="19"/>
              </a:cxn>
              <a:cxn ang="0">
                <a:pos x="177" y="19"/>
              </a:cxn>
              <a:cxn ang="0">
                <a:pos x="177" y="0"/>
              </a:cxn>
              <a:cxn ang="0">
                <a:pos x="124" y="0"/>
              </a:cxn>
              <a:cxn ang="0">
                <a:pos x="124" y="19"/>
              </a:cxn>
            </a:cxnLst>
            <a:rect l="0" t="0" r="r" b="b"/>
            <a:pathLst>
              <a:path w="177" h="19">
                <a:moveTo>
                  <a:pt x="0" y="19"/>
                </a:moveTo>
                <a:lnTo>
                  <a:pt x="53" y="19"/>
                </a:lnTo>
                <a:lnTo>
                  <a:pt x="53" y="0"/>
                </a:lnTo>
                <a:lnTo>
                  <a:pt x="0" y="0"/>
                </a:lnTo>
                <a:lnTo>
                  <a:pt x="0" y="19"/>
                </a:lnTo>
                <a:close/>
                <a:moveTo>
                  <a:pt x="124" y="19"/>
                </a:moveTo>
                <a:lnTo>
                  <a:pt x="177" y="19"/>
                </a:lnTo>
                <a:lnTo>
                  <a:pt x="177" y="0"/>
                </a:lnTo>
                <a:lnTo>
                  <a:pt x="124" y="0"/>
                </a:lnTo>
                <a:lnTo>
                  <a:pt x="124" y="19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0" name="Freeform 46"/>
          <p:cNvSpPr>
            <a:spLocks noEditPoints="1"/>
          </p:cNvSpPr>
          <p:nvPr/>
        </p:nvSpPr>
        <p:spPr bwMode="auto">
          <a:xfrm>
            <a:off x="1995488" y="1649413"/>
            <a:ext cx="1127125" cy="1328737"/>
          </a:xfrm>
          <a:custGeom>
            <a:avLst/>
            <a:gdLst/>
            <a:ahLst/>
            <a:cxnLst>
              <a:cxn ang="0">
                <a:pos x="0" y="837"/>
              </a:cxn>
              <a:cxn ang="0">
                <a:pos x="89" y="837"/>
              </a:cxn>
              <a:cxn ang="0">
                <a:pos x="89" y="0"/>
              </a:cxn>
              <a:cxn ang="0">
                <a:pos x="0" y="0"/>
              </a:cxn>
              <a:cxn ang="0">
                <a:pos x="0" y="837"/>
              </a:cxn>
              <a:cxn ang="0">
                <a:pos x="623" y="837"/>
              </a:cxn>
              <a:cxn ang="0">
                <a:pos x="710" y="837"/>
              </a:cxn>
              <a:cxn ang="0">
                <a:pos x="710" y="0"/>
              </a:cxn>
              <a:cxn ang="0">
                <a:pos x="623" y="0"/>
              </a:cxn>
              <a:cxn ang="0">
                <a:pos x="623" y="837"/>
              </a:cxn>
              <a:cxn ang="0">
                <a:pos x="89" y="837"/>
              </a:cxn>
              <a:cxn ang="0">
                <a:pos x="623" y="837"/>
              </a:cxn>
              <a:cxn ang="0">
                <a:pos x="623" y="0"/>
              </a:cxn>
              <a:cxn ang="0">
                <a:pos x="89" y="0"/>
              </a:cxn>
              <a:cxn ang="0">
                <a:pos x="89" y="837"/>
              </a:cxn>
            </a:cxnLst>
            <a:rect l="0" t="0" r="r" b="b"/>
            <a:pathLst>
              <a:path w="710" h="837">
                <a:moveTo>
                  <a:pt x="0" y="837"/>
                </a:moveTo>
                <a:lnTo>
                  <a:pt x="89" y="837"/>
                </a:lnTo>
                <a:lnTo>
                  <a:pt x="89" y="0"/>
                </a:lnTo>
                <a:lnTo>
                  <a:pt x="0" y="0"/>
                </a:lnTo>
                <a:lnTo>
                  <a:pt x="0" y="837"/>
                </a:lnTo>
                <a:close/>
                <a:moveTo>
                  <a:pt x="623" y="837"/>
                </a:moveTo>
                <a:lnTo>
                  <a:pt x="710" y="837"/>
                </a:lnTo>
                <a:lnTo>
                  <a:pt x="710" y="0"/>
                </a:lnTo>
                <a:lnTo>
                  <a:pt x="623" y="0"/>
                </a:lnTo>
                <a:lnTo>
                  <a:pt x="623" y="837"/>
                </a:lnTo>
                <a:close/>
                <a:moveTo>
                  <a:pt x="89" y="837"/>
                </a:moveTo>
                <a:lnTo>
                  <a:pt x="623" y="837"/>
                </a:lnTo>
                <a:lnTo>
                  <a:pt x="623" y="0"/>
                </a:lnTo>
                <a:lnTo>
                  <a:pt x="89" y="0"/>
                </a:lnTo>
                <a:lnTo>
                  <a:pt x="89" y="837"/>
                </a:lnTo>
                <a:close/>
              </a:path>
            </a:pathLst>
          </a:custGeom>
          <a:solidFill>
            <a:srgbClr val="80808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1" name="Freeform 47"/>
          <p:cNvSpPr>
            <a:spLocks noEditPoints="1"/>
          </p:cNvSpPr>
          <p:nvPr/>
        </p:nvSpPr>
        <p:spPr bwMode="auto">
          <a:xfrm>
            <a:off x="2136775" y="2978150"/>
            <a:ext cx="847725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43" y="22"/>
              </a:cxn>
              <a:cxn ang="0">
                <a:pos x="43" y="0"/>
              </a:cxn>
              <a:cxn ang="0">
                <a:pos x="0" y="0"/>
              </a:cxn>
              <a:cxn ang="0">
                <a:pos x="0" y="22"/>
              </a:cxn>
              <a:cxn ang="0">
                <a:pos x="489" y="22"/>
              </a:cxn>
              <a:cxn ang="0">
                <a:pos x="534" y="22"/>
              </a:cxn>
              <a:cxn ang="0">
                <a:pos x="534" y="0"/>
              </a:cxn>
              <a:cxn ang="0">
                <a:pos x="489" y="0"/>
              </a:cxn>
              <a:cxn ang="0">
                <a:pos x="489" y="22"/>
              </a:cxn>
            </a:cxnLst>
            <a:rect l="0" t="0" r="r" b="b"/>
            <a:pathLst>
              <a:path w="534" h="22">
                <a:moveTo>
                  <a:pt x="0" y="22"/>
                </a:moveTo>
                <a:lnTo>
                  <a:pt x="43" y="22"/>
                </a:lnTo>
                <a:lnTo>
                  <a:pt x="43" y="0"/>
                </a:lnTo>
                <a:lnTo>
                  <a:pt x="0" y="0"/>
                </a:lnTo>
                <a:lnTo>
                  <a:pt x="0" y="22"/>
                </a:lnTo>
                <a:close/>
                <a:moveTo>
                  <a:pt x="489" y="22"/>
                </a:moveTo>
                <a:lnTo>
                  <a:pt x="534" y="22"/>
                </a:lnTo>
                <a:lnTo>
                  <a:pt x="534" y="0"/>
                </a:lnTo>
                <a:lnTo>
                  <a:pt x="489" y="0"/>
                </a:lnTo>
                <a:lnTo>
                  <a:pt x="489" y="22"/>
                </a:lnTo>
                <a:close/>
              </a:path>
            </a:pathLst>
          </a:custGeom>
          <a:solidFill>
            <a:srgbClr val="80808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2" name="Rectangle 48"/>
          <p:cNvSpPr>
            <a:spLocks noChangeArrowheads="1"/>
          </p:cNvSpPr>
          <p:nvPr/>
        </p:nvSpPr>
        <p:spPr bwMode="auto">
          <a:xfrm>
            <a:off x="2790825" y="1677988"/>
            <a:ext cx="103188" cy="133350"/>
          </a:xfrm>
          <a:prstGeom prst="rect">
            <a:avLst/>
          </a:prstGeom>
          <a:solidFill>
            <a:srgbClr val="B3B3B3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3" name="Line 49"/>
          <p:cNvSpPr>
            <a:spLocks noChangeShapeType="1"/>
          </p:cNvSpPr>
          <p:nvPr/>
        </p:nvSpPr>
        <p:spPr bwMode="auto">
          <a:xfrm>
            <a:off x="2560638" y="1649413"/>
            <a:ext cx="1587" cy="13287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74" name="Rectangle 50"/>
          <p:cNvSpPr>
            <a:spLocks noChangeArrowheads="1"/>
          </p:cNvSpPr>
          <p:nvPr/>
        </p:nvSpPr>
        <p:spPr bwMode="auto">
          <a:xfrm>
            <a:off x="381000" y="3198813"/>
            <a:ext cx="669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5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SMP</a:t>
            </a:r>
            <a:endParaRPr lang="en-US" altLang="zh-TW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5" name="Rectangle 51"/>
          <p:cNvSpPr>
            <a:spLocks noChangeArrowheads="1"/>
          </p:cNvSpPr>
          <p:nvPr/>
        </p:nvSpPr>
        <p:spPr bwMode="auto">
          <a:xfrm>
            <a:off x="381000" y="3581400"/>
            <a:ext cx="179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5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Super Server</a:t>
            </a:r>
            <a:endParaRPr lang="en-US" altLang="zh-TW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6" name="Rectangle 52"/>
          <p:cNvSpPr>
            <a:spLocks noChangeArrowheads="1"/>
          </p:cNvSpPr>
          <p:nvPr/>
        </p:nvSpPr>
        <p:spPr bwMode="auto">
          <a:xfrm>
            <a:off x="395288" y="4219575"/>
            <a:ext cx="1889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5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Departmental</a:t>
            </a:r>
            <a:endParaRPr lang="en-US" altLang="zh-TW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7" name="Rectangle 53"/>
          <p:cNvSpPr>
            <a:spLocks noChangeArrowheads="1"/>
          </p:cNvSpPr>
          <p:nvPr/>
        </p:nvSpPr>
        <p:spPr bwMode="auto">
          <a:xfrm>
            <a:off x="395288" y="4602163"/>
            <a:ext cx="9001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5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Server</a:t>
            </a:r>
            <a:endParaRPr lang="en-US" altLang="zh-TW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8" name="Rectangle 54"/>
          <p:cNvSpPr>
            <a:spLocks noChangeArrowheads="1"/>
          </p:cNvSpPr>
          <p:nvPr/>
        </p:nvSpPr>
        <p:spPr bwMode="auto">
          <a:xfrm>
            <a:off x="406400" y="5243513"/>
            <a:ext cx="1182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5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Personal</a:t>
            </a:r>
            <a:endParaRPr lang="en-US" altLang="zh-TW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3479" name="Rectangle 55"/>
          <p:cNvSpPr>
            <a:spLocks noChangeArrowheads="1"/>
          </p:cNvSpPr>
          <p:nvPr/>
        </p:nvSpPr>
        <p:spPr bwMode="auto">
          <a:xfrm>
            <a:off x="515938" y="5626100"/>
            <a:ext cx="971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5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System</a:t>
            </a:r>
            <a:endParaRPr lang="en-US" altLang="zh-TW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graphicFrame>
        <p:nvGraphicFramePr>
          <p:cNvPr id="1026" name="Object 56"/>
          <p:cNvGraphicFramePr>
            <a:graphicFrameLocks/>
          </p:cNvGraphicFramePr>
          <p:nvPr/>
        </p:nvGraphicFramePr>
        <p:xfrm>
          <a:off x="3282950" y="3429000"/>
          <a:ext cx="4656138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2199960" imgH="1346040" progId="Visio.Drawing.5">
                  <p:embed/>
                </p:oleObj>
              </mc:Choice>
              <mc:Fallback>
                <p:oleObj name="VISIO" r:id="rId4" imgW="2199960" imgH="1346040" progId="Visio.Drawing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3429000"/>
                        <a:ext cx="4656138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0" name="Rectangle 58"/>
          <p:cNvSpPr>
            <a:spLocks noChangeArrowheads="1"/>
          </p:cNvSpPr>
          <p:nvPr/>
        </p:nvSpPr>
        <p:spPr bwMode="auto">
          <a:xfrm>
            <a:off x="7834313" y="4313238"/>
            <a:ext cx="130968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b="1" u="none">
                <a:solidFill>
                  <a:schemeClr val="tx1"/>
                </a:solidFill>
                <a:ea typeface="新細明體" pitchFamily="18" charset="-120"/>
              </a:rPr>
              <a:t>Cluster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b="1" u="none">
                <a:solidFill>
                  <a:schemeClr val="tx1"/>
                </a:solidFill>
                <a:ea typeface="新細明體" pitchFamily="18" charset="-120"/>
              </a:rPr>
              <a:t>of PCs </a:t>
            </a:r>
          </a:p>
        </p:txBody>
      </p:sp>
      <p:sp>
        <p:nvSpPr>
          <p:cNvPr id="2663483" name="Text Box 59"/>
          <p:cNvSpPr txBox="1">
            <a:spLocks noChangeArrowheads="1"/>
          </p:cNvSpPr>
          <p:nvPr/>
        </p:nvSpPr>
        <p:spPr bwMode="auto">
          <a:xfrm>
            <a:off x="228600" y="213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MPP</a:t>
            </a:r>
          </a:p>
        </p:txBody>
      </p:sp>
    </p:spTree>
    <p:extLst>
      <p:ext uri="{BB962C8B-B14F-4D97-AF65-F5344CB8AC3E}">
        <p14:creationId xmlns:p14="http://schemas.microsoft.com/office/powerpoint/2010/main" val="1454935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91575" cy="12192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3300"/>
                </a:solidFill>
                <a:ea typeface="SimSun" pitchFamily="2" charset="-122"/>
              </a:rPr>
              <a:t>Motivations of using Clusters over Specialized Parallel Computers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95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600" smtClean="0">
                <a:ea typeface="SimSun" pitchFamily="2" charset="-122"/>
              </a:rPr>
              <a:t>Individual PCs are becoming increasingly powerful</a:t>
            </a:r>
          </a:p>
          <a:p>
            <a:pPr>
              <a:spcBef>
                <a:spcPct val="50000"/>
              </a:spcBef>
            </a:pPr>
            <a:r>
              <a:rPr lang="en-US" altLang="zh-CN" sz="2600" smtClean="0">
                <a:ea typeface="SimSun" pitchFamily="2" charset="-122"/>
              </a:rPr>
              <a:t>Communication bandwidth between PCs is increasing and latency is decreasing (Gigabit Ethernet, Myrinet)</a:t>
            </a:r>
          </a:p>
          <a:p>
            <a:pPr>
              <a:spcBef>
                <a:spcPct val="50000"/>
              </a:spcBef>
            </a:pPr>
            <a:r>
              <a:rPr lang="en-US" altLang="zh-CN" sz="2600" smtClean="0">
                <a:ea typeface="SimSun" pitchFamily="2" charset="-122"/>
              </a:rPr>
              <a:t>PC clusters are easier to integrate into existing networks</a:t>
            </a:r>
          </a:p>
          <a:p>
            <a:pPr>
              <a:spcBef>
                <a:spcPct val="50000"/>
              </a:spcBef>
            </a:pPr>
            <a:r>
              <a:rPr lang="en-US" altLang="zh-CN" sz="2600" smtClean="0">
                <a:ea typeface="SimSun" pitchFamily="2" charset="-122"/>
              </a:rPr>
              <a:t>Typical low user utilization of PCs (&lt;10%)</a:t>
            </a:r>
          </a:p>
          <a:p>
            <a:pPr>
              <a:spcBef>
                <a:spcPct val="50000"/>
              </a:spcBef>
            </a:pPr>
            <a:r>
              <a:rPr lang="en-US" altLang="zh-CN" sz="2600" smtClean="0">
                <a:ea typeface="SimSun" pitchFamily="2" charset="-122"/>
              </a:rPr>
              <a:t>Development tools for workstations and PCs are mature</a:t>
            </a:r>
          </a:p>
          <a:p>
            <a:pPr>
              <a:spcBef>
                <a:spcPct val="50000"/>
              </a:spcBef>
            </a:pPr>
            <a:r>
              <a:rPr lang="en-US" altLang="zh-CN" sz="2600" smtClean="0">
                <a:ea typeface="SimSun" pitchFamily="2" charset="-122"/>
              </a:rPr>
              <a:t>PC clusters are a cheap and readily available</a:t>
            </a:r>
          </a:p>
          <a:p>
            <a:pPr>
              <a:spcBef>
                <a:spcPct val="50000"/>
              </a:spcBef>
            </a:pPr>
            <a:r>
              <a:rPr lang="en-US" altLang="zh-CN" sz="2600" smtClean="0">
                <a:ea typeface="SimSun" pitchFamily="2" charset="-122"/>
              </a:rPr>
              <a:t>Clusters can be easily grown</a:t>
            </a:r>
          </a:p>
        </p:txBody>
      </p:sp>
    </p:spTree>
    <p:extLst>
      <p:ext uri="{BB962C8B-B14F-4D97-AF65-F5344CB8AC3E}">
        <p14:creationId xmlns:p14="http://schemas.microsoft.com/office/powerpoint/2010/main" val="3238234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Cluster Architecture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219200" y="2397125"/>
            <a:ext cx="2514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u="none">
                <a:solidFill>
                  <a:schemeClr val="tx1"/>
                </a:solidFill>
                <a:latin typeface="Tahoma" pitchFamily="34" charset="0"/>
                <a:ea typeface="SimSun" pitchFamily="2" charset="-122"/>
              </a:rPr>
              <a:t>Sequential Applications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181600" y="1711325"/>
            <a:ext cx="2514600" cy="3460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u="none">
                <a:solidFill>
                  <a:schemeClr val="tx1"/>
                </a:solidFill>
                <a:latin typeface="Tahoma" pitchFamily="34" charset="0"/>
                <a:ea typeface="SimSun" pitchFamily="2" charset="-122"/>
              </a:rPr>
              <a:t>Parallel Applications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038600" y="2397125"/>
            <a:ext cx="4343400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u="none">
                <a:solidFill>
                  <a:srgbClr val="800080"/>
                </a:solidFill>
                <a:latin typeface="Tahoma" pitchFamily="34" charset="0"/>
                <a:ea typeface="SimSun" pitchFamily="2" charset="-122"/>
              </a:rPr>
              <a:t>Parallel Programming Environment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5800" y="2944813"/>
            <a:ext cx="7848600" cy="7127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b="1" u="none">
                <a:solidFill>
                  <a:schemeClr val="tx1"/>
                </a:solidFill>
                <a:latin typeface="Tahoma" pitchFamily="34" charset="0"/>
                <a:ea typeface="SimSun" pitchFamily="2" charset="-122"/>
              </a:rPr>
              <a:t>Cluster Middleware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b="1" u="none">
                <a:solidFill>
                  <a:schemeClr val="tx1"/>
                </a:solidFill>
                <a:latin typeface="Tahoma" pitchFamily="34" charset="0"/>
                <a:ea typeface="SimSun" pitchFamily="2" charset="-122"/>
              </a:rPr>
              <a:t>(Single System Image and Availability Infrastructure)</a:t>
            </a:r>
            <a:endParaRPr lang="en-GB" altLang="zh-TW" sz="1600" u="none">
              <a:solidFill>
                <a:schemeClr val="tx1"/>
              </a:solidFill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3400" y="5943600"/>
            <a:ext cx="8153400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b="1" u="none">
                <a:solidFill>
                  <a:schemeClr val="accent2"/>
                </a:solidFill>
                <a:latin typeface="Tahoma" pitchFamily="34" charset="0"/>
                <a:ea typeface="SimSun" pitchFamily="2" charset="-122"/>
              </a:rPr>
              <a:t>Cluster Interconnection Network/Switch</a:t>
            </a:r>
            <a:endParaRPr lang="en-GB" altLang="zh-TW" sz="1600" u="none">
              <a:solidFill>
                <a:schemeClr val="accent2"/>
              </a:solidFill>
              <a:latin typeface="Tahoma" pitchFamily="34" charset="0"/>
              <a:ea typeface="SimSun" pitchFamily="2" charset="-122"/>
            </a:endParaRP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685800" y="3825875"/>
            <a:ext cx="1905000" cy="2117725"/>
            <a:chOff x="528" y="2410"/>
            <a:chExt cx="1200" cy="1334"/>
          </a:xfrm>
        </p:grpSpPr>
        <p:grpSp>
          <p:nvGrpSpPr>
            <p:cNvPr id="18463" name="Group 9"/>
            <p:cNvGrpSpPr>
              <a:grpSpLocks/>
            </p:cNvGrpSpPr>
            <p:nvPr/>
          </p:nvGrpSpPr>
          <p:grpSpPr bwMode="auto">
            <a:xfrm>
              <a:off x="528" y="2410"/>
              <a:ext cx="1200" cy="1142"/>
              <a:chOff x="576" y="2392"/>
              <a:chExt cx="1200" cy="1142"/>
            </a:xfrm>
          </p:grpSpPr>
          <p:sp>
            <p:nvSpPr>
              <p:cNvPr id="18465" name="Text Box 10"/>
              <p:cNvSpPr txBox="1">
                <a:spLocks noChangeArrowheads="1"/>
              </p:cNvSpPr>
              <p:nvPr/>
            </p:nvSpPr>
            <p:spPr bwMode="auto">
              <a:xfrm>
                <a:off x="576" y="2392"/>
                <a:ext cx="1200" cy="1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600" b="1" u="none">
                    <a:solidFill>
                      <a:schemeClr val="tx1"/>
                    </a:solidFill>
                    <a:latin typeface="Tahoma" pitchFamily="34" charset="0"/>
                    <a:ea typeface="SimSun" pitchFamily="2" charset="-122"/>
                  </a:rPr>
                  <a:t>PC/Workstation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b="1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</p:txBody>
          </p:sp>
          <p:sp>
            <p:nvSpPr>
              <p:cNvPr id="18466" name="Text Box 11"/>
              <p:cNvSpPr txBox="1">
                <a:spLocks noChangeArrowheads="1"/>
              </p:cNvSpPr>
              <p:nvPr/>
            </p:nvSpPr>
            <p:spPr bwMode="auto">
              <a:xfrm>
                <a:off x="624" y="3248"/>
                <a:ext cx="110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u="none">
                    <a:solidFill>
                      <a:schemeClr val="tx1"/>
                    </a:solidFill>
                    <a:latin typeface="Tahoma" pitchFamily="34" charset="0"/>
                    <a:ea typeface="SimSun" pitchFamily="2" charset="-122"/>
                  </a:rPr>
                  <a:t>Network Interface Hardware</a:t>
                </a:r>
              </a:p>
            </p:txBody>
          </p:sp>
          <p:sp>
            <p:nvSpPr>
              <p:cNvPr id="18467" name="Text Box 12"/>
              <p:cNvSpPr txBox="1">
                <a:spLocks noChangeArrowheads="1"/>
              </p:cNvSpPr>
              <p:nvPr/>
            </p:nvSpPr>
            <p:spPr bwMode="auto">
              <a:xfrm>
                <a:off x="720" y="2816"/>
                <a:ext cx="912" cy="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b="1" u="none">
                    <a:solidFill>
                      <a:schemeClr val="accent2"/>
                    </a:solidFill>
                    <a:latin typeface="Tahoma" pitchFamily="34" charset="0"/>
                    <a:ea typeface="SimSun" pitchFamily="2" charset="-122"/>
                  </a:rPr>
                  <a:t>Communications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b="1" u="none">
                    <a:solidFill>
                      <a:schemeClr val="accent2"/>
                    </a:solidFill>
                    <a:latin typeface="Tahoma" pitchFamily="34" charset="0"/>
                    <a:ea typeface="SimSun" pitchFamily="2" charset="-122"/>
                  </a:rPr>
                  <a:t>Software</a:t>
                </a:r>
                <a:endParaRPr lang="en-GB" altLang="zh-TW" sz="1000" u="none">
                  <a:solidFill>
                    <a:schemeClr val="accent2"/>
                  </a:solidFill>
                  <a:latin typeface="Tahoma" pitchFamily="34" charset="0"/>
                  <a:ea typeface="SimSun" pitchFamily="2" charset="-122"/>
                </a:endParaRPr>
              </a:p>
            </p:txBody>
          </p:sp>
        </p:grpSp>
        <p:sp>
          <p:nvSpPr>
            <p:cNvPr id="2668557" name="Line 13"/>
            <p:cNvSpPr>
              <a:spLocks noChangeShapeType="1"/>
            </p:cNvSpPr>
            <p:nvPr/>
          </p:nvSpPr>
          <p:spPr bwMode="auto">
            <a:xfrm>
              <a:off x="1152" y="3552"/>
              <a:ext cx="0" cy="19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41" name="Group 14"/>
          <p:cNvGrpSpPr>
            <a:grpSpLocks/>
          </p:cNvGrpSpPr>
          <p:nvPr/>
        </p:nvGrpSpPr>
        <p:grpSpPr bwMode="auto">
          <a:xfrm>
            <a:off x="2667000" y="3825875"/>
            <a:ext cx="1905000" cy="2117725"/>
            <a:chOff x="528" y="2410"/>
            <a:chExt cx="1200" cy="1334"/>
          </a:xfrm>
        </p:grpSpPr>
        <p:grpSp>
          <p:nvGrpSpPr>
            <p:cNvPr id="18458" name="Group 15"/>
            <p:cNvGrpSpPr>
              <a:grpSpLocks/>
            </p:cNvGrpSpPr>
            <p:nvPr/>
          </p:nvGrpSpPr>
          <p:grpSpPr bwMode="auto">
            <a:xfrm>
              <a:off x="528" y="2410"/>
              <a:ext cx="1200" cy="1142"/>
              <a:chOff x="576" y="2392"/>
              <a:chExt cx="1200" cy="1142"/>
            </a:xfrm>
          </p:grpSpPr>
          <p:sp>
            <p:nvSpPr>
              <p:cNvPr id="18460" name="Text Box 16"/>
              <p:cNvSpPr txBox="1">
                <a:spLocks noChangeArrowheads="1"/>
              </p:cNvSpPr>
              <p:nvPr/>
            </p:nvSpPr>
            <p:spPr bwMode="auto">
              <a:xfrm>
                <a:off x="576" y="2392"/>
                <a:ext cx="1200" cy="1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600" b="1" u="none">
                    <a:solidFill>
                      <a:schemeClr val="tx1"/>
                    </a:solidFill>
                    <a:latin typeface="Tahoma" pitchFamily="34" charset="0"/>
                    <a:ea typeface="SimSun" pitchFamily="2" charset="-122"/>
                  </a:rPr>
                  <a:t>PC/Workstation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b="1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</p:txBody>
          </p:sp>
          <p:sp>
            <p:nvSpPr>
              <p:cNvPr id="18461" name="Text Box 17"/>
              <p:cNvSpPr txBox="1">
                <a:spLocks noChangeArrowheads="1"/>
              </p:cNvSpPr>
              <p:nvPr/>
            </p:nvSpPr>
            <p:spPr bwMode="auto">
              <a:xfrm>
                <a:off x="624" y="3248"/>
                <a:ext cx="110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u="none">
                    <a:solidFill>
                      <a:schemeClr val="tx1"/>
                    </a:solidFill>
                    <a:latin typeface="Tahoma" pitchFamily="34" charset="0"/>
                    <a:ea typeface="SimSun" pitchFamily="2" charset="-122"/>
                  </a:rPr>
                  <a:t>Network Interface Hardware</a:t>
                </a:r>
              </a:p>
            </p:txBody>
          </p:sp>
          <p:sp>
            <p:nvSpPr>
              <p:cNvPr id="18462" name="Text Box 18"/>
              <p:cNvSpPr txBox="1">
                <a:spLocks noChangeArrowheads="1"/>
              </p:cNvSpPr>
              <p:nvPr/>
            </p:nvSpPr>
            <p:spPr bwMode="auto">
              <a:xfrm>
                <a:off x="720" y="2816"/>
                <a:ext cx="912" cy="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b="1" u="none">
                    <a:solidFill>
                      <a:schemeClr val="accent2"/>
                    </a:solidFill>
                    <a:latin typeface="Tahoma" pitchFamily="34" charset="0"/>
                    <a:ea typeface="SimSun" pitchFamily="2" charset="-122"/>
                  </a:rPr>
                  <a:t>Communications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b="1" u="none">
                    <a:solidFill>
                      <a:schemeClr val="accent2"/>
                    </a:solidFill>
                    <a:latin typeface="Tahoma" pitchFamily="34" charset="0"/>
                    <a:ea typeface="SimSun" pitchFamily="2" charset="-122"/>
                  </a:rPr>
                  <a:t>Software</a:t>
                </a:r>
                <a:endParaRPr lang="en-GB" altLang="zh-TW" sz="10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</p:txBody>
          </p:sp>
        </p:grpSp>
        <p:sp>
          <p:nvSpPr>
            <p:cNvPr id="2668563" name="Line 19"/>
            <p:cNvSpPr>
              <a:spLocks noChangeShapeType="1"/>
            </p:cNvSpPr>
            <p:nvPr/>
          </p:nvSpPr>
          <p:spPr bwMode="auto">
            <a:xfrm>
              <a:off x="1152" y="3552"/>
              <a:ext cx="0" cy="19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42" name="Group 20"/>
          <p:cNvGrpSpPr>
            <a:grpSpLocks/>
          </p:cNvGrpSpPr>
          <p:nvPr/>
        </p:nvGrpSpPr>
        <p:grpSpPr bwMode="auto">
          <a:xfrm>
            <a:off x="4648200" y="3825875"/>
            <a:ext cx="1905000" cy="2117725"/>
            <a:chOff x="528" y="2410"/>
            <a:chExt cx="1200" cy="1334"/>
          </a:xfrm>
        </p:grpSpPr>
        <p:grpSp>
          <p:nvGrpSpPr>
            <p:cNvPr id="18453" name="Group 21"/>
            <p:cNvGrpSpPr>
              <a:grpSpLocks/>
            </p:cNvGrpSpPr>
            <p:nvPr/>
          </p:nvGrpSpPr>
          <p:grpSpPr bwMode="auto">
            <a:xfrm>
              <a:off x="528" y="2410"/>
              <a:ext cx="1200" cy="1142"/>
              <a:chOff x="576" y="2392"/>
              <a:chExt cx="1200" cy="1142"/>
            </a:xfrm>
          </p:grpSpPr>
          <p:sp>
            <p:nvSpPr>
              <p:cNvPr id="18455" name="Text Box 22"/>
              <p:cNvSpPr txBox="1">
                <a:spLocks noChangeArrowheads="1"/>
              </p:cNvSpPr>
              <p:nvPr/>
            </p:nvSpPr>
            <p:spPr bwMode="auto">
              <a:xfrm>
                <a:off x="576" y="2392"/>
                <a:ext cx="1200" cy="1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600" b="1" u="none">
                    <a:solidFill>
                      <a:schemeClr val="tx1"/>
                    </a:solidFill>
                    <a:latin typeface="Tahoma" pitchFamily="34" charset="0"/>
                    <a:ea typeface="SimSun" pitchFamily="2" charset="-122"/>
                  </a:rPr>
                  <a:t>PC/Workstation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b="1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</p:txBody>
          </p:sp>
          <p:sp>
            <p:nvSpPr>
              <p:cNvPr id="18456" name="Text Box 23"/>
              <p:cNvSpPr txBox="1">
                <a:spLocks noChangeArrowheads="1"/>
              </p:cNvSpPr>
              <p:nvPr/>
            </p:nvSpPr>
            <p:spPr bwMode="auto">
              <a:xfrm>
                <a:off x="624" y="3248"/>
                <a:ext cx="110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u="none">
                    <a:solidFill>
                      <a:schemeClr val="tx1"/>
                    </a:solidFill>
                    <a:latin typeface="Tahoma" pitchFamily="34" charset="0"/>
                    <a:ea typeface="SimSun" pitchFamily="2" charset="-122"/>
                  </a:rPr>
                  <a:t>Network Interface Hardware</a:t>
                </a:r>
              </a:p>
            </p:txBody>
          </p:sp>
          <p:sp>
            <p:nvSpPr>
              <p:cNvPr id="18457" name="Text Box 24"/>
              <p:cNvSpPr txBox="1">
                <a:spLocks noChangeArrowheads="1"/>
              </p:cNvSpPr>
              <p:nvPr/>
            </p:nvSpPr>
            <p:spPr bwMode="auto">
              <a:xfrm>
                <a:off x="720" y="2816"/>
                <a:ext cx="912" cy="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b="1" u="none">
                    <a:solidFill>
                      <a:schemeClr val="accent2"/>
                    </a:solidFill>
                    <a:latin typeface="Tahoma" pitchFamily="34" charset="0"/>
                    <a:ea typeface="SimSun" pitchFamily="2" charset="-122"/>
                  </a:rPr>
                  <a:t>Communications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b="1" u="none">
                    <a:solidFill>
                      <a:schemeClr val="accent2"/>
                    </a:solidFill>
                    <a:latin typeface="Tahoma" pitchFamily="34" charset="0"/>
                    <a:ea typeface="SimSun" pitchFamily="2" charset="-122"/>
                  </a:rPr>
                  <a:t>Software</a:t>
                </a:r>
                <a:endParaRPr lang="en-GB" altLang="zh-TW" sz="10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</p:txBody>
          </p:sp>
        </p:grpSp>
        <p:sp>
          <p:nvSpPr>
            <p:cNvPr id="2668569" name="Line 25"/>
            <p:cNvSpPr>
              <a:spLocks noChangeShapeType="1"/>
            </p:cNvSpPr>
            <p:nvPr/>
          </p:nvSpPr>
          <p:spPr bwMode="auto">
            <a:xfrm>
              <a:off x="1152" y="3552"/>
              <a:ext cx="0" cy="19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43" name="Group 26"/>
          <p:cNvGrpSpPr>
            <a:grpSpLocks/>
          </p:cNvGrpSpPr>
          <p:nvPr/>
        </p:nvGrpSpPr>
        <p:grpSpPr bwMode="auto">
          <a:xfrm>
            <a:off x="6629400" y="3825875"/>
            <a:ext cx="1905000" cy="2117725"/>
            <a:chOff x="528" y="2410"/>
            <a:chExt cx="1200" cy="1334"/>
          </a:xfrm>
        </p:grpSpPr>
        <p:grpSp>
          <p:nvGrpSpPr>
            <p:cNvPr id="18448" name="Group 27"/>
            <p:cNvGrpSpPr>
              <a:grpSpLocks/>
            </p:cNvGrpSpPr>
            <p:nvPr/>
          </p:nvGrpSpPr>
          <p:grpSpPr bwMode="auto">
            <a:xfrm>
              <a:off x="528" y="2410"/>
              <a:ext cx="1200" cy="1142"/>
              <a:chOff x="576" y="2392"/>
              <a:chExt cx="1200" cy="1142"/>
            </a:xfrm>
          </p:grpSpPr>
          <p:sp>
            <p:nvSpPr>
              <p:cNvPr id="18450" name="Text Box 28"/>
              <p:cNvSpPr txBox="1">
                <a:spLocks noChangeArrowheads="1"/>
              </p:cNvSpPr>
              <p:nvPr/>
            </p:nvSpPr>
            <p:spPr bwMode="auto">
              <a:xfrm>
                <a:off x="576" y="2392"/>
                <a:ext cx="1200" cy="11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600" b="1" u="none">
                    <a:solidFill>
                      <a:schemeClr val="tx1"/>
                    </a:solidFill>
                    <a:latin typeface="Tahoma" pitchFamily="34" charset="0"/>
                    <a:ea typeface="SimSun" pitchFamily="2" charset="-122"/>
                  </a:rPr>
                  <a:t>PC/Workstation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b="1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GB" altLang="zh-TW" sz="16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</p:txBody>
          </p:sp>
          <p:sp>
            <p:nvSpPr>
              <p:cNvPr id="18451" name="Text Box 29"/>
              <p:cNvSpPr txBox="1">
                <a:spLocks noChangeArrowheads="1"/>
              </p:cNvSpPr>
              <p:nvPr/>
            </p:nvSpPr>
            <p:spPr bwMode="auto">
              <a:xfrm>
                <a:off x="624" y="3248"/>
                <a:ext cx="110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u="none">
                    <a:solidFill>
                      <a:schemeClr val="tx1"/>
                    </a:solidFill>
                    <a:latin typeface="Tahoma" pitchFamily="34" charset="0"/>
                    <a:ea typeface="SimSun" pitchFamily="2" charset="-122"/>
                  </a:rPr>
                  <a:t>Network Interface Hardware</a:t>
                </a:r>
              </a:p>
            </p:txBody>
          </p:sp>
          <p:sp>
            <p:nvSpPr>
              <p:cNvPr id="18452" name="Text Box 30"/>
              <p:cNvSpPr txBox="1">
                <a:spLocks noChangeArrowheads="1"/>
              </p:cNvSpPr>
              <p:nvPr/>
            </p:nvSpPr>
            <p:spPr bwMode="auto">
              <a:xfrm>
                <a:off x="720" y="2816"/>
                <a:ext cx="912" cy="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b="1" u="none">
                    <a:solidFill>
                      <a:schemeClr val="accent2"/>
                    </a:solidFill>
                    <a:latin typeface="Tahoma" pitchFamily="34" charset="0"/>
                    <a:ea typeface="SimSun" pitchFamily="2" charset="-122"/>
                  </a:rPr>
                  <a:t>Communications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GB" altLang="zh-TW" sz="1000" b="1" u="none">
                    <a:solidFill>
                      <a:schemeClr val="accent2"/>
                    </a:solidFill>
                    <a:latin typeface="Tahoma" pitchFamily="34" charset="0"/>
                    <a:ea typeface="SimSun" pitchFamily="2" charset="-122"/>
                  </a:rPr>
                  <a:t>Software</a:t>
                </a:r>
                <a:endParaRPr lang="en-GB" altLang="zh-TW" sz="1000" u="none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endParaRPr>
              </a:p>
            </p:txBody>
          </p:sp>
        </p:grpSp>
        <p:sp>
          <p:nvSpPr>
            <p:cNvPr id="2668575" name="Line 31"/>
            <p:cNvSpPr>
              <a:spLocks noChangeShapeType="1"/>
            </p:cNvSpPr>
            <p:nvPr/>
          </p:nvSpPr>
          <p:spPr bwMode="auto">
            <a:xfrm>
              <a:off x="1152" y="3552"/>
              <a:ext cx="0" cy="19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44" name="Text Box 32"/>
          <p:cNvSpPr txBox="1">
            <a:spLocks noChangeArrowheads="1"/>
          </p:cNvSpPr>
          <p:nvPr/>
        </p:nvSpPr>
        <p:spPr bwMode="auto">
          <a:xfrm>
            <a:off x="1066800" y="2209800"/>
            <a:ext cx="2514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u="none">
                <a:solidFill>
                  <a:schemeClr val="tx1"/>
                </a:solidFill>
                <a:latin typeface="Tahoma" pitchFamily="34" charset="0"/>
                <a:ea typeface="SimSun" pitchFamily="2" charset="-122"/>
              </a:rPr>
              <a:t>Sequential Applications</a:t>
            </a:r>
          </a:p>
        </p:txBody>
      </p:sp>
      <p:sp>
        <p:nvSpPr>
          <p:cNvPr id="18445" name="Text Box 33"/>
          <p:cNvSpPr txBox="1">
            <a:spLocks noChangeArrowheads="1"/>
          </p:cNvSpPr>
          <p:nvPr/>
        </p:nvSpPr>
        <p:spPr bwMode="auto">
          <a:xfrm>
            <a:off x="838200" y="1981200"/>
            <a:ext cx="26670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b="1" u="none">
                <a:solidFill>
                  <a:schemeClr val="bg2"/>
                </a:solidFill>
                <a:latin typeface="Tahoma" pitchFamily="34" charset="0"/>
                <a:ea typeface="SimSun" pitchFamily="2" charset="-122"/>
              </a:rPr>
              <a:t>Sequential Applications</a:t>
            </a:r>
          </a:p>
        </p:txBody>
      </p:sp>
      <p:sp>
        <p:nvSpPr>
          <p:cNvPr id="18446" name="Text Box 34"/>
          <p:cNvSpPr txBox="1">
            <a:spLocks noChangeArrowheads="1"/>
          </p:cNvSpPr>
          <p:nvPr/>
        </p:nvSpPr>
        <p:spPr bwMode="auto">
          <a:xfrm>
            <a:off x="4876800" y="1600200"/>
            <a:ext cx="2514600" cy="3460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u="none">
                <a:solidFill>
                  <a:schemeClr val="tx1"/>
                </a:solidFill>
                <a:latin typeface="Tahoma" pitchFamily="34" charset="0"/>
                <a:ea typeface="SimSun" pitchFamily="2" charset="-122"/>
              </a:rPr>
              <a:t>Parallel Applications</a:t>
            </a:r>
          </a:p>
        </p:txBody>
      </p:sp>
      <p:sp>
        <p:nvSpPr>
          <p:cNvPr id="18447" name="Text Box 35"/>
          <p:cNvSpPr txBox="1">
            <a:spLocks noChangeArrowheads="1"/>
          </p:cNvSpPr>
          <p:nvPr/>
        </p:nvSpPr>
        <p:spPr bwMode="auto">
          <a:xfrm>
            <a:off x="5334000" y="1828800"/>
            <a:ext cx="2514600" cy="3460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zh-TW" sz="1600" b="1" u="none">
                <a:solidFill>
                  <a:schemeClr val="tx1"/>
                </a:solidFill>
                <a:latin typeface="Tahoma" pitchFamily="34" charset="0"/>
                <a:ea typeface="SimSun" pitchFamily="2" charset="-122"/>
              </a:rPr>
              <a:t>Parallel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9049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How Can we Benefit From Clusters?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191000"/>
          </a:xfrm>
          <a:noFill/>
        </p:spPr>
        <p:txBody>
          <a:bodyPr lIns="92075" tIns="46038" rIns="92075" bIns="46038">
            <a:normAutofit fontScale="85000" lnSpcReduction="2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smtClean="0">
                <a:ea typeface="新細明體" pitchFamily="18" charset="-120"/>
              </a:rPr>
              <a:t> Given a certain user application</a:t>
            </a:r>
          </a:p>
          <a:p>
            <a:pPr marL="285750" indent="-285750"/>
            <a:r>
              <a:rPr lang="en-US" altLang="zh-TW" sz="3200" b="1" u="sng" smtClean="0">
                <a:solidFill>
                  <a:srgbClr val="0000CC"/>
                </a:solidFill>
                <a:ea typeface="新細明體" pitchFamily="18" charset="-120"/>
              </a:rPr>
              <a:t>Phase 1</a:t>
            </a:r>
          </a:p>
          <a:p>
            <a:pPr marL="685800" lvl="1" indent="-228600"/>
            <a:r>
              <a:rPr lang="en-US" altLang="zh-TW" smtClean="0">
                <a:ea typeface="新細明體" pitchFamily="18" charset="-120"/>
              </a:rPr>
              <a:t>If the application can be run fast enough on a single PC, there is no need to do anything else</a:t>
            </a:r>
          </a:p>
          <a:p>
            <a:pPr marL="685800" lvl="1" indent="-228600"/>
            <a:r>
              <a:rPr lang="en-US" altLang="zh-TW" smtClean="0">
                <a:ea typeface="新細明體" pitchFamily="18" charset="-120"/>
              </a:rPr>
              <a:t>Otherwise go to </a:t>
            </a:r>
            <a:r>
              <a:rPr lang="en-US" altLang="zh-TW" b="1" smtClean="0">
                <a:solidFill>
                  <a:srgbClr val="0000CC"/>
                </a:solidFill>
                <a:ea typeface="新細明體" pitchFamily="18" charset="-120"/>
              </a:rPr>
              <a:t>Phase 2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marL="285750" indent="-285750"/>
            <a:r>
              <a:rPr lang="en-US" altLang="zh-TW" sz="3200" b="1" u="sng" smtClean="0">
                <a:solidFill>
                  <a:srgbClr val="0000CC"/>
                </a:solidFill>
                <a:ea typeface="新細明體" pitchFamily="18" charset="-120"/>
              </a:rPr>
              <a:t>Phase 2</a:t>
            </a:r>
          </a:p>
          <a:p>
            <a:pPr marL="685800" lvl="1" indent="-228600"/>
            <a:r>
              <a:rPr lang="en-US" altLang="zh-TW" smtClean="0">
                <a:ea typeface="新細明體" pitchFamily="18" charset="-120"/>
              </a:rPr>
              <a:t>Try to put the whole application on the DRAM to avoid going to the disk. </a:t>
            </a:r>
          </a:p>
          <a:p>
            <a:pPr marL="685800" lvl="1" indent="-228600"/>
            <a:r>
              <a:rPr lang="en-US" altLang="zh-TW" smtClean="0">
                <a:ea typeface="新細明體" pitchFamily="18" charset="-120"/>
              </a:rPr>
              <a:t>If that is not possible, use the DRAM of the other idle workstations</a:t>
            </a:r>
          </a:p>
          <a:p>
            <a:pPr marL="685800" lvl="1" indent="-228600"/>
            <a:r>
              <a:rPr lang="en-US" altLang="zh-TW" smtClean="0">
                <a:ea typeface="新細明體" pitchFamily="18" charset="-120"/>
              </a:rPr>
              <a:t>Network DRAM is 5 to 10 times faster than local disk</a:t>
            </a:r>
          </a:p>
          <a:p>
            <a:pPr marL="685800" lvl="1" indent="-228600"/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9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US" altLang="ko-KR" b="1" smtClean="0">
                <a:solidFill>
                  <a:srgbClr val="FF3300"/>
                </a:solidFill>
                <a:ea typeface="Gulim" pitchFamily="34" charset="-127"/>
              </a:rPr>
              <a:t>Remote Memory Paging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886200" cy="4876800"/>
          </a:xfrm>
        </p:spPr>
        <p:txBody>
          <a:bodyPr/>
          <a:lstStyle/>
          <a:p>
            <a:r>
              <a:rPr lang="en-US" altLang="ko-KR" sz="2400" smtClean="0">
                <a:ea typeface="Gulim" pitchFamily="34" charset="-127"/>
              </a:rPr>
              <a:t>Background</a:t>
            </a:r>
          </a:p>
          <a:p>
            <a:pPr lvl="1"/>
            <a:r>
              <a:rPr lang="en-US" altLang="ko-KR" sz="2000" smtClean="0">
                <a:ea typeface="Gulim" pitchFamily="34" charset="-127"/>
              </a:rPr>
              <a:t>Application’s working sets have increased dramatically</a:t>
            </a:r>
          </a:p>
          <a:p>
            <a:pPr lvl="1"/>
            <a:r>
              <a:rPr lang="en-US" altLang="ko-KR" sz="2000" smtClean="0">
                <a:ea typeface="Gulim" pitchFamily="34" charset="-127"/>
              </a:rPr>
              <a:t>Applications require more memory than a single workstation can provide.</a:t>
            </a:r>
          </a:p>
          <a:p>
            <a:r>
              <a:rPr lang="en-US" altLang="ko-KR" sz="2400" smtClean="0">
                <a:ea typeface="Gulim" pitchFamily="34" charset="-127"/>
              </a:rPr>
              <a:t>Solution</a:t>
            </a:r>
          </a:p>
          <a:p>
            <a:pPr lvl="1"/>
            <a:r>
              <a:rPr lang="en-US" altLang="ko-KR" sz="2000" smtClean="0">
                <a:ea typeface="Gulim" pitchFamily="34" charset="-127"/>
              </a:rPr>
              <a:t>Inserts the Network DRAM in the memory hierarchy between local memory and the disk</a:t>
            </a:r>
          </a:p>
          <a:p>
            <a:pPr lvl="1"/>
            <a:r>
              <a:rPr lang="en-US" altLang="ko-KR" sz="2000" smtClean="0">
                <a:ea typeface="Gulim" pitchFamily="34" charset="-127"/>
              </a:rPr>
              <a:t>Swaps the page to remote memory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495800" y="2667000"/>
            <a:ext cx="4495800" cy="3505200"/>
            <a:chOff x="1056" y="2496"/>
            <a:chExt cx="3552" cy="1776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344" y="2496"/>
              <a:ext cx="816" cy="2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u="none">
                  <a:solidFill>
                    <a:srgbClr val="000000"/>
                  </a:solidFill>
                  <a:ea typeface="Gulim" pitchFamily="34" charset="-127"/>
                </a:rPr>
                <a:t>Cache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056" y="2914"/>
              <a:ext cx="1392" cy="31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u="none">
                  <a:solidFill>
                    <a:srgbClr val="000000"/>
                  </a:solidFill>
                  <a:ea typeface="Gulim" pitchFamily="34" charset="-127"/>
                </a:rPr>
                <a:t>Main Memory</a:t>
              </a: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1392" y="3401"/>
              <a:ext cx="720" cy="383"/>
            </a:xfrm>
            <a:prstGeom prst="can">
              <a:avLst>
                <a:gd name="adj" fmla="val 25000"/>
              </a:avLst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u="none">
                  <a:solidFill>
                    <a:srgbClr val="000000"/>
                  </a:solidFill>
                  <a:ea typeface="Gulim" pitchFamily="34" charset="-127"/>
                </a:rPr>
                <a:t>Disk</a:t>
              </a:r>
            </a:p>
          </p:txBody>
        </p:sp>
        <p:cxnSp>
          <p:nvCxnSpPr>
            <p:cNvPr id="20488" name="AutoShape 8"/>
            <p:cNvCxnSpPr>
              <a:cxnSpLocks noChangeShapeType="1"/>
              <a:stCxn id="20485" idx="2"/>
              <a:endCxn id="20486" idx="0"/>
            </p:cNvCxnSpPr>
            <p:nvPr/>
          </p:nvCxnSpPr>
          <p:spPr bwMode="auto">
            <a:xfrm>
              <a:off x="1752" y="2740"/>
              <a:ext cx="0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AutoShape 9"/>
            <p:cNvCxnSpPr>
              <a:cxnSpLocks noChangeShapeType="1"/>
              <a:stCxn id="20486" idx="2"/>
              <a:endCxn id="20487" idx="1"/>
            </p:cNvCxnSpPr>
            <p:nvPr/>
          </p:nvCxnSpPr>
          <p:spPr bwMode="auto">
            <a:xfrm>
              <a:off x="1752" y="3227"/>
              <a:ext cx="0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504" y="2496"/>
              <a:ext cx="816" cy="2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u="none">
                  <a:solidFill>
                    <a:srgbClr val="000000"/>
                  </a:solidFill>
                  <a:ea typeface="Gulim" pitchFamily="34" charset="-127"/>
                </a:rPr>
                <a:t>Cache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216" y="2914"/>
              <a:ext cx="1392" cy="31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u="none">
                  <a:solidFill>
                    <a:srgbClr val="000000"/>
                  </a:solidFill>
                  <a:ea typeface="Gulim" pitchFamily="34" charset="-127"/>
                </a:rPr>
                <a:t>Main Memory</a:t>
              </a:r>
            </a:p>
          </p:txBody>
        </p:sp>
        <p:cxnSp>
          <p:nvCxnSpPr>
            <p:cNvPr id="20492" name="AutoShape 12"/>
            <p:cNvCxnSpPr>
              <a:cxnSpLocks noChangeShapeType="1"/>
              <a:stCxn id="20490" idx="2"/>
              <a:endCxn id="20491" idx="0"/>
            </p:cNvCxnSpPr>
            <p:nvPr/>
          </p:nvCxnSpPr>
          <p:spPr bwMode="auto">
            <a:xfrm>
              <a:off x="3912" y="2740"/>
              <a:ext cx="0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3552" y="3889"/>
              <a:ext cx="720" cy="383"/>
            </a:xfrm>
            <a:prstGeom prst="can">
              <a:avLst>
                <a:gd name="adj" fmla="val 25000"/>
              </a:avLst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u="none">
                  <a:solidFill>
                    <a:srgbClr val="000000"/>
                  </a:solidFill>
                  <a:ea typeface="Gulim" pitchFamily="34" charset="-127"/>
                </a:rPr>
                <a:t>Disk</a:t>
              </a:r>
            </a:p>
          </p:txBody>
        </p:sp>
        <p:cxnSp>
          <p:nvCxnSpPr>
            <p:cNvPr id="20494" name="AutoShape 14"/>
            <p:cNvCxnSpPr>
              <a:cxnSpLocks noChangeShapeType="1"/>
              <a:stCxn id="20495" idx="2"/>
              <a:endCxn id="20493" idx="1"/>
            </p:cNvCxnSpPr>
            <p:nvPr/>
          </p:nvCxnSpPr>
          <p:spPr bwMode="auto">
            <a:xfrm>
              <a:off x="3912" y="3715"/>
              <a:ext cx="0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3216" y="3401"/>
              <a:ext cx="1392" cy="3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u="none">
                  <a:solidFill>
                    <a:srgbClr val="000000"/>
                  </a:solidFill>
                  <a:ea typeface="Gulim" pitchFamily="34" charset="-127"/>
                </a:rPr>
                <a:t>Network RAM</a:t>
              </a:r>
            </a:p>
          </p:txBody>
        </p:sp>
        <p:cxnSp>
          <p:nvCxnSpPr>
            <p:cNvPr id="20496" name="AutoShape 16"/>
            <p:cNvCxnSpPr>
              <a:cxnSpLocks noChangeShapeType="1"/>
              <a:stCxn id="20491" idx="2"/>
              <a:endCxn id="20495" idx="0"/>
            </p:cNvCxnSpPr>
            <p:nvPr/>
          </p:nvCxnSpPr>
          <p:spPr bwMode="auto">
            <a:xfrm>
              <a:off x="3912" y="3227"/>
              <a:ext cx="0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88017" name="Line 17"/>
            <p:cNvSpPr>
              <a:spLocks noChangeShapeType="1"/>
            </p:cNvSpPr>
            <p:nvPr/>
          </p:nvSpPr>
          <p:spPr bwMode="auto">
            <a:xfrm>
              <a:off x="2640" y="3088"/>
              <a:ext cx="43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1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How Can we Benefit From Clusters?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191000"/>
          </a:xfrm>
          <a:noFill/>
        </p:spPr>
        <p:txBody>
          <a:bodyPr lIns="92075" tIns="46038" rIns="92075" bIns="46038">
            <a:normAutofit fontScale="85000" lnSpcReduction="2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smtClean="0">
                <a:ea typeface="新細明體" pitchFamily="18" charset="-120"/>
              </a:rPr>
              <a:t> In this case, the DRAM of the networked PCs behave like a </a:t>
            </a:r>
            <a:r>
              <a:rPr lang="en-US" altLang="zh-TW" b="1" i="1" smtClean="0">
                <a:solidFill>
                  <a:srgbClr val="0000CC"/>
                </a:solidFill>
                <a:ea typeface="新細明體" pitchFamily="18" charset="-120"/>
              </a:rPr>
              <a:t>huge cache</a:t>
            </a:r>
            <a:r>
              <a:rPr lang="en-US" altLang="zh-TW" smtClean="0">
                <a:ea typeface="新細明體" pitchFamily="18" charset="-120"/>
              </a:rPr>
              <a:t> system for the disk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TW" smtClean="0">
              <a:ea typeface="新細明體" pitchFamily="18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mtClean="0">
              <a:ea typeface="新細明體" pitchFamily="18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mtClean="0">
              <a:ea typeface="新細明體" pitchFamily="18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mtClean="0">
              <a:ea typeface="新細明體" pitchFamily="18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mtClean="0">
              <a:ea typeface="新細明體" pitchFamily="18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mtClean="0">
              <a:ea typeface="新細明體" pitchFamily="18" charset="-12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TW" smtClean="0">
                <a:ea typeface="新細明體" pitchFamily="18" charset="-120"/>
              </a:rPr>
              <a:t>Otherwise go to </a:t>
            </a:r>
            <a:r>
              <a:rPr lang="en-US" altLang="zh-TW" b="1" smtClean="0">
                <a:solidFill>
                  <a:srgbClr val="0000CC"/>
                </a:solidFill>
                <a:ea typeface="新細明體" pitchFamily="18" charset="-120"/>
              </a:rPr>
              <a:t>Phase 3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670596" name="Line 4"/>
          <p:cNvSpPr>
            <a:spLocks noChangeShapeType="1"/>
          </p:cNvSpPr>
          <p:nvPr/>
        </p:nvSpPr>
        <p:spPr bwMode="auto">
          <a:xfrm>
            <a:off x="18288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597" name="Line 5"/>
          <p:cNvSpPr>
            <a:spLocks noChangeShapeType="1"/>
          </p:cNvSpPr>
          <p:nvPr/>
        </p:nvSpPr>
        <p:spPr bwMode="auto">
          <a:xfrm>
            <a:off x="1600200" y="4953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599" name="Line 7"/>
          <p:cNvSpPr>
            <a:spLocks noChangeShapeType="1"/>
          </p:cNvSpPr>
          <p:nvPr/>
        </p:nvSpPr>
        <p:spPr bwMode="auto">
          <a:xfrm flipV="1">
            <a:off x="1981200" y="44196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600" name="Line 8"/>
          <p:cNvSpPr>
            <a:spLocks noChangeShapeType="1"/>
          </p:cNvSpPr>
          <p:nvPr/>
        </p:nvSpPr>
        <p:spPr bwMode="auto">
          <a:xfrm flipV="1">
            <a:off x="4191000" y="2514600"/>
            <a:ext cx="1676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601" name="Line 9"/>
          <p:cNvSpPr>
            <a:spLocks noChangeShapeType="1"/>
          </p:cNvSpPr>
          <p:nvPr/>
        </p:nvSpPr>
        <p:spPr bwMode="auto">
          <a:xfrm flipV="1">
            <a:off x="2057400" y="4648200"/>
            <a:ext cx="403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602" name="Line 10"/>
          <p:cNvSpPr>
            <a:spLocks noChangeShapeType="1"/>
          </p:cNvSpPr>
          <p:nvPr/>
        </p:nvSpPr>
        <p:spPr bwMode="auto">
          <a:xfrm flipV="1">
            <a:off x="2133600" y="4495800"/>
            <a:ext cx="388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603" name="Line 11"/>
          <p:cNvSpPr>
            <a:spLocks noChangeShapeType="1"/>
          </p:cNvSpPr>
          <p:nvPr/>
        </p:nvSpPr>
        <p:spPr bwMode="auto">
          <a:xfrm>
            <a:off x="41910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604" name="Text Box 12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1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512 MB</a:t>
            </a:r>
          </a:p>
        </p:txBody>
      </p:sp>
      <p:sp>
        <p:nvSpPr>
          <p:cNvPr id="2670605" name="Text Box 13"/>
          <p:cNvSpPr txBox="1">
            <a:spLocks noChangeArrowheads="1"/>
          </p:cNvSpPr>
          <p:nvPr/>
        </p:nvSpPr>
        <p:spPr bwMode="auto">
          <a:xfrm>
            <a:off x="3352800" y="3124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1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512 MB + Disk</a:t>
            </a:r>
          </a:p>
        </p:txBody>
      </p:sp>
      <p:sp>
        <p:nvSpPr>
          <p:cNvPr id="2670606" name="Text Box 14"/>
          <p:cNvSpPr txBox="1">
            <a:spLocks noChangeArrowheads="1"/>
          </p:cNvSpPr>
          <p:nvPr/>
        </p:nvSpPr>
        <p:spPr bwMode="auto">
          <a:xfrm>
            <a:off x="6400800" y="44958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1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All DRAM</a:t>
            </a:r>
          </a:p>
        </p:txBody>
      </p:sp>
      <p:sp>
        <p:nvSpPr>
          <p:cNvPr id="2670607" name="Line 15"/>
          <p:cNvSpPr>
            <a:spLocks noChangeShapeType="1"/>
          </p:cNvSpPr>
          <p:nvPr/>
        </p:nvSpPr>
        <p:spPr bwMode="auto">
          <a:xfrm flipH="1" flipV="1">
            <a:off x="6248400" y="4724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608" name="Text Box 16"/>
          <p:cNvSpPr txBox="1">
            <a:spLocks noChangeArrowheads="1"/>
          </p:cNvSpPr>
          <p:nvPr/>
        </p:nvSpPr>
        <p:spPr bwMode="auto">
          <a:xfrm>
            <a:off x="5334000" y="40386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1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Networked DRAM</a:t>
            </a:r>
          </a:p>
        </p:txBody>
      </p:sp>
      <p:sp>
        <p:nvSpPr>
          <p:cNvPr id="2670609" name="Line 17"/>
          <p:cNvSpPr>
            <a:spLocks noChangeShapeType="1"/>
          </p:cNvSpPr>
          <p:nvPr/>
        </p:nvSpPr>
        <p:spPr bwMode="auto">
          <a:xfrm flipH="1">
            <a:off x="5181600" y="4343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610" name="Line 18"/>
          <p:cNvSpPr>
            <a:spLocks noChangeShapeType="1"/>
          </p:cNvSpPr>
          <p:nvPr/>
        </p:nvSpPr>
        <p:spPr bwMode="auto">
          <a:xfrm>
            <a:off x="3733800" y="3429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0611" name="Text Box 19"/>
          <p:cNvSpPr txBox="1">
            <a:spLocks noChangeArrowheads="1"/>
          </p:cNvSpPr>
          <p:nvPr/>
        </p:nvSpPr>
        <p:spPr bwMode="auto">
          <a:xfrm>
            <a:off x="5715000" y="5181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1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Problem size</a:t>
            </a:r>
          </a:p>
        </p:txBody>
      </p:sp>
      <p:sp>
        <p:nvSpPr>
          <p:cNvPr id="2670612" name="Text Box 20"/>
          <p:cNvSpPr txBox="1">
            <a:spLocks noChangeArrowheads="1"/>
          </p:cNvSpPr>
          <p:nvPr/>
        </p:nvSpPr>
        <p:spPr bwMode="auto">
          <a:xfrm>
            <a:off x="457200" y="2362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1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330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2102</Words>
  <Application>Microsoft Office PowerPoint</Application>
  <PresentationFormat>On-screen Show (4:3)</PresentationFormat>
  <Paragraphs>405</Paragraphs>
  <Slides>31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VISIO</vt:lpstr>
      <vt:lpstr>Warehouse-Scale Computers to Exploit Request-Level and Data-Level Parallelism </vt:lpstr>
      <vt:lpstr>Server Computers</vt:lpstr>
      <vt:lpstr>Rack-Mounted Servers</vt:lpstr>
      <vt:lpstr>Scalability Vs. Cost</vt:lpstr>
      <vt:lpstr>Motivations of using Clusters over Specialized Parallel Computers</vt:lpstr>
      <vt:lpstr>Cluster Architecture</vt:lpstr>
      <vt:lpstr>How Can we Benefit From Clusters?</vt:lpstr>
      <vt:lpstr>Remote Memory Paging</vt:lpstr>
      <vt:lpstr>How Can we Benefit From Clusters?</vt:lpstr>
      <vt:lpstr>How Can we Benefit From Clusters?</vt:lpstr>
      <vt:lpstr>How Can we Benefit From Clusters?</vt:lpstr>
      <vt:lpstr>What network should be used?</vt:lpstr>
      <vt:lpstr>2007 Top500 List</vt:lpstr>
      <vt:lpstr>Introduction</vt:lpstr>
      <vt:lpstr>Introduction</vt:lpstr>
      <vt:lpstr>Google </vt:lpstr>
      <vt:lpstr>Google Requirements</vt:lpstr>
      <vt:lpstr>Google (Based on old data)</vt:lpstr>
      <vt:lpstr>Prgrm’g Models and Workloads</vt:lpstr>
      <vt:lpstr>Prgrm’g Models and Workloads</vt:lpstr>
      <vt:lpstr>Prgrm’g Models and Workloads</vt:lpstr>
      <vt:lpstr>Computer Architecture of WSC</vt:lpstr>
      <vt:lpstr>Storage</vt:lpstr>
      <vt:lpstr>Array Switch</vt:lpstr>
      <vt:lpstr>WSC Memory Hierarchy</vt:lpstr>
      <vt:lpstr>Infrastructure and Costs of WSC</vt:lpstr>
      <vt:lpstr>Infrastructure and Costs of WSC</vt:lpstr>
      <vt:lpstr>Infrastructure and Costs of WSC</vt:lpstr>
      <vt:lpstr>Measuring Efficiency of a WSC</vt:lpstr>
      <vt:lpstr>Cost of a WSC</vt:lpstr>
      <vt:lpstr>Cloud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Clusters: Networks of WS/PC</dc:title>
  <dc:creator>lingu</dc:creator>
  <cp:lastModifiedBy>l</cp:lastModifiedBy>
  <cp:revision>10</cp:revision>
  <dcterms:created xsi:type="dcterms:W3CDTF">2006-08-16T00:00:00Z</dcterms:created>
  <dcterms:modified xsi:type="dcterms:W3CDTF">2012-12-04T13:06:19Z</dcterms:modified>
</cp:coreProperties>
</file>