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32" autoAdjust="0"/>
  </p:normalViewPr>
  <p:slideViewPr>
    <p:cSldViewPr>
      <p:cViewPr varScale="1">
        <p:scale>
          <a:sx n="58" d="100"/>
          <a:sy n="58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67EDF-174E-4B5D-B339-5177D7A9C9D5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8E5FF-B092-4F77-BF3E-68DA64A8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1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15A61D-E952-4F5F-B798-FE05D7B1C307}" type="slidenum">
              <a:rPr lang="en-US"/>
              <a:pPr/>
              <a:t>1</a:t>
            </a:fld>
            <a:endParaRPr lang="en-US"/>
          </a:p>
        </p:txBody>
      </p:sp>
      <p:sp>
        <p:nvSpPr>
          <p:cNvPr id="242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6FED8-4BB1-474F-84FD-15AE52F12D5F}" type="slidenum">
              <a:rPr lang="en-US"/>
              <a:pPr/>
              <a:t>6</a:t>
            </a:fld>
            <a:endParaRPr lang="en-US"/>
          </a:p>
        </p:txBody>
      </p:sp>
      <p:sp>
        <p:nvSpPr>
          <p:cNvPr id="234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4E5F7-3C21-4DEE-A37E-C12698E2FF93}" type="slidenum">
              <a:rPr lang="en-US"/>
              <a:pPr/>
              <a:t>19</a:t>
            </a:fld>
            <a:endParaRPr lang="en-US"/>
          </a:p>
        </p:txBody>
      </p:sp>
      <p:sp>
        <p:nvSpPr>
          <p:cNvPr id="235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529137" cy="3397250"/>
          </a:xfrm>
          <a:ln/>
        </p:spPr>
      </p:sp>
      <p:sp>
        <p:nvSpPr>
          <p:cNvPr id="235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49750"/>
            <a:ext cx="5048250" cy="4095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A6499-1CFC-4638-945D-F2D0BE92ADF2}" type="slidenum">
              <a:rPr lang="en-US"/>
              <a:pPr/>
              <a:t>40</a:t>
            </a:fld>
            <a:endParaRPr lang="en-US"/>
          </a:p>
        </p:txBody>
      </p:sp>
      <p:sp>
        <p:nvSpPr>
          <p:cNvPr id="242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D44DD-1250-492A-B15B-08F49BBE35C9}" type="slidenum">
              <a:rPr lang="en-US"/>
              <a:pPr/>
              <a:t>43</a:t>
            </a:fld>
            <a:endParaRPr lang="en-US"/>
          </a:p>
        </p:txBody>
      </p:sp>
      <p:sp>
        <p:nvSpPr>
          <p:cNvPr id="2428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3" tIns="44443" rIns="90473" bIns="44443"/>
          <a:lstStyle/>
          <a:p>
            <a:r>
              <a:rPr lang="en-US" dirty="0"/>
              <a:t>Resolve RAW memory conflict? (address in memory buffers)</a:t>
            </a:r>
          </a:p>
          <a:p>
            <a:r>
              <a:rPr lang="en-US" dirty="0"/>
              <a:t>Integer unit executes in parallel</a:t>
            </a:r>
          </a:p>
        </p:txBody>
      </p:sp>
      <p:sp>
        <p:nvSpPr>
          <p:cNvPr id="24289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994A91-8B74-40E0-80B7-3C33ACD5DC0C}" type="slidenum">
              <a:rPr lang="en-US"/>
              <a:pPr/>
              <a:t>44</a:t>
            </a:fld>
            <a:endParaRPr lang="en-US"/>
          </a:p>
        </p:txBody>
      </p:sp>
      <p:sp>
        <p:nvSpPr>
          <p:cNvPr id="2486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3" tIns="44443" rIns="90473" bIns="44443"/>
          <a:lstStyle/>
          <a:p>
            <a:endParaRPr lang="en-US" dirty="0"/>
          </a:p>
        </p:txBody>
      </p:sp>
      <p:sp>
        <p:nvSpPr>
          <p:cNvPr id="2486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3E09DC-605D-439F-A53C-84EF1F17CE0C}" type="slidenum">
              <a:rPr lang="en-US"/>
              <a:pPr/>
              <a:t>45</a:t>
            </a:fld>
            <a:endParaRPr lang="en-US"/>
          </a:p>
        </p:txBody>
      </p:sp>
      <p:sp>
        <p:nvSpPr>
          <p:cNvPr id="2488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3" tIns="44443" rIns="90473" bIns="44443"/>
          <a:lstStyle/>
          <a:p>
            <a:endParaRPr lang="en-US" dirty="0"/>
          </a:p>
        </p:txBody>
      </p:sp>
      <p:sp>
        <p:nvSpPr>
          <p:cNvPr id="2488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A5009-02F3-4518-AD24-CA5CB8C5ACE6}" type="slidenum">
              <a:rPr lang="en-US"/>
              <a:pPr/>
              <a:t>59</a:t>
            </a:fld>
            <a:endParaRPr lang="en-US"/>
          </a:p>
        </p:txBody>
      </p:sp>
      <p:sp>
        <p:nvSpPr>
          <p:cNvPr id="2491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3" tIns="44443" rIns="90473" bIns="44443"/>
          <a:lstStyle/>
          <a:p>
            <a:endParaRPr lang="en-US" dirty="0"/>
          </a:p>
        </p:txBody>
      </p:sp>
      <p:sp>
        <p:nvSpPr>
          <p:cNvPr id="2491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7C44AB5-475D-471B-8BE8-36F3370905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6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C42EF-6144-4DA6-B797-65C28AA81542}" type="slidenum">
              <a:rPr lang="en-US"/>
              <a:pPr/>
              <a:t>1</a:t>
            </a:fld>
            <a:endParaRPr lang="en-US"/>
          </a:p>
        </p:txBody>
      </p:sp>
      <p:sp>
        <p:nvSpPr>
          <p:cNvPr id="2423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1996"/>
            <a:ext cx="8001000" cy="41220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>
              <a:spcBef>
                <a:spcPct val="150000"/>
              </a:spcBef>
            </a:pPr>
            <a:r>
              <a:rPr lang="en-US" sz="3600" b="1" u="sng" dirty="0">
                <a:solidFill>
                  <a:srgbClr val="0000FF"/>
                </a:solidFill>
                <a:latin typeface="Helvetica" pitchFamily="34" charset="0"/>
                <a:cs typeface="Times New Roman" pitchFamily="18" charset="0"/>
              </a:rPr>
              <a:t/>
            </a:r>
            <a:br>
              <a:rPr lang="en-US" sz="3600" b="1" u="sng" dirty="0">
                <a:solidFill>
                  <a:srgbClr val="0000FF"/>
                </a:solidFill>
                <a:latin typeface="Helvetica" pitchFamily="34" charset="0"/>
                <a:cs typeface="Times New Roman" pitchFamily="18" charset="0"/>
              </a:rPr>
            </a:br>
            <a:r>
              <a:rPr 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Pipelining</a:t>
            </a:r>
            <a:br>
              <a:rPr 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</a:br>
            <a:r>
              <a:rPr lang="en-US" sz="4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LLP, Dynamic Scheduling</a:t>
            </a:r>
            <a:br>
              <a:rPr lang="en-US" sz="4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</a:br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</a:b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>Lin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>Gu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/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</a:b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>CSE, HKUST</a:t>
            </a:r>
            <a:endParaRPr lang="en-US" sz="4800" b="1" dirty="0">
              <a:solidFill>
                <a:srgbClr val="000000"/>
              </a:solidFill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381000"/>
            <a:ext cx="556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Times New Roman" pitchFamily="18" charset="0"/>
              </a:rPr>
              <a:t>COMP4611: Design and Analysis of Computer Architectures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4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E221-2FEA-4074-9023-2AB8119A07F9}" type="slidenum">
              <a:rPr lang="en-US"/>
              <a:pPr/>
              <a:t>10</a:t>
            </a:fld>
            <a:endParaRPr lang="en-US"/>
          </a:p>
        </p:txBody>
      </p:sp>
      <p:sp>
        <p:nvSpPr>
          <p:cNvPr id="234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7465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Dynamic Pipeline Scheduling</a:t>
            </a:r>
            <a:endParaRPr lang="en-US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4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105400"/>
          </a:xfrm>
          <a:noFill/>
          <a:ln/>
        </p:spPr>
        <p:txBody>
          <a:bodyPr lIns="92075" tIns="46038" rIns="92075" bIns="46038"/>
          <a:lstStyle/>
          <a:p>
            <a:pPr lvl="2">
              <a:buFontTx/>
              <a:buNone/>
            </a:pPr>
            <a:endParaRPr lang="en-US" sz="300" dirty="0"/>
          </a:p>
          <a:p>
            <a:pPr>
              <a:spcBef>
                <a:spcPct val="50000"/>
              </a:spcBef>
            </a:pPr>
            <a:r>
              <a:rPr lang="en-US" sz="2800" dirty="0" smtClean="0"/>
              <a:t>Two </a:t>
            </a:r>
            <a:r>
              <a:rPr lang="en-US" sz="2800" dirty="0"/>
              <a:t>dynamic scheduling approaches exist:</a:t>
            </a:r>
          </a:p>
          <a:p>
            <a:pPr lvl="1">
              <a:spcBef>
                <a:spcPct val="50000"/>
              </a:spcBef>
            </a:pPr>
            <a:r>
              <a:rPr lang="en-US" sz="2000" b="1" dirty="0"/>
              <a:t>Dynamic scheduling with a Scoreboard used first in CDC6600</a:t>
            </a:r>
          </a:p>
          <a:p>
            <a:pPr lvl="1">
              <a:spcBef>
                <a:spcPct val="50000"/>
              </a:spcBef>
            </a:pPr>
            <a:r>
              <a:rPr lang="en-US" sz="2000" b="1" dirty="0"/>
              <a:t>The </a:t>
            </a:r>
            <a:r>
              <a:rPr lang="en-US" sz="2000" b="1" dirty="0" err="1"/>
              <a:t>Tomasulo</a:t>
            </a:r>
            <a:r>
              <a:rPr lang="en-US" sz="2000" b="1" dirty="0"/>
              <a:t> approach pioneered by the IBM 360/91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Most of the </a:t>
            </a:r>
            <a:r>
              <a:rPr lang="en-US" sz="2800" dirty="0"/>
              <a:t>modern microprocessors use </a:t>
            </a:r>
            <a:r>
              <a:rPr lang="en-US" sz="2800" dirty="0" smtClean="0"/>
              <a:t>similar techniques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68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7AE5D-B632-4537-BB31-17FF2E435709}" type="slidenum">
              <a:rPr lang="en-US"/>
              <a:pPr/>
              <a:t>11</a:t>
            </a:fld>
            <a:endParaRPr lang="en-US"/>
          </a:p>
        </p:txBody>
      </p:sp>
      <p:sp>
        <p:nvSpPr>
          <p:cNvPr id="234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152400"/>
            <a:ext cx="8305800" cy="631825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Dynamic Scheduling With A Scoreboard</a:t>
            </a:r>
            <a:endParaRPr lang="en-US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4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95350"/>
            <a:ext cx="8470900" cy="5486400"/>
          </a:xfrm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scoreboard is a hardware mechanism that maintains an execution rate of one instruction per cycle by executing an instruction as soon as its operands are available and no hazard conditions prevent it.</a:t>
            </a:r>
          </a:p>
          <a:p>
            <a:pPr>
              <a:lnSpc>
                <a:spcPct val="90000"/>
              </a:lnSpc>
            </a:pPr>
            <a:r>
              <a:rPr lang="en-US" dirty="0"/>
              <a:t>It replaces ID, EX, WB with four stages:  ID1, ID2, EX, WB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en-US" dirty="0"/>
              <a:t>Every instruction goes through the scoreboard where a record of data dependencies is constructed (corresponds to instruction issue).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en-US" dirty="0"/>
              <a:t>A system with a scoreboard is assumed to have several functional units with their status information reported to the scoreboard.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2973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86AE1-35D5-4561-86CB-8559B2EBF32A}" type="slidenum">
              <a:rPr lang="en-US"/>
              <a:pPr/>
              <a:t>12</a:t>
            </a:fld>
            <a:endParaRPr lang="en-US"/>
          </a:p>
        </p:txBody>
      </p:sp>
      <p:sp>
        <p:nvSpPr>
          <p:cNvPr id="235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152400"/>
            <a:ext cx="8096250" cy="631825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Dynamic Scheduling With A Scoreboard</a:t>
            </a:r>
            <a:endParaRPr lang="en-US" sz="32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5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95350"/>
            <a:ext cx="8470900" cy="5486400"/>
          </a:xfrm>
          <a:noFill/>
          <a:ln/>
        </p:spPr>
        <p:txBody>
          <a:bodyPr lIns="92075" tIns="46038" rIns="92075" bIns="46038"/>
          <a:lstStyle/>
          <a:p>
            <a:r>
              <a:rPr lang="en-US" dirty="0" smtClean="0"/>
              <a:t>If </a:t>
            </a:r>
            <a:r>
              <a:rPr lang="en-US" dirty="0"/>
              <a:t>the scoreboard determines that an instruction cannot execute immediately it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executes another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instruction</a:t>
            </a:r>
            <a:r>
              <a:rPr lang="en-US" dirty="0" smtClean="0"/>
              <a:t> </a:t>
            </a:r>
            <a:r>
              <a:rPr lang="en-US" dirty="0"/>
              <a:t>and keeps monitoring hardware </a:t>
            </a:r>
            <a:r>
              <a:rPr lang="en-US" dirty="0" smtClean="0"/>
              <a:t>units’ </a:t>
            </a:r>
            <a:r>
              <a:rPr lang="en-US" dirty="0"/>
              <a:t>status and decide when the </a:t>
            </a:r>
            <a:r>
              <a:rPr lang="en-US" dirty="0" smtClean="0"/>
              <a:t>blocked instruction </a:t>
            </a:r>
            <a:r>
              <a:rPr lang="en-US" dirty="0"/>
              <a:t>can  proceed to </a:t>
            </a:r>
            <a:r>
              <a:rPr lang="en-US" dirty="0" smtClean="0"/>
              <a:t>execute</a:t>
            </a:r>
            <a:endParaRPr lang="en-US" dirty="0"/>
          </a:p>
          <a:p>
            <a:pPr>
              <a:buFontTx/>
              <a:buNone/>
            </a:pPr>
            <a:endParaRPr lang="en-US" sz="800" dirty="0"/>
          </a:p>
          <a:p>
            <a:r>
              <a:rPr lang="en-US" dirty="0"/>
              <a:t>The scoreboard also decides when an instruction can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write its results to registers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Hazard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detection and resolution </a:t>
            </a:r>
            <a:r>
              <a:rPr lang="en-US" dirty="0"/>
              <a:t>is centralized in the scoreboard</a:t>
            </a:r>
          </a:p>
        </p:txBody>
      </p:sp>
    </p:spTree>
    <p:extLst>
      <p:ext uri="{BB962C8B-B14F-4D97-AF65-F5344CB8AC3E}">
        <p14:creationId xmlns:p14="http://schemas.microsoft.com/office/powerpoint/2010/main" val="37202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0FB71-4B18-48CE-9B9C-35E5B713A9E2}" type="slidenum">
              <a:rPr lang="en-US"/>
              <a:pPr/>
              <a:t>13</a:t>
            </a:fld>
            <a:endParaRPr lang="en-US"/>
          </a:p>
        </p:txBody>
      </p:sp>
      <p:sp>
        <p:nvSpPr>
          <p:cNvPr id="235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Scoreboard Implications</a:t>
            </a:r>
            <a:endParaRPr lang="zh-TW" alt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235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zh-TW" sz="2400" dirty="0">
                <a:ea typeface="PMingLiU" pitchFamily="18" charset="-120"/>
              </a:rPr>
              <a:t>Out-of-order execution ==&gt; WAR, WAW hazards?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zh-TW" dirty="0">
                <a:latin typeface="Courier New" pitchFamily="49" charset="0"/>
                <a:ea typeface="PMingLiU" pitchFamily="18" charset="-120"/>
              </a:rPr>
              <a:t>DIVD F0, F2, F4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zh-TW" dirty="0">
                <a:latin typeface="Courier New" pitchFamily="49" charset="0"/>
                <a:ea typeface="PMingLiU" pitchFamily="18" charset="-120"/>
              </a:rPr>
              <a:t>ADDD F10, F0, </a:t>
            </a:r>
            <a:r>
              <a:rPr lang="en-GB" altLang="zh-TW" b="1" dirty="0">
                <a:latin typeface="Courier New" pitchFamily="49" charset="0"/>
                <a:ea typeface="PMingLiU" pitchFamily="18" charset="-120"/>
              </a:rPr>
              <a:t>F8</a:t>
            </a:r>
            <a:endParaRPr lang="en-GB" altLang="zh-TW" dirty="0">
              <a:latin typeface="Courier New" pitchFamily="49" charset="0"/>
              <a:ea typeface="PMingLiU" pitchFamily="18" charset="-120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zh-TW" dirty="0">
                <a:latin typeface="Courier New" pitchFamily="49" charset="0"/>
                <a:ea typeface="PMingLiU" pitchFamily="18" charset="-120"/>
              </a:rPr>
              <a:t>SUBD </a:t>
            </a:r>
            <a:r>
              <a:rPr lang="en-GB" altLang="zh-TW" b="1" dirty="0">
                <a:latin typeface="Courier New" pitchFamily="49" charset="0"/>
                <a:ea typeface="PMingLiU" pitchFamily="18" charset="-120"/>
              </a:rPr>
              <a:t>F8</a:t>
            </a:r>
            <a:r>
              <a:rPr lang="en-GB" altLang="zh-TW" dirty="0">
                <a:latin typeface="Courier New" pitchFamily="49" charset="0"/>
                <a:ea typeface="PMingLiU" pitchFamily="18" charset="-120"/>
              </a:rPr>
              <a:t>, F8, F14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zh-TW" sz="2400" dirty="0">
                <a:ea typeface="PMingLiU" pitchFamily="18" charset="-120"/>
              </a:rPr>
              <a:t>If the pipeline executes </a:t>
            </a:r>
            <a:r>
              <a:rPr lang="en-GB" altLang="zh-TW" sz="2400" dirty="0">
                <a:latin typeface="Courier New" pitchFamily="49" charset="0"/>
                <a:ea typeface="PMingLiU" pitchFamily="18" charset="-120"/>
              </a:rPr>
              <a:t>SUBD</a:t>
            </a:r>
            <a:r>
              <a:rPr lang="en-GB" altLang="zh-TW" sz="2400" dirty="0">
                <a:ea typeface="PMingLiU" pitchFamily="18" charset="-120"/>
              </a:rPr>
              <a:t> before </a:t>
            </a:r>
            <a:r>
              <a:rPr lang="en-GB" altLang="zh-TW" sz="2400" dirty="0">
                <a:latin typeface="Courier New" pitchFamily="49" charset="0"/>
                <a:ea typeface="PMingLiU" pitchFamily="18" charset="-120"/>
              </a:rPr>
              <a:t>ADDD</a:t>
            </a:r>
            <a:r>
              <a:rPr lang="en-GB" altLang="zh-TW" sz="2400" dirty="0">
                <a:ea typeface="PMingLiU" pitchFamily="18" charset="-120"/>
              </a:rPr>
              <a:t>, it will yield incorrect execution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zh-TW" sz="2400" dirty="0">
                <a:ea typeface="PMingLiU" pitchFamily="18" charset="-120"/>
              </a:rPr>
              <a:t>A WAW hazard would occur. We must detect the hazard and stall until other completes.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zh-TW" sz="2000" dirty="0">
                <a:latin typeface="Courier New" pitchFamily="49" charset="0"/>
                <a:ea typeface="PMingLiU" pitchFamily="18" charset="-120"/>
              </a:rPr>
              <a:t>		DIVD F0, F2, F4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zh-TW" dirty="0">
                <a:latin typeface="Courier New" pitchFamily="49" charset="0"/>
                <a:ea typeface="PMingLiU" pitchFamily="18" charset="-120"/>
              </a:rPr>
              <a:t>ADDD </a:t>
            </a:r>
            <a:r>
              <a:rPr lang="en-GB" altLang="zh-TW" b="1" dirty="0">
                <a:latin typeface="Courier New" pitchFamily="49" charset="0"/>
                <a:ea typeface="PMingLiU" pitchFamily="18" charset="-120"/>
              </a:rPr>
              <a:t>F10</a:t>
            </a:r>
            <a:r>
              <a:rPr lang="en-GB" altLang="zh-TW" dirty="0">
                <a:latin typeface="Courier New" pitchFamily="49" charset="0"/>
                <a:ea typeface="PMingLiU" pitchFamily="18" charset="-120"/>
              </a:rPr>
              <a:t>, F0, F8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zh-TW" dirty="0">
                <a:latin typeface="Courier New" pitchFamily="49" charset="0"/>
                <a:ea typeface="PMingLiU" pitchFamily="18" charset="-120"/>
              </a:rPr>
              <a:t>SUBD </a:t>
            </a:r>
            <a:r>
              <a:rPr lang="en-GB" altLang="zh-TW" b="1" dirty="0">
                <a:latin typeface="Courier New" pitchFamily="49" charset="0"/>
                <a:ea typeface="PMingLiU" pitchFamily="18" charset="-120"/>
              </a:rPr>
              <a:t>F10</a:t>
            </a:r>
            <a:r>
              <a:rPr lang="en-GB" altLang="zh-TW" dirty="0">
                <a:latin typeface="Courier New" pitchFamily="49" charset="0"/>
                <a:ea typeface="PMingLiU" pitchFamily="18" charset="-120"/>
              </a:rPr>
              <a:t>, F8, F14</a:t>
            </a:r>
          </a:p>
          <a:p>
            <a:pPr>
              <a:lnSpc>
                <a:spcPct val="90000"/>
              </a:lnSpc>
              <a:buFontTx/>
              <a:buNone/>
            </a:pPr>
            <a:endParaRPr lang="zh-TW" altLang="en-US" sz="2400" dirty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3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40874-3276-44CA-A985-0D4F574A3F52}" type="slidenum">
              <a:rPr lang="en-US"/>
              <a:pPr/>
              <a:t>14</a:t>
            </a:fld>
            <a:endParaRPr lang="en-US"/>
          </a:p>
        </p:txBody>
      </p:sp>
      <p:sp>
        <p:nvSpPr>
          <p:cNvPr id="235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Scoreboard Specifics</a:t>
            </a:r>
          </a:p>
        </p:txBody>
      </p:sp>
      <p:sp>
        <p:nvSpPr>
          <p:cNvPr id="235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3886200" cy="56388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sz="2400" dirty="0"/>
              <a:t>Several functional units</a:t>
            </a:r>
          </a:p>
          <a:p>
            <a:pPr lvl="1">
              <a:spcBef>
                <a:spcPct val="35000"/>
              </a:spcBef>
            </a:pPr>
            <a:r>
              <a:rPr lang="en-US" sz="2000" dirty="0"/>
              <a:t>several floating-point units, integer units, and memory reference units</a:t>
            </a:r>
          </a:p>
          <a:p>
            <a:pPr>
              <a:spcBef>
                <a:spcPct val="35000"/>
              </a:spcBef>
            </a:pPr>
            <a:r>
              <a:rPr lang="en-US" sz="2400" dirty="0"/>
              <a:t>Data dependencies (hazards) are detected when an instruction reaches the scoreboard </a:t>
            </a:r>
          </a:p>
          <a:p>
            <a:pPr lvl="1">
              <a:spcBef>
                <a:spcPct val="35000"/>
              </a:spcBef>
            </a:pPr>
            <a:r>
              <a:rPr lang="en-US" sz="2000" dirty="0"/>
              <a:t>corresponding to instruction issue replacing part of the ID stage</a:t>
            </a:r>
          </a:p>
        </p:txBody>
      </p:sp>
      <p:sp>
        <p:nvSpPr>
          <p:cNvPr id="23521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3810000"/>
            <a:ext cx="4724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Scoreboard determines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the instruction is ready for execution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based on when its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operands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functional unit </a:t>
            </a:r>
            <a:r>
              <a:rPr lang="en-US" sz="2000" dirty="0"/>
              <a:t>become available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where results are written</a:t>
            </a:r>
          </a:p>
        </p:txBody>
      </p:sp>
      <p:pic>
        <p:nvPicPr>
          <p:cNvPr id="23521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5" t="18974" r="14737" b="48727"/>
          <a:stretch>
            <a:fillRect/>
          </a:stretch>
        </p:blipFill>
        <p:spPr bwMode="auto">
          <a:xfrm>
            <a:off x="4038600" y="950913"/>
            <a:ext cx="4800600" cy="278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1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B0764-9F5C-4359-A9C6-DF986A290449}" type="slidenum">
              <a:rPr lang="en-US"/>
              <a:pPr/>
              <a:t>15</a:t>
            </a:fld>
            <a:endParaRPr lang="en-US"/>
          </a:p>
        </p:txBody>
      </p:sp>
      <p:pic>
        <p:nvPicPr>
          <p:cNvPr id="235315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"/>
            <a:ext cx="6075363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3155" name="Text Box 3"/>
          <p:cNvSpPr txBox="1">
            <a:spLocks noChangeArrowheads="1"/>
          </p:cNvSpPr>
          <p:nvPr/>
        </p:nvSpPr>
        <p:spPr bwMode="auto">
          <a:xfrm>
            <a:off x="1828800" y="5715000"/>
            <a:ext cx="5297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effectLst/>
              </a:rPr>
              <a:t>The basic structure of a MIPS processor with a scoreboard</a:t>
            </a:r>
            <a:endParaRPr lang="en-US" sz="1200" b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709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08C9-800D-426B-8A12-E58210EB4485}" type="slidenum">
              <a:rPr lang="en-US"/>
              <a:pPr/>
              <a:t>16</a:t>
            </a:fld>
            <a:endParaRPr lang="en-US"/>
          </a:p>
        </p:txBody>
      </p:sp>
      <p:sp>
        <p:nvSpPr>
          <p:cNvPr id="235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76201"/>
            <a:ext cx="8391525" cy="3810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Instruction Execution Stages with A Scoreboard</a:t>
            </a:r>
            <a:endParaRPr lang="en-US" sz="32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5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67713" cy="5280025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90000"/>
              </a:lnSpc>
              <a:buFontTx/>
              <a:buChar char="1"/>
            </a:pPr>
            <a:r>
              <a:rPr lang="en-US" i="1" dirty="0">
                <a:solidFill>
                  <a:srgbClr val="0000FF"/>
                </a:solidFill>
              </a:rPr>
              <a:t>Issue (ID1):</a:t>
            </a:r>
            <a:r>
              <a:rPr lang="en-US" sz="2000" dirty="0"/>
              <a:t>   If a functional unit for the instruction is available, the scoreboard issues the instruction to the functional unit and updates its internal data structure; </a:t>
            </a:r>
            <a:r>
              <a:rPr lang="en-US" sz="2000" dirty="0">
                <a:solidFill>
                  <a:srgbClr val="FF3300"/>
                </a:solidFill>
              </a:rPr>
              <a:t>structural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3300"/>
                </a:solidFill>
              </a:rPr>
              <a:t>WAW</a:t>
            </a:r>
            <a:r>
              <a:rPr lang="en-US" sz="2000" dirty="0"/>
              <a:t> hazards are resolved here.  (this replaces part of </a:t>
            </a:r>
            <a:r>
              <a:rPr lang="en-US" sz="2000" dirty="0">
                <a:solidFill>
                  <a:srgbClr val="FF3300"/>
                </a:solidFill>
              </a:rPr>
              <a:t>ID</a:t>
            </a:r>
            <a:r>
              <a:rPr lang="en-US" sz="2000" dirty="0"/>
              <a:t> stage in the conventional MIPS pipeline).</a:t>
            </a:r>
          </a:p>
          <a:p>
            <a:pPr>
              <a:lnSpc>
                <a:spcPct val="90000"/>
              </a:lnSpc>
              <a:buFontTx/>
              <a:buChar char="2"/>
            </a:pPr>
            <a:r>
              <a:rPr lang="en-US" i="1" dirty="0">
                <a:solidFill>
                  <a:srgbClr val="0000FF"/>
                </a:solidFill>
              </a:rPr>
              <a:t>Read operands (ID2):</a:t>
            </a:r>
            <a:r>
              <a:rPr lang="en-US" sz="2000" dirty="0"/>
              <a:t>   The scoreboard monitors the availability of the source operands.  A source operand is </a:t>
            </a:r>
            <a:r>
              <a:rPr lang="en-US" sz="2000" dirty="0" smtClean="0"/>
              <a:t>available </a:t>
            </a:r>
            <a:r>
              <a:rPr lang="en-US" sz="2000" dirty="0"/>
              <a:t>when no earlier active instruction </a:t>
            </a:r>
            <a:r>
              <a:rPr lang="en-US" sz="2000" dirty="0" smtClean="0"/>
              <a:t>writes </a:t>
            </a:r>
            <a:r>
              <a:rPr lang="en-US" sz="2000" dirty="0"/>
              <a:t>it. When all source operands are available the scoreboard tells the functional unit to </a:t>
            </a:r>
            <a:r>
              <a:rPr lang="en-US" sz="2000" i="1" dirty="0"/>
              <a:t>read</a:t>
            </a:r>
            <a:r>
              <a:rPr lang="en-US" sz="2000" dirty="0"/>
              <a:t>  all operands from the registers (no forwarding supported) and start execution  (</a:t>
            </a:r>
            <a:r>
              <a:rPr lang="en-US" sz="2000" dirty="0">
                <a:solidFill>
                  <a:srgbClr val="FF3300"/>
                </a:solidFill>
              </a:rPr>
              <a:t>RAW</a:t>
            </a:r>
            <a:r>
              <a:rPr lang="en-US" sz="2000" dirty="0"/>
              <a:t> hazards resolved here dynamically). This completes ID.</a:t>
            </a:r>
            <a:endParaRPr lang="en-US" sz="400" dirty="0"/>
          </a:p>
          <a:p>
            <a:pPr>
              <a:lnSpc>
                <a:spcPct val="90000"/>
              </a:lnSpc>
              <a:buFontTx/>
              <a:buChar char="3"/>
            </a:pPr>
            <a:r>
              <a:rPr lang="en-US" i="1" dirty="0">
                <a:solidFill>
                  <a:srgbClr val="0000FF"/>
                </a:solidFill>
              </a:rPr>
              <a:t>Execution (EX):</a:t>
            </a:r>
            <a:r>
              <a:rPr lang="en-US" sz="2000" dirty="0"/>
              <a:t>   The functional unit starts execution upon receiving operands.  When the results are ready it notifies the scoreboard (replaces </a:t>
            </a:r>
            <a:r>
              <a:rPr lang="en-US" sz="2000" dirty="0">
                <a:solidFill>
                  <a:srgbClr val="FF3300"/>
                </a:solidFill>
              </a:rPr>
              <a:t>EX</a:t>
            </a:r>
            <a:r>
              <a:rPr lang="en-US" sz="2000" dirty="0">
                <a:solidFill>
                  <a:schemeClr val="hlink"/>
                </a:solidFill>
              </a:rPr>
              <a:t>,  </a:t>
            </a:r>
            <a:r>
              <a:rPr lang="en-US" sz="2000" dirty="0">
                <a:solidFill>
                  <a:srgbClr val="FF3300"/>
                </a:solidFill>
              </a:rPr>
              <a:t>MEM</a:t>
            </a:r>
            <a:r>
              <a:rPr lang="en-US" sz="2000" dirty="0"/>
              <a:t> in MIPS).</a:t>
            </a:r>
            <a:endParaRPr lang="en-US" sz="400" dirty="0"/>
          </a:p>
          <a:p>
            <a:pPr>
              <a:lnSpc>
                <a:spcPct val="90000"/>
              </a:lnSpc>
              <a:buFontTx/>
              <a:buChar char="4"/>
            </a:pPr>
            <a:r>
              <a:rPr lang="en-US" i="1" dirty="0">
                <a:solidFill>
                  <a:srgbClr val="0000FF"/>
                </a:solidFill>
              </a:rPr>
              <a:t>Write result (WB):</a:t>
            </a:r>
            <a:r>
              <a:rPr lang="en-US" sz="2000" dirty="0"/>
              <a:t>  Once the scoreboard senses that a functional unit completed execution, it checks for </a:t>
            </a:r>
            <a:r>
              <a:rPr lang="en-US" sz="2000" dirty="0">
                <a:solidFill>
                  <a:srgbClr val="FF3300"/>
                </a:solidFill>
              </a:rPr>
              <a:t>WAR</a:t>
            </a:r>
            <a:r>
              <a:rPr lang="en-US" sz="2000" dirty="0"/>
              <a:t> hazards and stalls the completing instruction if needed otherwise the </a:t>
            </a:r>
            <a:r>
              <a:rPr lang="en-US" sz="2000" dirty="0" smtClean="0"/>
              <a:t>write-back </a:t>
            </a:r>
            <a:r>
              <a:rPr lang="en-US" sz="2000" dirty="0"/>
              <a:t>is completed.</a:t>
            </a:r>
          </a:p>
        </p:txBody>
      </p:sp>
    </p:spTree>
    <p:extLst>
      <p:ext uri="{BB962C8B-B14F-4D97-AF65-F5344CB8AC3E}">
        <p14:creationId xmlns:p14="http://schemas.microsoft.com/office/powerpoint/2010/main" val="20008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93127-43CF-4C58-8531-3765466CBBAD}" type="slidenum">
              <a:rPr lang="en-US"/>
              <a:pPr/>
              <a:t>17</a:t>
            </a:fld>
            <a:endParaRPr lang="en-US"/>
          </a:p>
        </p:txBody>
      </p:sp>
      <p:sp>
        <p:nvSpPr>
          <p:cNvPr id="235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44291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Three Parts of the Scoreboard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5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242300" cy="5105400"/>
          </a:xfrm>
        </p:spPr>
        <p:txBody>
          <a:bodyPr/>
          <a:lstStyle/>
          <a:p>
            <a:pPr>
              <a:buSzPct val="130000"/>
              <a:buFontTx/>
              <a:buChar char="1"/>
            </a:pPr>
            <a:r>
              <a:rPr lang="en-US" sz="2400" dirty="0">
                <a:solidFill>
                  <a:srgbClr val="FD0129"/>
                </a:solidFill>
              </a:rPr>
              <a:t>Instruction status:</a:t>
            </a:r>
            <a:r>
              <a:rPr lang="en-US" sz="2400" dirty="0">
                <a:solidFill>
                  <a:srgbClr val="000000"/>
                </a:solidFill>
              </a:rPr>
              <a:t>   Which of 4 steps the instruction is in.</a:t>
            </a:r>
          </a:p>
          <a:p>
            <a:pPr>
              <a:buSzPct val="130000"/>
              <a:buFontTx/>
              <a:buNone/>
            </a:pPr>
            <a:endParaRPr lang="en-US" sz="600" dirty="0">
              <a:solidFill>
                <a:srgbClr val="000000"/>
              </a:solidFill>
            </a:endParaRPr>
          </a:p>
          <a:p>
            <a:pPr>
              <a:buSzPct val="130000"/>
              <a:buFontTx/>
              <a:buChar char="2"/>
            </a:pPr>
            <a:r>
              <a:rPr lang="en-US" sz="2400" dirty="0">
                <a:solidFill>
                  <a:srgbClr val="FD0129"/>
                </a:solidFill>
              </a:rPr>
              <a:t>Functional unit status:  </a:t>
            </a:r>
            <a:r>
              <a:rPr lang="en-US" sz="2400" dirty="0">
                <a:solidFill>
                  <a:srgbClr val="000000"/>
                </a:solidFill>
              </a:rPr>
              <a:t>Indicates the state of the functional unit (FU).  Nine fields for each functional unit:</a:t>
            </a:r>
          </a:p>
          <a:p>
            <a:pPr>
              <a:buSzPct val="130000"/>
              <a:buFontTx/>
              <a:buChar char="2"/>
            </a:pPr>
            <a:endParaRPr lang="en-US" sz="400" dirty="0">
              <a:solidFill>
                <a:srgbClr val="000000"/>
              </a:solidFill>
            </a:endParaRPr>
          </a:p>
          <a:p>
            <a:pPr>
              <a:buSzPct val="130000"/>
              <a:buFontTx/>
              <a:buChar char="2"/>
            </a:pPr>
            <a:endParaRPr lang="en-US" sz="400" dirty="0">
              <a:solidFill>
                <a:srgbClr val="000000"/>
              </a:solidFill>
            </a:endParaRPr>
          </a:p>
          <a:p>
            <a:pPr lvl="1">
              <a:spcBef>
                <a:spcPct val="15000"/>
              </a:spcBef>
            </a:pPr>
            <a:r>
              <a:rPr lang="en-US" sz="1800" b="1" dirty="0">
                <a:solidFill>
                  <a:srgbClr val="0000FF"/>
                </a:solidFill>
              </a:rPr>
              <a:t>Busy</a:t>
            </a:r>
            <a:r>
              <a:rPr lang="en-US" sz="1600" b="1" dirty="0">
                <a:solidFill>
                  <a:srgbClr val="000000"/>
                </a:solidFill>
              </a:rPr>
              <a:t>	Indicates whether the unit is busy or not</a:t>
            </a:r>
          </a:p>
          <a:p>
            <a:pPr lvl="1">
              <a:spcBef>
                <a:spcPct val="15000"/>
              </a:spcBef>
            </a:pPr>
            <a:r>
              <a:rPr lang="en-US" sz="1800" b="1" dirty="0">
                <a:solidFill>
                  <a:srgbClr val="0000FF"/>
                </a:solidFill>
              </a:rPr>
              <a:t>Op </a:t>
            </a:r>
            <a:r>
              <a:rPr lang="en-US" sz="1600" b="1" dirty="0">
                <a:solidFill>
                  <a:srgbClr val="0000FF"/>
                </a:solidFill>
              </a:rPr>
              <a:t>  </a:t>
            </a:r>
            <a:r>
              <a:rPr lang="en-US" sz="1600" b="1" dirty="0">
                <a:solidFill>
                  <a:srgbClr val="000000"/>
                </a:solidFill>
              </a:rPr>
              <a:t>	Operation to perform in the unit (e.g., ADD.D or SUB.D)</a:t>
            </a:r>
          </a:p>
          <a:p>
            <a:pPr lvl="1">
              <a:spcBef>
                <a:spcPct val="15000"/>
              </a:spcBef>
            </a:pPr>
            <a:r>
              <a:rPr lang="en-US" sz="1800" b="1" dirty="0">
                <a:solidFill>
                  <a:srgbClr val="0000FF"/>
                </a:solidFill>
              </a:rPr>
              <a:t>Fi</a:t>
            </a:r>
            <a:r>
              <a:rPr lang="en-US" sz="1600" b="1" dirty="0">
                <a:solidFill>
                  <a:srgbClr val="0000FF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  	Destination register</a:t>
            </a:r>
          </a:p>
          <a:p>
            <a:pPr lvl="1">
              <a:spcBef>
                <a:spcPct val="15000"/>
              </a:spcBef>
            </a:pPr>
            <a:r>
              <a:rPr lang="en-US" sz="1800" b="1" dirty="0" err="1">
                <a:solidFill>
                  <a:srgbClr val="0000FF"/>
                </a:solidFill>
              </a:rPr>
              <a:t>Fj</a:t>
            </a:r>
            <a:r>
              <a:rPr lang="en-US" sz="1800" b="1" dirty="0">
                <a:solidFill>
                  <a:srgbClr val="0000FF"/>
                </a:solidFill>
              </a:rPr>
              <a:t>, </a:t>
            </a:r>
            <a:r>
              <a:rPr lang="en-US" sz="1800" b="1" dirty="0" err="1">
                <a:solidFill>
                  <a:srgbClr val="0000FF"/>
                </a:solidFill>
              </a:rPr>
              <a:t>Fk</a:t>
            </a:r>
            <a:r>
              <a:rPr lang="en-US" sz="1600" b="1" dirty="0">
                <a:solidFill>
                  <a:srgbClr val="000000"/>
                </a:solidFill>
              </a:rPr>
              <a:t>  	Source-register numbers</a:t>
            </a:r>
          </a:p>
          <a:p>
            <a:pPr lvl="1">
              <a:spcBef>
                <a:spcPct val="15000"/>
              </a:spcBef>
            </a:pPr>
            <a:r>
              <a:rPr lang="en-US" sz="1800" b="1" dirty="0" err="1">
                <a:solidFill>
                  <a:srgbClr val="0000FF"/>
                </a:solidFill>
              </a:rPr>
              <a:t>Qj</a:t>
            </a:r>
            <a:r>
              <a:rPr lang="en-US" sz="1800" b="1" dirty="0">
                <a:solidFill>
                  <a:srgbClr val="0000FF"/>
                </a:solidFill>
              </a:rPr>
              <a:t>, </a:t>
            </a:r>
            <a:r>
              <a:rPr lang="en-US" sz="1800" b="1" dirty="0" err="1">
                <a:solidFill>
                  <a:srgbClr val="0000FF"/>
                </a:solidFill>
              </a:rPr>
              <a:t>Qk</a:t>
            </a:r>
            <a:r>
              <a:rPr lang="en-US" sz="1600" b="1" dirty="0">
                <a:solidFill>
                  <a:srgbClr val="000000"/>
                </a:solidFill>
              </a:rPr>
              <a:t>   	Functional units producing source registers </a:t>
            </a:r>
            <a:r>
              <a:rPr lang="en-US" sz="1600" b="1" dirty="0" err="1">
                <a:solidFill>
                  <a:srgbClr val="000000"/>
                </a:solidFill>
              </a:rPr>
              <a:t>Fj</a:t>
            </a:r>
            <a:r>
              <a:rPr lang="en-US" sz="1600" b="1" dirty="0">
                <a:solidFill>
                  <a:srgbClr val="000000"/>
                </a:solidFill>
              </a:rPr>
              <a:t>, </a:t>
            </a:r>
            <a:r>
              <a:rPr lang="en-US" sz="1600" b="1" dirty="0" err="1">
                <a:solidFill>
                  <a:srgbClr val="000000"/>
                </a:solidFill>
              </a:rPr>
              <a:t>Fk</a:t>
            </a:r>
            <a:endParaRPr lang="en-US" sz="1600" b="1" dirty="0">
              <a:solidFill>
                <a:srgbClr val="000000"/>
              </a:solidFill>
            </a:endParaRPr>
          </a:p>
          <a:p>
            <a:pPr lvl="1">
              <a:spcBef>
                <a:spcPct val="15000"/>
              </a:spcBef>
            </a:pPr>
            <a:r>
              <a:rPr lang="en-US" sz="1800" b="1" dirty="0" err="1">
                <a:solidFill>
                  <a:srgbClr val="0000FF"/>
                </a:solidFill>
              </a:rPr>
              <a:t>Rj</a:t>
            </a:r>
            <a:r>
              <a:rPr lang="en-US" sz="1800" b="1" dirty="0">
                <a:solidFill>
                  <a:srgbClr val="0000FF"/>
                </a:solidFill>
              </a:rPr>
              <a:t>, </a:t>
            </a:r>
            <a:r>
              <a:rPr lang="en-US" sz="1800" b="1" dirty="0" err="1">
                <a:solidFill>
                  <a:srgbClr val="0000FF"/>
                </a:solidFill>
              </a:rPr>
              <a:t>Rk</a:t>
            </a:r>
            <a:r>
              <a:rPr lang="en-US" sz="1600" b="1" dirty="0">
                <a:solidFill>
                  <a:srgbClr val="000000"/>
                </a:solidFill>
              </a:rPr>
              <a:t>   	Flags indicating when </a:t>
            </a:r>
            <a:r>
              <a:rPr lang="en-US" sz="1600" b="1" dirty="0" err="1">
                <a:solidFill>
                  <a:srgbClr val="000000"/>
                </a:solidFill>
              </a:rPr>
              <a:t>Fj</a:t>
            </a:r>
            <a:r>
              <a:rPr lang="en-US" sz="1600" b="1" dirty="0">
                <a:solidFill>
                  <a:srgbClr val="000000"/>
                </a:solidFill>
              </a:rPr>
              <a:t>, </a:t>
            </a:r>
            <a:r>
              <a:rPr lang="en-US" sz="1600" b="1" dirty="0" err="1">
                <a:solidFill>
                  <a:srgbClr val="000000"/>
                </a:solidFill>
              </a:rPr>
              <a:t>Fk</a:t>
            </a:r>
            <a:r>
              <a:rPr lang="en-US" sz="1600" b="1" dirty="0">
                <a:solidFill>
                  <a:srgbClr val="000000"/>
                </a:solidFill>
              </a:rPr>
              <a:t> are ready</a:t>
            </a:r>
          </a:p>
          <a:p>
            <a:pPr lvl="1">
              <a:spcBef>
                <a:spcPct val="15000"/>
              </a:spcBef>
              <a:buFontTx/>
              <a:buNone/>
            </a:pPr>
            <a:r>
              <a:rPr lang="en-US" sz="1600" b="1" dirty="0">
                <a:solidFill>
                  <a:srgbClr val="000000"/>
                </a:solidFill>
              </a:rPr>
              <a:t>                          </a:t>
            </a:r>
            <a:r>
              <a:rPr lang="en-US" sz="1600" b="1" dirty="0" smtClean="0">
                <a:solidFill>
                  <a:srgbClr val="000000"/>
                </a:solidFill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</a:rPr>
              <a:t>(</a:t>
            </a:r>
            <a:r>
              <a:rPr lang="en-US" sz="1400" b="1" dirty="0">
                <a:solidFill>
                  <a:srgbClr val="000000"/>
                </a:solidFill>
              </a:rPr>
              <a:t>set to Yes after operand is available to read)</a:t>
            </a:r>
          </a:p>
          <a:p>
            <a:pPr lvl="1">
              <a:buFontTx/>
              <a:buNone/>
            </a:pPr>
            <a:endParaRPr lang="en-US" sz="500" dirty="0">
              <a:solidFill>
                <a:srgbClr val="000000"/>
              </a:solidFill>
            </a:endParaRPr>
          </a:p>
          <a:p>
            <a:pPr>
              <a:buSzPct val="130000"/>
              <a:buFontTx/>
              <a:buChar char="3"/>
            </a:pPr>
            <a:r>
              <a:rPr lang="en-US" sz="2400" dirty="0">
                <a:solidFill>
                  <a:srgbClr val="FD0129"/>
                </a:solidFill>
              </a:rPr>
              <a:t>Register result status:   </a:t>
            </a:r>
            <a:r>
              <a:rPr lang="en-US" sz="2400" dirty="0">
                <a:solidFill>
                  <a:srgbClr val="000000"/>
                </a:solidFill>
              </a:rPr>
              <a:t>Indicates which functional unit will write to each register, if one exists.  Blank when no pending instructions will write that register.</a:t>
            </a:r>
          </a:p>
        </p:txBody>
      </p:sp>
    </p:spTree>
    <p:extLst>
      <p:ext uri="{BB962C8B-B14F-4D97-AF65-F5344CB8AC3E}">
        <p14:creationId xmlns:p14="http://schemas.microsoft.com/office/powerpoint/2010/main" val="24356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AF0F2-478F-4D8F-ABE8-40D5994C5AC6}" type="slidenum">
              <a:rPr lang="en-US"/>
              <a:pPr/>
              <a:t>18</a:t>
            </a:fld>
            <a:endParaRPr lang="en-US"/>
          </a:p>
        </p:txBody>
      </p:sp>
      <p:sp>
        <p:nvSpPr>
          <p:cNvPr id="235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0641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 Scoreboard Example</a:t>
            </a:r>
            <a:endParaRPr lang="en-US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5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001000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The following code is run on the MIPS with a scoreboard given earlier with: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 lvl="2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dirty="0" smtClean="0"/>
              <a:t>L.D </a:t>
            </a:r>
            <a:r>
              <a:rPr lang="en-US" sz="2400" dirty="0"/>
              <a:t>	        F6, 34(R2)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8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dirty="0"/>
              <a:t>L.D 	        F2, 45(R3)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8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dirty="0"/>
              <a:t>MUL.D       </a:t>
            </a:r>
            <a:r>
              <a:rPr lang="en-US" sz="2400" dirty="0" smtClean="0"/>
              <a:t>  F0</a:t>
            </a:r>
            <a:r>
              <a:rPr lang="en-US" sz="2400" dirty="0"/>
              <a:t>, F2, F4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8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dirty="0"/>
              <a:t>SUB.D	        F8, F6, F2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8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dirty="0"/>
              <a:t>DIV.D         </a:t>
            </a:r>
            <a:r>
              <a:rPr lang="en-US" sz="2400" dirty="0" smtClean="0"/>
              <a:t>   F10</a:t>
            </a:r>
            <a:r>
              <a:rPr lang="en-US" sz="2400" dirty="0"/>
              <a:t>, F0, F6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8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dirty="0"/>
              <a:t>ADD.D        </a:t>
            </a:r>
            <a:r>
              <a:rPr lang="en-US" sz="2400" dirty="0" smtClean="0"/>
              <a:t>  F6</a:t>
            </a:r>
            <a:r>
              <a:rPr lang="en-US" sz="2400" dirty="0"/>
              <a:t>, F8, F2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grpSp>
        <p:nvGrpSpPr>
          <p:cNvPr id="2356228" name="Group 4"/>
          <p:cNvGrpSpPr>
            <a:grpSpLocks/>
          </p:cNvGrpSpPr>
          <p:nvPr/>
        </p:nvGrpSpPr>
        <p:grpSpPr bwMode="auto">
          <a:xfrm>
            <a:off x="1752600" y="1193800"/>
            <a:ext cx="5377180" cy="1549401"/>
            <a:chOff x="1440" y="816"/>
            <a:chExt cx="2880" cy="976"/>
          </a:xfrm>
        </p:grpSpPr>
        <p:sp>
          <p:nvSpPr>
            <p:cNvPr id="2356229" name="Text Box 5"/>
            <p:cNvSpPr txBox="1">
              <a:spLocks noChangeArrowheads="1"/>
            </p:cNvSpPr>
            <p:nvPr/>
          </p:nvSpPr>
          <p:spPr bwMode="auto">
            <a:xfrm>
              <a:off x="1536" y="864"/>
              <a:ext cx="2688" cy="9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 dirty="0">
                  <a:effectLst/>
                </a:rPr>
                <a:t>Functional Unit (FU)	       # of  FUs        EX Latency</a:t>
              </a:r>
            </a:p>
            <a:p>
              <a:pPr algn="l"/>
              <a:endParaRPr lang="en-US" sz="800" dirty="0">
                <a:effectLst/>
              </a:endParaRPr>
            </a:p>
            <a:p>
              <a:pPr algn="l"/>
              <a:r>
                <a:rPr lang="en-US" sz="1600" dirty="0">
                  <a:effectLst/>
                </a:rPr>
                <a:t>Integer		            </a:t>
              </a:r>
              <a:r>
                <a:rPr lang="en-US" sz="1600" dirty="0" smtClean="0">
                  <a:effectLst/>
                </a:rPr>
                <a:t>1                          0</a:t>
              </a:r>
              <a:endParaRPr lang="en-US" sz="1600" dirty="0">
                <a:effectLst/>
              </a:endParaRPr>
            </a:p>
            <a:p>
              <a:pPr algn="l"/>
              <a:r>
                <a:rPr lang="en-US" sz="1600" dirty="0">
                  <a:effectLst/>
                </a:rPr>
                <a:t>Floating Point Multiply           </a:t>
              </a:r>
              <a:r>
                <a:rPr lang="en-US" sz="1600" dirty="0" smtClean="0">
                  <a:effectLst/>
                </a:rPr>
                <a:t>2                        </a:t>
              </a:r>
              <a:r>
                <a:rPr lang="en-US" sz="1600" dirty="0">
                  <a:effectLst/>
                </a:rPr>
                <a:t>10                        </a:t>
              </a:r>
            </a:p>
            <a:p>
              <a:pPr algn="l"/>
              <a:r>
                <a:rPr lang="en-US" sz="1600" dirty="0">
                  <a:effectLst/>
                </a:rPr>
                <a:t>Floating Point </a:t>
              </a:r>
              <a:r>
                <a:rPr lang="en-US" sz="1600" dirty="0" smtClean="0">
                  <a:effectLst/>
                </a:rPr>
                <a:t>Add                   1                          </a:t>
              </a:r>
              <a:r>
                <a:rPr lang="en-US" sz="1600" dirty="0">
                  <a:effectLst/>
                </a:rPr>
                <a:t>2</a:t>
              </a:r>
            </a:p>
            <a:p>
              <a:pPr algn="l"/>
              <a:r>
                <a:rPr lang="en-US" sz="1600" dirty="0">
                  <a:effectLst/>
                </a:rPr>
                <a:t>Floating point Divide              </a:t>
              </a:r>
              <a:r>
                <a:rPr lang="en-US" sz="1600" dirty="0" smtClean="0">
                  <a:effectLst/>
                </a:rPr>
                <a:t> 1                        </a:t>
              </a:r>
              <a:r>
                <a:rPr lang="en-US" sz="1600" dirty="0">
                  <a:effectLst/>
                </a:rPr>
                <a:t>40</a:t>
              </a:r>
            </a:p>
          </p:txBody>
        </p:sp>
        <p:sp>
          <p:nvSpPr>
            <p:cNvPr id="2356230" name="Rectangle 6"/>
            <p:cNvSpPr>
              <a:spLocks noChangeArrowheads="1"/>
            </p:cNvSpPr>
            <p:nvPr/>
          </p:nvSpPr>
          <p:spPr bwMode="auto">
            <a:xfrm>
              <a:off x="1440" y="816"/>
              <a:ext cx="2880" cy="97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2356231" name="Text Box 7"/>
          <p:cNvSpPr txBox="1">
            <a:spLocks noChangeArrowheads="1"/>
          </p:cNvSpPr>
          <p:nvPr/>
        </p:nvSpPr>
        <p:spPr bwMode="auto">
          <a:xfrm>
            <a:off x="5259388" y="2895600"/>
            <a:ext cx="2970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dirty="0">
                <a:effectLst/>
              </a:rPr>
              <a:t>All functional units are not pipelined</a:t>
            </a:r>
            <a:endParaRPr lang="en-US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46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5947D-5501-4EA2-8024-E1C2488C700F}" type="slidenum">
              <a:rPr lang="en-US"/>
              <a:pPr/>
              <a:t>19</a:t>
            </a:fld>
            <a:endParaRPr lang="en-US"/>
          </a:p>
        </p:txBody>
      </p:sp>
      <p:sp>
        <p:nvSpPr>
          <p:cNvPr id="235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429500" cy="4572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algn="l"/>
            <a:r>
              <a:rPr lang="en-US" sz="2800" dirty="0">
                <a:solidFill>
                  <a:srgbClr val="002060"/>
                </a:solidFill>
                <a:latin typeface="Arial Rounded MT Bold" pitchFamily="34" charset="0"/>
              </a:rPr>
              <a:t>       Dependency Graph For Example Code</a:t>
            </a:r>
            <a:endParaRPr lang="en-US" sz="360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grpSp>
        <p:nvGrpSpPr>
          <p:cNvPr id="2357251" name="Group 3"/>
          <p:cNvGrpSpPr>
            <a:grpSpLocks/>
          </p:cNvGrpSpPr>
          <p:nvPr/>
        </p:nvGrpSpPr>
        <p:grpSpPr bwMode="auto">
          <a:xfrm>
            <a:off x="6172200" y="1219200"/>
            <a:ext cx="2555875" cy="1754188"/>
            <a:chOff x="950" y="984"/>
            <a:chExt cx="1610" cy="1105"/>
          </a:xfrm>
        </p:grpSpPr>
        <p:sp>
          <p:nvSpPr>
            <p:cNvPr id="2357252" name="Text Box 4"/>
            <p:cNvSpPr txBox="1">
              <a:spLocks noChangeArrowheads="1"/>
            </p:cNvSpPr>
            <p:nvPr/>
          </p:nvSpPr>
          <p:spPr bwMode="auto">
            <a:xfrm>
              <a:off x="1228" y="984"/>
              <a:ext cx="1332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effectLst/>
                </a:rPr>
                <a:t>L.D         	F6, 34(R2)</a:t>
              </a:r>
            </a:p>
            <a:p>
              <a:pPr algn="l"/>
              <a:r>
                <a:rPr lang="en-US" sz="1800" dirty="0">
                  <a:effectLst/>
                </a:rPr>
                <a:t>L.D   	F2, 45(R3)</a:t>
              </a:r>
            </a:p>
            <a:p>
              <a:pPr algn="l"/>
              <a:r>
                <a:rPr lang="en-US" sz="1800" dirty="0">
                  <a:effectLst/>
                </a:rPr>
                <a:t>MUL.D   </a:t>
              </a:r>
              <a:r>
                <a:rPr lang="en-US" sz="1800" dirty="0" smtClean="0">
                  <a:effectLst/>
                </a:rPr>
                <a:t>   F0</a:t>
              </a:r>
              <a:r>
                <a:rPr lang="en-US" sz="1800" dirty="0">
                  <a:effectLst/>
                </a:rPr>
                <a:t>, F2, F4</a:t>
              </a:r>
            </a:p>
            <a:p>
              <a:pPr algn="l"/>
              <a:r>
                <a:rPr lang="en-US" sz="1800" dirty="0">
                  <a:effectLst/>
                </a:rPr>
                <a:t>SUB.D     </a:t>
              </a:r>
              <a:r>
                <a:rPr lang="en-US" sz="1800" dirty="0" smtClean="0">
                  <a:effectLst/>
                </a:rPr>
                <a:t>  F8</a:t>
              </a:r>
              <a:r>
                <a:rPr lang="en-US" sz="1800" dirty="0">
                  <a:effectLst/>
                </a:rPr>
                <a:t>, F6, F2</a:t>
              </a:r>
            </a:p>
            <a:p>
              <a:pPr algn="l"/>
              <a:r>
                <a:rPr lang="en-US" sz="1800" dirty="0">
                  <a:effectLst/>
                </a:rPr>
                <a:t>DIV.D   	F10, F0, F6</a:t>
              </a:r>
            </a:p>
            <a:p>
              <a:pPr algn="l"/>
              <a:r>
                <a:rPr lang="en-US" sz="1800" dirty="0">
                  <a:effectLst/>
                </a:rPr>
                <a:t>ADD.D    </a:t>
              </a:r>
              <a:r>
                <a:rPr lang="en-US" sz="1800" dirty="0" smtClean="0">
                  <a:effectLst/>
                </a:rPr>
                <a:t>   F6</a:t>
              </a:r>
              <a:r>
                <a:rPr lang="en-US" sz="1800" dirty="0">
                  <a:effectLst/>
                </a:rPr>
                <a:t>, F8, F2</a:t>
              </a:r>
              <a:endParaRPr lang="en-US" sz="1200" dirty="0">
                <a:effectLst/>
              </a:endParaRPr>
            </a:p>
          </p:txBody>
        </p:sp>
        <p:sp>
          <p:nvSpPr>
            <p:cNvPr id="2357253" name="Text Box 5"/>
            <p:cNvSpPr txBox="1">
              <a:spLocks noChangeArrowheads="1"/>
            </p:cNvSpPr>
            <p:nvPr/>
          </p:nvSpPr>
          <p:spPr bwMode="auto">
            <a:xfrm>
              <a:off x="950" y="984"/>
              <a:ext cx="188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effectLst/>
                </a:rPr>
                <a:t>1</a:t>
              </a:r>
            </a:p>
            <a:p>
              <a:pPr algn="l"/>
              <a:r>
                <a:rPr lang="en-US" sz="1800">
                  <a:effectLst/>
                </a:rPr>
                <a:t>2</a:t>
              </a:r>
            </a:p>
            <a:p>
              <a:pPr algn="l"/>
              <a:r>
                <a:rPr lang="en-US" sz="1800">
                  <a:effectLst/>
                </a:rPr>
                <a:t>3</a:t>
              </a:r>
            </a:p>
            <a:p>
              <a:pPr algn="l"/>
              <a:r>
                <a:rPr lang="en-US" sz="1800">
                  <a:effectLst/>
                </a:rPr>
                <a:t>4</a:t>
              </a:r>
            </a:p>
            <a:p>
              <a:pPr algn="l"/>
              <a:r>
                <a:rPr lang="en-US" sz="1800">
                  <a:effectLst/>
                </a:rPr>
                <a:t>5</a:t>
              </a:r>
            </a:p>
            <a:p>
              <a:pPr algn="l"/>
              <a:r>
                <a:rPr lang="en-US" sz="1800">
                  <a:effectLst/>
                </a:rPr>
                <a:t>6</a:t>
              </a:r>
            </a:p>
          </p:txBody>
        </p:sp>
      </p:grpSp>
      <p:grpSp>
        <p:nvGrpSpPr>
          <p:cNvPr id="2357254" name="Group 6"/>
          <p:cNvGrpSpPr>
            <a:grpSpLocks/>
          </p:cNvGrpSpPr>
          <p:nvPr/>
        </p:nvGrpSpPr>
        <p:grpSpPr bwMode="auto">
          <a:xfrm>
            <a:off x="1785938" y="838200"/>
            <a:ext cx="1195387" cy="1143000"/>
            <a:chOff x="1094" y="1104"/>
            <a:chExt cx="753" cy="720"/>
          </a:xfrm>
        </p:grpSpPr>
        <p:sp>
          <p:nvSpPr>
            <p:cNvPr id="2357255" name="Oval 7"/>
            <p:cNvSpPr>
              <a:spLocks noChangeArrowheads="1"/>
            </p:cNvSpPr>
            <p:nvPr/>
          </p:nvSpPr>
          <p:spPr bwMode="auto">
            <a:xfrm>
              <a:off x="1104" y="1104"/>
              <a:ext cx="720" cy="7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56" name="Text Box 8"/>
            <p:cNvSpPr txBox="1">
              <a:spLocks noChangeArrowheads="1"/>
            </p:cNvSpPr>
            <p:nvPr/>
          </p:nvSpPr>
          <p:spPr bwMode="auto">
            <a:xfrm>
              <a:off x="1094" y="1367"/>
              <a:ext cx="75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effectLst/>
                </a:rPr>
                <a:t>L.D F6, 34 (R2)</a:t>
              </a:r>
            </a:p>
          </p:txBody>
        </p:sp>
        <p:sp>
          <p:nvSpPr>
            <p:cNvPr id="2357257" name="Text Box 9"/>
            <p:cNvSpPr txBox="1">
              <a:spLocks noChangeArrowheads="1"/>
            </p:cNvSpPr>
            <p:nvPr/>
          </p:nvSpPr>
          <p:spPr bwMode="auto">
            <a:xfrm>
              <a:off x="1347" y="11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effectLst/>
                </a:rPr>
                <a:t>1</a:t>
              </a:r>
              <a:endParaRPr lang="en-US" sz="1800">
                <a:effectLst/>
              </a:endParaRPr>
            </a:p>
          </p:txBody>
        </p:sp>
      </p:grpSp>
      <p:grpSp>
        <p:nvGrpSpPr>
          <p:cNvPr id="2357258" name="Group 10"/>
          <p:cNvGrpSpPr>
            <a:grpSpLocks/>
          </p:cNvGrpSpPr>
          <p:nvPr/>
        </p:nvGrpSpPr>
        <p:grpSpPr bwMode="auto">
          <a:xfrm>
            <a:off x="3124200" y="1771650"/>
            <a:ext cx="1195388" cy="1143000"/>
            <a:chOff x="1094" y="1104"/>
            <a:chExt cx="753" cy="720"/>
          </a:xfrm>
        </p:grpSpPr>
        <p:sp>
          <p:nvSpPr>
            <p:cNvPr id="2357259" name="Oval 11"/>
            <p:cNvSpPr>
              <a:spLocks noChangeArrowheads="1"/>
            </p:cNvSpPr>
            <p:nvPr/>
          </p:nvSpPr>
          <p:spPr bwMode="auto">
            <a:xfrm>
              <a:off x="1104" y="1104"/>
              <a:ext cx="720" cy="7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60" name="Text Box 12"/>
            <p:cNvSpPr txBox="1">
              <a:spLocks noChangeArrowheads="1"/>
            </p:cNvSpPr>
            <p:nvPr/>
          </p:nvSpPr>
          <p:spPr bwMode="auto">
            <a:xfrm>
              <a:off x="1094" y="1367"/>
              <a:ext cx="7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effectLst/>
                </a:rPr>
                <a:t>L.D F2, 45 (R3)</a:t>
              </a:r>
              <a:endParaRPr lang="en-US" sz="1000">
                <a:effectLst/>
              </a:endParaRPr>
            </a:p>
            <a:p>
              <a:pPr algn="l"/>
              <a:endParaRPr lang="en-US" sz="1200">
                <a:effectLst/>
              </a:endParaRPr>
            </a:p>
          </p:txBody>
        </p:sp>
        <p:sp>
          <p:nvSpPr>
            <p:cNvPr id="2357261" name="Text Box 13"/>
            <p:cNvSpPr txBox="1">
              <a:spLocks noChangeArrowheads="1"/>
            </p:cNvSpPr>
            <p:nvPr/>
          </p:nvSpPr>
          <p:spPr bwMode="auto">
            <a:xfrm>
              <a:off x="1347" y="11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effectLst/>
                </a:rPr>
                <a:t>2</a:t>
              </a:r>
              <a:endParaRPr lang="en-US" sz="1800">
                <a:effectLst/>
              </a:endParaRPr>
            </a:p>
          </p:txBody>
        </p:sp>
      </p:grpSp>
      <p:grpSp>
        <p:nvGrpSpPr>
          <p:cNvPr id="2357262" name="Group 14"/>
          <p:cNvGrpSpPr>
            <a:grpSpLocks/>
          </p:cNvGrpSpPr>
          <p:nvPr/>
        </p:nvGrpSpPr>
        <p:grpSpPr bwMode="auto">
          <a:xfrm>
            <a:off x="4648200" y="2667000"/>
            <a:ext cx="1219200" cy="1143000"/>
            <a:chOff x="1094" y="1104"/>
            <a:chExt cx="768" cy="720"/>
          </a:xfrm>
        </p:grpSpPr>
        <p:sp>
          <p:nvSpPr>
            <p:cNvPr id="2357263" name="Oval 15"/>
            <p:cNvSpPr>
              <a:spLocks noChangeArrowheads="1"/>
            </p:cNvSpPr>
            <p:nvPr/>
          </p:nvSpPr>
          <p:spPr bwMode="auto">
            <a:xfrm>
              <a:off x="1104" y="1104"/>
              <a:ext cx="720" cy="7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64" name="Text Box 16"/>
            <p:cNvSpPr txBox="1">
              <a:spLocks noChangeArrowheads="1"/>
            </p:cNvSpPr>
            <p:nvPr/>
          </p:nvSpPr>
          <p:spPr bwMode="auto">
            <a:xfrm>
              <a:off x="1094" y="1382"/>
              <a:ext cx="76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>
                  <a:effectLst/>
                </a:rPr>
                <a:t>MUL.D  F0, F2, F4</a:t>
              </a:r>
              <a:endParaRPr lang="en-US" sz="1800">
                <a:effectLst/>
              </a:endParaRPr>
            </a:p>
            <a:p>
              <a:pPr algn="l"/>
              <a:endParaRPr lang="en-US" sz="1200">
                <a:effectLst/>
              </a:endParaRPr>
            </a:p>
          </p:txBody>
        </p:sp>
        <p:sp>
          <p:nvSpPr>
            <p:cNvPr id="2357265" name="Text Box 17"/>
            <p:cNvSpPr txBox="1">
              <a:spLocks noChangeArrowheads="1"/>
            </p:cNvSpPr>
            <p:nvPr/>
          </p:nvSpPr>
          <p:spPr bwMode="auto">
            <a:xfrm>
              <a:off x="1347" y="11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effectLst/>
                </a:rPr>
                <a:t>3</a:t>
              </a:r>
              <a:endParaRPr lang="en-US" sz="1800">
                <a:effectLst/>
              </a:endParaRPr>
            </a:p>
          </p:txBody>
        </p:sp>
      </p:grpSp>
      <p:grpSp>
        <p:nvGrpSpPr>
          <p:cNvPr id="2357266" name="Group 18"/>
          <p:cNvGrpSpPr>
            <a:grpSpLocks/>
          </p:cNvGrpSpPr>
          <p:nvPr/>
        </p:nvGrpSpPr>
        <p:grpSpPr bwMode="auto">
          <a:xfrm>
            <a:off x="3352800" y="4038600"/>
            <a:ext cx="1219200" cy="1143000"/>
            <a:chOff x="1094" y="1104"/>
            <a:chExt cx="768" cy="720"/>
          </a:xfrm>
        </p:grpSpPr>
        <p:sp>
          <p:nvSpPr>
            <p:cNvPr id="2357267" name="Oval 19"/>
            <p:cNvSpPr>
              <a:spLocks noChangeArrowheads="1"/>
            </p:cNvSpPr>
            <p:nvPr/>
          </p:nvSpPr>
          <p:spPr bwMode="auto">
            <a:xfrm>
              <a:off x="1104" y="1104"/>
              <a:ext cx="720" cy="7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68" name="Text Box 20"/>
            <p:cNvSpPr txBox="1">
              <a:spLocks noChangeArrowheads="1"/>
            </p:cNvSpPr>
            <p:nvPr/>
          </p:nvSpPr>
          <p:spPr bwMode="auto">
            <a:xfrm>
              <a:off x="1094" y="1382"/>
              <a:ext cx="76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>
                  <a:effectLst/>
                </a:rPr>
                <a:t>DIV.D  F10, F0, F6</a:t>
              </a:r>
            </a:p>
            <a:p>
              <a:pPr algn="l"/>
              <a:endParaRPr lang="en-US" sz="1200">
                <a:effectLst/>
              </a:endParaRPr>
            </a:p>
          </p:txBody>
        </p:sp>
        <p:sp>
          <p:nvSpPr>
            <p:cNvPr id="2357269" name="Text Box 21"/>
            <p:cNvSpPr txBox="1">
              <a:spLocks noChangeArrowheads="1"/>
            </p:cNvSpPr>
            <p:nvPr/>
          </p:nvSpPr>
          <p:spPr bwMode="auto">
            <a:xfrm>
              <a:off x="1347" y="11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effectLst/>
                </a:rPr>
                <a:t>5</a:t>
              </a:r>
              <a:endParaRPr lang="en-US" sz="1800">
                <a:effectLst/>
              </a:endParaRPr>
            </a:p>
          </p:txBody>
        </p:sp>
      </p:grpSp>
      <p:grpSp>
        <p:nvGrpSpPr>
          <p:cNvPr id="2357270" name="Group 22"/>
          <p:cNvGrpSpPr>
            <a:grpSpLocks/>
          </p:cNvGrpSpPr>
          <p:nvPr/>
        </p:nvGrpSpPr>
        <p:grpSpPr bwMode="auto">
          <a:xfrm>
            <a:off x="609600" y="3352800"/>
            <a:ext cx="1168400" cy="1143000"/>
            <a:chOff x="1094" y="1104"/>
            <a:chExt cx="736" cy="720"/>
          </a:xfrm>
        </p:grpSpPr>
        <p:sp>
          <p:nvSpPr>
            <p:cNvPr id="2357271" name="Oval 23"/>
            <p:cNvSpPr>
              <a:spLocks noChangeArrowheads="1"/>
            </p:cNvSpPr>
            <p:nvPr/>
          </p:nvSpPr>
          <p:spPr bwMode="auto">
            <a:xfrm>
              <a:off x="1104" y="1104"/>
              <a:ext cx="720" cy="7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72" name="Text Box 24"/>
            <p:cNvSpPr txBox="1">
              <a:spLocks noChangeArrowheads="1"/>
            </p:cNvSpPr>
            <p:nvPr/>
          </p:nvSpPr>
          <p:spPr bwMode="auto">
            <a:xfrm>
              <a:off x="1094" y="1382"/>
              <a:ext cx="7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>
                  <a:effectLst/>
                </a:rPr>
                <a:t>SUB.D  F8, F6, F2</a:t>
              </a:r>
              <a:endParaRPr lang="en-US" sz="1800">
                <a:effectLst/>
              </a:endParaRPr>
            </a:p>
            <a:p>
              <a:pPr algn="l"/>
              <a:endParaRPr lang="en-US" sz="1200">
                <a:effectLst/>
              </a:endParaRPr>
            </a:p>
          </p:txBody>
        </p:sp>
        <p:sp>
          <p:nvSpPr>
            <p:cNvPr id="2357273" name="Text Box 25"/>
            <p:cNvSpPr txBox="1">
              <a:spLocks noChangeArrowheads="1"/>
            </p:cNvSpPr>
            <p:nvPr/>
          </p:nvSpPr>
          <p:spPr bwMode="auto">
            <a:xfrm>
              <a:off x="1347" y="11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effectLst/>
                </a:rPr>
                <a:t>4</a:t>
              </a:r>
              <a:endParaRPr lang="en-US" sz="1800">
                <a:effectLst/>
              </a:endParaRPr>
            </a:p>
          </p:txBody>
        </p:sp>
      </p:grpSp>
      <p:grpSp>
        <p:nvGrpSpPr>
          <p:cNvPr id="2357274" name="Group 26"/>
          <p:cNvGrpSpPr>
            <a:grpSpLocks/>
          </p:cNvGrpSpPr>
          <p:nvPr/>
        </p:nvGrpSpPr>
        <p:grpSpPr bwMode="auto">
          <a:xfrm>
            <a:off x="1784350" y="5181600"/>
            <a:ext cx="1198563" cy="1143000"/>
            <a:chOff x="1094" y="1104"/>
            <a:chExt cx="755" cy="720"/>
          </a:xfrm>
        </p:grpSpPr>
        <p:sp>
          <p:nvSpPr>
            <p:cNvPr id="2357275" name="Oval 27"/>
            <p:cNvSpPr>
              <a:spLocks noChangeArrowheads="1"/>
            </p:cNvSpPr>
            <p:nvPr/>
          </p:nvSpPr>
          <p:spPr bwMode="auto">
            <a:xfrm>
              <a:off x="1104" y="1104"/>
              <a:ext cx="720" cy="7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76" name="Text Box 28"/>
            <p:cNvSpPr txBox="1">
              <a:spLocks noChangeArrowheads="1"/>
            </p:cNvSpPr>
            <p:nvPr/>
          </p:nvSpPr>
          <p:spPr bwMode="auto">
            <a:xfrm>
              <a:off x="1094" y="1382"/>
              <a:ext cx="75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>
                  <a:effectLst/>
                </a:rPr>
                <a:t>ADD.D  F6, F8, F2</a:t>
              </a:r>
              <a:endParaRPr lang="en-US" sz="1800">
                <a:effectLst/>
              </a:endParaRPr>
            </a:p>
            <a:p>
              <a:pPr algn="l"/>
              <a:endParaRPr lang="en-US" sz="1200">
                <a:effectLst/>
              </a:endParaRPr>
            </a:p>
          </p:txBody>
        </p:sp>
        <p:sp>
          <p:nvSpPr>
            <p:cNvPr id="2357277" name="Text Box 29"/>
            <p:cNvSpPr txBox="1">
              <a:spLocks noChangeArrowheads="1"/>
            </p:cNvSpPr>
            <p:nvPr/>
          </p:nvSpPr>
          <p:spPr bwMode="auto">
            <a:xfrm>
              <a:off x="1347" y="11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effectLst/>
                </a:rPr>
                <a:t>6</a:t>
              </a:r>
              <a:endParaRPr lang="en-US" sz="1800">
                <a:effectLst/>
              </a:endParaRPr>
            </a:p>
          </p:txBody>
        </p:sp>
      </p:grpSp>
      <p:sp>
        <p:nvSpPr>
          <p:cNvPr id="2357278" name="Text Box 30"/>
          <p:cNvSpPr txBox="1">
            <a:spLocks noChangeArrowheads="1"/>
          </p:cNvSpPr>
          <p:nvPr/>
        </p:nvSpPr>
        <p:spPr bwMode="auto">
          <a:xfrm>
            <a:off x="6457950" y="3048000"/>
            <a:ext cx="21526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effectLst/>
              </a:rPr>
              <a:t>Date Dependence:</a:t>
            </a:r>
          </a:p>
          <a:p>
            <a:pPr algn="l"/>
            <a:r>
              <a:rPr lang="en-US" sz="1200">
                <a:effectLst/>
              </a:rPr>
              <a:t>(1, 4)     (1, 5)    (2, 3)    (2, 4)    </a:t>
            </a:r>
          </a:p>
          <a:p>
            <a:pPr algn="l"/>
            <a:r>
              <a:rPr lang="en-US" sz="1200">
                <a:effectLst/>
              </a:rPr>
              <a:t>(2, 6)     (3, 5)     (4, 6)</a:t>
            </a:r>
          </a:p>
          <a:p>
            <a:pPr algn="l"/>
            <a:endParaRPr lang="en-US" sz="1200">
              <a:effectLst/>
            </a:endParaRPr>
          </a:p>
          <a:p>
            <a:pPr algn="l"/>
            <a:r>
              <a:rPr lang="en-US" sz="1200">
                <a:effectLst/>
              </a:rPr>
              <a:t>Output Dependence:</a:t>
            </a:r>
          </a:p>
          <a:p>
            <a:pPr algn="l"/>
            <a:r>
              <a:rPr lang="en-US" sz="1200">
                <a:effectLst/>
              </a:rPr>
              <a:t>(1, 6)</a:t>
            </a:r>
          </a:p>
          <a:p>
            <a:pPr algn="l"/>
            <a:endParaRPr lang="en-US" sz="1200">
              <a:effectLst/>
            </a:endParaRPr>
          </a:p>
          <a:p>
            <a:pPr algn="l"/>
            <a:r>
              <a:rPr lang="en-US" sz="1200">
                <a:effectLst/>
              </a:rPr>
              <a:t>Anti-dependence:  </a:t>
            </a:r>
          </a:p>
          <a:p>
            <a:pPr algn="l"/>
            <a:r>
              <a:rPr lang="en-US" sz="1200">
                <a:effectLst/>
              </a:rPr>
              <a:t>(5, 6)</a:t>
            </a:r>
          </a:p>
        </p:txBody>
      </p:sp>
      <p:sp>
        <p:nvSpPr>
          <p:cNvPr id="2357279" name="Text Box 31"/>
          <p:cNvSpPr txBox="1">
            <a:spLocks noChangeArrowheads="1"/>
          </p:cNvSpPr>
          <p:nvPr/>
        </p:nvSpPr>
        <p:spPr bwMode="auto">
          <a:xfrm>
            <a:off x="6858000" y="8382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effectLst/>
              </a:rPr>
              <a:t>Example Code</a:t>
            </a:r>
            <a:endParaRPr lang="en-US" sz="1200">
              <a:effectLst/>
            </a:endParaRPr>
          </a:p>
        </p:txBody>
      </p:sp>
      <p:sp>
        <p:nvSpPr>
          <p:cNvPr id="2357280" name="Line 32"/>
          <p:cNvSpPr>
            <a:spLocks noChangeShapeType="1"/>
          </p:cNvSpPr>
          <p:nvPr/>
        </p:nvSpPr>
        <p:spPr bwMode="auto">
          <a:xfrm>
            <a:off x="4267200" y="2590800"/>
            <a:ext cx="45720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81" name="Line 33"/>
          <p:cNvSpPr>
            <a:spLocks noChangeShapeType="1"/>
          </p:cNvSpPr>
          <p:nvPr/>
        </p:nvSpPr>
        <p:spPr bwMode="auto">
          <a:xfrm flipH="1">
            <a:off x="1295400" y="1905000"/>
            <a:ext cx="762000" cy="1447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82" name="Line 34"/>
          <p:cNvSpPr>
            <a:spLocks noChangeShapeType="1"/>
          </p:cNvSpPr>
          <p:nvPr/>
        </p:nvSpPr>
        <p:spPr bwMode="auto">
          <a:xfrm flipH="1">
            <a:off x="1676400" y="2667000"/>
            <a:ext cx="1524000" cy="914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83" name="Line 35"/>
          <p:cNvSpPr>
            <a:spLocks noChangeShapeType="1"/>
          </p:cNvSpPr>
          <p:nvPr/>
        </p:nvSpPr>
        <p:spPr bwMode="auto">
          <a:xfrm flipH="1">
            <a:off x="4343400" y="3733800"/>
            <a:ext cx="6096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84" name="Line 36"/>
          <p:cNvSpPr>
            <a:spLocks noChangeShapeType="1"/>
          </p:cNvSpPr>
          <p:nvPr/>
        </p:nvSpPr>
        <p:spPr bwMode="auto">
          <a:xfrm>
            <a:off x="2590800" y="1981200"/>
            <a:ext cx="914400" cy="2209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7285" name="Group 37"/>
          <p:cNvGrpSpPr>
            <a:grpSpLocks/>
          </p:cNvGrpSpPr>
          <p:nvPr/>
        </p:nvGrpSpPr>
        <p:grpSpPr bwMode="auto">
          <a:xfrm>
            <a:off x="2819400" y="5029200"/>
            <a:ext cx="685800" cy="381000"/>
            <a:chOff x="1776" y="3168"/>
            <a:chExt cx="432" cy="240"/>
          </a:xfrm>
        </p:grpSpPr>
        <p:sp>
          <p:nvSpPr>
            <p:cNvPr id="2357286" name="Line 38"/>
            <p:cNvSpPr>
              <a:spLocks noChangeShapeType="1"/>
            </p:cNvSpPr>
            <p:nvPr/>
          </p:nvSpPr>
          <p:spPr bwMode="auto">
            <a:xfrm>
              <a:off x="1941" y="3236"/>
              <a:ext cx="96" cy="96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87" name="Line 39"/>
            <p:cNvSpPr>
              <a:spLocks noChangeShapeType="1"/>
            </p:cNvSpPr>
            <p:nvPr/>
          </p:nvSpPr>
          <p:spPr bwMode="auto">
            <a:xfrm flipH="1">
              <a:off x="1776" y="3168"/>
              <a:ext cx="432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7288" name="Group 40"/>
          <p:cNvGrpSpPr>
            <a:grpSpLocks/>
          </p:cNvGrpSpPr>
          <p:nvPr/>
        </p:nvGrpSpPr>
        <p:grpSpPr bwMode="auto">
          <a:xfrm>
            <a:off x="2286000" y="1981200"/>
            <a:ext cx="165100" cy="3200400"/>
            <a:chOff x="1440" y="1248"/>
            <a:chExt cx="104" cy="2016"/>
          </a:xfrm>
        </p:grpSpPr>
        <p:sp>
          <p:nvSpPr>
            <p:cNvPr id="2357289" name="Oval 41"/>
            <p:cNvSpPr>
              <a:spLocks noChangeAspect="1" noChangeArrowheads="1"/>
            </p:cNvSpPr>
            <p:nvPr/>
          </p:nvSpPr>
          <p:spPr bwMode="auto">
            <a:xfrm>
              <a:off x="1440" y="2496"/>
              <a:ext cx="104" cy="104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90" name="Line 42"/>
            <p:cNvSpPr>
              <a:spLocks noChangeShapeType="1"/>
            </p:cNvSpPr>
            <p:nvPr/>
          </p:nvSpPr>
          <p:spPr bwMode="auto">
            <a:xfrm>
              <a:off x="1488" y="1248"/>
              <a:ext cx="0" cy="20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7291" name="Group 43"/>
          <p:cNvGrpSpPr>
            <a:grpSpLocks/>
          </p:cNvGrpSpPr>
          <p:nvPr/>
        </p:nvGrpSpPr>
        <p:grpSpPr bwMode="auto">
          <a:xfrm>
            <a:off x="5143500" y="4876800"/>
            <a:ext cx="3581400" cy="1295400"/>
            <a:chOff x="3240" y="2448"/>
            <a:chExt cx="2256" cy="816"/>
          </a:xfrm>
        </p:grpSpPr>
        <p:sp>
          <p:nvSpPr>
            <p:cNvPr id="2357292" name="Text Box 44"/>
            <p:cNvSpPr txBox="1">
              <a:spLocks noChangeArrowheads="1"/>
            </p:cNvSpPr>
            <p:nvPr/>
          </p:nvSpPr>
          <p:spPr bwMode="auto">
            <a:xfrm>
              <a:off x="3288" y="2496"/>
              <a:ext cx="1802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effectLst/>
                </a:rPr>
                <a:t>Real Data Dependence (RAW)</a:t>
              </a:r>
            </a:p>
            <a:p>
              <a:pPr algn="l"/>
              <a:r>
                <a:rPr lang="en-US" sz="800">
                  <a:effectLst/>
                </a:rPr>
                <a:t> </a:t>
              </a:r>
            </a:p>
            <a:p>
              <a:pPr algn="l"/>
              <a:r>
                <a:rPr lang="en-US" sz="1600">
                  <a:effectLst/>
                </a:rPr>
                <a:t>Anti-dependence          (WAR)</a:t>
              </a:r>
            </a:p>
            <a:p>
              <a:pPr algn="l"/>
              <a:endParaRPr lang="en-US" sz="800">
                <a:effectLst/>
              </a:endParaRPr>
            </a:p>
            <a:p>
              <a:pPr algn="l"/>
              <a:r>
                <a:rPr lang="en-US" sz="1600">
                  <a:effectLst/>
                </a:rPr>
                <a:t>Output Dependence     (WAW)</a:t>
              </a:r>
            </a:p>
          </p:txBody>
        </p:sp>
        <p:sp>
          <p:nvSpPr>
            <p:cNvPr id="2357293" name="Line 45"/>
            <p:cNvSpPr>
              <a:spLocks noChangeShapeType="1"/>
            </p:cNvSpPr>
            <p:nvPr/>
          </p:nvSpPr>
          <p:spPr bwMode="auto">
            <a:xfrm>
              <a:off x="5112" y="2592"/>
              <a:ext cx="24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94" name="Line 46"/>
            <p:cNvSpPr>
              <a:spLocks noChangeShapeType="1"/>
            </p:cNvSpPr>
            <p:nvPr/>
          </p:nvSpPr>
          <p:spPr bwMode="auto">
            <a:xfrm>
              <a:off x="5144" y="2840"/>
              <a:ext cx="240" cy="0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95" name="Line 47"/>
            <p:cNvSpPr>
              <a:spLocks noChangeShapeType="1"/>
            </p:cNvSpPr>
            <p:nvPr/>
          </p:nvSpPr>
          <p:spPr bwMode="auto">
            <a:xfrm>
              <a:off x="5240" y="2792"/>
              <a:ext cx="0" cy="9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96" name="Line 48"/>
            <p:cNvSpPr>
              <a:spLocks noChangeShapeType="1"/>
            </p:cNvSpPr>
            <p:nvPr/>
          </p:nvSpPr>
          <p:spPr bwMode="auto">
            <a:xfrm>
              <a:off x="5160" y="3072"/>
              <a:ext cx="24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97" name="Oval 49"/>
            <p:cNvSpPr>
              <a:spLocks noChangeAspect="1" noChangeArrowheads="1"/>
            </p:cNvSpPr>
            <p:nvPr/>
          </p:nvSpPr>
          <p:spPr bwMode="auto">
            <a:xfrm>
              <a:off x="5229" y="3032"/>
              <a:ext cx="69" cy="69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98" name="Rectangle 50"/>
            <p:cNvSpPr>
              <a:spLocks noChangeArrowheads="1"/>
            </p:cNvSpPr>
            <p:nvPr/>
          </p:nvSpPr>
          <p:spPr bwMode="auto">
            <a:xfrm>
              <a:off x="3240" y="2448"/>
              <a:ext cx="2256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7299" name="Line 51"/>
          <p:cNvSpPr>
            <a:spLocks noChangeShapeType="1"/>
          </p:cNvSpPr>
          <p:nvPr/>
        </p:nvSpPr>
        <p:spPr bwMode="auto">
          <a:xfrm>
            <a:off x="1295400" y="4495800"/>
            <a:ext cx="609600" cy="838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00" name="Line 52"/>
          <p:cNvSpPr>
            <a:spLocks noChangeShapeType="1"/>
          </p:cNvSpPr>
          <p:nvPr/>
        </p:nvSpPr>
        <p:spPr bwMode="auto">
          <a:xfrm flipH="1">
            <a:off x="2590800" y="2819400"/>
            <a:ext cx="838200" cy="2438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7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18796-EC1D-4B6C-835E-547A42B66A2C}" type="slidenum">
              <a:rPr lang="en-US"/>
              <a:pPr/>
              <a:t>2</a:t>
            </a:fld>
            <a:endParaRPr lang="en-US"/>
          </a:p>
        </p:txBody>
      </p:sp>
      <p:sp>
        <p:nvSpPr>
          <p:cNvPr id="241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"/>
            <a:ext cx="8521700" cy="5715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Loop-Level Parallelism (LLP) Analysis</a:t>
            </a:r>
            <a:r>
              <a:rPr lang="en-US" sz="3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 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1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69912"/>
            <a:ext cx="8610600" cy="5602288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800" dirty="0"/>
          </a:p>
          <a:p>
            <a:pPr>
              <a:lnSpc>
                <a:spcPct val="90000"/>
              </a:lnSpc>
            </a:pPr>
            <a:endParaRPr lang="en-US" sz="2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600" dirty="0"/>
              <a:t>Loop-Level Parallelism (LLP) analysis focuses on whether data accesses in later iterations of a loop are data dependent on data values produced in earlier iterations.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       </a:t>
            </a:r>
            <a:r>
              <a:rPr lang="en-US" sz="2400" dirty="0"/>
              <a:t>e.g.  in      </a:t>
            </a:r>
            <a:r>
              <a:rPr lang="en-US" sz="2400" dirty="0">
                <a:solidFill>
                  <a:srgbClr val="0000CC"/>
                </a:solidFill>
              </a:rPr>
              <a:t>for (</a:t>
            </a:r>
            <a:r>
              <a:rPr lang="en-US" sz="2400" dirty="0" err="1">
                <a:solidFill>
                  <a:srgbClr val="0000CC"/>
                </a:solidFill>
              </a:rPr>
              <a:t>i</a:t>
            </a:r>
            <a:r>
              <a:rPr lang="en-US" sz="2400" dirty="0">
                <a:solidFill>
                  <a:srgbClr val="0000CC"/>
                </a:solidFill>
              </a:rPr>
              <a:t>=1; </a:t>
            </a:r>
            <a:r>
              <a:rPr lang="en-US" sz="2400" dirty="0" err="1">
                <a:solidFill>
                  <a:srgbClr val="0000CC"/>
                </a:solidFill>
              </a:rPr>
              <a:t>i</a:t>
            </a:r>
            <a:r>
              <a:rPr lang="en-US" sz="2400" dirty="0">
                <a:solidFill>
                  <a:srgbClr val="0000CC"/>
                </a:solidFill>
              </a:rPr>
              <a:t>&lt;=1000; </a:t>
            </a:r>
            <a:r>
              <a:rPr lang="en-US" sz="2400" dirty="0" err="1">
                <a:solidFill>
                  <a:srgbClr val="0000CC"/>
                </a:solidFill>
              </a:rPr>
              <a:t>i</a:t>
            </a:r>
            <a:r>
              <a:rPr lang="en-US" sz="2400" dirty="0">
                <a:solidFill>
                  <a:srgbClr val="0000CC"/>
                </a:solidFill>
              </a:rPr>
              <a:t>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CC"/>
                </a:solidFill>
              </a:rPr>
              <a:t>                                 x[</a:t>
            </a:r>
            <a:r>
              <a:rPr lang="en-US" sz="2400" dirty="0" err="1">
                <a:solidFill>
                  <a:srgbClr val="0000CC"/>
                </a:solidFill>
              </a:rPr>
              <a:t>i</a:t>
            </a:r>
            <a:r>
              <a:rPr lang="en-US" sz="2400" dirty="0">
                <a:solidFill>
                  <a:srgbClr val="0000CC"/>
                </a:solidFill>
              </a:rPr>
              <a:t>] = x[</a:t>
            </a:r>
            <a:r>
              <a:rPr lang="en-US" sz="2400" dirty="0" err="1">
                <a:solidFill>
                  <a:srgbClr val="0000CC"/>
                </a:solidFill>
              </a:rPr>
              <a:t>i</a:t>
            </a:r>
            <a:r>
              <a:rPr lang="en-US" sz="2400" dirty="0">
                <a:solidFill>
                  <a:srgbClr val="0000CC"/>
                </a:solidFill>
              </a:rPr>
              <a:t>] + s;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3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hlink"/>
                </a:solidFill>
              </a:rPr>
              <a:t>    </a:t>
            </a:r>
            <a:r>
              <a:rPr lang="en-US" sz="2400" dirty="0"/>
              <a:t>The computation in each iteration is independent of the  previous iterations and the loop is thus parallel. The use of  </a:t>
            </a:r>
            <a:r>
              <a:rPr lang="en-US" sz="2400" dirty="0">
                <a:solidFill>
                  <a:srgbClr val="0000CC"/>
                </a:solidFill>
              </a:rPr>
              <a:t>x[</a:t>
            </a:r>
            <a:r>
              <a:rPr lang="en-US" sz="2400" dirty="0" err="1">
                <a:solidFill>
                  <a:srgbClr val="0000CC"/>
                </a:solidFill>
              </a:rPr>
              <a:t>i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400" dirty="0"/>
              <a:t>  twice is within a single iteration.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Symbol" pitchFamily="18" charset="2"/>
              <a:buChar char="Þ"/>
            </a:pPr>
            <a:r>
              <a:rPr lang="en-US" dirty="0"/>
              <a:t>Thus loop iterations are </a:t>
            </a:r>
            <a:r>
              <a:rPr lang="en-US" dirty="0" smtClean="0"/>
              <a:t>independent </a:t>
            </a:r>
            <a:r>
              <a:rPr lang="en-US" dirty="0"/>
              <a:t>from each </a:t>
            </a:r>
            <a:r>
              <a:rPr lang="en-US" dirty="0" smtClean="0"/>
              <a:t>other</a:t>
            </a:r>
            <a:endParaRPr lang="en-US" dirty="0"/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8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600" dirty="0"/>
              <a:t>Loop-carried Dependence:  A data dependence between different loop iterations </a:t>
            </a:r>
            <a:r>
              <a:rPr lang="en-US" sz="2400" dirty="0"/>
              <a:t>(data produced in earlier iteration used in a later one) – limits parallelism.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3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600" dirty="0"/>
              <a:t>Instruction level parallelism (ILP) analysis, on the other hand, is usually done when instructions are generated by the compiler.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3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DC6F7-2CC5-4B68-9E8A-001E73F7BF66}" type="slidenum">
              <a:rPr lang="en-US"/>
              <a:pPr/>
              <a:t>20</a:t>
            </a:fld>
            <a:endParaRPr lang="en-US"/>
          </a:p>
        </p:txBody>
      </p:sp>
      <p:sp>
        <p:nvSpPr>
          <p:cNvPr id="235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76200"/>
            <a:ext cx="7975600" cy="4445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Scoreboard Example:  Cycle 1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59299" name="Line 3"/>
          <p:cNvSpPr>
            <a:spLocks noChangeShapeType="1"/>
          </p:cNvSpPr>
          <p:nvPr/>
        </p:nvSpPr>
        <p:spPr bwMode="auto">
          <a:xfrm>
            <a:off x="2774950" y="1968500"/>
            <a:ext cx="24653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300" name="Line 4"/>
          <p:cNvSpPr>
            <a:spLocks noChangeShapeType="1"/>
          </p:cNvSpPr>
          <p:nvPr/>
        </p:nvSpPr>
        <p:spPr bwMode="auto">
          <a:xfrm>
            <a:off x="2774950" y="3367088"/>
            <a:ext cx="24653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301" name="Line 5"/>
          <p:cNvSpPr>
            <a:spLocks noChangeShapeType="1"/>
          </p:cNvSpPr>
          <p:nvPr/>
        </p:nvSpPr>
        <p:spPr bwMode="auto">
          <a:xfrm>
            <a:off x="2774950" y="3832225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302" name="Line 6"/>
          <p:cNvSpPr>
            <a:spLocks noChangeShapeType="1"/>
          </p:cNvSpPr>
          <p:nvPr/>
        </p:nvSpPr>
        <p:spPr bwMode="auto">
          <a:xfrm>
            <a:off x="2774950" y="499745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303" name="Line 7"/>
          <p:cNvSpPr>
            <a:spLocks noChangeShapeType="1"/>
          </p:cNvSpPr>
          <p:nvPr/>
        </p:nvSpPr>
        <p:spPr bwMode="auto">
          <a:xfrm>
            <a:off x="2774950" y="552450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304" name="Line 8"/>
          <p:cNvSpPr>
            <a:spLocks noChangeShapeType="1"/>
          </p:cNvSpPr>
          <p:nvPr/>
        </p:nvSpPr>
        <p:spPr bwMode="auto">
          <a:xfrm>
            <a:off x="2774950" y="5757863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305" name="Rectangle 9"/>
          <p:cNvSpPr>
            <a:spLocks noChangeArrowheads="1"/>
          </p:cNvSpPr>
          <p:nvPr/>
        </p:nvSpPr>
        <p:spPr bwMode="auto">
          <a:xfrm>
            <a:off x="798513" y="1524000"/>
            <a:ext cx="1265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Instruction status </a:t>
            </a:r>
            <a:endParaRPr lang="en-US" sz="1200" b="0">
              <a:effectLst/>
            </a:endParaRPr>
          </a:p>
        </p:txBody>
      </p:sp>
      <p:sp>
        <p:nvSpPr>
          <p:cNvPr id="2359306" name="Rectangle 10"/>
          <p:cNvSpPr>
            <a:spLocks noChangeArrowheads="1"/>
          </p:cNvSpPr>
          <p:nvPr/>
        </p:nvSpPr>
        <p:spPr bwMode="auto">
          <a:xfrm>
            <a:off x="3384550" y="1524000"/>
            <a:ext cx="34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Read</a:t>
            </a:r>
            <a:endParaRPr lang="en-US" sz="1100">
              <a:effectLst/>
            </a:endParaRPr>
          </a:p>
        </p:txBody>
      </p:sp>
      <p:sp>
        <p:nvSpPr>
          <p:cNvPr id="2359307" name="Rectangle 11"/>
          <p:cNvSpPr>
            <a:spLocks noChangeArrowheads="1"/>
          </p:cNvSpPr>
          <p:nvPr/>
        </p:nvSpPr>
        <p:spPr bwMode="auto">
          <a:xfrm>
            <a:off x="3962400" y="1524000"/>
            <a:ext cx="6683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Execution</a:t>
            </a:r>
            <a:endParaRPr lang="en-US" sz="1100">
              <a:effectLst/>
            </a:endParaRPr>
          </a:p>
        </p:txBody>
      </p:sp>
      <p:sp>
        <p:nvSpPr>
          <p:cNvPr id="2359308" name="Rectangle 12"/>
          <p:cNvSpPr>
            <a:spLocks noChangeArrowheads="1"/>
          </p:cNvSpPr>
          <p:nvPr/>
        </p:nvSpPr>
        <p:spPr bwMode="auto">
          <a:xfrm>
            <a:off x="4794250" y="1524000"/>
            <a:ext cx="347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Write</a:t>
            </a:r>
            <a:endParaRPr lang="en-US" sz="1100">
              <a:effectLst/>
            </a:endParaRPr>
          </a:p>
        </p:txBody>
      </p:sp>
      <p:sp>
        <p:nvSpPr>
          <p:cNvPr id="2359309" name="Rectangle 13"/>
          <p:cNvSpPr>
            <a:spLocks noChangeArrowheads="1"/>
          </p:cNvSpPr>
          <p:nvPr/>
        </p:nvSpPr>
        <p:spPr bwMode="auto">
          <a:xfrm>
            <a:off x="798513" y="1757363"/>
            <a:ext cx="769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Instruction</a:t>
            </a:r>
            <a:endParaRPr lang="en-US" sz="1200" b="0">
              <a:effectLst/>
            </a:endParaRPr>
          </a:p>
        </p:txBody>
      </p:sp>
      <p:sp>
        <p:nvSpPr>
          <p:cNvPr id="2359310" name="Rectangle 14"/>
          <p:cNvSpPr>
            <a:spLocks noChangeArrowheads="1"/>
          </p:cNvSpPr>
          <p:nvPr/>
        </p:nvSpPr>
        <p:spPr bwMode="auto">
          <a:xfrm>
            <a:off x="1954213" y="1757363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j</a:t>
            </a:r>
            <a:endParaRPr lang="en-US" sz="1200" b="0">
              <a:effectLst/>
            </a:endParaRPr>
          </a:p>
        </p:txBody>
      </p:sp>
      <p:sp>
        <p:nvSpPr>
          <p:cNvPr id="2359311" name="Rectangle 15"/>
          <p:cNvSpPr>
            <a:spLocks noChangeArrowheads="1"/>
          </p:cNvSpPr>
          <p:nvPr/>
        </p:nvSpPr>
        <p:spPr bwMode="auto">
          <a:xfrm>
            <a:off x="2430463" y="1757363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k</a:t>
            </a:r>
            <a:endParaRPr lang="en-US" sz="1200" b="0">
              <a:effectLst/>
            </a:endParaRPr>
          </a:p>
        </p:txBody>
      </p:sp>
      <p:sp>
        <p:nvSpPr>
          <p:cNvPr id="2359312" name="Rectangle 16"/>
          <p:cNvSpPr>
            <a:spLocks noChangeArrowheads="1"/>
          </p:cNvSpPr>
          <p:nvPr/>
        </p:nvSpPr>
        <p:spPr bwMode="auto">
          <a:xfrm>
            <a:off x="2806700" y="1757363"/>
            <a:ext cx="3571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Issue</a:t>
            </a:r>
            <a:endParaRPr lang="en-US" sz="1100">
              <a:effectLst/>
            </a:endParaRPr>
          </a:p>
        </p:txBody>
      </p:sp>
      <p:sp>
        <p:nvSpPr>
          <p:cNvPr id="2359313" name="Rectangle 17"/>
          <p:cNvSpPr>
            <a:spLocks noChangeArrowheads="1"/>
          </p:cNvSpPr>
          <p:nvPr/>
        </p:nvSpPr>
        <p:spPr bwMode="auto">
          <a:xfrm>
            <a:off x="3384550" y="1757363"/>
            <a:ext cx="6302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operands</a:t>
            </a:r>
            <a:endParaRPr lang="en-US" sz="1100">
              <a:effectLst/>
            </a:endParaRPr>
          </a:p>
        </p:txBody>
      </p:sp>
      <p:sp>
        <p:nvSpPr>
          <p:cNvPr id="2359314" name="Rectangle 18"/>
          <p:cNvSpPr>
            <a:spLocks noChangeArrowheads="1"/>
          </p:cNvSpPr>
          <p:nvPr/>
        </p:nvSpPr>
        <p:spPr bwMode="auto">
          <a:xfrm>
            <a:off x="4094163" y="1757363"/>
            <a:ext cx="612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complete</a:t>
            </a:r>
            <a:endParaRPr lang="en-US" sz="1100">
              <a:effectLst/>
            </a:endParaRPr>
          </a:p>
        </p:txBody>
      </p:sp>
      <p:sp>
        <p:nvSpPr>
          <p:cNvPr id="2359315" name="Rectangle 19"/>
          <p:cNvSpPr>
            <a:spLocks noChangeArrowheads="1"/>
          </p:cNvSpPr>
          <p:nvPr/>
        </p:nvSpPr>
        <p:spPr bwMode="auto">
          <a:xfrm>
            <a:off x="4794250" y="1757363"/>
            <a:ext cx="427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Result</a:t>
            </a:r>
            <a:endParaRPr lang="en-US" sz="1100">
              <a:effectLst/>
            </a:endParaRPr>
          </a:p>
        </p:txBody>
      </p:sp>
      <p:sp>
        <p:nvSpPr>
          <p:cNvPr id="2359316" name="Rectangle 20"/>
          <p:cNvSpPr>
            <a:spLocks noChangeArrowheads="1"/>
          </p:cNvSpPr>
          <p:nvPr/>
        </p:nvSpPr>
        <p:spPr bwMode="auto">
          <a:xfrm>
            <a:off x="798513" y="1990725"/>
            <a:ext cx="2809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L.D</a:t>
            </a:r>
            <a:endParaRPr lang="en-US" sz="1200" b="0">
              <a:effectLst/>
            </a:endParaRPr>
          </a:p>
        </p:txBody>
      </p:sp>
      <p:sp>
        <p:nvSpPr>
          <p:cNvPr id="2359317" name="Rectangle 21"/>
          <p:cNvSpPr>
            <a:spLocks noChangeArrowheads="1"/>
          </p:cNvSpPr>
          <p:nvPr/>
        </p:nvSpPr>
        <p:spPr bwMode="auto">
          <a:xfrm>
            <a:off x="1346200" y="19907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59318" name="Rectangle 22"/>
          <p:cNvSpPr>
            <a:spLocks noChangeArrowheads="1"/>
          </p:cNvSpPr>
          <p:nvPr/>
        </p:nvSpPr>
        <p:spPr bwMode="auto">
          <a:xfrm>
            <a:off x="1831975" y="1990725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34+</a:t>
            </a:r>
            <a:endParaRPr lang="en-US" sz="1200" b="0">
              <a:effectLst/>
            </a:endParaRPr>
          </a:p>
        </p:txBody>
      </p:sp>
      <p:sp>
        <p:nvSpPr>
          <p:cNvPr id="2359319" name="Rectangle 23"/>
          <p:cNvSpPr>
            <a:spLocks noChangeArrowheads="1"/>
          </p:cNvSpPr>
          <p:nvPr/>
        </p:nvSpPr>
        <p:spPr bwMode="auto">
          <a:xfrm>
            <a:off x="2319338" y="1990725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R2</a:t>
            </a:r>
            <a:endParaRPr lang="en-US" sz="1200" b="0">
              <a:effectLst/>
            </a:endParaRPr>
          </a:p>
        </p:txBody>
      </p:sp>
      <p:sp>
        <p:nvSpPr>
          <p:cNvPr id="2359320" name="Rectangle 24"/>
          <p:cNvSpPr>
            <a:spLocks noChangeArrowheads="1"/>
          </p:cNvSpPr>
          <p:nvPr/>
        </p:nvSpPr>
        <p:spPr bwMode="auto">
          <a:xfrm>
            <a:off x="2998788" y="20034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1</a:t>
            </a:r>
            <a:endParaRPr lang="en-US" sz="1200" b="0">
              <a:effectLst/>
            </a:endParaRPr>
          </a:p>
        </p:txBody>
      </p:sp>
      <p:sp>
        <p:nvSpPr>
          <p:cNvPr id="2359321" name="Rectangle 25"/>
          <p:cNvSpPr>
            <a:spLocks noChangeArrowheads="1"/>
          </p:cNvSpPr>
          <p:nvPr/>
        </p:nvSpPr>
        <p:spPr bwMode="auto">
          <a:xfrm>
            <a:off x="798513" y="2222500"/>
            <a:ext cx="2809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L.D</a:t>
            </a:r>
            <a:endParaRPr lang="en-US" sz="1200" b="0">
              <a:effectLst/>
            </a:endParaRPr>
          </a:p>
        </p:txBody>
      </p:sp>
      <p:sp>
        <p:nvSpPr>
          <p:cNvPr id="2359322" name="Rectangle 26"/>
          <p:cNvSpPr>
            <a:spLocks noChangeArrowheads="1"/>
          </p:cNvSpPr>
          <p:nvPr/>
        </p:nvSpPr>
        <p:spPr bwMode="auto">
          <a:xfrm>
            <a:off x="1346200" y="22225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59323" name="Rectangle 27"/>
          <p:cNvSpPr>
            <a:spLocks noChangeArrowheads="1"/>
          </p:cNvSpPr>
          <p:nvPr/>
        </p:nvSpPr>
        <p:spPr bwMode="auto">
          <a:xfrm>
            <a:off x="1831975" y="2222500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45+</a:t>
            </a:r>
            <a:endParaRPr lang="en-US" sz="1200" b="0">
              <a:effectLst/>
            </a:endParaRPr>
          </a:p>
        </p:txBody>
      </p:sp>
      <p:sp>
        <p:nvSpPr>
          <p:cNvPr id="2359324" name="Rectangle 28"/>
          <p:cNvSpPr>
            <a:spLocks noChangeArrowheads="1"/>
          </p:cNvSpPr>
          <p:nvPr/>
        </p:nvSpPr>
        <p:spPr bwMode="auto">
          <a:xfrm>
            <a:off x="2319338" y="2222500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R3</a:t>
            </a:r>
            <a:endParaRPr lang="en-US" sz="1200" b="0">
              <a:effectLst/>
            </a:endParaRPr>
          </a:p>
        </p:txBody>
      </p:sp>
      <p:sp>
        <p:nvSpPr>
          <p:cNvPr id="2359325" name="Rectangle 29"/>
          <p:cNvSpPr>
            <a:spLocks noChangeArrowheads="1"/>
          </p:cNvSpPr>
          <p:nvPr/>
        </p:nvSpPr>
        <p:spPr bwMode="auto">
          <a:xfrm>
            <a:off x="798513" y="2455863"/>
            <a:ext cx="568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MUL.D</a:t>
            </a:r>
            <a:endParaRPr lang="en-US" sz="1200" b="0">
              <a:effectLst/>
            </a:endParaRPr>
          </a:p>
        </p:txBody>
      </p:sp>
      <p:sp>
        <p:nvSpPr>
          <p:cNvPr id="2359326" name="Rectangle 30"/>
          <p:cNvSpPr>
            <a:spLocks noChangeArrowheads="1"/>
          </p:cNvSpPr>
          <p:nvPr/>
        </p:nvSpPr>
        <p:spPr bwMode="auto">
          <a:xfrm>
            <a:off x="1346200" y="24558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59327" name="Rectangle 31"/>
          <p:cNvSpPr>
            <a:spLocks noChangeArrowheads="1"/>
          </p:cNvSpPr>
          <p:nvPr/>
        </p:nvSpPr>
        <p:spPr bwMode="auto">
          <a:xfrm>
            <a:off x="1831975" y="24558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59328" name="Rectangle 32"/>
          <p:cNvSpPr>
            <a:spLocks noChangeArrowheads="1"/>
          </p:cNvSpPr>
          <p:nvPr/>
        </p:nvSpPr>
        <p:spPr bwMode="auto">
          <a:xfrm>
            <a:off x="2319338" y="24558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59329" name="Rectangle 33"/>
          <p:cNvSpPr>
            <a:spLocks noChangeArrowheads="1"/>
          </p:cNvSpPr>
          <p:nvPr/>
        </p:nvSpPr>
        <p:spPr bwMode="auto">
          <a:xfrm>
            <a:off x="798513" y="2689225"/>
            <a:ext cx="519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SUB.D</a:t>
            </a:r>
            <a:endParaRPr lang="en-US" sz="1200" b="0">
              <a:effectLst/>
            </a:endParaRPr>
          </a:p>
        </p:txBody>
      </p:sp>
      <p:sp>
        <p:nvSpPr>
          <p:cNvPr id="2359330" name="Rectangle 34"/>
          <p:cNvSpPr>
            <a:spLocks noChangeArrowheads="1"/>
          </p:cNvSpPr>
          <p:nvPr/>
        </p:nvSpPr>
        <p:spPr bwMode="auto">
          <a:xfrm>
            <a:off x="1346200" y="26892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59331" name="Rectangle 35"/>
          <p:cNvSpPr>
            <a:spLocks noChangeArrowheads="1"/>
          </p:cNvSpPr>
          <p:nvPr/>
        </p:nvSpPr>
        <p:spPr bwMode="auto">
          <a:xfrm>
            <a:off x="1831975" y="26892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59332" name="Rectangle 36"/>
          <p:cNvSpPr>
            <a:spLocks noChangeArrowheads="1"/>
          </p:cNvSpPr>
          <p:nvPr/>
        </p:nvSpPr>
        <p:spPr bwMode="auto">
          <a:xfrm>
            <a:off x="2319338" y="26892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59333" name="Rectangle 37"/>
          <p:cNvSpPr>
            <a:spLocks noChangeArrowheads="1"/>
          </p:cNvSpPr>
          <p:nvPr/>
        </p:nvSpPr>
        <p:spPr bwMode="auto">
          <a:xfrm>
            <a:off x="798513" y="2922588"/>
            <a:ext cx="488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DIV.D</a:t>
            </a:r>
            <a:endParaRPr lang="en-US" sz="1200" b="0">
              <a:effectLst/>
            </a:endParaRPr>
          </a:p>
        </p:txBody>
      </p:sp>
      <p:sp>
        <p:nvSpPr>
          <p:cNvPr id="2359334" name="Rectangle 38"/>
          <p:cNvSpPr>
            <a:spLocks noChangeArrowheads="1"/>
          </p:cNvSpPr>
          <p:nvPr/>
        </p:nvSpPr>
        <p:spPr bwMode="auto">
          <a:xfrm>
            <a:off x="1346200" y="2922588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59335" name="Rectangle 39"/>
          <p:cNvSpPr>
            <a:spLocks noChangeArrowheads="1"/>
          </p:cNvSpPr>
          <p:nvPr/>
        </p:nvSpPr>
        <p:spPr bwMode="auto">
          <a:xfrm>
            <a:off x="1831975" y="29225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59336" name="Rectangle 40"/>
          <p:cNvSpPr>
            <a:spLocks noChangeArrowheads="1"/>
          </p:cNvSpPr>
          <p:nvPr/>
        </p:nvSpPr>
        <p:spPr bwMode="auto">
          <a:xfrm>
            <a:off x="2319338" y="29225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59337" name="Rectangle 41"/>
          <p:cNvSpPr>
            <a:spLocks noChangeArrowheads="1"/>
          </p:cNvSpPr>
          <p:nvPr/>
        </p:nvSpPr>
        <p:spPr bwMode="auto">
          <a:xfrm>
            <a:off x="798513" y="3154363"/>
            <a:ext cx="558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ADD.D</a:t>
            </a:r>
            <a:endParaRPr lang="en-US" sz="1200" b="0">
              <a:effectLst/>
            </a:endParaRPr>
          </a:p>
        </p:txBody>
      </p:sp>
      <p:sp>
        <p:nvSpPr>
          <p:cNvPr id="2359338" name="Rectangle 42"/>
          <p:cNvSpPr>
            <a:spLocks noChangeArrowheads="1"/>
          </p:cNvSpPr>
          <p:nvPr/>
        </p:nvSpPr>
        <p:spPr bwMode="auto">
          <a:xfrm>
            <a:off x="1346200" y="31543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59339" name="Rectangle 43"/>
          <p:cNvSpPr>
            <a:spLocks noChangeArrowheads="1"/>
          </p:cNvSpPr>
          <p:nvPr/>
        </p:nvSpPr>
        <p:spPr bwMode="auto">
          <a:xfrm>
            <a:off x="1831975" y="31543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59340" name="Rectangle 44"/>
          <p:cNvSpPr>
            <a:spLocks noChangeArrowheads="1"/>
          </p:cNvSpPr>
          <p:nvPr/>
        </p:nvSpPr>
        <p:spPr bwMode="auto">
          <a:xfrm>
            <a:off x="2319338" y="31543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59341" name="Rectangle 45"/>
          <p:cNvSpPr>
            <a:spLocks noChangeArrowheads="1"/>
          </p:cNvSpPr>
          <p:nvPr/>
        </p:nvSpPr>
        <p:spPr bwMode="auto">
          <a:xfrm>
            <a:off x="798513" y="3387725"/>
            <a:ext cx="1531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Functional unit status</a:t>
            </a:r>
            <a:endParaRPr lang="en-US" sz="1200" b="0">
              <a:effectLst/>
            </a:endParaRPr>
          </a:p>
        </p:txBody>
      </p:sp>
      <p:sp>
        <p:nvSpPr>
          <p:cNvPr id="2359342" name="Rectangle 46"/>
          <p:cNvSpPr>
            <a:spLocks noChangeArrowheads="1"/>
          </p:cNvSpPr>
          <p:nvPr/>
        </p:nvSpPr>
        <p:spPr bwMode="auto">
          <a:xfrm>
            <a:off x="4094163" y="3387725"/>
            <a:ext cx="2873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dest</a:t>
            </a:r>
            <a:endParaRPr lang="en-US" sz="1200" b="0">
              <a:effectLst/>
            </a:endParaRPr>
          </a:p>
        </p:txBody>
      </p:sp>
      <p:sp>
        <p:nvSpPr>
          <p:cNvPr id="2359343" name="Rectangle 47"/>
          <p:cNvSpPr>
            <a:spLocks noChangeArrowheads="1"/>
          </p:cNvSpPr>
          <p:nvPr/>
        </p:nvSpPr>
        <p:spPr bwMode="auto">
          <a:xfrm>
            <a:off x="4794250" y="33877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S1</a:t>
            </a:r>
            <a:endParaRPr lang="en-US" sz="1200" b="0">
              <a:effectLst/>
            </a:endParaRPr>
          </a:p>
        </p:txBody>
      </p:sp>
      <p:sp>
        <p:nvSpPr>
          <p:cNvPr id="2359344" name="Rectangle 48"/>
          <p:cNvSpPr>
            <a:spLocks noChangeArrowheads="1"/>
          </p:cNvSpPr>
          <p:nvPr/>
        </p:nvSpPr>
        <p:spPr bwMode="auto">
          <a:xfrm>
            <a:off x="5281613" y="33877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S2</a:t>
            </a:r>
            <a:endParaRPr lang="en-US" sz="1200" b="0">
              <a:effectLst/>
            </a:endParaRPr>
          </a:p>
        </p:txBody>
      </p:sp>
      <p:sp>
        <p:nvSpPr>
          <p:cNvPr id="2359345" name="Rectangle 49"/>
          <p:cNvSpPr>
            <a:spLocks noChangeArrowheads="1"/>
          </p:cNvSpPr>
          <p:nvPr/>
        </p:nvSpPr>
        <p:spPr bwMode="auto">
          <a:xfrm>
            <a:off x="5767388" y="3387725"/>
            <a:ext cx="5826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j</a:t>
            </a:r>
            <a:endParaRPr lang="en-US" sz="1200" b="0">
              <a:effectLst/>
            </a:endParaRPr>
          </a:p>
        </p:txBody>
      </p:sp>
      <p:sp>
        <p:nvSpPr>
          <p:cNvPr id="2359346" name="Rectangle 50"/>
          <p:cNvSpPr>
            <a:spLocks noChangeArrowheads="1"/>
          </p:cNvSpPr>
          <p:nvPr/>
        </p:nvSpPr>
        <p:spPr bwMode="auto">
          <a:xfrm>
            <a:off x="6457950" y="3387725"/>
            <a:ext cx="612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k</a:t>
            </a:r>
            <a:endParaRPr lang="en-US" sz="1200" b="0">
              <a:effectLst/>
            </a:endParaRPr>
          </a:p>
        </p:txBody>
      </p:sp>
      <p:sp>
        <p:nvSpPr>
          <p:cNvPr id="2359347" name="Rectangle 51"/>
          <p:cNvSpPr>
            <a:spLocks noChangeArrowheads="1"/>
          </p:cNvSpPr>
          <p:nvPr/>
        </p:nvSpPr>
        <p:spPr bwMode="auto">
          <a:xfrm>
            <a:off x="7197725" y="338772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Fj?</a:t>
            </a:r>
            <a:endParaRPr lang="en-US" sz="1200" b="0">
              <a:effectLst/>
            </a:endParaRPr>
          </a:p>
        </p:txBody>
      </p:sp>
      <p:sp>
        <p:nvSpPr>
          <p:cNvPr id="2359348" name="Rectangle 52"/>
          <p:cNvSpPr>
            <a:spLocks noChangeArrowheads="1"/>
          </p:cNvSpPr>
          <p:nvPr/>
        </p:nvSpPr>
        <p:spPr bwMode="auto">
          <a:xfrm>
            <a:off x="7816850" y="3387725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Fk?</a:t>
            </a:r>
            <a:endParaRPr lang="en-US" sz="1200" b="0">
              <a:effectLst/>
            </a:endParaRPr>
          </a:p>
        </p:txBody>
      </p:sp>
      <p:sp>
        <p:nvSpPr>
          <p:cNvPr id="2359349" name="Rectangle 53"/>
          <p:cNvSpPr>
            <a:spLocks noChangeArrowheads="1"/>
          </p:cNvSpPr>
          <p:nvPr/>
        </p:nvSpPr>
        <p:spPr bwMode="auto">
          <a:xfrm>
            <a:off x="1346200" y="3621088"/>
            <a:ext cx="355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Time</a:t>
            </a:r>
            <a:endParaRPr lang="en-US" sz="1200" b="0">
              <a:effectLst/>
            </a:endParaRPr>
          </a:p>
        </p:txBody>
      </p:sp>
      <p:sp>
        <p:nvSpPr>
          <p:cNvPr id="2359350" name="Rectangle 54"/>
          <p:cNvSpPr>
            <a:spLocks noChangeArrowheads="1"/>
          </p:cNvSpPr>
          <p:nvPr/>
        </p:nvSpPr>
        <p:spPr bwMode="auto">
          <a:xfrm>
            <a:off x="1831975" y="3621088"/>
            <a:ext cx="415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Name</a:t>
            </a:r>
            <a:endParaRPr lang="en-US" sz="1200" b="0">
              <a:effectLst/>
            </a:endParaRPr>
          </a:p>
        </p:txBody>
      </p:sp>
      <p:sp>
        <p:nvSpPr>
          <p:cNvPr id="2359351" name="Rectangle 55"/>
          <p:cNvSpPr>
            <a:spLocks noChangeArrowheads="1"/>
          </p:cNvSpPr>
          <p:nvPr/>
        </p:nvSpPr>
        <p:spPr bwMode="auto">
          <a:xfrm>
            <a:off x="2806700" y="3621088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Busy</a:t>
            </a:r>
            <a:endParaRPr lang="en-US" sz="1200" b="0">
              <a:effectLst/>
            </a:endParaRPr>
          </a:p>
        </p:txBody>
      </p:sp>
      <p:sp>
        <p:nvSpPr>
          <p:cNvPr id="2359352" name="Rectangle 56"/>
          <p:cNvSpPr>
            <a:spLocks noChangeArrowheads="1"/>
          </p:cNvSpPr>
          <p:nvPr/>
        </p:nvSpPr>
        <p:spPr bwMode="auto">
          <a:xfrm>
            <a:off x="3384550" y="3621088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Op</a:t>
            </a:r>
            <a:endParaRPr lang="en-US" sz="1200" b="0">
              <a:effectLst/>
            </a:endParaRPr>
          </a:p>
        </p:txBody>
      </p:sp>
      <p:sp>
        <p:nvSpPr>
          <p:cNvPr id="2359353" name="Rectangle 57"/>
          <p:cNvSpPr>
            <a:spLocks noChangeArrowheads="1"/>
          </p:cNvSpPr>
          <p:nvPr/>
        </p:nvSpPr>
        <p:spPr bwMode="auto">
          <a:xfrm>
            <a:off x="4094163" y="3621088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Fi</a:t>
            </a:r>
            <a:endParaRPr lang="en-US" sz="1200" b="0">
              <a:effectLst/>
            </a:endParaRPr>
          </a:p>
        </p:txBody>
      </p:sp>
      <p:sp>
        <p:nvSpPr>
          <p:cNvPr id="2359354" name="Rectangle 58"/>
          <p:cNvSpPr>
            <a:spLocks noChangeArrowheads="1"/>
          </p:cNvSpPr>
          <p:nvPr/>
        </p:nvSpPr>
        <p:spPr bwMode="auto">
          <a:xfrm>
            <a:off x="4794250" y="3621088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</a:t>
            </a:r>
            <a:endParaRPr lang="en-US" sz="1200" b="0">
              <a:effectLst/>
            </a:endParaRPr>
          </a:p>
        </p:txBody>
      </p:sp>
      <p:sp>
        <p:nvSpPr>
          <p:cNvPr id="2359355" name="Rectangle 59"/>
          <p:cNvSpPr>
            <a:spLocks noChangeArrowheads="1"/>
          </p:cNvSpPr>
          <p:nvPr/>
        </p:nvSpPr>
        <p:spPr bwMode="auto">
          <a:xfrm>
            <a:off x="5281613" y="36210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</a:t>
            </a:r>
            <a:endParaRPr lang="en-US" sz="1200" b="0">
              <a:effectLst/>
            </a:endParaRPr>
          </a:p>
        </p:txBody>
      </p:sp>
      <p:sp>
        <p:nvSpPr>
          <p:cNvPr id="2359356" name="Rectangle 60"/>
          <p:cNvSpPr>
            <a:spLocks noChangeArrowheads="1"/>
          </p:cNvSpPr>
          <p:nvPr/>
        </p:nvSpPr>
        <p:spPr bwMode="auto">
          <a:xfrm>
            <a:off x="5767388" y="3621088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Qj</a:t>
            </a:r>
            <a:endParaRPr lang="en-US" sz="1200" b="0">
              <a:effectLst/>
            </a:endParaRPr>
          </a:p>
        </p:txBody>
      </p:sp>
      <p:sp>
        <p:nvSpPr>
          <p:cNvPr id="2359357" name="Rectangle 61"/>
          <p:cNvSpPr>
            <a:spLocks noChangeArrowheads="1"/>
          </p:cNvSpPr>
          <p:nvPr/>
        </p:nvSpPr>
        <p:spPr bwMode="auto">
          <a:xfrm>
            <a:off x="6457950" y="3621088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Qk</a:t>
            </a:r>
            <a:endParaRPr lang="en-US" sz="1200" b="0">
              <a:effectLst/>
            </a:endParaRPr>
          </a:p>
        </p:txBody>
      </p:sp>
      <p:sp>
        <p:nvSpPr>
          <p:cNvPr id="2359358" name="Rectangle 62"/>
          <p:cNvSpPr>
            <a:spLocks noChangeArrowheads="1"/>
          </p:cNvSpPr>
          <p:nvPr/>
        </p:nvSpPr>
        <p:spPr bwMode="auto">
          <a:xfrm>
            <a:off x="7197725" y="3621088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Rj</a:t>
            </a:r>
            <a:endParaRPr lang="en-US" sz="1200" b="0">
              <a:effectLst/>
            </a:endParaRPr>
          </a:p>
        </p:txBody>
      </p:sp>
      <p:sp>
        <p:nvSpPr>
          <p:cNvPr id="2359359" name="Rectangle 63"/>
          <p:cNvSpPr>
            <a:spLocks noChangeArrowheads="1"/>
          </p:cNvSpPr>
          <p:nvPr/>
        </p:nvSpPr>
        <p:spPr bwMode="auto">
          <a:xfrm>
            <a:off x="7816850" y="36210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Rk</a:t>
            </a:r>
            <a:endParaRPr lang="en-US" sz="1200" b="0">
              <a:effectLst/>
            </a:endParaRPr>
          </a:p>
        </p:txBody>
      </p:sp>
      <p:sp>
        <p:nvSpPr>
          <p:cNvPr id="2359360" name="Rectangle 64"/>
          <p:cNvSpPr>
            <a:spLocks noChangeArrowheads="1"/>
          </p:cNvSpPr>
          <p:nvPr/>
        </p:nvSpPr>
        <p:spPr bwMode="auto">
          <a:xfrm>
            <a:off x="1831975" y="3854450"/>
            <a:ext cx="503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59361" name="Rectangle 65"/>
          <p:cNvSpPr>
            <a:spLocks noChangeArrowheads="1"/>
          </p:cNvSpPr>
          <p:nvPr/>
        </p:nvSpPr>
        <p:spPr bwMode="auto">
          <a:xfrm>
            <a:off x="2806700" y="3854450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59362" name="Rectangle 66"/>
          <p:cNvSpPr>
            <a:spLocks noChangeArrowheads="1"/>
          </p:cNvSpPr>
          <p:nvPr/>
        </p:nvSpPr>
        <p:spPr bwMode="auto">
          <a:xfrm>
            <a:off x="3384550" y="3854450"/>
            <a:ext cx="3952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Load</a:t>
            </a:r>
            <a:endParaRPr lang="en-US" sz="1200" b="0">
              <a:effectLst/>
            </a:endParaRPr>
          </a:p>
        </p:txBody>
      </p:sp>
      <p:sp>
        <p:nvSpPr>
          <p:cNvPr id="2359363" name="Rectangle 67"/>
          <p:cNvSpPr>
            <a:spLocks noChangeArrowheads="1"/>
          </p:cNvSpPr>
          <p:nvPr/>
        </p:nvSpPr>
        <p:spPr bwMode="auto">
          <a:xfrm>
            <a:off x="4094163" y="3854450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>
              <a:effectLst/>
            </a:endParaRPr>
          </a:p>
        </p:txBody>
      </p:sp>
      <p:sp>
        <p:nvSpPr>
          <p:cNvPr id="2359364" name="Rectangle 68"/>
          <p:cNvSpPr>
            <a:spLocks noChangeArrowheads="1"/>
          </p:cNvSpPr>
          <p:nvPr/>
        </p:nvSpPr>
        <p:spPr bwMode="auto">
          <a:xfrm>
            <a:off x="5281613" y="3854450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R2</a:t>
            </a:r>
            <a:endParaRPr lang="en-US" sz="1200" b="0">
              <a:effectLst/>
            </a:endParaRPr>
          </a:p>
        </p:txBody>
      </p:sp>
      <p:sp>
        <p:nvSpPr>
          <p:cNvPr id="2359365" name="Rectangle 69"/>
          <p:cNvSpPr>
            <a:spLocks noChangeArrowheads="1"/>
          </p:cNvSpPr>
          <p:nvPr/>
        </p:nvSpPr>
        <p:spPr bwMode="auto">
          <a:xfrm>
            <a:off x="7816850" y="3854450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>
              <a:effectLst/>
            </a:endParaRPr>
          </a:p>
        </p:txBody>
      </p:sp>
      <p:sp>
        <p:nvSpPr>
          <p:cNvPr id="2359366" name="Line 70"/>
          <p:cNvSpPr>
            <a:spLocks noChangeShapeType="1"/>
          </p:cNvSpPr>
          <p:nvPr/>
        </p:nvSpPr>
        <p:spPr bwMode="auto">
          <a:xfrm>
            <a:off x="2765425" y="1968500"/>
            <a:ext cx="1588" cy="139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367" name="Rectangle 71"/>
          <p:cNvSpPr>
            <a:spLocks noChangeArrowheads="1"/>
          </p:cNvSpPr>
          <p:nvPr/>
        </p:nvSpPr>
        <p:spPr bwMode="auto">
          <a:xfrm>
            <a:off x="1831975" y="4086225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Mult1</a:t>
            </a:r>
            <a:endParaRPr lang="en-US" sz="1200" b="0">
              <a:effectLst/>
            </a:endParaRPr>
          </a:p>
        </p:txBody>
      </p:sp>
      <p:sp>
        <p:nvSpPr>
          <p:cNvPr id="2359368" name="Rectangle 72"/>
          <p:cNvSpPr>
            <a:spLocks noChangeArrowheads="1"/>
          </p:cNvSpPr>
          <p:nvPr/>
        </p:nvSpPr>
        <p:spPr bwMode="auto">
          <a:xfrm>
            <a:off x="2806700" y="4086225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59369" name="Rectangle 73"/>
          <p:cNvSpPr>
            <a:spLocks noChangeArrowheads="1"/>
          </p:cNvSpPr>
          <p:nvPr/>
        </p:nvSpPr>
        <p:spPr bwMode="auto">
          <a:xfrm>
            <a:off x="1831975" y="4319588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Mult2</a:t>
            </a:r>
            <a:endParaRPr lang="en-US" sz="1200" b="0">
              <a:effectLst/>
            </a:endParaRPr>
          </a:p>
        </p:txBody>
      </p:sp>
      <p:sp>
        <p:nvSpPr>
          <p:cNvPr id="2359370" name="Rectangle 74"/>
          <p:cNvSpPr>
            <a:spLocks noChangeArrowheads="1"/>
          </p:cNvSpPr>
          <p:nvPr/>
        </p:nvSpPr>
        <p:spPr bwMode="auto">
          <a:xfrm>
            <a:off x="2806700" y="4319588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59371" name="Rectangle 75"/>
          <p:cNvSpPr>
            <a:spLocks noChangeArrowheads="1"/>
          </p:cNvSpPr>
          <p:nvPr/>
        </p:nvSpPr>
        <p:spPr bwMode="auto">
          <a:xfrm>
            <a:off x="1831975" y="4552950"/>
            <a:ext cx="3063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</a:t>
            </a:r>
            <a:endParaRPr lang="en-US" sz="1200" b="0">
              <a:effectLst/>
            </a:endParaRPr>
          </a:p>
        </p:txBody>
      </p:sp>
      <p:sp>
        <p:nvSpPr>
          <p:cNvPr id="2359372" name="Rectangle 76"/>
          <p:cNvSpPr>
            <a:spLocks noChangeArrowheads="1"/>
          </p:cNvSpPr>
          <p:nvPr/>
        </p:nvSpPr>
        <p:spPr bwMode="auto">
          <a:xfrm>
            <a:off x="2806700" y="4552950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59373" name="Rectangle 77"/>
          <p:cNvSpPr>
            <a:spLocks noChangeArrowheads="1"/>
          </p:cNvSpPr>
          <p:nvPr/>
        </p:nvSpPr>
        <p:spPr bwMode="auto">
          <a:xfrm>
            <a:off x="1831975" y="4786313"/>
            <a:ext cx="484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Divide</a:t>
            </a:r>
            <a:endParaRPr lang="en-US" sz="1200" b="0">
              <a:effectLst/>
            </a:endParaRPr>
          </a:p>
        </p:txBody>
      </p:sp>
      <p:sp>
        <p:nvSpPr>
          <p:cNvPr id="2359374" name="Rectangle 78"/>
          <p:cNvSpPr>
            <a:spLocks noChangeArrowheads="1"/>
          </p:cNvSpPr>
          <p:nvPr/>
        </p:nvSpPr>
        <p:spPr bwMode="auto">
          <a:xfrm>
            <a:off x="2806700" y="4786313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59375" name="Rectangle 79"/>
          <p:cNvSpPr>
            <a:spLocks noChangeArrowheads="1"/>
          </p:cNvSpPr>
          <p:nvPr/>
        </p:nvSpPr>
        <p:spPr bwMode="auto">
          <a:xfrm>
            <a:off x="798513" y="5018088"/>
            <a:ext cx="14843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Register result status</a:t>
            </a:r>
            <a:endParaRPr lang="en-US" sz="1200" b="0">
              <a:effectLst/>
            </a:endParaRPr>
          </a:p>
        </p:txBody>
      </p:sp>
      <p:sp>
        <p:nvSpPr>
          <p:cNvPr id="2359376" name="Rectangle 80"/>
          <p:cNvSpPr>
            <a:spLocks noChangeArrowheads="1"/>
          </p:cNvSpPr>
          <p:nvPr/>
        </p:nvSpPr>
        <p:spPr bwMode="auto">
          <a:xfrm>
            <a:off x="808038" y="5251450"/>
            <a:ext cx="574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>
                <a:solidFill>
                  <a:srgbClr val="000000"/>
                </a:solidFill>
                <a:effectLst/>
                <a:latin typeface="Geneva" charset="0"/>
              </a:rPr>
              <a:t>Clock</a:t>
            </a:r>
            <a:endParaRPr lang="en-US" sz="1200" b="0">
              <a:effectLst/>
            </a:endParaRPr>
          </a:p>
        </p:txBody>
      </p:sp>
      <p:sp>
        <p:nvSpPr>
          <p:cNvPr id="2359377" name="Rectangle 81"/>
          <p:cNvSpPr>
            <a:spLocks noChangeArrowheads="1"/>
          </p:cNvSpPr>
          <p:nvPr/>
        </p:nvSpPr>
        <p:spPr bwMode="auto">
          <a:xfrm>
            <a:off x="2816225" y="524192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59378" name="Rectangle 82"/>
          <p:cNvSpPr>
            <a:spLocks noChangeArrowheads="1"/>
          </p:cNvSpPr>
          <p:nvPr/>
        </p:nvSpPr>
        <p:spPr bwMode="auto">
          <a:xfrm>
            <a:off x="3394075" y="524192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59379" name="Rectangle 83"/>
          <p:cNvSpPr>
            <a:spLocks noChangeArrowheads="1"/>
          </p:cNvSpPr>
          <p:nvPr/>
        </p:nvSpPr>
        <p:spPr bwMode="auto">
          <a:xfrm>
            <a:off x="4103688" y="524192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59380" name="Rectangle 84"/>
          <p:cNvSpPr>
            <a:spLocks noChangeArrowheads="1"/>
          </p:cNvSpPr>
          <p:nvPr/>
        </p:nvSpPr>
        <p:spPr bwMode="auto">
          <a:xfrm>
            <a:off x="4803775" y="524192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59381" name="Rectangle 85"/>
          <p:cNvSpPr>
            <a:spLocks noChangeArrowheads="1"/>
          </p:cNvSpPr>
          <p:nvPr/>
        </p:nvSpPr>
        <p:spPr bwMode="auto">
          <a:xfrm>
            <a:off x="5291138" y="524192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59382" name="Rectangle 86"/>
          <p:cNvSpPr>
            <a:spLocks noChangeArrowheads="1"/>
          </p:cNvSpPr>
          <p:nvPr/>
        </p:nvSpPr>
        <p:spPr bwMode="auto">
          <a:xfrm>
            <a:off x="5778500" y="5241925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59383" name="Rectangle 87"/>
          <p:cNvSpPr>
            <a:spLocks noChangeArrowheads="1"/>
          </p:cNvSpPr>
          <p:nvPr/>
        </p:nvSpPr>
        <p:spPr bwMode="auto">
          <a:xfrm>
            <a:off x="6467475" y="5241925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F12</a:t>
            </a:r>
            <a:endParaRPr lang="en-US" sz="1200" b="0">
              <a:effectLst/>
            </a:endParaRPr>
          </a:p>
        </p:txBody>
      </p:sp>
      <p:sp>
        <p:nvSpPr>
          <p:cNvPr id="2359384" name="Rectangle 88"/>
          <p:cNvSpPr>
            <a:spLocks noChangeArrowheads="1"/>
          </p:cNvSpPr>
          <p:nvPr/>
        </p:nvSpPr>
        <p:spPr bwMode="auto">
          <a:xfrm>
            <a:off x="7208838" y="5241925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...</a:t>
            </a:r>
            <a:endParaRPr lang="en-US" sz="1200" b="0">
              <a:effectLst/>
            </a:endParaRPr>
          </a:p>
        </p:txBody>
      </p:sp>
      <p:sp>
        <p:nvSpPr>
          <p:cNvPr id="2359385" name="Rectangle 89"/>
          <p:cNvSpPr>
            <a:spLocks noChangeArrowheads="1"/>
          </p:cNvSpPr>
          <p:nvPr/>
        </p:nvSpPr>
        <p:spPr bwMode="auto">
          <a:xfrm>
            <a:off x="7826375" y="5241925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F30</a:t>
            </a:r>
            <a:endParaRPr lang="en-US" sz="1200" b="0">
              <a:effectLst/>
            </a:endParaRPr>
          </a:p>
        </p:txBody>
      </p:sp>
      <p:sp>
        <p:nvSpPr>
          <p:cNvPr id="2359386" name="Rectangle 90"/>
          <p:cNvSpPr>
            <a:spLocks noChangeArrowheads="1"/>
          </p:cNvSpPr>
          <p:nvPr/>
        </p:nvSpPr>
        <p:spPr bwMode="auto">
          <a:xfrm>
            <a:off x="1131888" y="55451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1</a:t>
            </a:r>
            <a:endParaRPr lang="en-US" sz="1200" b="0">
              <a:effectLst/>
            </a:endParaRPr>
          </a:p>
        </p:txBody>
      </p:sp>
      <p:sp>
        <p:nvSpPr>
          <p:cNvPr id="2359387" name="Rectangle 91"/>
          <p:cNvSpPr>
            <a:spLocks noChangeArrowheads="1"/>
          </p:cNvSpPr>
          <p:nvPr/>
        </p:nvSpPr>
        <p:spPr bwMode="auto">
          <a:xfrm>
            <a:off x="2319338" y="5545138"/>
            <a:ext cx="236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</a:t>
            </a:r>
            <a:endParaRPr lang="en-US" sz="1200" b="0">
              <a:effectLst/>
            </a:endParaRPr>
          </a:p>
        </p:txBody>
      </p:sp>
      <p:sp>
        <p:nvSpPr>
          <p:cNvPr id="2359388" name="Rectangle 92"/>
          <p:cNvSpPr>
            <a:spLocks noChangeArrowheads="1"/>
          </p:cNvSpPr>
          <p:nvPr/>
        </p:nvSpPr>
        <p:spPr bwMode="auto">
          <a:xfrm>
            <a:off x="4667250" y="5545138"/>
            <a:ext cx="5540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59389" name="Line 93"/>
          <p:cNvSpPr>
            <a:spLocks noChangeShapeType="1"/>
          </p:cNvSpPr>
          <p:nvPr/>
        </p:nvSpPr>
        <p:spPr bwMode="auto">
          <a:xfrm>
            <a:off x="2765425" y="3832225"/>
            <a:ext cx="1588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390" name="Line 94"/>
          <p:cNvSpPr>
            <a:spLocks noChangeShapeType="1"/>
          </p:cNvSpPr>
          <p:nvPr/>
        </p:nvSpPr>
        <p:spPr bwMode="auto">
          <a:xfrm>
            <a:off x="8486775" y="3832225"/>
            <a:ext cx="1588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391" name="Line 95"/>
          <p:cNvSpPr>
            <a:spLocks noChangeShapeType="1"/>
          </p:cNvSpPr>
          <p:nvPr/>
        </p:nvSpPr>
        <p:spPr bwMode="auto">
          <a:xfrm>
            <a:off x="2765425" y="5524500"/>
            <a:ext cx="1588" cy="233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392" name="Line 96"/>
          <p:cNvSpPr>
            <a:spLocks noChangeShapeType="1"/>
          </p:cNvSpPr>
          <p:nvPr/>
        </p:nvSpPr>
        <p:spPr bwMode="auto">
          <a:xfrm>
            <a:off x="5240338" y="1968500"/>
            <a:ext cx="1587" cy="139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393" name="Line 97"/>
          <p:cNvSpPr>
            <a:spLocks noChangeShapeType="1"/>
          </p:cNvSpPr>
          <p:nvPr/>
        </p:nvSpPr>
        <p:spPr bwMode="auto">
          <a:xfrm>
            <a:off x="8486775" y="5524500"/>
            <a:ext cx="1588" cy="233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394" name="AutoShape 98"/>
          <p:cNvSpPr>
            <a:spLocks noChangeArrowheads="1"/>
          </p:cNvSpPr>
          <p:nvPr/>
        </p:nvSpPr>
        <p:spPr bwMode="auto">
          <a:xfrm>
            <a:off x="2857500" y="1985963"/>
            <a:ext cx="387350" cy="273050"/>
          </a:xfrm>
          <a:prstGeom prst="roundRect">
            <a:avLst>
              <a:gd name="adj" fmla="val 12495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395" name="AutoShape 99"/>
          <p:cNvSpPr>
            <a:spLocks noChangeArrowheads="1"/>
          </p:cNvSpPr>
          <p:nvPr/>
        </p:nvSpPr>
        <p:spPr bwMode="auto">
          <a:xfrm>
            <a:off x="4610100" y="5097463"/>
            <a:ext cx="647700" cy="9525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396" name="AutoShape 100"/>
          <p:cNvSpPr>
            <a:spLocks noChangeArrowheads="1"/>
          </p:cNvSpPr>
          <p:nvPr/>
        </p:nvSpPr>
        <p:spPr bwMode="auto">
          <a:xfrm>
            <a:off x="2514600" y="3802063"/>
            <a:ext cx="6172200" cy="3048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397" name="Rectangle 101"/>
          <p:cNvSpPr>
            <a:spLocks noChangeArrowheads="1"/>
          </p:cNvSpPr>
          <p:nvPr/>
        </p:nvSpPr>
        <p:spPr bwMode="auto">
          <a:xfrm>
            <a:off x="1897063" y="908050"/>
            <a:ext cx="5392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effectLst/>
                <a:latin typeface="Arial" charset="0"/>
              </a:rPr>
              <a:t>FP Latency:  Add = 2 cycles, Multiply = 10, Divide = 40</a:t>
            </a:r>
            <a:endParaRPr lang="en-US"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1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CFD4A-FB40-42DC-BFBC-1C705C4FBC32}" type="slidenum">
              <a:rPr lang="en-US"/>
              <a:pPr/>
              <a:t>21</a:t>
            </a:fld>
            <a:endParaRPr lang="en-US"/>
          </a:p>
        </p:txBody>
      </p:sp>
      <p:sp>
        <p:nvSpPr>
          <p:cNvPr id="236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152400"/>
            <a:ext cx="7975600" cy="3048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Scoreboard Example:  Cycle 2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60323" name="Rectangle 3"/>
          <p:cNvSpPr>
            <a:spLocks noChangeArrowheads="1"/>
          </p:cNvSpPr>
          <p:nvPr/>
        </p:nvSpPr>
        <p:spPr bwMode="auto">
          <a:xfrm>
            <a:off x="1897063" y="908050"/>
            <a:ext cx="5392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effectLst/>
                <a:latin typeface="Arial" charset="0"/>
              </a:rPr>
              <a:t>FP Latency:  Add = 2 cycles, Multiply = 10, Divide = 40</a:t>
            </a:r>
            <a:endParaRPr lang="en-US">
              <a:effectLst/>
              <a:latin typeface="Arial" charset="0"/>
            </a:endParaRPr>
          </a:p>
        </p:txBody>
      </p:sp>
      <p:sp>
        <p:nvSpPr>
          <p:cNvPr id="2360324" name="Line 4"/>
          <p:cNvSpPr>
            <a:spLocks noChangeShapeType="1"/>
          </p:cNvSpPr>
          <p:nvPr/>
        </p:nvSpPr>
        <p:spPr bwMode="auto">
          <a:xfrm>
            <a:off x="2814638" y="1816100"/>
            <a:ext cx="24653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325" name="Line 5"/>
          <p:cNvSpPr>
            <a:spLocks noChangeShapeType="1"/>
          </p:cNvSpPr>
          <p:nvPr/>
        </p:nvSpPr>
        <p:spPr bwMode="auto">
          <a:xfrm>
            <a:off x="2814638" y="3214688"/>
            <a:ext cx="246538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326" name="Line 6"/>
          <p:cNvSpPr>
            <a:spLocks noChangeShapeType="1"/>
          </p:cNvSpPr>
          <p:nvPr/>
        </p:nvSpPr>
        <p:spPr bwMode="auto">
          <a:xfrm>
            <a:off x="2814638" y="3679825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327" name="Line 7"/>
          <p:cNvSpPr>
            <a:spLocks noChangeShapeType="1"/>
          </p:cNvSpPr>
          <p:nvPr/>
        </p:nvSpPr>
        <p:spPr bwMode="auto">
          <a:xfrm>
            <a:off x="2814638" y="484505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328" name="Line 8"/>
          <p:cNvSpPr>
            <a:spLocks noChangeShapeType="1"/>
          </p:cNvSpPr>
          <p:nvPr/>
        </p:nvSpPr>
        <p:spPr bwMode="auto">
          <a:xfrm>
            <a:off x="2814638" y="537210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329" name="Line 9"/>
          <p:cNvSpPr>
            <a:spLocks noChangeShapeType="1"/>
          </p:cNvSpPr>
          <p:nvPr/>
        </p:nvSpPr>
        <p:spPr bwMode="auto">
          <a:xfrm>
            <a:off x="2814638" y="5605463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330" name="Rectangle 10"/>
          <p:cNvSpPr>
            <a:spLocks noChangeArrowheads="1"/>
          </p:cNvSpPr>
          <p:nvPr/>
        </p:nvSpPr>
        <p:spPr bwMode="auto">
          <a:xfrm>
            <a:off x="838200" y="1371600"/>
            <a:ext cx="1265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Instruction status </a:t>
            </a:r>
            <a:endParaRPr lang="en-US" sz="1200" b="0">
              <a:effectLst/>
            </a:endParaRPr>
          </a:p>
        </p:txBody>
      </p:sp>
      <p:sp>
        <p:nvSpPr>
          <p:cNvPr id="2360331" name="Rectangle 11"/>
          <p:cNvSpPr>
            <a:spLocks noChangeArrowheads="1"/>
          </p:cNvSpPr>
          <p:nvPr/>
        </p:nvSpPr>
        <p:spPr bwMode="auto">
          <a:xfrm>
            <a:off x="3424238" y="1371600"/>
            <a:ext cx="34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Read</a:t>
            </a:r>
            <a:endParaRPr lang="en-US" sz="1100">
              <a:effectLst/>
            </a:endParaRPr>
          </a:p>
        </p:txBody>
      </p:sp>
      <p:sp>
        <p:nvSpPr>
          <p:cNvPr id="2360332" name="Rectangle 12"/>
          <p:cNvSpPr>
            <a:spLocks noChangeArrowheads="1"/>
          </p:cNvSpPr>
          <p:nvPr/>
        </p:nvSpPr>
        <p:spPr bwMode="auto">
          <a:xfrm>
            <a:off x="4133850" y="1371600"/>
            <a:ext cx="6683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Execution</a:t>
            </a:r>
            <a:endParaRPr lang="en-US" sz="1100">
              <a:effectLst/>
            </a:endParaRPr>
          </a:p>
        </p:txBody>
      </p:sp>
      <p:sp>
        <p:nvSpPr>
          <p:cNvPr id="2360333" name="Rectangle 13"/>
          <p:cNvSpPr>
            <a:spLocks noChangeArrowheads="1"/>
          </p:cNvSpPr>
          <p:nvPr/>
        </p:nvSpPr>
        <p:spPr bwMode="auto">
          <a:xfrm>
            <a:off x="4833938" y="1371600"/>
            <a:ext cx="347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Write</a:t>
            </a:r>
            <a:endParaRPr lang="en-US" sz="1100">
              <a:effectLst/>
            </a:endParaRPr>
          </a:p>
        </p:txBody>
      </p:sp>
      <p:sp>
        <p:nvSpPr>
          <p:cNvPr id="2360334" name="Rectangle 14"/>
          <p:cNvSpPr>
            <a:spLocks noChangeArrowheads="1"/>
          </p:cNvSpPr>
          <p:nvPr/>
        </p:nvSpPr>
        <p:spPr bwMode="auto">
          <a:xfrm>
            <a:off x="838200" y="1604963"/>
            <a:ext cx="769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Instruction</a:t>
            </a:r>
            <a:endParaRPr lang="en-US" sz="1200" b="0">
              <a:effectLst/>
            </a:endParaRPr>
          </a:p>
        </p:txBody>
      </p:sp>
      <p:sp>
        <p:nvSpPr>
          <p:cNvPr id="2360335" name="Rectangle 15"/>
          <p:cNvSpPr>
            <a:spLocks noChangeArrowheads="1"/>
          </p:cNvSpPr>
          <p:nvPr/>
        </p:nvSpPr>
        <p:spPr bwMode="auto">
          <a:xfrm>
            <a:off x="1993900" y="1604963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j</a:t>
            </a:r>
            <a:endParaRPr lang="en-US" sz="1200" b="0">
              <a:effectLst/>
            </a:endParaRPr>
          </a:p>
        </p:txBody>
      </p:sp>
      <p:sp>
        <p:nvSpPr>
          <p:cNvPr id="2360336" name="Rectangle 16"/>
          <p:cNvSpPr>
            <a:spLocks noChangeArrowheads="1"/>
          </p:cNvSpPr>
          <p:nvPr/>
        </p:nvSpPr>
        <p:spPr bwMode="auto">
          <a:xfrm>
            <a:off x="2470150" y="1604963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k</a:t>
            </a:r>
            <a:endParaRPr lang="en-US" sz="1200" b="0">
              <a:effectLst/>
            </a:endParaRPr>
          </a:p>
        </p:txBody>
      </p:sp>
      <p:sp>
        <p:nvSpPr>
          <p:cNvPr id="2360337" name="Rectangle 17"/>
          <p:cNvSpPr>
            <a:spLocks noChangeArrowheads="1"/>
          </p:cNvSpPr>
          <p:nvPr/>
        </p:nvSpPr>
        <p:spPr bwMode="auto">
          <a:xfrm>
            <a:off x="2846388" y="1604963"/>
            <a:ext cx="3571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Issue</a:t>
            </a:r>
            <a:endParaRPr lang="en-US" sz="1100">
              <a:effectLst/>
            </a:endParaRPr>
          </a:p>
        </p:txBody>
      </p:sp>
      <p:sp>
        <p:nvSpPr>
          <p:cNvPr id="2360338" name="Rectangle 18"/>
          <p:cNvSpPr>
            <a:spLocks noChangeArrowheads="1"/>
          </p:cNvSpPr>
          <p:nvPr/>
        </p:nvSpPr>
        <p:spPr bwMode="auto">
          <a:xfrm>
            <a:off x="3424238" y="1604963"/>
            <a:ext cx="6302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operands</a:t>
            </a:r>
            <a:endParaRPr lang="en-US" sz="1100">
              <a:effectLst/>
            </a:endParaRPr>
          </a:p>
        </p:txBody>
      </p:sp>
      <p:sp>
        <p:nvSpPr>
          <p:cNvPr id="2360339" name="Rectangle 19"/>
          <p:cNvSpPr>
            <a:spLocks noChangeArrowheads="1"/>
          </p:cNvSpPr>
          <p:nvPr/>
        </p:nvSpPr>
        <p:spPr bwMode="auto">
          <a:xfrm>
            <a:off x="4133850" y="1604963"/>
            <a:ext cx="612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complete</a:t>
            </a:r>
            <a:endParaRPr lang="en-US" sz="1100">
              <a:effectLst/>
            </a:endParaRPr>
          </a:p>
        </p:txBody>
      </p:sp>
      <p:sp>
        <p:nvSpPr>
          <p:cNvPr id="2360340" name="Rectangle 20"/>
          <p:cNvSpPr>
            <a:spLocks noChangeArrowheads="1"/>
          </p:cNvSpPr>
          <p:nvPr/>
        </p:nvSpPr>
        <p:spPr bwMode="auto">
          <a:xfrm>
            <a:off x="4833938" y="1604963"/>
            <a:ext cx="427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Result</a:t>
            </a:r>
            <a:endParaRPr lang="en-US" sz="1100">
              <a:effectLst/>
            </a:endParaRPr>
          </a:p>
        </p:txBody>
      </p:sp>
      <p:sp>
        <p:nvSpPr>
          <p:cNvPr id="2360341" name="Rectangle 21"/>
          <p:cNvSpPr>
            <a:spLocks noChangeArrowheads="1"/>
          </p:cNvSpPr>
          <p:nvPr/>
        </p:nvSpPr>
        <p:spPr bwMode="auto">
          <a:xfrm>
            <a:off x="838200" y="1838325"/>
            <a:ext cx="2809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L.D</a:t>
            </a:r>
            <a:endParaRPr lang="en-US" sz="1200" b="0">
              <a:effectLst/>
            </a:endParaRPr>
          </a:p>
        </p:txBody>
      </p:sp>
      <p:sp>
        <p:nvSpPr>
          <p:cNvPr id="2360342" name="Rectangle 22"/>
          <p:cNvSpPr>
            <a:spLocks noChangeArrowheads="1"/>
          </p:cNvSpPr>
          <p:nvPr/>
        </p:nvSpPr>
        <p:spPr bwMode="auto">
          <a:xfrm>
            <a:off x="1385888" y="18383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0343" name="Rectangle 23"/>
          <p:cNvSpPr>
            <a:spLocks noChangeArrowheads="1"/>
          </p:cNvSpPr>
          <p:nvPr/>
        </p:nvSpPr>
        <p:spPr bwMode="auto">
          <a:xfrm>
            <a:off x="1871663" y="1838325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34+</a:t>
            </a:r>
            <a:endParaRPr lang="en-US" sz="1200" b="0">
              <a:effectLst/>
            </a:endParaRPr>
          </a:p>
        </p:txBody>
      </p:sp>
      <p:sp>
        <p:nvSpPr>
          <p:cNvPr id="2360344" name="Rectangle 24"/>
          <p:cNvSpPr>
            <a:spLocks noChangeArrowheads="1"/>
          </p:cNvSpPr>
          <p:nvPr/>
        </p:nvSpPr>
        <p:spPr bwMode="auto">
          <a:xfrm>
            <a:off x="2359025" y="1838325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R2</a:t>
            </a:r>
            <a:endParaRPr lang="en-US" sz="1200" b="0">
              <a:effectLst/>
            </a:endParaRPr>
          </a:p>
        </p:txBody>
      </p:sp>
      <p:sp>
        <p:nvSpPr>
          <p:cNvPr id="2360345" name="Rectangle 25"/>
          <p:cNvSpPr>
            <a:spLocks noChangeArrowheads="1"/>
          </p:cNvSpPr>
          <p:nvPr/>
        </p:nvSpPr>
        <p:spPr bwMode="auto">
          <a:xfrm>
            <a:off x="3038475" y="18510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</a:t>
            </a:r>
            <a:endParaRPr lang="en-US" sz="1200" b="0">
              <a:effectLst/>
            </a:endParaRPr>
          </a:p>
        </p:txBody>
      </p:sp>
      <p:sp>
        <p:nvSpPr>
          <p:cNvPr id="2360346" name="Rectangle 26"/>
          <p:cNvSpPr>
            <a:spLocks noChangeArrowheads="1"/>
          </p:cNvSpPr>
          <p:nvPr/>
        </p:nvSpPr>
        <p:spPr bwMode="auto">
          <a:xfrm>
            <a:off x="838200" y="2070100"/>
            <a:ext cx="2809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L.D</a:t>
            </a:r>
            <a:endParaRPr lang="en-US" sz="1200" b="0">
              <a:effectLst/>
            </a:endParaRPr>
          </a:p>
        </p:txBody>
      </p:sp>
      <p:sp>
        <p:nvSpPr>
          <p:cNvPr id="2360347" name="Rectangle 27"/>
          <p:cNvSpPr>
            <a:spLocks noChangeArrowheads="1"/>
          </p:cNvSpPr>
          <p:nvPr/>
        </p:nvSpPr>
        <p:spPr bwMode="auto">
          <a:xfrm>
            <a:off x="1385888" y="20701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0348" name="Rectangle 28"/>
          <p:cNvSpPr>
            <a:spLocks noChangeArrowheads="1"/>
          </p:cNvSpPr>
          <p:nvPr/>
        </p:nvSpPr>
        <p:spPr bwMode="auto">
          <a:xfrm>
            <a:off x="1871663" y="2070100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45+</a:t>
            </a:r>
            <a:endParaRPr lang="en-US" sz="1200" b="0">
              <a:effectLst/>
            </a:endParaRPr>
          </a:p>
        </p:txBody>
      </p:sp>
      <p:sp>
        <p:nvSpPr>
          <p:cNvPr id="2360349" name="Rectangle 29"/>
          <p:cNvSpPr>
            <a:spLocks noChangeArrowheads="1"/>
          </p:cNvSpPr>
          <p:nvPr/>
        </p:nvSpPr>
        <p:spPr bwMode="auto">
          <a:xfrm>
            <a:off x="2359025" y="2070100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R3</a:t>
            </a:r>
            <a:endParaRPr lang="en-US" sz="1200" b="0">
              <a:effectLst/>
            </a:endParaRPr>
          </a:p>
        </p:txBody>
      </p:sp>
      <p:sp>
        <p:nvSpPr>
          <p:cNvPr id="2360350" name="Rectangle 30"/>
          <p:cNvSpPr>
            <a:spLocks noChangeArrowheads="1"/>
          </p:cNvSpPr>
          <p:nvPr/>
        </p:nvSpPr>
        <p:spPr bwMode="auto">
          <a:xfrm>
            <a:off x="838200" y="2303463"/>
            <a:ext cx="568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MUL.D</a:t>
            </a:r>
            <a:endParaRPr lang="en-US" sz="1200" b="0">
              <a:effectLst/>
            </a:endParaRPr>
          </a:p>
        </p:txBody>
      </p:sp>
      <p:sp>
        <p:nvSpPr>
          <p:cNvPr id="2360351" name="Rectangle 31"/>
          <p:cNvSpPr>
            <a:spLocks noChangeArrowheads="1"/>
          </p:cNvSpPr>
          <p:nvPr/>
        </p:nvSpPr>
        <p:spPr bwMode="auto">
          <a:xfrm>
            <a:off x="1385888" y="23034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0352" name="Rectangle 32"/>
          <p:cNvSpPr>
            <a:spLocks noChangeArrowheads="1"/>
          </p:cNvSpPr>
          <p:nvPr/>
        </p:nvSpPr>
        <p:spPr bwMode="auto">
          <a:xfrm>
            <a:off x="1871663" y="23034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0353" name="Rectangle 33"/>
          <p:cNvSpPr>
            <a:spLocks noChangeArrowheads="1"/>
          </p:cNvSpPr>
          <p:nvPr/>
        </p:nvSpPr>
        <p:spPr bwMode="auto">
          <a:xfrm>
            <a:off x="2359025" y="23034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60354" name="Rectangle 34"/>
          <p:cNvSpPr>
            <a:spLocks noChangeArrowheads="1"/>
          </p:cNvSpPr>
          <p:nvPr/>
        </p:nvSpPr>
        <p:spPr bwMode="auto">
          <a:xfrm>
            <a:off x="838200" y="2536825"/>
            <a:ext cx="519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SUB.D</a:t>
            </a:r>
            <a:endParaRPr lang="en-US" sz="1200" b="0">
              <a:effectLst/>
            </a:endParaRPr>
          </a:p>
        </p:txBody>
      </p:sp>
      <p:sp>
        <p:nvSpPr>
          <p:cNvPr id="2360355" name="Rectangle 35"/>
          <p:cNvSpPr>
            <a:spLocks noChangeArrowheads="1"/>
          </p:cNvSpPr>
          <p:nvPr/>
        </p:nvSpPr>
        <p:spPr bwMode="auto">
          <a:xfrm>
            <a:off x="1385888" y="25368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0356" name="Rectangle 36"/>
          <p:cNvSpPr>
            <a:spLocks noChangeArrowheads="1"/>
          </p:cNvSpPr>
          <p:nvPr/>
        </p:nvSpPr>
        <p:spPr bwMode="auto">
          <a:xfrm>
            <a:off x="1871663" y="25368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0357" name="Rectangle 37"/>
          <p:cNvSpPr>
            <a:spLocks noChangeArrowheads="1"/>
          </p:cNvSpPr>
          <p:nvPr/>
        </p:nvSpPr>
        <p:spPr bwMode="auto">
          <a:xfrm>
            <a:off x="2359025" y="25368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0358" name="Rectangle 38"/>
          <p:cNvSpPr>
            <a:spLocks noChangeArrowheads="1"/>
          </p:cNvSpPr>
          <p:nvPr/>
        </p:nvSpPr>
        <p:spPr bwMode="auto">
          <a:xfrm>
            <a:off x="838200" y="2770188"/>
            <a:ext cx="488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DIV.D</a:t>
            </a:r>
            <a:endParaRPr lang="en-US" sz="1200" b="0">
              <a:effectLst/>
            </a:endParaRPr>
          </a:p>
        </p:txBody>
      </p:sp>
      <p:sp>
        <p:nvSpPr>
          <p:cNvPr id="2360359" name="Rectangle 39"/>
          <p:cNvSpPr>
            <a:spLocks noChangeArrowheads="1"/>
          </p:cNvSpPr>
          <p:nvPr/>
        </p:nvSpPr>
        <p:spPr bwMode="auto">
          <a:xfrm>
            <a:off x="1385888" y="2770188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60360" name="Rectangle 40"/>
          <p:cNvSpPr>
            <a:spLocks noChangeArrowheads="1"/>
          </p:cNvSpPr>
          <p:nvPr/>
        </p:nvSpPr>
        <p:spPr bwMode="auto">
          <a:xfrm>
            <a:off x="1871663" y="27701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0361" name="Rectangle 41"/>
          <p:cNvSpPr>
            <a:spLocks noChangeArrowheads="1"/>
          </p:cNvSpPr>
          <p:nvPr/>
        </p:nvSpPr>
        <p:spPr bwMode="auto">
          <a:xfrm>
            <a:off x="2359025" y="27701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0362" name="Rectangle 42"/>
          <p:cNvSpPr>
            <a:spLocks noChangeArrowheads="1"/>
          </p:cNvSpPr>
          <p:nvPr/>
        </p:nvSpPr>
        <p:spPr bwMode="auto">
          <a:xfrm>
            <a:off x="838200" y="3001963"/>
            <a:ext cx="558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ADD.D</a:t>
            </a:r>
            <a:endParaRPr lang="en-US" sz="1200" b="0">
              <a:effectLst/>
            </a:endParaRPr>
          </a:p>
        </p:txBody>
      </p:sp>
      <p:sp>
        <p:nvSpPr>
          <p:cNvPr id="2360363" name="Rectangle 43"/>
          <p:cNvSpPr>
            <a:spLocks noChangeArrowheads="1"/>
          </p:cNvSpPr>
          <p:nvPr/>
        </p:nvSpPr>
        <p:spPr bwMode="auto">
          <a:xfrm>
            <a:off x="1385888" y="30019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0364" name="Rectangle 44"/>
          <p:cNvSpPr>
            <a:spLocks noChangeArrowheads="1"/>
          </p:cNvSpPr>
          <p:nvPr/>
        </p:nvSpPr>
        <p:spPr bwMode="auto">
          <a:xfrm>
            <a:off x="1871663" y="30019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0365" name="Rectangle 45"/>
          <p:cNvSpPr>
            <a:spLocks noChangeArrowheads="1"/>
          </p:cNvSpPr>
          <p:nvPr/>
        </p:nvSpPr>
        <p:spPr bwMode="auto">
          <a:xfrm>
            <a:off x="2359025" y="30019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0366" name="Rectangle 46"/>
          <p:cNvSpPr>
            <a:spLocks noChangeArrowheads="1"/>
          </p:cNvSpPr>
          <p:nvPr/>
        </p:nvSpPr>
        <p:spPr bwMode="auto">
          <a:xfrm>
            <a:off x="838200" y="3235325"/>
            <a:ext cx="1531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Functional unit status</a:t>
            </a:r>
            <a:endParaRPr lang="en-US" sz="1200" b="0">
              <a:effectLst/>
            </a:endParaRPr>
          </a:p>
        </p:txBody>
      </p:sp>
      <p:sp>
        <p:nvSpPr>
          <p:cNvPr id="2360367" name="Rectangle 47"/>
          <p:cNvSpPr>
            <a:spLocks noChangeArrowheads="1"/>
          </p:cNvSpPr>
          <p:nvPr/>
        </p:nvSpPr>
        <p:spPr bwMode="auto">
          <a:xfrm>
            <a:off x="4133850" y="3235325"/>
            <a:ext cx="2873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dest</a:t>
            </a:r>
            <a:endParaRPr lang="en-US" sz="1200" b="0">
              <a:effectLst/>
            </a:endParaRPr>
          </a:p>
        </p:txBody>
      </p:sp>
      <p:sp>
        <p:nvSpPr>
          <p:cNvPr id="2360368" name="Rectangle 48"/>
          <p:cNvSpPr>
            <a:spLocks noChangeArrowheads="1"/>
          </p:cNvSpPr>
          <p:nvPr/>
        </p:nvSpPr>
        <p:spPr bwMode="auto">
          <a:xfrm>
            <a:off x="4833938" y="32353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S1</a:t>
            </a:r>
            <a:endParaRPr lang="en-US" sz="1200" b="0">
              <a:effectLst/>
            </a:endParaRPr>
          </a:p>
        </p:txBody>
      </p:sp>
      <p:sp>
        <p:nvSpPr>
          <p:cNvPr id="2360369" name="Rectangle 49"/>
          <p:cNvSpPr>
            <a:spLocks noChangeArrowheads="1"/>
          </p:cNvSpPr>
          <p:nvPr/>
        </p:nvSpPr>
        <p:spPr bwMode="auto">
          <a:xfrm>
            <a:off x="5321300" y="32353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S2</a:t>
            </a:r>
            <a:endParaRPr lang="en-US" sz="1200" b="0">
              <a:effectLst/>
            </a:endParaRPr>
          </a:p>
        </p:txBody>
      </p:sp>
      <p:sp>
        <p:nvSpPr>
          <p:cNvPr id="2360370" name="Rectangle 50"/>
          <p:cNvSpPr>
            <a:spLocks noChangeArrowheads="1"/>
          </p:cNvSpPr>
          <p:nvPr/>
        </p:nvSpPr>
        <p:spPr bwMode="auto">
          <a:xfrm>
            <a:off x="5807075" y="3235325"/>
            <a:ext cx="5826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j</a:t>
            </a:r>
            <a:endParaRPr lang="en-US" sz="1200" b="0">
              <a:effectLst/>
            </a:endParaRPr>
          </a:p>
        </p:txBody>
      </p:sp>
      <p:sp>
        <p:nvSpPr>
          <p:cNvPr id="2360371" name="Rectangle 51"/>
          <p:cNvSpPr>
            <a:spLocks noChangeArrowheads="1"/>
          </p:cNvSpPr>
          <p:nvPr/>
        </p:nvSpPr>
        <p:spPr bwMode="auto">
          <a:xfrm>
            <a:off x="6497638" y="3235325"/>
            <a:ext cx="612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k</a:t>
            </a:r>
            <a:endParaRPr lang="en-US" sz="1200" b="0">
              <a:effectLst/>
            </a:endParaRPr>
          </a:p>
        </p:txBody>
      </p:sp>
      <p:sp>
        <p:nvSpPr>
          <p:cNvPr id="2360372" name="Rectangle 52"/>
          <p:cNvSpPr>
            <a:spLocks noChangeArrowheads="1"/>
          </p:cNvSpPr>
          <p:nvPr/>
        </p:nvSpPr>
        <p:spPr bwMode="auto">
          <a:xfrm>
            <a:off x="7237413" y="323532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Fj?</a:t>
            </a:r>
            <a:endParaRPr lang="en-US" sz="1200" b="0">
              <a:effectLst/>
            </a:endParaRPr>
          </a:p>
        </p:txBody>
      </p:sp>
      <p:sp>
        <p:nvSpPr>
          <p:cNvPr id="2360373" name="Rectangle 53"/>
          <p:cNvSpPr>
            <a:spLocks noChangeArrowheads="1"/>
          </p:cNvSpPr>
          <p:nvPr/>
        </p:nvSpPr>
        <p:spPr bwMode="auto">
          <a:xfrm>
            <a:off x="7856538" y="3235325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Fk?</a:t>
            </a:r>
            <a:endParaRPr lang="en-US" sz="1200" b="0">
              <a:effectLst/>
            </a:endParaRPr>
          </a:p>
        </p:txBody>
      </p:sp>
      <p:sp>
        <p:nvSpPr>
          <p:cNvPr id="2360374" name="Rectangle 54"/>
          <p:cNvSpPr>
            <a:spLocks noChangeArrowheads="1"/>
          </p:cNvSpPr>
          <p:nvPr/>
        </p:nvSpPr>
        <p:spPr bwMode="auto">
          <a:xfrm>
            <a:off x="1385888" y="3468688"/>
            <a:ext cx="355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Time</a:t>
            </a:r>
            <a:endParaRPr lang="en-US" sz="1200" b="0">
              <a:effectLst/>
            </a:endParaRPr>
          </a:p>
        </p:txBody>
      </p:sp>
      <p:sp>
        <p:nvSpPr>
          <p:cNvPr id="2360375" name="Rectangle 55"/>
          <p:cNvSpPr>
            <a:spLocks noChangeArrowheads="1"/>
          </p:cNvSpPr>
          <p:nvPr/>
        </p:nvSpPr>
        <p:spPr bwMode="auto">
          <a:xfrm>
            <a:off x="1871663" y="3468688"/>
            <a:ext cx="415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Name</a:t>
            </a:r>
            <a:endParaRPr lang="en-US" sz="1200" b="0">
              <a:effectLst/>
            </a:endParaRPr>
          </a:p>
        </p:txBody>
      </p:sp>
      <p:sp>
        <p:nvSpPr>
          <p:cNvPr id="2360376" name="Rectangle 56"/>
          <p:cNvSpPr>
            <a:spLocks noChangeArrowheads="1"/>
          </p:cNvSpPr>
          <p:nvPr/>
        </p:nvSpPr>
        <p:spPr bwMode="auto">
          <a:xfrm>
            <a:off x="2846388" y="3468688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Busy</a:t>
            </a:r>
            <a:endParaRPr lang="en-US" sz="1200" b="0">
              <a:effectLst/>
            </a:endParaRPr>
          </a:p>
        </p:txBody>
      </p:sp>
      <p:sp>
        <p:nvSpPr>
          <p:cNvPr id="2360377" name="Rectangle 57"/>
          <p:cNvSpPr>
            <a:spLocks noChangeArrowheads="1"/>
          </p:cNvSpPr>
          <p:nvPr/>
        </p:nvSpPr>
        <p:spPr bwMode="auto">
          <a:xfrm>
            <a:off x="3424238" y="3468688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Op</a:t>
            </a:r>
            <a:endParaRPr lang="en-US" sz="1200" b="0">
              <a:effectLst/>
            </a:endParaRPr>
          </a:p>
        </p:txBody>
      </p:sp>
      <p:sp>
        <p:nvSpPr>
          <p:cNvPr id="2360378" name="Rectangle 58"/>
          <p:cNvSpPr>
            <a:spLocks noChangeArrowheads="1"/>
          </p:cNvSpPr>
          <p:nvPr/>
        </p:nvSpPr>
        <p:spPr bwMode="auto">
          <a:xfrm>
            <a:off x="4133850" y="3468688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Fi</a:t>
            </a:r>
            <a:endParaRPr lang="en-US" sz="1200" b="0">
              <a:effectLst/>
            </a:endParaRPr>
          </a:p>
        </p:txBody>
      </p:sp>
      <p:sp>
        <p:nvSpPr>
          <p:cNvPr id="2360379" name="Rectangle 59"/>
          <p:cNvSpPr>
            <a:spLocks noChangeArrowheads="1"/>
          </p:cNvSpPr>
          <p:nvPr/>
        </p:nvSpPr>
        <p:spPr bwMode="auto">
          <a:xfrm>
            <a:off x="4833938" y="3468688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</a:t>
            </a:r>
            <a:endParaRPr lang="en-US" sz="1200" b="0">
              <a:effectLst/>
            </a:endParaRPr>
          </a:p>
        </p:txBody>
      </p:sp>
      <p:sp>
        <p:nvSpPr>
          <p:cNvPr id="2360380" name="Rectangle 60"/>
          <p:cNvSpPr>
            <a:spLocks noChangeArrowheads="1"/>
          </p:cNvSpPr>
          <p:nvPr/>
        </p:nvSpPr>
        <p:spPr bwMode="auto">
          <a:xfrm>
            <a:off x="5321300" y="34686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</a:t>
            </a:r>
            <a:endParaRPr lang="en-US" sz="1200" b="0">
              <a:effectLst/>
            </a:endParaRPr>
          </a:p>
        </p:txBody>
      </p:sp>
      <p:sp>
        <p:nvSpPr>
          <p:cNvPr id="2360381" name="Rectangle 61"/>
          <p:cNvSpPr>
            <a:spLocks noChangeArrowheads="1"/>
          </p:cNvSpPr>
          <p:nvPr/>
        </p:nvSpPr>
        <p:spPr bwMode="auto">
          <a:xfrm>
            <a:off x="5807075" y="3468688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Qj</a:t>
            </a:r>
            <a:endParaRPr lang="en-US" sz="1200" b="0">
              <a:effectLst/>
            </a:endParaRPr>
          </a:p>
        </p:txBody>
      </p:sp>
      <p:sp>
        <p:nvSpPr>
          <p:cNvPr id="2360382" name="Rectangle 62"/>
          <p:cNvSpPr>
            <a:spLocks noChangeArrowheads="1"/>
          </p:cNvSpPr>
          <p:nvPr/>
        </p:nvSpPr>
        <p:spPr bwMode="auto">
          <a:xfrm>
            <a:off x="6497638" y="3468688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Qk</a:t>
            </a:r>
            <a:endParaRPr lang="en-US" sz="1200" b="0">
              <a:effectLst/>
            </a:endParaRPr>
          </a:p>
        </p:txBody>
      </p:sp>
      <p:sp>
        <p:nvSpPr>
          <p:cNvPr id="2360383" name="Rectangle 63"/>
          <p:cNvSpPr>
            <a:spLocks noChangeArrowheads="1"/>
          </p:cNvSpPr>
          <p:nvPr/>
        </p:nvSpPr>
        <p:spPr bwMode="auto">
          <a:xfrm>
            <a:off x="7237413" y="3468688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Rj</a:t>
            </a:r>
            <a:endParaRPr lang="en-US" sz="1200" b="0">
              <a:effectLst/>
            </a:endParaRPr>
          </a:p>
        </p:txBody>
      </p:sp>
      <p:sp>
        <p:nvSpPr>
          <p:cNvPr id="2360384" name="Rectangle 64"/>
          <p:cNvSpPr>
            <a:spLocks noChangeArrowheads="1"/>
          </p:cNvSpPr>
          <p:nvPr/>
        </p:nvSpPr>
        <p:spPr bwMode="auto">
          <a:xfrm>
            <a:off x="7856538" y="34686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Rk</a:t>
            </a:r>
            <a:endParaRPr lang="en-US" sz="1200" b="0">
              <a:effectLst/>
            </a:endParaRPr>
          </a:p>
        </p:txBody>
      </p:sp>
      <p:sp>
        <p:nvSpPr>
          <p:cNvPr id="2360385" name="Rectangle 65"/>
          <p:cNvSpPr>
            <a:spLocks noChangeArrowheads="1"/>
          </p:cNvSpPr>
          <p:nvPr/>
        </p:nvSpPr>
        <p:spPr bwMode="auto">
          <a:xfrm>
            <a:off x="1871663" y="3702050"/>
            <a:ext cx="503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60386" name="Rectangle 66"/>
          <p:cNvSpPr>
            <a:spLocks noChangeArrowheads="1"/>
          </p:cNvSpPr>
          <p:nvPr/>
        </p:nvSpPr>
        <p:spPr bwMode="auto">
          <a:xfrm>
            <a:off x="2846388" y="3702050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60387" name="Rectangle 67"/>
          <p:cNvSpPr>
            <a:spLocks noChangeArrowheads="1"/>
          </p:cNvSpPr>
          <p:nvPr/>
        </p:nvSpPr>
        <p:spPr bwMode="auto">
          <a:xfrm>
            <a:off x="3424238" y="3702050"/>
            <a:ext cx="365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Load</a:t>
            </a:r>
            <a:endParaRPr lang="en-US" sz="1200" b="0">
              <a:effectLst/>
            </a:endParaRPr>
          </a:p>
        </p:txBody>
      </p:sp>
      <p:sp>
        <p:nvSpPr>
          <p:cNvPr id="2360388" name="Rectangle 68"/>
          <p:cNvSpPr>
            <a:spLocks noChangeArrowheads="1"/>
          </p:cNvSpPr>
          <p:nvPr/>
        </p:nvSpPr>
        <p:spPr bwMode="auto">
          <a:xfrm>
            <a:off x="4133850" y="370205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0389" name="Rectangle 69"/>
          <p:cNvSpPr>
            <a:spLocks noChangeArrowheads="1"/>
          </p:cNvSpPr>
          <p:nvPr/>
        </p:nvSpPr>
        <p:spPr bwMode="auto">
          <a:xfrm>
            <a:off x="5321300" y="3702050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R2</a:t>
            </a:r>
            <a:endParaRPr lang="en-US" sz="1200" b="0">
              <a:effectLst/>
            </a:endParaRPr>
          </a:p>
        </p:txBody>
      </p:sp>
      <p:sp>
        <p:nvSpPr>
          <p:cNvPr id="2360390" name="Rectangle 70"/>
          <p:cNvSpPr>
            <a:spLocks noChangeArrowheads="1"/>
          </p:cNvSpPr>
          <p:nvPr/>
        </p:nvSpPr>
        <p:spPr bwMode="auto">
          <a:xfrm>
            <a:off x="7856538" y="3702050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60391" name="Line 71"/>
          <p:cNvSpPr>
            <a:spLocks noChangeShapeType="1"/>
          </p:cNvSpPr>
          <p:nvPr/>
        </p:nvSpPr>
        <p:spPr bwMode="auto">
          <a:xfrm>
            <a:off x="2805113" y="1816100"/>
            <a:ext cx="1587" cy="139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392" name="Rectangle 72"/>
          <p:cNvSpPr>
            <a:spLocks noChangeArrowheads="1"/>
          </p:cNvSpPr>
          <p:nvPr/>
        </p:nvSpPr>
        <p:spPr bwMode="auto">
          <a:xfrm>
            <a:off x="1871663" y="3933825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Mult1</a:t>
            </a:r>
            <a:endParaRPr lang="en-US" sz="1200" b="0">
              <a:effectLst/>
            </a:endParaRPr>
          </a:p>
        </p:txBody>
      </p:sp>
      <p:sp>
        <p:nvSpPr>
          <p:cNvPr id="2360393" name="Rectangle 73"/>
          <p:cNvSpPr>
            <a:spLocks noChangeArrowheads="1"/>
          </p:cNvSpPr>
          <p:nvPr/>
        </p:nvSpPr>
        <p:spPr bwMode="auto">
          <a:xfrm>
            <a:off x="2846388" y="3933825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60394" name="Rectangle 74"/>
          <p:cNvSpPr>
            <a:spLocks noChangeArrowheads="1"/>
          </p:cNvSpPr>
          <p:nvPr/>
        </p:nvSpPr>
        <p:spPr bwMode="auto">
          <a:xfrm>
            <a:off x="1871663" y="4167188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Mult2</a:t>
            </a:r>
            <a:endParaRPr lang="en-US" sz="1200" b="0">
              <a:effectLst/>
            </a:endParaRPr>
          </a:p>
        </p:txBody>
      </p:sp>
      <p:sp>
        <p:nvSpPr>
          <p:cNvPr id="2360395" name="Rectangle 75"/>
          <p:cNvSpPr>
            <a:spLocks noChangeArrowheads="1"/>
          </p:cNvSpPr>
          <p:nvPr/>
        </p:nvSpPr>
        <p:spPr bwMode="auto">
          <a:xfrm>
            <a:off x="2846388" y="4167188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60396" name="Rectangle 76"/>
          <p:cNvSpPr>
            <a:spLocks noChangeArrowheads="1"/>
          </p:cNvSpPr>
          <p:nvPr/>
        </p:nvSpPr>
        <p:spPr bwMode="auto">
          <a:xfrm>
            <a:off x="1871663" y="4400550"/>
            <a:ext cx="3063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</a:t>
            </a:r>
            <a:endParaRPr lang="en-US" sz="1200" b="0">
              <a:effectLst/>
            </a:endParaRPr>
          </a:p>
        </p:txBody>
      </p:sp>
      <p:sp>
        <p:nvSpPr>
          <p:cNvPr id="2360397" name="Rectangle 77"/>
          <p:cNvSpPr>
            <a:spLocks noChangeArrowheads="1"/>
          </p:cNvSpPr>
          <p:nvPr/>
        </p:nvSpPr>
        <p:spPr bwMode="auto">
          <a:xfrm>
            <a:off x="2846388" y="4400550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60398" name="Rectangle 78"/>
          <p:cNvSpPr>
            <a:spLocks noChangeArrowheads="1"/>
          </p:cNvSpPr>
          <p:nvPr/>
        </p:nvSpPr>
        <p:spPr bwMode="auto">
          <a:xfrm>
            <a:off x="1871663" y="4633913"/>
            <a:ext cx="4841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Divide</a:t>
            </a:r>
            <a:endParaRPr lang="en-US" sz="1200" b="0">
              <a:effectLst/>
            </a:endParaRPr>
          </a:p>
        </p:txBody>
      </p:sp>
      <p:sp>
        <p:nvSpPr>
          <p:cNvPr id="2360399" name="Rectangle 79"/>
          <p:cNvSpPr>
            <a:spLocks noChangeArrowheads="1"/>
          </p:cNvSpPr>
          <p:nvPr/>
        </p:nvSpPr>
        <p:spPr bwMode="auto">
          <a:xfrm>
            <a:off x="2846388" y="4633913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60400" name="Rectangle 80"/>
          <p:cNvSpPr>
            <a:spLocks noChangeArrowheads="1"/>
          </p:cNvSpPr>
          <p:nvPr/>
        </p:nvSpPr>
        <p:spPr bwMode="auto">
          <a:xfrm>
            <a:off x="838200" y="4865688"/>
            <a:ext cx="14843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Register result status</a:t>
            </a:r>
            <a:endParaRPr lang="en-US" sz="1200" b="0">
              <a:effectLst/>
            </a:endParaRPr>
          </a:p>
        </p:txBody>
      </p:sp>
      <p:sp>
        <p:nvSpPr>
          <p:cNvPr id="2360401" name="Rectangle 81"/>
          <p:cNvSpPr>
            <a:spLocks noChangeArrowheads="1"/>
          </p:cNvSpPr>
          <p:nvPr/>
        </p:nvSpPr>
        <p:spPr bwMode="auto">
          <a:xfrm>
            <a:off x="847725" y="5099050"/>
            <a:ext cx="574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>
                <a:solidFill>
                  <a:srgbClr val="000000"/>
                </a:solidFill>
                <a:effectLst/>
                <a:latin typeface="Geneva" charset="0"/>
              </a:rPr>
              <a:t>Clock</a:t>
            </a:r>
            <a:endParaRPr lang="en-US" sz="1200" b="0">
              <a:effectLst/>
            </a:endParaRPr>
          </a:p>
        </p:txBody>
      </p:sp>
      <p:sp>
        <p:nvSpPr>
          <p:cNvPr id="2360402" name="Rectangle 82"/>
          <p:cNvSpPr>
            <a:spLocks noChangeArrowheads="1"/>
          </p:cNvSpPr>
          <p:nvPr/>
        </p:nvSpPr>
        <p:spPr bwMode="auto">
          <a:xfrm>
            <a:off x="2855913" y="508952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0403" name="Rectangle 83"/>
          <p:cNvSpPr>
            <a:spLocks noChangeArrowheads="1"/>
          </p:cNvSpPr>
          <p:nvPr/>
        </p:nvSpPr>
        <p:spPr bwMode="auto">
          <a:xfrm>
            <a:off x="3433763" y="508952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0404" name="Rectangle 84"/>
          <p:cNvSpPr>
            <a:spLocks noChangeArrowheads="1"/>
          </p:cNvSpPr>
          <p:nvPr/>
        </p:nvSpPr>
        <p:spPr bwMode="auto">
          <a:xfrm>
            <a:off x="4143375" y="508952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60405" name="Rectangle 85"/>
          <p:cNvSpPr>
            <a:spLocks noChangeArrowheads="1"/>
          </p:cNvSpPr>
          <p:nvPr/>
        </p:nvSpPr>
        <p:spPr bwMode="auto">
          <a:xfrm>
            <a:off x="4843463" y="508952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0406" name="Rectangle 86"/>
          <p:cNvSpPr>
            <a:spLocks noChangeArrowheads="1"/>
          </p:cNvSpPr>
          <p:nvPr/>
        </p:nvSpPr>
        <p:spPr bwMode="auto">
          <a:xfrm>
            <a:off x="5330825" y="508952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0407" name="Rectangle 87"/>
          <p:cNvSpPr>
            <a:spLocks noChangeArrowheads="1"/>
          </p:cNvSpPr>
          <p:nvPr/>
        </p:nvSpPr>
        <p:spPr bwMode="auto">
          <a:xfrm>
            <a:off x="5818188" y="5089525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60408" name="Rectangle 88"/>
          <p:cNvSpPr>
            <a:spLocks noChangeArrowheads="1"/>
          </p:cNvSpPr>
          <p:nvPr/>
        </p:nvSpPr>
        <p:spPr bwMode="auto">
          <a:xfrm>
            <a:off x="6507163" y="5089525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F12</a:t>
            </a:r>
            <a:endParaRPr lang="en-US" sz="1200" b="0">
              <a:effectLst/>
            </a:endParaRPr>
          </a:p>
        </p:txBody>
      </p:sp>
      <p:sp>
        <p:nvSpPr>
          <p:cNvPr id="2360409" name="Rectangle 89"/>
          <p:cNvSpPr>
            <a:spLocks noChangeArrowheads="1"/>
          </p:cNvSpPr>
          <p:nvPr/>
        </p:nvSpPr>
        <p:spPr bwMode="auto">
          <a:xfrm>
            <a:off x="7248525" y="5089525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...</a:t>
            </a:r>
            <a:endParaRPr lang="en-US" sz="1200" b="0">
              <a:effectLst/>
            </a:endParaRPr>
          </a:p>
        </p:txBody>
      </p:sp>
      <p:sp>
        <p:nvSpPr>
          <p:cNvPr id="2360410" name="Rectangle 90"/>
          <p:cNvSpPr>
            <a:spLocks noChangeArrowheads="1"/>
          </p:cNvSpPr>
          <p:nvPr/>
        </p:nvSpPr>
        <p:spPr bwMode="auto">
          <a:xfrm>
            <a:off x="7866063" y="5089525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F30</a:t>
            </a:r>
            <a:endParaRPr lang="en-US" sz="1200" b="0">
              <a:effectLst/>
            </a:endParaRPr>
          </a:p>
        </p:txBody>
      </p:sp>
      <p:sp>
        <p:nvSpPr>
          <p:cNvPr id="2360411" name="Rectangle 91"/>
          <p:cNvSpPr>
            <a:spLocks noChangeArrowheads="1"/>
          </p:cNvSpPr>
          <p:nvPr/>
        </p:nvSpPr>
        <p:spPr bwMode="auto">
          <a:xfrm>
            <a:off x="1171575" y="53927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2</a:t>
            </a:r>
            <a:endParaRPr lang="en-US" sz="1200" b="0">
              <a:effectLst/>
            </a:endParaRPr>
          </a:p>
        </p:txBody>
      </p:sp>
      <p:sp>
        <p:nvSpPr>
          <p:cNvPr id="2360412" name="Rectangle 92"/>
          <p:cNvSpPr>
            <a:spLocks noChangeArrowheads="1"/>
          </p:cNvSpPr>
          <p:nvPr/>
        </p:nvSpPr>
        <p:spPr bwMode="auto">
          <a:xfrm>
            <a:off x="2359025" y="5392738"/>
            <a:ext cx="236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</a:t>
            </a:r>
            <a:endParaRPr lang="en-US" sz="1200" b="0">
              <a:effectLst/>
            </a:endParaRPr>
          </a:p>
        </p:txBody>
      </p:sp>
      <p:sp>
        <p:nvSpPr>
          <p:cNvPr id="2360413" name="Rectangle 93"/>
          <p:cNvSpPr>
            <a:spLocks noChangeArrowheads="1"/>
          </p:cNvSpPr>
          <p:nvPr/>
        </p:nvSpPr>
        <p:spPr bwMode="auto">
          <a:xfrm>
            <a:off x="4706938" y="5392738"/>
            <a:ext cx="503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60414" name="Line 94"/>
          <p:cNvSpPr>
            <a:spLocks noChangeShapeType="1"/>
          </p:cNvSpPr>
          <p:nvPr/>
        </p:nvSpPr>
        <p:spPr bwMode="auto">
          <a:xfrm>
            <a:off x="2805113" y="3679825"/>
            <a:ext cx="1587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415" name="Line 95"/>
          <p:cNvSpPr>
            <a:spLocks noChangeShapeType="1"/>
          </p:cNvSpPr>
          <p:nvPr/>
        </p:nvSpPr>
        <p:spPr bwMode="auto">
          <a:xfrm>
            <a:off x="8526463" y="3679825"/>
            <a:ext cx="1587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416" name="Line 96"/>
          <p:cNvSpPr>
            <a:spLocks noChangeShapeType="1"/>
          </p:cNvSpPr>
          <p:nvPr/>
        </p:nvSpPr>
        <p:spPr bwMode="auto">
          <a:xfrm>
            <a:off x="2805113" y="5372100"/>
            <a:ext cx="1587" cy="233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417" name="Line 97"/>
          <p:cNvSpPr>
            <a:spLocks noChangeShapeType="1"/>
          </p:cNvSpPr>
          <p:nvPr/>
        </p:nvSpPr>
        <p:spPr bwMode="auto">
          <a:xfrm>
            <a:off x="5280025" y="1816100"/>
            <a:ext cx="1588" cy="139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418" name="Line 98"/>
          <p:cNvSpPr>
            <a:spLocks noChangeShapeType="1"/>
          </p:cNvSpPr>
          <p:nvPr/>
        </p:nvSpPr>
        <p:spPr bwMode="auto">
          <a:xfrm>
            <a:off x="8526463" y="5372100"/>
            <a:ext cx="1587" cy="233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419" name="AutoShape 99"/>
          <p:cNvSpPr>
            <a:spLocks noChangeArrowheads="1"/>
          </p:cNvSpPr>
          <p:nvPr/>
        </p:nvSpPr>
        <p:spPr bwMode="auto">
          <a:xfrm>
            <a:off x="3348038" y="1846263"/>
            <a:ext cx="387350" cy="273050"/>
          </a:xfrm>
          <a:prstGeom prst="roundRect">
            <a:avLst>
              <a:gd name="adj" fmla="val 12495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420" name="Rectangle 100"/>
          <p:cNvSpPr>
            <a:spLocks noChangeArrowheads="1"/>
          </p:cNvSpPr>
          <p:nvPr/>
        </p:nvSpPr>
        <p:spPr bwMode="auto">
          <a:xfrm>
            <a:off x="3532188" y="18796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2</a:t>
            </a:r>
            <a:endParaRPr lang="en-US" sz="1200" b="0">
              <a:effectLst/>
            </a:endParaRPr>
          </a:p>
        </p:txBody>
      </p:sp>
      <p:sp>
        <p:nvSpPr>
          <p:cNvPr id="2360421" name="Rectangle 101"/>
          <p:cNvSpPr>
            <a:spLocks noChangeArrowheads="1"/>
          </p:cNvSpPr>
          <p:nvPr/>
        </p:nvSpPr>
        <p:spPr bwMode="auto">
          <a:xfrm>
            <a:off x="533400" y="57912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>
                <a:solidFill>
                  <a:srgbClr val="FF3300"/>
                </a:solidFill>
                <a:effectLst/>
                <a:latin typeface="Arial" charset="0"/>
              </a:rPr>
              <a:t>  Issue second L.D?    No, stall on structural hazard</a:t>
            </a:r>
          </a:p>
        </p:txBody>
      </p:sp>
    </p:spTree>
    <p:extLst>
      <p:ext uri="{BB962C8B-B14F-4D97-AF65-F5344CB8AC3E}">
        <p14:creationId xmlns:p14="http://schemas.microsoft.com/office/powerpoint/2010/main" val="35399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DB68D-21E5-4505-8268-2CCCF9805D4C}" type="slidenum">
              <a:rPr lang="en-US"/>
              <a:pPr/>
              <a:t>22</a:t>
            </a:fld>
            <a:endParaRPr lang="en-US"/>
          </a:p>
        </p:txBody>
      </p:sp>
      <p:sp>
        <p:nvSpPr>
          <p:cNvPr id="236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76200"/>
            <a:ext cx="8001000" cy="4572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Scoreboard Example:  Cycle 3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61347" name="Rectangle 3"/>
          <p:cNvSpPr>
            <a:spLocks noChangeArrowheads="1"/>
          </p:cNvSpPr>
          <p:nvPr/>
        </p:nvSpPr>
        <p:spPr bwMode="auto">
          <a:xfrm>
            <a:off x="762000" y="5691188"/>
            <a:ext cx="7583488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>
                <a:solidFill>
                  <a:srgbClr val="FF3300"/>
                </a:solidFill>
                <a:effectLst/>
                <a:latin typeface="Arial" charset="0"/>
              </a:rPr>
              <a:t>  Issue MUL.D?    In-order issue !!!</a:t>
            </a:r>
          </a:p>
        </p:txBody>
      </p:sp>
      <p:sp>
        <p:nvSpPr>
          <p:cNvPr id="2361348" name="Line 4"/>
          <p:cNvSpPr>
            <a:spLocks noChangeShapeType="1"/>
          </p:cNvSpPr>
          <p:nvPr/>
        </p:nvSpPr>
        <p:spPr bwMode="auto">
          <a:xfrm>
            <a:off x="2813050" y="1519238"/>
            <a:ext cx="24653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349" name="Line 5"/>
          <p:cNvSpPr>
            <a:spLocks noChangeShapeType="1"/>
          </p:cNvSpPr>
          <p:nvPr/>
        </p:nvSpPr>
        <p:spPr bwMode="auto">
          <a:xfrm>
            <a:off x="2813050" y="2917825"/>
            <a:ext cx="24653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350" name="Line 6"/>
          <p:cNvSpPr>
            <a:spLocks noChangeShapeType="1"/>
          </p:cNvSpPr>
          <p:nvPr/>
        </p:nvSpPr>
        <p:spPr bwMode="auto">
          <a:xfrm>
            <a:off x="2813050" y="3382963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351" name="Line 7"/>
          <p:cNvSpPr>
            <a:spLocks noChangeShapeType="1"/>
          </p:cNvSpPr>
          <p:nvPr/>
        </p:nvSpPr>
        <p:spPr bwMode="auto">
          <a:xfrm>
            <a:off x="2813050" y="4548188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352" name="Line 8"/>
          <p:cNvSpPr>
            <a:spLocks noChangeShapeType="1"/>
          </p:cNvSpPr>
          <p:nvPr/>
        </p:nvSpPr>
        <p:spPr bwMode="auto">
          <a:xfrm>
            <a:off x="2813050" y="5075238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353" name="Line 9"/>
          <p:cNvSpPr>
            <a:spLocks noChangeShapeType="1"/>
          </p:cNvSpPr>
          <p:nvPr/>
        </p:nvSpPr>
        <p:spPr bwMode="auto">
          <a:xfrm>
            <a:off x="2813050" y="530860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354" name="Rectangle 10"/>
          <p:cNvSpPr>
            <a:spLocks noChangeArrowheads="1"/>
          </p:cNvSpPr>
          <p:nvPr/>
        </p:nvSpPr>
        <p:spPr bwMode="auto">
          <a:xfrm>
            <a:off x="836613" y="1074738"/>
            <a:ext cx="1265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Instruction status </a:t>
            </a:r>
            <a:endParaRPr lang="en-US" sz="1200" b="0">
              <a:effectLst/>
            </a:endParaRPr>
          </a:p>
        </p:txBody>
      </p:sp>
      <p:sp>
        <p:nvSpPr>
          <p:cNvPr id="2361355" name="Rectangle 11"/>
          <p:cNvSpPr>
            <a:spLocks noChangeArrowheads="1"/>
          </p:cNvSpPr>
          <p:nvPr/>
        </p:nvSpPr>
        <p:spPr bwMode="auto">
          <a:xfrm>
            <a:off x="3422650" y="1074738"/>
            <a:ext cx="34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Read</a:t>
            </a:r>
            <a:endParaRPr lang="en-US" sz="1100">
              <a:effectLst/>
            </a:endParaRPr>
          </a:p>
        </p:txBody>
      </p:sp>
      <p:sp>
        <p:nvSpPr>
          <p:cNvPr id="2361356" name="Rectangle 12"/>
          <p:cNvSpPr>
            <a:spLocks noChangeArrowheads="1"/>
          </p:cNvSpPr>
          <p:nvPr/>
        </p:nvSpPr>
        <p:spPr bwMode="auto">
          <a:xfrm>
            <a:off x="4132263" y="1074738"/>
            <a:ext cx="6683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Execution</a:t>
            </a:r>
            <a:endParaRPr lang="en-US" sz="1100">
              <a:effectLst/>
            </a:endParaRPr>
          </a:p>
        </p:txBody>
      </p:sp>
      <p:sp>
        <p:nvSpPr>
          <p:cNvPr id="2361357" name="Rectangle 13"/>
          <p:cNvSpPr>
            <a:spLocks noChangeArrowheads="1"/>
          </p:cNvSpPr>
          <p:nvPr/>
        </p:nvSpPr>
        <p:spPr bwMode="auto">
          <a:xfrm>
            <a:off x="4832350" y="1074738"/>
            <a:ext cx="347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Write</a:t>
            </a:r>
            <a:endParaRPr lang="en-US" sz="1100">
              <a:effectLst/>
            </a:endParaRPr>
          </a:p>
        </p:txBody>
      </p:sp>
      <p:sp>
        <p:nvSpPr>
          <p:cNvPr id="2361358" name="Rectangle 14"/>
          <p:cNvSpPr>
            <a:spLocks noChangeArrowheads="1"/>
          </p:cNvSpPr>
          <p:nvPr/>
        </p:nvSpPr>
        <p:spPr bwMode="auto">
          <a:xfrm>
            <a:off x="836613" y="1308100"/>
            <a:ext cx="769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Instruction</a:t>
            </a:r>
            <a:endParaRPr lang="en-US" sz="1200" b="0">
              <a:effectLst/>
            </a:endParaRPr>
          </a:p>
        </p:txBody>
      </p:sp>
      <p:sp>
        <p:nvSpPr>
          <p:cNvPr id="2361359" name="Rectangle 15"/>
          <p:cNvSpPr>
            <a:spLocks noChangeArrowheads="1"/>
          </p:cNvSpPr>
          <p:nvPr/>
        </p:nvSpPr>
        <p:spPr bwMode="auto">
          <a:xfrm>
            <a:off x="1992313" y="1308100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j</a:t>
            </a:r>
            <a:endParaRPr lang="en-US" sz="1200" b="0">
              <a:effectLst/>
            </a:endParaRPr>
          </a:p>
        </p:txBody>
      </p:sp>
      <p:sp>
        <p:nvSpPr>
          <p:cNvPr id="2361360" name="Rectangle 16"/>
          <p:cNvSpPr>
            <a:spLocks noChangeArrowheads="1"/>
          </p:cNvSpPr>
          <p:nvPr/>
        </p:nvSpPr>
        <p:spPr bwMode="auto">
          <a:xfrm>
            <a:off x="2468563" y="1308100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k</a:t>
            </a:r>
            <a:endParaRPr lang="en-US" sz="1200" b="0">
              <a:effectLst/>
            </a:endParaRPr>
          </a:p>
        </p:txBody>
      </p:sp>
      <p:sp>
        <p:nvSpPr>
          <p:cNvPr id="2361361" name="Rectangle 17"/>
          <p:cNvSpPr>
            <a:spLocks noChangeArrowheads="1"/>
          </p:cNvSpPr>
          <p:nvPr/>
        </p:nvSpPr>
        <p:spPr bwMode="auto">
          <a:xfrm>
            <a:off x="2844800" y="1308100"/>
            <a:ext cx="3571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Issue</a:t>
            </a:r>
            <a:endParaRPr lang="en-US" sz="1100">
              <a:effectLst/>
            </a:endParaRPr>
          </a:p>
        </p:txBody>
      </p:sp>
      <p:sp>
        <p:nvSpPr>
          <p:cNvPr id="2361362" name="Rectangle 18"/>
          <p:cNvSpPr>
            <a:spLocks noChangeArrowheads="1"/>
          </p:cNvSpPr>
          <p:nvPr/>
        </p:nvSpPr>
        <p:spPr bwMode="auto">
          <a:xfrm>
            <a:off x="3422650" y="1308100"/>
            <a:ext cx="6302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operands</a:t>
            </a:r>
            <a:endParaRPr lang="en-US" sz="1100">
              <a:effectLst/>
            </a:endParaRPr>
          </a:p>
        </p:txBody>
      </p:sp>
      <p:sp>
        <p:nvSpPr>
          <p:cNvPr id="2361363" name="Rectangle 19"/>
          <p:cNvSpPr>
            <a:spLocks noChangeArrowheads="1"/>
          </p:cNvSpPr>
          <p:nvPr/>
        </p:nvSpPr>
        <p:spPr bwMode="auto">
          <a:xfrm>
            <a:off x="4132263" y="1308100"/>
            <a:ext cx="612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complete</a:t>
            </a:r>
            <a:endParaRPr lang="en-US" sz="1100">
              <a:effectLst/>
            </a:endParaRPr>
          </a:p>
        </p:txBody>
      </p:sp>
      <p:sp>
        <p:nvSpPr>
          <p:cNvPr id="2361364" name="Rectangle 20"/>
          <p:cNvSpPr>
            <a:spLocks noChangeArrowheads="1"/>
          </p:cNvSpPr>
          <p:nvPr/>
        </p:nvSpPr>
        <p:spPr bwMode="auto">
          <a:xfrm>
            <a:off x="4832350" y="1308100"/>
            <a:ext cx="427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Result</a:t>
            </a:r>
            <a:endParaRPr lang="en-US" sz="1100">
              <a:effectLst/>
            </a:endParaRPr>
          </a:p>
        </p:txBody>
      </p:sp>
      <p:sp>
        <p:nvSpPr>
          <p:cNvPr id="2361365" name="Rectangle 21"/>
          <p:cNvSpPr>
            <a:spLocks noChangeArrowheads="1"/>
          </p:cNvSpPr>
          <p:nvPr/>
        </p:nvSpPr>
        <p:spPr bwMode="auto">
          <a:xfrm>
            <a:off x="836613" y="1541463"/>
            <a:ext cx="2809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L.D</a:t>
            </a:r>
            <a:endParaRPr lang="en-US" sz="1200" b="0">
              <a:effectLst/>
            </a:endParaRPr>
          </a:p>
        </p:txBody>
      </p:sp>
      <p:sp>
        <p:nvSpPr>
          <p:cNvPr id="2361366" name="Rectangle 22"/>
          <p:cNvSpPr>
            <a:spLocks noChangeArrowheads="1"/>
          </p:cNvSpPr>
          <p:nvPr/>
        </p:nvSpPr>
        <p:spPr bwMode="auto">
          <a:xfrm>
            <a:off x="1384300" y="15414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1367" name="Rectangle 23"/>
          <p:cNvSpPr>
            <a:spLocks noChangeArrowheads="1"/>
          </p:cNvSpPr>
          <p:nvPr/>
        </p:nvSpPr>
        <p:spPr bwMode="auto">
          <a:xfrm>
            <a:off x="1870075" y="1541463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34+</a:t>
            </a:r>
            <a:endParaRPr lang="en-US" sz="1200" b="0">
              <a:effectLst/>
            </a:endParaRPr>
          </a:p>
        </p:txBody>
      </p:sp>
      <p:sp>
        <p:nvSpPr>
          <p:cNvPr id="2361368" name="Rectangle 24"/>
          <p:cNvSpPr>
            <a:spLocks noChangeArrowheads="1"/>
          </p:cNvSpPr>
          <p:nvPr/>
        </p:nvSpPr>
        <p:spPr bwMode="auto">
          <a:xfrm>
            <a:off x="2357438" y="1541463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R2</a:t>
            </a:r>
            <a:endParaRPr lang="en-US" sz="1200" b="0">
              <a:effectLst/>
            </a:endParaRPr>
          </a:p>
        </p:txBody>
      </p:sp>
      <p:sp>
        <p:nvSpPr>
          <p:cNvPr id="2361369" name="Rectangle 25"/>
          <p:cNvSpPr>
            <a:spLocks noChangeArrowheads="1"/>
          </p:cNvSpPr>
          <p:nvPr/>
        </p:nvSpPr>
        <p:spPr bwMode="auto">
          <a:xfrm>
            <a:off x="3036888" y="15414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</a:t>
            </a:r>
            <a:endParaRPr lang="en-US" sz="1200" b="0">
              <a:effectLst/>
            </a:endParaRPr>
          </a:p>
        </p:txBody>
      </p:sp>
      <p:sp>
        <p:nvSpPr>
          <p:cNvPr id="2361370" name="Rectangle 26"/>
          <p:cNvSpPr>
            <a:spLocks noChangeArrowheads="1"/>
          </p:cNvSpPr>
          <p:nvPr/>
        </p:nvSpPr>
        <p:spPr bwMode="auto">
          <a:xfrm>
            <a:off x="3686175" y="15414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2</a:t>
            </a:r>
            <a:endParaRPr lang="en-US" sz="1200" b="0">
              <a:effectLst/>
            </a:endParaRPr>
          </a:p>
        </p:txBody>
      </p:sp>
      <p:sp>
        <p:nvSpPr>
          <p:cNvPr id="2361371" name="Rectangle 27"/>
          <p:cNvSpPr>
            <a:spLocks noChangeArrowheads="1"/>
          </p:cNvSpPr>
          <p:nvPr/>
        </p:nvSpPr>
        <p:spPr bwMode="auto">
          <a:xfrm>
            <a:off x="4386263" y="15414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3</a:t>
            </a:r>
            <a:endParaRPr lang="en-US" sz="1200" b="0">
              <a:effectLst/>
            </a:endParaRPr>
          </a:p>
        </p:txBody>
      </p:sp>
      <p:sp>
        <p:nvSpPr>
          <p:cNvPr id="2361372" name="Rectangle 28"/>
          <p:cNvSpPr>
            <a:spLocks noChangeArrowheads="1"/>
          </p:cNvSpPr>
          <p:nvPr/>
        </p:nvSpPr>
        <p:spPr bwMode="auto">
          <a:xfrm>
            <a:off x="836613" y="1773238"/>
            <a:ext cx="2809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L.D</a:t>
            </a:r>
            <a:endParaRPr lang="en-US" sz="1200" b="0">
              <a:effectLst/>
            </a:endParaRPr>
          </a:p>
        </p:txBody>
      </p:sp>
      <p:sp>
        <p:nvSpPr>
          <p:cNvPr id="2361373" name="Rectangle 29"/>
          <p:cNvSpPr>
            <a:spLocks noChangeArrowheads="1"/>
          </p:cNvSpPr>
          <p:nvPr/>
        </p:nvSpPr>
        <p:spPr bwMode="auto">
          <a:xfrm>
            <a:off x="1384300" y="177323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1374" name="Rectangle 30"/>
          <p:cNvSpPr>
            <a:spLocks noChangeArrowheads="1"/>
          </p:cNvSpPr>
          <p:nvPr/>
        </p:nvSpPr>
        <p:spPr bwMode="auto">
          <a:xfrm>
            <a:off x="1870075" y="1773238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45+</a:t>
            </a:r>
            <a:endParaRPr lang="en-US" sz="1200" b="0">
              <a:effectLst/>
            </a:endParaRPr>
          </a:p>
        </p:txBody>
      </p:sp>
      <p:sp>
        <p:nvSpPr>
          <p:cNvPr id="2361375" name="Rectangle 31"/>
          <p:cNvSpPr>
            <a:spLocks noChangeArrowheads="1"/>
          </p:cNvSpPr>
          <p:nvPr/>
        </p:nvSpPr>
        <p:spPr bwMode="auto">
          <a:xfrm>
            <a:off x="2357438" y="1773238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R3</a:t>
            </a:r>
            <a:endParaRPr lang="en-US" sz="1200" b="0">
              <a:effectLst/>
            </a:endParaRPr>
          </a:p>
        </p:txBody>
      </p:sp>
      <p:sp>
        <p:nvSpPr>
          <p:cNvPr id="2361376" name="Rectangle 32"/>
          <p:cNvSpPr>
            <a:spLocks noChangeArrowheads="1"/>
          </p:cNvSpPr>
          <p:nvPr/>
        </p:nvSpPr>
        <p:spPr bwMode="auto">
          <a:xfrm>
            <a:off x="836613" y="2006600"/>
            <a:ext cx="568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MUL.D</a:t>
            </a:r>
            <a:endParaRPr lang="en-US" sz="1200" b="0">
              <a:effectLst/>
            </a:endParaRPr>
          </a:p>
        </p:txBody>
      </p:sp>
      <p:sp>
        <p:nvSpPr>
          <p:cNvPr id="2361377" name="Rectangle 33"/>
          <p:cNvSpPr>
            <a:spLocks noChangeArrowheads="1"/>
          </p:cNvSpPr>
          <p:nvPr/>
        </p:nvSpPr>
        <p:spPr bwMode="auto">
          <a:xfrm>
            <a:off x="1384300" y="20066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1378" name="Rectangle 34"/>
          <p:cNvSpPr>
            <a:spLocks noChangeArrowheads="1"/>
          </p:cNvSpPr>
          <p:nvPr/>
        </p:nvSpPr>
        <p:spPr bwMode="auto">
          <a:xfrm>
            <a:off x="1870075" y="20066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1379" name="Rectangle 35"/>
          <p:cNvSpPr>
            <a:spLocks noChangeArrowheads="1"/>
          </p:cNvSpPr>
          <p:nvPr/>
        </p:nvSpPr>
        <p:spPr bwMode="auto">
          <a:xfrm>
            <a:off x="2357438" y="20066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61380" name="Rectangle 36"/>
          <p:cNvSpPr>
            <a:spLocks noChangeArrowheads="1"/>
          </p:cNvSpPr>
          <p:nvPr/>
        </p:nvSpPr>
        <p:spPr bwMode="auto">
          <a:xfrm>
            <a:off x="836613" y="2239963"/>
            <a:ext cx="519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SUB.D</a:t>
            </a:r>
            <a:endParaRPr lang="en-US" sz="1200" b="0">
              <a:effectLst/>
            </a:endParaRPr>
          </a:p>
        </p:txBody>
      </p:sp>
      <p:sp>
        <p:nvSpPr>
          <p:cNvPr id="2361381" name="Rectangle 37"/>
          <p:cNvSpPr>
            <a:spLocks noChangeArrowheads="1"/>
          </p:cNvSpPr>
          <p:nvPr/>
        </p:nvSpPr>
        <p:spPr bwMode="auto">
          <a:xfrm>
            <a:off x="1384300" y="22399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1382" name="Rectangle 38"/>
          <p:cNvSpPr>
            <a:spLocks noChangeArrowheads="1"/>
          </p:cNvSpPr>
          <p:nvPr/>
        </p:nvSpPr>
        <p:spPr bwMode="auto">
          <a:xfrm>
            <a:off x="1870075" y="22399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1383" name="Rectangle 39"/>
          <p:cNvSpPr>
            <a:spLocks noChangeArrowheads="1"/>
          </p:cNvSpPr>
          <p:nvPr/>
        </p:nvSpPr>
        <p:spPr bwMode="auto">
          <a:xfrm>
            <a:off x="2357438" y="22399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1384" name="Rectangle 40"/>
          <p:cNvSpPr>
            <a:spLocks noChangeArrowheads="1"/>
          </p:cNvSpPr>
          <p:nvPr/>
        </p:nvSpPr>
        <p:spPr bwMode="auto">
          <a:xfrm>
            <a:off x="836613" y="2473325"/>
            <a:ext cx="488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DIV.D</a:t>
            </a:r>
            <a:endParaRPr lang="en-US" sz="1200" b="0">
              <a:effectLst/>
            </a:endParaRPr>
          </a:p>
        </p:txBody>
      </p:sp>
      <p:sp>
        <p:nvSpPr>
          <p:cNvPr id="2361385" name="Rectangle 41"/>
          <p:cNvSpPr>
            <a:spLocks noChangeArrowheads="1"/>
          </p:cNvSpPr>
          <p:nvPr/>
        </p:nvSpPr>
        <p:spPr bwMode="auto">
          <a:xfrm>
            <a:off x="1384300" y="2473325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61386" name="Rectangle 42"/>
          <p:cNvSpPr>
            <a:spLocks noChangeArrowheads="1"/>
          </p:cNvSpPr>
          <p:nvPr/>
        </p:nvSpPr>
        <p:spPr bwMode="auto">
          <a:xfrm>
            <a:off x="1870075" y="24733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1387" name="Rectangle 43"/>
          <p:cNvSpPr>
            <a:spLocks noChangeArrowheads="1"/>
          </p:cNvSpPr>
          <p:nvPr/>
        </p:nvSpPr>
        <p:spPr bwMode="auto">
          <a:xfrm>
            <a:off x="2357438" y="24733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1388" name="Rectangle 44"/>
          <p:cNvSpPr>
            <a:spLocks noChangeArrowheads="1"/>
          </p:cNvSpPr>
          <p:nvPr/>
        </p:nvSpPr>
        <p:spPr bwMode="auto">
          <a:xfrm>
            <a:off x="836613" y="2705100"/>
            <a:ext cx="558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ADD.D</a:t>
            </a:r>
            <a:endParaRPr lang="en-US" sz="1200" b="0">
              <a:effectLst/>
            </a:endParaRPr>
          </a:p>
        </p:txBody>
      </p:sp>
      <p:sp>
        <p:nvSpPr>
          <p:cNvPr id="2361389" name="Rectangle 45"/>
          <p:cNvSpPr>
            <a:spLocks noChangeArrowheads="1"/>
          </p:cNvSpPr>
          <p:nvPr/>
        </p:nvSpPr>
        <p:spPr bwMode="auto">
          <a:xfrm>
            <a:off x="1384300" y="27051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1390" name="Rectangle 46"/>
          <p:cNvSpPr>
            <a:spLocks noChangeArrowheads="1"/>
          </p:cNvSpPr>
          <p:nvPr/>
        </p:nvSpPr>
        <p:spPr bwMode="auto">
          <a:xfrm>
            <a:off x="1870075" y="27051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1391" name="Rectangle 47"/>
          <p:cNvSpPr>
            <a:spLocks noChangeArrowheads="1"/>
          </p:cNvSpPr>
          <p:nvPr/>
        </p:nvSpPr>
        <p:spPr bwMode="auto">
          <a:xfrm>
            <a:off x="2357438" y="27051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1392" name="Rectangle 48"/>
          <p:cNvSpPr>
            <a:spLocks noChangeArrowheads="1"/>
          </p:cNvSpPr>
          <p:nvPr/>
        </p:nvSpPr>
        <p:spPr bwMode="auto">
          <a:xfrm>
            <a:off x="836613" y="2938463"/>
            <a:ext cx="1531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Functional unit status</a:t>
            </a:r>
            <a:endParaRPr lang="en-US" sz="1200" b="0">
              <a:effectLst/>
            </a:endParaRPr>
          </a:p>
        </p:txBody>
      </p:sp>
      <p:sp>
        <p:nvSpPr>
          <p:cNvPr id="2361393" name="Rectangle 49"/>
          <p:cNvSpPr>
            <a:spLocks noChangeArrowheads="1"/>
          </p:cNvSpPr>
          <p:nvPr/>
        </p:nvSpPr>
        <p:spPr bwMode="auto">
          <a:xfrm>
            <a:off x="4132263" y="2938463"/>
            <a:ext cx="2873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dest</a:t>
            </a:r>
            <a:endParaRPr lang="en-US" sz="1200" b="0">
              <a:effectLst/>
            </a:endParaRPr>
          </a:p>
        </p:txBody>
      </p:sp>
      <p:sp>
        <p:nvSpPr>
          <p:cNvPr id="2361394" name="Rectangle 50"/>
          <p:cNvSpPr>
            <a:spLocks noChangeArrowheads="1"/>
          </p:cNvSpPr>
          <p:nvPr/>
        </p:nvSpPr>
        <p:spPr bwMode="auto">
          <a:xfrm>
            <a:off x="4832350" y="293846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S1</a:t>
            </a:r>
            <a:endParaRPr lang="en-US" sz="1200" b="0">
              <a:effectLst/>
            </a:endParaRPr>
          </a:p>
        </p:txBody>
      </p:sp>
      <p:sp>
        <p:nvSpPr>
          <p:cNvPr id="2361395" name="Rectangle 51"/>
          <p:cNvSpPr>
            <a:spLocks noChangeArrowheads="1"/>
          </p:cNvSpPr>
          <p:nvPr/>
        </p:nvSpPr>
        <p:spPr bwMode="auto">
          <a:xfrm>
            <a:off x="5319713" y="293846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S2</a:t>
            </a:r>
            <a:endParaRPr lang="en-US" sz="1200" b="0">
              <a:effectLst/>
            </a:endParaRPr>
          </a:p>
        </p:txBody>
      </p:sp>
      <p:sp>
        <p:nvSpPr>
          <p:cNvPr id="2361396" name="Rectangle 52"/>
          <p:cNvSpPr>
            <a:spLocks noChangeArrowheads="1"/>
          </p:cNvSpPr>
          <p:nvPr/>
        </p:nvSpPr>
        <p:spPr bwMode="auto">
          <a:xfrm>
            <a:off x="5805488" y="2938463"/>
            <a:ext cx="5826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j</a:t>
            </a:r>
            <a:endParaRPr lang="en-US" sz="1200" b="0">
              <a:effectLst/>
            </a:endParaRPr>
          </a:p>
        </p:txBody>
      </p:sp>
      <p:sp>
        <p:nvSpPr>
          <p:cNvPr id="2361397" name="Rectangle 53"/>
          <p:cNvSpPr>
            <a:spLocks noChangeArrowheads="1"/>
          </p:cNvSpPr>
          <p:nvPr/>
        </p:nvSpPr>
        <p:spPr bwMode="auto">
          <a:xfrm>
            <a:off x="6496050" y="2938463"/>
            <a:ext cx="612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k</a:t>
            </a:r>
            <a:endParaRPr lang="en-US" sz="1200" b="0">
              <a:effectLst/>
            </a:endParaRPr>
          </a:p>
        </p:txBody>
      </p:sp>
      <p:sp>
        <p:nvSpPr>
          <p:cNvPr id="2361398" name="Rectangle 54"/>
          <p:cNvSpPr>
            <a:spLocks noChangeArrowheads="1"/>
          </p:cNvSpPr>
          <p:nvPr/>
        </p:nvSpPr>
        <p:spPr bwMode="auto">
          <a:xfrm>
            <a:off x="7235825" y="29384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Fj?</a:t>
            </a:r>
            <a:endParaRPr lang="en-US" sz="1200" b="0">
              <a:effectLst/>
            </a:endParaRPr>
          </a:p>
        </p:txBody>
      </p:sp>
      <p:sp>
        <p:nvSpPr>
          <p:cNvPr id="2361399" name="Rectangle 55"/>
          <p:cNvSpPr>
            <a:spLocks noChangeArrowheads="1"/>
          </p:cNvSpPr>
          <p:nvPr/>
        </p:nvSpPr>
        <p:spPr bwMode="auto">
          <a:xfrm>
            <a:off x="7854950" y="2938463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Fk?</a:t>
            </a:r>
            <a:endParaRPr lang="en-US" sz="1200" b="0">
              <a:effectLst/>
            </a:endParaRPr>
          </a:p>
        </p:txBody>
      </p:sp>
      <p:sp>
        <p:nvSpPr>
          <p:cNvPr id="2361400" name="Rectangle 56"/>
          <p:cNvSpPr>
            <a:spLocks noChangeArrowheads="1"/>
          </p:cNvSpPr>
          <p:nvPr/>
        </p:nvSpPr>
        <p:spPr bwMode="auto">
          <a:xfrm>
            <a:off x="1384300" y="3171825"/>
            <a:ext cx="355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Time</a:t>
            </a:r>
            <a:endParaRPr lang="en-US" sz="1200" b="0">
              <a:effectLst/>
            </a:endParaRPr>
          </a:p>
        </p:txBody>
      </p:sp>
      <p:sp>
        <p:nvSpPr>
          <p:cNvPr id="2361401" name="Rectangle 57"/>
          <p:cNvSpPr>
            <a:spLocks noChangeArrowheads="1"/>
          </p:cNvSpPr>
          <p:nvPr/>
        </p:nvSpPr>
        <p:spPr bwMode="auto">
          <a:xfrm>
            <a:off x="1870075" y="3171825"/>
            <a:ext cx="415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Name</a:t>
            </a:r>
            <a:endParaRPr lang="en-US" sz="1200" b="0">
              <a:effectLst/>
            </a:endParaRPr>
          </a:p>
        </p:txBody>
      </p:sp>
      <p:sp>
        <p:nvSpPr>
          <p:cNvPr id="2361402" name="Rectangle 58"/>
          <p:cNvSpPr>
            <a:spLocks noChangeArrowheads="1"/>
          </p:cNvSpPr>
          <p:nvPr/>
        </p:nvSpPr>
        <p:spPr bwMode="auto">
          <a:xfrm>
            <a:off x="2844800" y="3171825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Busy</a:t>
            </a:r>
            <a:endParaRPr lang="en-US" sz="1200" b="0">
              <a:effectLst/>
            </a:endParaRPr>
          </a:p>
        </p:txBody>
      </p:sp>
      <p:sp>
        <p:nvSpPr>
          <p:cNvPr id="2361403" name="Rectangle 59"/>
          <p:cNvSpPr>
            <a:spLocks noChangeArrowheads="1"/>
          </p:cNvSpPr>
          <p:nvPr/>
        </p:nvSpPr>
        <p:spPr bwMode="auto">
          <a:xfrm>
            <a:off x="3422650" y="3171825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Op</a:t>
            </a:r>
            <a:endParaRPr lang="en-US" sz="1200" b="0">
              <a:effectLst/>
            </a:endParaRPr>
          </a:p>
        </p:txBody>
      </p:sp>
      <p:sp>
        <p:nvSpPr>
          <p:cNvPr id="2361404" name="Rectangle 60"/>
          <p:cNvSpPr>
            <a:spLocks noChangeArrowheads="1"/>
          </p:cNvSpPr>
          <p:nvPr/>
        </p:nvSpPr>
        <p:spPr bwMode="auto">
          <a:xfrm>
            <a:off x="4132263" y="3171825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Fi</a:t>
            </a:r>
            <a:endParaRPr lang="en-US" sz="1200" b="0">
              <a:effectLst/>
            </a:endParaRPr>
          </a:p>
        </p:txBody>
      </p:sp>
      <p:sp>
        <p:nvSpPr>
          <p:cNvPr id="2361405" name="Rectangle 61"/>
          <p:cNvSpPr>
            <a:spLocks noChangeArrowheads="1"/>
          </p:cNvSpPr>
          <p:nvPr/>
        </p:nvSpPr>
        <p:spPr bwMode="auto">
          <a:xfrm>
            <a:off x="4832350" y="3171825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</a:t>
            </a:r>
            <a:endParaRPr lang="en-US" sz="1200" b="0">
              <a:effectLst/>
            </a:endParaRPr>
          </a:p>
        </p:txBody>
      </p:sp>
      <p:sp>
        <p:nvSpPr>
          <p:cNvPr id="2361406" name="Rectangle 62"/>
          <p:cNvSpPr>
            <a:spLocks noChangeArrowheads="1"/>
          </p:cNvSpPr>
          <p:nvPr/>
        </p:nvSpPr>
        <p:spPr bwMode="auto">
          <a:xfrm>
            <a:off x="5319713" y="31718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</a:t>
            </a:r>
            <a:endParaRPr lang="en-US" sz="1200" b="0">
              <a:effectLst/>
            </a:endParaRPr>
          </a:p>
        </p:txBody>
      </p:sp>
      <p:sp>
        <p:nvSpPr>
          <p:cNvPr id="2361407" name="Rectangle 63"/>
          <p:cNvSpPr>
            <a:spLocks noChangeArrowheads="1"/>
          </p:cNvSpPr>
          <p:nvPr/>
        </p:nvSpPr>
        <p:spPr bwMode="auto">
          <a:xfrm>
            <a:off x="5805488" y="31718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Qj</a:t>
            </a:r>
            <a:endParaRPr lang="en-US" sz="1200" b="0">
              <a:effectLst/>
            </a:endParaRPr>
          </a:p>
        </p:txBody>
      </p:sp>
      <p:sp>
        <p:nvSpPr>
          <p:cNvPr id="2361408" name="Rectangle 64"/>
          <p:cNvSpPr>
            <a:spLocks noChangeArrowheads="1"/>
          </p:cNvSpPr>
          <p:nvPr/>
        </p:nvSpPr>
        <p:spPr bwMode="auto">
          <a:xfrm>
            <a:off x="6496050" y="3171825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Qk</a:t>
            </a:r>
            <a:endParaRPr lang="en-US" sz="1200" b="0">
              <a:effectLst/>
            </a:endParaRPr>
          </a:p>
        </p:txBody>
      </p:sp>
      <p:sp>
        <p:nvSpPr>
          <p:cNvPr id="2361409" name="Rectangle 65"/>
          <p:cNvSpPr>
            <a:spLocks noChangeArrowheads="1"/>
          </p:cNvSpPr>
          <p:nvPr/>
        </p:nvSpPr>
        <p:spPr bwMode="auto">
          <a:xfrm>
            <a:off x="7235825" y="3171825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Rj</a:t>
            </a:r>
            <a:endParaRPr lang="en-US" sz="1200" b="0">
              <a:effectLst/>
            </a:endParaRPr>
          </a:p>
        </p:txBody>
      </p:sp>
      <p:sp>
        <p:nvSpPr>
          <p:cNvPr id="2361410" name="Rectangle 66"/>
          <p:cNvSpPr>
            <a:spLocks noChangeArrowheads="1"/>
          </p:cNvSpPr>
          <p:nvPr/>
        </p:nvSpPr>
        <p:spPr bwMode="auto">
          <a:xfrm>
            <a:off x="7854950" y="31718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Rk</a:t>
            </a:r>
            <a:endParaRPr lang="en-US" sz="1200" b="0">
              <a:effectLst/>
            </a:endParaRPr>
          </a:p>
        </p:txBody>
      </p:sp>
      <p:sp>
        <p:nvSpPr>
          <p:cNvPr id="2361411" name="Rectangle 67"/>
          <p:cNvSpPr>
            <a:spLocks noChangeArrowheads="1"/>
          </p:cNvSpPr>
          <p:nvPr/>
        </p:nvSpPr>
        <p:spPr bwMode="auto">
          <a:xfrm>
            <a:off x="1870075" y="3405188"/>
            <a:ext cx="503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61412" name="Rectangle 68"/>
          <p:cNvSpPr>
            <a:spLocks noChangeArrowheads="1"/>
          </p:cNvSpPr>
          <p:nvPr/>
        </p:nvSpPr>
        <p:spPr bwMode="auto">
          <a:xfrm>
            <a:off x="2844800" y="3405188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61413" name="Rectangle 69"/>
          <p:cNvSpPr>
            <a:spLocks noChangeArrowheads="1"/>
          </p:cNvSpPr>
          <p:nvPr/>
        </p:nvSpPr>
        <p:spPr bwMode="auto">
          <a:xfrm>
            <a:off x="3422650" y="3405188"/>
            <a:ext cx="365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Load</a:t>
            </a:r>
            <a:endParaRPr lang="en-US" sz="1200" b="0">
              <a:effectLst/>
            </a:endParaRPr>
          </a:p>
        </p:txBody>
      </p:sp>
      <p:sp>
        <p:nvSpPr>
          <p:cNvPr id="2361414" name="Rectangle 70"/>
          <p:cNvSpPr>
            <a:spLocks noChangeArrowheads="1"/>
          </p:cNvSpPr>
          <p:nvPr/>
        </p:nvSpPr>
        <p:spPr bwMode="auto">
          <a:xfrm>
            <a:off x="4132263" y="34051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1415" name="Rectangle 71"/>
          <p:cNvSpPr>
            <a:spLocks noChangeArrowheads="1"/>
          </p:cNvSpPr>
          <p:nvPr/>
        </p:nvSpPr>
        <p:spPr bwMode="auto">
          <a:xfrm>
            <a:off x="5319713" y="3405188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R2</a:t>
            </a:r>
            <a:endParaRPr lang="en-US" sz="1200" b="0">
              <a:effectLst/>
            </a:endParaRPr>
          </a:p>
        </p:txBody>
      </p:sp>
      <p:sp>
        <p:nvSpPr>
          <p:cNvPr id="2361416" name="Rectangle 72"/>
          <p:cNvSpPr>
            <a:spLocks noChangeArrowheads="1"/>
          </p:cNvSpPr>
          <p:nvPr/>
        </p:nvSpPr>
        <p:spPr bwMode="auto">
          <a:xfrm>
            <a:off x="7854950" y="3405188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61417" name="Line 73"/>
          <p:cNvSpPr>
            <a:spLocks noChangeShapeType="1"/>
          </p:cNvSpPr>
          <p:nvPr/>
        </p:nvSpPr>
        <p:spPr bwMode="auto">
          <a:xfrm>
            <a:off x="2803525" y="1519238"/>
            <a:ext cx="1588" cy="139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418" name="Rectangle 74"/>
          <p:cNvSpPr>
            <a:spLocks noChangeArrowheads="1"/>
          </p:cNvSpPr>
          <p:nvPr/>
        </p:nvSpPr>
        <p:spPr bwMode="auto">
          <a:xfrm>
            <a:off x="1870075" y="3636963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Mult1</a:t>
            </a:r>
            <a:endParaRPr lang="en-US" sz="1200" b="0">
              <a:effectLst/>
            </a:endParaRPr>
          </a:p>
        </p:txBody>
      </p:sp>
      <p:sp>
        <p:nvSpPr>
          <p:cNvPr id="2361419" name="Rectangle 75"/>
          <p:cNvSpPr>
            <a:spLocks noChangeArrowheads="1"/>
          </p:cNvSpPr>
          <p:nvPr/>
        </p:nvSpPr>
        <p:spPr bwMode="auto">
          <a:xfrm>
            <a:off x="2844800" y="3636963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61420" name="Rectangle 76"/>
          <p:cNvSpPr>
            <a:spLocks noChangeArrowheads="1"/>
          </p:cNvSpPr>
          <p:nvPr/>
        </p:nvSpPr>
        <p:spPr bwMode="auto">
          <a:xfrm>
            <a:off x="1870075" y="3870325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Mult2</a:t>
            </a:r>
            <a:endParaRPr lang="en-US" sz="1200" b="0">
              <a:effectLst/>
            </a:endParaRPr>
          </a:p>
        </p:txBody>
      </p:sp>
      <p:sp>
        <p:nvSpPr>
          <p:cNvPr id="2361421" name="Rectangle 77"/>
          <p:cNvSpPr>
            <a:spLocks noChangeArrowheads="1"/>
          </p:cNvSpPr>
          <p:nvPr/>
        </p:nvSpPr>
        <p:spPr bwMode="auto">
          <a:xfrm>
            <a:off x="2844800" y="3870325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61422" name="Rectangle 78"/>
          <p:cNvSpPr>
            <a:spLocks noChangeArrowheads="1"/>
          </p:cNvSpPr>
          <p:nvPr/>
        </p:nvSpPr>
        <p:spPr bwMode="auto">
          <a:xfrm>
            <a:off x="1870075" y="4103688"/>
            <a:ext cx="3063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</a:t>
            </a:r>
            <a:endParaRPr lang="en-US" sz="1200" b="0">
              <a:effectLst/>
            </a:endParaRPr>
          </a:p>
        </p:txBody>
      </p:sp>
      <p:sp>
        <p:nvSpPr>
          <p:cNvPr id="2361423" name="Rectangle 79"/>
          <p:cNvSpPr>
            <a:spLocks noChangeArrowheads="1"/>
          </p:cNvSpPr>
          <p:nvPr/>
        </p:nvSpPr>
        <p:spPr bwMode="auto">
          <a:xfrm>
            <a:off x="2844800" y="4103688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61424" name="Rectangle 80"/>
          <p:cNvSpPr>
            <a:spLocks noChangeArrowheads="1"/>
          </p:cNvSpPr>
          <p:nvPr/>
        </p:nvSpPr>
        <p:spPr bwMode="auto">
          <a:xfrm>
            <a:off x="1870075" y="4337050"/>
            <a:ext cx="484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Divide</a:t>
            </a:r>
            <a:endParaRPr lang="en-US" sz="1200" b="0">
              <a:effectLst/>
            </a:endParaRPr>
          </a:p>
        </p:txBody>
      </p:sp>
      <p:sp>
        <p:nvSpPr>
          <p:cNvPr id="2361425" name="Rectangle 81"/>
          <p:cNvSpPr>
            <a:spLocks noChangeArrowheads="1"/>
          </p:cNvSpPr>
          <p:nvPr/>
        </p:nvSpPr>
        <p:spPr bwMode="auto">
          <a:xfrm>
            <a:off x="2844800" y="4337050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61426" name="Rectangle 82"/>
          <p:cNvSpPr>
            <a:spLocks noChangeArrowheads="1"/>
          </p:cNvSpPr>
          <p:nvPr/>
        </p:nvSpPr>
        <p:spPr bwMode="auto">
          <a:xfrm>
            <a:off x="836613" y="4568825"/>
            <a:ext cx="14843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Register result status</a:t>
            </a:r>
            <a:endParaRPr lang="en-US" sz="1200" b="0">
              <a:effectLst/>
            </a:endParaRPr>
          </a:p>
        </p:txBody>
      </p:sp>
      <p:sp>
        <p:nvSpPr>
          <p:cNvPr id="2361427" name="Rectangle 83"/>
          <p:cNvSpPr>
            <a:spLocks noChangeArrowheads="1"/>
          </p:cNvSpPr>
          <p:nvPr/>
        </p:nvSpPr>
        <p:spPr bwMode="auto">
          <a:xfrm>
            <a:off x="846138" y="4802188"/>
            <a:ext cx="574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>
                <a:solidFill>
                  <a:srgbClr val="000000"/>
                </a:solidFill>
                <a:effectLst/>
                <a:latin typeface="Geneva" charset="0"/>
              </a:rPr>
              <a:t>Clock</a:t>
            </a:r>
            <a:endParaRPr lang="en-US" sz="1200" b="0">
              <a:effectLst/>
            </a:endParaRPr>
          </a:p>
        </p:txBody>
      </p:sp>
      <p:sp>
        <p:nvSpPr>
          <p:cNvPr id="2361428" name="Rectangle 84"/>
          <p:cNvSpPr>
            <a:spLocks noChangeArrowheads="1"/>
          </p:cNvSpPr>
          <p:nvPr/>
        </p:nvSpPr>
        <p:spPr bwMode="auto">
          <a:xfrm>
            <a:off x="2854325" y="4792663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1429" name="Rectangle 85"/>
          <p:cNvSpPr>
            <a:spLocks noChangeArrowheads="1"/>
          </p:cNvSpPr>
          <p:nvPr/>
        </p:nvSpPr>
        <p:spPr bwMode="auto">
          <a:xfrm>
            <a:off x="3432175" y="4792663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1430" name="Rectangle 86"/>
          <p:cNvSpPr>
            <a:spLocks noChangeArrowheads="1"/>
          </p:cNvSpPr>
          <p:nvPr/>
        </p:nvSpPr>
        <p:spPr bwMode="auto">
          <a:xfrm>
            <a:off x="4141788" y="4792663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61431" name="Rectangle 87"/>
          <p:cNvSpPr>
            <a:spLocks noChangeArrowheads="1"/>
          </p:cNvSpPr>
          <p:nvPr/>
        </p:nvSpPr>
        <p:spPr bwMode="auto">
          <a:xfrm>
            <a:off x="4841875" y="4792663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1432" name="Rectangle 88"/>
          <p:cNvSpPr>
            <a:spLocks noChangeArrowheads="1"/>
          </p:cNvSpPr>
          <p:nvPr/>
        </p:nvSpPr>
        <p:spPr bwMode="auto">
          <a:xfrm>
            <a:off x="5329238" y="4792663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1433" name="Rectangle 89"/>
          <p:cNvSpPr>
            <a:spLocks noChangeArrowheads="1"/>
          </p:cNvSpPr>
          <p:nvPr/>
        </p:nvSpPr>
        <p:spPr bwMode="auto">
          <a:xfrm>
            <a:off x="5816600" y="4792663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61434" name="Rectangle 90"/>
          <p:cNvSpPr>
            <a:spLocks noChangeArrowheads="1"/>
          </p:cNvSpPr>
          <p:nvPr/>
        </p:nvSpPr>
        <p:spPr bwMode="auto">
          <a:xfrm>
            <a:off x="6505575" y="4792663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F12</a:t>
            </a:r>
            <a:endParaRPr lang="en-US" sz="1200" b="0">
              <a:effectLst/>
            </a:endParaRPr>
          </a:p>
        </p:txBody>
      </p:sp>
      <p:sp>
        <p:nvSpPr>
          <p:cNvPr id="2361435" name="Rectangle 91"/>
          <p:cNvSpPr>
            <a:spLocks noChangeArrowheads="1"/>
          </p:cNvSpPr>
          <p:nvPr/>
        </p:nvSpPr>
        <p:spPr bwMode="auto">
          <a:xfrm>
            <a:off x="7246938" y="4792663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...</a:t>
            </a:r>
            <a:endParaRPr lang="en-US" sz="1200" b="0">
              <a:effectLst/>
            </a:endParaRPr>
          </a:p>
        </p:txBody>
      </p:sp>
      <p:sp>
        <p:nvSpPr>
          <p:cNvPr id="2361436" name="Rectangle 92"/>
          <p:cNvSpPr>
            <a:spLocks noChangeArrowheads="1"/>
          </p:cNvSpPr>
          <p:nvPr/>
        </p:nvSpPr>
        <p:spPr bwMode="auto">
          <a:xfrm>
            <a:off x="7864475" y="4792663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F30</a:t>
            </a:r>
            <a:endParaRPr lang="en-US" sz="1200" b="0">
              <a:effectLst/>
            </a:endParaRPr>
          </a:p>
        </p:txBody>
      </p:sp>
      <p:sp>
        <p:nvSpPr>
          <p:cNvPr id="2361437" name="Rectangle 93"/>
          <p:cNvSpPr>
            <a:spLocks noChangeArrowheads="1"/>
          </p:cNvSpPr>
          <p:nvPr/>
        </p:nvSpPr>
        <p:spPr bwMode="auto">
          <a:xfrm>
            <a:off x="1169988" y="50958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3</a:t>
            </a:r>
            <a:endParaRPr lang="en-US" sz="1200" b="0">
              <a:effectLst/>
            </a:endParaRPr>
          </a:p>
        </p:txBody>
      </p:sp>
      <p:sp>
        <p:nvSpPr>
          <p:cNvPr id="2361438" name="Rectangle 94"/>
          <p:cNvSpPr>
            <a:spLocks noChangeArrowheads="1"/>
          </p:cNvSpPr>
          <p:nvPr/>
        </p:nvSpPr>
        <p:spPr bwMode="auto">
          <a:xfrm>
            <a:off x="2357438" y="5095875"/>
            <a:ext cx="236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</a:t>
            </a:r>
            <a:endParaRPr lang="en-US" sz="1200" b="0">
              <a:effectLst/>
            </a:endParaRPr>
          </a:p>
        </p:txBody>
      </p:sp>
      <p:sp>
        <p:nvSpPr>
          <p:cNvPr id="2361439" name="Rectangle 95"/>
          <p:cNvSpPr>
            <a:spLocks noChangeArrowheads="1"/>
          </p:cNvSpPr>
          <p:nvPr/>
        </p:nvSpPr>
        <p:spPr bwMode="auto">
          <a:xfrm>
            <a:off x="4832350" y="5095875"/>
            <a:ext cx="503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61440" name="Line 96"/>
          <p:cNvSpPr>
            <a:spLocks noChangeShapeType="1"/>
          </p:cNvSpPr>
          <p:nvPr/>
        </p:nvSpPr>
        <p:spPr bwMode="auto">
          <a:xfrm>
            <a:off x="2803525" y="3382963"/>
            <a:ext cx="1588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441" name="Line 97"/>
          <p:cNvSpPr>
            <a:spLocks noChangeShapeType="1"/>
          </p:cNvSpPr>
          <p:nvPr/>
        </p:nvSpPr>
        <p:spPr bwMode="auto">
          <a:xfrm>
            <a:off x="8524875" y="3382963"/>
            <a:ext cx="1588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442" name="Line 98"/>
          <p:cNvSpPr>
            <a:spLocks noChangeShapeType="1"/>
          </p:cNvSpPr>
          <p:nvPr/>
        </p:nvSpPr>
        <p:spPr bwMode="auto">
          <a:xfrm>
            <a:off x="2803525" y="5075238"/>
            <a:ext cx="1588" cy="233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443" name="Line 99"/>
          <p:cNvSpPr>
            <a:spLocks noChangeShapeType="1"/>
          </p:cNvSpPr>
          <p:nvPr/>
        </p:nvSpPr>
        <p:spPr bwMode="auto">
          <a:xfrm>
            <a:off x="5278438" y="1519238"/>
            <a:ext cx="1587" cy="139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444" name="Line 100"/>
          <p:cNvSpPr>
            <a:spLocks noChangeShapeType="1"/>
          </p:cNvSpPr>
          <p:nvPr/>
        </p:nvSpPr>
        <p:spPr bwMode="auto">
          <a:xfrm>
            <a:off x="8524875" y="5075238"/>
            <a:ext cx="1588" cy="233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445" name="AutoShape 101"/>
          <p:cNvSpPr>
            <a:spLocks noChangeArrowheads="1"/>
          </p:cNvSpPr>
          <p:nvPr/>
        </p:nvSpPr>
        <p:spPr bwMode="auto">
          <a:xfrm>
            <a:off x="2919413" y="1979613"/>
            <a:ext cx="387350" cy="273050"/>
          </a:xfrm>
          <a:prstGeom prst="roundRect">
            <a:avLst>
              <a:gd name="adj" fmla="val 12495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61446" name="Text Box 102"/>
          <p:cNvSpPr txBox="1">
            <a:spLocks noChangeArrowheads="1"/>
          </p:cNvSpPr>
          <p:nvPr/>
        </p:nvSpPr>
        <p:spPr bwMode="auto">
          <a:xfrm>
            <a:off x="2955925" y="19669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3300"/>
                </a:solidFill>
                <a:effectLst/>
              </a:rPr>
              <a:t>?</a:t>
            </a:r>
          </a:p>
        </p:txBody>
      </p:sp>
      <p:sp>
        <p:nvSpPr>
          <p:cNvPr id="2361447" name="AutoShape 103"/>
          <p:cNvSpPr>
            <a:spLocks noChangeArrowheads="1"/>
          </p:cNvSpPr>
          <p:nvPr/>
        </p:nvSpPr>
        <p:spPr bwMode="auto">
          <a:xfrm>
            <a:off x="4318000" y="1549400"/>
            <a:ext cx="228600" cy="2286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5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5B617-B480-4E1E-8AD9-50B1232644DE}" type="slidenum">
              <a:rPr lang="en-US"/>
              <a:pPr/>
              <a:t>23</a:t>
            </a:fld>
            <a:endParaRPr lang="en-US"/>
          </a:p>
        </p:txBody>
      </p:sp>
      <p:sp>
        <p:nvSpPr>
          <p:cNvPr id="236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152400"/>
            <a:ext cx="8001000" cy="4572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Scoreboard Example:  Cycle 4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62371" name="Line 3"/>
          <p:cNvSpPr>
            <a:spLocks noChangeShapeType="1"/>
          </p:cNvSpPr>
          <p:nvPr/>
        </p:nvSpPr>
        <p:spPr bwMode="auto">
          <a:xfrm>
            <a:off x="2787650" y="1620838"/>
            <a:ext cx="24653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372" name="Line 4"/>
          <p:cNvSpPr>
            <a:spLocks noChangeShapeType="1"/>
          </p:cNvSpPr>
          <p:nvPr/>
        </p:nvSpPr>
        <p:spPr bwMode="auto">
          <a:xfrm>
            <a:off x="2787650" y="3019425"/>
            <a:ext cx="24653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373" name="Line 5"/>
          <p:cNvSpPr>
            <a:spLocks noChangeShapeType="1"/>
          </p:cNvSpPr>
          <p:nvPr/>
        </p:nvSpPr>
        <p:spPr bwMode="auto">
          <a:xfrm>
            <a:off x="2787650" y="3484563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374" name="Line 6"/>
          <p:cNvSpPr>
            <a:spLocks noChangeShapeType="1"/>
          </p:cNvSpPr>
          <p:nvPr/>
        </p:nvSpPr>
        <p:spPr bwMode="auto">
          <a:xfrm>
            <a:off x="2787650" y="4649788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375" name="Line 7"/>
          <p:cNvSpPr>
            <a:spLocks noChangeShapeType="1"/>
          </p:cNvSpPr>
          <p:nvPr/>
        </p:nvSpPr>
        <p:spPr bwMode="auto">
          <a:xfrm>
            <a:off x="2787650" y="5176838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376" name="Line 8"/>
          <p:cNvSpPr>
            <a:spLocks noChangeShapeType="1"/>
          </p:cNvSpPr>
          <p:nvPr/>
        </p:nvSpPr>
        <p:spPr bwMode="auto">
          <a:xfrm>
            <a:off x="2787650" y="541020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377" name="Rectangle 9"/>
          <p:cNvSpPr>
            <a:spLocks noChangeArrowheads="1"/>
          </p:cNvSpPr>
          <p:nvPr/>
        </p:nvSpPr>
        <p:spPr bwMode="auto">
          <a:xfrm>
            <a:off x="811213" y="1176338"/>
            <a:ext cx="1265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Instruction status </a:t>
            </a:r>
            <a:endParaRPr lang="en-US" sz="1200" b="0">
              <a:effectLst/>
            </a:endParaRPr>
          </a:p>
        </p:txBody>
      </p:sp>
      <p:sp>
        <p:nvSpPr>
          <p:cNvPr id="2362378" name="Rectangle 10"/>
          <p:cNvSpPr>
            <a:spLocks noChangeArrowheads="1"/>
          </p:cNvSpPr>
          <p:nvPr/>
        </p:nvSpPr>
        <p:spPr bwMode="auto">
          <a:xfrm>
            <a:off x="3397250" y="1176338"/>
            <a:ext cx="34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Read</a:t>
            </a:r>
            <a:endParaRPr lang="en-US" sz="1100">
              <a:effectLst/>
            </a:endParaRPr>
          </a:p>
        </p:txBody>
      </p:sp>
      <p:sp>
        <p:nvSpPr>
          <p:cNvPr id="2362379" name="Rectangle 11"/>
          <p:cNvSpPr>
            <a:spLocks noChangeArrowheads="1"/>
          </p:cNvSpPr>
          <p:nvPr/>
        </p:nvSpPr>
        <p:spPr bwMode="auto">
          <a:xfrm>
            <a:off x="4106863" y="1176338"/>
            <a:ext cx="6683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Execution</a:t>
            </a:r>
            <a:endParaRPr lang="en-US" sz="1100">
              <a:effectLst/>
            </a:endParaRPr>
          </a:p>
        </p:txBody>
      </p:sp>
      <p:sp>
        <p:nvSpPr>
          <p:cNvPr id="2362380" name="Rectangle 12"/>
          <p:cNvSpPr>
            <a:spLocks noChangeArrowheads="1"/>
          </p:cNvSpPr>
          <p:nvPr/>
        </p:nvSpPr>
        <p:spPr bwMode="auto">
          <a:xfrm>
            <a:off x="4806950" y="1176338"/>
            <a:ext cx="347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Write</a:t>
            </a:r>
            <a:endParaRPr lang="en-US" sz="1100">
              <a:effectLst/>
            </a:endParaRPr>
          </a:p>
        </p:txBody>
      </p:sp>
      <p:sp>
        <p:nvSpPr>
          <p:cNvPr id="2362381" name="Rectangle 13"/>
          <p:cNvSpPr>
            <a:spLocks noChangeArrowheads="1"/>
          </p:cNvSpPr>
          <p:nvPr/>
        </p:nvSpPr>
        <p:spPr bwMode="auto">
          <a:xfrm>
            <a:off x="811213" y="1409700"/>
            <a:ext cx="769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Instruction</a:t>
            </a:r>
            <a:endParaRPr lang="en-US" sz="1200" b="0">
              <a:effectLst/>
            </a:endParaRPr>
          </a:p>
        </p:txBody>
      </p:sp>
      <p:sp>
        <p:nvSpPr>
          <p:cNvPr id="2362382" name="Rectangle 14"/>
          <p:cNvSpPr>
            <a:spLocks noChangeArrowheads="1"/>
          </p:cNvSpPr>
          <p:nvPr/>
        </p:nvSpPr>
        <p:spPr bwMode="auto">
          <a:xfrm>
            <a:off x="1966913" y="1409700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j</a:t>
            </a:r>
            <a:endParaRPr lang="en-US" sz="1200" b="0">
              <a:effectLst/>
            </a:endParaRPr>
          </a:p>
        </p:txBody>
      </p:sp>
      <p:sp>
        <p:nvSpPr>
          <p:cNvPr id="2362383" name="Rectangle 15"/>
          <p:cNvSpPr>
            <a:spLocks noChangeArrowheads="1"/>
          </p:cNvSpPr>
          <p:nvPr/>
        </p:nvSpPr>
        <p:spPr bwMode="auto">
          <a:xfrm>
            <a:off x="2443163" y="1409700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k</a:t>
            </a:r>
            <a:endParaRPr lang="en-US" sz="1200" b="0">
              <a:effectLst/>
            </a:endParaRPr>
          </a:p>
        </p:txBody>
      </p:sp>
      <p:sp>
        <p:nvSpPr>
          <p:cNvPr id="2362384" name="Rectangle 16"/>
          <p:cNvSpPr>
            <a:spLocks noChangeArrowheads="1"/>
          </p:cNvSpPr>
          <p:nvPr/>
        </p:nvSpPr>
        <p:spPr bwMode="auto">
          <a:xfrm>
            <a:off x="2819400" y="1409700"/>
            <a:ext cx="3571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Issue</a:t>
            </a:r>
            <a:endParaRPr lang="en-US" sz="1100">
              <a:effectLst/>
            </a:endParaRPr>
          </a:p>
        </p:txBody>
      </p:sp>
      <p:sp>
        <p:nvSpPr>
          <p:cNvPr id="2362385" name="Rectangle 17"/>
          <p:cNvSpPr>
            <a:spLocks noChangeArrowheads="1"/>
          </p:cNvSpPr>
          <p:nvPr/>
        </p:nvSpPr>
        <p:spPr bwMode="auto">
          <a:xfrm>
            <a:off x="3397250" y="1409700"/>
            <a:ext cx="6302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operands</a:t>
            </a:r>
            <a:endParaRPr lang="en-US" sz="1100">
              <a:effectLst/>
            </a:endParaRPr>
          </a:p>
        </p:txBody>
      </p:sp>
      <p:sp>
        <p:nvSpPr>
          <p:cNvPr id="2362386" name="Rectangle 18"/>
          <p:cNvSpPr>
            <a:spLocks noChangeArrowheads="1"/>
          </p:cNvSpPr>
          <p:nvPr/>
        </p:nvSpPr>
        <p:spPr bwMode="auto">
          <a:xfrm>
            <a:off x="4106863" y="1409700"/>
            <a:ext cx="612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complete</a:t>
            </a:r>
            <a:endParaRPr lang="en-US" sz="1100">
              <a:effectLst/>
            </a:endParaRPr>
          </a:p>
        </p:txBody>
      </p:sp>
      <p:sp>
        <p:nvSpPr>
          <p:cNvPr id="2362387" name="Rectangle 19"/>
          <p:cNvSpPr>
            <a:spLocks noChangeArrowheads="1"/>
          </p:cNvSpPr>
          <p:nvPr/>
        </p:nvSpPr>
        <p:spPr bwMode="auto">
          <a:xfrm>
            <a:off x="4806950" y="1409700"/>
            <a:ext cx="427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Result</a:t>
            </a:r>
            <a:endParaRPr lang="en-US" sz="1100">
              <a:effectLst/>
            </a:endParaRPr>
          </a:p>
        </p:txBody>
      </p:sp>
      <p:sp>
        <p:nvSpPr>
          <p:cNvPr id="2362388" name="Rectangle 20"/>
          <p:cNvSpPr>
            <a:spLocks noChangeArrowheads="1"/>
          </p:cNvSpPr>
          <p:nvPr/>
        </p:nvSpPr>
        <p:spPr bwMode="auto">
          <a:xfrm>
            <a:off x="811213" y="1643063"/>
            <a:ext cx="2809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L.D</a:t>
            </a:r>
            <a:endParaRPr lang="en-US" sz="1200" b="0">
              <a:effectLst/>
            </a:endParaRPr>
          </a:p>
        </p:txBody>
      </p:sp>
      <p:sp>
        <p:nvSpPr>
          <p:cNvPr id="2362389" name="Rectangle 21"/>
          <p:cNvSpPr>
            <a:spLocks noChangeArrowheads="1"/>
          </p:cNvSpPr>
          <p:nvPr/>
        </p:nvSpPr>
        <p:spPr bwMode="auto">
          <a:xfrm>
            <a:off x="1358900" y="16430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2390" name="Rectangle 22"/>
          <p:cNvSpPr>
            <a:spLocks noChangeArrowheads="1"/>
          </p:cNvSpPr>
          <p:nvPr/>
        </p:nvSpPr>
        <p:spPr bwMode="auto">
          <a:xfrm>
            <a:off x="1844675" y="1643063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34+</a:t>
            </a:r>
            <a:endParaRPr lang="en-US" sz="1200" b="0">
              <a:effectLst/>
            </a:endParaRPr>
          </a:p>
        </p:txBody>
      </p:sp>
      <p:sp>
        <p:nvSpPr>
          <p:cNvPr id="2362391" name="Rectangle 23"/>
          <p:cNvSpPr>
            <a:spLocks noChangeArrowheads="1"/>
          </p:cNvSpPr>
          <p:nvPr/>
        </p:nvSpPr>
        <p:spPr bwMode="auto">
          <a:xfrm>
            <a:off x="2332038" y="1643063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R2</a:t>
            </a:r>
            <a:endParaRPr lang="en-US" sz="1200" b="0">
              <a:effectLst/>
            </a:endParaRPr>
          </a:p>
        </p:txBody>
      </p:sp>
      <p:sp>
        <p:nvSpPr>
          <p:cNvPr id="2362392" name="Rectangle 24"/>
          <p:cNvSpPr>
            <a:spLocks noChangeArrowheads="1"/>
          </p:cNvSpPr>
          <p:nvPr/>
        </p:nvSpPr>
        <p:spPr bwMode="auto">
          <a:xfrm>
            <a:off x="3011488" y="16430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</a:t>
            </a:r>
            <a:endParaRPr lang="en-US" sz="1200" b="0">
              <a:effectLst/>
            </a:endParaRPr>
          </a:p>
        </p:txBody>
      </p:sp>
      <p:sp>
        <p:nvSpPr>
          <p:cNvPr id="2362393" name="Rectangle 25"/>
          <p:cNvSpPr>
            <a:spLocks noChangeArrowheads="1"/>
          </p:cNvSpPr>
          <p:nvPr/>
        </p:nvSpPr>
        <p:spPr bwMode="auto">
          <a:xfrm>
            <a:off x="3660775" y="16430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2</a:t>
            </a:r>
            <a:endParaRPr lang="en-US" sz="1200" b="0">
              <a:effectLst/>
            </a:endParaRPr>
          </a:p>
        </p:txBody>
      </p:sp>
      <p:sp>
        <p:nvSpPr>
          <p:cNvPr id="2362394" name="Rectangle 26"/>
          <p:cNvSpPr>
            <a:spLocks noChangeArrowheads="1"/>
          </p:cNvSpPr>
          <p:nvPr/>
        </p:nvSpPr>
        <p:spPr bwMode="auto">
          <a:xfrm>
            <a:off x="4360863" y="1643063"/>
            <a:ext cx="6667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          </a:t>
            </a:r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 4</a:t>
            </a:r>
            <a:endParaRPr lang="en-US" sz="1200" b="0">
              <a:effectLst/>
            </a:endParaRPr>
          </a:p>
        </p:txBody>
      </p:sp>
      <p:sp>
        <p:nvSpPr>
          <p:cNvPr id="2362395" name="Rectangle 27"/>
          <p:cNvSpPr>
            <a:spLocks noChangeArrowheads="1"/>
          </p:cNvSpPr>
          <p:nvPr/>
        </p:nvSpPr>
        <p:spPr bwMode="auto">
          <a:xfrm>
            <a:off x="811213" y="1874838"/>
            <a:ext cx="2809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L.D</a:t>
            </a:r>
            <a:endParaRPr lang="en-US" sz="1200" b="0">
              <a:effectLst/>
            </a:endParaRPr>
          </a:p>
        </p:txBody>
      </p:sp>
      <p:sp>
        <p:nvSpPr>
          <p:cNvPr id="2362396" name="Rectangle 28"/>
          <p:cNvSpPr>
            <a:spLocks noChangeArrowheads="1"/>
          </p:cNvSpPr>
          <p:nvPr/>
        </p:nvSpPr>
        <p:spPr bwMode="auto">
          <a:xfrm>
            <a:off x="1358900" y="187483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2397" name="Rectangle 29"/>
          <p:cNvSpPr>
            <a:spLocks noChangeArrowheads="1"/>
          </p:cNvSpPr>
          <p:nvPr/>
        </p:nvSpPr>
        <p:spPr bwMode="auto">
          <a:xfrm>
            <a:off x="1844675" y="1874838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45+</a:t>
            </a:r>
            <a:endParaRPr lang="en-US" sz="1200" b="0">
              <a:effectLst/>
            </a:endParaRPr>
          </a:p>
        </p:txBody>
      </p:sp>
      <p:sp>
        <p:nvSpPr>
          <p:cNvPr id="2362398" name="Rectangle 30"/>
          <p:cNvSpPr>
            <a:spLocks noChangeArrowheads="1"/>
          </p:cNvSpPr>
          <p:nvPr/>
        </p:nvSpPr>
        <p:spPr bwMode="auto">
          <a:xfrm>
            <a:off x="2332038" y="1874838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R3</a:t>
            </a:r>
            <a:endParaRPr lang="en-US" sz="1200" b="0">
              <a:effectLst/>
            </a:endParaRPr>
          </a:p>
        </p:txBody>
      </p:sp>
      <p:sp>
        <p:nvSpPr>
          <p:cNvPr id="2362399" name="Rectangle 31"/>
          <p:cNvSpPr>
            <a:spLocks noChangeArrowheads="1"/>
          </p:cNvSpPr>
          <p:nvPr/>
        </p:nvSpPr>
        <p:spPr bwMode="auto">
          <a:xfrm>
            <a:off x="811213" y="2108200"/>
            <a:ext cx="568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MUL.D</a:t>
            </a:r>
            <a:endParaRPr lang="en-US" sz="1200" b="0">
              <a:effectLst/>
            </a:endParaRPr>
          </a:p>
        </p:txBody>
      </p:sp>
      <p:sp>
        <p:nvSpPr>
          <p:cNvPr id="2362400" name="Rectangle 32"/>
          <p:cNvSpPr>
            <a:spLocks noChangeArrowheads="1"/>
          </p:cNvSpPr>
          <p:nvPr/>
        </p:nvSpPr>
        <p:spPr bwMode="auto">
          <a:xfrm>
            <a:off x="1358900" y="21082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2401" name="Rectangle 33"/>
          <p:cNvSpPr>
            <a:spLocks noChangeArrowheads="1"/>
          </p:cNvSpPr>
          <p:nvPr/>
        </p:nvSpPr>
        <p:spPr bwMode="auto">
          <a:xfrm>
            <a:off x="1844675" y="21082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2402" name="Rectangle 34"/>
          <p:cNvSpPr>
            <a:spLocks noChangeArrowheads="1"/>
          </p:cNvSpPr>
          <p:nvPr/>
        </p:nvSpPr>
        <p:spPr bwMode="auto">
          <a:xfrm>
            <a:off x="2332038" y="21082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62403" name="Rectangle 35"/>
          <p:cNvSpPr>
            <a:spLocks noChangeArrowheads="1"/>
          </p:cNvSpPr>
          <p:nvPr/>
        </p:nvSpPr>
        <p:spPr bwMode="auto">
          <a:xfrm>
            <a:off x="811213" y="2341563"/>
            <a:ext cx="519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SUB.D</a:t>
            </a:r>
            <a:endParaRPr lang="en-US" sz="1200" b="0">
              <a:effectLst/>
            </a:endParaRPr>
          </a:p>
        </p:txBody>
      </p:sp>
      <p:sp>
        <p:nvSpPr>
          <p:cNvPr id="2362404" name="Rectangle 36"/>
          <p:cNvSpPr>
            <a:spLocks noChangeArrowheads="1"/>
          </p:cNvSpPr>
          <p:nvPr/>
        </p:nvSpPr>
        <p:spPr bwMode="auto">
          <a:xfrm>
            <a:off x="1358900" y="23415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2405" name="Rectangle 37"/>
          <p:cNvSpPr>
            <a:spLocks noChangeArrowheads="1"/>
          </p:cNvSpPr>
          <p:nvPr/>
        </p:nvSpPr>
        <p:spPr bwMode="auto">
          <a:xfrm>
            <a:off x="1844675" y="23415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2406" name="Rectangle 38"/>
          <p:cNvSpPr>
            <a:spLocks noChangeArrowheads="1"/>
          </p:cNvSpPr>
          <p:nvPr/>
        </p:nvSpPr>
        <p:spPr bwMode="auto">
          <a:xfrm>
            <a:off x="2332038" y="23415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2407" name="Rectangle 39"/>
          <p:cNvSpPr>
            <a:spLocks noChangeArrowheads="1"/>
          </p:cNvSpPr>
          <p:nvPr/>
        </p:nvSpPr>
        <p:spPr bwMode="auto">
          <a:xfrm>
            <a:off x="811213" y="2574925"/>
            <a:ext cx="488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DIV.D</a:t>
            </a:r>
            <a:endParaRPr lang="en-US" sz="1200" b="0">
              <a:effectLst/>
            </a:endParaRPr>
          </a:p>
        </p:txBody>
      </p:sp>
      <p:sp>
        <p:nvSpPr>
          <p:cNvPr id="2362408" name="Rectangle 40"/>
          <p:cNvSpPr>
            <a:spLocks noChangeArrowheads="1"/>
          </p:cNvSpPr>
          <p:nvPr/>
        </p:nvSpPr>
        <p:spPr bwMode="auto">
          <a:xfrm>
            <a:off x="1358900" y="2574925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62409" name="Rectangle 41"/>
          <p:cNvSpPr>
            <a:spLocks noChangeArrowheads="1"/>
          </p:cNvSpPr>
          <p:nvPr/>
        </p:nvSpPr>
        <p:spPr bwMode="auto">
          <a:xfrm>
            <a:off x="1844675" y="25749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2410" name="Rectangle 42"/>
          <p:cNvSpPr>
            <a:spLocks noChangeArrowheads="1"/>
          </p:cNvSpPr>
          <p:nvPr/>
        </p:nvSpPr>
        <p:spPr bwMode="auto">
          <a:xfrm>
            <a:off x="2332038" y="25749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2411" name="Rectangle 43"/>
          <p:cNvSpPr>
            <a:spLocks noChangeArrowheads="1"/>
          </p:cNvSpPr>
          <p:nvPr/>
        </p:nvSpPr>
        <p:spPr bwMode="auto">
          <a:xfrm>
            <a:off x="811213" y="2806700"/>
            <a:ext cx="558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ADD.D</a:t>
            </a:r>
            <a:endParaRPr lang="en-US" sz="1200" b="0">
              <a:effectLst/>
            </a:endParaRPr>
          </a:p>
        </p:txBody>
      </p:sp>
      <p:sp>
        <p:nvSpPr>
          <p:cNvPr id="2362412" name="Rectangle 44"/>
          <p:cNvSpPr>
            <a:spLocks noChangeArrowheads="1"/>
          </p:cNvSpPr>
          <p:nvPr/>
        </p:nvSpPr>
        <p:spPr bwMode="auto">
          <a:xfrm>
            <a:off x="1358900" y="28067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2413" name="Rectangle 45"/>
          <p:cNvSpPr>
            <a:spLocks noChangeArrowheads="1"/>
          </p:cNvSpPr>
          <p:nvPr/>
        </p:nvSpPr>
        <p:spPr bwMode="auto">
          <a:xfrm>
            <a:off x="1844675" y="28067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2414" name="Rectangle 46"/>
          <p:cNvSpPr>
            <a:spLocks noChangeArrowheads="1"/>
          </p:cNvSpPr>
          <p:nvPr/>
        </p:nvSpPr>
        <p:spPr bwMode="auto">
          <a:xfrm>
            <a:off x="2332038" y="28067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2415" name="Rectangle 47"/>
          <p:cNvSpPr>
            <a:spLocks noChangeArrowheads="1"/>
          </p:cNvSpPr>
          <p:nvPr/>
        </p:nvSpPr>
        <p:spPr bwMode="auto">
          <a:xfrm>
            <a:off x="811213" y="3040063"/>
            <a:ext cx="1531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Functional unit status</a:t>
            </a:r>
            <a:endParaRPr lang="en-US" sz="1200" b="0">
              <a:effectLst/>
            </a:endParaRPr>
          </a:p>
        </p:txBody>
      </p:sp>
      <p:sp>
        <p:nvSpPr>
          <p:cNvPr id="2362416" name="Rectangle 48"/>
          <p:cNvSpPr>
            <a:spLocks noChangeArrowheads="1"/>
          </p:cNvSpPr>
          <p:nvPr/>
        </p:nvSpPr>
        <p:spPr bwMode="auto">
          <a:xfrm>
            <a:off x="4106863" y="3040063"/>
            <a:ext cx="2873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dest</a:t>
            </a:r>
            <a:endParaRPr lang="en-US" sz="1200" b="0">
              <a:effectLst/>
            </a:endParaRPr>
          </a:p>
        </p:txBody>
      </p:sp>
      <p:sp>
        <p:nvSpPr>
          <p:cNvPr id="2362417" name="Rectangle 49"/>
          <p:cNvSpPr>
            <a:spLocks noChangeArrowheads="1"/>
          </p:cNvSpPr>
          <p:nvPr/>
        </p:nvSpPr>
        <p:spPr bwMode="auto">
          <a:xfrm>
            <a:off x="4806950" y="304006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S1</a:t>
            </a:r>
            <a:endParaRPr lang="en-US" sz="1200" b="0">
              <a:effectLst/>
            </a:endParaRPr>
          </a:p>
        </p:txBody>
      </p:sp>
      <p:sp>
        <p:nvSpPr>
          <p:cNvPr id="2362418" name="Rectangle 50"/>
          <p:cNvSpPr>
            <a:spLocks noChangeArrowheads="1"/>
          </p:cNvSpPr>
          <p:nvPr/>
        </p:nvSpPr>
        <p:spPr bwMode="auto">
          <a:xfrm>
            <a:off x="5294313" y="304006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S2</a:t>
            </a:r>
            <a:endParaRPr lang="en-US" sz="1200" b="0">
              <a:effectLst/>
            </a:endParaRPr>
          </a:p>
        </p:txBody>
      </p:sp>
      <p:sp>
        <p:nvSpPr>
          <p:cNvPr id="2362419" name="Rectangle 51"/>
          <p:cNvSpPr>
            <a:spLocks noChangeArrowheads="1"/>
          </p:cNvSpPr>
          <p:nvPr/>
        </p:nvSpPr>
        <p:spPr bwMode="auto">
          <a:xfrm>
            <a:off x="5780088" y="3040063"/>
            <a:ext cx="5826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j</a:t>
            </a:r>
            <a:endParaRPr lang="en-US" sz="1200" b="0">
              <a:effectLst/>
            </a:endParaRPr>
          </a:p>
        </p:txBody>
      </p:sp>
      <p:sp>
        <p:nvSpPr>
          <p:cNvPr id="2362420" name="Rectangle 52"/>
          <p:cNvSpPr>
            <a:spLocks noChangeArrowheads="1"/>
          </p:cNvSpPr>
          <p:nvPr/>
        </p:nvSpPr>
        <p:spPr bwMode="auto">
          <a:xfrm>
            <a:off x="6470650" y="3040063"/>
            <a:ext cx="612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k</a:t>
            </a:r>
            <a:endParaRPr lang="en-US" sz="1200" b="0">
              <a:effectLst/>
            </a:endParaRPr>
          </a:p>
        </p:txBody>
      </p:sp>
      <p:sp>
        <p:nvSpPr>
          <p:cNvPr id="2362421" name="Rectangle 53"/>
          <p:cNvSpPr>
            <a:spLocks noChangeArrowheads="1"/>
          </p:cNvSpPr>
          <p:nvPr/>
        </p:nvSpPr>
        <p:spPr bwMode="auto">
          <a:xfrm>
            <a:off x="7210425" y="30400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Fj?</a:t>
            </a:r>
            <a:endParaRPr lang="en-US" sz="1200" b="0">
              <a:effectLst/>
            </a:endParaRPr>
          </a:p>
        </p:txBody>
      </p:sp>
      <p:sp>
        <p:nvSpPr>
          <p:cNvPr id="2362422" name="Rectangle 54"/>
          <p:cNvSpPr>
            <a:spLocks noChangeArrowheads="1"/>
          </p:cNvSpPr>
          <p:nvPr/>
        </p:nvSpPr>
        <p:spPr bwMode="auto">
          <a:xfrm>
            <a:off x="7829550" y="3040063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Fk?</a:t>
            </a:r>
            <a:endParaRPr lang="en-US" sz="1200" b="0">
              <a:effectLst/>
            </a:endParaRPr>
          </a:p>
        </p:txBody>
      </p:sp>
      <p:sp>
        <p:nvSpPr>
          <p:cNvPr id="2362423" name="Rectangle 55"/>
          <p:cNvSpPr>
            <a:spLocks noChangeArrowheads="1"/>
          </p:cNvSpPr>
          <p:nvPr/>
        </p:nvSpPr>
        <p:spPr bwMode="auto">
          <a:xfrm>
            <a:off x="1358900" y="3273425"/>
            <a:ext cx="355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Time</a:t>
            </a:r>
            <a:endParaRPr lang="en-US" sz="1200" b="0">
              <a:effectLst/>
            </a:endParaRPr>
          </a:p>
        </p:txBody>
      </p:sp>
      <p:sp>
        <p:nvSpPr>
          <p:cNvPr id="2362424" name="Rectangle 56"/>
          <p:cNvSpPr>
            <a:spLocks noChangeArrowheads="1"/>
          </p:cNvSpPr>
          <p:nvPr/>
        </p:nvSpPr>
        <p:spPr bwMode="auto">
          <a:xfrm>
            <a:off x="1844675" y="3273425"/>
            <a:ext cx="415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Name</a:t>
            </a:r>
            <a:endParaRPr lang="en-US" sz="1200" b="0">
              <a:effectLst/>
            </a:endParaRPr>
          </a:p>
        </p:txBody>
      </p:sp>
      <p:sp>
        <p:nvSpPr>
          <p:cNvPr id="2362425" name="Rectangle 57"/>
          <p:cNvSpPr>
            <a:spLocks noChangeArrowheads="1"/>
          </p:cNvSpPr>
          <p:nvPr/>
        </p:nvSpPr>
        <p:spPr bwMode="auto">
          <a:xfrm>
            <a:off x="2819400" y="3273425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Busy</a:t>
            </a:r>
            <a:endParaRPr lang="en-US" sz="1200" b="0">
              <a:effectLst/>
            </a:endParaRPr>
          </a:p>
        </p:txBody>
      </p:sp>
      <p:sp>
        <p:nvSpPr>
          <p:cNvPr id="2362426" name="Rectangle 58"/>
          <p:cNvSpPr>
            <a:spLocks noChangeArrowheads="1"/>
          </p:cNvSpPr>
          <p:nvPr/>
        </p:nvSpPr>
        <p:spPr bwMode="auto">
          <a:xfrm>
            <a:off x="3397250" y="3273425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Op</a:t>
            </a:r>
            <a:endParaRPr lang="en-US" sz="1200" b="0">
              <a:effectLst/>
            </a:endParaRPr>
          </a:p>
        </p:txBody>
      </p:sp>
      <p:sp>
        <p:nvSpPr>
          <p:cNvPr id="2362427" name="Rectangle 59"/>
          <p:cNvSpPr>
            <a:spLocks noChangeArrowheads="1"/>
          </p:cNvSpPr>
          <p:nvPr/>
        </p:nvSpPr>
        <p:spPr bwMode="auto">
          <a:xfrm>
            <a:off x="4106863" y="3273425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Fi</a:t>
            </a:r>
            <a:endParaRPr lang="en-US" sz="1200" b="0">
              <a:effectLst/>
            </a:endParaRPr>
          </a:p>
        </p:txBody>
      </p:sp>
      <p:sp>
        <p:nvSpPr>
          <p:cNvPr id="2362428" name="Rectangle 60"/>
          <p:cNvSpPr>
            <a:spLocks noChangeArrowheads="1"/>
          </p:cNvSpPr>
          <p:nvPr/>
        </p:nvSpPr>
        <p:spPr bwMode="auto">
          <a:xfrm>
            <a:off x="4806950" y="3273425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</a:t>
            </a:r>
            <a:endParaRPr lang="en-US" sz="1200" b="0">
              <a:effectLst/>
            </a:endParaRPr>
          </a:p>
        </p:txBody>
      </p:sp>
      <p:sp>
        <p:nvSpPr>
          <p:cNvPr id="2362429" name="Rectangle 61"/>
          <p:cNvSpPr>
            <a:spLocks noChangeArrowheads="1"/>
          </p:cNvSpPr>
          <p:nvPr/>
        </p:nvSpPr>
        <p:spPr bwMode="auto">
          <a:xfrm>
            <a:off x="5294313" y="32734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</a:t>
            </a:r>
            <a:endParaRPr lang="en-US" sz="1200" b="0">
              <a:effectLst/>
            </a:endParaRPr>
          </a:p>
        </p:txBody>
      </p:sp>
      <p:sp>
        <p:nvSpPr>
          <p:cNvPr id="2362430" name="Rectangle 62"/>
          <p:cNvSpPr>
            <a:spLocks noChangeArrowheads="1"/>
          </p:cNvSpPr>
          <p:nvPr/>
        </p:nvSpPr>
        <p:spPr bwMode="auto">
          <a:xfrm>
            <a:off x="5780088" y="32734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Qj</a:t>
            </a:r>
            <a:endParaRPr lang="en-US" sz="1200" b="0">
              <a:effectLst/>
            </a:endParaRPr>
          </a:p>
        </p:txBody>
      </p:sp>
      <p:sp>
        <p:nvSpPr>
          <p:cNvPr id="2362431" name="Rectangle 63"/>
          <p:cNvSpPr>
            <a:spLocks noChangeArrowheads="1"/>
          </p:cNvSpPr>
          <p:nvPr/>
        </p:nvSpPr>
        <p:spPr bwMode="auto">
          <a:xfrm>
            <a:off x="6470650" y="3273425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Qk</a:t>
            </a:r>
            <a:endParaRPr lang="en-US" sz="1200" b="0">
              <a:effectLst/>
            </a:endParaRPr>
          </a:p>
        </p:txBody>
      </p:sp>
      <p:sp>
        <p:nvSpPr>
          <p:cNvPr id="2362432" name="Rectangle 64"/>
          <p:cNvSpPr>
            <a:spLocks noChangeArrowheads="1"/>
          </p:cNvSpPr>
          <p:nvPr/>
        </p:nvSpPr>
        <p:spPr bwMode="auto">
          <a:xfrm>
            <a:off x="7210425" y="3273425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Rj</a:t>
            </a:r>
            <a:endParaRPr lang="en-US" sz="1200" b="0">
              <a:effectLst/>
            </a:endParaRPr>
          </a:p>
        </p:txBody>
      </p:sp>
      <p:sp>
        <p:nvSpPr>
          <p:cNvPr id="2362433" name="Rectangle 65"/>
          <p:cNvSpPr>
            <a:spLocks noChangeArrowheads="1"/>
          </p:cNvSpPr>
          <p:nvPr/>
        </p:nvSpPr>
        <p:spPr bwMode="auto">
          <a:xfrm>
            <a:off x="7829550" y="32734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Rk</a:t>
            </a:r>
            <a:endParaRPr lang="en-US" sz="1200" b="0">
              <a:effectLst/>
            </a:endParaRPr>
          </a:p>
        </p:txBody>
      </p:sp>
      <p:sp>
        <p:nvSpPr>
          <p:cNvPr id="2362434" name="Rectangle 66"/>
          <p:cNvSpPr>
            <a:spLocks noChangeArrowheads="1"/>
          </p:cNvSpPr>
          <p:nvPr/>
        </p:nvSpPr>
        <p:spPr bwMode="auto">
          <a:xfrm>
            <a:off x="1844675" y="3506788"/>
            <a:ext cx="503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62435" name="Rectangle 67"/>
          <p:cNvSpPr>
            <a:spLocks noChangeArrowheads="1"/>
          </p:cNvSpPr>
          <p:nvPr/>
        </p:nvSpPr>
        <p:spPr bwMode="auto">
          <a:xfrm>
            <a:off x="2819400" y="3506788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62436" name="Rectangle 68"/>
          <p:cNvSpPr>
            <a:spLocks noChangeArrowheads="1"/>
          </p:cNvSpPr>
          <p:nvPr/>
        </p:nvSpPr>
        <p:spPr bwMode="auto">
          <a:xfrm>
            <a:off x="3397250" y="3506788"/>
            <a:ext cx="365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Load</a:t>
            </a:r>
            <a:endParaRPr lang="en-US" sz="1200" b="0">
              <a:effectLst/>
            </a:endParaRPr>
          </a:p>
        </p:txBody>
      </p:sp>
      <p:sp>
        <p:nvSpPr>
          <p:cNvPr id="2362437" name="Rectangle 69"/>
          <p:cNvSpPr>
            <a:spLocks noChangeArrowheads="1"/>
          </p:cNvSpPr>
          <p:nvPr/>
        </p:nvSpPr>
        <p:spPr bwMode="auto">
          <a:xfrm>
            <a:off x="4106863" y="35067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2438" name="Rectangle 70"/>
          <p:cNvSpPr>
            <a:spLocks noChangeArrowheads="1"/>
          </p:cNvSpPr>
          <p:nvPr/>
        </p:nvSpPr>
        <p:spPr bwMode="auto">
          <a:xfrm>
            <a:off x="5294313" y="3506788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R2</a:t>
            </a:r>
            <a:endParaRPr lang="en-US" sz="1200" b="0">
              <a:effectLst/>
            </a:endParaRPr>
          </a:p>
        </p:txBody>
      </p:sp>
      <p:sp>
        <p:nvSpPr>
          <p:cNvPr id="2362439" name="Rectangle 71"/>
          <p:cNvSpPr>
            <a:spLocks noChangeArrowheads="1"/>
          </p:cNvSpPr>
          <p:nvPr/>
        </p:nvSpPr>
        <p:spPr bwMode="auto">
          <a:xfrm>
            <a:off x="7829550" y="3506788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62440" name="Line 72"/>
          <p:cNvSpPr>
            <a:spLocks noChangeShapeType="1"/>
          </p:cNvSpPr>
          <p:nvPr/>
        </p:nvSpPr>
        <p:spPr bwMode="auto">
          <a:xfrm>
            <a:off x="2778125" y="1620838"/>
            <a:ext cx="1588" cy="139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441" name="Rectangle 73"/>
          <p:cNvSpPr>
            <a:spLocks noChangeArrowheads="1"/>
          </p:cNvSpPr>
          <p:nvPr/>
        </p:nvSpPr>
        <p:spPr bwMode="auto">
          <a:xfrm>
            <a:off x="1844675" y="3738563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Mult1</a:t>
            </a:r>
            <a:endParaRPr lang="en-US" sz="1200" b="0">
              <a:effectLst/>
            </a:endParaRPr>
          </a:p>
        </p:txBody>
      </p:sp>
      <p:sp>
        <p:nvSpPr>
          <p:cNvPr id="2362442" name="Rectangle 74"/>
          <p:cNvSpPr>
            <a:spLocks noChangeArrowheads="1"/>
          </p:cNvSpPr>
          <p:nvPr/>
        </p:nvSpPr>
        <p:spPr bwMode="auto">
          <a:xfrm>
            <a:off x="2819400" y="3738563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62443" name="Rectangle 75"/>
          <p:cNvSpPr>
            <a:spLocks noChangeArrowheads="1"/>
          </p:cNvSpPr>
          <p:nvPr/>
        </p:nvSpPr>
        <p:spPr bwMode="auto">
          <a:xfrm>
            <a:off x="1844675" y="3971925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Mult2</a:t>
            </a:r>
            <a:endParaRPr lang="en-US" sz="1200" b="0">
              <a:effectLst/>
            </a:endParaRPr>
          </a:p>
        </p:txBody>
      </p:sp>
      <p:sp>
        <p:nvSpPr>
          <p:cNvPr id="2362444" name="Rectangle 76"/>
          <p:cNvSpPr>
            <a:spLocks noChangeArrowheads="1"/>
          </p:cNvSpPr>
          <p:nvPr/>
        </p:nvSpPr>
        <p:spPr bwMode="auto">
          <a:xfrm>
            <a:off x="2819400" y="3971925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62445" name="Rectangle 77"/>
          <p:cNvSpPr>
            <a:spLocks noChangeArrowheads="1"/>
          </p:cNvSpPr>
          <p:nvPr/>
        </p:nvSpPr>
        <p:spPr bwMode="auto">
          <a:xfrm>
            <a:off x="1844675" y="4205288"/>
            <a:ext cx="3063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</a:t>
            </a:r>
            <a:endParaRPr lang="en-US" sz="1200" b="0">
              <a:effectLst/>
            </a:endParaRPr>
          </a:p>
        </p:txBody>
      </p:sp>
      <p:sp>
        <p:nvSpPr>
          <p:cNvPr id="2362446" name="Rectangle 78"/>
          <p:cNvSpPr>
            <a:spLocks noChangeArrowheads="1"/>
          </p:cNvSpPr>
          <p:nvPr/>
        </p:nvSpPr>
        <p:spPr bwMode="auto">
          <a:xfrm>
            <a:off x="2819400" y="4205288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62447" name="Rectangle 79"/>
          <p:cNvSpPr>
            <a:spLocks noChangeArrowheads="1"/>
          </p:cNvSpPr>
          <p:nvPr/>
        </p:nvSpPr>
        <p:spPr bwMode="auto">
          <a:xfrm>
            <a:off x="1844675" y="4438650"/>
            <a:ext cx="484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Divide</a:t>
            </a:r>
            <a:endParaRPr lang="en-US" sz="1200" b="0">
              <a:effectLst/>
            </a:endParaRPr>
          </a:p>
        </p:txBody>
      </p:sp>
      <p:sp>
        <p:nvSpPr>
          <p:cNvPr id="2362448" name="Rectangle 80"/>
          <p:cNvSpPr>
            <a:spLocks noChangeArrowheads="1"/>
          </p:cNvSpPr>
          <p:nvPr/>
        </p:nvSpPr>
        <p:spPr bwMode="auto">
          <a:xfrm>
            <a:off x="2819400" y="4438650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62449" name="Rectangle 81"/>
          <p:cNvSpPr>
            <a:spLocks noChangeArrowheads="1"/>
          </p:cNvSpPr>
          <p:nvPr/>
        </p:nvSpPr>
        <p:spPr bwMode="auto">
          <a:xfrm>
            <a:off x="811213" y="4670425"/>
            <a:ext cx="14843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Register result status</a:t>
            </a:r>
            <a:endParaRPr lang="en-US" sz="1200" b="0">
              <a:effectLst/>
            </a:endParaRPr>
          </a:p>
        </p:txBody>
      </p:sp>
      <p:sp>
        <p:nvSpPr>
          <p:cNvPr id="2362450" name="Rectangle 82"/>
          <p:cNvSpPr>
            <a:spLocks noChangeArrowheads="1"/>
          </p:cNvSpPr>
          <p:nvPr/>
        </p:nvSpPr>
        <p:spPr bwMode="auto">
          <a:xfrm>
            <a:off x="820738" y="4903788"/>
            <a:ext cx="574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>
                <a:solidFill>
                  <a:srgbClr val="000000"/>
                </a:solidFill>
                <a:effectLst/>
                <a:latin typeface="Geneva" charset="0"/>
              </a:rPr>
              <a:t>Clock</a:t>
            </a:r>
            <a:endParaRPr lang="en-US" sz="1200" b="0">
              <a:effectLst/>
            </a:endParaRPr>
          </a:p>
        </p:txBody>
      </p:sp>
      <p:sp>
        <p:nvSpPr>
          <p:cNvPr id="2362451" name="Rectangle 83"/>
          <p:cNvSpPr>
            <a:spLocks noChangeArrowheads="1"/>
          </p:cNvSpPr>
          <p:nvPr/>
        </p:nvSpPr>
        <p:spPr bwMode="auto">
          <a:xfrm>
            <a:off x="2828925" y="4894263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2452" name="Rectangle 84"/>
          <p:cNvSpPr>
            <a:spLocks noChangeArrowheads="1"/>
          </p:cNvSpPr>
          <p:nvPr/>
        </p:nvSpPr>
        <p:spPr bwMode="auto">
          <a:xfrm>
            <a:off x="3406775" y="4894263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2453" name="Rectangle 85"/>
          <p:cNvSpPr>
            <a:spLocks noChangeArrowheads="1"/>
          </p:cNvSpPr>
          <p:nvPr/>
        </p:nvSpPr>
        <p:spPr bwMode="auto">
          <a:xfrm>
            <a:off x="4116388" y="4894263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62454" name="Rectangle 86"/>
          <p:cNvSpPr>
            <a:spLocks noChangeArrowheads="1"/>
          </p:cNvSpPr>
          <p:nvPr/>
        </p:nvSpPr>
        <p:spPr bwMode="auto">
          <a:xfrm>
            <a:off x="4816475" y="4894263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2455" name="Rectangle 87"/>
          <p:cNvSpPr>
            <a:spLocks noChangeArrowheads="1"/>
          </p:cNvSpPr>
          <p:nvPr/>
        </p:nvSpPr>
        <p:spPr bwMode="auto">
          <a:xfrm>
            <a:off x="5303838" y="4894263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2456" name="Rectangle 88"/>
          <p:cNvSpPr>
            <a:spLocks noChangeArrowheads="1"/>
          </p:cNvSpPr>
          <p:nvPr/>
        </p:nvSpPr>
        <p:spPr bwMode="auto">
          <a:xfrm>
            <a:off x="5791200" y="4894263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62457" name="Rectangle 89"/>
          <p:cNvSpPr>
            <a:spLocks noChangeArrowheads="1"/>
          </p:cNvSpPr>
          <p:nvPr/>
        </p:nvSpPr>
        <p:spPr bwMode="auto">
          <a:xfrm>
            <a:off x="6480175" y="4894263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F12</a:t>
            </a:r>
            <a:endParaRPr lang="en-US" sz="1200" b="0">
              <a:effectLst/>
            </a:endParaRPr>
          </a:p>
        </p:txBody>
      </p:sp>
      <p:sp>
        <p:nvSpPr>
          <p:cNvPr id="2362458" name="Rectangle 90"/>
          <p:cNvSpPr>
            <a:spLocks noChangeArrowheads="1"/>
          </p:cNvSpPr>
          <p:nvPr/>
        </p:nvSpPr>
        <p:spPr bwMode="auto">
          <a:xfrm>
            <a:off x="7221538" y="4894263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...</a:t>
            </a:r>
            <a:endParaRPr lang="en-US" sz="1200" b="0">
              <a:effectLst/>
            </a:endParaRPr>
          </a:p>
        </p:txBody>
      </p:sp>
      <p:sp>
        <p:nvSpPr>
          <p:cNvPr id="2362459" name="Rectangle 91"/>
          <p:cNvSpPr>
            <a:spLocks noChangeArrowheads="1"/>
          </p:cNvSpPr>
          <p:nvPr/>
        </p:nvSpPr>
        <p:spPr bwMode="auto">
          <a:xfrm>
            <a:off x="7839075" y="4894263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F30</a:t>
            </a:r>
            <a:endParaRPr lang="en-US" sz="1200" b="0">
              <a:effectLst/>
            </a:endParaRPr>
          </a:p>
        </p:txBody>
      </p:sp>
      <p:sp>
        <p:nvSpPr>
          <p:cNvPr id="2362460" name="Rectangle 92"/>
          <p:cNvSpPr>
            <a:spLocks noChangeArrowheads="1"/>
          </p:cNvSpPr>
          <p:nvPr/>
        </p:nvSpPr>
        <p:spPr bwMode="auto">
          <a:xfrm>
            <a:off x="1144588" y="51974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4</a:t>
            </a:r>
            <a:endParaRPr lang="en-US" sz="1200" b="0">
              <a:effectLst/>
            </a:endParaRPr>
          </a:p>
        </p:txBody>
      </p:sp>
      <p:sp>
        <p:nvSpPr>
          <p:cNvPr id="2362461" name="Rectangle 93"/>
          <p:cNvSpPr>
            <a:spLocks noChangeArrowheads="1"/>
          </p:cNvSpPr>
          <p:nvPr/>
        </p:nvSpPr>
        <p:spPr bwMode="auto">
          <a:xfrm>
            <a:off x="2332038" y="5197475"/>
            <a:ext cx="236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</a:t>
            </a:r>
            <a:endParaRPr lang="en-US" sz="1200" b="0">
              <a:effectLst/>
            </a:endParaRPr>
          </a:p>
        </p:txBody>
      </p:sp>
      <p:sp>
        <p:nvSpPr>
          <p:cNvPr id="2362462" name="Rectangle 94"/>
          <p:cNvSpPr>
            <a:spLocks noChangeArrowheads="1"/>
          </p:cNvSpPr>
          <p:nvPr/>
        </p:nvSpPr>
        <p:spPr bwMode="auto">
          <a:xfrm>
            <a:off x="4806950" y="5197475"/>
            <a:ext cx="503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62463" name="Line 95"/>
          <p:cNvSpPr>
            <a:spLocks noChangeShapeType="1"/>
          </p:cNvSpPr>
          <p:nvPr/>
        </p:nvSpPr>
        <p:spPr bwMode="auto">
          <a:xfrm>
            <a:off x="2778125" y="3484563"/>
            <a:ext cx="1588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464" name="Line 96"/>
          <p:cNvSpPr>
            <a:spLocks noChangeShapeType="1"/>
          </p:cNvSpPr>
          <p:nvPr/>
        </p:nvSpPr>
        <p:spPr bwMode="auto">
          <a:xfrm>
            <a:off x="8499475" y="3484563"/>
            <a:ext cx="1588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465" name="Line 97"/>
          <p:cNvSpPr>
            <a:spLocks noChangeShapeType="1"/>
          </p:cNvSpPr>
          <p:nvPr/>
        </p:nvSpPr>
        <p:spPr bwMode="auto">
          <a:xfrm>
            <a:off x="2778125" y="5176838"/>
            <a:ext cx="1588" cy="233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466" name="Line 98"/>
          <p:cNvSpPr>
            <a:spLocks noChangeShapeType="1"/>
          </p:cNvSpPr>
          <p:nvPr/>
        </p:nvSpPr>
        <p:spPr bwMode="auto">
          <a:xfrm>
            <a:off x="5253038" y="1620838"/>
            <a:ext cx="1587" cy="139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467" name="Line 99"/>
          <p:cNvSpPr>
            <a:spLocks noChangeShapeType="1"/>
          </p:cNvSpPr>
          <p:nvPr/>
        </p:nvSpPr>
        <p:spPr bwMode="auto">
          <a:xfrm>
            <a:off x="8499475" y="5176838"/>
            <a:ext cx="1588" cy="233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468" name="AutoShape 100"/>
          <p:cNvSpPr>
            <a:spLocks noChangeArrowheads="1"/>
          </p:cNvSpPr>
          <p:nvPr/>
        </p:nvSpPr>
        <p:spPr bwMode="auto">
          <a:xfrm>
            <a:off x="4800600" y="1651000"/>
            <a:ext cx="431800" cy="2286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8EAE6-C206-4C82-AFC3-28C0703803CA}" type="slidenum">
              <a:rPr lang="en-US"/>
              <a:pPr/>
              <a:t>24</a:t>
            </a:fld>
            <a:endParaRPr lang="en-US"/>
          </a:p>
        </p:txBody>
      </p:sp>
      <p:sp>
        <p:nvSpPr>
          <p:cNvPr id="2363395" name="Line 3"/>
          <p:cNvSpPr>
            <a:spLocks noChangeShapeType="1"/>
          </p:cNvSpPr>
          <p:nvPr/>
        </p:nvSpPr>
        <p:spPr bwMode="auto">
          <a:xfrm>
            <a:off x="2800350" y="1671638"/>
            <a:ext cx="24653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396" name="Line 4"/>
          <p:cNvSpPr>
            <a:spLocks noChangeShapeType="1"/>
          </p:cNvSpPr>
          <p:nvPr/>
        </p:nvSpPr>
        <p:spPr bwMode="auto">
          <a:xfrm>
            <a:off x="2800350" y="3070225"/>
            <a:ext cx="24653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397" name="Line 5"/>
          <p:cNvSpPr>
            <a:spLocks noChangeShapeType="1"/>
          </p:cNvSpPr>
          <p:nvPr/>
        </p:nvSpPr>
        <p:spPr bwMode="auto">
          <a:xfrm>
            <a:off x="2800350" y="3535363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398" name="Line 6"/>
          <p:cNvSpPr>
            <a:spLocks noChangeShapeType="1"/>
          </p:cNvSpPr>
          <p:nvPr/>
        </p:nvSpPr>
        <p:spPr bwMode="auto">
          <a:xfrm>
            <a:off x="2800350" y="4700588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399" name="Line 7"/>
          <p:cNvSpPr>
            <a:spLocks noChangeShapeType="1"/>
          </p:cNvSpPr>
          <p:nvPr/>
        </p:nvSpPr>
        <p:spPr bwMode="auto">
          <a:xfrm>
            <a:off x="2800350" y="5227638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400" name="Line 8"/>
          <p:cNvSpPr>
            <a:spLocks noChangeShapeType="1"/>
          </p:cNvSpPr>
          <p:nvPr/>
        </p:nvSpPr>
        <p:spPr bwMode="auto">
          <a:xfrm>
            <a:off x="2800350" y="546100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401" name="Rectangle 9"/>
          <p:cNvSpPr>
            <a:spLocks noChangeArrowheads="1"/>
          </p:cNvSpPr>
          <p:nvPr/>
        </p:nvSpPr>
        <p:spPr bwMode="auto">
          <a:xfrm>
            <a:off x="823913" y="1227138"/>
            <a:ext cx="1265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Instruction status </a:t>
            </a:r>
            <a:endParaRPr lang="en-US" sz="1200" b="0">
              <a:effectLst/>
            </a:endParaRPr>
          </a:p>
        </p:txBody>
      </p:sp>
      <p:sp>
        <p:nvSpPr>
          <p:cNvPr id="2363402" name="Rectangle 10"/>
          <p:cNvSpPr>
            <a:spLocks noChangeArrowheads="1"/>
          </p:cNvSpPr>
          <p:nvPr/>
        </p:nvSpPr>
        <p:spPr bwMode="auto">
          <a:xfrm>
            <a:off x="3409950" y="1227138"/>
            <a:ext cx="34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Read</a:t>
            </a:r>
            <a:endParaRPr lang="en-US" sz="1100">
              <a:effectLst/>
            </a:endParaRPr>
          </a:p>
        </p:txBody>
      </p:sp>
      <p:sp>
        <p:nvSpPr>
          <p:cNvPr id="2363403" name="Rectangle 11"/>
          <p:cNvSpPr>
            <a:spLocks noChangeArrowheads="1"/>
          </p:cNvSpPr>
          <p:nvPr/>
        </p:nvSpPr>
        <p:spPr bwMode="auto">
          <a:xfrm>
            <a:off x="4119563" y="1227138"/>
            <a:ext cx="6683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Execution</a:t>
            </a:r>
            <a:endParaRPr lang="en-US" sz="1100">
              <a:effectLst/>
            </a:endParaRPr>
          </a:p>
        </p:txBody>
      </p:sp>
      <p:sp>
        <p:nvSpPr>
          <p:cNvPr id="2363404" name="Rectangle 12"/>
          <p:cNvSpPr>
            <a:spLocks noChangeArrowheads="1"/>
          </p:cNvSpPr>
          <p:nvPr/>
        </p:nvSpPr>
        <p:spPr bwMode="auto">
          <a:xfrm>
            <a:off x="4819650" y="1227138"/>
            <a:ext cx="347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Write</a:t>
            </a:r>
            <a:endParaRPr lang="en-US" sz="1100">
              <a:effectLst/>
            </a:endParaRPr>
          </a:p>
        </p:txBody>
      </p:sp>
      <p:sp>
        <p:nvSpPr>
          <p:cNvPr id="2363405" name="Rectangle 13"/>
          <p:cNvSpPr>
            <a:spLocks noChangeArrowheads="1"/>
          </p:cNvSpPr>
          <p:nvPr/>
        </p:nvSpPr>
        <p:spPr bwMode="auto">
          <a:xfrm>
            <a:off x="823913" y="1460500"/>
            <a:ext cx="769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Instruction</a:t>
            </a:r>
            <a:endParaRPr lang="en-US" sz="1200" b="0">
              <a:effectLst/>
            </a:endParaRPr>
          </a:p>
        </p:txBody>
      </p:sp>
      <p:sp>
        <p:nvSpPr>
          <p:cNvPr id="2363406" name="Rectangle 14"/>
          <p:cNvSpPr>
            <a:spLocks noChangeArrowheads="1"/>
          </p:cNvSpPr>
          <p:nvPr/>
        </p:nvSpPr>
        <p:spPr bwMode="auto">
          <a:xfrm>
            <a:off x="1979613" y="1460500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j</a:t>
            </a:r>
            <a:endParaRPr lang="en-US" sz="1200" b="0">
              <a:effectLst/>
            </a:endParaRPr>
          </a:p>
        </p:txBody>
      </p:sp>
      <p:sp>
        <p:nvSpPr>
          <p:cNvPr id="2363407" name="Rectangle 15"/>
          <p:cNvSpPr>
            <a:spLocks noChangeArrowheads="1"/>
          </p:cNvSpPr>
          <p:nvPr/>
        </p:nvSpPr>
        <p:spPr bwMode="auto">
          <a:xfrm>
            <a:off x="2455863" y="1460500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k</a:t>
            </a:r>
            <a:endParaRPr lang="en-US" sz="1200" b="0">
              <a:effectLst/>
            </a:endParaRPr>
          </a:p>
        </p:txBody>
      </p:sp>
      <p:sp>
        <p:nvSpPr>
          <p:cNvPr id="2363408" name="Rectangle 16"/>
          <p:cNvSpPr>
            <a:spLocks noChangeArrowheads="1"/>
          </p:cNvSpPr>
          <p:nvPr/>
        </p:nvSpPr>
        <p:spPr bwMode="auto">
          <a:xfrm>
            <a:off x="2832100" y="1460500"/>
            <a:ext cx="3571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Issue</a:t>
            </a:r>
            <a:endParaRPr lang="en-US" sz="1100">
              <a:effectLst/>
            </a:endParaRPr>
          </a:p>
        </p:txBody>
      </p:sp>
      <p:sp>
        <p:nvSpPr>
          <p:cNvPr id="2363409" name="Rectangle 17"/>
          <p:cNvSpPr>
            <a:spLocks noChangeArrowheads="1"/>
          </p:cNvSpPr>
          <p:nvPr/>
        </p:nvSpPr>
        <p:spPr bwMode="auto">
          <a:xfrm>
            <a:off x="3409950" y="1460500"/>
            <a:ext cx="6302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operands</a:t>
            </a:r>
            <a:endParaRPr lang="en-US" sz="1100">
              <a:effectLst/>
            </a:endParaRPr>
          </a:p>
        </p:txBody>
      </p:sp>
      <p:sp>
        <p:nvSpPr>
          <p:cNvPr id="2363410" name="Rectangle 18"/>
          <p:cNvSpPr>
            <a:spLocks noChangeArrowheads="1"/>
          </p:cNvSpPr>
          <p:nvPr/>
        </p:nvSpPr>
        <p:spPr bwMode="auto">
          <a:xfrm>
            <a:off x="4119563" y="1460500"/>
            <a:ext cx="612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complete</a:t>
            </a:r>
            <a:endParaRPr lang="en-US" sz="1100">
              <a:effectLst/>
            </a:endParaRPr>
          </a:p>
        </p:txBody>
      </p:sp>
      <p:sp>
        <p:nvSpPr>
          <p:cNvPr id="2363411" name="Rectangle 19"/>
          <p:cNvSpPr>
            <a:spLocks noChangeArrowheads="1"/>
          </p:cNvSpPr>
          <p:nvPr/>
        </p:nvSpPr>
        <p:spPr bwMode="auto">
          <a:xfrm>
            <a:off x="4819650" y="1460500"/>
            <a:ext cx="427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Result</a:t>
            </a:r>
            <a:endParaRPr lang="en-US" sz="1100">
              <a:effectLst/>
            </a:endParaRPr>
          </a:p>
        </p:txBody>
      </p:sp>
      <p:sp>
        <p:nvSpPr>
          <p:cNvPr id="2363412" name="Rectangle 20"/>
          <p:cNvSpPr>
            <a:spLocks noChangeArrowheads="1"/>
          </p:cNvSpPr>
          <p:nvPr/>
        </p:nvSpPr>
        <p:spPr bwMode="auto">
          <a:xfrm>
            <a:off x="1371600" y="16938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3413" name="Rectangle 21"/>
          <p:cNvSpPr>
            <a:spLocks noChangeArrowheads="1"/>
          </p:cNvSpPr>
          <p:nvPr/>
        </p:nvSpPr>
        <p:spPr bwMode="auto">
          <a:xfrm>
            <a:off x="1857375" y="1693863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34+</a:t>
            </a:r>
            <a:endParaRPr lang="en-US" sz="1200" b="0">
              <a:effectLst/>
            </a:endParaRPr>
          </a:p>
        </p:txBody>
      </p:sp>
      <p:sp>
        <p:nvSpPr>
          <p:cNvPr id="2363414" name="Rectangle 22"/>
          <p:cNvSpPr>
            <a:spLocks noChangeArrowheads="1"/>
          </p:cNvSpPr>
          <p:nvPr/>
        </p:nvSpPr>
        <p:spPr bwMode="auto">
          <a:xfrm>
            <a:off x="2344738" y="1693863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R2</a:t>
            </a:r>
            <a:endParaRPr lang="en-US" sz="1200" b="0">
              <a:effectLst/>
            </a:endParaRPr>
          </a:p>
        </p:txBody>
      </p:sp>
      <p:sp>
        <p:nvSpPr>
          <p:cNvPr id="2363415" name="Rectangle 23"/>
          <p:cNvSpPr>
            <a:spLocks noChangeArrowheads="1"/>
          </p:cNvSpPr>
          <p:nvPr/>
        </p:nvSpPr>
        <p:spPr bwMode="auto">
          <a:xfrm>
            <a:off x="3024188" y="16938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</a:t>
            </a:r>
            <a:endParaRPr lang="en-US" sz="1200" b="0">
              <a:effectLst/>
            </a:endParaRPr>
          </a:p>
        </p:txBody>
      </p:sp>
      <p:sp>
        <p:nvSpPr>
          <p:cNvPr id="2363416" name="Rectangle 24"/>
          <p:cNvSpPr>
            <a:spLocks noChangeArrowheads="1"/>
          </p:cNvSpPr>
          <p:nvPr/>
        </p:nvSpPr>
        <p:spPr bwMode="auto">
          <a:xfrm>
            <a:off x="3673475" y="16938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2</a:t>
            </a:r>
            <a:endParaRPr lang="en-US" sz="1200" b="0">
              <a:effectLst/>
            </a:endParaRPr>
          </a:p>
        </p:txBody>
      </p:sp>
      <p:sp>
        <p:nvSpPr>
          <p:cNvPr id="2363417" name="Rectangle 25"/>
          <p:cNvSpPr>
            <a:spLocks noChangeArrowheads="1"/>
          </p:cNvSpPr>
          <p:nvPr/>
        </p:nvSpPr>
        <p:spPr bwMode="auto">
          <a:xfrm>
            <a:off x="4373563" y="1693863"/>
            <a:ext cx="6667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3           4</a:t>
            </a:r>
            <a:endParaRPr lang="en-US" sz="1200" b="0">
              <a:effectLst/>
            </a:endParaRPr>
          </a:p>
        </p:txBody>
      </p:sp>
      <p:sp>
        <p:nvSpPr>
          <p:cNvPr id="2363418" name="Rectangle 26"/>
          <p:cNvSpPr>
            <a:spLocks noChangeArrowheads="1"/>
          </p:cNvSpPr>
          <p:nvPr/>
        </p:nvSpPr>
        <p:spPr bwMode="auto">
          <a:xfrm>
            <a:off x="1371600" y="192563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3419" name="Rectangle 27"/>
          <p:cNvSpPr>
            <a:spLocks noChangeArrowheads="1"/>
          </p:cNvSpPr>
          <p:nvPr/>
        </p:nvSpPr>
        <p:spPr bwMode="auto">
          <a:xfrm>
            <a:off x="1857375" y="1925638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45+</a:t>
            </a:r>
            <a:endParaRPr lang="en-US" sz="1200" b="0">
              <a:effectLst/>
            </a:endParaRPr>
          </a:p>
        </p:txBody>
      </p:sp>
      <p:sp>
        <p:nvSpPr>
          <p:cNvPr id="2363420" name="Rectangle 28"/>
          <p:cNvSpPr>
            <a:spLocks noChangeArrowheads="1"/>
          </p:cNvSpPr>
          <p:nvPr/>
        </p:nvSpPr>
        <p:spPr bwMode="auto">
          <a:xfrm>
            <a:off x="2344738" y="1925638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R3</a:t>
            </a:r>
            <a:endParaRPr lang="en-US" sz="1200" b="0">
              <a:effectLst/>
            </a:endParaRPr>
          </a:p>
        </p:txBody>
      </p:sp>
      <p:sp>
        <p:nvSpPr>
          <p:cNvPr id="2363421" name="Rectangle 29"/>
          <p:cNvSpPr>
            <a:spLocks noChangeArrowheads="1"/>
          </p:cNvSpPr>
          <p:nvPr/>
        </p:nvSpPr>
        <p:spPr bwMode="auto">
          <a:xfrm>
            <a:off x="1371600" y="21590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3422" name="Rectangle 30"/>
          <p:cNvSpPr>
            <a:spLocks noChangeArrowheads="1"/>
          </p:cNvSpPr>
          <p:nvPr/>
        </p:nvSpPr>
        <p:spPr bwMode="auto">
          <a:xfrm>
            <a:off x="1857375" y="21590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3423" name="Rectangle 31"/>
          <p:cNvSpPr>
            <a:spLocks noChangeArrowheads="1"/>
          </p:cNvSpPr>
          <p:nvPr/>
        </p:nvSpPr>
        <p:spPr bwMode="auto">
          <a:xfrm>
            <a:off x="2344738" y="21590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63424" name="Rectangle 32"/>
          <p:cNvSpPr>
            <a:spLocks noChangeArrowheads="1"/>
          </p:cNvSpPr>
          <p:nvPr/>
        </p:nvSpPr>
        <p:spPr bwMode="auto">
          <a:xfrm>
            <a:off x="1371600" y="23923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3425" name="Rectangle 33"/>
          <p:cNvSpPr>
            <a:spLocks noChangeArrowheads="1"/>
          </p:cNvSpPr>
          <p:nvPr/>
        </p:nvSpPr>
        <p:spPr bwMode="auto">
          <a:xfrm>
            <a:off x="1857375" y="23923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3426" name="Rectangle 34"/>
          <p:cNvSpPr>
            <a:spLocks noChangeArrowheads="1"/>
          </p:cNvSpPr>
          <p:nvPr/>
        </p:nvSpPr>
        <p:spPr bwMode="auto">
          <a:xfrm>
            <a:off x="2344738" y="23923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3427" name="Rectangle 35"/>
          <p:cNvSpPr>
            <a:spLocks noChangeArrowheads="1"/>
          </p:cNvSpPr>
          <p:nvPr/>
        </p:nvSpPr>
        <p:spPr bwMode="auto">
          <a:xfrm>
            <a:off x="1371600" y="2625725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63428" name="Rectangle 36"/>
          <p:cNvSpPr>
            <a:spLocks noChangeArrowheads="1"/>
          </p:cNvSpPr>
          <p:nvPr/>
        </p:nvSpPr>
        <p:spPr bwMode="auto">
          <a:xfrm>
            <a:off x="1857375" y="26257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3429" name="Rectangle 37"/>
          <p:cNvSpPr>
            <a:spLocks noChangeArrowheads="1"/>
          </p:cNvSpPr>
          <p:nvPr/>
        </p:nvSpPr>
        <p:spPr bwMode="auto">
          <a:xfrm>
            <a:off x="2344738" y="26257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grpSp>
        <p:nvGrpSpPr>
          <p:cNvPr id="2363430" name="Group 38"/>
          <p:cNvGrpSpPr>
            <a:grpSpLocks/>
          </p:cNvGrpSpPr>
          <p:nvPr/>
        </p:nvGrpSpPr>
        <p:grpSpPr bwMode="auto">
          <a:xfrm>
            <a:off x="762000" y="1693863"/>
            <a:ext cx="568325" cy="1376362"/>
            <a:chOff x="519" y="1067"/>
            <a:chExt cx="358" cy="867"/>
          </a:xfrm>
        </p:grpSpPr>
        <p:sp>
          <p:nvSpPr>
            <p:cNvPr id="2363431" name="Rectangle 39"/>
            <p:cNvSpPr>
              <a:spLocks noChangeArrowheads="1"/>
            </p:cNvSpPr>
            <p:nvPr/>
          </p:nvSpPr>
          <p:spPr bwMode="auto">
            <a:xfrm>
              <a:off x="519" y="1067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63432" name="Rectangle 40"/>
            <p:cNvSpPr>
              <a:spLocks noChangeArrowheads="1"/>
            </p:cNvSpPr>
            <p:nvPr/>
          </p:nvSpPr>
          <p:spPr bwMode="auto">
            <a:xfrm>
              <a:off x="519" y="1213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DD0806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63433" name="Rectangle 41"/>
            <p:cNvSpPr>
              <a:spLocks noChangeArrowheads="1"/>
            </p:cNvSpPr>
            <p:nvPr/>
          </p:nvSpPr>
          <p:spPr bwMode="auto">
            <a:xfrm>
              <a:off x="519" y="1360"/>
              <a:ext cx="3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D4"/>
                  </a:solidFill>
                  <a:effectLst/>
                  <a:latin typeface="Geneva" charset="0"/>
                </a:rPr>
                <a:t>MUL.D</a:t>
              </a:r>
              <a:endParaRPr lang="en-US" sz="1200" b="0">
                <a:effectLst/>
              </a:endParaRPr>
            </a:p>
          </p:txBody>
        </p:sp>
        <p:sp>
          <p:nvSpPr>
            <p:cNvPr id="2363434" name="Rectangle 42"/>
            <p:cNvSpPr>
              <a:spLocks noChangeArrowheads="1"/>
            </p:cNvSpPr>
            <p:nvPr/>
          </p:nvSpPr>
          <p:spPr bwMode="auto">
            <a:xfrm>
              <a:off x="519" y="1507"/>
              <a:ext cx="32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F20884"/>
                  </a:solidFill>
                  <a:effectLst/>
                  <a:latin typeface="Geneva" charset="0"/>
                </a:rPr>
                <a:t>SUB.D</a:t>
              </a:r>
              <a:endParaRPr lang="en-US" sz="1200" b="0">
                <a:effectLst/>
              </a:endParaRPr>
            </a:p>
          </p:txBody>
        </p:sp>
        <p:sp>
          <p:nvSpPr>
            <p:cNvPr id="2363435" name="Rectangle 43"/>
            <p:cNvSpPr>
              <a:spLocks noChangeArrowheads="1"/>
            </p:cNvSpPr>
            <p:nvPr/>
          </p:nvSpPr>
          <p:spPr bwMode="auto">
            <a:xfrm>
              <a:off x="519" y="1654"/>
              <a:ext cx="30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8011"/>
                  </a:solidFill>
                  <a:effectLst/>
                  <a:latin typeface="Geneva" charset="0"/>
                </a:rPr>
                <a:t>DIV.D</a:t>
              </a:r>
              <a:endParaRPr lang="en-US" sz="1200" b="0">
                <a:effectLst/>
              </a:endParaRPr>
            </a:p>
          </p:txBody>
        </p:sp>
        <p:sp>
          <p:nvSpPr>
            <p:cNvPr id="2363436" name="Rectangle 44"/>
            <p:cNvSpPr>
              <a:spLocks noChangeArrowheads="1"/>
            </p:cNvSpPr>
            <p:nvPr/>
          </p:nvSpPr>
          <p:spPr bwMode="auto">
            <a:xfrm>
              <a:off x="519" y="1800"/>
              <a:ext cx="3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ADD.D</a:t>
              </a:r>
              <a:endParaRPr lang="en-US" sz="1200" b="0">
                <a:effectLst/>
              </a:endParaRPr>
            </a:p>
          </p:txBody>
        </p:sp>
      </p:grpSp>
      <p:sp>
        <p:nvSpPr>
          <p:cNvPr id="2363437" name="Rectangle 45"/>
          <p:cNvSpPr>
            <a:spLocks noChangeArrowheads="1"/>
          </p:cNvSpPr>
          <p:nvPr/>
        </p:nvSpPr>
        <p:spPr bwMode="auto">
          <a:xfrm>
            <a:off x="1371600" y="28575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3438" name="Rectangle 46"/>
          <p:cNvSpPr>
            <a:spLocks noChangeArrowheads="1"/>
          </p:cNvSpPr>
          <p:nvPr/>
        </p:nvSpPr>
        <p:spPr bwMode="auto">
          <a:xfrm>
            <a:off x="1857375" y="28575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3439" name="Rectangle 47"/>
          <p:cNvSpPr>
            <a:spLocks noChangeArrowheads="1"/>
          </p:cNvSpPr>
          <p:nvPr/>
        </p:nvSpPr>
        <p:spPr bwMode="auto">
          <a:xfrm>
            <a:off x="2344738" y="28575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3440" name="Rectangle 48"/>
          <p:cNvSpPr>
            <a:spLocks noChangeArrowheads="1"/>
          </p:cNvSpPr>
          <p:nvPr/>
        </p:nvSpPr>
        <p:spPr bwMode="auto">
          <a:xfrm>
            <a:off x="823913" y="3090863"/>
            <a:ext cx="1531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Functional unit status</a:t>
            </a:r>
            <a:endParaRPr lang="en-US" sz="1200" b="0">
              <a:effectLst/>
            </a:endParaRPr>
          </a:p>
        </p:txBody>
      </p:sp>
      <p:sp>
        <p:nvSpPr>
          <p:cNvPr id="2363441" name="Rectangle 49"/>
          <p:cNvSpPr>
            <a:spLocks noChangeArrowheads="1"/>
          </p:cNvSpPr>
          <p:nvPr/>
        </p:nvSpPr>
        <p:spPr bwMode="auto">
          <a:xfrm>
            <a:off x="4119563" y="3090863"/>
            <a:ext cx="2873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dest</a:t>
            </a:r>
            <a:endParaRPr lang="en-US" sz="1200" b="0">
              <a:effectLst/>
            </a:endParaRPr>
          </a:p>
        </p:txBody>
      </p:sp>
      <p:sp>
        <p:nvSpPr>
          <p:cNvPr id="2363442" name="Rectangle 50"/>
          <p:cNvSpPr>
            <a:spLocks noChangeArrowheads="1"/>
          </p:cNvSpPr>
          <p:nvPr/>
        </p:nvSpPr>
        <p:spPr bwMode="auto">
          <a:xfrm>
            <a:off x="4819650" y="309086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S1</a:t>
            </a:r>
            <a:endParaRPr lang="en-US" sz="1200" b="0">
              <a:effectLst/>
            </a:endParaRPr>
          </a:p>
        </p:txBody>
      </p:sp>
      <p:sp>
        <p:nvSpPr>
          <p:cNvPr id="2363443" name="Rectangle 51"/>
          <p:cNvSpPr>
            <a:spLocks noChangeArrowheads="1"/>
          </p:cNvSpPr>
          <p:nvPr/>
        </p:nvSpPr>
        <p:spPr bwMode="auto">
          <a:xfrm>
            <a:off x="5307013" y="309086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S2</a:t>
            </a:r>
            <a:endParaRPr lang="en-US" sz="1200" b="0">
              <a:effectLst/>
            </a:endParaRPr>
          </a:p>
        </p:txBody>
      </p:sp>
      <p:sp>
        <p:nvSpPr>
          <p:cNvPr id="2363444" name="Rectangle 52"/>
          <p:cNvSpPr>
            <a:spLocks noChangeArrowheads="1"/>
          </p:cNvSpPr>
          <p:nvPr/>
        </p:nvSpPr>
        <p:spPr bwMode="auto">
          <a:xfrm>
            <a:off x="5792788" y="3090863"/>
            <a:ext cx="5826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j</a:t>
            </a:r>
            <a:endParaRPr lang="en-US" sz="1200" b="0">
              <a:effectLst/>
            </a:endParaRPr>
          </a:p>
        </p:txBody>
      </p:sp>
      <p:sp>
        <p:nvSpPr>
          <p:cNvPr id="2363445" name="Rectangle 53"/>
          <p:cNvSpPr>
            <a:spLocks noChangeArrowheads="1"/>
          </p:cNvSpPr>
          <p:nvPr/>
        </p:nvSpPr>
        <p:spPr bwMode="auto">
          <a:xfrm>
            <a:off x="6483350" y="3090863"/>
            <a:ext cx="612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k</a:t>
            </a:r>
            <a:endParaRPr lang="en-US" sz="1200" b="0">
              <a:effectLst/>
            </a:endParaRPr>
          </a:p>
        </p:txBody>
      </p:sp>
      <p:sp>
        <p:nvSpPr>
          <p:cNvPr id="2363446" name="Rectangle 54"/>
          <p:cNvSpPr>
            <a:spLocks noChangeArrowheads="1"/>
          </p:cNvSpPr>
          <p:nvPr/>
        </p:nvSpPr>
        <p:spPr bwMode="auto">
          <a:xfrm>
            <a:off x="7223125" y="30908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Fj?</a:t>
            </a:r>
            <a:endParaRPr lang="en-US" sz="1200" b="0">
              <a:effectLst/>
            </a:endParaRPr>
          </a:p>
        </p:txBody>
      </p:sp>
      <p:sp>
        <p:nvSpPr>
          <p:cNvPr id="2363447" name="Rectangle 55"/>
          <p:cNvSpPr>
            <a:spLocks noChangeArrowheads="1"/>
          </p:cNvSpPr>
          <p:nvPr/>
        </p:nvSpPr>
        <p:spPr bwMode="auto">
          <a:xfrm>
            <a:off x="7842250" y="3090863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Fk?</a:t>
            </a:r>
            <a:endParaRPr lang="en-US" sz="1200" b="0">
              <a:effectLst/>
            </a:endParaRPr>
          </a:p>
        </p:txBody>
      </p:sp>
      <p:sp>
        <p:nvSpPr>
          <p:cNvPr id="2363448" name="Rectangle 56"/>
          <p:cNvSpPr>
            <a:spLocks noChangeArrowheads="1"/>
          </p:cNvSpPr>
          <p:nvPr/>
        </p:nvSpPr>
        <p:spPr bwMode="auto">
          <a:xfrm>
            <a:off x="1371600" y="3324225"/>
            <a:ext cx="355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Time</a:t>
            </a:r>
            <a:endParaRPr lang="en-US" sz="1200" b="0">
              <a:effectLst/>
            </a:endParaRPr>
          </a:p>
        </p:txBody>
      </p:sp>
      <p:sp>
        <p:nvSpPr>
          <p:cNvPr id="2363449" name="Rectangle 57"/>
          <p:cNvSpPr>
            <a:spLocks noChangeArrowheads="1"/>
          </p:cNvSpPr>
          <p:nvPr/>
        </p:nvSpPr>
        <p:spPr bwMode="auto">
          <a:xfrm>
            <a:off x="1857375" y="3324225"/>
            <a:ext cx="415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Name</a:t>
            </a:r>
            <a:endParaRPr lang="en-US" sz="1200" b="0">
              <a:effectLst/>
            </a:endParaRPr>
          </a:p>
        </p:txBody>
      </p:sp>
      <p:sp>
        <p:nvSpPr>
          <p:cNvPr id="2363450" name="Rectangle 58"/>
          <p:cNvSpPr>
            <a:spLocks noChangeArrowheads="1"/>
          </p:cNvSpPr>
          <p:nvPr/>
        </p:nvSpPr>
        <p:spPr bwMode="auto">
          <a:xfrm>
            <a:off x="2832100" y="3324225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Busy</a:t>
            </a:r>
            <a:endParaRPr lang="en-US" sz="1200" b="0">
              <a:effectLst/>
            </a:endParaRPr>
          </a:p>
        </p:txBody>
      </p:sp>
      <p:sp>
        <p:nvSpPr>
          <p:cNvPr id="2363451" name="Rectangle 59"/>
          <p:cNvSpPr>
            <a:spLocks noChangeArrowheads="1"/>
          </p:cNvSpPr>
          <p:nvPr/>
        </p:nvSpPr>
        <p:spPr bwMode="auto">
          <a:xfrm>
            <a:off x="3409950" y="3324225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Op</a:t>
            </a:r>
            <a:endParaRPr lang="en-US" sz="1200" b="0">
              <a:effectLst/>
            </a:endParaRPr>
          </a:p>
        </p:txBody>
      </p:sp>
      <p:sp>
        <p:nvSpPr>
          <p:cNvPr id="2363452" name="Rectangle 60"/>
          <p:cNvSpPr>
            <a:spLocks noChangeArrowheads="1"/>
          </p:cNvSpPr>
          <p:nvPr/>
        </p:nvSpPr>
        <p:spPr bwMode="auto">
          <a:xfrm>
            <a:off x="4119563" y="3324225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Fi</a:t>
            </a:r>
            <a:endParaRPr lang="en-US" sz="1200" b="0">
              <a:effectLst/>
            </a:endParaRPr>
          </a:p>
        </p:txBody>
      </p:sp>
      <p:sp>
        <p:nvSpPr>
          <p:cNvPr id="2363453" name="Rectangle 61"/>
          <p:cNvSpPr>
            <a:spLocks noChangeArrowheads="1"/>
          </p:cNvSpPr>
          <p:nvPr/>
        </p:nvSpPr>
        <p:spPr bwMode="auto">
          <a:xfrm>
            <a:off x="4819650" y="3324225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</a:t>
            </a:r>
            <a:endParaRPr lang="en-US" sz="1200" b="0">
              <a:effectLst/>
            </a:endParaRPr>
          </a:p>
        </p:txBody>
      </p:sp>
      <p:sp>
        <p:nvSpPr>
          <p:cNvPr id="2363454" name="Rectangle 62"/>
          <p:cNvSpPr>
            <a:spLocks noChangeArrowheads="1"/>
          </p:cNvSpPr>
          <p:nvPr/>
        </p:nvSpPr>
        <p:spPr bwMode="auto">
          <a:xfrm>
            <a:off x="5307013" y="33242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</a:t>
            </a:r>
            <a:endParaRPr lang="en-US" sz="1200" b="0">
              <a:effectLst/>
            </a:endParaRPr>
          </a:p>
        </p:txBody>
      </p:sp>
      <p:sp>
        <p:nvSpPr>
          <p:cNvPr id="2363455" name="Rectangle 63"/>
          <p:cNvSpPr>
            <a:spLocks noChangeArrowheads="1"/>
          </p:cNvSpPr>
          <p:nvPr/>
        </p:nvSpPr>
        <p:spPr bwMode="auto">
          <a:xfrm>
            <a:off x="5792788" y="33242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Qj</a:t>
            </a:r>
            <a:endParaRPr lang="en-US" sz="1200" b="0">
              <a:effectLst/>
            </a:endParaRPr>
          </a:p>
        </p:txBody>
      </p:sp>
      <p:sp>
        <p:nvSpPr>
          <p:cNvPr id="2363456" name="Rectangle 64"/>
          <p:cNvSpPr>
            <a:spLocks noChangeArrowheads="1"/>
          </p:cNvSpPr>
          <p:nvPr/>
        </p:nvSpPr>
        <p:spPr bwMode="auto">
          <a:xfrm>
            <a:off x="6483350" y="3324225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Qk</a:t>
            </a:r>
            <a:endParaRPr lang="en-US" sz="1200" b="0">
              <a:effectLst/>
            </a:endParaRPr>
          </a:p>
        </p:txBody>
      </p:sp>
      <p:sp>
        <p:nvSpPr>
          <p:cNvPr id="2363457" name="Rectangle 65"/>
          <p:cNvSpPr>
            <a:spLocks noChangeArrowheads="1"/>
          </p:cNvSpPr>
          <p:nvPr/>
        </p:nvSpPr>
        <p:spPr bwMode="auto">
          <a:xfrm>
            <a:off x="7223125" y="3324225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Rj</a:t>
            </a:r>
            <a:endParaRPr lang="en-US" sz="1200" b="0">
              <a:effectLst/>
            </a:endParaRPr>
          </a:p>
        </p:txBody>
      </p:sp>
      <p:sp>
        <p:nvSpPr>
          <p:cNvPr id="2363458" name="Rectangle 66"/>
          <p:cNvSpPr>
            <a:spLocks noChangeArrowheads="1"/>
          </p:cNvSpPr>
          <p:nvPr/>
        </p:nvSpPr>
        <p:spPr bwMode="auto">
          <a:xfrm>
            <a:off x="7842250" y="33242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Rk</a:t>
            </a:r>
            <a:endParaRPr lang="en-US" sz="1200" b="0">
              <a:effectLst/>
            </a:endParaRPr>
          </a:p>
        </p:txBody>
      </p:sp>
      <p:sp>
        <p:nvSpPr>
          <p:cNvPr id="2363459" name="Rectangle 67"/>
          <p:cNvSpPr>
            <a:spLocks noChangeArrowheads="1"/>
          </p:cNvSpPr>
          <p:nvPr/>
        </p:nvSpPr>
        <p:spPr bwMode="auto">
          <a:xfrm>
            <a:off x="1857375" y="3557588"/>
            <a:ext cx="503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63460" name="Rectangle 68"/>
          <p:cNvSpPr>
            <a:spLocks noChangeArrowheads="1"/>
          </p:cNvSpPr>
          <p:nvPr/>
        </p:nvSpPr>
        <p:spPr bwMode="auto">
          <a:xfrm>
            <a:off x="2832100" y="3557588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>
              <a:effectLst/>
            </a:endParaRPr>
          </a:p>
        </p:txBody>
      </p:sp>
      <p:sp>
        <p:nvSpPr>
          <p:cNvPr id="2363461" name="Rectangle 69"/>
          <p:cNvSpPr>
            <a:spLocks noChangeArrowheads="1"/>
          </p:cNvSpPr>
          <p:nvPr/>
        </p:nvSpPr>
        <p:spPr bwMode="auto">
          <a:xfrm>
            <a:off x="3409950" y="3557588"/>
            <a:ext cx="3952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Load</a:t>
            </a:r>
            <a:endParaRPr lang="en-US" sz="1200">
              <a:effectLst/>
            </a:endParaRPr>
          </a:p>
        </p:txBody>
      </p:sp>
      <p:sp>
        <p:nvSpPr>
          <p:cNvPr id="2363462" name="Rectangle 70"/>
          <p:cNvSpPr>
            <a:spLocks noChangeArrowheads="1"/>
          </p:cNvSpPr>
          <p:nvPr/>
        </p:nvSpPr>
        <p:spPr bwMode="auto">
          <a:xfrm>
            <a:off x="4119563" y="35575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3463" name="Rectangle 71"/>
          <p:cNvSpPr>
            <a:spLocks noChangeArrowheads="1"/>
          </p:cNvSpPr>
          <p:nvPr/>
        </p:nvSpPr>
        <p:spPr bwMode="auto">
          <a:xfrm>
            <a:off x="5307013" y="3557588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R3</a:t>
            </a:r>
            <a:endParaRPr lang="en-US" sz="1200">
              <a:effectLst/>
            </a:endParaRPr>
          </a:p>
        </p:txBody>
      </p:sp>
      <p:sp>
        <p:nvSpPr>
          <p:cNvPr id="2363464" name="Rectangle 72"/>
          <p:cNvSpPr>
            <a:spLocks noChangeArrowheads="1"/>
          </p:cNvSpPr>
          <p:nvPr/>
        </p:nvSpPr>
        <p:spPr bwMode="auto">
          <a:xfrm>
            <a:off x="7842250" y="3557588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63465" name="Line 73"/>
          <p:cNvSpPr>
            <a:spLocks noChangeShapeType="1"/>
          </p:cNvSpPr>
          <p:nvPr/>
        </p:nvSpPr>
        <p:spPr bwMode="auto">
          <a:xfrm>
            <a:off x="2790825" y="1671638"/>
            <a:ext cx="1588" cy="139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466" name="Rectangle 74"/>
          <p:cNvSpPr>
            <a:spLocks noChangeArrowheads="1"/>
          </p:cNvSpPr>
          <p:nvPr/>
        </p:nvSpPr>
        <p:spPr bwMode="auto">
          <a:xfrm>
            <a:off x="1857375" y="3789363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Mult1</a:t>
            </a:r>
            <a:endParaRPr lang="en-US" sz="1200" b="0">
              <a:effectLst/>
            </a:endParaRPr>
          </a:p>
        </p:txBody>
      </p:sp>
      <p:sp>
        <p:nvSpPr>
          <p:cNvPr id="2363467" name="Rectangle 75"/>
          <p:cNvSpPr>
            <a:spLocks noChangeArrowheads="1"/>
          </p:cNvSpPr>
          <p:nvPr/>
        </p:nvSpPr>
        <p:spPr bwMode="auto">
          <a:xfrm>
            <a:off x="2832100" y="3789363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63468" name="Rectangle 76"/>
          <p:cNvSpPr>
            <a:spLocks noChangeArrowheads="1"/>
          </p:cNvSpPr>
          <p:nvPr/>
        </p:nvSpPr>
        <p:spPr bwMode="auto">
          <a:xfrm>
            <a:off x="1857375" y="4022725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Mult2</a:t>
            </a:r>
            <a:endParaRPr lang="en-US" sz="1200" b="0">
              <a:effectLst/>
            </a:endParaRPr>
          </a:p>
        </p:txBody>
      </p:sp>
      <p:sp>
        <p:nvSpPr>
          <p:cNvPr id="2363469" name="Rectangle 77"/>
          <p:cNvSpPr>
            <a:spLocks noChangeArrowheads="1"/>
          </p:cNvSpPr>
          <p:nvPr/>
        </p:nvSpPr>
        <p:spPr bwMode="auto">
          <a:xfrm>
            <a:off x="2832100" y="4022725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63470" name="Rectangle 78"/>
          <p:cNvSpPr>
            <a:spLocks noChangeArrowheads="1"/>
          </p:cNvSpPr>
          <p:nvPr/>
        </p:nvSpPr>
        <p:spPr bwMode="auto">
          <a:xfrm>
            <a:off x="1857375" y="4256088"/>
            <a:ext cx="3063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</a:t>
            </a:r>
            <a:endParaRPr lang="en-US" sz="1200" b="0">
              <a:effectLst/>
            </a:endParaRPr>
          </a:p>
        </p:txBody>
      </p:sp>
      <p:sp>
        <p:nvSpPr>
          <p:cNvPr id="2363471" name="Rectangle 79"/>
          <p:cNvSpPr>
            <a:spLocks noChangeArrowheads="1"/>
          </p:cNvSpPr>
          <p:nvPr/>
        </p:nvSpPr>
        <p:spPr bwMode="auto">
          <a:xfrm>
            <a:off x="2832100" y="4256088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63472" name="Rectangle 80"/>
          <p:cNvSpPr>
            <a:spLocks noChangeArrowheads="1"/>
          </p:cNvSpPr>
          <p:nvPr/>
        </p:nvSpPr>
        <p:spPr bwMode="auto">
          <a:xfrm>
            <a:off x="1857375" y="4489450"/>
            <a:ext cx="484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Divide</a:t>
            </a:r>
            <a:endParaRPr lang="en-US" sz="1200" b="0">
              <a:effectLst/>
            </a:endParaRPr>
          </a:p>
        </p:txBody>
      </p:sp>
      <p:sp>
        <p:nvSpPr>
          <p:cNvPr id="2363473" name="Rectangle 81"/>
          <p:cNvSpPr>
            <a:spLocks noChangeArrowheads="1"/>
          </p:cNvSpPr>
          <p:nvPr/>
        </p:nvSpPr>
        <p:spPr bwMode="auto">
          <a:xfrm>
            <a:off x="2832100" y="4489450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63474" name="Rectangle 82"/>
          <p:cNvSpPr>
            <a:spLocks noChangeArrowheads="1"/>
          </p:cNvSpPr>
          <p:nvPr/>
        </p:nvSpPr>
        <p:spPr bwMode="auto">
          <a:xfrm>
            <a:off x="823913" y="4721225"/>
            <a:ext cx="14843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Register result status</a:t>
            </a:r>
            <a:endParaRPr lang="en-US" sz="1200" b="0">
              <a:effectLst/>
            </a:endParaRPr>
          </a:p>
        </p:txBody>
      </p:sp>
      <p:sp>
        <p:nvSpPr>
          <p:cNvPr id="2363475" name="Rectangle 83"/>
          <p:cNvSpPr>
            <a:spLocks noChangeArrowheads="1"/>
          </p:cNvSpPr>
          <p:nvPr/>
        </p:nvSpPr>
        <p:spPr bwMode="auto">
          <a:xfrm>
            <a:off x="833438" y="4954588"/>
            <a:ext cx="574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>
                <a:solidFill>
                  <a:srgbClr val="000000"/>
                </a:solidFill>
                <a:effectLst/>
                <a:latin typeface="Geneva" charset="0"/>
              </a:rPr>
              <a:t>Clock</a:t>
            </a:r>
            <a:endParaRPr lang="en-US" sz="1200" b="0">
              <a:effectLst/>
            </a:endParaRPr>
          </a:p>
        </p:txBody>
      </p:sp>
      <p:sp>
        <p:nvSpPr>
          <p:cNvPr id="2363476" name="Rectangle 84"/>
          <p:cNvSpPr>
            <a:spLocks noChangeArrowheads="1"/>
          </p:cNvSpPr>
          <p:nvPr/>
        </p:nvSpPr>
        <p:spPr bwMode="auto">
          <a:xfrm>
            <a:off x="2841625" y="4945063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3477" name="Rectangle 85"/>
          <p:cNvSpPr>
            <a:spLocks noChangeArrowheads="1"/>
          </p:cNvSpPr>
          <p:nvPr/>
        </p:nvSpPr>
        <p:spPr bwMode="auto">
          <a:xfrm>
            <a:off x="3419475" y="4945063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3478" name="Rectangle 86"/>
          <p:cNvSpPr>
            <a:spLocks noChangeArrowheads="1"/>
          </p:cNvSpPr>
          <p:nvPr/>
        </p:nvSpPr>
        <p:spPr bwMode="auto">
          <a:xfrm>
            <a:off x="4129088" y="4945063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63479" name="Rectangle 87"/>
          <p:cNvSpPr>
            <a:spLocks noChangeArrowheads="1"/>
          </p:cNvSpPr>
          <p:nvPr/>
        </p:nvSpPr>
        <p:spPr bwMode="auto">
          <a:xfrm>
            <a:off x="4829175" y="4945063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3480" name="Rectangle 88"/>
          <p:cNvSpPr>
            <a:spLocks noChangeArrowheads="1"/>
          </p:cNvSpPr>
          <p:nvPr/>
        </p:nvSpPr>
        <p:spPr bwMode="auto">
          <a:xfrm>
            <a:off x="5316538" y="4945063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3481" name="Rectangle 89"/>
          <p:cNvSpPr>
            <a:spLocks noChangeArrowheads="1"/>
          </p:cNvSpPr>
          <p:nvPr/>
        </p:nvSpPr>
        <p:spPr bwMode="auto">
          <a:xfrm>
            <a:off x="5803900" y="4945063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63482" name="Rectangle 90"/>
          <p:cNvSpPr>
            <a:spLocks noChangeArrowheads="1"/>
          </p:cNvSpPr>
          <p:nvPr/>
        </p:nvSpPr>
        <p:spPr bwMode="auto">
          <a:xfrm>
            <a:off x="6492875" y="4945063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F12</a:t>
            </a:r>
            <a:endParaRPr lang="en-US" sz="1200" b="0">
              <a:effectLst/>
            </a:endParaRPr>
          </a:p>
        </p:txBody>
      </p:sp>
      <p:sp>
        <p:nvSpPr>
          <p:cNvPr id="2363483" name="Rectangle 91"/>
          <p:cNvSpPr>
            <a:spLocks noChangeArrowheads="1"/>
          </p:cNvSpPr>
          <p:nvPr/>
        </p:nvSpPr>
        <p:spPr bwMode="auto">
          <a:xfrm>
            <a:off x="7234238" y="4945063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...</a:t>
            </a:r>
            <a:endParaRPr lang="en-US" sz="1200" b="0">
              <a:effectLst/>
            </a:endParaRPr>
          </a:p>
        </p:txBody>
      </p:sp>
      <p:sp>
        <p:nvSpPr>
          <p:cNvPr id="2363484" name="Rectangle 92"/>
          <p:cNvSpPr>
            <a:spLocks noChangeArrowheads="1"/>
          </p:cNvSpPr>
          <p:nvPr/>
        </p:nvSpPr>
        <p:spPr bwMode="auto">
          <a:xfrm>
            <a:off x="7851775" y="4945063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F30</a:t>
            </a:r>
            <a:endParaRPr lang="en-US" sz="1200" b="0">
              <a:effectLst/>
            </a:endParaRPr>
          </a:p>
        </p:txBody>
      </p:sp>
      <p:sp>
        <p:nvSpPr>
          <p:cNvPr id="2363485" name="Rectangle 93"/>
          <p:cNvSpPr>
            <a:spLocks noChangeArrowheads="1"/>
          </p:cNvSpPr>
          <p:nvPr/>
        </p:nvSpPr>
        <p:spPr bwMode="auto">
          <a:xfrm>
            <a:off x="1157288" y="5248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5</a:t>
            </a:r>
            <a:endParaRPr lang="en-US" sz="1200" b="0">
              <a:effectLst/>
            </a:endParaRPr>
          </a:p>
        </p:txBody>
      </p:sp>
      <p:sp>
        <p:nvSpPr>
          <p:cNvPr id="2363486" name="Rectangle 94"/>
          <p:cNvSpPr>
            <a:spLocks noChangeArrowheads="1"/>
          </p:cNvSpPr>
          <p:nvPr/>
        </p:nvSpPr>
        <p:spPr bwMode="auto">
          <a:xfrm>
            <a:off x="2344738" y="5248275"/>
            <a:ext cx="236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</a:t>
            </a:r>
            <a:endParaRPr lang="en-US" sz="1200" b="0">
              <a:effectLst/>
            </a:endParaRPr>
          </a:p>
        </p:txBody>
      </p:sp>
      <p:sp>
        <p:nvSpPr>
          <p:cNvPr id="2363487" name="Rectangle 95"/>
          <p:cNvSpPr>
            <a:spLocks noChangeArrowheads="1"/>
          </p:cNvSpPr>
          <p:nvPr/>
        </p:nvSpPr>
        <p:spPr bwMode="auto">
          <a:xfrm>
            <a:off x="3276600" y="5248275"/>
            <a:ext cx="5540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>
              <a:effectLst/>
            </a:endParaRPr>
          </a:p>
        </p:txBody>
      </p:sp>
      <p:sp>
        <p:nvSpPr>
          <p:cNvPr id="2363488" name="Line 96"/>
          <p:cNvSpPr>
            <a:spLocks noChangeShapeType="1"/>
          </p:cNvSpPr>
          <p:nvPr/>
        </p:nvSpPr>
        <p:spPr bwMode="auto">
          <a:xfrm>
            <a:off x="2790825" y="3535363"/>
            <a:ext cx="1588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489" name="Line 97"/>
          <p:cNvSpPr>
            <a:spLocks noChangeShapeType="1"/>
          </p:cNvSpPr>
          <p:nvPr/>
        </p:nvSpPr>
        <p:spPr bwMode="auto">
          <a:xfrm>
            <a:off x="8512175" y="3535363"/>
            <a:ext cx="1588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490" name="Line 98"/>
          <p:cNvSpPr>
            <a:spLocks noChangeShapeType="1"/>
          </p:cNvSpPr>
          <p:nvPr/>
        </p:nvSpPr>
        <p:spPr bwMode="auto">
          <a:xfrm>
            <a:off x="2790825" y="5227638"/>
            <a:ext cx="1588" cy="233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491" name="Line 99"/>
          <p:cNvSpPr>
            <a:spLocks noChangeShapeType="1"/>
          </p:cNvSpPr>
          <p:nvPr/>
        </p:nvSpPr>
        <p:spPr bwMode="auto">
          <a:xfrm>
            <a:off x="5265738" y="1671638"/>
            <a:ext cx="1587" cy="139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492" name="Line 100"/>
          <p:cNvSpPr>
            <a:spLocks noChangeShapeType="1"/>
          </p:cNvSpPr>
          <p:nvPr/>
        </p:nvSpPr>
        <p:spPr bwMode="auto">
          <a:xfrm>
            <a:off x="8512175" y="5227638"/>
            <a:ext cx="1588" cy="233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493" name="AutoShape 101"/>
          <p:cNvSpPr>
            <a:spLocks noChangeArrowheads="1"/>
          </p:cNvSpPr>
          <p:nvPr/>
        </p:nvSpPr>
        <p:spPr bwMode="auto">
          <a:xfrm>
            <a:off x="2819400" y="1905000"/>
            <a:ext cx="457200" cy="3048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494" name="AutoShape 102"/>
          <p:cNvSpPr>
            <a:spLocks noChangeArrowheads="1"/>
          </p:cNvSpPr>
          <p:nvPr/>
        </p:nvSpPr>
        <p:spPr bwMode="auto">
          <a:xfrm>
            <a:off x="3187700" y="4927600"/>
            <a:ext cx="685800" cy="6858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495" name="Rectangle 103"/>
          <p:cNvSpPr>
            <a:spLocks noChangeArrowheads="1"/>
          </p:cNvSpPr>
          <p:nvPr/>
        </p:nvSpPr>
        <p:spPr bwMode="auto">
          <a:xfrm>
            <a:off x="3009900" y="19208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5</a:t>
            </a:r>
            <a:endParaRPr lang="en-US" sz="1200">
              <a:effectLst/>
            </a:endParaRPr>
          </a:p>
        </p:txBody>
      </p:sp>
      <p:sp>
        <p:nvSpPr>
          <p:cNvPr id="2363496" name="AutoShape 104"/>
          <p:cNvSpPr>
            <a:spLocks noChangeArrowheads="1"/>
          </p:cNvSpPr>
          <p:nvPr/>
        </p:nvSpPr>
        <p:spPr bwMode="auto">
          <a:xfrm>
            <a:off x="2514600" y="3505200"/>
            <a:ext cx="6172200" cy="3048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152400"/>
            <a:ext cx="8001000" cy="4572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Scoreboard Example:  Cycle </a:t>
            </a:r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5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05C94-A1E6-4B4D-A314-37B7DE0237A4}" type="slidenum">
              <a:rPr lang="en-US"/>
              <a:pPr/>
              <a:t>25</a:t>
            </a:fld>
            <a:endParaRPr lang="en-US"/>
          </a:p>
        </p:txBody>
      </p:sp>
      <p:grpSp>
        <p:nvGrpSpPr>
          <p:cNvPr id="2364419" name="Group 3"/>
          <p:cNvGrpSpPr>
            <a:grpSpLocks/>
          </p:cNvGrpSpPr>
          <p:nvPr/>
        </p:nvGrpSpPr>
        <p:grpSpPr bwMode="auto">
          <a:xfrm>
            <a:off x="762000" y="1227138"/>
            <a:ext cx="7751763" cy="4284662"/>
            <a:chOff x="480" y="773"/>
            <a:chExt cx="4883" cy="2699"/>
          </a:xfrm>
        </p:grpSpPr>
        <p:sp>
          <p:nvSpPr>
            <p:cNvPr id="2364420" name="Line 4"/>
            <p:cNvSpPr>
              <a:spLocks noChangeShapeType="1"/>
            </p:cNvSpPr>
            <p:nvPr/>
          </p:nvSpPr>
          <p:spPr bwMode="auto">
            <a:xfrm>
              <a:off x="1764" y="1053"/>
              <a:ext cx="15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421" name="Line 5"/>
            <p:cNvSpPr>
              <a:spLocks noChangeShapeType="1"/>
            </p:cNvSpPr>
            <p:nvPr/>
          </p:nvSpPr>
          <p:spPr bwMode="auto">
            <a:xfrm>
              <a:off x="1764" y="1934"/>
              <a:ext cx="15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422" name="Line 6"/>
            <p:cNvSpPr>
              <a:spLocks noChangeShapeType="1"/>
            </p:cNvSpPr>
            <p:nvPr/>
          </p:nvSpPr>
          <p:spPr bwMode="auto">
            <a:xfrm>
              <a:off x="1764" y="2227"/>
              <a:ext cx="359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423" name="Line 7"/>
            <p:cNvSpPr>
              <a:spLocks noChangeShapeType="1"/>
            </p:cNvSpPr>
            <p:nvPr/>
          </p:nvSpPr>
          <p:spPr bwMode="auto">
            <a:xfrm>
              <a:off x="1764" y="2961"/>
              <a:ext cx="359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424" name="Line 8"/>
            <p:cNvSpPr>
              <a:spLocks noChangeShapeType="1"/>
            </p:cNvSpPr>
            <p:nvPr/>
          </p:nvSpPr>
          <p:spPr bwMode="auto">
            <a:xfrm>
              <a:off x="1764" y="3293"/>
              <a:ext cx="359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425" name="Line 9"/>
            <p:cNvSpPr>
              <a:spLocks noChangeShapeType="1"/>
            </p:cNvSpPr>
            <p:nvPr/>
          </p:nvSpPr>
          <p:spPr bwMode="auto">
            <a:xfrm>
              <a:off x="1764" y="3440"/>
              <a:ext cx="359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426" name="Rectangle 10"/>
            <p:cNvSpPr>
              <a:spLocks noChangeArrowheads="1"/>
            </p:cNvSpPr>
            <p:nvPr/>
          </p:nvSpPr>
          <p:spPr bwMode="auto">
            <a:xfrm>
              <a:off x="519" y="773"/>
              <a:ext cx="79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u="sng">
                  <a:solidFill>
                    <a:srgbClr val="000000"/>
                  </a:solidFill>
                  <a:effectLst/>
                  <a:latin typeface="Geneva" charset="0"/>
                </a:rPr>
                <a:t>Instruction status </a:t>
              </a:r>
              <a:endParaRPr lang="en-US" sz="1200" b="0">
                <a:effectLst/>
              </a:endParaRPr>
            </a:p>
          </p:txBody>
        </p:sp>
        <p:sp>
          <p:nvSpPr>
            <p:cNvPr id="2364427" name="Rectangle 11"/>
            <p:cNvSpPr>
              <a:spLocks noChangeArrowheads="1"/>
            </p:cNvSpPr>
            <p:nvPr/>
          </p:nvSpPr>
          <p:spPr bwMode="auto">
            <a:xfrm>
              <a:off x="2148" y="773"/>
              <a:ext cx="23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i="1">
                  <a:solidFill>
                    <a:srgbClr val="000000"/>
                  </a:solidFill>
                  <a:effectLst/>
                  <a:latin typeface="Geneva" charset="0"/>
                </a:rPr>
                <a:t>Read</a:t>
              </a:r>
              <a:endParaRPr lang="en-US" sz="1200">
                <a:effectLst/>
              </a:endParaRPr>
            </a:p>
          </p:txBody>
        </p:sp>
        <p:sp>
          <p:nvSpPr>
            <p:cNvPr id="2364428" name="Rectangle 12"/>
            <p:cNvSpPr>
              <a:spLocks noChangeArrowheads="1"/>
            </p:cNvSpPr>
            <p:nvPr/>
          </p:nvSpPr>
          <p:spPr bwMode="auto">
            <a:xfrm>
              <a:off x="2595" y="773"/>
              <a:ext cx="4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i="1">
                  <a:solidFill>
                    <a:srgbClr val="000000"/>
                  </a:solidFill>
                  <a:effectLst/>
                  <a:latin typeface="Geneva" charset="0"/>
                </a:rPr>
                <a:t>Execution</a:t>
              </a:r>
              <a:endParaRPr lang="en-US" sz="1200">
                <a:effectLst/>
              </a:endParaRPr>
            </a:p>
          </p:txBody>
        </p:sp>
        <p:sp>
          <p:nvSpPr>
            <p:cNvPr id="2364429" name="Rectangle 13"/>
            <p:cNvSpPr>
              <a:spLocks noChangeArrowheads="1"/>
            </p:cNvSpPr>
            <p:nvPr/>
          </p:nvSpPr>
          <p:spPr bwMode="auto">
            <a:xfrm>
              <a:off x="3036" y="773"/>
              <a:ext cx="2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i="1">
                  <a:solidFill>
                    <a:srgbClr val="000000"/>
                  </a:solidFill>
                  <a:effectLst/>
                  <a:latin typeface="Geneva" charset="0"/>
                </a:rPr>
                <a:t>Write</a:t>
              </a:r>
              <a:endParaRPr lang="en-US" sz="1200">
                <a:effectLst/>
              </a:endParaRPr>
            </a:p>
          </p:txBody>
        </p:sp>
        <p:sp>
          <p:nvSpPr>
            <p:cNvPr id="2364430" name="Rectangle 14"/>
            <p:cNvSpPr>
              <a:spLocks noChangeArrowheads="1"/>
            </p:cNvSpPr>
            <p:nvPr/>
          </p:nvSpPr>
          <p:spPr bwMode="auto">
            <a:xfrm>
              <a:off x="519" y="920"/>
              <a:ext cx="48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Instruction</a:t>
              </a:r>
              <a:endParaRPr lang="en-US" sz="1200" b="0">
                <a:effectLst/>
              </a:endParaRPr>
            </a:p>
          </p:txBody>
        </p:sp>
        <p:sp>
          <p:nvSpPr>
            <p:cNvPr id="2364431" name="Rectangle 15"/>
            <p:cNvSpPr>
              <a:spLocks noChangeArrowheads="1"/>
            </p:cNvSpPr>
            <p:nvPr/>
          </p:nvSpPr>
          <p:spPr bwMode="auto">
            <a:xfrm>
              <a:off x="1247" y="92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j</a:t>
              </a:r>
              <a:endParaRPr lang="en-US" sz="1200" b="0">
                <a:effectLst/>
              </a:endParaRPr>
            </a:p>
          </p:txBody>
        </p:sp>
        <p:sp>
          <p:nvSpPr>
            <p:cNvPr id="2364432" name="Rectangle 16"/>
            <p:cNvSpPr>
              <a:spLocks noChangeArrowheads="1"/>
            </p:cNvSpPr>
            <p:nvPr/>
          </p:nvSpPr>
          <p:spPr bwMode="auto">
            <a:xfrm>
              <a:off x="1547" y="920"/>
              <a:ext cx="5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k</a:t>
              </a:r>
              <a:endParaRPr lang="en-US" sz="1200" b="0">
                <a:effectLst/>
              </a:endParaRPr>
            </a:p>
          </p:txBody>
        </p:sp>
        <p:sp>
          <p:nvSpPr>
            <p:cNvPr id="2364433" name="Rectangle 17"/>
            <p:cNvSpPr>
              <a:spLocks noChangeArrowheads="1"/>
            </p:cNvSpPr>
            <p:nvPr/>
          </p:nvSpPr>
          <p:spPr bwMode="auto">
            <a:xfrm>
              <a:off x="1784" y="920"/>
              <a:ext cx="24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i="1">
                  <a:solidFill>
                    <a:srgbClr val="000000"/>
                  </a:solidFill>
                  <a:effectLst/>
                  <a:latin typeface="Geneva" charset="0"/>
                </a:rPr>
                <a:t>Issue</a:t>
              </a:r>
              <a:endParaRPr lang="en-US" sz="1200">
                <a:effectLst/>
              </a:endParaRPr>
            </a:p>
          </p:txBody>
        </p:sp>
        <p:sp>
          <p:nvSpPr>
            <p:cNvPr id="2364434" name="Rectangle 18"/>
            <p:cNvSpPr>
              <a:spLocks noChangeArrowheads="1"/>
            </p:cNvSpPr>
            <p:nvPr/>
          </p:nvSpPr>
          <p:spPr bwMode="auto">
            <a:xfrm>
              <a:off x="2148" y="920"/>
              <a:ext cx="4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i="1">
                  <a:solidFill>
                    <a:srgbClr val="000000"/>
                  </a:solidFill>
                  <a:effectLst/>
                  <a:latin typeface="Geneva" charset="0"/>
                </a:rPr>
                <a:t>operands</a:t>
              </a:r>
              <a:endParaRPr lang="en-US" sz="1200">
                <a:effectLst/>
              </a:endParaRPr>
            </a:p>
          </p:txBody>
        </p:sp>
        <p:sp>
          <p:nvSpPr>
            <p:cNvPr id="2364435" name="Rectangle 19"/>
            <p:cNvSpPr>
              <a:spLocks noChangeArrowheads="1"/>
            </p:cNvSpPr>
            <p:nvPr/>
          </p:nvSpPr>
          <p:spPr bwMode="auto">
            <a:xfrm>
              <a:off x="2595" y="920"/>
              <a:ext cx="42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i="1">
                  <a:solidFill>
                    <a:srgbClr val="000000"/>
                  </a:solidFill>
                  <a:effectLst/>
                  <a:latin typeface="Geneva" charset="0"/>
                </a:rPr>
                <a:t>complete</a:t>
              </a:r>
              <a:endParaRPr lang="en-US" sz="1200">
                <a:effectLst/>
              </a:endParaRPr>
            </a:p>
          </p:txBody>
        </p:sp>
        <p:sp>
          <p:nvSpPr>
            <p:cNvPr id="2364436" name="Rectangle 20"/>
            <p:cNvSpPr>
              <a:spLocks noChangeArrowheads="1"/>
            </p:cNvSpPr>
            <p:nvPr/>
          </p:nvSpPr>
          <p:spPr bwMode="auto">
            <a:xfrm>
              <a:off x="3036" y="920"/>
              <a:ext cx="29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i="1">
                  <a:solidFill>
                    <a:srgbClr val="000000"/>
                  </a:solidFill>
                  <a:effectLst/>
                  <a:latin typeface="Geneva" charset="0"/>
                </a:rPr>
                <a:t>Result</a:t>
              </a:r>
              <a:endParaRPr lang="en-US" sz="1200">
                <a:effectLst/>
              </a:endParaRPr>
            </a:p>
          </p:txBody>
        </p:sp>
        <p:sp>
          <p:nvSpPr>
            <p:cNvPr id="2364437" name="Rectangle 21"/>
            <p:cNvSpPr>
              <a:spLocks noChangeArrowheads="1"/>
            </p:cNvSpPr>
            <p:nvPr/>
          </p:nvSpPr>
          <p:spPr bwMode="auto">
            <a:xfrm>
              <a:off x="864" y="1067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F6</a:t>
              </a:r>
              <a:endParaRPr lang="en-US" sz="1200" b="0">
                <a:effectLst/>
              </a:endParaRPr>
            </a:p>
          </p:txBody>
        </p:sp>
        <p:sp>
          <p:nvSpPr>
            <p:cNvPr id="2364438" name="Rectangle 22"/>
            <p:cNvSpPr>
              <a:spLocks noChangeArrowheads="1"/>
            </p:cNvSpPr>
            <p:nvPr/>
          </p:nvSpPr>
          <p:spPr bwMode="auto">
            <a:xfrm>
              <a:off x="1170" y="1067"/>
              <a:ext cx="1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34+</a:t>
              </a:r>
              <a:endParaRPr lang="en-US" sz="1200" b="0">
                <a:effectLst/>
              </a:endParaRPr>
            </a:p>
          </p:txBody>
        </p:sp>
        <p:sp>
          <p:nvSpPr>
            <p:cNvPr id="2364439" name="Rectangle 23"/>
            <p:cNvSpPr>
              <a:spLocks noChangeArrowheads="1"/>
            </p:cNvSpPr>
            <p:nvPr/>
          </p:nvSpPr>
          <p:spPr bwMode="auto">
            <a:xfrm>
              <a:off x="1477" y="1067"/>
              <a:ext cx="1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R2</a:t>
              </a:r>
              <a:endParaRPr lang="en-US" sz="1200" b="0">
                <a:effectLst/>
              </a:endParaRPr>
            </a:p>
          </p:txBody>
        </p:sp>
        <p:sp>
          <p:nvSpPr>
            <p:cNvPr id="2364440" name="Rectangle 24"/>
            <p:cNvSpPr>
              <a:spLocks noChangeArrowheads="1"/>
            </p:cNvSpPr>
            <p:nvPr/>
          </p:nvSpPr>
          <p:spPr bwMode="auto">
            <a:xfrm>
              <a:off x="1905" y="1067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1</a:t>
              </a:r>
              <a:endParaRPr lang="en-US" sz="1200" b="0">
                <a:effectLst/>
              </a:endParaRPr>
            </a:p>
          </p:txBody>
        </p:sp>
        <p:sp>
          <p:nvSpPr>
            <p:cNvPr id="2364441" name="Rectangle 25"/>
            <p:cNvSpPr>
              <a:spLocks noChangeArrowheads="1"/>
            </p:cNvSpPr>
            <p:nvPr/>
          </p:nvSpPr>
          <p:spPr bwMode="auto">
            <a:xfrm>
              <a:off x="2314" y="1067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2</a:t>
              </a:r>
              <a:endParaRPr lang="en-US" sz="1200" b="0">
                <a:effectLst/>
              </a:endParaRPr>
            </a:p>
          </p:txBody>
        </p:sp>
        <p:sp>
          <p:nvSpPr>
            <p:cNvPr id="2364442" name="Rectangle 26"/>
            <p:cNvSpPr>
              <a:spLocks noChangeArrowheads="1"/>
            </p:cNvSpPr>
            <p:nvPr/>
          </p:nvSpPr>
          <p:spPr bwMode="auto">
            <a:xfrm>
              <a:off x="2755" y="1067"/>
              <a:ext cx="42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3           4</a:t>
              </a:r>
              <a:endParaRPr lang="en-US" sz="1200" b="0">
                <a:effectLst/>
              </a:endParaRPr>
            </a:p>
          </p:txBody>
        </p:sp>
        <p:sp>
          <p:nvSpPr>
            <p:cNvPr id="2364443" name="Rectangle 27"/>
            <p:cNvSpPr>
              <a:spLocks noChangeArrowheads="1"/>
            </p:cNvSpPr>
            <p:nvPr/>
          </p:nvSpPr>
          <p:spPr bwMode="auto">
            <a:xfrm>
              <a:off x="864" y="1213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DD0806"/>
                  </a:solidFill>
                  <a:effectLst/>
                  <a:latin typeface="Geneva" charset="0"/>
                </a:rPr>
                <a:t>F2</a:t>
              </a:r>
              <a:endParaRPr lang="en-US" sz="1200" b="0">
                <a:effectLst/>
              </a:endParaRPr>
            </a:p>
          </p:txBody>
        </p:sp>
        <p:sp>
          <p:nvSpPr>
            <p:cNvPr id="2364444" name="Rectangle 28"/>
            <p:cNvSpPr>
              <a:spLocks noChangeArrowheads="1"/>
            </p:cNvSpPr>
            <p:nvPr/>
          </p:nvSpPr>
          <p:spPr bwMode="auto">
            <a:xfrm>
              <a:off x="1170" y="1213"/>
              <a:ext cx="1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DD0806"/>
                  </a:solidFill>
                  <a:effectLst/>
                  <a:latin typeface="Geneva" charset="0"/>
                </a:rPr>
                <a:t>45+</a:t>
              </a:r>
              <a:endParaRPr lang="en-US" sz="1200" b="0">
                <a:effectLst/>
              </a:endParaRPr>
            </a:p>
          </p:txBody>
        </p:sp>
        <p:sp>
          <p:nvSpPr>
            <p:cNvPr id="2364445" name="Rectangle 29"/>
            <p:cNvSpPr>
              <a:spLocks noChangeArrowheads="1"/>
            </p:cNvSpPr>
            <p:nvPr/>
          </p:nvSpPr>
          <p:spPr bwMode="auto">
            <a:xfrm>
              <a:off x="1477" y="1213"/>
              <a:ext cx="1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DD0806"/>
                  </a:solidFill>
                  <a:effectLst/>
                  <a:latin typeface="Geneva" charset="0"/>
                </a:rPr>
                <a:t>R3</a:t>
              </a:r>
              <a:endParaRPr lang="en-US" sz="1200" b="0">
                <a:effectLst/>
              </a:endParaRPr>
            </a:p>
          </p:txBody>
        </p:sp>
        <p:sp>
          <p:nvSpPr>
            <p:cNvPr id="2364446" name="Rectangle 30"/>
            <p:cNvSpPr>
              <a:spLocks noChangeArrowheads="1"/>
            </p:cNvSpPr>
            <p:nvPr/>
          </p:nvSpPr>
          <p:spPr bwMode="auto">
            <a:xfrm>
              <a:off x="864" y="1360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D4"/>
                  </a:solidFill>
                  <a:effectLst/>
                  <a:latin typeface="Geneva" charset="0"/>
                </a:rPr>
                <a:t>F0</a:t>
              </a:r>
              <a:endParaRPr lang="en-US" sz="1200" b="0">
                <a:effectLst/>
              </a:endParaRPr>
            </a:p>
          </p:txBody>
        </p:sp>
        <p:sp>
          <p:nvSpPr>
            <p:cNvPr id="2364447" name="Rectangle 31"/>
            <p:cNvSpPr>
              <a:spLocks noChangeArrowheads="1"/>
            </p:cNvSpPr>
            <p:nvPr/>
          </p:nvSpPr>
          <p:spPr bwMode="auto">
            <a:xfrm>
              <a:off x="1170" y="1360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D4"/>
                  </a:solidFill>
                  <a:effectLst/>
                  <a:latin typeface="Geneva" charset="0"/>
                </a:rPr>
                <a:t>F2</a:t>
              </a:r>
              <a:endParaRPr lang="en-US" sz="1200" b="0">
                <a:effectLst/>
              </a:endParaRPr>
            </a:p>
          </p:txBody>
        </p:sp>
        <p:sp>
          <p:nvSpPr>
            <p:cNvPr id="2364448" name="Rectangle 32"/>
            <p:cNvSpPr>
              <a:spLocks noChangeArrowheads="1"/>
            </p:cNvSpPr>
            <p:nvPr/>
          </p:nvSpPr>
          <p:spPr bwMode="auto">
            <a:xfrm>
              <a:off x="1477" y="1360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D4"/>
                  </a:solidFill>
                  <a:effectLst/>
                  <a:latin typeface="Geneva" charset="0"/>
                </a:rPr>
                <a:t>F4</a:t>
              </a:r>
              <a:endParaRPr lang="en-US" sz="1200" b="0">
                <a:effectLst/>
              </a:endParaRPr>
            </a:p>
          </p:txBody>
        </p:sp>
        <p:sp>
          <p:nvSpPr>
            <p:cNvPr id="2364449" name="Rectangle 33"/>
            <p:cNvSpPr>
              <a:spLocks noChangeArrowheads="1"/>
            </p:cNvSpPr>
            <p:nvPr/>
          </p:nvSpPr>
          <p:spPr bwMode="auto">
            <a:xfrm>
              <a:off x="864" y="1507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F20884"/>
                  </a:solidFill>
                  <a:effectLst/>
                  <a:latin typeface="Geneva" charset="0"/>
                </a:rPr>
                <a:t>F8</a:t>
              </a:r>
              <a:endParaRPr lang="en-US" sz="1200" b="0">
                <a:effectLst/>
              </a:endParaRPr>
            </a:p>
          </p:txBody>
        </p:sp>
        <p:sp>
          <p:nvSpPr>
            <p:cNvPr id="2364450" name="Rectangle 34"/>
            <p:cNvSpPr>
              <a:spLocks noChangeArrowheads="1"/>
            </p:cNvSpPr>
            <p:nvPr/>
          </p:nvSpPr>
          <p:spPr bwMode="auto">
            <a:xfrm>
              <a:off x="1170" y="1507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F20884"/>
                  </a:solidFill>
                  <a:effectLst/>
                  <a:latin typeface="Geneva" charset="0"/>
                </a:rPr>
                <a:t>F6</a:t>
              </a:r>
              <a:endParaRPr lang="en-US" sz="1200" b="0">
                <a:effectLst/>
              </a:endParaRPr>
            </a:p>
          </p:txBody>
        </p:sp>
        <p:sp>
          <p:nvSpPr>
            <p:cNvPr id="2364451" name="Rectangle 35"/>
            <p:cNvSpPr>
              <a:spLocks noChangeArrowheads="1"/>
            </p:cNvSpPr>
            <p:nvPr/>
          </p:nvSpPr>
          <p:spPr bwMode="auto">
            <a:xfrm>
              <a:off x="1477" y="1507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F20884"/>
                  </a:solidFill>
                  <a:effectLst/>
                  <a:latin typeface="Geneva" charset="0"/>
                </a:rPr>
                <a:t>F2</a:t>
              </a:r>
              <a:endParaRPr lang="en-US" sz="1200" b="0">
                <a:effectLst/>
              </a:endParaRPr>
            </a:p>
          </p:txBody>
        </p:sp>
        <p:sp>
          <p:nvSpPr>
            <p:cNvPr id="2364452" name="Rectangle 36"/>
            <p:cNvSpPr>
              <a:spLocks noChangeArrowheads="1"/>
            </p:cNvSpPr>
            <p:nvPr/>
          </p:nvSpPr>
          <p:spPr bwMode="auto">
            <a:xfrm>
              <a:off x="864" y="1654"/>
              <a:ext cx="1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8011"/>
                  </a:solidFill>
                  <a:effectLst/>
                  <a:latin typeface="Geneva" charset="0"/>
                </a:rPr>
                <a:t>F10</a:t>
              </a:r>
              <a:endParaRPr lang="en-US" sz="1200" b="0">
                <a:effectLst/>
              </a:endParaRPr>
            </a:p>
          </p:txBody>
        </p:sp>
        <p:sp>
          <p:nvSpPr>
            <p:cNvPr id="2364453" name="Rectangle 37"/>
            <p:cNvSpPr>
              <a:spLocks noChangeArrowheads="1"/>
            </p:cNvSpPr>
            <p:nvPr/>
          </p:nvSpPr>
          <p:spPr bwMode="auto">
            <a:xfrm>
              <a:off x="1170" y="1654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8011"/>
                  </a:solidFill>
                  <a:effectLst/>
                  <a:latin typeface="Geneva" charset="0"/>
                </a:rPr>
                <a:t>F0</a:t>
              </a:r>
              <a:endParaRPr lang="en-US" sz="1200" b="0">
                <a:effectLst/>
              </a:endParaRPr>
            </a:p>
          </p:txBody>
        </p:sp>
        <p:sp>
          <p:nvSpPr>
            <p:cNvPr id="2364454" name="Rectangle 38"/>
            <p:cNvSpPr>
              <a:spLocks noChangeArrowheads="1"/>
            </p:cNvSpPr>
            <p:nvPr/>
          </p:nvSpPr>
          <p:spPr bwMode="auto">
            <a:xfrm>
              <a:off x="1477" y="1654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8011"/>
                  </a:solidFill>
                  <a:effectLst/>
                  <a:latin typeface="Geneva" charset="0"/>
                </a:rPr>
                <a:t>F6</a:t>
              </a:r>
              <a:endParaRPr lang="en-US" sz="1200" b="0">
                <a:effectLst/>
              </a:endParaRPr>
            </a:p>
          </p:txBody>
        </p:sp>
        <p:sp>
          <p:nvSpPr>
            <p:cNvPr id="2364455" name="Rectangle 39"/>
            <p:cNvSpPr>
              <a:spLocks noChangeArrowheads="1"/>
            </p:cNvSpPr>
            <p:nvPr/>
          </p:nvSpPr>
          <p:spPr bwMode="auto">
            <a:xfrm>
              <a:off x="864" y="1800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F6</a:t>
              </a:r>
              <a:endParaRPr lang="en-US" sz="1200" b="0">
                <a:effectLst/>
              </a:endParaRPr>
            </a:p>
          </p:txBody>
        </p:sp>
        <p:sp>
          <p:nvSpPr>
            <p:cNvPr id="2364456" name="Rectangle 40"/>
            <p:cNvSpPr>
              <a:spLocks noChangeArrowheads="1"/>
            </p:cNvSpPr>
            <p:nvPr/>
          </p:nvSpPr>
          <p:spPr bwMode="auto">
            <a:xfrm>
              <a:off x="1170" y="1800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F8</a:t>
              </a:r>
              <a:endParaRPr lang="en-US" sz="1200" b="0">
                <a:effectLst/>
              </a:endParaRPr>
            </a:p>
          </p:txBody>
        </p:sp>
        <p:sp>
          <p:nvSpPr>
            <p:cNvPr id="2364457" name="Rectangle 41"/>
            <p:cNvSpPr>
              <a:spLocks noChangeArrowheads="1"/>
            </p:cNvSpPr>
            <p:nvPr/>
          </p:nvSpPr>
          <p:spPr bwMode="auto">
            <a:xfrm>
              <a:off x="1477" y="1800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F2</a:t>
              </a:r>
              <a:endParaRPr lang="en-US" sz="1200" b="0">
                <a:effectLst/>
              </a:endParaRPr>
            </a:p>
          </p:txBody>
        </p:sp>
        <p:sp>
          <p:nvSpPr>
            <p:cNvPr id="2364458" name="Rectangle 42"/>
            <p:cNvSpPr>
              <a:spLocks noChangeArrowheads="1"/>
            </p:cNvSpPr>
            <p:nvPr/>
          </p:nvSpPr>
          <p:spPr bwMode="auto">
            <a:xfrm>
              <a:off x="519" y="1947"/>
              <a:ext cx="96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u="sng">
                  <a:solidFill>
                    <a:srgbClr val="000000"/>
                  </a:solidFill>
                  <a:effectLst/>
                  <a:latin typeface="Geneva" charset="0"/>
                </a:rPr>
                <a:t>Functional unit status</a:t>
              </a:r>
              <a:endParaRPr lang="en-US" sz="1200" b="0">
                <a:effectLst/>
              </a:endParaRPr>
            </a:p>
          </p:txBody>
        </p:sp>
        <p:sp>
          <p:nvSpPr>
            <p:cNvPr id="2364459" name="Rectangle 43"/>
            <p:cNvSpPr>
              <a:spLocks noChangeArrowheads="1"/>
            </p:cNvSpPr>
            <p:nvPr/>
          </p:nvSpPr>
          <p:spPr bwMode="auto">
            <a:xfrm>
              <a:off x="2595" y="1947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dest</a:t>
              </a:r>
              <a:endParaRPr lang="en-US" sz="1200" b="0">
                <a:effectLst/>
              </a:endParaRPr>
            </a:p>
          </p:txBody>
        </p:sp>
        <p:sp>
          <p:nvSpPr>
            <p:cNvPr id="2364460" name="Rectangle 44"/>
            <p:cNvSpPr>
              <a:spLocks noChangeArrowheads="1"/>
            </p:cNvSpPr>
            <p:nvPr/>
          </p:nvSpPr>
          <p:spPr bwMode="auto">
            <a:xfrm>
              <a:off x="3036" y="1947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S1</a:t>
              </a:r>
              <a:endParaRPr lang="en-US" sz="1200" b="0">
                <a:effectLst/>
              </a:endParaRPr>
            </a:p>
          </p:txBody>
        </p:sp>
        <p:sp>
          <p:nvSpPr>
            <p:cNvPr id="2364461" name="Rectangle 45"/>
            <p:cNvSpPr>
              <a:spLocks noChangeArrowheads="1"/>
            </p:cNvSpPr>
            <p:nvPr/>
          </p:nvSpPr>
          <p:spPr bwMode="auto">
            <a:xfrm>
              <a:off x="3343" y="1947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S2</a:t>
              </a:r>
              <a:endParaRPr lang="en-US" sz="1200" b="0">
                <a:effectLst/>
              </a:endParaRPr>
            </a:p>
          </p:txBody>
        </p:sp>
        <p:sp>
          <p:nvSpPr>
            <p:cNvPr id="2364462" name="Rectangle 46"/>
            <p:cNvSpPr>
              <a:spLocks noChangeArrowheads="1"/>
            </p:cNvSpPr>
            <p:nvPr/>
          </p:nvSpPr>
          <p:spPr bwMode="auto">
            <a:xfrm>
              <a:off x="3649" y="1947"/>
              <a:ext cx="3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FU for j</a:t>
              </a:r>
              <a:endParaRPr lang="en-US" sz="1200" b="0">
                <a:effectLst/>
              </a:endParaRPr>
            </a:p>
          </p:txBody>
        </p:sp>
        <p:sp>
          <p:nvSpPr>
            <p:cNvPr id="2364463" name="Rectangle 47"/>
            <p:cNvSpPr>
              <a:spLocks noChangeArrowheads="1"/>
            </p:cNvSpPr>
            <p:nvPr/>
          </p:nvSpPr>
          <p:spPr bwMode="auto">
            <a:xfrm>
              <a:off x="4084" y="1947"/>
              <a:ext cx="38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FU for k</a:t>
              </a:r>
              <a:endParaRPr lang="en-US" sz="1200" b="0">
                <a:effectLst/>
              </a:endParaRPr>
            </a:p>
          </p:txBody>
        </p:sp>
        <p:sp>
          <p:nvSpPr>
            <p:cNvPr id="2364464" name="Rectangle 48"/>
            <p:cNvSpPr>
              <a:spLocks noChangeArrowheads="1"/>
            </p:cNvSpPr>
            <p:nvPr/>
          </p:nvSpPr>
          <p:spPr bwMode="auto">
            <a:xfrm>
              <a:off x="4550" y="194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Fj?</a:t>
              </a:r>
              <a:endParaRPr lang="en-US" sz="1200" b="0">
                <a:effectLst/>
              </a:endParaRPr>
            </a:p>
          </p:txBody>
        </p:sp>
        <p:sp>
          <p:nvSpPr>
            <p:cNvPr id="2364465" name="Rectangle 49"/>
            <p:cNvSpPr>
              <a:spLocks noChangeArrowheads="1"/>
            </p:cNvSpPr>
            <p:nvPr/>
          </p:nvSpPr>
          <p:spPr bwMode="auto">
            <a:xfrm>
              <a:off x="4940" y="1947"/>
              <a:ext cx="1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Fk?</a:t>
              </a:r>
              <a:endParaRPr lang="en-US" sz="1200" b="0">
                <a:effectLst/>
              </a:endParaRPr>
            </a:p>
          </p:txBody>
        </p:sp>
        <p:sp>
          <p:nvSpPr>
            <p:cNvPr id="2364466" name="Rectangle 50"/>
            <p:cNvSpPr>
              <a:spLocks noChangeArrowheads="1"/>
            </p:cNvSpPr>
            <p:nvPr/>
          </p:nvSpPr>
          <p:spPr bwMode="auto">
            <a:xfrm>
              <a:off x="864" y="2094"/>
              <a:ext cx="2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Time</a:t>
              </a:r>
              <a:endParaRPr lang="en-US" sz="1200" b="0">
                <a:effectLst/>
              </a:endParaRPr>
            </a:p>
          </p:txBody>
        </p:sp>
        <p:sp>
          <p:nvSpPr>
            <p:cNvPr id="2364467" name="Rectangle 51"/>
            <p:cNvSpPr>
              <a:spLocks noChangeArrowheads="1"/>
            </p:cNvSpPr>
            <p:nvPr/>
          </p:nvSpPr>
          <p:spPr bwMode="auto">
            <a:xfrm>
              <a:off x="1170" y="2094"/>
              <a:ext cx="2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Name</a:t>
              </a:r>
              <a:endParaRPr lang="en-US" sz="1200" b="0">
                <a:effectLst/>
              </a:endParaRPr>
            </a:p>
          </p:txBody>
        </p:sp>
        <p:sp>
          <p:nvSpPr>
            <p:cNvPr id="2364468" name="Rectangle 52"/>
            <p:cNvSpPr>
              <a:spLocks noChangeArrowheads="1"/>
            </p:cNvSpPr>
            <p:nvPr/>
          </p:nvSpPr>
          <p:spPr bwMode="auto">
            <a:xfrm>
              <a:off x="1784" y="2094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Busy</a:t>
              </a:r>
              <a:endParaRPr lang="en-US" sz="1200" b="0">
                <a:effectLst/>
              </a:endParaRPr>
            </a:p>
          </p:txBody>
        </p:sp>
        <p:sp>
          <p:nvSpPr>
            <p:cNvPr id="2364469" name="Rectangle 53"/>
            <p:cNvSpPr>
              <a:spLocks noChangeArrowheads="1"/>
            </p:cNvSpPr>
            <p:nvPr/>
          </p:nvSpPr>
          <p:spPr bwMode="auto">
            <a:xfrm>
              <a:off x="2148" y="2094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Op</a:t>
              </a:r>
              <a:endParaRPr lang="en-US" sz="1200" b="0">
                <a:effectLst/>
              </a:endParaRPr>
            </a:p>
          </p:txBody>
        </p:sp>
        <p:sp>
          <p:nvSpPr>
            <p:cNvPr id="2364470" name="Rectangle 54"/>
            <p:cNvSpPr>
              <a:spLocks noChangeArrowheads="1"/>
            </p:cNvSpPr>
            <p:nvPr/>
          </p:nvSpPr>
          <p:spPr bwMode="auto">
            <a:xfrm>
              <a:off x="2595" y="2094"/>
              <a:ext cx="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Fi</a:t>
              </a:r>
              <a:endParaRPr lang="en-US" sz="1200" b="0">
                <a:effectLst/>
              </a:endParaRPr>
            </a:p>
          </p:txBody>
        </p:sp>
        <p:sp>
          <p:nvSpPr>
            <p:cNvPr id="2364471" name="Rectangle 55"/>
            <p:cNvSpPr>
              <a:spLocks noChangeArrowheads="1"/>
            </p:cNvSpPr>
            <p:nvPr/>
          </p:nvSpPr>
          <p:spPr bwMode="auto">
            <a:xfrm>
              <a:off x="3036" y="2094"/>
              <a:ext cx="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Fj</a:t>
              </a:r>
              <a:endParaRPr lang="en-US" sz="1200" b="0">
                <a:effectLst/>
              </a:endParaRPr>
            </a:p>
          </p:txBody>
        </p:sp>
        <p:sp>
          <p:nvSpPr>
            <p:cNvPr id="2364472" name="Rectangle 56"/>
            <p:cNvSpPr>
              <a:spLocks noChangeArrowheads="1"/>
            </p:cNvSpPr>
            <p:nvPr/>
          </p:nvSpPr>
          <p:spPr bwMode="auto">
            <a:xfrm>
              <a:off x="3343" y="2094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Fk</a:t>
              </a:r>
              <a:endParaRPr lang="en-US" sz="1200" b="0">
                <a:effectLst/>
              </a:endParaRPr>
            </a:p>
          </p:txBody>
        </p:sp>
        <p:sp>
          <p:nvSpPr>
            <p:cNvPr id="2364473" name="Rectangle 57"/>
            <p:cNvSpPr>
              <a:spLocks noChangeArrowheads="1"/>
            </p:cNvSpPr>
            <p:nvPr/>
          </p:nvSpPr>
          <p:spPr bwMode="auto">
            <a:xfrm>
              <a:off x="3649" y="2094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Qj</a:t>
              </a:r>
              <a:endParaRPr lang="en-US" sz="1200" b="0">
                <a:effectLst/>
              </a:endParaRPr>
            </a:p>
          </p:txBody>
        </p:sp>
        <p:sp>
          <p:nvSpPr>
            <p:cNvPr id="2364474" name="Rectangle 58"/>
            <p:cNvSpPr>
              <a:spLocks noChangeArrowheads="1"/>
            </p:cNvSpPr>
            <p:nvPr/>
          </p:nvSpPr>
          <p:spPr bwMode="auto">
            <a:xfrm>
              <a:off x="4084" y="2094"/>
              <a:ext cx="1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Qk</a:t>
              </a:r>
              <a:endParaRPr lang="en-US" sz="1200" b="0">
                <a:effectLst/>
              </a:endParaRPr>
            </a:p>
          </p:txBody>
        </p:sp>
        <p:sp>
          <p:nvSpPr>
            <p:cNvPr id="2364475" name="Rectangle 59"/>
            <p:cNvSpPr>
              <a:spLocks noChangeArrowheads="1"/>
            </p:cNvSpPr>
            <p:nvPr/>
          </p:nvSpPr>
          <p:spPr bwMode="auto">
            <a:xfrm>
              <a:off x="4550" y="2094"/>
              <a:ext cx="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Rj</a:t>
              </a:r>
              <a:endParaRPr lang="en-US" sz="1200" b="0">
                <a:effectLst/>
              </a:endParaRPr>
            </a:p>
          </p:txBody>
        </p:sp>
        <p:sp>
          <p:nvSpPr>
            <p:cNvPr id="2364476" name="Rectangle 60"/>
            <p:cNvSpPr>
              <a:spLocks noChangeArrowheads="1"/>
            </p:cNvSpPr>
            <p:nvPr/>
          </p:nvSpPr>
          <p:spPr bwMode="auto">
            <a:xfrm>
              <a:off x="4940" y="2094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Rk</a:t>
              </a:r>
              <a:endParaRPr lang="en-US" sz="1200" b="0">
                <a:effectLst/>
              </a:endParaRPr>
            </a:p>
          </p:txBody>
        </p:sp>
        <p:sp>
          <p:nvSpPr>
            <p:cNvPr id="2364477" name="Rectangle 61"/>
            <p:cNvSpPr>
              <a:spLocks noChangeArrowheads="1"/>
            </p:cNvSpPr>
            <p:nvPr/>
          </p:nvSpPr>
          <p:spPr bwMode="auto">
            <a:xfrm>
              <a:off x="1170" y="2241"/>
              <a:ext cx="31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Integer</a:t>
              </a:r>
              <a:endParaRPr lang="en-US" sz="1200" b="0">
                <a:effectLst/>
              </a:endParaRPr>
            </a:p>
          </p:txBody>
        </p:sp>
        <p:sp>
          <p:nvSpPr>
            <p:cNvPr id="2364478" name="Rectangle 62"/>
            <p:cNvSpPr>
              <a:spLocks noChangeArrowheads="1"/>
            </p:cNvSpPr>
            <p:nvPr/>
          </p:nvSpPr>
          <p:spPr bwMode="auto">
            <a:xfrm>
              <a:off x="1784" y="2241"/>
              <a:ext cx="1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Yes</a:t>
              </a:r>
              <a:endParaRPr lang="en-US" sz="1200" b="0">
                <a:effectLst/>
              </a:endParaRPr>
            </a:p>
          </p:txBody>
        </p:sp>
        <p:sp>
          <p:nvSpPr>
            <p:cNvPr id="2364479" name="Rectangle 63"/>
            <p:cNvSpPr>
              <a:spLocks noChangeArrowheads="1"/>
            </p:cNvSpPr>
            <p:nvPr/>
          </p:nvSpPr>
          <p:spPr bwMode="auto">
            <a:xfrm>
              <a:off x="2148" y="2241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Load</a:t>
              </a:r>
              <a:endParaRPr lang="en-US" sz="1200" b="0">
                <a:effectLst/>
              </a:endParaRPr>
            </a:p>
          </p:txBody>
        </p:sp>
        <p:sp>
          <p:nvSpPr>
            <p:cNvPr id="2364480" name="Rectangle 64"/>
            <p:cNvSpPr>
              <a:spLocks noChangeArrowheads="1"/>
            </p:cNvSpPr>
            <p:nvPr/>
          </p:nvSpPr>
          <p:spPr bwMode="auto">
            <a:xfrm>
              <a:off x="2595" y="2241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F2</a:t>
              </a:r>
              <a:endParaRPr lang="en-US" sz="1200" b="0">
                <a:effectLst/>
              </a:endParaRPr>
            </a:p>
          </p:txBody>
        </p:sp>
        <p:sp>
          <p:nvSpPr>
            <p:cNvPr id="2364481" name="Rectangle 65"/>
            <p:cNvSpPr>
              <a:spLocks noChangeArrowheads="1"/>
            </p:cNvSpPr>
            <p:nvPr/>
          </p:nvSpPr>
          <p:spPr bwMode="auto">
            <a:xfrm>
              <a:off x="3343" y="2241"/>
              <a:ext cx="1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R3</a:t>
              </a:r>
              <a:endParaRPr lang="en-US" sz="1200" b="0">
                <a:effectLst/>
              </a:endParaRPr>
            </a:p>
          </p:txBody>
        </p:sp>
        <p:sp>
          <p:nvSpPr>
            <p:cNvPr id="2364482" name="Rectangle 66"/>
            <p:cNvSpPr>
              <a:spLocks noChangeArrowheads="1"/>
            </p:cNvSpPr>
            <p:nvPr/>
          </p:nvSpPr>
          <p:spPr bwMode="auto">
            <a:xfrm>
              <a:off x="4940" y="2241"/>
              <a:ext cx="1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Yes</a:t>
              </a:r>
              <a:endParaRPr lang="en-US" sz="1200" b="0">
                <a:effectLst/>
              </a:endParaRPr>
            </a:p>
          </p:txBody>
        </p:sp>
        <p:sp>
          <p:nvSpPr>
            <p:cNvPr id="2364483" name="Line 67"/>
            <p:cNvSpPr>
              <a:spLocks noChangeShapeType="1"/>
            </p:cNvSpPr>
            <p:nvPr/>
          </p:nvSpPr>
          <p:spPr bwMode="auto">
            <a:xfrm>
              <a:off x="1758" y="1053"/>
              <a:ext cx="1" cy="8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484" name="Rectangle 68"/>
            <p:cNvSpPr>
              <a:spLocks noChangeArrowheads="1"/>
            </p:cNvSpPr>
            <p:nvPr/>
          </p:nvSpPr>
          <p:spPr bwMode="auto">
            <a:xfrm>
              <a:off x="1170" y="2387"/>
              <a:ext cx="2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Mult1</a:t>
              </a:r>
              <a:endParaRPr lang="en-US" sz="1200" b="0">
                <a:effectLst/>
              </a:endParaRPr>
            </a:p>
          </p:txBody>
        </p:sp>
        <p:sp>
          <p:nvSpPr>
            <p:cNvPr id="2364485" name="Rectangle 69"/>
            <p:cNvSpPr>
              <a:spLocks noChangeArrowheads="1"/>
            </p:cNvSpPr>
            <p:nvPr/>
          </p:nvSpPr>
          <p:spPr bwMode="auto">
            <a:xfrm>
              <a:off x="1170" y="2534"/>
              <a:ext cx="2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Mult2</a:t>
              </a:r>
              <a:endParaRPr lang="en-US" sz="1200" b="0">
                <a:effectLst/>
              </a:endParaRPr>
            </a:p>
          </p:txBody>
        </p:sp>
        <p:sp>
          <p:nvSpPr>
            <p:cNvPr id="2364486" name="Rectangle 70"/>
            <p:cNvSpPr>
              <a:spLocks noChangeArrowheads="1"/>
            </p:cNvSpPr>
            <p:nvPr/>
          </p:nvSpPr>
          <p:spPr bwMode="auto">
            <a:xfrm>
              <a:off x="1784" y="2534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No</a:t>
              </a:r>
              <a:endParaRPr lang="en-US" sz="1200" b="0">
                <a:effectLst/>
              </a:endParaRPr>
            </a:p>
          </p:txBody>
        </p:sp>
        <p:sp>
          <p:nvSpPr>
            <p:cNvPr id="2364487" name="Rectangle 71"/>
            <p:cNvSpPr>
              <a:spLocks noChangeArrowheads="1"/>
            </p:cNvSpPr>
            <p:nvPr/>
          </p:nvSpPr>
          <p:spPr bwMode="auto">
            <a:xfrm>
              <a:off x="1170" y="2681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Add</a:t>
              </a:r>
              <a:endParaRPr lang="en-US" sz="1200" b="0">
                <a:effectLst/>
              </a:endParaRPr>
            </a:p>
          </p:txBody>
        </p:sp>
        <p:sp>
          <p:nvSpPr>
            <p:cNvPr id="2364488" name="Rectangle 72"/>
            <p:cNvSpPr>
              <a:spLocks noChangeArrowheads="1"/>
            </p:cNvSpPr>
            <p:nvPr/>
          </p:nvSpPr>
          <p:spPr bwMode="auto">
            <a:xfrm>
              <a:off x="1784" y="2681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No</a:t>
              </a:r>
              <a:endParaRPr lang="en-US" sz="1200" b="0">
                <a:effectLst/>
              </a:endParaRPr>
            </a:p>
          </p:txBody>
        </p:sp>
        <p:sp>
          <p:nvSpPr>
            <p:cNvPr id="2364489" name="Rectangle 73"/>
            <p:cNvSpPr>
              <a:spLocks noChangeArrowheads="1"/>
            </p:cNvSpPr>
            <p:nvPr/>
          </p:nvSpPr>
          <p:spPr bwMode="auto">
            <a:xfrm>
              <a:off x="1170" y="2828"/>
              <a:ext cx="3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Divide</a:t>
              </a:r>
              <a:endParaRPr lang="en-US" sz="1200" b="0">
                <a:effectLst/>
              </a:endParaRPr>
            </a:p>
          </p:txBody>
        </p:sp>
        <p:sp>
          <p:nvSpPr>
            <p:cNvPr id="2364490" name="Rectangle 74"/>
            <p:cNvSpPr>
              <a:spLocks noChangeArrowheads="1"/>
            </p:cNvSpPr>
            <p:nvPr/>
          </p:nvSpPr>
          <p:spPr bwMode="auto">
            <a:xfrm>
              <a:off x="1784" y="2828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No</a:t>
              </a:r>
              <a:endParaRPr lang="en-US" sz="1200" b="0">
                <a:effectLst/>
              </a:endParaRPr>
            </a:p>
          </p:txBody>
        </p:sp>
        <p:sp>
          <p:nvSpPr>
            <p:cNvPr id="2364491" name="Rectangle 75"/>
            <p:cNvSpPr>
              <a:spLocks noChangeArrowheads="1"/>
            </p:cNvSpPr>
            <p:nvPr/>
          </p:nvSpPr>
          <p:spPr bwMode="auto">
            <a:xfrm>
              <a:off x="519" y="2974"/>
              <a:ext cx="9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u="sng">
                  <a:solidFill>
                    <a:srgbClr val="000000"/>
                  </a:solidFill>
                  <a:effectLst/>
                  <a:latin typeface="Geneva" charset="0"/>
                </a:rPr>
                <a:t>Register result status</a:t>
              </a:r>
              <a:endParaRPr lang="en-US" sz="1200" b="0">
                <a:effectLst/>
              </a:endParaRPr>
            </a:p>
          </p:txBody>
        </p:sp>
        <p:sp>
          <p:nvSpPr>
            <p:cNvPr id="2364492" name="Rectangle 76"/>
            <p:cNvSpPr>
              <a:spLocks noChangeArrowheads="1"/>
            </p:cNvSpPr>
            <p:nvPr/>
          </p:nvSpPr>
          <p:spPr bwMode="auto">
            <a:xfrm>
              <a:off x="525" y="3121"/>
              <a:ext cx="36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900" b="0">
                  <a:solidFill>
                    <a:srgbClr val="000000"/>
                  </a:solidFill>
                  <a:effectLst/>
                  <a:latin typeface="Geneva" charset="0"/>
                </a:rPr>
                <a:t>Clock</a:t>
              </a:r>
              <a:endParaRPr lang="en-US" sz="1200" b="0">
                <a:effectLst/>
              </a:endParaRPr>
            </a:p>
          </p:txBody>
        </p:sp>
        <p:sp>
          <p:nvSpPr>
            <p:cNvPr id="2364493" name="Rectangle 77"/>
            <p:cNvSpPr>
              <a:spLocks noChangeArrowheads="1"/>
            </p:cNvSpPr>
            <p:nvPr/>
          </p:nvSpPr>
          <p:spPr bwMode="auto">
            <a:xfrm>
              <a:off x="1790" y="3115"/>
              <a:ext cx="16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900" b="0" i="1">
                  <a:solidFill>
                    <a:srgbClr val="000000"/>
                  </a:solidFill>
                  <a:effectLst/>
                  <a:latin typeface="Geneva" charset="0"/>
                </a:rPr>
                <a:t>F0</a:t>
              </a:r>
              <a:endParaRPr lang="en-US" sz="1200" b="0">
                <a:effectLst/>
              </a:endParaRPr>
            </a:p>
          </p:txBody>
        </p:sp>
        <p:sp>
          <p:nvSpPr>
            <p:cNvPr id="2364494" name="Rectangle 78"/>
            <p:cNvSpPr>
              <a:spLocks noChangeArrowheads="1"/>
            </p:cNvSpPr>
            <p:nvPr/>
          </p:nvSpPr>
          <p:spPr bwMode="auto">
            <a:xfrm>
              <a:off x="2154" y="3115"/>
              <a:ext cx="16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900" b="0" i="1">
                  <a:solidFill>
                    <a:srgbClr val="000000"/>
                  </a:solidFill>
                  <a:effectLst/>
                  <a:latin typeface="Geneva" charset="0"/>
                </a:rPr>
                <a:t>F2</a:t>
              </a:r>
              <a:endParaRPr lang="en-US" sz="1200" b="0">
                <a:effectLst/>
              </a:endParaRPr>
            </a:p>
          </p:txBody>
        </p:sp>
        <p:sp>
          <p:nvSpPr>
            <p:cNvPr id="2364495" name="Rectangle 79"/>
            <p:cNvSpPr>
              <a:spLocks noChangeArrowheads="1"/>
            </p:cNvSpPr>
            <p:nvPr/>
          </p:nvSpPr>
          <p:spPr bwMode="auto">
            <a:xfrm>
              <a:off x="2601" y="3115"/>
              <a:ext cx="16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900" b="0" i="1">
                  <a:solidFill>
                    <a:srgbClr val="000000"/>
                  </a:solidFill>
                  <a:effectLst/>
                  <a:latin typeface="Geneva" charset="0"/>
                </a:rPr>
                <a:t>F4</a:t>
              </a:r>
              <a:endParaRPr lang="en-US" sz="1200" b="0">
                <a:effectLst/>
              </a:endParaRPr>
            </a:p>
          </p:txBody>
        </p:sp>
        <p:sp>
          <p:nvSpPr>
            <p:cNvPr id="2364496" name="Rectangle 80"/>
            <p:cNvSpPr>
              <a:spLocks noChangeArrowheads="1"/>
            </p:cNvSpPr>
            <p:nvPr/>
          </p:nvSpPr>
          <p:spPr bwMode="auto">
            <a:xfrm>
              <a:off x="3042" y="3115"/>
              <a:ext cx="16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900" b="0" i="1">
                  <a:solidFill>
                    <a:srgbClr val="000000"/>
                  </a:solidFill>
                  <a:effectLst/>
                  <a:latin typeface="Geneva" charset="0"/>
                </a:rPr>
                <a:t>F6</a:t>
              </a:r>
              <a:endParaRPr lang="en-US" sz="1200" b="0">
                <a:effectLst/>
              </a:endParaRPr>
            </a:p>
          </p:txBody>
        </p:sp>
        <p:sp>
          <p:nvSpPr>
            <p:cNvPr id="2364497" name="Rectangle 81"/>
            <p:cNvSpPr>
              <a:spLocks noChangeArrowheads="1"/>
            </p:cNvSpPr>
            <p:nvPr/>
          </p:nvSpPr>
          <p:spPr bwMode="auto">
            <a:xfrm>
              <a:off x="3349" y="3115"/>
              <a:ext cx="16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900" b="0" i="1">
                  <a:solidFill>
                    <a:srgbClr val="000000"/>
                  </a:solidFill>
                  <a:effectLst/>
                  <a:latin typeface="Geneva" charset="0"/>
                </a:rPr>
                <a:t>F8</a:t>
              </a:r>
              <a:endParaRPr lang="en-US" sz="1200" b="0">
                <a:effectLst/>
              </a:endParaRPr>
            </a:p>
          </p:txBody>
        </p:sp>
        <p:sp>
          <p:nvSpPr>
            <p:cNvPr id="2364498" name="Rectangle 82"/>
            <p:cNvSpPr>
              <a:spLocks noChangeArrowheads="1"/>
            </p:cNvSpPr>
            <p:nvPr/>
          </p:nvSpPr>
          <p:spPr bwMode="auto">
            <a:xfrm>
              <a:off x="3656" y="3115"/>
              <a:ext cx="24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900" b="0" i="1">
                  <a:solidFill>
                    <a:srgbClr val="000000"/>
                  </a:solidFill>
                  <a:effectLst/>
                  <a:latin typeface="Geneva" charset="0"/>
                </a:rPr>
                <a:t>F10</a:t>
              </a:r>
              <a:endParaRPr lang="en-US" sz="1200" b="0">
                <a:effectLst/>
              </a:endParaRPr>
            </a:p>
          </p:txBody>
        </p:sp>
        <p:sp>
          <p:nvSpPr>
            <p:cNvPr id="2364499" name="Rectangle 83"/>
            <p:cNvSpPr>
              <a:spLocks noChangeArrowheads="1"/>
            </p:cNvSpPr>
            <p:nvPr/>
          </p:nvSpPr>
          <p:spPr bwMode="auto">
            <a:xfrm>
              <a:off x="4090" y="3115"/>
              <a:ext cx="24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900" b="0" i="1">
                  <a:solidFill>
                    <a:srgbClr val="000000"/>
                  </a:solidFill>
                  <a:effectLst/>
                  <a:latin typeface="Geneva" charset="0"/>
                </a:rPr>
                <a:t>F12</a:t>
              </a:r>
              <a:endParaRPr lang="en-US" sz="1200" b="0">
                <a:effectLst/>
              </a:endParaRPr>
            </a:p>
          </p:txBody>
        </p:sp>
        <p:sp>
          <p:nvSpPr>
            <p:cNvPr id="2364500" name="Rectangle 84"/>
            <p:cNvSpPr>
              <a:spLocks noChangeArrowheads="1"/>
            </p:cNvSpPr>
            <p:nvPr/>
          </p:nvSpPr>
          <p:spPr bwMode="auto">
            <a:xfrm>
              <a:off x="4557" y="3115"/>
              <a:ext cx="1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900" b="0" i="1">
                  <a:solidFill>
                    <a:srgbClr val="000000"/>
                  </a:solidFill>
                  <a:effectLst/>
                  <a:latin typeface="Geneva" charset="0"/>
                </a:rPr>
                <a:t>...</a:t>
              </a:r>
              <a:endParaRPr lang="en-US" sz="1200" b="0">
                <a:effectLst/>
              </a:endParaRPr>
            </a:p>
          </p:txBody>
        </p:sp>
        <p:sp>
          <p:nvSpPr>
            <p:cNvPr id="2364501" name="Rectangle 85"/>
            <p:cNvSpPr>
              <a:spLocks noChangeArrowheads="1"/>
            </p:cNvSpPr>
            <p:nvPr/>
          </p:nvSpPr>
          <p:spPr bwMode="auto">
            <a:xfrm>
              <a:off x="4946" y="3115"/>
              <a:ext cx="24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900" b="0" i="1">
                  <a:solidFill>
                    <a:srgbClr val="000000"/>
                  </a:solidFill>
                  <a:effectLst/>
                  <a:latin typeface="Geneva" charset="0"/>
                </a:rPr>
                <a:t>F30</a:t>
              </a:r>
              <a:endParaRPr lang="en-US" sz="1200" b="0">
                <a:effectLst/>
              </a:endParaRPr>
            </a:p>
          </p:txBody>
        </p:sp>
        <p:sp>
          <p:nvSpPr>
            <p:cNvPr id="2364502" name="Rectangle 86"/>
            <p:cNvSpPr>
              <a:spLocks noChangeArrowheads="1"/>
            </p:cNvSpPr>
            <p:nvPr/>
          </p:nvSpPr>
          <p:spPr bwMode="auto">
            <a:xfrm>
              <a:off x="729" y="330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effectLst/>
                  <a:latin typeface="Geneva" charset="0"/>
                </a:rPr>
                <a:t>6</a:t>
              </a:r>
              <a:endParaRPr lang="en-US" sz="1200" b="0">
                <a:effectLst/>
              </a:endParaRPr>
            </a:p>
          </p:txBody>
        </p:sp>
        <p:sp>
          <p:nvSpPr>
            <p:cNvPr id="2364503" name="Rectangle 87"/>
            <p:cNvSpPr>
              <a:spLocks noChangeArrowheads="1"/>
            </p:cNvSpPr>
            <p:nvPr/>
          </p:nvSpPr>
          <p:spPr bwMode="auto">
            <a:xfrm>
              <a:off x="1477" y="3306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FU</a:t>
              </a:r>
              <a:endParaRPr lang="en-US" sz="1200" b="0">
                <a:effectLst/>
              </a:endParaRPr>
            </a:p>
          </p:txBody>
        </p:sp>
        <p:sp>
          <p:nvSpPr>
            <p:cNvPr id="2364504" name="Rectangle 88"/>
            <p:cNvSpPr>
              <a:spLocks noChangeArrowheads="1"/>
            </p:cNvSpPr>
            <p:nvPr/>
          </p:nvSpPr>
          <p:spPr bwMode="auto">
            <a:xfrm>
              <a:off x="2131" y="3298"/>
              <a:ext cx="34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 Integer</a:t>
              </a:r>
              <a:endParaRPr lang="en-US" sz="1200" b="0">
                <a:effectLst/>
              </a:endParaRPr>
            </a:p>
          </p:txBody>
        </p:sp>
        <p:sp>
          <p:nvSpPr>
            <p:cNvPr id="2364505" name="Line 89"/>
            <p:cNvSpPr>
              <a:spLocks noChangeShapeType="1"/>
            </p:cNvSpPr>
            <p:nvPr/>
          </p:nvSpPr>
          <p:spPr bwMode="auto">
            <a:xfrm>
              <a:off x="1758" y="2227"/>
              <a:ext cx="1" cy="7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506" name="Line 90"/>
            <p:cNvSpPr>
              <a:spLocks noChangeShapeType="1"/>
            </p:cNvSpPr>
            <p:nvPr/>
          </p:nvSpPr>
          <p:spPr bwMode="auto">
            <a:xfrm>
              <a:off x="5362" y="2227"/>
              <a:ext cx="1" cy="7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507" name="Line 91"/>
            <p:cNvSpPr>
              <a:spLocks noChangeShapeType="1"/>
            </p:cNvSpPr>
            <p:nvPr/>
          </p:nvSpPr>
          <p:spPr bwMode="auto">
            <a:xfrm>
              <a:off x="1758" y="3293"/>
              <a:ext cx="1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508" name="Line 92"/>
            <p:cNvSpPr>
              <a:spLocks noChangeShapeType="1"/>
            </p:cNvSpPr>
            <p:nvPr/>
          </p:nvSpPr>
          <p:spPr bwMode="auto">
            <a:xfrm>
              <a:off x="3317" y="1053"/>
              <a:ext cx="1" cy="8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509" name="Line 93"/>
            <p:cNvSpPr>
              <a:spLocks noChangeShapeType="1"/>
            </p:cNvSpPr>
            <p:nvPr/>
          </p:nvSpPr>
          <p:spPr bwMode="auto">
            <a:xfrm>
              <a:off x="5362" y="3293"/>
              <a:ext cx="1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510" name="Rectangle 94"/>
            <p:cNvSpPr>
              <a:spLocks noChangeArrowheads="1"/>
            </p:cNvSpPr>
            <p:nvPr/>
          </p:nvSpPr>
          <p:spPr bwMode="auto">
            <a:xfrm>
              <a:off x="1728" y="2360"/>
              <a:ext cx="34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solidFill>
                    <a:srgbClr val="0000D4"/>
                  </a:solidFill>
                  <a:effectLst/>
                  <a:latin typeface="Geneva" charset="0"/>
                </a:rPr>
                <a:t>Yes     Mult        F0          F2      F4    </a:t>
              </a:r>
              <a:r>
                <a:rPr lang="en-US" sz="1400">
                  <a:solidFill>
                    <a:srgbClr val="DD0907"/>
                  </a:solidFill>
                  <a:effectLst/>
                  <a:latin typeface="Geneva" charset="0"/>
                </a:rPr>
                <a:t>Integer                </a:t>
              </a:r>
              <a:r>
                <a:rPr lang="en-US" sz="1400">
                  <a:solidFill>
                    <a:srgbClr val="0000D4"/>
                  </a:solidFill>
                  <a:effectLst/>
                  <a:latin typeface="Geneva" charset="0"/>
                </a:rPr>
                <a:t>No          Yes</a:t>
              </a:r>
            </a:p>
          </p:txBody>
        </p:sp>
        <p:sp>
          <p:nvSpPr>
            <p:cNvPr id="2364511" name="Rectangle 95"/>
            <p:cNvSpPr>
              <a:spLocks noChangeArrowheads="1"/>
            </p:cNvSpPr>
            <p:nvPr/>
          </p:nvSpPr>
          <p:spPr bwMode="auto">
            <a:xfrm>
              <a:off x="1864" y="1234"/>
              <a:ext cx="5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 5             </a:t>
              </a:r>
              <a:r>
                <a:rPr lang="en-US" sz="1400">
                  <a:solidFill>
                    <a:srgbClr val="000000"/>
                  </a:solidFill>
                  <a:effectLst/>
                  <a:latin typeface="Geneva" charset="0"/>
                </a:rPr>
                <a:t>6</a:t>
              </a:r>
              <a:endParaRPr lang="en-US" sz="1200">
                <a:effectLst/>
              </a:endParaRPr>
            </a:p>
          </p:txBody>
        </p:sp>
        <p:sp>
          <p:nvSpPr>
            <p:cNvPr id="2364512" name="Rectangle 96"/>
            <p:cNvSpPr>
              <a:spLocks noChangeArrowheads="1"/>
            </p:cNvSpPr>
            <p:nvPr/>
          </p:nvSpPr>
          <p:spPr bwMode="auto">
            <a:xfrm>
              <a:off x="1860" y="1376"/>
              <a:ext cx="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effectLst/>
                  <a:latin typeface="Geneva" charset="0"/>
                </a:rPr>
                <a:t> 6</a:t>
              </a:r>
              <a:endParaRPr lang="en-US" sz="1200" b="0">
                <a:effectLst/>
              </a:endParaRPr>
            </a:p>
          </p:txBody>
        </p:sp>
        <p:sp>
          <p:nvSpPr>
            <p:cNvPr id="2364513" name="Rectangle 97"/>
            <p:cNvSpPr>
              <a:spLocks noChangeArrowheads="1"/>
            </p:cNvSpPr>
            <p:nvPr/>
          </p:nvSpPr>
          <p:spPr bwMode="auto">
            <a:xfrm>
              <a:off x="1722" y="3280"/>
              <a:ext cx="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solidFill>
                    <a:srgbClr val="0000D4"/>
                  </a:solidFill>
                  <a:effectLst/>
                  <a:latin typeface="Geneva" charset="0"/>
                </a:rPr>
                <a:t>Mult1</a:t>
              </a:r>
              <a:endParaRPr lang="en-US" b="0">
                <a:solidFill>
                  <a:srgbClr val="0000D4"/>
                </a:solidFill>
                <a:effectLst/>
                <a:latin typeface="Arial" charset="0"/>
              </a:endParaRPr>
            </a:p>
          </p:txBody>
        </p:sp>
        <p:grpSp>
          <p:nvGrpSpPr>
            <p:cNvPr id="2364514" name="Group 98"/>
            <p:cNvGrpSpPr>
              <a:grpSpLocks/>
            </p:cNvGrpSpPr>
            <p:nvPr/>
          </p:nvGrpSpPr>
          <p:grpSpPr bwMode="auto">
            <a:xfrm>
              <a:off x="480" y="1067"/>
              <a:ext cx="358" cy="867"/>
              <a:chOff x="519" y="1067"/>
              <a:chExt cx="358" cy="867"/>
            </a:xfrm>
          </p:grpSpPr>
          <p:sp>
            <p:nvSpPr>
              <p:cNvPr id="2364515" name="Rectangle 99"/>
              <p:cNvSpPr>
                <a:spLocks noChangeArrowheads="1"/>
              </p:cNvSpPr>
              <p:nvPr/>
            </p:nvSpPr>
            <p:spPr bwMode="auto">
              <a:xfrm>
                <a:off x="519" y="1067"/>
                <a:ext cx="17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400" b="0">
                    <a:solidFill>
                      <a:srgbClr val="000000"/>
                    </a:solidFill>
                    <a:effectLst/>
                    <a:latin typeface="Geneva" charset="0"/>
                  </a:rPr>
                  <a:t>L.D</a:t>
                </a:r>
                <a:endParaRPr lang="en-US" sz="1200" b="0">
                  <a:effectLst/>
                </a:endParaRPr>
              </a:p>
            </p:txBody>
          </p:sp>
          <p:sp>
            <p:nvSpPr>
              <p:cNvPr id="2364516" name="Rectangle 100"/>
              <p:cNvSpPr>
                <a:spLocks noChangeArrowheads="1"/>
              </p:cNvSpPr>
              <p:nvPr/>
            </p:nvSpPr>
            <p:spPr bwMode="auto">
              <a:xfrm>
                <a:off x="519" y="1213"/>
                <a:ext cx="17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400" b="0">
                    <a:solidFill>
                      <a:srgbClr val="DD0806"/>
                    </a:solidFill>
                    <a:effectLst/>
                    <a:latin typeface="Geneva" charset="0"/>
                  </a:rPr>
                  <a:t>L.D</a:t>
                </a:r>
                <a:endParaRPr lang="en-US" sz="1200" b="0">
                  <a:effectLst/>
                </a:endParaRPr>
              </a:p>
            </p:txBody>
          </p:sp>
          <p:sp>
            <p:nvSpPr>
              <p:cNvPr id="2364517" name="Rectangle 101"/>
              <p:cNvSpPr>
                <a:spLocks noChangeArrowheads="1"/>
              </p:cNvSpPr>
              <p:nvPr/>
            </p:nvSpPr>
            <p:spPr bwMode="auto">
              <a:xfrm>
                <a:off x="519" y="1360"/>
                <a:ext cx="35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400" b="0">
                    <a:solidFill>
                      <a:srgbClr val="0000D4"/>
                    </a:solidFill>
                    <a:effectLst/>
                    <a:latin typeface="Geneva" charset="0"/>
                  </a:rPr>
                  <a:t>MUL.D</a:t>
                </a:r>
                <a:endParaRPr lang="en-US" sz="1200" b="0">
                  <a:effectLst/>
                </a:endParaRPr>
              </a:p>
            </p:txBody>
          </p:sp>
          <p:sp>
            <p:nvSpPr>
              <p:cNvPr id="2364518" name="Rectangle 102"/>
              <p:cNvSpPr>
                <a:spLocks noChangeArrowheads="1"/>
              </p:cNvSpPr>
              <p:nvPr/>
            </p:nvSpPr>
            <p:spPr bwMode="auto">
              <a:xfrm>
                <a:off x="519" y="1507"/>
                <a:ext cx="32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400" b="0">
                    <a:solidFill>
                      <a:srgbClr val="F20884"/>
                    </a:solidFill>
                    <a:effectLst/>
                    <a:latin typeface="Geneva" charset="0"/>
                  </a:rPr>
                  <a:t>SUB.D</a:t>
                </a:r>
                <a:endParaRPr lang="en-US" sz="1200" b="0">
                  <a:effectLst/>
                </a:endParaRPr>
              </a:p>
            </p:txBody>
          </p:sp>
          <p:sp>
            <p:nvSpPr>
              <p:cNvPr id="2364519" name="Rectangle 103"/>
              <p:cNvSpPr>
                <a:spLocks noChangeArrowheads="1"/>
              </p:cNvSpPr>
              <p:nvPr/>
            </p:nvSpPr>
            <p:spPr bwMode="auto">
              <a:xfrm>
                <a:off x="519" y="1654"/>
                <a:ext cx="30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400" b="0">
                    <a:solidFill>
                      <a:srgbClr val="008011"/>
                    </a:solidFill>
                    <a:effectLst/>
                    <a:latin typeface="Geneva" charset="0"/>
                  </a:rPr>
                  <a:t>DIV.D</a:t>
                </a:r>
                <a:endParaRPr lang="en-US" sz="1200" b="0">
                  <a:effectLst/>
                </a:endParaRPr>
              </a:p>
            </p:txBody>
          </p:sp>
          <p:sp>
            <p:nvSpPr>
              <p:cNvPr id="2364520" name="Rectangle 104"/>
              <p:cNvSpPr>
                <a:spLocks noChangeArrowheads="1"/>
              </p:cNvSpPr>
              <p:nvPr/>
            </p:nvSpPr>
            <p:spPr bwMode="auto">
              <a:xfrm>
                <a:off x="519" y="1800"/>
                <a:ext cx="35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400" b="0">
                    <a:solidFill>
                      <a:srgbClr val="000000"/>
                    </a:solidFill>
                    <a:effectLst/>
                    <a:latin typeface="Geneva" charset="0"/>
                  </a:rPr>
                  <a:t>ADD.D</a:t>
                </a:r>
                <a:endParaRPr lang="en-US" sz="1200" b="0">
                  <a:effectLst/>
                </a:endParaRPr>
              </a:p>
            </p:txBody>
          </p:sp>
        </p:grpSp>
      </p:grpSp>
      <p:sp>
        <p:nvSpPr>
          <p:cNvPr id="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152400"/>
            <a:ext cx="8001000" cy="4572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Scoreboard Example:  Cycle </a:t>
            </a:r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6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30A8A-27C8-4D58-A8F6-64277A3BA48B}" type="slidenum">
              <a:rPr lang="en-US"/>
              <a:pPr/>
              <a:t>26</a:t>
            </a:fld>
            <a:endParaRPr lang="en-US"/>
          </a:p>
        </p:txBody>
      </p:sp>
      <p:sp>
        <p:nvSpPr>
          <p:cNvPr id="236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01000" cy="4572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Scoreboard Example:  Cycle 7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65443" name="Line 3"/>
          <p:cNvSpPr>
            <a:spLocks noChangeShapeType="1"/>
          </p:cNvSpPr>
          <p:nvPr/>
        </p:nvSpPr>
        <p:spPr bwMode="auto">
          <a:xfrm>
            <a:off x="2800350" y="1671638"/>
            <a:ext cx="24653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444" name="Line 4"/>
          <p:cNvSpPr>
            <a:spLocks noChangeShapeType="1"/>
          </p:cNvSpPr>
          <p:nvPr/>
        </p:nvSpPr>
        <p:spPr bwMode="auto">
          <a:xfrm>
            <a:off x="2800350" y="3070225"/>
            <a:ext cx="24653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445" name="Line 5"/>
          <p:cNvSpPr>
            <a:spLocks noChangeShapeType="1"/>
          </p:cNvSpPr>
          <p:nvPr/>
        </p:nvSpPr>
        <p:spPr bwMode="auto">
          <a:xfrm>
            <a:off x="2800350" y="3535363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446" name="Line 6"/>
          <p:cNvSpPr>
            <a:spLocks noChangeShapeType="1"/>
          </p:cNvSpPr>
          <p:nvPr/>
        </p:nvSpPr>
        <p:spPr bwMode="auto">
          <a:xfrm>
            <a:off x="2800350" y="4700588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447" name="Line 7"/>
          <p:cNvSpPr>
            <a:spLocks noChangeShapeType="1"/>
          </p:cNvSpPr>
          <p:nvPr/>
        </p:nvSpPr>
        <p:spPr bwMode="auto">
          <a:xfrm>
            <a:off x="2800350" y="5227638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448" name="Line 8"/>
          <p:cNvSpPr>
            <a:spLocks noChangeShapeType="1"/>
          </p:cNvSpPr>
          <p:nvPr/>
        </p:nvSpPr>
        <p:spPr bwMode="auto">
          <a:xfrm>
            <a:off x="2800350" y="546100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449" name="Rectangle 9"/>
          <p:cNvSpPr>
            <a:spLocks noChangeArrowheads="1"/>
          </p:cNvSpPr>
          <p:nvPr/>
        </p:nvSpPr>
        <p:spPr bwMode="auto">
          <a:xfrm>
            <a:off x="823913" y="1227138"/>
            <a:ext cx="1265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Instruction status </a:t>
            </a:r>
            <a:endParaRPr lang="en-US" sz="1200" b="0">
              <a:effectLst/>
            </a:endParaRPr>
          </a:p>
        </p:txBody>
      </p:sp>
      <p:sp>
        <p:nvSpPr>
          <p:cNvPr id="2365450" name="Rectangle 10"/>
          <p:cNvSpPr>
            <a:spLocks noChangeArrowheads="1"/>
          </p:cNvSpPr>
          <p:nvPr/>
        </p:nvSpPr>
        <p:spPr bwMode="auto">
          <a:xfrm>
            <a:off x="3409950" y="1227138"/>
            <a:ext cx="34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Read</a:t>
            </a:r>
            <a:endParaRPr lang="en-US" sz="1100">
              <a:effectLst/>
            </a:endParaRPr>
          </a:p>
        </p:txBody>
      </p:sp>
      <p:sp>
        <p:nvSpPr>
          <p:cNvPr id="2365451" name="Rectangle 11"/>
          <p:cNvSpPr>
            <a:spLocks noChangeArrowheads="1"/>
          </p:cNvSpPr>
          <p:nvPr/>
        </p:nvSpPr>
        <p:spPr bwMode="auto">
          <a:xfrm>
            <a:off x="4119563" y="1227138"/>
            <a:ext cx="6683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Execution</a:t>
            </a:r>
            <a:endParaRPr lang="en-US" sz="1100">
              <a:effectLst/>
            </a:endParaRPr>
          </a:p>
        </p:txBody>
      </p:sp>
      <p:sp>
        <p:nvSpPr>
          <p:cNvPr id="2365452" name="Rectangle 12"/>
          <p:cNvSpPr>
            <a:spLocks noChangeArrowheads="1"/>
          </p:cNvSpPr>
          <p:nvPr/>
        </p:nvSpPr>
        <p:spPr bwMode="auto">
          <a:xfrm>
            <a:off x="4819650" y="1227138"/>
            <a:ext cx="347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Write</a:t>
            </a:r>
            <a:endParaRPr lang="en-US" sz="1100">
              <a:effectLst/>
            </a:endParaRPr>
          </a:p>
        </p:txBody>
      </p:sp>
      <p:sp>
        <p:nvSpPr>
          <p:cNvPr id="2365453" name="Rectangle 13"/>
          <p:cNvSpPr>
            <a:spLocks noChangeArrowheads="1"/>
          </p:cNvSpPr>
          <p:nvPr/>
        </p:nvSpPr>
        <p:spPr bwMode="auto">
          <a:xfrm>
            <a:off x="823913" y="1460500"/>
            <a:ext cx="769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Instruction</a:t>
            </a:r>
            <a:endParaRPr lang="en-US" sz="1200" b="0">
              <a:effectLst/>
            </a:endParaRPr>
          </a:p>
        </p:txBody>
      </p:sp>
      <p:sp>
        <p:nvSpPr>
          <p:cNvPr id="2365454" name="Rectangle 14"/>
          <p:cNvSpPr>
            <a:spLocks noChangeArrowheads="1"/>
          </p:cNvSpPr>
          <p:nvPr/>
        </p:nvSpPr>
        <p:spPr bwMode="auto">
          <a:xfrm>
            <a:off x="1979613" y="1460500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j</a:t>
            </a:r>
            <a:endParaRPr lang="en-US" sz="1200" b="0">
              <a:effectLst/>
            </a:endParaRPr>
          </a:p>
        </p:txBody>
      </p:sp>
      <p:sp>
        <p:nvSpPr>
          <p:cNvPr id="2365455" name="Rectangle 15"/>
          <p:cNvSpPr>
            <a:spLocks noChangeArrowheads="1"/>
          </p:cNvSpPr>
          <p:nvPr/>
        </p:nvSpPr>
        <p:spPr bwMode="auto">
          <a:xfrm>
            <a:off x="2455863" y="1460500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k</a:t>
            </a:r>
            <a:endParaRPr lang="en-US" sz="1200" b="0">
              <a:effectLst/>
            </a:endParaRPr>
          </a:p>
        </p:txBody>
      </p:sp>
      <p:sp>
        <p:nvSpPr>
          <p:cNvPr id="2365456" name="Rectangle 16"/>
          <p:cNvSpPr>
            <a:spLocks noChangeArrowheads="1"/>
          </p:cNvSpPr>
          <p:nvPr/>
        </p:nvSpPr>
        <p:spPr bwMode="auto">
          <a:xfrm>
            <a:off x="2832100" y="1460500"/>
            <a:ext cx="3571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Issue</a:t>
            </a:r>
            <a:endParaRPr lang="en-US" sz="1100">
              <a:effectLst/>
            </a:endParaRPr>
          </a:p>
        </p:txBody>
      </p:sp>
      <p:sp>
        <p:nvSpPr>
          <p:cNvPr id="2365457" name="Rectangle 17"/>
          <p:cNvSpPr>
            <a:spLocks noChangeArrowheads="1"/>
          </p:cNvSpPr>
          <p:nvPr/>
        </p:nvSpPr>
        <p:spPr bwMode="auto">
          <a:xfrm>
            <a:off x="3409950" y="1460500"/>
            <a:ext cx="6302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operands</a:t>
            </a:r>
            <a:endParaRPr lang="en-US" sz="1100">
              <a:effectLst/>
            </a:endParaRPr>
          </a:p>
        </p:txBody>
      </p:sp>
      <p:sp>
        <p:nvSpPr>
          <p:cNvPr id="2365458" name="Rectangle 18"/>
          <p:cNvSpPr>
            <a:spLocks noChangeArrowheads="1"/>
          </p:cNvSpPr>
          <p:nvPr/>
        </p:nvSpPr>
        <p:spPr bwMode="auto">
          <a:xfrm>
            <a:off x="4119563" y="1460500"/>
            <a:ext cx="612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complete</a:t>
            </a:r>
            <a:endParaRPr lang="en-US" sz="1100">
              <a:effectLst/>
            </a:endParaRPr>
          </a:p>
        </p:txBody>
      </p:sp>
      <p:sp>
        <p:nvSpPr>
          <p:cNvPr id="2365459" name="Rectangle 19"/>
          <p:cNvSpPr>
            <a:spLocks noChangeArrowheads="1"/>
          </p:cNvSpPr>
          <p:nvPr/>
        </p:nvSpPr>
        <p:spPr bwMode="auto">
          <a:xfrm>
            <a:off x="4819650" y="1460500"/>
            <a:ext cx="427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Result</a:t>
            </a:r>
            <a:endParaRPr lang="en-US" sz="1100">
              <a:effectLst/>
            </a:endParaRPr>
          </a:p>
        </p:txBody>
      </p:sp>
      <p:sp>
        <p:nvSpPr>
          <p:cNvPr id="2365460" name="Rectangle 20"/>
          <p:cNvSpPr>
            <a:spLocks noChangeArrowheads="1"/>
          </p:cNvSpPr>
          <p:nvPr/>
        </p:nvSpPr>
        <p:spPr bwMode="auto">
          <a:xfrm>
            <a:off x="1371600" y="16938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5461" name="Rectangle 21"/>
          <p:cNvSpPr>
            <a:spLocks noChangeArrowheads="1"/>
          </p:cNvSpPr>
          <p:nvPr/>
        </p:nvSpPr>
        <p:spPr bwMode="auto">
          <a:xfrm>
            <a:off x="1857375" y="1693863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34+</a:t>
            </a:r>
            <a:endParaRPr lang="en-US" sz="1200" b="0">
              <a:effectLst/>
            </a:endParaRPr>
          </a:p>
        </p:txBody>
      </p:sp>
      <p:sp>
        <p:nvSpPr>
          <p:cNvPr id="2365462" name="Rectangle 22"/>
          <p:cNvSpPr>
            <a:spLocks noChangeArrowheads="1"/>
          </p:cNvSpPr>
          <p:nvPr/>
        </p:nvSpPr>
        <p:spPr bwMode="auto">
          <a:xfrm>
            <a:off x="2344738" y="1693863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R2</a:t>
            </a:r>
            <a:endParaRPr lang="en-US" sz="1200" b="0">
              <a:effectLst/>
            </a:endParaRPr>
          </a:p>
        </p:txBody>
      </p:sp>
      <p:sp>
        <p:nvSpPr>
          <p:cNvPr id="2365463" name="Rectangle 23"/>
          <p:cNvSpPr>
            <a:spLocks noChangeArrowheads="1"/>
          </p:cNvSpPr>
          <p:nvPr/>
        </p:nvSpPr>
        <p:spPr bwMode="auto">
          <a:xfrm>
            <a:off x="3024188" y="16938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</a:t>
            </a:r>
            <a:endParaRPr lang="en-US" sz="1200" b="0">
              <a:effectLst/>
            </a:endParaRPr>
          </a:p>
        </p:txBody>
      </p:sp>
      <p:sp>
        <p:nvSpPr>
          <p:cNvPr id="2365464" name="Rectangle 24"/>
          <p:cNvSpPr>
            <a:spLocks noChangeArrowheads="1"/>
          </p:cNvSpPr>
          <p:nvPr/>
        </p:nvSpPr>
        <p:spPr bwMode="auto">
          <a:xfrm>
            <a:off x="3673475" y="16938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2</a:t>
            </a:r>
            <a:endParaRPr lang="en-US" sz="1200" b="0">
              <a:effectLst/>
            </a:endParaRPr>
          </a:p>
        </p:txBody>
      </p:sp>
      <p:sp>
        <p:nvSpPr>
          <p:cNvPr id="2365465" name="Rectangle 25"/>
          <p:cNvSpPr>
            <a:spLocks noChangeArrowheads="1"/>
          </p:cNvSpPr>
          <p:nvPr/>
        </p:nvSpPr>
        <p:spPr bwMode="auto">
          <a:xfrm>
            <a:off x="4373563" y="1693863"/>
            <a:ext cx="6667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3           4</a:t>
            </a:r>
            <a:endParaRPr lang="en-US" sz="1200" b="0">
              <a:effectLst/>
            </a:endParaRPr>
          </a:p>
        </p:txBody>
      </p:sp>
      <p:sp>
        <p:nvSpPr>
          <p:cNvPr id="2365466" name="Rectangle 26"/>
          <p:cNvSpPr>
            <a:spLocks noChangeArrowheads="1"/>
          </p:cNvSpPr>
          <p:nvPr/>
        </p:nvSpPr>
        <p:spPr bwMode="auto">
          <a:xfrm>
            <a:off x="1371600" y="192563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5467" name="Rectangle 27"/>
          <p:cNvSpPr>
            <a:spLocks noChangeArrowheads="1"/>
          </p:cNvSpPr>
          <p:nvPr/>
        </p:nvSpPr>
        <p:spPr bwMode="auto">
          <a:xfrm>
            <a:off x="1857375" y="1925638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45+</a:t>
            </a:r>
            <a:endParaRPr lang="en-US" sz="1200" b="0">
              <a:effectLst/>
            </a:endParaRPr>
          </a:p>
        </p:txBody>
      </p:sp>
      <p:sp>
        <p:nvSpPr>
          <p:cNvPr id="2365468" name="Rectangle 28"/>
          <p:cNvSpPr>
            <a:spLocks noChangeArrowheads="1"/>
          </p:cNvSpPr>
          <p:nvPr/>
        </p:nvSpPr>
        <p:spPr bwMode="auto">
          <a:xfrm>
            <a:off x="2344738" y="1925638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R3</a:t>
            </a:r>
            <a:endParaRPr lang="en-US" sz="1200" b="0">
              <a:effectLst/>
            </a:endParaRPr>
          </a:p>
        </p:txBody>
      </p:sp>
      <p:sp>
        <p:nvSpPr>
          <p:cNvPr id="2365469" name="Rectangle 29"/>
          <p:cNvSpPr>
            <a:spLocks noChangeArrowheads="1"/>
          </p:cNvSpPr>
          <p:nvPr/>
        </p:nvSpPr>
        <p:spPr bwMode="auto">
          <a:xfrm>
            <a:off x="1371600" y="21590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5470" name="Rectangle 30"/>
          <p:cNvSpPr>
            <a:spLocks noChangeArrowheads="1"/>
          </p:cNvSpPr>
          <p:nvPr/>
        </p:nvSpPr>
        <p:spPr bwMode="auto">
          <a:xfrm>
            <a:off x="1857375" y="21590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5471" name="Rectangle 31"/>
          <p:cNvSpPr>
            <a:spLocks noChangeArrowheads="1"/>
          </p:cNvSpPr>
          <p:nvPr/>
        </p:nvSpPr>
        <p:spPr bwMode="auto">
          <a:xfrm>
            <a:off x="2344738" y="21590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65472" name="Rectangle 32"/>
          <p:cNvSpPr>
            <a:spLocks noChangeArrowheads="1"/>
          </p:cNvSpPr>
          <p:nvPr/>
        </p:nvSpPr>
        <p:spPr bwMode="auto">
          <a:xfrm>
            <a:off x="1371600" y="23923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5473" name="Rectangle 33"/>
          <p:cNvSpPr>
            <a:spLocks noChangeArrowheads="1"/>
          </p:cNvSpPr>
          <p:nvPr/>
        </p:nvSpPr>
        <p:spPr bwMode="auto">
          <a:xfrm>
            <a:off x="1857375" y="23923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5474" name="Rectangle 34"/>
          <p:cNvSpPr>
            <a:spLocks noChangeArrowheads="1"/>
          </p:cNvSpPr>
          <p:nvPr/>
        </p:nvSpPr>
        <p:spPr bwMode="auto">
          <a:xfrm>
            <a:off x="2344738" y="23923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5475" name="Rectangle 35"/>
          <p:cNvSpPr>
            <a:spLocks noChangeArrowheads="1"/>
          </p:cNvSpPr>
          <p:nvPr/>
        </p:nvSpPr>
        <p:spPr bwMode="auto">
          <a:xfrm>
            <a:off x="1371600" y="2625725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65476" name="Rectangle 36"/>
          <p:cNvSpPr>
            <a:spLocks noChangeArrowheads="1"/>
          </p:cNvSpPr>
          <p:nvPr/>
        </p:nvSpPr>
        <p:spPr bwMode="auto">
          <a:xfrm>
            <a:off x="1857375" y="26257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5477" name="Rectangle 37"/>
          <p:cNvSpPr>
            <a:spLocks noChangeArrowheads="1"/>
          </p:cNvSpPr>
          <p:nvPr/>
        </p:nvSpPr>
        <p:spPr bwMode="auto">
          <a:xfrm>
            <a:off x="2344738" y="26257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5478" name="Rectangle 38"/>
          <p:cNvSpPr>
            <a:spLocks noChangeArrowheads="1"/>
          </p:cNvSpPr>
          <p:nvPr/>
        </p:nvSpPr>
        <p:spPr bwMode="auto">
          <a:xfrm>
            <a:off x="1371600" y="28575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5479" name="Rectangle 39"/>
          <p:cNvSpPr>
            <a:spLocks noChangeArrowheads="1"/>
          </p:cNvSpPr>
          <p:nvPr/>
        </p:nvSpPr>
        <p:spPr bwMode="auto">
          <a:xfrm>
            <a:off x="1857375" y="28575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5480" name="Rectangle 40"/>
          <p:cNvSpPr>
            <a:spLocks noChangeArrowheads="1"/>
          </p:cNvSpPr>
          <p:nvPr/>
        </p:nvSpPr>
        <p:spPr bwMode="auto">
          <a:xfrm>
            <a:off x="2344738" y="28575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5481" name="Rectangle 41"/>
          <p:cNvSpPr>
            <a:spLocks noChangeArrowheads="1"/>
          </p:cNvSpPr>
          <p:nvPr/>
        </p:nvSpPr>
        <p:spPr bwMode="auto">
          <a:xfrm>
            <a:off x="823913" y="3090863"/>
            <a:ext cx="1531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Functional unit status</a:t>
            </a:r>
            <a:endParaRPr lang="en-US" sz="1200" b="0">
              <a:effectLst/>
            </a:endParaRPr>
          </a:p>
        </p:txBody>
      </p:sp>
      <p:sp>
        <p:nvSpPr>
          <p:cNvPr id="2365482" name="Rectangle 42"/>
          <p:cNvSpPr>
            <a:spLocks noChangeArrowheads="1"/>
          </p:cNvSpPr>
          <p:nvPr/>
        </p:nvSpPr>
        <p:spPr bwMode="auto">
          <a:xfrm>
            <a:off x="4119563" y="3090863"/>
            <a:ext cx="2873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dest</a:t>
            </a:r>
            <a:endParaRPr lang="en-US" sz="1200" b="0">
              <a:effectLst/>
            </a:endParaRPr>
          </a:p>
        </p:txBody>
      </p:sp>
      <p:sp>
        <p:nvSpPr>
          <p:cNvPr id="2365483" name="Rectangle 43"/>
          <p:cNvSpPr>
            <a:spLocks noChangeArrowheads="1"/>
          </p:cNvSpPr>
          <p:nvPr/>
        </p:nvSpPr>
        <p:spPr bwMode="auto">
          <a:xfrm>
            <a:off x="4819650" y="309086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S1</a:t>
            </a:r>
            <a:endParaRPr lang="en-US" sz="1200" b="0">
              <a:effectLst/>
            </a:endParaRPr>
          </a:p>
        </p:txBody>
      </p:sp>
      <p:sp>
        <p:nvSpPr>
          <p:cNvPr id="2365484" name="Rectangle 44"/>
          <p:cNvSpPr>
            <a:spLocks noChangeArrowheads="1"/>
          </p:cNvSpPr>
          <p:nvPr/>
        </p:nvSpPr>
        <p:spPr bwMode="auto">
          <a:xfrm>
            <a:off x="5307013" y="309086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S2</a:t>
            </a:r>
            <a:endParaRPr lang="en-US" sz="1200" b="0">
              <a:effectLst/>
            </a:endParaRPr>
          </a:p>
        </p:txBody>
      </p:sp>
      <p:sp>
        <p:nvSpPr>
          <p:cNvPr id="2365485" name="Rectangle 45"/>
          <p:cNvSpPr>
            <a:spLocks noChangeArrowheads="1"/>
          </p:cNvSpPr>
          <p:nvPr/>
        </p:nvSpPr>
        <p:spPr bwMode="auto">
          <a:xfrm>
            <a:off x="5792788" y="3090863"/>
            <a:ext cx="5826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j</a:t>
            </a:r>
            <a:endParaRPr lang="en-US" sz="1200" b="0">
              <a:effectLst/>
            </a:endParaRPr>
          </a:p>
        </p:txBody>
      </p:sp>
      <p:sp>
        <p:nvSpPr>
          <p:cNvPr id="2365486" name="Rectangle 46"/>
          <p:cNvSpPr>
            <a:spLocks noChangeArrowheads="1"/>
          </p:cNvSpPr>
          <p:nvPr/>
        </p:nvSpPr>
        <p:spPr bwMode="auto">
          <a:xfrm>
            <a:off x="6483350" y="3090863"/>
            <a:ext cx="612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k</a:t>
            </a:r>
            <a:endParaRPr lang="en-US" sz="1200" b="0">
              <a:effectLst/>
            </a:endParaRPr>
          </a:p>
        </p:txBody>
      </p:sp>
      <p:sp>
        <p:nvSpPr>
          <p:cNvPr id="2365487" name="Rectangle 47"/>
          <p:cNvSpPr>
            <a:spLocks noChangeArrowheads="1"/>
          </p:cNvSpPr>
          <p:nvPr/>
        </p:nvSpPr>
        <p:spPr bwMode="auto">
          <a:xfrm>
            <a:off x="7223125" y="30908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Fj?</a:t>
            </a:r>
            <a:endParaRPr lang="en-US" sz="1200" b="0">
              <a:effectLst/>
            </a:endParaRPr>
          </a:p>
        </p:txBody>
      </p:sp>
      <p:sp>
        <p:nvSpPr>
          <p:cNvPr id="2365488" name="Rectangle 48"/>
          <p:cNvSpPr>
            <a:spLocks noChangeArrowheads="1"/>
          </p:cNvSpPr>
          <p:nvPr/>
        </p:nvSpPr>
        <p:spPr bwMode="auto">
          <a:xfrm>
            <a:off x="7842250" y="3090863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Fk?</a:t>
            </a:r>
            <a:endParaRPr lang="en-US" sz="1200" b="0">
              <a:effectLst/>
            </a:endParaRPr>
          </a:p>
        </p:txBody>
      </p:sp>
      <p:sp>
        <p:nvSpPr>
          <p:cNvPr id="2365489" name="Rectangle 49"/>
          <p:cNvSpPr>
            <a:spLocks noChangeArrowheads="1"/>
          </p:cNvSpPr>
          <p:nvPr/>
        </p:nvSpPr>
        <p:spPr bwMode="auto">
          <a:xfrm>
            <a:off x="1371600" y="3324225"/>
            <a:ext cx="355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Time</a:t>
            </a:r>
            <a:endParaRPr lang="en-US" sz="1200" b="0">
              <a:effectLst/>
            </a:endParaRPr>
          </a:p>
        </p:txBody>
      </p:sp>
      <p:sp>
        <p:nvSpPr>
          <p:cNvPr id="2365490" name="Rectangle 50"/>
          <p:cNvSpPr>
            <a:spLocks noChangeArrowheads="1"/>
          </p:cNvSpPr>
          <p:nvPr/>
        </p:nvSpPr>
        <p:spPr bwMode="auto">
          <a:xfrm>
            <a:off x="1857375" y="3324225"/>
            <a:ext cx="415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Name</a:t>
            </a:r>
            <a:endParaRPr lang="en-US" sz="1200" b="0">
              <a:effectLst/>
            </a:endParaRPr>
          </a:p>
        </p:txBody>
      </p:sp>
      <p:sp>
        <p:nvSpPr>
          <p:cNvPr id="2365491" name="Rectangle 51"/>
          <p:cNvSpPr>
            <a:spLocks noChangeArrowheads="1"/>
          </p:cNvSpPr>
          <p:nvPr/>
        </p:nvSpPr>
        <p:spPr bwMode="auto">
          <a:xfrm>
            <a:off x="2832100" y="3324225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Busy</a:t>
            </a:r>
            <a:endParaRPr lang="en-US" sz="1200" b="0">
              <a:effectLst/>
            </a:endParaRPr>
          </a:p>
        </p:txBody>
      </p:sp>
      <p:sp>
        <p:nvSpPr>
          <p:cNvPr id="2365492" name="Rectangle 52"/>
          <p:cNvSpPr>
            <a:spLocks noChangeArrowheads="1"/>
          </p:cNvSpPr>
          <p:nvPr/>
        </p:nvSpPr>
        <p:spPr bwMode="auto">
          <a:xfrm>
            <a:off x="3409950" y="3324225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Op</a:t>
            </a:r>
            <a:endParaRPr lang="en-US" sz="1200" b="0">
              <a:effectLst/>
            </a:endParaRPr>
          </a:p>
        </p:txBody>
      </p:sp>
      <p:sp>
        <p:nvSpPr>
          <p:cNvPr id="2365493" name="Rectangle 53"/>
          <p:cNvSpPr>
            <a:spLocks noChangeArrowheads="1"/>
          </p:cNvSpPr>
          <p:nvPr/>
        </p:nvSpPr>
        <p:spPr bwMode="auto">
          <a:xfrm>
            <a:off x="4119563" y="3324225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Fi</a:t>
            </a:r>
            <a:endParaRPr lang="en-US" sz="1200" b="0">
              <a:effectLst/>
            </a:endParaRPr>
          </a:p>
        </p:txBody>
      </p:sp>
      <p:sp>
        <p:nvSpPr>
          <p:cNvPr id="2365494" name="Rectangle 54"/>
          <p:cNvSpPr>
            <a:spLocks noChangeArrowheads="1"/>
          </p:cNvSpPr>
          <p:nvPr/>
        </p:nvSpPr>
        <p:spPr bwMode="auto">
          <a:xfrm>
            <a:off x="4819650" y="3324225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</a:t>
            </a:r>
            <a:endParaRPr lang="en-US" sz="1200" b="0">
              <a:effectLst/>
            </a:endParaRPr>
          </a:p>
        </p:txBody>
      </p:sp>
      <p:sp>
        <p:nvSpPr>
          <p:cNvPr id="2365495" name="Rectangle 55"/>
          <p:cNvSpPr>
            <a:spLocks noChangeArrowheads="1"/>
          </p:cNvSpPr>
          <p:nvPr/>
        </p:nvSpPr>
        <p:spPr bwMode="auto">
          <a:xfrm>
            <a:off x="5307013" y="33242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</a:t>
            </a:r>
            <a:endParaRPr lang="en-US" sz="1200" b="0">
              <a:effectLst/>
            </a:endParaRPr>
          </a:p>
        </p:txBody>
      </p:sp>
      <p:sp>
        <p:nvSpPr>
          <p:cNvPr id="2365496" name="Rectangle 56"/>
          <p:cNvSpPr>
            <a:spLocks noChangeArrowheads="1"/>
          </p:cNvSpPr>
          <p:nvPr/>
        </p:nvSpPr>
        <p:spPr bwMode="auto">
          <a:xfrm>
            <a:off x="5792788" y="33242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Qj</a:t>
            </a:r>
            <a:endParaRPr lang="en-US" sz="1200" b="0">
              <a:effectLst/>
            </a:endParaRPr>
          </a:p>
        </p:txBody>
      </p:sp>
      <p:sp>
        <p:nvSpPr>
          <p:cNvPr id="2365497" name="Rectangle 57"/>
          <p:cNvSpPr>
            <a:spLocks noChangeArrowheads="1"/>
          </p:cNvSpPr>
          <p:nvPr/>
        </p:nvSpPr>
        <p:spPr bwMode="auto">
          <a:xfrm>
            <a:off x="6483350" y="3324225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Qk</a:t>
            </a:r>
            <a:endParaRPr lang="en-US" sz="1200" b="0">
              <a:effectLst/>
            </a:endParaRPr>
          </a:p>
        </p:txBody>
      </p:sp>
      <p:sp>
        <p:nvSpPr>
          <p:cNvPr id="2365498" name="Rectangle 58"/>
          <p:cNvSpPr>
            <a:spLocks noChangeArrowheads="1"/>
          </p:cNvSpPr>
          <p:nvPr/>
        </p:nvSpPr>
        <p:spPr bwMode="auto">
          <a:xfrm>
            <a:off x="7223125" y="3324225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Rj</a:t>
            </a:r>
            <a:endParaRPr lang="en-US" sz="1200" b="0">
              <a:effectLst/>
            </a:endParaRPr>
          </a:p>
        </p:txBody>
      </p:sp>
      <p:sp>
        <p:nvSpPr>
          <p:cNvPr id="2365499" name="Rectangle 59"/>
          <p:cNvSpPr>
            <a:spLocks noChangeArrowheads="1"/>
          </p:cNvSpPr>
          <p:nvPr/>
        </p:nvSpPr>
        <p:spPr bwMode="auto">
          <a:xfrm>
            <a:off x="7842250" y="33242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Rk</a:t>
            </a:r>
            <a:endParaRPr lang="en-US" sz="1200" b="0">
              <a:effectLst/>
            </a:endParaRPr>
          </a:p>
        </p:txBody>
      </p:sp>
      <p:sp>
        <p:nvSpPr>
          <p:cNvPr id="2365500" name="Rectangle 60"/>
          <p:cNvSpPr>
            <a:spLocks noChangeArrowheads="1"/>
          </p:cNvSpPr>
          <p:nvPr/>
        </p:nvSpPr>
        <p:spPr bwMode="auto">
          <a:xfrm>
            <a:off x="1857375" y="3557588"/>
            <a:ext cx="503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65501" name="Rectangle 61"/>
          <p:cNvSpPr>
            <a:spLocks noChangeArrowheads="1"/>
          </p:cNvSpPr>
          <p:nvPr/>
        </p:nvSpPr>
        <p:spPr bwMode="auto">
          <a:xfrm>
            <a:off x="2832100" y="3557588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65502" name="Rectangle 62"/>
          <p:cNvSpPr>
            <a:spLocks noChangeArrowheads="1"/>
          </p:cNvSpPr>
          <p:nvPr/>
        </p:nvSpPr>
        <p:spPr bwMode="auto">
          <a:xfrm>
            <a:off x="3409950" y="3557588"/>
            <a:ext cx="365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Load</a:t>
            </a:r>
            <a:endParaRPr lang="en-US" sz="1200" b="0">
              <a:effectLst/>
            </a:endParaRPr>
          </a:p>
        </p:txBody>
      </p:sp>
      <p:sp>
        <p:nvSpPr>
          <p:cNvPr id="2365503" name="Rectangle 63"/>
          <p:cNvSpPr>
            <a:spLocks noChangeArrowheads="1"/>
          </p:cNvSpPr>
          <p:nvPr/>
        </p:nvSpPr>
        <p:spPr bwMode="auto">
          <a:xfrm>
            <a:off x="4119563" y="35575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5504" name="Rectangle 64"/>
          <p:cNvSpPr>
            <a:spLocks noChangeArrowheads="1"/>
          </p:cNvSpPr>
          <p:nvPr/>
        </p:nvSpPr>
        <p:spPr bwMode="auto">
          <a:xfrm>
            <a:off x="5307013" y="3557588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R3</a:t>
            </a:r>
            <a:endParaRPr lang="en-US" sz="1200" b="0">
              <a:effectLst/>
            </a:endParaRPr>
          </a:p>
        </p:txBody>
      </p:sp>
      <p:sp>
        <p:nvSpPr>
          <p:cNvPr id="2365505" name="Rectangle 65"/>
          <p:cNvSpPr>
            <a:spLocks noChangeArrowheads="1"/>
          </p:cNvSpPr>
          <p:nvPr/>
        </p:nvSpPr>
        <p:spPr bwMode="auto">
          <a:xfrm>
            <a:off x="7842250" y="3557588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65506" name="Line 66"/>
          <p:cNvSpPr>
            <a:spLocks noChangeShapeType="1"/>
          </p:cNvSpPr>
          <p:nvPr/>
        </p:nvSpPr>
        <p:spPr bwMode="auto">
          <a:xfrm>
            <a:off x="2790825" y="1671638"/>
            <a:ext cx="1588" cy="139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507" name="Rectangle 67"/>
          <p:cNvSpPr>
            <a:spLocks noChangeArrowheads="1"/>
          </p:cNvSpPr>
          <p:nvPr/>
        </p:nvSpPr>
        <p:spPr bwMode="auto">
          <a:xfrm>
            <a:off x="1857375" y="3789363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Mult1</a:t>
            </a:r>
            <a:endParaRPr lang="en-US" sz="1200" b="0">
              <a:effectLst/>
            </a:endParaRPr>
          </a:p>
        </p:txBody>
      </p:sp>
      <p:sp>
        <p:nvSpPr>
          <p:cNvPr id="2365508" name="Rectangle 68"/>
          <p:cNvSpPr>
            <a:spLocks noChangeArrowheads="1"/>
          </p:cNvSpPr>
          <p:nvPr/>
        </p:nvSpPr>
        <p:spPr bwMode="auto">
          <a:xfrm>
            <a:off x="1857375" y="4022725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Mult2</a:t>
            </a:r>
            <a:endParaRPr lang="en-US" sz="1200" b="0">
              <a:effectLst/>
            </a:endParaRPr>
          </a:p>
        </p:txBody>
      </p:sp>
      <p:sp>
        <p:nvSpPr>
          <p:cNvPr id="2365509" name="Rectangle 69"/>
          <p:cNvSpPr>
            <a:spLocks noChangeArrowheads="1"/>
          </p:cNvSpPr>
          <p:nvPr/>
        </p:nvSpPr>
        <p:spPr bwMode="auto">
          <a:xfrm>
            <a:off x="2832100" y="4022725"/>
            <a:ext cx="261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 No</a:t>
            </a:r>
            <a:endParaRPr lang="en-US" sz="1200" b="0">
              <a:effectLst/>
            </a:endParaRPr>
          </a:p>
        </p:txBody>
      </p:sp>
      <p:sp>
        <p:nvSpPr>
          <p:cNvPr id="2365510" name="Rectangle 70"/>
          <p:cNvSpPr>
            <a:spLocks noChangeArrowheads="1"/>
          </p:cNvSpPr>
          <p:nvPr/>
        </p:nvSpPr>
        <p:spPr bwMode="auto">
          <a:xfrm>
            <a:off x="1857375" y="4256088"/>
            <a:ext cx="3063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</a:t>
            </a:r>
            <a:endParaRPr lang="en-US" sz="1200" b="0">
              <a:effectLst/>
            </a:endParaRPr>
          </a:p>
        </p:txBody>
      </p:sp>
      <p:sp>
        <p:nvSpPr>
          <p:cNvPr id="2365511" name="Rectangle 71"/>
          <p:cNvSpPr>
            <a:spLocks noChangeArrowheads="1"/>
          </p:cNvSpPr>
          <p:nvPr/>
        </p:nvSpPr>
        <p:spPr bwMode="auto">
          <a:xfrm>
            <a:off x="1857375" y="4489450"/>
            <a:ext cx="484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Divide</a:t>
            </a:r>
            <a:endParaRPr lang="en-US" sz="1200" b="0">
              <a:effectLst/>
            </a:endParaRPr>
          </a:p>
        </p:txBody>
      </p:sp>
      <p:sp>
        <p:nvSpPr>
          <p:cNvPr id="2365512" name="Rectangle 72"/>
          <p:cNvSpPr>
            <a:spLocks noChangeArrowheads="1"/>
          </p:cNvSpPr>
          <p:nvPr/>
        </p:nvSpPr>
        <p:spPr bwMode="auto">
          <a:xfrm>
            <a:off x="2832100" y="4489450"/>
            <a:ext cx="261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 No</a:t>
            </a:r>
            <a:endParaRPr lang="en-US" sz="1200" b="0">
              <a:effectLst/>
            </a:endParaRPr>
          </a:p>
        </p:txBody>
      </p:sp>
      <p:sp>
        <p:nvSpPr>
          <p:cNvPr id="2365513" name="Rectangle 73"/>
          <p:cNvSpPr>
            <a:spLocks noChangeArrowheads="1"/>
          </p:cNvSpPr>
          <p:nvPr/>
        </p:nvSpPr>
        <p:spPr bwMode="auto">
          <a:xfrm>
            <a:off x="823913" y="4721225"/>
            <a:ext cx="14843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Register result status</a:t>
            </a:r>
            <a:endParaRPr lang="en-US" sz="1200" b="0">
              <a:effectLst/>
            </a:endParaRPr>
          </a:p>
        </p:txBody>
      </p:sp>
      <p:sp>
        <p:nvSpPr>
          <p:cNvPr id="2365514" name="Rectangle 74"/>
          <p:cNvSpPr>
            <a:spLocks noChangeArrowheads="1"/>
          </p:cNvSpPr>
          <p:nvPr/>
        </p:nvSpPr>
        <p:spPr bwMode="auto">
          <a:xfrm>
            <a:off x="833438" y="4954588"/>
            <a:ext cx="574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>
                <a:solidFill>
                  <a:srgbClr val="000000"/>
                </a:solidFill>
                <a:effectLst/>
                <a:latin typeface="Geneva" charset="0"/>
              </a:rPr>
              <a:t>Clock</a:t>
            </a:r>
            <a:endParaRPr lang="en-US" sz="1200" b="0">
              <a:effectLst/>
            </a:endParaRPr>
          </a:p>
        </p:txBody>
      </p:sp>
      <p:sp>
        <p:nvSpPr>
          <p:cNvPr id="2365515" name="Rectangle 75"/>
          <p:cNvSpPr>
            <a:spLocks noChangeArrowheads="1"/>
          </p:cNvSpPr>
          <p:nvPr/>
        </p:nvSpPr>
        <p:spPr bwMode="auto">
          <a:xfrm>
            <a:off x="2841625" y="4945063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5516" name="Rectangle 76"/>
          <p:cNvSpPr>
            <a:spLocks noChangeArrowheads="1"/>
          </p:cNvSpPr>
          <p:nvPr/>
        </p:nvSpPr>
        <p:spPr bwMode="auto">
          <a:xfrm>
            <a:off x="3419475" y="4945063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5517" name="Rectangle 77"/>
          <p:cNvSpPr>
            <a:spLocks noChangeArrowheads="1"/>
          </p:cNvSpPr>
          <p:nvPr/>
        </p:nvSpPr>
        <p:spPr bwMode="auto">
          <a:xfrm>
            <a:off x="4129088" y="4945063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65518" name="Rectangle 78"/>
          <p:cNvSpPr>
            <a:spLocks noChangeArrowheads="1"/>
          </p:cNvSpPr>
          <p:nvPr/>
        </p:nvSpPr>
        <p:spPr bwMode="auto">
          <a:xfrm>
            <a:off x="4829175" y="4945063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5519" name="Rectangle 79"/>
          <p:cNvSpPr>
            <a:spLocks noChangeArrowheads="1"/>
          </p:cNvSpPr>
          <p:nvPr/>
        </p:nvSpPr>
        <p:spPr bwMode="auto">
          <a:xfrm>
            <a:off x="5316538" y="4945063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5520" name="Rectangle 80"/>
          <p:cNvSpPr>
            <a:spLocks noChangeArrowheads="1"/>
          </p:cNvSpPr>
          <p:nvPr/>
        </p:nvSpPr>
        <p:spPr bwMode="auto">
          <a:xfrm>
            <a:off x="5803900" y="4945063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65521" name="Rectangle 81"/>
          <p:cNvSpPr>
            <a:spLocks noChangeArrowheads="1"/>
          </p:cNvSpPr>
          <p:nvPr/>
        </p:nvSpPr>
        <p:spPr bwMode="auto">
          <a:xfrm>
            <a:off x="6492875" y="4945063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F12</a:t>
            </a:r>
            <a:endParaRPr lang="en-US" sz="1200" b="0">
              <a:effectLst/>
            </a:endParaRPr>
          </a:p>
        </p:txBody>
      </p:sp>
      <p:sp>
        <p:nvSpPr>
          <p:cNvPr id="2365522" name="Rectangle 82"/>
          <p:cNvSpPr>
            <a:spLocks noChangeArrowheads="1"/>
          </p:cNvSpPr>
          <p:nvPr/>
        </p:nvSpPr>
        <p:spPr bwMode="auto">
          <a:xfrm>
            <a:off x="7234238" y="4945063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...</a:t>
            </a:r>
            <a:endParaRPr lang="en-US" sz="1200" b="0">
              <a:effectLst/>
            </a:endParaRPr>
          </a:p>
        </p:txBody>
      </p:sp>
      <p:sp>
        <p:nvSpPr>
          <p:cNvPr id="2365523" name="Rectangle 83"/>
          <p:cNvSpPr>
            <a:spLocks noChangeArrowheads="1"/>
          </p:cNvSpPr>
          <p:nvPr/>
        </p:nvSpPr>
        <p:spPr bwMode="auto">
          <a:xfrm>
            <a:off x="7851775" y="4945063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F30</a:t>
            </a:r>
            <a:endParaRPr lang="en-US" sz="1200" b="0">
              <a:effectLst/>
            </a:endParaRPr>
          </a:p>
        </p:txBody>
      </p:sp>
      <p:sp>
        <p:nvSpPr>
          <p:cNvPr id="2365524" name="Rectangle 84"/>
          <p:cNvSpPr>
            <a:spLocks noChangeArrowheads="1"/>
          </p:cNvSpPr>
          <p:nvPr/>
        </p:nvSpPr>
        <p:spPr bwMode="auto">
          <a:xfrm>
            <a:off x="1157288" y="5248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7</a:t>
            </a:r>
            <a:endParaRPr lang="en-US" sz="1200" b="0">
              <a:effectLst/>
            </a:endParaRPr>
          </a:p>
        </p:txBody>
      </p:sp>
      <p:sp>
        <p:nvSpPr>
          <p:cNvPr id="2365525" name="Rectangle 85"/>
          <p:cNvSpPr>
            <a:spLocks noChangeArrowheads="1"/>
          </p:cNvSpPr>
          <p:nvPr/>
        </p:nvSpPr>
        <p:spPr bwMode="auto">
          <a:xfrm>
            <a:off x="2344738" y="5248275"/>
            <a:ext cx="236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</a:t>
            </a:r>
            <a:endParaRPr lang="en-US" sz="1200" b="0">
              <a:effectLst/>
            </a:endParaRPr>
          </a:p>
        </p:txBody>
      </p:sp>
      <p:sp>
        <p:nvSpPr>
          <p:cNvPr id="2365526" name="Rectangle 86"/>
          <p:cNvSpPr>
            <a:spLocks noChangeArrowheads="1"/>
          </p:cNvSpPr>
          <p:nvPr/>
        </p:nvSpPr>
        <p:spPr bwMode="auto">
          <a:xfrm>
            <a:off x="3382963" y="5235575"/>
            <a:ext cx="503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65527" name="Line 87"/>
          <p:cNvSpPr>
            <a:spLocks noChangeShapeType="1"/>
          </p:cNvSpPr>
          <p:nvPr/>
        </p:nvSpPr>
        <p:spPr bwMode="auto">
          <a:xfrm>
            <a:off x="2790825" y="3535363"/>
            <a:ext cx="1588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528" name="Line 88"/>
          <p:cNvSpPr>
            <a:spLocks noChangeShapeType="1"/>
          </p:cNvSpPr>
          <p:nvPr/>
        </p:nvSpPr>
        <p:spPr bwMode="auto">
          <a:xfrm>
            <a:off x="8512175" y="3535363"/>
            <a:ext cx="1588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529" name="Line 89"/>
          <p:cNvSpPr>
            <a:spLocks noChangeShapeType="1"/>
          </p:cNvSpPr>
          <p:nvPr/>
        </p:nvSpPr>
        <p:spPr bwMode="auto">
          <a:xfrm>
            <a:off x="2790825" y="5227638"/>
            <a:ext cx="1588" cy="233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530" name="Line 90"/>
          <p:cNvSpPr>
            <a:spLocks noChangeShapeType="1"/>
          </p:cNvSpPr>
          <p:nvPr/>
        </p:nvSpPr>
        <p:spPr bwMode="auto">
          <a:xfrm>
            <a:off x="5265738" y="1671638"/>
            <a:ext cx="1587" cy="139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531" name="Line 91"/>
          <p:cNvSpPr>
            <a:spLocks noChangeShapeType="1"/>
          </p:cNvSpPr>
          <p:nvPr/>
        </p:nvSpPr>
        <p:spPr bwMode="auto">
          <a:xfrm>
            <a:off x="8512175" y="5227638"/>
            <a:ext cx="1588" cy="233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532" name="Rectangle 92"/>
          <p:cNvSpPr>
            <a:spLocks noChangeArrowheads="1"/>
          </p:cNvSpPr>
          <p:nvPr/>
        </p:nvSpPr>
        <p:spPr bwMode="auto">
          <a:xfrm>
            <a:off x="3009900" y="1933575"/>
            <a:ext cx="1476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5             6           </a:t>
            </a:r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7</a:t>
            </a:r>
            <a:endParaRPr lang="en-US" sz="1200" b="0">
              <a:effectLst/>
            </a:endParaRPr>
          </a:p>
        </p:txBody>
      </p:sp>
      <p:sp>
        <p:nvSpPr>
          <p:cNvPr id="2365533" name="Rectangle 93"/>
          <p:cNvSpPr>
            <a:spLocks noChangeArrowheads="1"/>
          </p:cNvSpPr>
          <p:nvPr/>
        </p:nvSpPr>
        <p:spPr bwMode="auto">
          <a:xfrm>
            <a:off x="3003550" y="21590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6</a:t>
            </a:r>
            <a:endParaRPr lang="en-US" sz="1200" b="0">
              <a:effectLst/>
            </a:endParaRPr>
          </a:p>
        </p:txBody>
      </p:sp>
      <p:sp>
        <p:nvSpPr>
          <p:cNvPr id="2365534" name="Rectangle 94"/>
          <p:cNvSpPr>
            <a:spLocks noChangeArrowheads="1"/>
          </p:cNvSpPr>
          <p:nvPr/>
        </p:nvSpPr>
        <p:spPr bwMode="auto">
          <a:xfrm>
            <a:off x="2743200" y="3746500"/>
            <a:ext cx="5481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Yes       Mult      F0          F2      F4     </a:t>
            </a:r>
            <a:r>
              <a:rPr lang="en-US" sz="1400" b="0">
                <a:solidFill>
                  <a:srgbClr val="DD0907"/>
                </a:solidFill>
                <a:effectLst/>
                <a:latin typeface="Geneva" charset="0"/>
              </a:rPr>
              <a:t>Integer                  </a:t>
            </a:r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No        Yes</a:t>
            </a:r>
          </a:p>
        </p:txBody>
      </p:sp>
      <p:sp>
        <p:nvSpPr>
          <p:cNvPr id="2365535" name="Rectangle 95"/>
          <p:cNvSpPr>
            <a:spLocks noChangeArrowheads="1"/>
          </p:cNvSpPr>
          <p:nvPr/>
        </p:nvSpPr>
        <p:spPr bwMode="auto">
          <a:xfrm>
            <a:off x="2743200" y="4203700"/>
            <a:ext cx="5451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F30885"/>
                </a:solidFill>
                <a:effectLst/>
                <a:latin typeface="Geneva" charset="0"/>
              </a:rPr>
              <a:t>Yes       Sub      F8          F6      F2                  </a:t>
            </a:r>
            <a:r>
              <a:rPr lang="en-US" sz="1400">
                <a:solidFill>
                  <a:srgbClr val="DD0907"/>
                </a:solidFill>
                <a:effectLst/>
                <a:latin typeface="Geneva" charset="0"/>
              </a:rPr>
              <a:t>Integer    </a:t>
            </a:r>
            <a:r>
              <a:rPr lang="en-US" sz="1400">
                <a:solidFill>
                  <a:srgbClr val="F30885"/>
                </a:solidFill>
                <a:effectLst/>
                <a:latin typeface="Geneva" charset="0"/>
              </a:rPr>
              <a:t>Yes       No</a:t>
            </a:r>
            <a:endParaRPr lang="en-US" b="0">
              <a:solidFill>
                <a:srgbClr val="F30885"/>
              </a:solidFill>
              <a:effectLst/>
              <a:latin typeface="Arial" charset="0"/>
            </a:endParaRPr>
          </a:p>
        </p:txBody>
      </p:sp>
      <p:sp>
        <p:nvSpPr>
          <p:cNvPr id="2365536" name="Rectangle 96"/>
          <p:cNvSpPr>
            <a:spLocks noChangeArrowheads="1"/>
          </p:cNvSpPr>
          <p:nvPr/>
        </p:nvSpPr>
        <p:spPr bwMode="auto">
          <a:xfrm>
            <a:off x="2733675" y="5207000"/>
            <a:ext cx="619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Mult1</a:t>
            </a:r>
            <a:endParaRPr lang="en-US" b="0">
              <a:solidFill>
                <a:srgbClr val="0000D4"/>
              </a:solidFill>
              <a:effectLst/>
              <a:latin typeface="Arial" charset="0"/>
            </a:endParaRPr>
          </a:p>
        </p:txBody>
      </p:sp>
      <p:sp>
        <p:nvSpPr>
          <p:cNvPr id="2365537" name="Rectangle 97"/>
          <p:cNvSpPr>
            <a:spLocks noChangeArrowheads="1"/>
          </p:cNvSpPr>
          <p:nvPr/>
        </p:nvSpPr>
        <p:spPr bwMode="auto">
          <a:xfrm>
            <a:off x="5207000" y="5219700"/>
            <a:ext cx="490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F30885"/>
                </a:solidFill>
                <a:effectLst/>
                <a:latin typeface="Geneva" charset="0"/>
              </a:rPr>
              <a:t>Add</a:t>
            </a:r>
            <a:endParaRPr lang="en-US" b="0">
              <a:solidFill>
                <a:srgbClr val="F30885"/>
              </a:solidFill>
              <a:effectLst/>
              <a:latin typeface="Arial" charset="0"/>
            </a:endParaRPr>
          </a:p>
        </p:txBody>
      </p:sp>
      <p:sp>
        <p:nvSpPr>
          <p:cNvPr id="2365538" name="Rectangle 98"/>
          <p:cNvSpPr>
            <a:spLocks noChangeArrowheads="1"/>
          </p:cNvSpPr>
          <p:nvPr/>
        </p:nvSpPr>
        <p:spPr bwMode="auto">
          <a:xfrm>
            <a:off x="2997200" y="23876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7</a:t>
            </a:r>
            <a:endParaRPr lang="en-US" sz="1200">
              <a:effectLst/>
            </a:endParaRPr>
          </a:p>
        </p:txBody>
      </p:sp>
      <p:sp>
        <p:nvSpPr>
          <p:cNvPr id="2365539" name="Rectangle 99"/>
          <p:cNvSpPr>
            <a:spLocks noChangeArrowheads="1"/>
          </p:cNvSpPr>
          <p:nvPr/>
        </p:nvSpPr>
        <p:spPr bwMode="auto">
          <a:xfrm>
            <a:off x="1143000" y="5715000"/>
            <a:ext cx="409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>
                <a:solidFill>
                  <a:srgbClr val="FD0129"/>
                </a:solidFill>
                <a:effectLst/>
                <a:latin typeface="Arial" charset="0"/>
              </a:rPr>
              <a:t>  Read multiply operands?</a:t>
            </a:r>
          </a:p>
        </p:txBody>
      </p:sp>
      <p:sp>
        <p:nvSpPr>
          <p:cNvPr id="2365540" name="AutoShape 100"/>
          <p:cNvSpPr>
            <a:spLocks noChangeArrowheads="1"/>
          </p:cNvSpPr>
          <p:nvPr/>
        </p:nvSpPr>
        <p:spPr bwMode="auto">
          <a:xfrm>
            <a:off x="2838450" y="2374900"/>
            <a:ext cx="387350" cy="234950"/>
          </a:xfrm>
          <a:prstGeom prst="roundRect">
            <a:avLst>
              <a:gd name="adj" fmla="val 12495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541" name="AutoShape 101"/>
          <p:cNvSpPr>
            <a:spLocks noChangeArrowheads="1"/>
          </p:cNvSpPr>
          <p:nvPr/>
        </p:nvSpPr>
        <p:spPr bwMode="auto">
          <a:xfrm>
            <a:off x="4222750" y="1930400"/>
            <a:ext cx="387350" cy="234950"/>
          </a:xfrm>
          <a:prstGeom prst="roundRect">
            <a:avLst>
              <a:gd name="adj" fmla="val 12495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5542" name="Group 102"/>
          <p:cNvGrpSpPr>
            <a:grpSpLocks/>
          </p:cNvGrpSpPr>
          <p:nvPr/>
        </p:nvGrpSpPr>
        <p:grpSpPr bwMode="auto">
          <a:xfrm>
            <a:off x="762000" y="1693863"/>
            <a:ext cx="568325" cy="1376362"/>
            <a:chOff x="519" y="1067"/>
            <a:chExt cx="358" cy="867"/>
          </a:xfrm>
        </p:grpSpPr>
        <p:sp>
          <p:nvSpPr>
            <p:cNvPr id="2365543" name="Rectangle 103"/>
            <p:cNvSpPr>
              <a:spLocks noChangeArrowheads="1"/>
            </p:cNvSpPr>
            <p:nvPr/>
          </p:nvSpPr>
          <p:spPr bwMode="auto">
            <a:xfrm>
              <a:off x="519" y="1067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65544" name="Rectangle 104"/>
            <p:cNvSpPr>
              <a:spLocks noChangeArrowheads="1"/>
            </p:cNvSpPr>
            <p:nvPr/>
          </p:nvSpPr>
          <p:spPr bwMode="auto">
            <a:xfrm>
              <a:off x="519" y="1213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DD0806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65545" name="Rectangle 105"/>
            <p:cNvSpPr>
              <a:spLocks noChangeArrowheads="1"/>
            </p:cNvSpPr>
            <p:nvPr/>
          </p:nvSpPr>
          <p:spPr bwMode="auto">
            <a:xfrm>
              <a:off x="519" y="1360"/>
              <a:ext cx="3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D4"/>
                  </a:solidFill>
                  <a:effectLst/>
                  <a:latin typeface="Geneva" charset="0"/>
                </a:rPr>
                <a:t>MUL.D</a:t>
              </a:r>
              <a:endParaRPr lang="en-US" sz="1200" b="0">
                <a:effectLst/>
              </a:endParaRPr>
            </a:p>
          </p:txBody>
        </p:sp>
        <p:sp>
          <p:nvSpPr>
            <p:cNvPr id="2365546" name="Rectangle 106"/>
            <p:cNvSpPr>
              <a:spLocks noChangeArrowheads="1"/>
            </p:cNvSpPr>
            <p:nvPr/>
          </p:nvSpPr>
          <p:spPr bwMode="auto">
            <a:xfrm>
              <a:off x="519" y="1507"/>
              <a:ext cx="32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F20884"/>
                  </a:solidFill>
                  <a:effectLst/>
                  <a:latin typeface="Geneva" charset="0"/>
                </a:rPr>
                <a:t>SUB.D</a:t>
              </a:r>
              <a:endParaRPr lang="en-US" sz="1200" b="0">
                <a:effectLst/>
              </a:endParaRPr>
            </a:p>
          </p:txBody>
        </p:sp>
        <p:sp>
          <p:nvSpPr>
            <p:cNvPr id="2365547" name="Rectangle 107"/>
            <p:cNvSpPr>
              <a:spLocks noChangeArrowheads="1"/>
            </p:cNvSpPr>
            <p:nvPr/>
          </p:nvSpPr>
          <p:spPr bwMode="auto">
            <a:xfrm>
              <a:off x="519" y="1654"/>
              <a:ext cx="30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8011"/>
                  </a:solidFill>
                  <a:effectLst/>
                  <a:latin typeface="Geneva" charset="0"/>
                </a:rPr>
                <a:t>DIV.D</a:t>
              </a:r>
              <a:endParaRPr lang="en-US" sz="1200" b="0">
                <a:effectLst/>
              </a:endParaRPr>
            </a:p>
          </p:txBody>
        </p:sp>
        <p:sp>
          <p:nvSpPr>
            <p:cNvPr id="2365548" name="Rectangle 108"/>
            <p:cNvSpPr>
              <a:spLocks noChangeArrowheads="1"/>
            </p:cNvSpPr>
            <p:nvPr/>
          </p:nvSpPr>
          <p:spPr bwMode="auto">
            <a:xfrm>
              <a:off x="519" y="1800"/>
              <a:ext cx="3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ADD.D</a:t>
              </a:r>
              <a:endParaRPr lang="en-US" sz="1200" b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8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BD9B1-BC11-4C80-81A2-11D4248B9CFB}" type="slidenum">
              <a:rPr lang="en-US"/>
              <a:pPr/>
              <a:t>27</a:t>
            </a:fld>
            <a:endParaRPr lang="en-US"/>
          </a:p>
        </p:txBody>
      </p:sp>
      <p:sp>
        <p:nvSpPr>
          <p:cNvPr id="236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152400"/>
            <a:ext cx="8001000" cy="8382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Scoreboard Example:  Cycle 8a</a:t>
            </a:r>
            <a:b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</a:br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(First half of cycle 8)</a:t>
            </a:r>
          </a:p>
        </p:txBody>
      </p:sp>
      <p:sp>
        <p:nvSpPr>
          <p:cNvPr id="2366467" name="Line 3"/>
          <p:cNvSpPr>
            <a:spLocks noChangeShapeType="1"/>
          </p:cNvSpPr>
          <p:nvPr/>
        </p:nvSpPr>
        <p:spPr bwMode="auto">
          <a:xfrm>
            <a:off x="2774950" y="1968500"/>
            <a:ext cx="24653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468" name="Line 4"/>
          <p:cNvSpPr>
            <a:spLocks noChangeShapeType="1"/>
          </p:cNvSpPr>
          <p:nvPr/>
        </p:nvSpPr>
        <p:spPr bwMode="auto">
          <a:xfrm>
            <a:off x="2774950" y="3367088"/>
            <a:ext cx="24653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469" name="Line 5"/>
          <p:cNvSpPr>
            <a:spLocks noChangeShapeType="1"/>
          </p:cNvSpPr>
          <p:nvPr/>
        </p:nvSpPr>
        <p:spPr bwMode="auto">
          <a:xfrm>
            <a:off x="2774950" y="3832225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470" name="Line 6"/>
          <p:cNvSpPr>
            <a:spLocks noChangeShapeType="1"/>
          </p:cNvSpPr>
          <p:nvPr/>
        </p:nvSpPr>
        <p:spPr bwMode="auto">
          <a:xfrm>
            <a:off x="2774950" y="499745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471" name="Line 7"/>
          <p:cNvSpPr>
            <a:spLocks noChangeShapeType="1"/>
          </p:cNvSpPr>
          <p:nvPr/>
        </p:nvSpPr>
        <p:spPr bwMode="auto">
          <a:xfrm>
            <a:off x="2774950" y="552450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472" name="Line 8"/>
          <p:cNvSpPr>
            <a:spLocks noChangeShapeType="1"/>
          </p:cNvSpPr>
          <p:nvPr/>
        </p:nvSpPr>
        <p:spPr bwMode="auto">
          <a:xfrm>
            <a:off x="2774950" y="5757863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473" name="Rectangle 9"/>
          <p:cNvSpPr>
            <a:spLocks noChangeArrowheads="1"/>
          </p:cNvSpPr>
          <p:nvPr/>
        </p:nvSpPr>
        <p:spPr bwMode="auto">
          <a:xfrm>
            <a:off x="798513" y="1524000"/>
            <a:ext cx="1265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Instruction status </a:t>
            </a:r>
            <a:endParaRPr lang="en-US" sz="1200" b="0">
              <a:effectLst/>
            </a:endParaRPr>
          </a:p>
        </p:txBody>
      </p:sp>
      <p:sp>
        <p:nvSpPr>
          <p:cNvPr id="2366474" name="Rectangle 10"/>
          <p:cNvSpPr>
            <a:spLocks noChangeArrowheads="1"/>
          </p:cNvSpPr>
          <p:nvPr/>
        </p:nvSpPr>
        <p:spPr bwMode="auto">
          <a:xfrm>
            <a:off x="3384550" y="1524000"/>
            <a:ext cx="34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Read</a:t>
            </a:r>
            <a:endParaRPr lang="en-US" sz="1100">
              <a:effectLst/>
            </a:endParaRPr>
          </a:p>
        </p:txBody>
      </p:sp>
      <p:sp>
        <p:nvSpPr>
          <p:cNvPr id="2366475" name="Rectangle 11"/>
          <p:cNvSpPr>
            <a:spLocks noChangeArrowheads="1"/>
          </p:cNvSpPr>
          <p:nvPr/>
        </p:nvSpPr>
        <p:spPr bwMode="auto">
          <a:xfrm>
            <a:off x="4094163" y="1524000"/>
            <a:ext cx="6683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Execution</a:t>
            </a:r>
            <a:endParaRPr lang="en-US" sz="1100">
              <a:effectLst/>
            </a:endParaRPr>
          </a:p>
        </p:txBody>
      </p:sp>
      <p:sp>
        <p:nvSpPr>
          <p:cNvPr id="2366476" name="Rectangle 12"/>
          <p:cNvSpPr>
            <a:spLocks noChangeArrowheads="1"/>
          </p:cNvSpPr>
          <p:nvPr/>
        </p:nvSpPr>
        <p:spPr bwMode="auto">
          <a:xfrm>
            <a:off x="4794250" y="1524000"/>
            <a:ext cx="347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Write</a:t>
            </a:r>
            <a:endParaRPr lang="en-US" sz="1100">
              <a:effectLst/>
            </a:endParaRPr>
          </a:p>
        </p:txBody>
      </p:sp>
      <p:sp>
        <p:nvSpPr>
          <p:cNvPr id="2366477" name="Rectangle 13"/>
          <p:cNvSpPr>
            <a:spLocks noChangeArrowheads="1"/>
          </p:cNvSpPr>
          <p:nvPr/>
        </p:nvSpPr>
        <p:spPr bwMode="auto">
          <a:xfrm>
            <a:off x="798513" y="1757363"/>
            <a:ext cx="769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Instruction</a:t>
            </a:r>
            <a:endParaRPr lang="en-US" sz="1200" b="0">
              <a:effectLst/>
            </a:endParaRPr>
          </a:p>
        </p:txBody>
      </p:sp>
      <p:sp>
        <p:nvSpPr>
          <p:cNvPr id="2366478" name="Rectangle 14"/>
          <p:cNvSpPr>
            <a:spLocks noChangeArrowheads="1"/>
          </p:cNvSpPr>
          <p:nvPr/>
        </p:nvSpPr>
        <p:spPr bwMode="auto">
          <a:xfrm>
            <a:off x="1954213" y="1757363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j</a:t>
            </a:r>
            <a:endParaRPr lang="en-US" sz="1200" b="0">
              <a:effectLst/>
            </a:endParaRPr>
          </a:p>
        </p:txBody>
      </p:sp>
      <p:sp>
        <p:nvSpPr>
          <p:cNvPr id="2366479" name="Rectangle 15"/>
          <p:cNvSpPr>
            <a:spLocks noChangeArrowheads="1"/>
          </p:cNvSpPr>
          <p:nvPr/>
        </p:nvSpPr>
        <p:spPr bwMode="auto">
          <a:xfrm>
            <a:off x="2430463" y="1757363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k</a:t>
            </a:r>
            <a:endParaRPr lang="en-US" sz="1200" b="0">
              <a:effectLst/>
            </a:endParaRPr>
          </a:p>
        </p:txBody>
      </p:sp>
      <p:sp>
        <p:nvSpPr>
          <p:cNvPr id="2366480" name="Rectangle 16"/>
          <p:cNvSpPr>
            <a:spLocks noChangeArrowheads="1"/>
          </p:cNvSpPr>
          <p:nvPr/>
        </p:nvSpPr>
        <p:spPr bwMode="auto">
          <a:xfrm>
            <a:off x="2806700" y="1757363"/>
            <a:ext cx="3571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Issue</a:t>
            </a:r>
            <a:endParaRPr lang="en-US" sz="1100">
              <a:effectLst/>
            </a:endParaRPr>
          </a:p>
        </p:txBody>
      </p:sp>
      <p:sp>
        <p:nvSpPr>
          <p:cNvPr id="2366481" name="Rectangle 17"/>
          <p:cNvSpPr>
            <a:spLocks noChangeArrowheads="1"/>
          </p:cNvSpPr>
          <p:nvPr/>
        </p:nvSpPr>
        <p:spPr bwMode="auto">
          <a:xfrm>
            <a:off x="3384550" y="1757363"/>
            <a:ext cx="6302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operands</a:t>
            </a:r>
            <a:endParaRPr lang="en-US" sz="1100">
              <a:effectLst/>
            </a:endParaRPr>
          </a:p>
        </p:txBody>
      </p:sp>
      <p:sp>
        <p:nvSpPr>
          <p:cNvPr id="2366482" name="Rectangle 18"/>
          <p:cNvSpPr>
            <a:spLocks noChangeArrowheads="1"/>
          </p:cNvSpPr>
          <p:nvPr/>
        </p:nvSpPr>
        <p:spPr bwMode="auto">
          <a:xfrm>
            <a:off x="4094163" y="1757363"/>
            <a:ext cx="612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complete</a:t>
            </a:r>
            <a:endParaRPr lang="en-US" sz="1100">
              <a:effectLst/>
            </a:endParaRPr>
          </a:p>
        </p:txBody>
      </p:sp>
      <p:sp>
        <p:nvSpPr>
          <p:cNvPr id="2366483" name="Rectangle 19"/>
          <p:cNvSpPr>
            <a:spLocks noChangeArrowheads="1"/>
          </p:cNvSpPr>
          <p:nvPr/>
        </p:nvSpPr>
        <p:spPr bwMode="auto">
          <a:xfrm>
            <a:off x="4794250" y="1757363"/>
            <a:ext cx="427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Result</a:t>
            </a:r>
            <a:endParaRPr lang="en-US" sz="1100">
              <a:effectLst/>
            </a:endParaRPr>
          </a:p>
        </p:txBody>
      </p:sp>
      <p:sp>
        <p:nvSpPr>
          <p:cNvPr id="2366484" name="Rectangle 20"/>
          <p:cNvSpPr>
            <a:spLocks noChangeArrowheads="1"/>
          </p:cNvSpPr>
          <p:nvPr/>
        </p:nvSpPr>
        <p:spPr bwMode="auto">
          <a:xfrm>
            <a:off x="1346200" y="19907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6485" name="Rectangle 21"/>
          <p:cNvSpPr>
            <a:spLocks noChangeArrowheads="1"/>
          </p:cNvSpPr>
          <p:nvPr/>
        </p:nvSpPr>
        <p:spPr bwMode="auto">
          <a:xfrm>
            <a:off x="1831975" y="1990725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34+</a:t>
            </a:r>
            <a:endParaRPr lang="en-US" sz="1200" b="0">
              <a:effectLst/>
            </a:endParaRPr>
          </a:p>
        </p:txBody>
      </p:sp>
      <p:sp>
        <p:nvSpPr>
          <p:cNvPr id="2366486" name="Rectangle 22"/>
          <p:cNvSpPr>
            <a:spLocks noChangeArrowheads="1"/>
          </p:cNvSpPr>
          <p:nvPr/>
        </p:nvSpPr>
        <p:spPr bwMode="auto">
          <a:xfrm>
            <a:off x="2319338" y="1990725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R2</a:t>
            </a:r>
            <a:endParaRPr lang="en-US" sz="1200" b="0">
              <a:effectLst/>
            </a:endParaRPr>
          </a:p>
        </p:txBody>
      </p:sp>
      <p:sp>
        <p:nvSpPr>
          <p:cNvPr id="2366487" name="Rectangle 23"/>
          <p:cNvSpPr>
            <a:spLocks noChangeArrowheads="1"/>
          </p:cNvSpPr>
          <p:nvPr/>
        </p:nvSpPr>
        <p:spPr bwMode="auto">
          <a:xfrm>
            <a:off x="2998788" y="19907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</a:t>
            </a:r>
            <a:endParaRPr lang="en-US" sz="1200" b="0">
              <a:effectLst/>
            </a:endParaRPr>
          </a:p>
        </p:txBody>
      </p:sp>
      <p:sp>
        <p:nvSpPr>
          <p:cNvPr id="2366488" name="Rectangle 24"/>
          <p:cNvSpPr>
            <a:spLocks noChangeArrowheads="1"/>
          </p:cNvSpPr>
          <p:nvPr/>
        </p:nvSpPr>
        <p:spPr bwMode="auto">
          <a:xfrm>
            <a:off x="3648075" y="19907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2</a:t>
            </a:r>
            <a:endParaRPr lang="en-US" sz="1200" b="0">
              <a:effectLst/>
            </a:endParaRPr>
          </a:p>
        </p:txBody>
      </p:sp>
      <p:sp>
        <p:nvSpPr>
          <p:cNvPr id="2366489" name="Rectangle 25"/>
          <p:cNvSpPr>
            <a:spLocks noChangeArrowheads="1"/>
          </p:cNvSpPr>
          <p:nvPr/>
        </p:nvSpPr>
        <p:spPr bwMode="auto">
          <a:xfrm>
            <a:off x="4348163" y="1990725"/>
            <a:ext cx="6667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3           4</a:t>
            </a:r>
            <a:endParaRPr lang="en-US" sz="1200" b="0">
              <a:effectLst/>
            </a:endParaRPr>
          </a:p>
        </p:txBody>
      </p:sp>
      <p:sp>
        <p:nvSpPr>
          <p:cNvPr id="2366490" name="Rectangle 26"/>
          <p:cNvSpPr>
            <a:spLocks noChangeArrowheads="1"/>
          </p:cNvSpPr>
          <p:nvPr/>
        </p:nvSpPr>
        <p:spPr bwMode="auto">
          <a:xfrm>
            <a:off x="1346200" y="22225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6491" name="Rectangle 27"/>
          <p:cNvSpPr>
            <a:spLocks noChangeArrowheads="1"/>
          </p:cNvSpPr>
          <p:nvPr/>
        </p:nvSpPr>
        <p:spPr bwMode="auto">
          <a:xfrm>
            <a:off x="1831975" y="2222500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45+</a:t>
            </a:r>
            <a:endParaRPr lang="en-US" sz="1200" b="0">
              <a:effectLst/>
            </a:endParaRPr>
          </a:p>
        </p:txBody>
      </p:sp>
      <p:sp>
        <p:nvSpPr>
          <p:cNvPr id="2366492" name="Rectangle 28"/>
          <p:cNvSpPr>
            <a:spLocks noChangeArrowheads="1"/>
          </p:cNvSpPr>
          <p:nvPr/>
        </p:nvSpPr>
        <p:spPr bwMode="auto">
          <a:xfrm>
            <a:off x="2319338" y="2222500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R3</a:t>
            </a:r>
            <a:endParaRPr lang="en-US" sz="1200" b="0">
              <a:effectLst/>
            </a:endParaRPr>
          </a:p>
        </p:txBody>
      </p:sp>
      <p:sp>
        <p:nvSpPr>
          <p:cNvPr id="2366493" name="Rectangle 29"/>
          <p:cNvSpPr>
            <a:spLocks noChangeArrowheads="1"/>
          </p:cNvSpPr>
          <p:nvPr/>
        </p:nvSpPr>
        <p:spPr bwMode="auto">
          <a:xfrm>
            <a:off x="1346200" y="24558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6494" name="Rectangle 30"/>
          <p:cNvSpPr>
            <a:spLocks noChangeArrowheads="1"/>
          </p:cNvSpPr>
          <p:nvPr/>
        </p:nvSpPr>
        <p:spPr bwMode="auto">
          <a:xfrm>
            <a:off x="1831975" y="24558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6495" name="Rectangle 31"/>
          <p:cNvSpPr>
            <a:spLocks noChangeArrowheads="1"/>
          </p:cNvSpPr>
          <p:nvPr/>
        </p:nvSpPr>
        <p:spPr bwMode="auto">
          <a:xfrm>
            <a:off x="2319338" y="24558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66496" name="Rectangle 32"/>
          <p:cNvSpPr>
            <a:spLocks noChangeArrowheads="1"/>
          </p:cNvSpPr>
          <p:nvPr/>
        </p:nvSpPr>
        <p:spPr bwMode="auto">
          <a:xfrm>
            <a:off x="1346200" y="26892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6497" name="Rectangle 33"/>
          <p:cNvSpPr>
            <a:spLocks noChangeArrowheads="1"/>
          </p:cNvSpPr>
          <p:nvPr/>
        </p:nvSpPr>
        <p:spPr bwMode="auto">
          <a:xfrm>
            <a:off x="1831975" y="26892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6498" name="Rectangle 34"/>
          <p:cNvSpPr>
            <a:spLocks noChangeArrowheads="1"/>
          </p:cNvSpPr>
          <p:nvPr/>
        </p:nvSpPr>
        <p:spPr bwMode="auto">
          <a:xfrm>
            <a:off x="2319338" y="26892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6499" name="Rectangle 35"/>
          <p:cNvSpPr>
            <a:spLocks noChangeArrowheads="1"/>
          </p:cNvSpPr>
          <p:nvPr/>
        </p:nvSpPr>
        <p:spPr bwMode="auto">
          <a:xfrm>
            <a:off x="1346200" y="2922588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66500" name="Rectangle 36"/>
          <p:cNvSpPr>
            <a:spLocks noChangeArrowheads="1"/>
          </p:cNvSpPr>
          <p:nvPr/>
        </p:nvSpPr>
        <p:spPr bwMode="auto">
          <a:xfrm>
            <a:off x="1831975" y="29225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6501" name="Rectangle 37"/>
          <p:cNvSpPr>
            <a:spLocks noChangeArrowheads="1"/>
          </p:cNvSpPr>
          <p:nvPr/>
        </p:nvSpPr>
        <p:spPr bwMode="auto">
          <a:xfrm>
            <a:off x="2319338" y="29225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6502" name="Rectangle 38"/>
          <p:cNvSpPr>
            <a:spLocks noChangeArrowheads="1"/>
          </p:cNvSpPr>
          <p:nvPr/>
        </p:nvSpPr>
        <p:spPr bwMode="auto">
          <a:xfrm>
            <a:off x="1346200" y="31543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6503" name="Rectangle 39"/>
          <p:cNvSpPr>
            <a:spLocks noChangeArrowheads="1"/>
          </p:cNvSpPr>
          <p:nvPr/>
        </p:nvSpPr>
        <p:spPr bwMode="auto">
          <a:xfrm>
            <a:off x="1831975" y="31543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6504" name="Rectangle 40"/>
          <p:cNvSpPr>
            <a:spLocks noChangeArrowheads="1"/>
          </p:cNvSpPr>
          <p:nvPr/>
        </p:nvSpPr>
        <p:spPr bwMode="auto">
          <a:xfrm>
            <a:off x="2319338" y="31543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6505" name="Rectangle 41"/>
          <p:cNvSpPr>
            <a:spLocks noChangeArrowheads="1"/>
          </p:cNvSpPr>
          <p:nvPr/>
        </p:nvSpPr>
        <p:spPr bwMode="auto">
          <a:xfrm>
            <a:off x="798513" y="3387725"/>
            <a:ext cx="1531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Functional unit status</a:t>
            </a:r>
            <a:endParaRPr lang="en-US" sz="1200" b="0">
              <a:effectLst/>
            </a:endParaRPr>
          </a:p>
        </p:txBody>
      </p:sp>
      <p:sp>
        <p:nvSpPr>
          <p:cNvPr id="2366506" name="Rectangle 42"/>
          <p:cNvSpPr>
            <a:spLocks noChangeArrowheads="1"/>
          </p:cNvSpPr>
          <p:nvPr/>
        </p:nvSpPr>
        <p:spPr bwMode="auto">
          <a:xfrm>
            <a:off x="4094163" y="3387725"/>
            <a:ext cx="2873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dest</a:t>
            </a:r>
            <a:endParaRPr lang="en-US" sz="1200" b="0">
              <a:effectLst/>
            </a:endParaRPr>
          </a:p>
        </p:txBody>
      </p:sp>
      <p:sp>
        <p:nvSpPr>
          <p:cNvPr id="2366507" name="Rectangle 43"/>
          <p:cNvSpPr>
            <a:spLocks noChangeArrowheads="1"/>
          </p:cNvSpPr>
          <p:nvPr/>
        </p:nvSpPr>
        <p:spPr bwMode="auto">
          <a:xfrm>
            <a:off x="4794250" y="33877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S1</a:t>
            </a:r>
            <a:endParaRPr lang="en-US" sz="1200" b="0">
              <a:effectLst/>
            </a:endParaRPr>
          </a:p>
        </p:txBody>
      </p:sp>
      <p:sp>
        <p:nvSpPr>
          <p:cNvPr id="2366508" name="Rectangle 44"/>
          <p:cNvSpPr>
            <a:spLocks noChangeArrowheads="1"/>
          </p:cNvSpPr>
          <p:nvPr/>
        </p:nvSpPr>
        <p:spPr bwMode="auto">
          <a:xfrm>
            <a:off x="5281613" y="33877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S2</a:t>
            </a:r>
            <a:endParaRPr lang="en-US" sz="1200" b="0">
              <a:effectLst/>
            </a:endParaRPr>
          </a:p>
        </p:txBody>
      </p:sp>
      <p:sp>
        <p:nvSpPr>
          <p:cNvPr id="2366509" name="Rectangle 45"/>
          <p:cNvSpPr>
            <a:spLocks noChangeArrowheads="1"/>
          </p:cNvSpPr>
          <p:nvPr/>
        </p:nvSpPr>
        <p:spPr bwMode="auto">
          <a:xfrm>
            <a:off x="5767388" y="3387725"/>
            <a:ext cx="5826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j</a:t>
            </a:r>
            <a:endParaRPr lang="en-US" sz="1200" b="0">
              <a:effectLst/>
            </a:endParaRPr>
          </a:p>
        </p:txBody>
      </p:sp>
      <p:sp>
        <p:nvSpPr>
          <p:cNvPr id="2366510" name="Rectangle 46"/>
          <p:cNvSpPr>
            <a:spLocks noChangeArrowheads="1"/>
          </p:cNvSpPr>
          <p:nvPr/>
        </p:nvSpPr>
        <p:spPr bwMode="auto">
          <a:xfrm>
            <a:off x="6457950" y="3387725"/>
            <a:ext cx="612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k</a:t>
            </a:r>
            <a:endParaRPr lang="en-US" sz="1200" b="0">
              <a:effectLst/>
            </a:endParaRPr>
          </a:p>
        </p:txBody>
      </p:sp>
      <p:sp>
        <p:nvSpPr>
          <p:cNvPr id="2366511" name="Rectangle 47"/>
          <p:cNvSpPr>
            <a:spLocks noChangeArrowheads="1"/>
          </p:cNvSpPr>
          <p:nvPr/>
        </p:nvSpPr>
        <p:spPr bwMode="auto">
          <a:xfrm>
            <a:off x="7197725" y="338772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Fj?</a:t>
            </a:r>
            <a:endParaRPr lang="en-US" sz="1200" b="0">
              <a:effectLst/>
            </a:endParaRPr>
          </a:p>
        </p:txBody>
      </p:sp>
      <p:sp>
        <p:nvSpPr>
          <p:cNvPr id="2366512" name="Rectangle 48"/>
          <p:cNvSpPr>
            <a:spLocks noChangeArrowheads="1"/>
          </p:cNvSpPr>
          <p:nvPr/>
        </p:nvSpPr>
        <p:spPr bwMode="auto">
          <a:xfrm>
            <a:off x="7816850" y="3387725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Fk?</a:t>
            </a:r>
            <a:endParaRPr lang="en-US" sz="1200" b="0">
              <a:effectLst/>
            </a:endParaRPr>
          </a:p>
        </p:txBody>
      </p:sp>
      <p:sp>
        <p:nvSpPr>
          <p:cNvPr id="2366513" name="Rectangle 49"/>
          <p:cNvSpPr>
            <a:spLocks noChangeArrowheads="1"/>
          </p:cNvSpPr>
          <p:nvPr/>
        </p:nvSpPr>
        <p:spPr bwMode="auto">
          <a:xfrm>
            <a:off x="1346200" y="3621088"/>
            <a:ext cx="355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Time</a:t>
            </a:r>
            <a:endParaRPr lang="en-US" sz="1200" b="0">
              <a:effectLst/>
            </a:endParaRPr>
          </a:p>
        </p:txBody>
      </p:sp>
      <p:sp>
        <p:nvSpPr>
          <p:cNvPr id="2366514" name="Rectangle 50"/>
          <p:cNvSpPr>
            <a:spLocks noChangeArrowheads="1"/>
          </p:cNvSpPr>
          <p:nvPr/>
        </p:nvSpPr>
        <p:spPr bwMode="auto">
          <a:xfrm>
            <a:off x="1831975" y="3621088"/>
            <a:ext cx="415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Name</a:t>
            </a:r>
            <a:endParaRPr lang="en-US" sz="1200" b="0">
              <a:effectLst/>
            </a:endParaRPr>
          </a:p>
        </p:txBody>
      </p:sp>
      <p:sp>
        <p:nvSpPr>
          <p:cNvPr id="2366515" name="Rectangle 51"/>
          <p:cNvSpPr>
            <a:spLocks noChangeArrowheads="1"/>
          </p:cNvSpPr>
          <p:nvPr/>
        </p:nvSpPr>
        <p:spPr bwMode="auto">
          <a:xfrm>
            <a:off x="2806700" y="3621088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Busy</a:t>
            </a:r>
            <a:endParaRPr lang="en-US" sz="1200" b="0">
              <a:effectLst/>
            </a:endParaRPr>
          </a:p>
        </p:txBody>
      </p:sp>
      <p:sp>
        <p:nvSpPr>
          <p:cNvPr id="2366516" name="Rectangle 52"/>
          <p:cNvSpPr>
            <a:spLocks noChangeArrowheads="1"/>
          </p:cNvSpPr>
          <p:nvPr/>
        </p:nvSpPr>
        <p:spPr bwMode="auto">
          <a:xfrm>
            <a:off x="3384550" y="3621088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Op</a:t>
            </a:r>
            <a:endParaRPr lang="en-US" sz="1200" b="0">
              <a:effectLst/>
            </a:endParaRPr>
          </a:p>
        </p:txBody>
      </p:sp>
      <p:sp>
        <p:nvSpPr>
          <p:cNvPr id="2366517" name="Rectangle 53"/>
          <p:cNvSpPr>
            <a:spLocks noChangeArrowheads="1"/>
          </p:cNvSpPr>
          <p:nvPr/>
        </p:nvSpPr>
        <p:spPr bwMode="auto">
          <a:xfrm>
            <a:off x="4094163" y="3621088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Fi</a:t>
            </a:r>
            <a:endParaRPr lang="en-US" sz="1200" b="0">
              <a:effectLst/>
            </a:endParaRPr>
          </a:p>
        </p:txBody>
      </p:sp>
      <p:sp>
        <p:nvSpPr>
          <p:cNvPr id="2366518" name="Rectangle 54"/>
          <p:cNvSpPr>
            <a:spLocks noChangeArrowheads="1"/>
          </p:cNvSpPr>
          <p:nvPr/>
        </p:nvSpPr>
        <p:spPr bwMode="auto">
          <a:xfrm>
            <a:off x="4794250" y="3621088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</a:t>
            </a:r>
            <a:endParaRPr lang="en-US" sz="1200" b="0">
              <a:effectLst/>
            </a:endParaRPr>
          </a:p>
        </p:txBody>
      </p:sp>
      <p:sp>
        <p:nvSpPr>
          <p:cNvPr id="2366519" name="Rectangle 55"/>
          <p:cNvSpPr>
            <a:spLocks noChangeArrowheads="1"/>
          </p:cNvSpPr>
          <p:nvPr/>
        </p:nvSpPr>
        <p:spPr bwMode="auto">
          <a:xfrm>
            <a:off x="5281613" y="36210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</a:t>
            </a:r>
            <a:endParaRPr lang="en-US" sz="1200" b="0">
              <a:effectLst/>
            </a:endParaRPr>
          </a:p>
        </p:txBody>
      </p:sp>
      <p:sp>
        <p:nvSpPr>
          <p:cNvPr id="2366520" name="Rectangle 56"/>
          <p:cNvSpPr>
            <a:spLocks noChangeArrowheads="1"/>
          </p:cNvSpPr>
          <p:nvPr/>
        </p:nvSpPr>
        <p:spPr bwMode="auto">
          <a:xfrm>
            <a:off x="5767388" y="3621088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Qj</a:t>
            </a:r>
            <a:endParaRPr lang="en-US" sz="1200" b="0">
              <a:effectLst/>
            </a:endParaRPr>
          </a:p>
        </p:txBody>
      </p:sp>
      <p:sp>
        <p:nvSpPr>
          <p:cNvPr id="2366521" name="Rectangle 57"/>
          <p:cNvSpPr>
            <a:spLocks noChangeArrowheads="1"/>
          </p:cNvSpPr>
          <p:nvPr/>
        </p:nvSpPr>
        <p:spPr bwMode="auto">
          <a:xfrm>
            <a:off x="6457950" y="3621088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Qk</a:t>
            </a:r>
            <a:endParaRPr lang="en-US" sz="1200" b="0">
              <a:effectLst/>
            </a:endParaRPr>
          </a:p>
        </p:txBody>
      </p:sp>
      <p:sp>
        <p:nvSpPr>
          <p:cNvPr id="2366522" name="Rectangle 58"/>
          <p:cNvSpPr>
            <a:spLocks noChangeArrowheads="1"/>
          </p:cNvSpPr>
          <p:nvPr/>
        </p:nvSpPr>
        <p:spPr bwMode="auto">
          <a:xfrm>
            <a:off x="7197725" y="3621088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Rj</a:t>
            </a:r>
            <a:endParaRPr lang="en-US" sz="1200" b="0">
              <a:effectLst/>
            </a:endParaRPr>
          </a:p>
        </p:txBody>
      </p:sp>
      <p:sp>
        <p:nvSpPr>
          <p:cNvPr id="2366523" name="Rectangle 59"/>
          <p:cNvSpPr>
            <a:spLocks noChangeArrowheads="1"/>
          </p:cNvSpPr>
          <p:nvPr/>
        </p:nvSpPr>
        <p:spPr bwMode="auto">
          <a:xfrm>
            <a:off x="7816850" y="36210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Rk</a:t>
            </a:r>
            <a:endParaRPr lang="en-US" sz="1200" b="0">
              <a:effectLst/>
            </a:endParaRPr>
          </a:p>
        </p:txBody>
      </p:sp>
      <p:sp>
        <p:nvSpPr>
          <p:cNvPr id="2366524" name="Rectangle 60"/>
          <p:cNvSpPr>
            <a:spLocks noChangeArrowheads="1"/>
          </p:cNvSpPr>
          <p:nvPr/>
        </p:nvSpPr>
        <p:spPr bwMode="auto">
          <a:xfrm>
            <a:off x="1831975" y="3854450"/>
            <a:ext cx="503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66525" name="Rectangle 61"/>
          <p:cNvSpPr>
            <a:spLocks noChangeArrowheads="1"/>
          </p:cNvSpPr>
          <p:nvPr/>
        </p:nvSpPr>
        <p:spPr bwMode="auto">
          <a:xfrm>
            <a:off x="2806700" y="3854450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66526" name="Rectangle 62"/>
          <p:cNvSpPr>
            <a:spLocks noChangeArrowheads="1"/>
          </p:cNvSpPr>
          <p:nvPr/>
        </p:nvSpPr>
        <p:spPr bwMode="auto">
          <a:xfrm>
            <a:off x="3384550" y="3854450"/>
            <a:ext cx="365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Load</a:t>
            </a:r>
            <a:endParaRPr lang="en-US" sz="1200" b="0">
              <a:effectLst/>
            </a:endParaRPr>
          </a:p>
        </p:txBody>
      </p:sp>
      <p:sp>
        <p:nvSpPr>
          <p:cNvPr id="2366527" name="Rectangle 63"/>
          <p:cNvSpPr>
            <a:spLocks noChangeArrowheads="1"/>
          </p:cNvSpPr>
          <p:nvPr/>
        </p:nvSpPr>
        <p:spPr bwMode="auto">
          <a:xfrm>
            <a:off x="4094163" y="385445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6528" name="Rectangle 64"/>
          <p:cNvSpPr>
            <a:spLocks noChangeArrowheads="1"/>
          </p:cNvSpPr>
          <p:nvPr/>
        </p:nvSpPr>
        <p:spPr bwMode="auto">
          <a:xfrm>
            <a:off x="5281613" y="3854450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R3</a:t>
            </a:r>
            <a:endParaRPr lang="en-US" sz="1200" b="0">
              <a:effectLst/>
            </a:endParaRPr>
          </a:p>
        </p:txBody>
      </p:sp>
      <p:sp>
        <p:nvSpPr>
          <p:cNvPr id="2366529" name="Rectangle 65"/>
          <p:cNvSpPr>
            <a:spLocks noChangeArrowheads="1"/>
          </p:cNvSpPr>
          <p:nvPr/>
        </p:nvSpPr>
        <p:spPr bwMode="auto">
          <a:xfrm>
            <a:off x="7816850" y="3854450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66530" name="Line 66"/>
          <p:cNvSpPr>
            <a:spLocks noChangeShapeType="1"/>
          </p:cNvSpPr>
          <p:nvPr/>
        </p:nvSpPr>
        <p:spPr bwMode="auto">
          <a:xfrm>
            <a:off x="2765425" y="1968500"/>
            <a:ext cx="1588" cy="139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531" name="Rectangle 67"/>
          <p:cNvSpPr>
            <a:spLocks noChangeArrowheads="1"/>
          </p:cNvSpPr>
          <p:nvPr/>
        </p:nvSpPr>
        <p:spPr bwMode="auto">
          <a:xfrm>
            <a:off x="1831975" y="4086225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Mult1</a:t>
            </a:r>
            <a:endParaRPr lang="en-US" sz="1200" b="0">
              <a:effectLst/>
            </a:endParaRPr>
          </a:p>
        </p:txBody>
      </p:sp>
      <p:sp>
        <p:nvSpPr>
          <p:cNvPr id="2366532" name="Rectangle 68"/>
          <p:cNvSpPr>
            <a:spLocks noChangeArrowheads="1"/>
          </p:cNvSpPr>
          <p:nvPr/>
        </p:nvSpPr>
        <p:spPr bwMode="auto">
          <a:xfrm>
            <a:off x="1831975" y="4319588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Mult2</a:t>
            </a:r>
            <a:endParaRPr lang="en-US" sz="1200" b="0">
              <a:effectLst/>
            </a:endParaRPr>
          </a:p>
        </p:txBody>
      </p:sp>
      <p:sp>
        <p:nvSpPr>
          <p:cNvPr id="2366533" name="Rectangle 69"/>
          <p:cNvSpPr>
            <a:spLocks noChangeArrowheads="1"/>
          </p:cNvSpPr>
          <p:nvPr/>
        </p:nvSpPr>
        <p:spPr bwMode="auto">
          <a:xfrm>
            <a:off x="2806700" y="4319588"/>
            <a:ext cx="261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 No</a:t>
            </a:r>
            <a:endParaRPr lang="en-US" sz="1200" b="0">
              <a:effectLst/>
            </a:endParaRPr>
          </a:p>
        </p:txBody>
      </p:sp>
      <p:sp>
        <p:nvSpPr>
          <p:cNvPr id="2366534" name="Rectangle 70"/>
          <p:cNvSpPr>
            <a:spLocks noChangeArrowheads="1"/>
          </p:cNvSpPr>
          <p:nvPr/>
        </p:nvSpPr>
        <p:spPr bwMode="auto">
          <a:xfrm>
            <a:off x="1831975" y="4552950"/>
            <a:ext cx="3063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</a:t>
            </a:r>
            <a:endParaRPr lang="en-US" sz="1200" b="0">
              <a:effectLst/>
            </a:endParaRPr>
          </a:p>
        </p:txBody>
      </p:sp>
      <p:sp>
        <p:nvSpPr>
          <p:cNvPr id="2366535" name="Rectangle 71"/>
          <p:cNvSpPr>
            <a:spLocks noChangeArrowheads="1"/>
          </p:cNvSpPr>
          <p:nvPr/>
        </p:nvSpPr>
        <p:spPr bwMode="auto">
          <a:xfrm>
            <a:off x="1831975" y="4786313"/>
            <a:ext cx="484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Divide</a:t>
            </a:r>
            <a:endParaRPr lang="en-US" sz="1200" b="0">
              <a:effectLst/>
            </a:endParaRPr>
          </a:p>
        </p:txBody>
      </p:sp>
      <p:sp>
        <p:nvSpPr>
          <p:cNvPr id="2366536" name="Rectangle 72"/>
          <p:cNvSpPr>
            <a:spLocks noChangeArrowheads="1"/>
          </p:cNvSpPr>
          <p:nvPr/>
        </p:nvSpPr>
        <p:spPr bwMode="auto">
          <a:xfrm>
            <a:off x="798513" y="5018088"/>
            <a:ext cx="14843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Register result status</a:t>
            </a:r>
            <a:endParaRPr lang="en-US" sz="1200" b="0">
              <a:effectLst/>
            </a:endParaRPr>
          </a:p>
        </p:txBody>
      </p:sp>
      <p:sp>
        <p:nvSpPr>
          <p:cNvPr id="2366537" name="Rectangle 73"/>
          <p:cNvSpPr>
            <a:spLocks noChangeArrowheads="1"/>
          </p:cNvSpPr>
          <p:nvPr/>
        </p:nvSpPr>
        <p:spPr bwMode="auto">
          <a:xfrm>
            <a:off x="808038" y="5251450"/>
            <a:ext cx="574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>
                <a:solidFill>
                  <a:srgbClr val="000000"/>
                </a:solidFill>
                <a:effectLst/>
                <a:latin typeface="Geneva" charset="0"/>
              </a:rPr>
              <a:t>Clock</a:t>
            </a:r>
            <a:endParaRPr lang="en-US" sz="1200" b="0">
              <a:effectLst/>
            </a:endParaRPr>
          </a:p>
        </p:txBody>
      </p:sp>
      <p:sp>
        <p:nvSpPr>
          <p:cNvPr id="2366538" name="Rectangle 74"/>
          <p:cNvSpPr>
            <a:spLocks noChangeArrowheads="1"/>
          </p:cNvSpPr>
          <p:nvPr/>
        </p:nvSpPr>
        <p:spPr bwMode="auto">
          <a:xfrm>
            <a:off x="2816225" y="524192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6539" name="Rectangle 75"/>
          <p:cNvSpPr>
            <a:spLocks noChangeArrowheads="1"/>
          </p:cNvSpPr>
          <p:nvPr/>
        </p:nvSpPr>
        <p:spPr bwMode="auto">
          <a:xfrm>
            <a:off x="3394075" y="524192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6540" name="Rectangle 76"/>
          <p:cNvSpPr>
            <a:spLocks noChangeArrowheads="1"/>
          </p:cNvSpPr>
          <p:nvPr/>
        </p:nvSpPr>
        <p:spPr bwMode="auto">
          <a:xfrm>
            <a:off x="4103688" y="524192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66541" name="Rectangle 77"/>
          <p:cNvSpPr>
            <a:spLocks noChangeArrowheads="1"/>
          </p:cNvSpPr>
          <p:nvPr/>
        </p:nvSpPr>
        <p:spPr bwMode="auto">
          <a:xfrm>
            <a:off x="4803775" y="524192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6542" name="Rectangle 78"/>
          <p:cNvSpPr>
            <a:spLocks noChangeArrowheads="1"/>
          </p:cNvSpPr>
          <p:nvPr/>
        </p:nvSpPr>
        <p:spPr bwMode="auto">
          <a:xfrm>
            <a:off x="5291138" y="524192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6543" name="Rectangle 79"/>
          <p:cNvSpPr>
            <a:spLocks noChangeArrowheads="1"/>
          </p:cNvSpPr>
          <p:nvPr/>
        </p:nvSpPr>
        <p:spPr bwMode="auto">
          <a:xfrm>
            <a:off x="5778500" y="5241925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66544" name="Rectangle 80"/>
          <p:cNvSpPr>
            <a:spLocks noChangeArrowheads="1"/>
          </p:cNvSpPr>
          <p:nvPr/>
        </p:nvSpPr>
        <p:spPr bwMode="auto">
          <a:xfrm>
            <a:off x="6467475" y="5241925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F12</a:t>
            </a:r>
            <a:endParaRPr lang="en-US" sz="1200" b="0">
              <a:effectLst/>
            </a:endParaRPr>
          </a:p>
        </p:txBody>
      </p:sp>
      <p:sp>
        <p:nvSpPr>
          <p:cNvPr id="2366545" name="Rectangle 81"/>
          <p:cNvSpPr>
            <a:spLocks noChangeArrowheads="1"/>
          </p:cNvSpPr>
          <p:nvPr/>
        </p:nvSpPr>
        <p:spPr bwMode="auto">
          <a:xfrm>
            <a:off x="7208838" y="5241925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...</a:t>
            </a:r>
            <a:endParaRPr lang="en-US" sz="1200" b="0">
              <a:effectLst/>
            </a:endParaRPr>
          </a:p>
        </p:txBody>
      </p:sp>
      <p:sp>
        <p:nvSpPr>
          <p:cNvPr id="2366546" name="Rectangle 82"/>
          <p:cNvSpPr>
            <a:spLocks noChangeArrowheads="1"/>
          </p:cNvSpPr>
          <p:nvPr/>
        </p:nvSpPr>
        <p:spPr bwMode="auto">
          <a:xfrm>
            <a:off x="7826375" y="5241925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F30</a:t>
            </a:r>
            <a:endParaRPr lang="en-US" sz="1200" b="0">
              <a:effectLst/>
            </a:endParaRPr>
          </a:p>
        </p:txBody>
      </p:sp>
      <p:sp>
        <p:nvSpPr>
          <p:cNvPr id="2366547" name="Rectangle 83"/>
          <p:cNvSpPr>
            <a:spLocks noChangeArrowheads="1"/>
          </p:cNvSpPr>
          <p:nvPr/>
        </p:nvSpPr>
        <p:spPr bwMode="auto">
          <a:xfrm>
            <a:off x="1131888" y="55451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8</a:t>
            </a:r>
            <a:endParaRPr lang="en-US" sz="1200" b="0">
              <a:effectLst/>
            </a:endParaRPr>
          </a:p>
        </p:txBody>
      </p:sp>
      <p:sp>
        <p:nvSpPr>
          <p:cNvPr id="2366548" name="Rectangle 84"/>
          <p:cNvSpPr>
            <a:spLocks noChangeArrowheads="1"/>
          </p:cNvSpPr>
          <p:nvPr/>
        </p:nvSpPr>
        <p:spPr bwMode="auto">
          <a:xfrm>
            <a:off x="2319338" y="5545138"/>
            <a:ext cx="236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</a:t>
            </a:r>
            <a:endParaRPr lang="en-US" sz="1200" b="0">
              <a:effectLst/>
            </a:endParaRPr>
          </a:p>
        </p:txBody>
      </p:sp>
      <p:sp>
        <p:nvSpPr>
          <p:cNvPr id="2366549" name="Rectangle 85"/>
          <p:cNvSpPr>
            <a:spLocks noChangeArrowheads="1"/>
          </p:cNvSpPr>
          <p:nvPr/>
        </p:nvSpPr>
        <p:spPr bwMode="auto">
          <a:xfrm>
            <a:off x="3357563" y="5532438"/>
            <a:ext cx="503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66550" name="Line 86"/>
          <p:cNvSpPr>
            <a:spLocks noChangeShapeType="1"/>
          </p:cNvSpPr>
          <p:nvPr/>
        </p:nvSpPr>
        <p:spPr bwMode="auto">
          <a:xfrm>
            <a:off x="2765425" y="3832225"/>
            <a:ext cx="1588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551" name="Line 87"/>
          <p:cNvSpPr>
            <a:spLocks noChangeShapeType="1"/>
          </p:cNvSpPr>
          <p:nvPr/>
        </p:nvSpPr>
        <p:spPr bwMode="auto">
          <a:xfrm>
            <a:off x="8486775" y="3832225"/>
            <a:ext cx="1588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552" name="Line 88"/>
          <p:cNvSpPr>
            <a:spLocks noChangeShapeType="1"/>
          </p:cNvSpPr>
          <p:nvPr/>
        </p:nvSpPr>
        <p:spPr bwMode="auto">
          <a:xfrm>
            <a:off x="2765425" y="5524500"/>
            <a:ext cx="1588" cy="233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553" name="Line 89"/>
          <p:cNvSpPr>
            <a:spLocks noChangeShapeType="1"/>
          </p:cNvSpPr>
          <p:nvPr/>
        </p:nvSpPr>
        <p:spPr bwMode="auto">
          <a:xfrm>
            <a:off x="5240338" y="1968500"/>
            <a:ext cx="1587" cy="139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554" name="Line 90"/>
          <p:cNvSpPr>
            <a:spLocks noChangeShapeType="1"/>
          </p:cNvSpPr>
          <p:nvPr/>
        </p:nvSpPr>
        <p:spPr bwMode="auto">
          <a:xfrm>
            <a:off x="8486775" y="5524500"/>
            <a:ext cx="1588" cy="233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555" name="Rectangle 91"/>
          <p:cNvSpPr>
            <a:spLocks noChangeArrowheads="1"/>
          </p:cNvSpPr>
          <p:nvPr/>
        </p:nvSpPr>
        <p:spPr bwMode="auto">
          <a:xfrm>
            <a:off x="2984500" y="2230438"/>
            <a:ext cx="1476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5           6            </a:t>
            </a:r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 7</a:t>
            </a:r>
            <a:endParaRPr lang="en-US" sz="1200" b="0">
              <a:effectLst/>
            </a:endParaRPr>
          </a:p>
        </p:txBody>
      </p:sp>
      <p:sp>
        <p:nvSpPr>
          <p:cNvPr id="2366556" name="Rectangle 92"/>
          <p:cNvSpPr>
            <a:spLocks noChangeArrowheads="1"/>
          </p:cNvSpPr>
          <p:nvPr/>
        </p:nvSpPr>
        <p:spPr bwMode="auto">
          <a:xfrm>
            <a:off x="2978150" y="24558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6</a:t>
            </a:r>
            <a:endParaRPr lang="en-US" sz="1200" b="0">
              <a:effectLst/>
            </a:endParaRPr>
          </a:p>
        </p:txBody>
      </p:sp>
      <p:sp>
        <p:nvSpPr>
          <p:cNvPr id="2366557" name="Rectangle 93"/>
          <p:cNvSpPr>
            <a:spLocks noChangeArrowheads="1"/>
          </p:cNvSpPr>
          <p:nvPr/>
        </p:nvSpPr>
        <p:spPr bwMode="auto">
          <a:xfrm>
            <a:off x="2717800" y="4043363"/>
            <a:ext cx="5481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Yes       Mult        F0        F2     F4     </a:t>
            </a:r>
            <a:r>
              <a:rPr lang="en-US" sz="1400" b="0">
                <a:solidFill>
                  <a:srgbClr val="DD0907"/>
                </a:solidFill>
                <a:effectLst/>
                <a:latin typeface="Geneva" charset="0"/>
              </a:rPr>
              <a:t>Integer                    </a:t>
            </a:r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No       Yes</a:t>
            </a:r>
          </a:p>
        </p:txBody>
      </p:sp>
      <p:sp>
        <p:nvSpPr>
          <p:cNvPr id="2366558" name="Rectangle 94"/>
          <p:cNvSpPr>
            <a:spLocks noChangeArrowheads="1"/>
          </p:cNvSpPr>
          <p:nvPr/>
        </p:nvSpPr>
        <p:spPr bwMode="auto">
          <a:xfrm>
            <a:off x="2717800" y="4500563"/>
            <a:ext cx="541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F30885"/>
                </a:solidFill>
                <a:effectLst/>
                <a:latin typeface="Geneva" charset="0"/>
              </a:rPr>
              <a:t>Yes       Sub         F8       F6      F2                     </a:t>
            </a:r>
            <a:r>
              <a:rPr lang="en-US" sz="1400" b="0">
                <a:solidFill>
                  <a:srgbClr val="DD0907"/>
                </a:solidFill>
                <a:effectLst/>
                <a:latin typeface="Geneva" charset="0"/>
              </a:rPr>
              <a:t>Integer   </a:t>
            </a:r>
            <a:r>
              <a:rPr lang="en-US" sz="1400" b="0">
                <a:solidFill>
                  <a:srgbClr val="F30885"/>
                </a:solidFill>
                <a:effectLst/>
                <a:latin typeface="Geneva" charset="0"/>
              </a:rPr>
              <a:t>Yes      No</a:t>
            </a:r>
            <a:endParaRPr lang="en-US" b="0">
              <a:solidFill>
                <a:srgbClr val="F30885"/>
              </a:solidFill>
              <a:effectLst/>
              <a:latin typeface="Arial" charset="0"/>
            </a:endParaRPr>
          </a:p>
        </p:txBody>
      </p:sp>
      <p:sp>
        <p:nvSpPr>
          <p:cNvPr id="2366559" name="Rectangle 95"/>
          <p:cNvSpPr>
            <a:spLocks noChangeArrowheads="1"/>
          </p:cNvSpPr>
          <p:nvPr/>
        </p:nvSpPr>
        <p:spPr bwMode="auto">
          <a:xfrm>
            <a:off x="2708275" y="5503863"/>
            <a:ext cx="619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Mult1</a:t>
            </a:r>
            <a:endParaRPr lang="en-US" b="0">
              <a:solidFill>
                <a:srgbClr val="0000D4"/>
              </a:solidFill>
              <a:effectLst/>
              <a:latin typeface="Arial" charset="0"/>
            </a:endParaRPr>
          </a:p>
        </p:txBody>
      </p:sp>
      <p:sp>
        <p:nvSpPr>
          <p:cNvPr id="2366560" name="Rectangle 96"/>
          <p:cNvSpPr>
            <a:spLocks noChangeArrowheads="1"/>
          </p:cNvSpPr>
          <p:nvPr/>
        </p:nvSpPr>
        <p:spPr bwMode="auto">
          <a:xfrm>
            <a:off x="5194300" y="5503863"/>
            <a:ext cx="1206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F30885"/>
                </a:solidFill>
                <a:effectLst/>
                <a:latin typeface="Geneva" charset="0"/>
              </a:rPr>
              <a:t>Add    </a:t>
            </a:r>
            <a:r>
              <a:rPr lang="en-US" sz="1400" b="0">
                <a:solidFill>
                  <a:srgbClr val="008012"/>
                </a:solidFill>
                <a:effectLst/>
                <a:latin typeface="Geneva" charset="0"/>
              </a:rPr>
              <a:t> </a:t>
            </a:r>
            <a:r>
              <a:rPr lang="en-US" sz="1400">
                <a:solidFill>
                  <a:srgbClr val="008012"/>
                </a:solidFill>
                <a:effectLst/>
                <a:latin typeface="Geneva" charset="0"/>
              </a:rPr>
              <a:t>Divide</a:t>
            </a:r>
            <a:endParaRPr lang="en-US"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366561" name="Rectangle 97"/>
          <p:cNvSpPr>
            <a:spLocks noChangeArrowheads="1"/>
          </p:cNvSpPr>
          <p:nvPr/>
        </p:nvSpPr>
        <p:spPr bwMode="auto">
          <a:xfrm>
            <a:off x="2971800" y="26844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7</a:t>
            </a:r>
            <a:endParaRPr lang="en-US" sz="1200">
              <a:effectLst/>
            </a:endParaRPr>
          </a:p>
        </p:txBody>
      </p:sp>
      <p:sp>
        <p:nvSpPr>
          <p:cNvPr id="2366562" name="Rectangle 98"/>
          <p:cNvSpPr>
            <a:spLocks noChangeArrowheads="1"/>
          </p:cNvSpPr>
          <p:nvPr/>
        </p:nvSpPr>
        <p:spPr bwMode="auto">
          <a:xfrm>
            <a:off x="2959100" y="29114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8</a:t>
            </a:r>
            <a:endParaRPr lang="en-US" sz="1200" b="0">
              <a:effectLst/>
            </a:endParaRPr>
          </a:p>
        </p:txBody>
      </p:sp>
      <p:sp>
        <p:nvSpPr>
          <p:cNvPr id="2366563" name="Rectangle 99"/>
          <p:cNvSpPr>
            <a:spLocks noChangeArrowheads="1"/>
          </p:cNvSpPr>
          <p:nvPr/>
        </p:nvSpPr>
        <p:spPr bwMode="auto">
          <a:xfrm>
            <a:off x="2732088" y="4724400"/>
            <a:ext cx="5510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008012"/>
                </a:solidFill>
                <a:effectLst/>
                <a:latin typeface="Geneva" charset="0"/>
              </a:rPr>
              <a:t>Yes       Div        F10      F0       F6     </a:t>
            </a:r>
            <a:r>
              <a:rPr lang="en-US" sz="1400">
                <a:solidFill>
                  <a:srgbClr val="0000D4"/>
                </a:solidFill>
                <a:effectLst/>
                <a:latin typeface="Geneva" charset="0"/>
              </a:rPr>
              <a:t>Mult1                     </a:t>
            </a:r>
            <a:r>
              <a:rPr lang="en-US" sz="1400">
                <a:solidFill>
                  <a:srgbClr val="008012"/>
                </a:solidFill>
                <a:effectLst/>
                <a:latin typeface="Geneva" charset="0"/>
              </a:rPr>
              <a:t>No       Yes</a:t>
            </a:r>
            <a:endParaRPr lang="en-US" b="0">
              <a:solidFill>
                <a:srgbClr val="008012"/>
              </a:solidFill>
              <a:effectLst/>
              <a:latin typeface="Arial" charset="0"/>
            </a:endParaRPr>
          </a:p>
        </p:txBody>
      </p:sp>
      <p:sp>
        <p:nvSpPr>
          <p:cNvPr id="2366564" name="AutoShape 100"/>
          <p:cNvSpPr>
            <a:spLocks noChangeArrowheads="1"/>
          </p:cNvSpPr>
          <p:nvPr/>
        </p:nvSpPr>
        <p:spPr bwMode="auto">
          <a:xfrm>
            <a:off x="2813050" y="2901950"/>
            <a:ext cx="387350" cy="234950"/>
          </a:xfrm>
          <a:prstGeom prst="roundRect">
            <a:avLst>
              <a:gd name="adj" fmla="val 12495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6566" name="Group 102"/>
          <p:cNvGrpSpPr>
            <a:grpSpLocks/>
          </p:cNvGrpSpPr>
          <p:nvPr/>
        </p:nvGrpSpPr>
        <p:grpSpPr bwMode="auto">
          <a:xfrm>
            <a:off x="739775" y="1987550"/>
            <a:ext cx="568325" cy="1376363"/>
            <a:chOff x="519" y="1067"/>
            <a:chExt cx="358" cy="867"/>
          </a:xfrm>
        </p:grpSpPr>
        <p:sp>
          <p:nvSpPr>
            <p:cNvPr id="2366567" name="Rectangle 103"/>
            <p:cNvSpPr>
              <a:spLocks noChangeArrowheads="1"/>
            </p:cNvSpPr>
            <p:nvPr/>
          </p:nvSpPr>
          <p:spPr bwMode="auto">
            <a:xfrm>
              <a:off x="519" y="1067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66568" name="Rectangle 104"/>
            <p:cNvSpPr>
              <a:spLocks noChangeArrowheads="1"/>
            </p:cNvSpPr>
            <p:nvPr/>
          </p:nvSpPr>
          <p:spPr bwMode="auto">
            <a:xfrm>
              <a:off x="519" y="1213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DD0806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66569" name="Rectangle 105"/>
            <p:cNvSpPr>
              <a:spLocks noChangeArrowheads="1"/>
            </p:cNvSpPr>
            <p:nvPr/>
          </p:nvSpPr>
          <p:spPr bwMode="auto">
            <a:xfrm>
              <a:off x="519" y="1360"/>
              <a:ext cx="3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D4"/>
                  </a:solidFill>
                  <a:effectLst/>
                  <a:latin typeface="Geneva" charset="0"/>
                </a:rPr>
                <a:t>MUL.D</a:t>
              </a:r>
              <a:endParaRPr lang="en-US" sz="1200" b="0">
                <a:effectLst/>
              </a:endParaRPr>
            </a:p>
          </p:txBody>
        </p:sp>
        <p:sp>
          <p:nvSpPr>
            <p:cNvPr id="2366570" name="Rectangle 106"/>
            <p:cNvSpPr>
              <a:spLocks noChangeArrowheads="1"/>
            </p:cNvSpPr>
            <p:nvPr/>
          </p:nvSpPr>
          <p:spPr bwMode="auto">
            <a:xfrm>
              <a:off x="519" y="1507"/>
              <a:ext cx="32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F20884"/>
                  </a:solidFill>
                  <a:effectLst/>
                  <a:latin typeface="Geneva" charset="0"/>
                </a:rPr>
                <a:t>SUB.D</a:t>
              </a:r>
              <a:endParaRPr lang="en-US" sz="1200" b="0">
                <a:effectLst/>
              </a:endParaRPr>
            </a:p>
          </p:txBody>
        </p:sp>
        <p:sp>
          <p:nvSpPr>
            <p:cNvPr id="2366571" name="Rectangle 107"/>
            <p:cNvSpPr>
              <a:spLocks noChangeArrowheads="1"/>
            </p:cNvSpPr>
            <p:nvPr/>
          </p:nvSpPr>
          <p:spPr bwMode="auto">
            <a:xfrm>
              <a:off x="519" y="1654"/>
              <a:ext cx="30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8011"/>
                  </a:solidFill>
                  <a:effectLst/>
                  <a:latin typeface="Geneva" charset="0"/>
                </a:rPr>
                <a:t>DIV.D</a:t>
              </a:r>
              <a:endParaRPr lang="en-US" sz="1200" b="0">
                <a:effectLst/>
              </a:endParaRPr>
            </a:p>
          </p:txBody>
        </p:sp>
        <p:sp>
          <p:nvSpPr>
            <p:cNvPr id="2366572" name="Rectangle 108"/>
            <p:cNvSpPr>
              <a:spLocks noChangeArrowheads="1"/>
            </p:cNvSpPr>
            <p:nvPr/>
          </p:nvSpPr>
          <p:spPr bwMode="auto">
            <a:xfrm>
              <a:off x="519" y="1800"/>
              <a:ext cx="3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ADD.D</a:t>
              </a:r>
              <a:endParaRPr lang="en-US" sz="1200" b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19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6CD7-4ACB-4DF5-B3A8-ED92322179B4}" type="slidenum">
              <a:rPr lang="en-US"/>
              <a:pPr/>
              <a:t>28</a:t>
            </a:fld>
            <a:endParaRPr lang="en-US"/>
          </a:p>
        </p:txBody>
      </p:sp>
      <p:sp>
        <p:nvSpPr>
          <p:cNvPr id="236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152400"/>
            <a:ext cx="8001000" cy="8382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Scoreboard Example:  Cycle 8b</a:t>
            </a:r>
            <a:b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</a:br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(Second half of cycle 8)</a:t>
            </a:r>
          </a:p>
        </p:txBody>
      </p:sp>
      <p:sp>
        <p:nvSpPr>
          <p:cNvPr id="2367491" name="Line 3"/>
          <p:cNvSpPr>
            <a:spLocks noChangeShapeType="1"/>
          </p:cNvSpPr>
          <p:nvPr/>
        </p:nvSpPr>
        <p:spPr bwMode="auto">
          <a:xfrm>
            <a:off x="2774950" y="1930400"/>
            <a:ext cx="24653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7492" name="Line 4"/>
          <p:cNvSpPr>
            <a:spLocks noChangeShapeType="1"/>
          </p:cNvSpPr>
          <p:nvPr/>
        </p:nvSpPr>
        <p:spPr bwMode="auto">
          <a:xfrm>
            <a:off x="2774950" y="3328988"/>
            <a:ext cx="24653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7493" name="Line 5"/>
          <p:cNvSpPr>
            <a:spLocks noChangeShapeType="1"/>
          </p:cNvSpPr>
          <p:nvPr/>
        </p:nvSpPr>
        <p:spPr bwMode="auto">
          <a:xfrm>
            <a:off x="2774950" y="3794125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7494" name="Line 6"/>
          <p:cNvSpPr>
            <a:spLocks noChangeShapeType="1"/>
          </p:cNvSpPr>
          <p:nvPr/>
        </p:nvSpPr>
        <p:spPr bwMode="auto">
          <a:xfrm>
            <a:off x="2774950" y="495935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7495" name="Line 7"/>
          <p:cNvSpPr>
            <a:spLocks noChangeShapeType="1"/>
          </p:cNvSpPr>
          <p:nvPr/>
        </p:nvSpPr>
        <p:spPr bwMode="auto">
          <a:xfrm>
            <a:off x="2774950" y="548640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7496" name="Line 8"/>
          <p:cNvSpPr>
            <a:spLocks noChangeShapeType="1"/>
          </p:cNvSpPr>
          <p:nvPr/>
        </p:nvSpPr>
        <p:spPr bwMode="auto">
          <a:xfrm>
            <a:off x="2774950" y="5719763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7497" name="Rectangle 9"/>
          <p:cNvSpPr>
            <a:spLocks noChangeArrowheads="1"/>
          </p:cNvSpPr>
          <p:nvPr/>
        </p:nvSpPr>
        <p:spPr bwMode="auto">
          <a:xfrm>
            <a:off x="798513" y="1485900"/>
            <a:ext cx="1265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Instruction status </a:t>
            </a:r>
            <a:endParaRPr lang="en-US" sz="1200" b="0">
              <a:effectLst/>
            </a:endParaRPr>
          </a:p>
        </p:txBody>
      </p:sp>
      <p:sp>
        <p:nvSpPr>
          <p:cNvPr id="2367498" name="Rectangle 10"/>
          <p:cNvSpPr>
            <a:spLocks noChangeArrowheads="1"/>
          </p:cNvSpPr>
          <p:nvPr/>
        </p:nvSpPr>
        <p:spPr bwMode="auto">
          <a:xfrm>
            <a:off x="3384550" y="1485900"/>
            <a:ext cx="34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Read</a:t>
            </a:r>
            <a:endParaRPr lang="en-US" sz="1100">
              <a:effectLst/>
            </a:endParaRPr>
          </a:p>
        </p:txBody>
      </p:sp>
      <p:sp>
        <p:nvSpPr>
          <p:cNvPr id="2367499" name="Rectangle 11"/>
          <p:cNvSpPr>
            <a:spLocks noChangeArrowheads="1"/>
          </p:cNvSpPr>
          <p:nvPr/>
        </p:nvSpPr>
        <p:spPr bwMode="auto">
          <a:xfrm>
            <a:off x="4094163" y="1485900"/>
            <a:ext cx="6683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Execution</a:t>
            </a:r>
            <a:endParaRPr lang="en-US" sz="1100">
              <a:effectLst/>
            </a:endParaRPr>
          </a:p>
        </p:txBody>
      </p:sp>
      <p:sp>
        <p:nvSpPr>
          <p:cNvPr id="2367500" name="Rectangle 12"/>
          <p:cNvSpPr>
            <a:spLocks noChangeArrowheads="1"/>
          </p:cNvSpPr>
          <p:nvPr/>
        </p:nvSpPr>
        <p:spPr bwMode="auto">
          <a:xfrm>
            <a:off x="4794250" y="1485900"/>
            <a:ext cx="347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Write</a:t>
            </a:r>
            <a:endParaRPr lang="en-US" sz="1100">
              <a:effectLst/>
            </a:endParaRPr>
          </a:p>
        </p:txBody>
      </p:sp>
      <p:sp>
        <p:nvSpPr>
          <p:cNvPr id="2367501" name="Rectangle 13"/>
          <p:cNvSpPr>
            <a:spLocks noChangeArrowheads="1"/>
          </p:cNvSpPr>
          <p:nvPr/>
        </p:nvSpPr>
        <p:spPr bwMode="auto">
          <a:xfrm>
            <a:off x="798513" y="1719263"/>
            <a:ext cx="769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Instruction</a:t>
            </a:r>
            <a:endParaRPr lang="en-US" sz="1200" b="0">
              <a:effectLst/>
            </a:endParaRPr>
          </a:p>
        </p:txBody>
      </p:sp>
      <p:sp>
        <p:nvSpPr>
          <p:cNvPr id="2367502" name="Rectangle 14"/>
          <p:cNvSpPr>
            <a:spLocks noChangeArrowheads="1"/>
          </p:cNvSpPr>
          <p:nvPr/>
        </p:nvSpPr>
        <p:spPr bwMode="auto">
          <a:xfrm>
            <a:off x="1954213" y="1719263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j</a:t>
            </a:r>
            <a:endParaRPr lang="en-US" sz="1200" b="0">
              <a:effectLst/>
            </a:endParaRPr>
          </a:p>
        </p:txBody>
      </p:sp>
      <p:sp>
        <p:nvSpPr>
          <p:cNvPr id="2367503" name="Rectangle 15"/>
          <p:cNvSpPr>
            <a:spLocks noChangeArrowheads="1"/>
          </p:cNvSpPr>
          <p:nvPr/>
        </p:nvSpPr>
        <p:spPr bwMode="auto">
          <a:xfrm>
            <a:off x="2430463" y="1719263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k</a:t>
            </a:r>
            <a:endParaRPr lang="en-US" sz="1200" b="0">
              <a:effectLst/>
            </a:endParaRPr>
          </a:p>
        </p:txBody>
      </p:sp>
      <p:sp>
        <p:nvSpPr>
          <p:cNvPr id="2367504" name="Rectangle 16"/>
          <p:cNvSpPr>
            <a:spLocks noChangeArrowheads="1"/>
          </p:cNvSpPr>
          <p:nvPr/>
        </p:nvSpPr>
        <p:spPr bwMode="auto">
          <a:xfrm>
            <a:off x="2806700" y="1719263"/>
            <a:ext cx="3571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Issue</a:t>
            </a:r>
            <a:endParaRPr lang="en-US" sz="1100">
              <a:effectLst/>
            </a:endParaRPr>
          </a:p>
        </p:txBody>
      </p:sp>
      <p:sp>
        <p:nvSpPr>
          <p:cNvPr id="2367505" name="Rectangle 17"/>
          <p:cNvSpPr>
            <a:spLocks noChangeArrowheads="1"/>
          </p:cNvSpPr>
          <p:nvPr/>
        </p:nvSpPr>
        <p:spPr bwMode="auto">
          <a:xfrm>
            <a:off x="3384550" y="1719263"/>
            <a:ext cx="6302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operands</a:t>
            </a:r>
            <a:endParaRPr lang="en-US" sz="1100">
              <a:effectLst/>
            </a:endParaRPr>
          </a:p>
        </p:txBody>
      </p:sp>
      <p:sp>
        <p:nvSpPr>
          <p:cNvPr id="2367506" name="Rectangle 18"/>
          <p:cNvSpPr>
            <a:spLocks noChangeArrowheads="1"/>
          </p:cNvSpPr>
          <p:nvPr/>
        </p:nvSpPr>
        <p:spPr bwMode="auto">
          <a:xfrm>
            <a:off x="4094163" y="1719263"/>
            <a:ext cx="612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complete</a:t>
            </a:r>
            <a:endParaRPr lang="en-US" sz="1100">
              <a:effectLst/>
            </a:endParaRPr>
          </a:p>
        </p:txBody>
      </p:sp>
      <p:sp>
        <p:nvSpPr>
          <p:cNvPr id="2367507" name="Rectangle 19"/>
          <p:cNvSpPr>
            <a:spLocks noChangeArrowheads="1"/>
          </p:cNvSpPr>
          <p:nvPr/>
        </p:nvSpPr>
        <p:spPr bwMode="auto">
          <a:xfrm>
            <a:off x="4794250" y="1719263"/>
            <a:ext cx="427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Result</a:t>
            </a:r>
            <a:endParaRPr lang="en-US" sz="1100">
              <a:effectLst/>
            </a:endParaRPr>
          </a:p>
        </p:txBody>
      </p:sp>
      <p:sp>
        <p:nvSpPr>
          <p:cNvPr id="2367508" name="Rectangle 20"/>
          <p:cNvSpPr>
            <a:spLocks noChangeArrowheads="1"/>
          </p:cNvSpPr>
          <p:nvPr/>
        </p:nvSpPr>
        <p:spPr bwMode="auto">
          <a:xfrm>
            <a:off x="1346200" y="19526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7509" name="Rectangle 21"/>
          <p:cNvSpPr>
            <a:spLocks noChangeArrowheads="1"/>
          </p:cNvSpPr>
          <p:nvPr/>
        </p:nvSpPr>
        <p:spPr bwMode="auto">
          <a:xfrm>
            <a:off x="1831975" y="1952625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34+</a:t>
            </a:r>
            <a:endParaRPr lang="en-US" sz="1200" b="0">
              <a:effectLst/>
            </a:endParaRPr>
          </a:p>
        </p:txBody>
      </p:sp>
      <p:sp>
        <p:nvSpPr>
          <p:cNvPr id="2367510" name="Rectangle 22"/>
          <p:cNvSpPr>
            <a:spLocks noChangeArrowheads="1"/>
          </p:cNvSpPr>
          <p:nvPr/>
        </p:nvSpPr>
        <p:spPr bwMode="auto">
          <a:xfrm>
            <a:off x="2319338" y="1952625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R2</a:t>
            </a:r>
            <a:endParaRPr lang="en-US" sz="1200" b="0">
              <a:effectLst/>
            </a:endParaRPr>
          </a:p>
        </p:txBody>
      </p:sp>
      <p:sp>
        <p:nvSpPr>
          <p:cNvPr id="2367511" name="Rectangle 23"/>
          <p:cNvSpPr>
            <a:spLocks noChangeArrowheads="1"/>
          </p:cNvSpPr>
          <p:nvPr/>
        </p:nvSpPr>
        <p:spPr bwMode="auto">
          <a:xfrm>
            <a:off x="2998788" y="19526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</a:t>
            </a:r>
            <a:endParaRPr lang="en-US" sz="1200" b="0">
              <a:effectLst/>
            </a:endParaRPr>
          </a:p>
        </p:txBody>
      </p:sp>
      <p:sp>
        <p:nvSpPr>
          <p:cNvPr id="2367512" name="Rectangle 24"/>
          <p:cNvSpPr>
            <a:spLocks noChangeArrowheads="1"/>
          </p:cNvSpPr>
          <p:nvPr/>
        </p:nvSpPr>
        <p:spPr bwMode="auto">
          <a:xfrm>
            <a:off x="3648075" y="19526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2</a:t>
            </a:r>
            <a:endParaRPr lang="en-US" sz="1200" b="0">
              <a:effectLst/>
            </a:endParaRPr>
          </a:p>
        </p:txBody>
      </p:sp>
      <p:sp>
        <p:nvSpPr>
          <p:cNvPr id="2367513" name="Rectangle 25"/>
          <p:cNvSpPr>
            <a:spLocks noChangeArrowheads="1"/>
          </p:cNvSpPr>
          <p:nvPr/>
        </p:nvSpPr>
        <p:spPr bwMode="auto">
          <a:xfrm>
            <a:off x="4348163" y="1952625"/>
            <a:ext cx="6667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3           4</a:t>
            </a:r>
            <a:endParaRPr lang="en-US" sz="1200" b="0">
              <a:effectLst/>
            </a:endParaRPr>
          </a:p>
        </p:txBody>
      </p:sp>
      <p:sp>
        <p:nvSpPr>
          <p:cNvPr id="2367514" name="Rectangle 26"/>
          <p:cNvSpPr>
            <a:spLocks noChangeArrowheads="1"/>
          </p:cNvSpPr>
          <p:nvPr/>
        </p:nvSpPr>
        <p:spPr bwMode="auto">
          <a:xfrm>
            <a:off x="1346200" y="21844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7515" name="Rectangle 27"/>
          <p:cNvSpPr>
            <a:spLocks noChangeArrowheads="1"/>
          </p:cNvSpPr>
          <p:nvPr/>
        </p:nvSpPr>
        <p:spPr bwMode="auto">
          <a:xfrm>
            <a:off x="1831975" y="2184400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45+</a:t>
            </a:r>
            <a:endParaRPr lang="en-US" sz="1200" b="0">
              <a:effectLst/>
            </a:endParaRPr>
          </a:p>
        </p:txBody>
      </p:sp>
      <p:sp>
        <p:nvSpPr>
          <p:cNvPr id="2367516" name="Rectangle 28"/>
          <p:cNvSpPr>
            <a:spLocks noChangeArrowheads="1"/>
          </p:cNvSpPr>
          <p:nvPr/>
        </p:nvSpPr>
        <p:spPr bwMode="auto">
          <a:xfrm>
            <a:off x="2319338" y="2184400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R3</a:t>
            </a:r>
            <a:endParaRPr lang="en-US" sz="1200" b="0">
              <a:effectLst/>
            </a:endParaRPr>
          </a:p>
        </p:txBody>
      </p:sp>
      <p:sp>
        <p:nvSpPr>
          <p:cNvPr id="2367517" name="Rectangle 29"/>
          <p:cNvSpPr>
            <a:spLocks noChangeArrowheads="1"/>
          </p:cNvSpPr>
          <p:nvPr/>
        </p:nvSpPr>
        <p:spPr bwMode="auto">
          <a:xfrm>
            <a:off x="1346200" y="24177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7518" name="Rectangle 30"/>
          <p:cNvSpPr>
            <a:spLocks noChangeArrowheads="1"/>
          </p:cNvSpPr>
          <p:nvPr/>
        </p:nvSpPr>
        <p:spPr bwMode="auto">
          <a:xfrm>
            <a:off x="1831975" y="24177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7519" name="Rectangle 31"/>
          <p:cNvSpPr>
            <a:spLocks noChangeArrowheads="1"/>
          </p:cNvSpPr>
          <p:nvPr/>
        </p:nvSpPr>
        <p:spPr bwMode="auto">
          <a:xfrm>
            <a:off x="2319338" y="24177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67520" name="Rectangle 32"/>
          <p:cNvSpPr>
            <a:spLocks noChangeArrowheads="1"/>
          </p:cNvSpPr>
          <p:nvPr/>
        </p:nvSpPr>
        <p:spPr bwMode="auto">
          <a:xfrm>
            <a:off x="1346200" y="26511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7521" name="Rectangle 33"/>
          <p:cNvSpPr>
            <a:spLocks noChangeArrowheads="1"/>
          </p:cNvSpPr>
          <p:nvPr/>
        </p:nvSpPr>
        <p:spPr bwMode="auto">
          <a:xfrm>
            <a:off x="1831975" y="26511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7522" name="Rectangle 34"/>
          <p:cNvSpPr>
            <a:spLocks noChangeArrowheads="1"/>
          </p:cNvSpPr>
          <p:nvPr/>
        </p:nvSpPr>
        <p:spPr bwMode="auto">
          <a:xfrm>
            <a:off x="2319338" y="26511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7523" name="Rectangle 35"/>
          <p:cNvSpPr>
            <a:spLocks noChangeArrowheads="1"/>
          </p:cNvSpPr>
          <p:nvPr/>
        </p:nvSpPr>
        <p:spPr bwMode="auto">
          <a:xfrm>
            <a:off x="1346200" y="2884488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67524" name="Rectangle 36"/>
          <p:cNvSpPr>
            <a:spLocks noChangeArrowheads="1"/>
          </p:cNvSpPr>
          <p:nvPr/>
        </p:nvSpPr>
        <p:spPr bwMode="auto">
          <a:xfrm>
            <a:off x="1831975" y="28844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7525" name="Rectangle 37"/>
          <p:cNvSpPr>
            <a:spLocks noChangeArrowheads="1"/>
          </p:cNvSpPr>
          <p:nvPr/>
        </p:nvSpPr>
        <p:spPr bwMode="auto">
          <a:xfrm>
            <a:off x="2319338" y="28844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7526" name="Rectangle 38"/>
          <p:cNvSpPr>
            <a:spLocks noChangeArrowheads="1"/>
          </p:cNvSpPr>
          <p:nvPr/>
        </p:nvSpPr>
        <p:spPr bwMode="auto">
          <a:xfrm>
            <a:off x="1346200" y="31162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7527" name="Rectangle 39"/>
          <p:cNvSpPr>
            <a:spLocks noChangeArrowheads="1"/>
          </p:cNvSpPr>
          <p:nvPr/>
        </p:nvSpPr>
        <p:spPr bwMode="auto">
          <a:xfrm>
            <a:off x="1831975" y="31162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7528" name="Rectangle 40"/>
          <p:cNvSpPr>
            <a:spLocks noChangeArrowheads="1"/>
          </p:cNvSpPr>
          <p:nvPr/>
        </p:nvSpPr>
        <p:spPr bwMode="auto">
          <a:xfrm>
            <a:off x="2319338" y="31162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7529" name="Rectangle 41"/>
          <p:cNvSpPr>
            <a:spLocks noChangeArrowheads="1"/>
          </p:cNvSpPr>
          <p:nvPr/>
        </p:nvSpPr>
        <p:spPr bwMode="auto">
          <a:xfrm>
            <a:off x="798513" y="3349625"/>
            <a:ext cx="1531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Functional unit status</a:t>
            </a:r>
            <a:endParaRPr lang="en-US" sz="1200" b="0">
              <a:effectLst/>
            </a:endParaRPr>
          </a:p>
        </p:txBody>
      </p:sp>
      <p:sp>
        <p:nvSpPr>
          <p:cNvPr id="2367530" name="Rectangle 42"/>
          <p:cNvSpPr>
            <a:spLocks noChangeArrowheads="1"/>
          </p:cNvSpPr>
          <p:nvPr/>
        </p:nvSpPr>
        <p:spPr bwMode="auto">
          <a:xfrm>
            <a:off x="4094163" y="3349625"/>
            <a:ext cx="2873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dest</a:t>
            </a:r>
            <a:endParaRPr lang="en-US" sz="1200" b="0">
              <a:effectLst/>
            </a:endParaRPr>
          </a:p>
        </p:txBody>
      </p:sp>
      <p:sp>
        <p:nvSpPr>
          <p:cNvPr id="2367531" name="Rectangle 43"/>
          <p:cNvSpPr>
            <a:spLocks noChangeArrowheads="1"/>
          </p:cNvSpPr>
          <p:nvPr/>
        </p:nvSpPr>
        <p:spPr bwMode="auto">
          <a:xfrm>
            <a:off x="4794250" y="33496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S1</a:t>
            </a:r>
            <a:endParaRPr lang="en-US" sz="1200" b="0">
              <a:effectLst/>
            </a:endParaRPr>
          </a:p>
        </p:txBody>
      </p:sp>
      <p:sp>
        <p:nvSpPr>
          <p:cNvPr id="2367532" name="Rectangle 44"/>
          <p:cNvSpPr>
            <a:spLocks noChangeArrowheads="1"/>
          </p:cNvSpPr>
          <p:nvPr/>
        </p:nvSpPr>
        <p:spPr bwMode="auto">
          <a:xfrm>
            <a:off x="5281613" y="33496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S2</a:t>
            </a:r>
            <a:endParaRPr lang="en-US" sz="1200" b="0">
              <a:effectLst/>
            </a:endParaRPr>
          </a:p>
        </p:txBody>
      </p:sp>
      <p:sp>
        <p:nvSpPr>
          <p:cNvPr id="2367533" name="Rectangle 45"/>
          <p:cNvSpPr>
            <a:spLocks noChangeArrowheads="1"/>
          </p:cNvSpPr>
          <p:nvPr/>
        </p:nvSpPr>
        <p:spPr bwMode="auto">
          <a:xfrm>
            <a:off x="5767388" y="3349625"/>
            <a:ext cx="5826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j</a:t>
            </a:r>
            <a:endParaRPr lang="en-US" sz="1200" b="0">
              <a:effectLst/>
            </a:endParaRPr>
          </a:p>
        </p:txBody>
      </p:sp>
      <p:sp>
        <p:nvSpPr>
          <p:cNvPr id="2367534" name="Rectangle 46"/>
          <p:cNvSpPr>
            <a:spLocks noChangeArrowheads="1"/>
          </p:cNvSpPr>
          <p:nvPr/>
        </p:nvSpPr>
        <p:spPr bwMode="auto">
          <a:xfrm>
            <a:off x="6457950" y="3349625"/>
            <a:ext cx="612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k</a:t>
            </a:r>
            <a:endParaRPr lang="en-US" sz="1200" b="0">
              <a:effectLst/>
            </a:endParaRPr>
          </a:p>
        </p:txBody>
      </p:sp>
      <p:sp>
        <p:nvSpPr>
          <p:cNvPr id="2367535" name="Rectangle 47"/>
          <p:cNvSpPr>
            <a:spLocks noChangeArrowheads="1"/>
          </p:cNvSpPr>
          <p:nvPr/>
        </p:nvSpPr>
        <p:spPr bwMode="auto">
          <a:xfrm>
            <a:off x="7197725" y="334962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Fj?</a:t>
            </a:r>
            <a:endParaRPr lang="en-US" sz="1200" b="0">
              <a:effectLst/>
            </a:endParaRPr>
          </a:p>
        </p:txBody>
      </p:sp>
      <p:sp>
        <p:nvSpPr>
          <p:cNvPr id="2367536" name="Rectangle 48"/>
          <p:cNvSpPr>
            <a:spLocks noChangeArrowheads="1"/>
          </p:cNvSpPr>
          <p:nvPr/>
        </p:nvSpPr>
        <p:spPr bwMode="auto">
          <a:xfrm>
            <a:off x="7816850" y="3349625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Fk?</a:t>
            </a:r>
            <a:endParaRPr lang="en-US" sz="1200" b="0">
              <a:effectLst/>
            </a:endParaRPr>
          </a:p>
        </p:txBody>
      </p:sp>
      <p:sp>
        <p:nvSpPr>
          <p:cNvPr id="2367537" name="Rectangle 49"/>
          <p:cNvSpPr>
            <a:spLocks noChangeArrowheads="1"/>
          </p:cNvSpPr>
          <p:nvPr/>
        </p:nvSpPr>
        <p:spPr bwMode="auto">
          <a:xfrm>
            <a:off x="1346200" y="3582988"/>
            <a:ext cx="355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Time</a:t>
            </a:r>
            <a:endParaRPr lang="en-US" sz="1200" b="0">
              <a:effectLst/>
            </a:endParaRPr>
          </a:p>
        </p:txBody>
      </p:sp>
      <p:sp>
        <p:nvSpPr>
          <p:cNvPr id="2367538" name="Rectangle 50"/>
          <p:cNvSpPr>
            <a:spLocks noChangeArrowheads="1"/>
          </p:cNvSpPr>
          <p:nvPr/>
        </p:nvSpPr>
        <p:spPr bwMode="auto">
          <a:xfrm>
            <a:off x="1831975" y="3582988"/>
            <a:ext cx="415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Name</a:t>
            </a:r>
            <a:endParaRPr lang="en-US" sz="1200" b="0">
              <a:effectLst/>
            </a:endParaRPr>
          </a:p>
        </p:txBody>
      </p:sp>
      <p:sp>
        <p:nvSpPr>
          <p:cNvPr id="2367539" name="Rectangle 51"/>
          <p:cNvSpPr>
            <a:spLocks noChangeArrowheads="1"/>
          </p:cNvSpPr>
          <p:nvPr/>
        </p:nvSpPr>
        <p:spPr bwMode="auto">
          <a:xfrm>
            <a:off x="2806700" y="3582988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Busy</a:t>
            </a:r>
            <a:endParaRPr lang="en-US" sz="1200" b="0">
              <a:effectLst/>
            </a:endParaRPr>
          </a:p>
        </p:txBody>
      </p:sp>
      <p:sp>
        <p:nvSpPr>
          <p:cNvPr id="2367540" name="Rectangle 52"/>
          <p:cNvSpPr>
            <a:spLocks noChangeArrowheads="1"/>
          </p:cNvSpPr>
          <p:nvPr/>
        </p:nvSpPr>
        <p:spPr bwMode="auto">
          <a:xfrm>
            <a:off x="3384550" y="3582988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Op</a:t>
            </a:r>
            <a:endParaRPr lang="en-US" sz="1200" b="0">
              <a:effectLst/>
            </a:endParaRPr>
          </a:p>
        </p:txBody>
      </p:sp>
      <p:sp>
        <p:nvSpPr>
          <p:cNvPr id="2367541" name="Rectangle 53"/>
          <p:cNvSpPr>
            <a:spLocks noChangeArrowheads="1"/>
          </p:cNvSpPr>
          <p:nvPr/>
        </p:nvSpPr>
        <p:spPr bwMode="auto">
          <a:xfrm>
            <a:off x="4094163" y="3582988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Fi</a:t>
            </a:r>
            <a:endParaRPr lang="en-US" sz="1200" b="0">
              <a:effectLst/>
            </a:endParaRPr>
          </a:p>
        </p:txBody>
      </p:sp>
      <p:sp>
        <p:nvSpPr>
          <p:cNvPr id="2367542" name="Rectangle 54"/>
          <p:cNvSpPr>
            <a:spLocks noChangeArrowheads="1"/>
          </p:cNvSpPr>
          <p:nvPr/>
        </p:nvSpPr>
        <p:spPr bwMode="auto">
          <a:xfrm>
            <a:off x="4794250" y="3582988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</a:t>
            </a:r>
            <a:endParaRPr lang="en-US" sz="1200" b="0">
              <a:effectLst/>
            </a:endParaRPr>
          </a:p>
        </p:txBody>
      </p:sp>
      <p:sp>
        <p:nvSpPr>
          <p:cNvPr id="2367543" name="Rectangle 55"/>
          <p:cNvSpPr>
            <a:spLocks noChangeArrowheads="1"/>
          </p:cNvSpPr>
          <p:nvPr/>
        </p:nvSpPr>
        <p:spPr bwMode="auto">
          <a:xfrm>
            <a:off x="5281613" y="35829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</a:t>
            </a:r>
            <a:endParaRPr lang="en-US" sz="1200" b="0">
              <a:effectLst/>
            </a:endParaRPr>
          </a:p>
        </p:txBody>
      </p:sp>
      <p:sp>
        <p:nvSpPr>
          <p:cNvPr id="2367544" name="Rectangle 56"/>
          <p:cNvSpPr>
            <a:spLocks noChangeArrowheads="1"/>
          </p:cNvSpPr>
          <p:nvPr/>
        </p:nvSpPr>
        <p:spPr bwMode="auto">
          <a:xfrm>
            <a:off x="5767388" y="3582988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Qj</a:t>
            </a:r>
            <a:endParaRPr lang="en-US" sz="1200" b="0">
              <a:effectLst/>
            </a:endParaRPr>
          </a:p>
        </p:txBody>
      </p:sp>
      <p:sp>
        <p:nvSpPr>
          <p:cNvPr id="2367545" name="Rectangle 57"/>
          <p:cNvSpPr>
            <a:spLocks noChangeArrowheads="1"/>
          </p:cNvSpPr>
          <p:nvPr/>
        </p:nvSpPr>
        <p:spPr bwMode="auto">
          <a:xfrm>
            <a:off x="6457950" y="3582988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Qk</a:t>
            </a:r>
            <a:endParaRPr lang="en-US" sz="1200" b="0">
              <a:effectLst/>
            </a:endParaRPr>
          </a:p>
        </p:txBody>
      </p:sp>
      <p:sp>
        <p:nvSpPr>
          <p:cNvPr id="2367546" name="Rectangle 58"/>
          <p:cNvSpPr>
            <a:spLocks noChangeArrowheads="1"/>
          </p:cNvSpPr>
          <p:nvPr/>
        </p:nvSpPr>
        <p:spPr bwMode="auto">
          <a:xfrm>
            <a:off x="7197725" y="3582988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Rj</a:t>
            </a:r>
            <a:endParaRPr lang="en-US" sz="1200" b="0">
              <a:effectLst/>
            </a:endParaRPr>
          </a:p>
        </p:txBody>
      </p:sp>
      <p:sp>
        <p:nvSpPr>
          <p:cNvPr id="2367547" name="Rectangle 59"/>
          <p:cNvSpPr>
            <a:spLocks noChangeArrowheads="1"/>
          </p:cNvSpPr>
          <p:nvPr/>
        </p:nvSpPr>
        <p:spPr bwMode="auto">
          <a:xfrm>
            <a:off x="7816850" y="35829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Rk</a:t>
            </a:r>
            <a:endParaRPr lang="en-US" sz="1200" b="0">
              <a:effectLst/>
            </a:endParaRPr>
          </a:p>
        </p:txBody>
      </p:sp>
      <p:sp>
        <p:nvSpPr>
          <p:cNvPr id="2367548" name="Rectangle 60"/>
          <p:cNvSpPr>
            <a:spLocks noChangeArrowheads="1"/>
          </p:cNvSpPr>
          <p:nvPr/>
        </p:nvSpPr>
        <p:spPr bwMode="auto">
          <a:xfrm>
            <a:off x="1831975" y="3816350"/>
            <a:ext cx="503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67549" name="Rectangle 61"/>
          <p:cNvSpPr>
            <a:spLocks noChangeArrowheads="1"/>
          </p:cNvSpPr>
          <p:nvPr/>
        </p:nvSpPr>
        <p:spPr bwMode="auto">
          <a:xfrm>
            <a:off x="2806700" y="3816350"/>
            <a:ext cx="261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 No</a:t>
            </a:r>
            <a:endParaRPr lang="en-US" sz="1200" b="0">
              <a:effectLst/>
            </a:endParaRPr>
          </a:p>
        </p:txBody>
      </p:sp>
      <p:sp>
        <p:nvSpPr>
          <p:cNvPr id="2367550" name="Line 62"/>
          <p:cNvSpPr>
            <a:spLocks noChangeShapeType="1"/>
          </p:cNvSpPr>
          <p:nvPr/>
        </p:nvSpPr>
        <p:spPr bwMode="auto">
          <a:xfrm>
            <a:off x="2765425" y="1930400"/>
            <a:ext cx="1588" cy="139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7551" name="Rectangle 63"/>
          <p:cNvSpPr>
            <a:spLocks noChangeArrowheads="1"/>
          </p:cNvSpPr>
          <p:nvPr/>
        </p:nvSpPr>
        <p:spPr bwMode="auto">
          <a:xfrm>
            <a:off x="1831975" y="4048125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Mult1</a:t>
            </a:r>
            <a:endParaRPr lang="en-US" sz="1200" b="0">
              <a:effectLst/>
            </a:endParaRPr>
          </a:p>
        </p:txBody>
      </p:sp>
      <p:sp>
        <p:nvSpPr>
          <p:cNvPr id="2367552" name="Rectangle 64"/>
          <p:cNvSpPr>
            <a:spLocks noChangeArrowheads="1"/>
          </p:cNvSpPr>
          <p:nvPr/>
        </p:nvSpPr>
        <p:spPr bwMode="auto">
          <a:xfrm>
            <a:off x="1831975" y="4281488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Mult2</a:t>
            </a:r>
            <a:endParaRPr lang="en-US" sz="1200" b="0">
              <a:effectLst/>
            </a:endParaRPr>
          </a:p>
        </p:txBody>
      </p:sp>
      <p:sp>
        <p:nvSpPr>
          <p:cNvPr id="2367553" name="Rectangle 65"/>
          <p:cNvSpPr>
            <a:spLocks noChangeArrowheads="1"/>
          </p:cNvSpPr>
          <p:nvPr/>
        </p:nvSpPr>
        <p:spPr bwMode="auto">
          <a:xfrm>
            <a:off x="2806700" y="4281488"/>
            <a:ext cx="261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 No</a:t>
            </a:r>
            <a:endParaRPr lang="en-US" sz="1200" b="0">
              <a:effectLst/>
            </a:endParaRPr>
          </a:p>
        </p:txBody>
      </p:sp>
      <p:sp>
        <p:nvSpPr>
          <p:cNvPr id="2367554" name="Rectangle 66"/>
          <p:cNvSpPr>
            <a:spLocks noChangeArrowheads="1"/>
          </p:cNvSpPr>
          <p:nvPr/>
        </p:nvSpPr>
        <p:spPr bwMode="auto">
          <a:xfrm>
            <a:off x="1831975" y="4514850"/>
            <a:ext cx="3063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</a:t>
            </a:r>
            <a:endParaRPr lang="en-US" sz="1200" b="0">
              <a:effectLst/>
            </a:endParaRPr>
          </a:p>
        </p:txBody>
      </p:sp>
      <p:sp>
        <p:nvSpPr>
          <p:cNvPr id="2367555" name="Rectangle 67"/>
          <p:cNvSpPr>
            <a:spLocks noChangeArrowheads="1"/>
          </p:cNvSpPr>
          <p:nvPr/>
        </p:nvSpPr>
        <p:spPr bwMode="auto">
          <a:xfrm>
            <a:off x="1831975" y="4748213"/>
            <a:ext cx="484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Divide</a:t>
            </a:r>
            <a:endParaRPr lang="en-US" sz="1200" b="0">
              <a:effectLst/>
            </a:endParaRPr>
          </a:p>
        </p:txBody>
      </p:sp>
      <p:sp>
        <p:nvSpPr>
          <p:cNvPr id="2367556" name="Rectangle 68"/>
          <p:cNvSpPr>
            <a:spLocks noChangeArrowheads="1"/>
          </p:cNvSpPr>
          <p:nvPr/>
        </p:nvSpPr>
        <p:spPr bwMode="auto">
          <a:xfrm>
            <a:off x="798513" y="4979988"/>
            <a:ext cx="14843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Register result status</a:t>
            </a:r>
            <a:endParaRPr lang="en-US" sz="1200" b="0">
              <a:effectLst/>
            </a:endParaRPr>
          </a:p>
        </p:txBody>
      </p:sp>
      <p:sp>
        <p:nvSpPr>
          <p:cNvPr id="2367557" name="Rectangle 69"/>
          <p:cNvSpPr>
            <a:spLocks noChangeArrowheads="1"/>
          </p:cNvSpPr>
          <p:nvPr/>
        </p:nvSpPr>
        <p:spPr bwMode="auto">
          <a:xfrm>
            <a:off x="808038" y="5213350"/>
            <a:ext cx="574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>
                <a:solidFill>
                  <a:srgbClr val="000000"/>
                </a:solidFill>
                <a:effectLst/>
                <a:latin typeface="Geneva" charset="0"/>
              </a:rPr>
              <a:t>Clock</a:t>
            </a:r>
            <a:endParaRPr lang="en-US" sz="1200" b="0">
              <a:effectLst/>
            </a:endParaRPr>
          </a:p>
        </p:txBody>
      </p:sp>
      <p:sp>
        <p:nvSpPr>
          <p:cNvPr id="2367558" name="Rectangle 70"/>
          <p:cNvSpPr>
            <a:spLocks noChangeArrowheads="1"/>
          </p:cNvSpPr>
          <p:nvPr/>
        </p:nvSpPr>
        <p:spPr bwMode="auto">
          <a:xfrm>
            <a:off x="2816225" y="520382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7559" name="Rectangle 71"/>
          <p:cNvSpPr>
            <a:spLocks noChangeArrowheads="1"/>
          </p:cNvSpPr>
          <p:nvPr/>
        </p:nvSpPr>
        <p:spPr bwMode="auto">
          <a:xfrm>
            <a:off x="3394075" y="520382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7560" name="Rectangle 72"/>
          <p:cNvSpPr>
            <a:spLocks noChangeArrowheads="1"/>
          </p:cNvSpPr>
          <p:nvPr/>
        </p:nvSpPr>
        <p:spPr bwMode="auto">
          <a:xfrm>
            <a:off x="4103688" y="520382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67561" name="Rectangle 73"/>
          <p:cNvSpPr>
            <a:spLocks noChangeArrowheads="1"/>
          </p:cNvSpPr>
          <p:nvPr/>
        </p:nvSpPr>
        <p:spPr bwMode="auto">
          <a:xfrm>
            <a:off x="4803775" y="520382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7562" name="Rectangle 74"/>
          <p:cNvSpPr>
            <a:spLocks noChangeArrowheads="1"/>
          </p:cNvSpPr>
          <p:nvPr/>
        </p:nvSpPr>
        <p:spPr bwMode="auto">
          <a:xfrm>
            <a:off x="5291138" y="520382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7563" name="Rectangle 75"/>
          <p:cNvSpPr>
            <a:spLocks noChangeArrowheads="1"/>
          </p:cNvSpPr>
          <p:nvPr/>
        </p:nvSpPr>
        <p:spPr bwMode="auto">
          <a:xfrm>
            <a:off x="5778500" y="5203825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67564" name="Rectangle 76"/>
          <p:cNvSpPr>
            <a:spLocks noChangeArrowheads="1"/>
          </p:cNvSpPr>
          <p:nvPr/>
        </p:nvSpPr>
        <p:spPr bwMode="auto">
          <a:xfrm>
            <a:off x="6467475" y="5203825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F12</a:t>
            </a:r>
            <a:endParaRPr lang="en-US" sz="1200" b="0">
              <a:effectLst/>
            </a:endParaRPr>
          </a:p>
        </p:txBody>
      </p:sp>
      <p:sp>
        <p:nvSpPr>
          <p:cNvPr id="2367565" name="Rectangle 77"/>
          <p:cNvSpPr>
            <a:spLocks noChangeArrowheads="1"/>
          </p:cNvSpPr>
          <p:nvPr/>
        </p:nvSpPr>
        <p:spPr bwMode="auto">
          <a:xfrm>
            <a:off x="7208838" y="5203825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...</a:t>
            </a:r>
            <a:endParaRPr lang="en-US" sz="1200" b="0">
              <a:effectLst/>
            </a:endParaRPr>
          </a:p>
        </p:txBody>
      </p:sp>
      <p:sp>
        <p:nvSpPr>
          <p:cNvPr id="2367566" name="Rectangle 78"/>
          <p:cNvSpPr>
            <a:spLocks noChangeArrowheads="1"/>
          </p:cNvSpPr>
          <p:nvPr/>
        </p:nvSpPr>
        <p:spPr bwMode="auto">
          <a:xfrm>
            <a:off x="7826375" y="5203825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F30</a:t>
            </a:r>
            <a:endParaRPr lang="en-US" sz="1200" b="0">
              <a:effectLst/>
            </a:endParaRPr>
          </a:p>
        </p:txBody>
      </p:sp>
      <p:sp>
        <p:nvSpPr>
          <p:cNvPr id="2367567" name="Rectangle 79"/>
          <p:cNvSpPr>
            <a:spLocks noChangeArrowheads="1"/>
          </p:cNvSpPr>
          <p:nvPr/>
        </p:nvSpPr>
        <p:spPr bwMode="auto">
          <a:xfrm>
            <a:off x="1131888" y="55070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8</a:t>
            </a:r>
            <a:endParaRPr lang="en-US" sz="1200" b="0">
              <a:effectLst/>
            </a:endParaRPr>
          </a:p>
        </p:txBody>
      </p:sp>
      <p:sp>
        <p:nvSpPr>
          <p:cNvPr id="2367568" name="Rectangle 80"/>
          <p:cNvSpPr>
            <a:spLocks noChangeArrowheads="1"/>
          </p:cNvSpPr>
          <p:nvPr/>
        </p:nvSpPr>
        <p:spPr bwMode="auto">
          <a:xfrm>
            <a:off x="2319338" y="5507038"/>
            <a:ext cx="236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</a:t>
            </a:r>
            <a:endParaRPr lang="en-US" sz="1200" b="0">
              <a:effectLst/>
            </a:endParaRPr>
          </a:p>
        </p:txBody>
      </p:sp>
      <p:sp>
        <p:nvSpPr>
          <p:cNvPr id="2367569" name="Line 81"/>
          <p:cNvSpPr>
            <a:spLocks noChangeShapeType="1"/>
          </p:cNvSpPr>
          <p:nvPr/>
        </p:nvSpPr>
        <p:spPr bwMode="auto">
          <a:xfrm>
            <a:off x="2765425" y="3794125"/>
            <a:ext cx="1588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7570" name="Line 82"/>
          <p:cNvSpPr>
            <a:spLocks noChangeShapeType="1"/>
          </p:cNvSpPr>
          <p:nvPr/>
        </p:nvSpPr>
        <p:spPr bwMode="auto">
          <a:xfrm>
            <a:off x="8486775" y="3794125"/>
            <a:ext cx="1588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7571" name="Line 83"/>
          <p:cNvSpPr>
            <a:spLocks noChangeShapeType="1"/>
          </p:cNvSpPr>
          <p:nvPr/>
        </p:nvSpPr>
        <p:spPr bwMode="auto">
          <a:xfrm>
            <a:off x="2765425" y="5486400"/>
            <a:ext cx="1588" cy="233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7572" name="Line 84"/>
          <p:cNvSpPr>
            <a:spLocks noChangeShapeType="1"/>
          </p:cNvSpPr>
          <p:nvPr/>
        </p:nvSpPr>
        <p:spPr bwMode="auto">
          <a:xfrm>
            <a:off x="5240338" y="1930400"/>
            <a:ext cx="1587" cy="139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7573" name="Line 85"/>
          <p:cNvSpPr>
            <a:spLocks noChangeShapeType="1"/>
          </p:cNvSpPr>
          <p:nvPr/>
        </p:nvSpPr>
        <p:spPr bwMode="auto">
          <a:xfrm>
            <a:off x="8486775" y="5486400"/>
            <a:ext cx="1588" cy="233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7574" name="Rectangle 86"/>
          <p:cNvSpPr>
            <a:spLocks noChangeArrowheads="1"/>
          </p:cNvSpPr>
          <p:nvPr/>
        </p:nvSpPr>
        <p:spPr bwMode="auto">
          <a:xfrm>
            <a:off x="2984500" y="2192338"/>
            <a:ext cx="2116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5             6              7  </a:t>
            </a:r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      8</a:t>
            </a:r>
            <a:endParaRPr lang="en-US" sz="1200" b="0">
              <a:effectLst/>
            </a:endParaRPr>
          </a:p>
        </p:txBody>
      </p:sp>
      <p:sp>
        <p:nvSpPr>
          <p:cNvPr id="2367575" name="Rectangle 87"/>
          <p:cNvSpPr>
            <a:spLocks noChangeArrowheads="1"/>
          </p:cNvSpPr>
          <p:nvPr/>
        </p:nvSpPr>
        <p:spPr bwMode="auto">
          <a:xfrm>
            <a:off x="2978150" y="24177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6</a:t>
            </a:r>
            <a:endParaRPr lang="en-US" sz="1200" b="0">
              <a:effectLst/>
            </a:endParaRPr>
          </a:p>
        </p:txBody>
      </p:sp>
      <p:sp>
        <p:nvSpPr>
          <p:cNvPr id="2367576" name="Rectangle 88"/>
          <p:cNvSpPr>
            <a:spLocks noChangeArrowheads="1"/>
          </p:cNvSpPr>
          <p:nvPr/>
        </p:nvSpPr>
        <p:spPr bwMode="auto">
          <a:xfrm>
            <a:off x="2717800" y="4005263"/>
            <a:ext cx="5551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Yes       Mult        F0           F2       F4     </a:t>
            </a:r>
            <a:r>
              <a:rPr lang="en-US" sz="1400" b="0">
                <a:solidFill>
                  <a:srgbClr val="DD0907"/>
                </a:solidFill>
                <a:effectLst/>
                <a:latin typeface="Geneva" charset="0"/>
              </a:rPr>
              <a:t>                        </a:t>
            </a:r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Yes         Yes</a:t>
            </a:r>
          </a:p>
        </p:txBody>
      </p:sp>
      <p:sp>
        <p:nvSpPr>
          <p:cNvPr id="2367577" name="Rectangle 89"/>
          <p:cNvSpPr>
            <a:spLocks noChangeArrowheads="1"/>
          </p:cNvSpPr>
          <p:nvPr/>
        </p:nvSpPr>
        <p:spPr bwMode="auto">
          <a:xfrm>
            <a:off x="2717800" y="4462463"/>
            <a:ext cx="5532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F30885"/>
                </a:solidFill>
                <a:effectLst/>
                <a:latin typeface="Geneva" charset="0"/>
              </a:rPr>
              <a:t>Yes       Sub         F8           F6       F2                    </a:t>
            </a:r>
            <a:r>
              <a:rPr lang="en-US" sz="1400" b="0">
                <a:solidFill>
                  <a:srgbClr val="DD0907"/>
                </a:solidFill>
                <a:effectLst/>
                <a:latin typeface="Geneva" charset="0"/>
              </a:rPr>
              <a:t>       </a:t>
            </a:r>
            <a:r>
              <a:rPr lang="en-US" sz="1400" b="0">
                <a:solidFill>
                  <a:srgbClr val="F30885"/>
                </a:solidFill>
                <a:effectLst/>
                <a:latin typeface="Geneva" charset="0"/>
              </a:rPr>
              <a:t>Yes          Yes</a:t>
            </a:r>
            <a:endParaRPr lang="en-US" b="0">
              <a:solidFill>
                <a:srgbClr val="F30885"/>
              </a:solidFill>
              <a:effectLst/>
              <a:latin typeface="Arial" charset="0"/>
            </a:endParaRPr>
          </a:p>
        </p:txBody>
      </p:sp>
      <p:sp>
        <p:nvSpPr>
          <p:cNvPr id="2367578" name="Rectangle 90"/>
          <p:cNvSpPr>
            <a:spLocks noChangeArrowheads="1"/>
          </p:cNvSpPr>
          <p:nvPr/>
        </p:nvSpPr>
        <p:spPr bwMode="auto">
          <a:xfrm>
            <a:off x="2708275" y="5465763"/>
            <a:ext cx="619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Mult1</a:t>
            </a:r>
            <a:endParaRPr lang="en-US" b="0">
              <a:solidFill>
                <a:srgbClr val="0000D4"/>
              </a:solidFill>
              <a:effectLst/>
              <a:latin typeface="Arial" charset="0"/>
            </a:endParaRPr>
          </a:p>
        </p:txBody>
      </p:sp>
      <p:sp>
        <p:nvSpPr>
          <p:cNvPr id="2367579" name="Rectangle 91"/>
          <p:cNvSpPr>
            <a:spLocks noChangeArrowheads="1"/>
          </p:cNvSpPr>
          <p:nvPr/>
        </p:nvSpPr>
        <p:spPr bwMode="auto">
          <a:xfrm>
            <a:off x="5194300" y="5465763"/>
            <a:ext cx="1196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F30885"/>
                </a:solidFill>
                <a:effectLst/>
                <a:latin typeface="Geneva" charset="0"/>
              </a:rPr>
              <a:t>Add    </a:t>
            </a:r>
            <a:r>
              <a:rPr lang="en-US" sz="1400" b="0">
                <a:solidFill>
                  <a:srgbClr val="008012"/>
                </a:solidFill>
                <a:effectLst/>
                <a:latin typeface="Geneva" charset="0"/>
              </a:rPr>
              <a:t> Divide</a:t>
            </a:r>
            <a:endParaRPr lang="en-US" b="0"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367580" name="Rectangle 92"/>
          <p:cNvSpPr>
            <a:spLocks noChangeArrowheads="1"/>
          </p:cNvSpPr>
          <p:nvPr/>
        </p:nvSpPr>
        <p:spPr bwMode="auto">
          <a:xfrm>
            <a:off x="2971800" y="26463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7</a:t>
            </a:r>
            <a:endParaRPr lang="en-US" sz="1200">
              <a:effectLst/>
            </a:endParaRPr>
          </a:p>
        </p:txBody>
      </p:sp>
      <p:sp>
        <p:nvSpPr>
          <p:cNvPr id="2367581" name="Rectangle 93"/>
          <p:cNvSpPr>
            <a:spLocks noChangeArrowheads="1"/>
          </p:cNvSpPr>
          <p:nvPr/>
        </p:nvSpPr>
        <p:spPr bwMode="auto">
          <a:xfrm>
            <a:off x="2959100" y="28733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8</a:t>
            </a:r>
            <a:endParaRPr lang="en-US" sz="1200" b="0">
              <a:effectLst/>
            </a:endParaRPr>
          </a:p>
        </p:txBody>
      </p:sp>
      <p:sp>
        <p:nvSpPr>
          <p:cNvPr id="2367582" name="Rectangle 94"/>
          <p:cNvSpPr>
            <a:spLocks noChangeArrowheads="1"/>
          </p:cNvSpPr>
          <p:nvPr/>
        </p:nvSpPr>
        <p:spPr bwMode="auto">
          <a:xfrm>
            <a:off x="2732088" y="4686300"/>
            <a:ext cx="5532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8012"/>
                </a:solidFill>
                <a:effectLst/>
                <a:latin typeface="Geneva" charset="0"/>
              </a:rPr>
              <a:t>Yes       Div        F10           F0       F6      </a:t>
            </a:r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Mult1              </a:t>
            </a:r>
            <a:r>
              <a:rPr lang="en-US" sz="1400" b="0">
                <a:solidFill>
                  <a:srgbClr val="008012"/>
                </a:solidFill>
                <a:effectLst/>
                <a:latin typeface="Geneva" charset="0"/>
              </a:rPr>
              <a:t>No          Yes</a:t>
            </a:r>
            <a:endParaRPr lang="en-US" b="0">
              <a:solidFill>
                <a:srgbClr val="008012"/>
              </a:solidFill>
              <a:effectLst/>
              <a:latin typeface="Arial" charset="0"/>
            </a:endParaRPr>
          </a:p>
        </p:txBody>
      </p:sp>
      <p:sp>
        <p:nvSpPr>
          <p:cNvPr id="2367583" name="AutoShape 95"/>
          <p:cNvSpPr>
            <a:spLocks noChangeArrowheads="1"/>
          </p:cNvSpPr>
          <p:nvPr/>
        </p:nvSpPr>
        <p:spPr bwMode="auto">
          <a:xfrm>
            <a:off x="4826000" y="2197100"/>
            <a:ext cx="387350" cy="234950"/>
          </a:xfrm>
          <a:prstGeom prst="roundRect">
            <a:avLst>
              <a:gd name="adj" fmla="val 12495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84" name="AutoShape 96"/>
          <p:cNvSpPr>
            <a:spLocks noChangeArrowheads="1"/>
          </p:cNvSpPr>
          <p:nvPr/>
        </p:nvSpPr>
        <p:spPr bwMode="auto">
          <a:xfrm>
            <a:off x="7747000" y="4419600"/>
            <a:ext cx="482600" cy="3175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85" name="AutoShape 97"/>
          <p:cNvSpPr>
            <a:spLocks noChangeArrowheads="1"/>
          </p:cNvSpPr>
          <p:nvPr/>
        </p:nvSpPr>
        <p:spPr bwMode="auto">
          <a:xfrm>
            <a:off x="7086600" y="3962400"/>
            <a:ext cx="482600" cy="3175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7586" name="Group 98"/>
          <p:cNvGrpSpPr>
            <a:grpSpLocks/>
          </p:cNvGrpSpPr>
          <p:nvPr/>
        </p:nvGrpSpPr>
        <p:grpSpPr bwMode="auto">
          <a:xfrm>
            <a:off x="706438" y="1954213"/>
            <a:ext cx="568325" cy="1376362"/>
            <a:chOff x="519" y="1067"/>
            <a:chExt cx="358" cy="867"/>
          </a:xfrm>
        </p:grpSpPr>
        <p:sp>
          <p:nvSpPr>
            <p:cNvPr id="2367587" name="Rectangle 99"/>
            <p:cNvSpPr>
              <a:spLocks noChangeArrowheads="1"/>
            </p:cNvSpPr>
            <p:nvPr/>
          </p:nvSpPr>
          <p:spPr bwMode="auto">
            <a:xfrm>
              <a:off x="519" y="1067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67588" name="Rectangle 100"/>
            <p:cNvSpPr>
              <a:spLocks noChangeArrowheads="1"/>
            </p:cNvSpPr>
            <p:nvPr/>
          </p:nvSpPr>
          <p:spPr bwMode="auto">
            <a:xfrm>
              <a:off x="519" y="1213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DD0806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67589" name="Rectangle 101"/>
            <p:cNvSpPr>
              <a:spLocks noChangeArrowheads="1"/>
            </p:cNvSpPr>
            <p:nvPr/>
          </p:nvSpPr>
          <p:spPr bwMode="auto">
            <a:xfrm>
              <a:off x="519" y="1360"/>
              <a:ext cx="3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D4"/>
                  </a:solidFill>
                  <a:effectLst/>
                  <a:latin typeface="Geneva" charset="0"/>
                </a:rPr>
                <a:t>MUL.D</a:t>
              </a:r>
              <a:endParaRPr lang="en-US" sz="1200" b="0">
                <a:effectLst/>
              </a:endParaRPr>
            </a:p>
          </p:txBody>
        </p:sp>
        <p:sp>
          <p:nvSpPr>
            <p:cNvPr id="2367590" name="Rectangle 102"/>
            <p:cNvSpPr>
              <a:spLocks noChangeArrowheads="1"/>
            </p:cNvSpPr>
            <p:nvPr/>
          </p:nvSpPr>
          <p:spPr bwMode="auto">
            <a:xfrm>
              <a:off x="519" y="1507"/>
              <a:ext cx="32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F20884"/>
                  </a:solidFill>
                  <a:effectLst/>
                  <a:latin typeface="Geneva" charset="0"/>
                </a:rPr>
                <a:t>SUB.D</a:t>
              </a:r>
              <a:endParaRPr lang="en-US" sz="1200" b="0">
                <a:effectLst/>
              </a:endParaRPr>
            </a:p>
          </p:txBody>
        </p:sp>
        <p:sp>
          <p:nvSpPr>
            <p:cNvPr id="2367591" name="Rectangle 103"/>
            <p:cNvSpPr>
              <a:spLocks noChangeArrowheads="1"/>
            </p:cNvSpPr>
            <p:nvPr/>
          </p:nvSpPr>
          <p:spPr bwMode="auto">
            <a:xfrm>
              <a:off x="519" y="1654"/>
              <a:ext cx="30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8011"/>
                  </a:solidFill>
                  <a:effectLst/>
                  <a:latin typeface="Geneva" charset="0"/>
                </a:rPr>
                <a:t>DIV.D</a:t>
              </a:r>
              <a:endParaRPr lang="en-US" sz="1200" b="0">
                <a:effectLst/>
              </a:endParaRPr>
            </a:p>
          </p:txBody>
        </p:sp>
        <p:sp>
          <p:nvSpPr>
            <p:cNvPr id="2367592" name="Rectangle 104"/>
            <p:cNvSpPr>
              <a:spLocks noChangeArrowheads="1"/>
            </p:cNvSpPr>
            <p:nvPr/>
          </p:nvSpPr>
          <p:spPr bwMode="auto">
            <a:xfrm>
              <a:off x="519" y="1800"/>
              <a:ext cx="3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ADD.D</a:t>
              </a:r>
              <a:endParaRPr lang="en-US" sz="1200" b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4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2EF3C-E802-4714-A6CF-E3354AD65C88}" type="slidenum">
              <a:rPr lang="en-US"/>
              <a:pPr/>
              <a:t>29</a:t>
            </a:fld>
            <a:endParaRPr lang="en-US"/>
          </a:p>
        </p:txBody>
      </p:sp>
      <p:sp>
        <p:nvSpPr>
          <p:cNvPr id="236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92075"/>
            <a:ext cx="8001000" cy="8382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Scoreboard Example:  Cycle 9</a:t>
            </a:r>
            <a:b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</a:br>
            <a:endParaRPr lang="en-US" sz="36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onotype Corsiva" pitchFamily="66" charset="0"/>
            </a:endParaRPr>
          </a:p>
        </p:txBody>
      </p:sp>
      <p:sp>
        <p:nvSpPr>
          <p:cNvPr id="2368515" name="Rectangle 3"/>
          <p:cNvSpPr>
            <a:spLocks noChangeArrowheads="1"/>
          </p:cNvSpPr>
          <p:nvPr/>
        </p:nvSpPr>
        <p:spPr bwMode="auto">
          <a:xfrm>
            <a:off x="1897063" y="762000"/>
            <a:ext cx="5392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effectLst/>
                <a:latin typeface="Arial" charset="0"/>
              </a:rPr>
              <a:t>FP Latency:  Add = 2 cycles, Multiply = 10, Divide = 40</a:t>
            </a:r>
            <a:endParaRPr lang="en-US">
              <a:effectLst/>
              <a:latin typeface="Arial" charset="0"/>
            </a:endParaRPr>
          </a:p>
        </p:txBody>
      </p:sp>
      <p:sp>
        <p:nvSpPr>
          <p:cNvPr id="2368516" name="Line 4"/>
          <p:cNvSpPr>
            <a:spLocks noChangeShapeType="1"/>
          </p:cNvSpPr>
          <p:nvPr/>
        </p:nvSpPr>
        <p:spPr bwMode="auto">
          <a:xfrm>
            <a:off x="2774950" y="1663700"/>
            <a:ext cx="24653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8517" name="Line 5"/>
          <p:cNvSpPr>
            <a:spLocks noChangeShapeType="1"/>
          </p:cNvSpPr>
          <p:nvPr/>
        </p:nvSpPr>
        <p:spPr bwMode="auto">
          <a:xfrm>
            <a:off x="2774950" y="3062288"/>
            <a:ext cx="24653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8518" name="Line 6"/>
          <p:cNvSpPr>
            <a:spLocks noChangeShapeType="1"/>
          </p:cNvSpPr>
          <p:nvPr/>
        </p:nvSpPr>
        <p:spPr bwMode="auto">
          <a:xfrm>
            <a:off x="2774950" y="3527425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8519" name="Line 7"/>
          <p:cNvSpPr>
            <a:spLocks noChangeShapeType="1"/>
          </p:cNvSpPr>
          <p:nvPr/>
        </p:nvSpPr>
        <p:spPr bwMode="auto">
          <a:xfrm>
            <a:off x="2774950" y="469265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8520" name="Line 8"/>
          <p:cNvSpPr>
            <a:spLocks noChangeShapeType="1"/>
          </p:cNvSpPr>
          <p:nvPr/>
        </p:nvSpPr>
        <p:spPr bwMode="auto">
          <a:xfrm>
            <a:off x="2774950" y="521970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8521" name="Line 9"/>
          <p:cNvSpPr>
            <a:spLocks noChangeShapeType="1"/>
          </p:cNvSpPr>
          <p:nvPr/>
        </p:nvSpPr>
        <p:spPr bwMode="auto">
          <a:xfrm>
            <a:off x="2774950" y="5453063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8522" name="Rectangle 10"/>
          <p:cNvSpPr>
            <a:spLocks noChangeArrowheads="1"/>
          </p:cNvSpPr>
          <p:nvPr/>
        </p:nvSpPr>
        <p:spPr bwMode="auto">
          <a:xfrm>
            <a:off x="798513" y="1219200"/>
            <a:ext cx="1265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Instruction status </a:t>
            </a:r>
            <a:endParaRPr lang="en-US" sz="1200" b="0">
              <a:effectLst/>
            </a:endParaRPr>
          </a:p>
        </p:txBody>
      </p:sp>
      <p:sp>
        <p:nvSpPr>
          <p:cNvPr id="2368523" name="Rectangle 11"/>
          <p:cNvSpPr>
            <a:spLocks noChangeArrowheads="1"/>
          </p:cNvSpPr>
          <p:nvPr/>
        </p:nvSpPr>
        <p:spPr bwMode="auto">
          <a:xfrm>
            <a:off x="3384550" y="1219200"/>
            <a:ext cx="34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Read</a:t>
            </a:r>
            <a:endParaRPr lang="en-US" sz="1100">
              <a:effectLst/>
            </a:endParaRPr>
          </a:p>
        </p:txBody>
      </p:sp>
      <p:sp>
        <p:nvSpPr>
          <p:cNvPr id="2368524" name="Rectangle 12"/>
          <p:cNvSpPr>
            <a:spLocks noChangeArrowheads="1"/>
          </p:cNvSpPr>
          <p:nvPr/>
        </p:nvSpPr>
        <p:spPr bwMode="auto">
          <a:xfrm>
            <a:off x="4094163" y="1219200"/>
            <a:ext cx="6683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Execution</a:t>
            </a:r>
            <a:endParaRPr lang="en-US" sz="1100">
              <a:effectLst/>
            </a:endParaRPr>
          </a:p>
        </p:txBody>
      </p:sp>
      <p:sp>
        <p:nvSpPr>
          <p:cNvPr id="2368525" name="Rectangle 13"/>
          <p:cNvSpPr>
            <a:spLocks noChangeArrowheads="1"/>
          </p:cNvSpPr>
          <p:nvPr/>
        </p:nvSpPr>
        <p:spPr bwMode="auto">
          <a:xfrm>
            <a:off x="4794250" y="1219200"/>
            <a:ext cx="347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Write</a:t>
            </a:r>
            <a:endParaRPr lang="en-US" sz="1100">
              <a:effectLst/>
            </a:endParaRPr>
          </a:p>
        </p:txBody>
      </p:sp>
      <p:sp>
        <p:nvSpPr>
          <p:cNvPr id="2368526" name="Rectangle 14"/>
          <p:cNvSpPr>
            <a:spLocks noChangeArrowheads="1"/>
          </p:cNvSpPr>
          <p:nvPr/>
        </p:nvSpPr>
        <p:spPr bwMode="auto">
          <a:xfrm>
            <a:off x="798513" y="1452563"/>
            <a:ext cx="769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Instruction</a:t>
            </a:r>
            <a:endParaRPr lang="en-US" sz="1200" b="0">
              <a:effectLst/>
            </a:endParaRPr>
          </a:p>
        </p:txBody>
      </p:sp>
      <p:sp>
        <p:nvSpPr>
          <p:cNvPr id="2368527" name="Rectangle 15"/>
          <p:cNvSpPr>
            <a:spLocks noChangeArrowheads="1"/>
          </p:cNvSpPr>
          <p:nvPr/>
        </p:nvSpPr>
        <p:spPr bwMode="auto">
          <a:xfrm>
            <a:off x="1954213" y="1452563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j</a:t>
            </a:r>
            <a:endParaRPr lang="en-US" sz="1200" b="0">
              <a:effectLst/>
            </a:endParaRPr>
          </a:p>
        </p:txBody>
      </p:sp>
      <p:sp>
        <p:nvSpPr>
          <p:cNvPr id="2368528" name="Rectangle 16"/>
          <p:cNvSpPr>
            <a:spLocks noChangeArrowheads="1"/>
          </p:cNvSpPr>
          <p:nvPr/>
        </p:nvSpPr>
        <p:spPr bwMode="auto">
          <a:xfrm>
            <a:off x="2430463" y="1452563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k</a:t>
            </a:r>
            <a:endParaRPr lang="en-US" sz="1200" b="0">
              <a:effectLst/>
            </a:endParaRPr>
          </a:p>
        </p:txBody>
      </p:sp>
      <p:sp>
        <p:nvSpPr>
          <p:cNvPr id="2368529" name="Rectangle 17"/>
          <p:cNvSpPr>
            <a:spLocks noChangeArrowheads="1"/>
          </p:cNvSpPr>
          <p:nvPr/>
        </p:nvSpPr>
        <p:spPr bwMode="auto">
          <a:xfrm>
            <a:off x="2806700" y="1452563"/>
            <a:ext cx="3571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Issue</a:t>
            </a:r>
            <a:endParaRPr lang="en-US" sz="1100">
              <a:effectLst/>
            </a:endParaRPr>
          </a:p>
        </p:txBody>
      </p:sp>
      <p:sp>
        <p:nvSpPr>
          <p:cNvPr id="2368530" name="Rectangle 18"/>
          <p:cNvSpPr>
            <a:spLocks noChangeArrowheads="1"/>
          </p:cNvSpPr>
          <p:nvPr/>
        </p:nvSpPr>
        <p:spPr bwMode="auto">
          <a:xfrm>
            <a:off x="3384550" y="1452563"/>
            <a:ext cx="6302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operands</a:t>
            </a:r>
            <a:endParaRPr lang="en-US" sz="1100">
              <a:effectLst/>
            </a:endParaRPr>
          </a:p>
        </p:txBody>
      </p:sp>
      <p:sp>
        <p:nvSpPr>
          <p:cNvPr id="2368531" name="Rectangle 19"/>
          <p:cNvSpPr>
            <a:spLocks noChangeArrowheads="1"/>
          </p:cNvSpPr>
          <p:nvPr/>
        </p:nvSpPr>
        <p:spPr bwMode="auto">
          <a:xfrm>
            <a:off x="4094163" y="1452563"/>
            <a:ext cx="612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complete</a:t>
            </a:r>
            <a:endParaRPr lang="en-US" sz="1100">
              <a:effectLst/>
            </a:endParaRPr>
          </a:p>
        </p:txBody>
      </p:sp>
      <p:sp>
        <p:nvSpPr>
          <p:cNvPr id="2368532" name="Rectangle 20"/>
          <p:cNvSpPr>
            <a:spLocks noChangeArrowheads="1"/>
          </p:cNvSpPr>
          <p:nvPr/>
        </p:nvSpPr>
        <p:spPr bwMode="auto">
          <a:xfrm>
            <a:off x="4794250" y="1452563"/>
            <a:ext cx="427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Result</a:t>
            </a:r>
            <a:endParaRPr lang="en-US" sz="1100">
              <a:effectLst/>
            </a:endParaRPr>
          </a:p>
        </p:txBody>
      </p:sp>
      <p:sp>
        <p:nvSpPr>
          <p:cNvPr id="2368533" name="Rectangle 21"/>
          <p:cNvSpPr>
            <a:spLocks noChangeArrowheads="1"/>
          </p:cNvSpPr>
          <p:nvPr/>
        </p:nvSpPr>
        <p:spPr bwMode="auto">
          <a:xfrm>
            <a:off x="1346200" y="16859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8534" name="Rectangle 22"/>
          <p:cNvSpPr>
            <a:spLocks noChangeArrowheads="1"/>
          </p:cNvSpPr>
          <p:nvPr/>
        </p:nvSpPr>
        <p:spPr bwMode="auto">
          <a:xfrm>
            <a:off x="1831975" y="1685925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34+</a:t>
            </a:r>
            <a:endParaRPr lang="en-US" sz="1200" b="0">
              <a:effectLst/>
            </a:endParaRPr>
          </a:p>
        </p:txBody>
      </p:sp>
      <p:sp>
        <p:nvSpPr>
          <p:cNvPr id="2368535" name="Rectangle 23"/>
          <p:cNvSpPr>
            <a:spLocks noChangeArrowheads="1"/>
          </p:cNvSpPr>
          <p:nvPr/>
        </p:nvSpPr>
        <p:spPr bwMode="auto">
          <a:xfrm>
            <a:off x="2319338" y="1685925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R2</a:t>
            </a:r>
            <a:endParaRPr lang="en-US" sz="1200" b="0">
              <a:effectLst/>
            </a:endParaRPr>
          </a:p>
        </p:txBody>
      </p:sp>
      <p:sp>
        <p:nvSpPr>
          <p:cNvPr id="2368536" name="Rectangle 24"/>
          <p:cNvSpPr>
            <a:spLocks noChangeArrowheads="1"/>
          </p:cNvSpPr>
          <p:nvPr/>
        </p:nvSpPr>
        <p:spPr bwMode="auto">
          <a:xfrm>
            <a:off x="2998788" y="16859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</a:t>
            </a:r>
            <a:endParaRPr lang="en-US" sz="1200" b="0">
              <a:effectLst/>
            </a:endParaRPr>
          </a:p>
        </p:txBody>
      </p:sp>
      <p:sp>
        <p:nvSpPr>
          <p:cNvPr id="2368537" name="Rectangle 25"/>
          <p:cNvSpPr>
            <a:spLocks noChangeArrowheads="1"/>
          </p:cNvSpPr>
          <p:nvPr/>
        </p:nvSpPr>
        <p:spPr bwMode="auto">
          <a:xfrm>
            <a:off x="3648075" y="16859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2</a:t>
            </a:r>
            <a:endParaRPr lang="en-US" sz="1200" b="0">
              <a:effectLst/>
            </a:endParaRPr>
          </a:p>
        </p:txBody>
      </p:sp>
      <p:sp>
        <p:nvSpPr>
          <p:cNvPr id="2368538" name="Rectangle 26"/>
          <p:cNvSpPr>
            <a:spLocks noChangeArrowheads="1"/>
          </p:cNvSpPr>
          <p:nvPr/>
        </p:nvSpPr>
        <p:spPr bwMode="auto">
          <a:xfrm>
            <a:off x="4348163" y="1685925"/>
            <a:ext cx="6667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3           4</a:t>
            </a:r>
            <a:endParaRPr lang="en-US" sz="1200" b="0">
              <a:effectLst/>
            </a:endParaRPr>
          </a:p>
        </p:txBody>
      </p:sp>
      <p:sp>
        <p:nvSpPr>
          <p:cNvPr id="2368539" name="Rectangle 27"/>
          <p:cNvSpPr>
            <a:spLocks noChangeArrowheads="1"/>
          </p:cNvSpPr>
          <p:nvPr/>
        </p:nvSpPr>
        <p:spPr bwMode="auto">
          <a:xfrm>
            <a:off x="1346200" y="19177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8540" name="Rectangle 28"/>
          <p:cNvSpPr>
            <a:spLocks noChangeArrowheads="1"/>
          </p:cNvSpPr>
          <p:nvPr/>
        </p:nvSpPr>
        <p:spPr bwMode="auto">
          <a:xfrm>
            <a:off x="1831975" y="1917700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45+</a:t>
            </a:r>
            <a:endParaRPr lang="en-US" sz="1200" b="0">
              <a:effectLst/>
            </a:endParaRPr>
          </a:p>
        </p:txBody>
      </p:sp>
      <p:sp>
        <p:nvSpPr>
          <p:cNvPr id="2368541" name="Rectangle 29"/>
          <p:cNvSpPr>
            <a:spLocks noChangeArrowheads="1"/>
          </p:cNvSpPr>
          <p:nvPr/>
        </p:nvSpPr>
        <p:spPr bwMode="auto">
          <a:xfrm>
            <a:off x="2319338" y="1917700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R3</a:t>
            </a:r>
            <a:endParaRPr lang="en-US" sz="1200" b="0">
              <a:effectLst/>
            </a:endParaRPr>
          </a:p>
        </p:txBody>
      </p:sp>
      <p:sp>
        <p:nvSpPr>
          <p:cNvPr id="2368542" name="Rectangle 30"/>
          <p:cNvSpPr>
            <a:spLocks noChangeArrowheads="1"/>
          </p:cNvSpPr>
          <p:nvPr/>
        </p:nvSpPr>
        <p:spPr bwMode="auto">
          <a:xfrm>
            <a:off x="1346200" y="21510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8543" name="Rectangle 31"/>
          <p:cNvSpPr>
            <a:spLocks noChangeArrowheads="1"/>
          </p:cNvSpPr>
          <p:nvPr/>
        </p:nvSpPr>
        <p:spPr bwMode="auto">
          <a:xfrm>
            <a:off x="1831975" y="21510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8544" name="Rectangle 32"/>
          <p:cNvSpPr>
            <a:spLocks noChangeArrowheads="1"/>
          </p:cNvSpPr>
          <p:nvPr/>
        </p:nvSpPr>
        <p:spPr bwMode="auto">
          <a:xfrm>
            <a:off x="2319338" y="21510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68545" name="Rectangle 33"/>
          <p:cNvSpPr>
            <a:spLocks noChangeArrowheads="1"/>
          </p:cNvSpPr>
          <p:nvPr/>
        </p:nvSpPr>
        <p:spPr bwMode="auto">
          <a:xfrm>
            <a:off x="1346200" y="23844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8546" name="Rectangle 34"/>
          <p:cNvSpPr>
            <a:spLocks noChangeArrowheads="1"/>
          </p:cNvSpPr>
          <p:nvPr/>
        </p:nvSpPr>
        <p:spPr bwMode="auto">
          <a:xfrm>
            <a:off x="1831975" y="23844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8547" name="Rectangle 35"/>
          <p:cNvSpPr>
            <a:spLocks noChangeArrowheads="1"/>
          </p:cNvSpPr>
          <p:nvPr/>
        </p:nvSpPr>
        <p:spPr bwMode="auto">
          <a:xfrm>
            <a:off x="2319338" y="23844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8548" name="Rectangle 36"/>
          <p:cNvSpPr>
            <a:spLocks noChangeArrowheads="1"/>
          </p:cNvSpPr>
          <p:nvPr/>
        </p:nvSpPr>
        <p:spPr bwMode="auto">
          <a:xfrm>
            <a:off x="1346200" y="2617788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68549" name="Rectangle 37"/>
          <p:cNvSpPr>
            <a:spLocks noChangeArrowheads="1"/>
          </p:cNvSpPr>
          <p:nvPr/>
        </p:nvSpPr>
        <p:spPr bwMode="auto">
          <a:xfrm>
            <a:off x="1831975" y="26177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8550" name="Rectangle 38"/>
          <p:cNvSpPr>
            <a:spLocks noChangeArrowheads="1"/>
          </p:cNvSpPr>
          <p:nvPr/>
        </p:nvSpPr>
        <p:spPr bwMode="auto">
          <a:xfrm>
            <a:off x="2319338" y="26177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8551" name="Rectangle 39"/>
          <p:cNvSpPr>
            <a:spLocks noChangeArrowheads="1"/>
          </p:cNvSpPr>
          <p:nvPr/>
        </p:nvSpPr>
        <p:spPr bwMode="auto">
          <a:xfrm>
            <a:off x="1346200" y="28495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8552" name="Rectangle 40"/>
          <p:cNvSpPr>
            <a:spLocks noChangeArrowheads="1"/>
          </p:cNvSpPr>
          <p:nvPr/>
        </p:nvSpPr>
        <p:spPr bwMode="auto">
          <a:xfrm>
            <a:off x="1831975" y="28495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8553" name="Rectangle 41"/>
          <p:cNvSpPr>
            <a:spLocks noChangeArrowheads="1"/>
          </p:cNvSpPr>
          <p:nvPr/>
        </p:nvSpPr>
        <p:spPr bwMode="auto">
          <a:xfrm>
            <a:off x="2319338" y="28495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8554" name="Rectangle 42"/>
          <p:cNvSpPr>
            <a:spLocks noChangeArrowheads="1"/>
          </p:cNvSpPr>
          <p:nvPr/>
        </p:nvSpPr>
        <p:spPr bwMode="auto">
          <a:xfrm>
            <a:off x="798513" y="3082925"/>
            <a:ext cx="1531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Functional unit status</a:t>
            </a:r>
            <a:endParaRPr lang="en-US" sz="1200" b="0">
              <a:effectLst/>
            </a:endParaRPr>
          </a:p>
        </p:txBody>
      </p:sp>
      <p:sp>
        <p:nvSpPr>
          <p:cNvPr id="2368555" name="Rectangle 43"/>
          <p:cNvSpPr>
            <a:spLocks noChangeArrowheads="1"/>
          </p:cNvSpPr>
          <p:nvPr/>
        </p:nvSpPr>
        <p:spPr bwMode="auto">
          <a:xfrm>
            <a:off x="4094163" y="3082925"/>
            <a:ext cx="2873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dest</a:t>
            </a:r>
            <a:endParaRPr lang="en-US" sz="1200" b="0">
              <a:effectLst/>
            </a:endParaRPr>
          </a:p>
        </p:txBody>
      </p:sp>
      <p:sp>
        <p:nvSpPr>
          <p:cNvPr id="2368556" name="Rectangle 44"/>
          <p:cNvSpPr>
            <a:spLocks noChangeArrowheads="1"/>
          </p:cNvSpPr>
          <p:nvPr/>
        </p:nvSpPr>
        <p:spPr bwMode="auto">
          <a:xfrm>
            <a:off x="4794250" y="30829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S1</a:t>
            </a:r>
            <a:endParaRPr lang="en-US" sz="1200" b="0">
              <a:effectLst/>
            </a:endParaRPr>
          </a:p>
        </p:txBody>
      </p:sp>
      <p:sp>
        <p:nvSpPr>
          <p:cNvPr id="2368557" name="Rectangle 45"/>
          <p:cNvSpPr>
            <a:spLocks noChangeArrowheads="1"/>
          </p:cNvSpPr>
          <p:nvPr/>
        </p:nvSpPr>
        <p:spPr bwMode="auto">
          <a:xfrm>
            <a:off x="5281613" y="30829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S2</a:t>
            </a:r>
            <a:endParaRPr lang="en-US" sz="1200" b="0">
              <a:effectLst/>
            </a:endParaRPr>
          </a:p>
        </p:txBody>
      </p:sp>
      <p:sp>
        <p:nvSpPr>
          <p:cNvPr id="2368558" name="Rectangle 46"/>
          <p:cNvSpPr>
            <a:spLocks noChangeArrowheads="1"/>
          </p:cNvSpPr>
          <p:nvPr/>
        </p:nvSpPr>
        <p:spPr bwMode="auto">
          <a:xfrm>
            <a:off x="5767388" y="3082925"/>
            <a:ext cx="5826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j</a:t>
            </a:r>
            <a:endParaRPr lang="en-US" sz="1200" b="0">
              <a:effectLst/>
            </a:endParaRPr>
          </a:p>
        </p:txBody>
      </p:sp>
      <p:sp>
        <p:nvSpPr>
          <p:cNvPr id="2368559" name="Rectangle 47"/>
          <p:cNvSpPr>
            <a:spLocks noChangeArrowheads="1"/>
          </p:cNvSpPr>
          <p:nvPr/>
        </p:nvSpPr>
        <p:spPr bwMode="auto">
          <a:xfrm>
            <a:off x="6457950" y="3082925"/>
            <a:ext cx="612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k</a:t>
            </a:r>
            <a:endParaRPr lang="en-US" sz="1200" b="0">
              <a:effectLst/>
            </a:endParaRPr>
          </a:p>
        </p:txBody>
      </p:sp>
      <p:sp>
        <p:nvSpPr>
          <p:cNvPr id="2368560" name="Rectangle 48"/>
          <p:cNvSpPr>
            <a:spLocks noChangeArrowheads="1"/>
          </p:cNvSpPr>
          <p:nvPr/>
        </p:nvSpPr>
        <p:spPr bwMode="auto">
          <a:xfrm>
            <a:off x="7197725" y="308292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Fj?</a:t>
            </a:r>
            <a:endParaRPr lang="en-US" sz="1200" b="0">
              <a:effectLst/>
            </a:endParaRPr>
          </a:p>
        </p:txBody>
      </p:sp>
      <p:sp>
        <p:nvSpPr>
          <p:cNvPr id="2368561" name="Rectangle 49"/>
          <p:cNvSpPr>
            <a:spLocks noChangeArrowheads="1"/>
          </p:cNvSpPr>
          <p:nvPr/>
        </p:nvSpPr>
        <p:spPr bwMode="auto">
          <a:xfrm>
            <a:off x="7816850" y="3082925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Fk?</a:t>
            </a:r>
            <a:endParaRPr lang="en-US" sz="1200" b="0">
              <a:effectLst/>
            </a:endParaRPr>
          </a:p>
        </p:txBody>
      </p:sp>
      <p:sp>
        <p:nvSpPr>
          <p:cNvPr id="2368562" name="Rectangle 50"/>
          <p:cNvSpPr>
            <a:spLocks noChangeArrowheads="1"/>
          </p:cNvSpPr>
          <p:nvPr/>
        </p:nvSpPr>
        <p:spPr bwMode="auto">
          <a:xfrm>
            <a:off x="1346200" y="3316288"/>
            <a:ext cx="355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Time</a:t>
            </a:r>
            <a:endParaRPr lang="en-US" sz="1200" b="0">
              <a:effectLst/>
            </a:endParaRPr>
          </a:p>
        </p:txBody>
      </p:sp>
      <p:sp>
        <p:nvSpPr>
          <p:cNvPr id="2368563" name="Rectangle 51"/>
          <p:cNvSpPr>
            <a:spLocks noChangeArrowheads="1"/>
          </p:cNvSpPr>
          <p:nvPr/>
        </p:nvSpPr>
        <p:spPr bwMode="auto">
          <a:xfrm>
            <a:off x="1831975" y="3316288"/>
            <a:ext cx="415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Name</a:t>
            </a:r>
            <a:endParaRPr lang="en-US" sz="1200" b="0">
              <a:effectLst/>
            </a:endParaRPr>
          </a:p>
        </p:txBody>
      </p:sp>
      <p:sp>
        <p:nvSpPr>
          <p:cNvPr id="2368564" name="Rectangle 52"/>
          <p:cNvSpPr>
            <a:spLocks noChangeArrowheads="1"/>
          </p:cNvSpPr>
          <p:nvPr/>
        </p:nvSpPr>
        <p:spPr bwMode="auto">
          <a:xfrm>
            <a:off x="2806700" y="3316288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Busy</a:t>
            </a:r>
            <a:endParaRPr lang="en-US" sz="1200" b="0">
              <a:effectLst/>
            </a:endParaRPr>
          </a:p>
        </p:txBody>
      </p:sp>
      <p:sp>
        <p:nvSpPr>
          <p:cNvPr id="2368565" name="Rectangle 53"/>
          <p:cNvSpPr>
            <a:spLocks noChangeArrowheads="1"/>
          </p:cNvSpPr>
          <p:nvPr/>
        </p:nvSpPr>
        <p:spPr bwMode="auto">
          <a:xfrm>
            <a:off x="3384550" y="3316288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Op</a:t>
            </a:r>
            <a:endParaRPr lang="en-US" sz="1200" b="0">
              <a:effectLst/>
            </a:endParaRPr>
          </a:p>
        </p:txBody>
      </p:sp>
      <p:sp>
        <p:nvSpPr>
          <p:cNvPr id="2368566" name="Rectangle 54"/>
          <p:cNvSpPr>
            <a:spLocks noChangeArrowheads="1"/>
          </p:cNvSpPr>
          <p:nvPr/>
        </p:nvSpPr>
        <p:spPr bwMode="auto">
          <a:xfrm>
            <a:off x="4094163" y="3316288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Fi</a:t>
            </a:r>
            <a:endParaRPr lang="en-US" sz="1200" b="0">
              <a:effectLst/>
            </a:endParaRPr>
          </a:p>
        </p:txBody>
      </p:sp>
      <p:sp>
        <p:nvSpPr>
          <p:cNvPr id="2368567" name="Rectangle 55"/>
          <p:cNvSpPr>
            <a:spLocks noChangeArrowheads="1"/>
          </p:cNvSpPr>
          <p:nvPr/>
        </p:nvSpPr>
        <p:spPr bwMode="auto">
          <a:xfrm>
            <a:off x="4794250" y="3316288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</a:t>
            </a:r>
            <a:endParaRPr lang="en-US" sz="1200" b="0">
              <a:effectLst/>
            </a:endParaRPr>
          </a:p>
        </p:txBody>
      </p:sp>
      <p:sp>
        <p:nvSpPr>
          <p:cNvPr id="2368568" name="Rectangle 56"/>
          <p:cNvSpPr>
            <a:spLocks noChangeArrowheads="1"/>
          </p:cNvSpPr>
          <p:nvPr/>
        </p:nvSpPr>
        <p:spPr bwMode="auto">
          <a:xfrm>
            <a:off x="5281613" y="33162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</a:t>
            </a:r>
            <a:endParaRPr lang="en-US" sz="1200" b="0">
              <a:effectLst/>
            </a:endParaRPr>
          </a:p>
        </p:txBody>
      </p:sp>
      <p:sp>
        <p:nvSpPr>
          <p:cNvPr id="2368569" name="Rectangle 57"/>
          <p:cNvSpPr>
            <a:spLocks noChangeArrowheads="1"/>
          </p:cNvSpPr>
          <p:nvPr/>
        </p:nvSpPr>
        <p:spPr bwMode="auto">
          <a:xfrm>
            <a:off x="5767388" y="3316288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Qj</a:t>
            </a:r>
            <a:endParaRPr lang="en-US" sz="1200" b="0">
              <a:effectLst/>
            </a:endParaRPr>
          </a:p>
        </p:txBody>
      </p:sp>
      <p:sp>
        <p:nvSpPr>
          <p:cNvPr id="2368570" name="Rectangle 58"/>
          <p:cNvSpPr>
            <a:spLocks noChangeArrowheads="1"/>
          </p:cNvSpPr>
          <p:nvPr/>
        </p:nvSpPr>
        <p:spPr bwMode="auto">
          <a:xfrm>
            <a:off x="6457950" y="3316288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Qk</a:t>
            </a:r>
            <a:endParaRPr lang="en-US" sz="1200" b="0">
              <a:effectLst/>
            </a:endParaRPr>
          </a:p>
        </p:txBody>
      </p:sp>
      <p:sp>
        <p:nvSpPr>
          <p:cNvPr id="2368571" name="Rectangle 59"/>
          <p:cNvSpPr>
            <a:spLocks noChangeArrowheads="1"/>
          </p:cNvSpPr>
          <p:nvPr/>
        </p:nvSpPr>
        <p:spPr bwMode="auto">
          <a:xfrm>
            <a:off x="7197725" y="3316288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Rj</a:t>
            </a:r>
            <a:endParaRPr lang="en-US" sz="1200" b="0">
              <a:effectLst/>
            </a:endParaRPr>
          </a:p>
        </p:txBody>
      </p:sp>
      <p:sp>
        <p:nvSpPr>
          <p:cNvPr id="2368572" name="Rectangle 60"/>
          <p:cNvSpPr>
            <a:spLocks noChangeArrowheads="1"/>
          </p:cNvSpPr>
          <p:nvPr/>
        </p:nvSpPr>
        <p:spPr bwMode="auto">
          <a:xfrm>
            <a:off x="7816850" y="33162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Rk</a:t>
            </a:r>
            <a:endParaRPr lang="en-US" sz="1200" b="0">
              <a:effectLst/>
            </a:endParaRPr>
          </a:p>
        </p:txBody>
      </p:sp>
      <p:sp>
        <p:nvSpPr>
          <p:cNvPr id="2368573" name="Rectangle 61"/>
          <p:cNvSpPr>
            <a:spLocks noChangeArrowheads="1"/>
          </p:cNvSpPr>
          <p:nvPr/>
        </p:nvSpPr>
        <p:spPr bwMode="auto">
          <a:xfrm>
            <a:off x="1831975" y="3549650"/>
            <a:ext cx="503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68574" name="Rectangle 62"/>
          <p:cNvSpPr>
            <a:spLocks noChangeArrowheads="1"/>
          </p:cNvSpPr>
          <p:nvPr/>
        </p:nvSpPr>
        <p:spPr bwMode="auto">
          <a:xfrm>
            <a:off x="2806700" y="3549650"/>
            <a:ext cx="261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 No</a:t>
            </a:r>
            <a:endParaRPr lang="en-US" sz="1200" b="0">
              <a:effectLst/>
            </a:endParaRPr>
          </a:p>
        </p:txBody>
      </p:sp>
      <p:sp>
        <p:nvSpPr>
          <p:cNvPr id="2368575" name="Line 63"/>
          <p:cNvSpPr>
            <a:spLocks noChangeShapeType="1"/>
          </p:cNvSpPr>
          <p:nvPr/>
        </p:nvSpPr>
        <p:spPr bwMode="auto">
          <a:xfrm>
            <a:off x="2765425" y="1663700"/>
            <a:ext cx="1588" cy="139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8576" name="Rectangle 64"/>
          <p:cNvSpPr>
            <a:spLocks noChangeArrowheads="1"/>
          </p:cNvSpPr>
          <p:nvPr/>
        </p:nvSpPr>
        <p:spPr bwMode="auto">
          <a:xfrm>
            <a:off x="1590675" y="3781425"/>
            <a:ext cx="657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10 Mult1</a:t>
            </a:r>
            <a:endParaRPr lang="en-US" sz="1200" b="0">
              <a:effectLst/>
            </a:endParaRPr>
          </a:p>
        </p:txBody>
      </p:sp>
      <p:sp>
        <p:nvSpPr>
          <p:cNvPr id="2368577" name="Rectangle 65"/>
          <p:cNvSpPr>
            <a:spLocks noChangeArrowheads="1"/>
          </p:cNvSpPr>
          <p:nvPr/>
        </p:nvSpPr>
        <p:spPr bwMode="auto">
          <a:xfrm>
            <a:off x="1831975" y="4014788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Mult2</a:t>
            </a:r>
            <a:endParaRPr lang="en-US" sz="1200" b="0">
              <a:effectLst/>
            </a:endParaRPr>
          </a:p>
        </p:txBody>
      </p:sp>
      <p:sp>
        <p:nvSpPr>
          <p:cNvPr id="2368578" name="Rectangle 66"/>
          <p:cNvSpPr>
            <a:spLocks noChangeArrowheads="1"/>
          </p:cNvSpPr>
          <p:nvPr/>
        </p:nvSpPr>
        <p:spPr bwMode="auto">
          <a:xfrm>
            <a:off x="2806700" y="4014788"/>
            <a:ext cx="261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 No</a:t>
            </a:r>
            <a:endParaRPr lang="en-US" sz="1200" b="0">
              <a:effectLst/>
            </a:endParaRPr>
          </a:p>
        </p:txBody>
      </p:sp>
      <p:sp>
        <p:nvSpPr>
          <p:cNvPr id="2368579" name="Rectangle 67"/>
          <p:cNvSpPr>
            <a:spLocks noChangeArrowheads="1"/>
          </p:cNvSpPr>
          <p:nvPr/>
        </p:nvSpPr>
        <p:spPr bwMode="auto">
          <a:xfrm>
            <a:off x="1641475" y="4248150"/>
            <a:ext cx="484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2  Add</a:t>
            </a:r>
            <a:endParaRPr lang="en-US" sz="1200" b="0">
              <a:effectLst/>
            </a:endParaRPr>
          </a:p>
        </p:txBody>
      </p:sp>
      <p:sp>
        <p:nvSpPr>
          <p:cNvPr id="2368580" name="Rectangle 68"/>
          <p:cNvSpPr>
            <a:spLocks noChangeArrowheads="1"/>
          </p:cNvSpPr>
          <p:nvPr/>
        </p:nvSpPr>
        <p:spPr bwMode="auto">
          <a:xfrm>
            <a:off x="1831975" y="4481513"/>
            <a:ext cx="484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Divide</a:t>
            </a:r>
            <a:endParaRPr lang="en-US" sz="1200" b="0">
              <a:effectLst/>
            </a:endParaRPr>
          </a:p>
        </p:txBody>
      </p:sp>
      <p:sp>
        <p:nvSpPr>
          <p:cNvPr id="2368581" name="Rectangle 69"/>
          <p:cNvSpPr>
            <a:spLocks noChangeArrowheads="1"/>
          </p:cNvSpPr>
          <p:nvPr/>
        </p:nvSpPr>
        <p:spPr bwMode="auto">
          <a:xfrm>
            <a:off x="798513" y="4713288"/>
            <a:ext cx="14843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Register result status</a:t>
            </a:r>
            <a:endParaRPr lang="en-US" sz="1200" b="0">
              <a:effectLst/>
            </a:endParaRPr>
          </a:p>
        </p:txBody>
      </p:sp>
      <p:sp>
        <p:nvSpPr>
          <p:cNvPr id="2368582" name="Rectangle 70"/>
          <p:cNvSpPr>
            <a:spLocks noChangeArrowheads="1"/>
          </p:cNvSpPr>
          <p:nvPr/>
        </p:nvSpPr>
        <p:spPr bwMode="auto">
          <a:xfrm>
            <a:off x="808038" y="4946650"/>
            <a:ext cx="574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>
                <a:solidFill>
                  <a:srgbClr val="000000"/>
                </a:solidFill>
                <a:effectLst/>
                <a:latin typeface="Geneva" charset="0"/>
              </a:rPr>
              <a:t>Clock</a:t>
            </a:r>
            <a:endParaRPr lang="en-US" sz="1200" b="0">
              <a:effectLst/>
            </a:endParaRPr>
          </a:p>
        </p:txBody>
      </p:sp>
      <p:sp>
        <p:nvSpPr>
          <p:cNvPr id="2368583" name="Rectangle 71"/>
          <p:cNvSpPr>
            <a:spLocks noChangeArrowheads="1"/>
          </p:cNvSpPr>
          <p:nvPr/>
        </p:nvSpPr>
        <p:spPr bwMode="auto">
          <a:xfrm>
            <a:off x="2816225" y="493712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8584" name="Rectangle 72"/>
          <p:cNvSpPr>
            <a:spLocks noChangeArrowheads="1"/>
          </p:cNvSpPr>
          <p:nvPr/>
        </p:nvSpPr>
        <p:spPr bwMode="auto">
          <a:xfrm>
            <a:off x="3394075" y="493712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8585" name="Rectangle 73"/>
          <p:cNvSpPr>
            <a:spLocks noChangeArrowheads="1"/>
          </p:cNvSpPr>
          <p:nvPr/>
        </p:nvSpPr>
        <p:spPr bwMode="auto">
          <a:xfrm>
            <a:off x="4103688" y="493712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68586" name="Rectangle 74"/>
          <p:cNvSpPr>
            <a:spLocks noChangeArrowheads="1"/>
          </p:cNvSpPr>
          <p:nvPr/>
        </p:nvSpPr>
        <p:spPr bwMode="auto">
          <a:xfrm>
            <a:off x="4803775" y="493712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8587" name="Rectangle 75"/>
          <p:cNvSpPr>
            <a:spLocks noChangeArrowheads="1"/>
          </p:cNvSpPr>
          <p:nvPr/>
        </p:nvSpPr>
        <p:spPr bwMode="auto">
          <a:xfrm>
            <a:off x="5291138" y="493712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8588" name="Rectangle 76"/>
          <p:cNvSpPr>
            <a:spLocks noChangeArrowheads="1"/>
          </p:cNvSpPr>
          <p:nvPr/>
        </p:nvSpPr>
        <p:spPr bwMode="auto">
          <a:xfrm>
            <a:off x="5778500" y="4937125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68589" name="Rectangle 77"/>
          <p:cNvSpPr>
            <a:spLocks noChangeArrowheads="1"/>
          </p:cNvSpPr>
          <p:nvPr/>
        </p:nvSpPr>
        <p:spPr bwMode="auto">
          <a:xfrm>
            <a:off x="6467475" y="4937125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F12</a:t>
            </a:r>
            <a:endParaRPr lang="en-US" sz="1200" b="0">
              <a:effectLst/>
            </a:endParaRPr>
          </a:p>
        </p:txBody>
      </p:sp>
      <p:sp>
        <p:nvSpPr>
          <p:cNvPr id="2368590" name="Rectangle 78"/>
          <p:cNvSpPr>
            <a:spLocks noChangeArrowheads="1"/>
          </p:cNvSpPr>
          <p:nvPr/>
        </p:nvSpPr>
        <p:spPr bwMode="auto">
          <a:xfrm>
            <a:off x="7208838" y="4937125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...</a:t>
            </a:r>
            <a:endParaRPr lang="en-US" sz="1200" b="0">
              <a:effectLst/>
            </a:endParaRPr>
          </a:p>
        </p:txBody>
      </p:sp>
      <p:sp>
        <p:nvSpPr>
          <p:cNvPr id="2368591" name="Rectangle 79"/>
          <p:cNvSpPr>
            <a:spLocks noChangeArrowheads="1"/>
          </p:cNvSpPr>
          <p:nvPr/>
        </p:nvSpPr>
        <p:spPr bwMode="auto">
          <a:xfrm>
            <a:off x="7826375" y="4937125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F30</a:t>
            </a:r>
            <a:endParaRPr lang="en-US" sz="1200" b="0">
              <a:effectLst/>
            </a:endParaRPr>
          </a:p>
        </p:txBody>
      </p:sp>
      <p:sp>
        <p:nvSpPr>
          <p:cNvPr id="2368592" name="Rectangle 80"/>
          <p:cNvSpPr>
            <a:spLocks noChangeArrowheads="1"/>
          </p:cNvSpPr>
          <p:nvPr/>
        </p:nvSpPr>
        <p:spPr bwMode="auto">
          <a:xfrm>
            <a:off x="1131888" y="52403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9</a:t>
            </a:r>
            <a:endParaRPr lang="en-US" sz="1200" b="0">
              <a:effectLst/>
            </a:endParaRPr>
          </a:p>
        </p:txBody>
      </p:sp>
      <p:sp>
        <p:nvSpPr>
          <p:cNvPr id="2368593" name="Rectangle 81"/>
          <p:cNvSpPr>
            <a:spLocks noChangeArrowheads="1"/>
          </p:cNvSpPr>
          <p:nvPr/>
        </p:nvSpPr>
        <p:spPr bwMode="auto">
          <a:xfrm>
            <a:off x="2319338" y="5240338"/>
            <a:ext cx="236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</a:t>
            </a:r>
            <a:endParaRPr lang="en-US" sz="1200" b="0">
              <a:effectLst/>
            </a:endParaRPr>
          </a:p>
        </p:txBody>
      </p:sp>
      <p:sp>
        <p:nvSpPr>
          <p:cNvPr id="2368594" name="Line 82"/>
          <p:cNvSpPr>
            <a:spLocks noChangeShapeType="1"/>
          </p:cNvSpPr>
          <p:nvPr/>
        </p:nvSpPr>
        <p:spPr bwMode="auto">
          <a:xfrm>
            <a:off x="2765425" y="3527425"/>
            <a:ext cx="1588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8595" name="Line 83"/>
          <p:cNvSpPr>
            <a:spLocks noChangeShapeType="1"/>
          </p:cNvSpPr>
          <p:nvPr/>
        </p:nvSpPr>
        <p:spPr bwMode="auto">
          <a:xfrm>
            <a:off x="8486775" y="3527425"/>
            <a:ext cx="1588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8596" name="Line 84"/>
          <p:cNvSpPr>
            <a:spLocks noChangeShapeType="1"/>
          </p:cNvSpPr>
          <p:nvPr/>
        </p:nvSpPr>
        <p:spPr bwMode="auto">
          <a:xfrm>
            <a:off x="2765425" y="5219700"/>
            <a:ext cx="1588" cy="233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8597" name="Line 85"/>
          <p:cNvSpPr>
            <a:spLocks noChangeShapeType="1"/>
          </p:cNvSpPr>
          <p:nvPr/>
        </p:nvSpPr>
        <p:spPr bwMode="auto">
          <a:xfrm>
            <a:off x="5240338" y="1663700"/>
            <a:ext cx="1587" cy="139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8598" name="Line 86"/>
          <p:cNvSpPr>
            <a:spLocks noChangeShapeType="1"/>
          </p:cNvSpPr>
          <p:nvPr/>
        </p:nvSpPr>
        <p:spPr bwMode="auto">
          <a:xfrm>
            <a:off x="8486775" y="5219700"/>
            <a:ext cx="1588" cy="233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8599" name="Rectangle 87"/>
          <p:cNvSpPr>
            <a:spLocks noChangeArrowheads="1"/>
          </p:cNvSpPr>
          <p:nvPr/>
        </p:nvSpPr>
        <p:spPr bwMode="auto">
          <a:xfrm>
            <a:off x="2984500" y="1925638"/>
            <a:ext cx="2116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5           6             7  </a:t>
            </a:r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         </a:t>
            </a:r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8</a:t>
            </a:r>
            <a:endParaRPr lang="en-US" sz="1200" b="0">
              <a:effectLst/>
            </a:endParaRPr>
          </a:p>
        </p:txBody>
      </p:sp>
      <p:sp>
        <p:nvSpPr>
          <p:cNvPr id="2368600" name="Rectangle 88"/>
          <p:cNvSpPr>
            <a:spLocks noChangeArrowheads="1"/>
          </p:cNvSpPr>
          <p:nvPr/>
        </p:nvSpPr>
        <p:spPr bwMode="auto">
          <a:xfrm>
            <a:off x="2978150" y="2151063"/>
            <a:ext cx="787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6            </a:t>
            </a:r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9</a:t>
            </a:r>
            <a:endParaRPr lang="en-US" sz="1200">
              <a:effectLst/>
            </a:endParaRPr>
          </a:p>
        </p:txBody>
      </p:sp>
      <p:sp>
        <p:nvSpPr>
          <p:cNvPr id="2368601" name="Rectangle 89"/>
          <p:cNvSpPr>
            <a:spLocks noChangeArrowheads="1"/>
          </p:cNvSpPr>
          <p:nvPr/>
        </p:nvSpPr>
        <p:spPr bwMode="auto">
          <a:xfrm>
            <a:off x="2717800" y="3738563"/>
            <a:ext cx="5649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Yes       Mult        F0           F2       F4     </a:t>
            </a:r>
            <a:r>
              <a:rPr lang="en-US" sz="1400" b="0">
                <a:solidFill>
                  <a:srgbClr val="DD0907"/>
                </a:solidFill>
                <a:effectLst/>
                <a:latin typeface="Geneva" charset="0"/>
              </a:rPr>
              <a:t>                          </a:t>
            </a:r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Yes         Yes</a:t>
            </a:r>
          </a:p>
        </p:txBody>
      </p:sp>
      <p:sp>
        <p:nvSpPr>
          <p:cNvPr id="2368602" name="Rectangle 90"/>
          <p:cNvSpPr>
            <a:spLocks noChangeArrowheads="1"/>
          </p:cNvSpPr>
          <p:nvPr/>
        </p:nvSpPr>
        <p:spPr bwMode="auto">
          <a:xfrm>
            <a:off x="2717800" y="4195763"/>
            <a:ext cx="5630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F30885"/>
                </a:solidFill>
                <a:effectLst/>
                <a:latin typeface="Geneva" charset="0"/>
              </a:rPr>
              <a:t>Yes       Sub         F8            F6       F2                     </a:t>
            </a:r>
            <a:r>
              <a:rPr lang="en-US" sz="1400" b="0">
                <a:solidFill>
                  <a:srgbClr val="DD0907"/>
                </a:solidFill>
                <a:effectLst/>
                <a:latin typeface="Geneva" charset="0"/>
              </a:rPr>
              <a:t>         </a:t>
            </a:r>
            <a:r>
              <a:rPr lang="en-US" sz="1400" b="0">
                <a:solidFill>
                  <a:srgbClr val="F30885"/>
                </a:solidFill>
                <a:effectLst/>
                <a:latin typeface="Geneva" charset="0"/>
              </a:rPr>
              <a:t>Yes        Yes</a:t>
            </a:r>
            <a:endParaRPr lang="en-US" b="0">
              <a:solidFill>
                <a:srgbClr val="F30885"/>
              </a:solidFill>
              <a:effectLst/>
              <a:latin typeface="Arial" charset="0"/>
            </a:endParaRPr>
          </a:p>
        </p:txBody>
      </p:sp>
      <p:sp>
        <p:nvSpPr>
          <p:cNvPr id="2368603" name="Rectangle 91"/>
          <p:cNvSpPr>
            <a:spLocks noChangeArrowheads="1"/>
          </p:cNvSpPr>
          <p:nvPr/>
        </p:nvSpPr>
        <p:spPr bwMode="auto">
          <a:xfrm>
            <a:off x="2708275" y="5199063"/>
            <a:ext cx="619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Mult1</a:t>
            </a:r>
            <a:endParaRPr lang="en-US" b="0">
              <a:solidFill>
                <a:srgbClr val="0000D4"/>
              </a:solidFill>
              <a:effectLst/>
              <a:latin typeface="Arial" charset="0"/>
            </a:endParaRPr>
          </a:p>
        </p:txBody>
      </p:sp>
      <p:sp>
        <p:nvSpPr>
          <p:cNvPr id="2368604" name="Rectangle 92"/>
          <p:cNvSpPr>
            <a:spLocks noChangeArrowheads="1"/>
          </p:cNvSpPr>
          <p:nvPr/>
        </p:nvSpPr>
        <p:spPr bwMode="auto">
          <a:xfrm>
            <a:off x="5194300" y="5199063"/>
            <a:ext cx="1196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F30885"/>
                </a:solidFill>
                <a:effectLst/>
                <a:latin typeface="Geneva" charset="0"/>
              </a:rPr>
              <a:t>Add    </a:t>
            </a:r>
            <a:r>
              <a:rPr lang="en-US" sz="1400" b="0">
                <a:solidFill>
                  <a:srgbClr val="008012"/>
                </a:solidFill>
                <a:effectLst/>
                <a:latin typeface="Geneva" charset="0"/>
              </a:rPr>
              <a:t> Divide</a:t>
            </a:r>
            <a:endParaRPr lang="en-US" b="0"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368605" name="Rectangle 93"/>
          <p:cNvSpPr>
            <a:spLocks noChangeArrowheads="1"/>
          </p:cNvSpPr>
          <p:nvPr/>
        </p:nvSpPr>
        <p:spPr bwMode="auto">
          <a:xfrm>
            <a:off x="2971800" y="2379663"/>
            <a:ext cx="787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7            </a:t>
            </a:r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9</a:t>
            </a:r>
            <a:endParaRPr lang="en-US" sz="1200">
              <a:effectLst/>
            </a:endParaRPr>
          </a:p>
        </p:txBody>
      </p:sp>
      <p:sp>
        <p:nvSpPr>
          <p:cNvPr id="2368606" name="Rectangle 94"/>
          <p:cNvSpPr>
            <a:spLocks noChangeArrowheads="1"/>
          </p:cNvSpPr>
          <p:nvPr/>
        </p:nvSpPr>
        <p:spPr bwMode="auto">
          <a:xfrm>
            <a:off x="2959100" y="26066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8</a:t>
            </a:r>
            <a:endParaRPr lang="en-US" sz="1200" b="0">
              <a:effectLst/>
            </a:endParaRPr>
          </a:p>
        </p:txBody>
      </p:sp>
      <p:sp>
        <p:nvSpPr>
          <p:cNvPr id="2368607" name="Rectangle 95"/>
          <p:cNvSpPr>
            <a:spLocks noChangeArrowheads="1"/>
          </p:cNvSpPr>
          <p:nvPr/>
        </p:nvSpPr>
        <p:spPr bwMode="auto">
          <a:xfrm>
            <a:off x="2732088" y="4419600"/>
            <a:ext cx="5630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8012"/>
                </a:solidFill>
                <a:effectLst/>
                <a:latin typeface="Geneva" charset="0"/>
              </a:rPr>
              <a:t>Yes       Div        F10           F0       F6      </a:t>
            </a:r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Mult1                 </a:t>
            </a:r>
            <a:r>
              <a:rPr lang="en-US" sz="1400" b="0">
                <a:solidFill>
                  <a:srgbClr val="008012"/>
                </a:solidFill>
                <a:effectLst/>
                <a:latin typeface="Geneva" charset="0"/>
              </a:rPr>
              <a:t>No         Yes</a:t>
            </a:r>
            <a:endParaRPr lang="en-US" b="0">
              <a:solidFill>
                <a:srgbClr val="008012"/>
              </a:solidFill>
              <a:effectLst/>
              <a:latin typeface="Arial" charset="0"/>
            </a:endParaRPr>
          </a:p>
        </p:txBody>
      </p:sp>
      <p:sp>
        <p:nvSpPr>
          <p:cNvPr id="2368608" name="Rectangle 96"/>
          <p:cNvSpPr>
            <a:spLocks noChangeArrowheads="1"/>
          </p:cNvSpPr>
          <p:nvPr/>
        </p:nvSpPr>
        <p:spPr bwMode="auto">
          <a:xfrm>
            <a:off x="539750" y="5753100"/>
            <a:ext cx="82867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>
                <a:solidFill>
                  <a:srgbClr val="FF3300"/>
                </a:solidFill>
                <a:effectLst/>
                <a:latin typeface="Arial" charset="0"/>
              </a:rPr>
              <a:t>  Read operands for MUL.D &amp; SUB.D?  Issue ADD.D?</a:t>
            </a:r>
          </a:p>
        </p:txBody>
      </p:sp>
      <p:sp>
        <p:nvSpPr>
          <p:cNvPr id="2368609" name="Text Box 97"/>
          <p:cNvSpPr txBox="1">
            <a:spLocks noChangeArrowheads="1"/>
          </p:cNvSpPr>
          <p:nvPr/>
        </p:nvSpPr>
        <p:spPr bwMode="auto">
          <a:xfrm>
            <a:off x="2879725" y="2741613"/>
            <a:ext cx="273050" cy="287337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rgbClr val="FF3300"/>
                </a:solidFill>
                <a:effectLst/>
              </a:rPr>
              <a:t>?</a:t>
            </a:r>
            <a:endParaRPr lang="en-US" sz="1200" b="0">
              <a:solidFill>
                <a:srgbClr val="FF3300"/>
              </a:solidFill>
              <a:effectLst/>
            </a:endParaRPr>
          </a:p>
        </p:txBody>
      </p:sp>
      <p:sp>
        <p:nvSpPr>
          <p:cNvPr id="2368610" name="AutoShape 98"/>
          <p:cNvSpPr>
            <a:spLocks noChangeArrowheads="1"/>
          </p:cNvSpPr>
          <p:nvPr/>
        </p:nvSpPr>
        <p:spPr bwMode="auto">
          <a:xfrm>
            <a:off x="3511550" y="2133600"/>
            <a:ext cx="387350" cy="444500"/>
          </a:xfrm>
          <a:prstGeom prst="roundRect">
            <a:avLst>
              <a:gd name="adj" fmla="val 12495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8611" name="Group 99"/>
          <p:cNvGrpSpPr>
            <a:grpSpLocks/>
          </p:cNvGrpSpPr>
          <p:nvPr/>
        </p:nvGrpSpPr>
        <p:grpSpPr bwMode="auto">
          <a:xfrm>
            <a:off x="739775" y="1682750"/>
            <a:ext cx="568325" cy="1376363"/>
            <a:chOff x="519" y="1067"/>
            <a:chExt cx="358" cy="867"/>
          </a:xfrm>
        </p:grpSpPr>
        <p:sp>
          <p:nvSpPr>
            <p:cNvPr id="2368612" name="Rectangle 100"/>
            <p:cNvSpPr>
              <a:spLocks noChangeArrowheads="1"/>
            </p:cNvSpPr>
            <p:nvPr/>
          </p:nvSpPr>
          <p:spPr bwMode="auto">
            <a:xfrm>
              <a:off x="519" y="1067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68613" name="Rectangle 101"/>
            <p:cNvSpPr>
              <a:spLocks noChangeArrowheads="1"/>
            </p:cNvSpPr>
            <p:nvPr/>
          </p:nvSpPr>
          <p:spPr bwMode="auto">
            <a:xfrm>
              <a:off x="519" y="1213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DD0806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68614" name="Rectangle 102"/>
            <p:cNvSpPr>
              <a:spLocks noChangeArrowheads="1"/>
            </p:cNvSpPr>
            <p:nvPr/>
          </p:nvSpPr>
          <p:spPr bwMode="auto">
            <a:xfrm>
              <a:off x="519" y="1360"/>
              <a:ext cx="3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D4"/>
                  </a:solidFill>
                  <a:effectLst/>
                  <a:latin typeface="Geneva" charset="0"/>
                </a:rPr>
                <a:t>MUL.D</a:t>
              </a:r>
              <a:endParaRPr lang="en-US" sz="1200" b="0">
                <a:effectLst/>
              </a:endParaRPr>
            </a:p>
          </p:txBody>
        </p:sp>
        <p:sp>
          <p:nvSpPr>
            <p:cNvPr id="2368615" name="Rectangle 103"/>
            <p:cNvSpPr>
              <a:spLocks noChangeArrowheads="1"/>
            </p:cNvSpPr>
            <p:nvPr/>
          </p:nvSpPr>
          <p:spPr bwMode="auto">
            <a:xfrm>
              <a:off x="519" y="1507"/>
              <a:ext cx="32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F20884"/>
                  </a:solidFill>
                  <a:effectLst/>
                  <a:latin typeface="Geneva" charset="0"/>
                </a:rPr>
                <a:t>SUB.D</a:t>
              </a:r>
              <a:endParaRPr lang="en-US" sz="1200" b="0">
                <a:effectLst/>
              </a:endParaRPr>
            </a:p>
          </p:txBody>
        </p:sp>
        <p:sp>
          <p:nvSpPr>
            <p:cNvPr id="2368616" name="Rectangle 104"/>
            <p:cNvSpPr>
              <a:spLocks noChangeArrowheads="1"/>
            </p:cNvSpPr>
            <p:nvPr/>
          </p:nvSpPr>
          <p:spPr bwMode="auto">
            <a:xfrm>
              <a:off x="519" y="1654"/>
              <a:ext cx="30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8011"/>
                  </a:solidFill>
                  <a:effectLst/>
                  <a:latin typeface="Geneva" charset="0"/>
                </a:rPr>
                <a:t>DIV.D</a:t>
              </a:r>
              <a:endParaRPr lang="en-US" sz="1200" b="0">
                <a:effectLst/>
              </a:endParaRPr>
            </a:p>
          </p:txBody>
        </p:sp>
        <p:sp>
          <p:nvSpPr>
            <p:cNvPr id="2368617" name="Rectangle 105"/>
            <p:cNvSpPr>
              <a:spLocks noChangeArrowheads="1"/>
            </p:cNvSpPr>
            <p:nvPr/>
          </p:nvSpPr>
          <p:spPr bwMode="auto">
            <a:xfrm>
              <a:off x="519" y="1800"/>
              <a:ext cx="3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ADD.D</a:t>
              </a:r>
              <a:endParaRPr lang="en-US" sz="1200" b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33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6F62A-3115-43AF-AF5E-B2F585ACFA88}" type="slidenum">
              <a:rPr lang="en-US"/>
              <a:pPr/>
              <a:t>3</a:t>
            </a:fld>
            <a:endParaRPr lang="en-US"/>
          </a:p>
        </p:txBody>
      </p:sp>
      <p:sp>
        <p:nvSpPr>
          <p:cNvPr id="241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471488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LLP Analysis Example 1</a:t>
            </a:r>
            <a:endParaRPr lang="en-US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41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4864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the loop:</a:t>
            </a:r>
          </a:p>
          <a:p>
            <a:pPr>
              <a:lnSpc>
                <a:spcPct val="90000"/>
              </a:lnSpc>
            </a:pPr>
            <a:endParaRPr lang="en-US" sz="7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                  </a:t>
            </a:r>
            <a:r>
              <a:rPr lang="en-US" sz="2600" dirty="0">
                <a:solidFill>
                  <a:srgbClr val="FF3300"/>
                </a:solidFill>
              </a:rPr>
              <a:t>for (</a:t>
            </a:r>
            <a:r>
              <a:rPr lang="en-US" sz="2600" dirty="0" err="1">
                <a:solidFill>
                  <a:srgbClr val="FF3300"/>
                </a:solidFill>
              </a:rPr>
              <a:t>i</a:t>
            </a:r>
            <a:r>
              <a:rPr lang="en-US" sz="2600" dirty="0">
                <a:solidFill>
                  <a:srgbClr val="FF3300"/>
                </a:solidFill>
              </a:rPr>
              <a:t>=1; </a:t>
            </a:r>
            <a:r>
              <a:rPr lang="en-US" sz="2600" dirty="0" err="1">
                <a:solidFill>
                  <a:srgbClr val="FF3300"/>
                </a:solidFill>
              </a:rPr>
              <a:t>i</a:t>
            </a:r>
            <a:r>
              <a:rPr lang="en-US" sz="2600" dirty="0">
                <a:solidFill>
                  <a:srgbClr val="FF3300"/>
                </a:solidFill>
              </a:rPr>
              <a:t>&lt;=100; </a:t>
            </a:r>
            <a:r>
              <a:rPr lang="en-US" sz="2600" dirty="0" err="1">
                <a:solidFill>
                  <a:srgbClr val="FF3300"/>
                </a:solidFill>
              </a:rPr>
              <a:t>i</a:t>
            </a:r>
            <a:r>
              <a:rPr lang="en-US" sz="2600" dirty="0">
                <a:solidFill>
                  <a:srgbClr val="FF3300"/>
                </a:solidFill>
              </a:rPr>
              <a:t>=i+1)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>
                <a:solidFill>
                  <a:schemeClr val="hlink"/>
                </a:solidFill>
              </a:rPr>
              <a:t>                                 </a:t>
            </a:r>
            <a:r>
              <a:rPr lang="en-US" sz="2600" dirty="0">
                <a:solidFill>
                  <a:srgbClr val="FF3300"/>
                </a:solidFill>
              </a:rPr>
              <a:t>A[i+1] = A[</a:t>
            </a:r>
            <a:r>
              <a:rPr lang="en-US" sz="2600" dirty="0" err="1">
                <a:solidFill>
                  <a:srgbClr val="FF3300"/>
                </a:solidFill>
              </a:rPr>
              <a:t>i</a:t>
            </a:r>
            <a:r>
              <a:rPr lang="en-US" sz="2600" dirty="0">
                <a:solidFill>
                  <a:srgbClr val="FF3300"/>
                </a:solidFill>
              </a:rPr>
              <a:t>] + C[</a:t>
            </a:r>
            <a:r>
              <a:rPr lang="en-US" sz="2600" dirty="0" err="1">
                <a:solidFill>
                  <a:srgbClr val="FF3300"/>
                </a:solidFill>
              </a:rPr>
              <a:t>i</a:t>
            </a:r>
            <a:r>
              <a:rPr lang="en-US" sz="2600" dirty="0">
                <a:solidFill>
                  <a:srgbClr val="FF3300"/>
                </a:solidFill>
              </a:rPr>
              <a:t>];</a:t>
            </a:r>
            <a:r>
              <a:rPr lang="en-US" sz="2600" dirty="0"/>
              <a:t>  /*  </a:t>
            </a:r>
            <a:r>
              <a:rPr lang="en-US" sz="2600" dirty="0">
                <a:solidFill>
                  <a:srgbClr val="0000FF"/>
                </a:solidFill>
              </a:rPr>
              <a:t>S1 </a:t>
            </a:r>
            <a:r>
              <a:rPr lang="en-US" sz="2600" dirty="0"/>
              <a:t>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                                 </a:t>
            </a:r>
            <a:r>
              <a:rPr lang="en-US" sz="2600" dirty="0">
                <a:solidFill>
                  <a:srgbClr val="FF3300"/>
                </a:solidFill>
              </a:rPr>
              <a:t>B[i+1] = B[</a:t>
            </a:r>
            <a:r>
              <a:rPr lang="en-US" sz="2600" dirty="0" err="1">
                <a:solidFill>
                  <a:srgbClr val="FF3300"/>
                </a:solidFill>
              </a:rPr>
              <a:t>i</a:t>
            </a:r>
            <a:r>
              <a:rPr lang="en-US" sz="2600" dirty="0">
                <a:solidFill>
                  <a:srgbClr val="FF3300"/>
                </a:solidFill>
              </a:rPr>
              <a:t>] + A[i+1];}</a:t>
            </a:r>
            <a:r>
              <a:rPr lang="en-US" sz="2600" dirty="0"/>
              <a:t>  /* </a:t>
            </a:r>
            <a:r>
              <a:rPr lang="en-US" sz="2600" dirty="0">
                <a:solidFill>
                  <a:srgbClr val="0000FF"/>
                </a:solidFill>
              </a:rPr>
              <a:t>S2</a:t>
            </a:r>
            <a:r>
              <a:rPr lang="en-US" sz="2600" dirty="0"/>
              <a:t>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                       </a:t>
            </a:r>
            <a:r>
              <a:rPr lang="en-US" sz="2600" dirty="0">
                <a:solidFill>
                  <a:srgbClr val="FF3300"/>
                </a:solidFill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           (Where </a:t>
            </a:r>
            <a:r>
              <a:rPr lang="en-US" sz="2000" dirty="0">
                <a:solidFill>
                  <a:srgbClr val="FF3300"/>
                </a:solidFill>
              </a:rPr>
              <a:t>A, B, C</a:t>
            </a:r>
            <a:r>
              <a:rPr lang="en-US" sz="2000" dirty="0"/>
              <a:t>  are distinct non-overlapping arrays)</a:t>
            </a:r>
          </a:p>
          <a:p>
            <a:pPr lvl="1">
              <a:lnSpc>
                <a:spcPct val="90000"/>
              </a:lnSpc>
            </a:pPr>
            <a:endParaRPr lang="en-US" sz="600" b="1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sz="1800" b="1" dirty="0">
                <a:solidFill>
                  <a:srgbClr val="0000FF"/>
                </a:solidFill>
              </a:rPr>
              <a:t>S2</a:t>
            </a:r>
            <a:r>
              <a:rPr lang="en-US" sz="1800" b="1" dirty="0"/>
              <a:t>  uses the value  </a:t>
            </a:r>
            <a:r>
              <a:rPr lang="en-US" sz="1800" b="1" dirty="0">
                <a:solidFill>
                  <a:srgbClr val="FF3300"/>
                </a:solidFill>
              </a:rPr>
              <a:t>A[i+1],</a:t>
            </a:r>
            <a:r>
              <a:rPr lang="en-US" sz="1800" b="1" dirty="0"/>
              <a:t> computed by </a:t>
            </a:r>
            <a:r>
              <a:rPr lang="en-US" sz="1800" b="1" dirty="0">
                <a:solidFill>
                  <a:srgbClr val="0000FF"/>
                </a:solidFill>
              </a:rPr>
              <a:t>S1</a:t>
            </a:r>
            <a:r>
              <a:rPr lang="en-US" sz="1800" b="1" dirty="0"/>
              <a:t> in the same iteration.  This data dependence is within the same iteration (not a loop-carried dependence)</a:t>
            </a:r>
            <a:r>
              <a:rPr lang="en-US" sz="1800" dirty="0"/>
              <a:t>.  </a:t>
            </a:r>
          </a:p>
          <a:p>
            <a:pPr lvl="2">
              <a:lnSpc>
                <a:spcPct val="90000"/>
              </a:lnSpc>
              <a:spcBef>
                <a:spcPct val="35000"/>
              </a:spcBef>
              <a:buFont typeface="Symbol" pitchFamily="18" charset="2"/>
              <a:buChar char="Þ"/>
            </a:pPr>
            <a:r>
              <a:rPr lang="en-US" sz="1800" dirty="0"/>
              <a:t> does not prevent loop iteration </a:t>
            </a:r>
            <a:r>
              <a:rPr lang="en-US" sz="1800" dirty="0" smtClean="0"/>
              <a:t>from being parallelized. </a:t>
            </a:r>
            <a:endParaRPr lang="en-US" sz="1800" dirty="0"/>
          </a:p>
          <a:p>
            <a:pPr lvl="1">
              <a:lnSpc>
                <a:spcPct val="90000"/>
              </a:lnSpc>
              <a:spcBef>
                <a:spcPct val="35000"/>
              </a:spcBef>
            </a:pPr>
            <a:endParaRPr lang="en-US" sz="400" b="1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sz="1800" b="1" dirty="0">
                <a:solidFill>
                  <a:srgbClr val="0000FF"/>
                </a:solidFill>
              </a:rPr>
              <a:t>S1</a:t>
            </a:r>
            <a:r>
              <a:rPr lang="en-US" sz="1800" b="1" dirty="0"/>
              <a:t>  uses a value computed by S1 in an earlier iteration, since iteration </a:t>
            </a:r>
            <a:r>
              <a:rPr lang="en-US" sz="1800" b="1" dirty="0" err="1"/>
              <a:t>i</a:t>
            </a:r>
            <a:r>
              <a:rPr lang="en-US" sz="1800" b="1" dirty="0"/>
              <a:t> computes  </a:t>
            </a:r>
            <a:r>
              <a:rPr lang="en-US" sz="1800" b="1" dirty="0">
                <a:solidFill>
                  <a:srgbClr val="FF3300"/>
                </a:solidFill>
              </a:rPr>
              <a:t>A[i+1]</a:t>
            </a:r>
            <a:r>
              <a:rPr lang="en-US" sz="1800" b="1" dirty="0"/>
              <a:t>  read in iteration  </a:t>
            </a:r>
            <a:r>
              <a:rPr lang="en-US" sz="1800" b="1" dirty="0">
                <a:solidFill>
                  <a:srgbClr val="FF3300"/>
                </a:solidFill>
              </a:rPr>
              <a:t>i+1</a:t>
            </a:r>
            <a:r>
              <a:rPr lang="en-US" sz="1800" b="1" dirty="0"/>
              <a:t>  </a:t>
            </a:r>
            <a:r>
              <a:rPr lang="en-US" sz="1800" b="1" dirty="0" smtClean="0"/>
              <a:t>This is thus loop-carried dependence, and limits parallelism.  </a:t>
            </a:r>
            <a:r>
              <a:rPr lang="en-US" sz="1800" b="1" dirty="0"/>
              <a:t>The same applies for </a:t>
            </a:r>
            <a:r>
              <a:rPr lang="en-US" sz="1800" b="1" dirty="0">
                <a:solidFill>
                  <a:srgbClr val="0000FF"/>
                </a:solidFill>
              </a:rPr>
              <a:t>S2</a:t>
            </a:r>
            <a:r>
              <a:rPr lang="en-US" sz="1800" b="1" dirty="0"/>
              <a:t> for </a:t>
            </a:r>
            <a:r>
              <a:rPr lang="en-US" sz="1800" b="1" dirty="0">
                <a:solidFill>
                  <a:srgbClr val="FF3300"/>
                </a:solidFill>
              </a:rPr>
              <a:t>B[</a:t>
            </a:r>
            <a:r>
              <a:rPr lang="en-US" sz="1800" b="1" dirty="0" err="1">
                <a:solidFill>
                  <a:srgbClr val="FF3300"/>
                </a:solidFill>
              </a:rPr>
              <a:t>i</a:t>
            </a:r>
            <a:r>
              <a:rPr lang="en-US" sz="1800" b="1" dirty="0">
                <a:solidFill>
                  <a:srgbClr val="FF3300"/>
                </a:solidFill>
              </a:rPr>
              <a:t>]</a:t>
            </a:r>
            <a:r>
              <a:rPr lang="en-US" sz="1800" b="1" dirty="0"/>
              <a:t> and B[i+1]</a:t>
            </a:r>
          </a:p>
          <a:p>
            <a:pPr lvl="2">
              <a:lnSpc>
                <a:spcPct val="90000"/>
              </a:lnSpc>
              <a:spcBef>
                <a:spcPct val="35000"/>
              </a:spcBef>
              <a:buFont typeface="Symbol" pitchFamily="18" charset="2"/>
              <a:buChar char="Þ"/>
            </a:pPr>
            <a:r>
              <a:rPr lang="en-US" sz="1800" dirty="0"/>
              <a:t>These two dependences are loop-carried spanning more than one </a:t>
            </a:r>
            <a:r>
              <a:rPr lang="en-US" sz="1800" dirty="0" smtClean="0"/>
              <a:t>iteration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43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73852-6A85-4BD1-972B-9BBA88044A68}" type="slidenum">
              <a:rPr lang="en-US"/>
              <a:pPr/>
              <a:t>30</a:t>
            </a:fld>
            <a:endParaRPr lang="en-US"/>
          </a:p>
        </p:txBody>
      </p:sp>
      <p:sp>
        <p:nvSpPr>
          <p:cNvPr id="236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152400"/>
            <a:ext cx="7772400" cy="277812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Scoreboard Example:  Cycle </a:t>
            </a:r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11</a:t>
            </a:r>
            <a:endParaRPr lang="en-US" sz="36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onotype Corsiva" pitchFamily="66" charset="0"/>
            </a:endParaRPr>
          </a:p>
        </p:txBody>
      </p:sp>
      <p:sp>
        <p:nvSpPr>
          <p:cNvPr id="2369539" name="Line 3"/>
          <p:cNvSpPr>
            <a:spLocks noChangeShapeType="1"/>
          </p:cNvSpPr>
          <p:nvPr/>
        </p:nvSpPr>
        <p:spPr bwMode="auto">
          <a:xfrm>
            <a:off x="2787650" y="1727200"/>
            <a:ext cx="24653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9540" name="Line 4"/>
          <p:cNvSpPr>
            <a:spLocks noChangeShapeType="1"/>
          </p:cNvSpPr>
          <p:nvPr/>
        </p:nvSpPr>
        <p:spPr bwMode="auto">
          <a:xfrm>
            <a:off x="2787650" y="3125788"/>
            <a:ext cx="24653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9541" name="Line 5"/>
          <p:cNvSpPr>
            <a:spLocks noChangeShapeType="1"/>
          </p:cNvSpPr>
          <p:nvPr/>
        </p:nvSpPr>
        <p:spPr bwMode="auto">
          <a:xfrm>
            <a:off x="2787650" y="3590925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9542" name="Line 6"/>
          <p:cNvSpPr>
            <a:spLocks noChangeShapeType="1"/>
          </p:cNvSpPr>
          <p:nvPr/>
        </p:nvSpPr>
        <p:spPr bwMode="auto">
          <a:xfrm>
            <a:off x="2787650" y="475615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9543" name="Line 7"/>
          <p:cNvSpPr>
            <a:spLocks noChangeShapeType="1"/>
          </p:cNvSpPr>
          <p:nvPr/>
        </p:nvSpPr>
        <p:spPr bwMode="auto">
          <a:xfrm>
            <a:off x="2787650" y="528320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9544" name="Line 8"/>
          <p:cNvSpPr>
            <a:spLocks noChangeShapeType="1"/>
          </p:cNvSpPr>
          <p:nvPr/>
        </p:nvSpPr>
        <p:spPr bwMode="auto">
          <a:xfrm>
            <a:off x="2787650" y="5516563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9545" name="Rectangle 9"/>
          <p:cNvSpPr>
            <a:spLocks noChangeArrowheads="1"/>
          </p:cNvSpPr>
          <p:nvPr/>
        </p:nvSpPr>
        <p:spPr bwMode="auto">
          <a:xfrm>
            <a:off x="811213" y="1282700"/>
            <a:ext cx="1265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Instruction status </a:t>
            </a:r>
            <a:endParaRPr lang="en-US" sz="1200" b="0">
              <a:effectLst/>
            </a:endParaRPr>
          </a:p>
        </p:txBody>
      </p:sp>
      <p:sp>
        <p:nvSpPr>
          <p:cNvPr id="2369546" name="Rectangle 10"/>
          <p:cNvSpPr>
            <a:spLocks noChangeArrowheads="1"/>
          </p:cNvSpPr>
          <p:nvPr/>
        </p:nvSpPr>
        <p:spPr bwMode="auto">
          <a:xfrm>
            <a:off x="3397250" y="1282700"/>
            <a:ext cx="34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Read</a:t>
            </a:r>
            <a:endParaRPr lang="en-US" sz="1100">
              <a:effectLst/>
            </a:endParaRPr>
          </a:p>
        </p:txBody>
      </p:sp>
      <p:sp>
        <p:nvSpPr>
          <p:cNvPr id="2369547" name="Rectangle 11"/>
          <p:cNvSpPr>
            <a:spLocks noChangeArrowheads="1"/>
          </p:cNvSpPr>
          <p:nvPr/>
        </p:nvSpPr>
        <p:spPr bwMode="auto">
          <a:xfrm>
            <a:off x="4106863" y="1282700"/>
            <a:ext cx="6683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Execution</a:t>
            </a:r>
            <a:endParaRPr lang="en-US" sz="1100">
              <a:effectLst/>
            </a:endParaRPr>
          </a:p>
        </p:txBody>
      </p:sp>
      <p:sp>
        <p:nvSpPr>
          <p:cNvPr id="2369548" name="Rectangle 12"/>
          <p:cNvSpPr>
            <a:spLocks noChangeArrowheads="1"/>
          </p:cNvSpPr>
          <p:nvPr/>
        </p:nvSpPr>
        <p:spPr bwMode="auto">
          <a:xfrm>
            <a:off x="4806950" y="1282700"/>
            <a:ext cx="347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Write</a:t>
            </a:r>
            <a:endParaRPr lang="en-US" sz="1100">
              <a:effectLst/>
            </a:endParaRPr>
          </a:p>
        </p:txBody>
      </p:sp>
      <p:sp>
        <p:nvSpPr>
          <p:cNvPr id="2369549" name="Rectangle 13"/>
          <p:cNvSpPr>
            <a:spLocks noChangeArrowheads="1"/>
          </p:cNvSpPr>
          <p:nvPr/>
        </p:nvSpPr>
        <p:spPr bwMode="auto">
          <a:xfrm>
            <a:off x="811213" y="1516063"/>
            <a:ext cx="769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Instruction</a:t>
            </a:r>
            <a:endParaRPr lang="en-US" sz="1200" b="0">
              <a:effectLst/>
            </a:endParaRPr>
          </a:p>
        </p:txBody>
      </p:sp>
      <p:sp>
        <p:nvSpPr>
          <p:cNvPr id="2369550" name="Rectangle 14"/>
          <p:cNvSpPr>
            <a:spLocks noChangeArrowheads="1"/>
          </p:cNvSpPr>
          <p:nvPr/>
        </p:nvSpPr>
        <p:spPr bwMode="auto">
          <a:xfrm>
            <a:off x="1966913" y="1516063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j</a:t>
            </a:r>
            <a:endParaRPr lang="en-US" sz="1200" b="0">
              <a:effectLst/>
            </a:endParaRPr>
          </a:p>
        </p:txBody>
      </p:sp>
      <p:sp>
        <p:nvSpPr>
          <p:cNvPr id="2369551" name="Rectangle 15"/>
          <p:cNvSpPr>
            <a:spLocks noChangeArrowheads="1"/>
          </p:cNvSpPr>
          <p:nvPr/>
        </p:nvSpPr>
        <p:spPr bwMode="auto">
          <a:xfrm>
            <a:off x="2443163" y="1516063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k</a:t>
            </a:r>
            <a:endParaRPr lang="en-US" sz="1200" b="0">
              <a:effectLst/>
            </a:endParaRPr>
          </a:p>
        </p:txBody>
      </p:sp>
      <p:sp>
        <p:nvSpPr>
          <p:cNvPr id="2369552" name="Rectangle 16"/>
          <p:cNvSpPr>
            <a:spLocks noChangeArrowheads="1"/>
          </p:cNvSpPr>
          <p:nvPr/>
        </p:nvSpPr>
        <p:spPr bwMode="auto">
          <a:xfrm>
            <a:off x="2819400" y="1516063"/>
            <a:ext cx="3571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Issue</a:t>
            </a:r>
            <a:endParaRPr lang="en-US" sz="1100">
              <a:effectLst/>
            </a:endParaRPr>
          </a:p>
        </p:txBody>
      </p:sp>
      <p:sp>
        <p:nvSpPr>
          <p:cNvPr id="2369553" name="Rectangle 17"/>
          <p:cNvSpPr>
            <a:spLocks noChangeArrowheads="1"/>
          </p:cNvSpPr>
          <p:nvPr/>
        </p:nvSpPr>
        <p:spPr bwMode="auto">
          <a:xfrm>
            <a:off x="3397250" y="1516063"/>
            <a:ext cx="6302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operands</a:t>
            </a:r>
            <a:endParaRPr lang="en-US" sz="1100">
              <a:effectLst/>
            </a:endParaRPr>
          </a:p>
        </p:txBody>
      </p:sp>
      <p:sp>
        <p:nvSpPr>
          <p:cNvPr id="2369554" name="Rectangle 18"/>
          <p:cNvSpPr>
            <a:spLocks noChangeArrowheads="1"/>
          </p:cNvSpPr>
          <p:nvPr/>
        </p:nvSpPr>
        <p:spPr bwMode="auto">
          <a:xfrm>
            <a:off x="4106863" y="1516063"/>
            <a:ext cx="612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complete</a:t>
            </a:r>
            <a:endParaRPr lang="en-US" sz="1100">
              <a:effectLst/>
            </a:endParaRPr>
          </a:p>
        </p:txBody>
      </p:sp>
      <p:sp>
        <p:nvSpPr>
          <p:cNvPr id="2369555" name="Rectangle 19"/>
          <p:cNvSpPr>
            <a:spLocks noChangeArrowheads="1"/>
          </p:cNvSpPr>
          <p:nvPr/>
        </p:nvSpPr>
        <p:spPr bwMode="auto">
          <a:xfrm>
            <a:off x="4806950" y="1516063"/>
            <a:ext cx="427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Result</a:t>
            </a:r>
            <a:endParaRPr lang="en-US" sz="1100">
              <a:effectLst/>
            </a:endParaRPr>
          </a:p>
        </p:txBody>
      </p:sp>
      <p:sp>
        <p:nvSpPr>
          <p:cNvPr id="2369556" name="Rectangle 20"/>
          <p:cNvSpPr>
            <a:spLocks noChangeArrowheads="1"/>
          </p:cNvSpPr>
          <p:nvPr/>
        </p:nvSpPr>
        <p:spPr bwMode="auto">
          <a:xfrm>
            <a:off x="1358900" y="17494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9557" name="Rectangle 21"/>
          <p:cNvSpPr>
            <a:spLocks noChangeArrowheads="1"/>
          </p:cNvSpPr>
          <p:nvPr/>
        </p:nvSpPr>
        <p:spPr bwMode="auto">
          <a:xfrm>
            <a:off x="1844675" y="1749425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34+</a:t>
            </a:r>
            <a:endParaRPr lang="en-US" sz="1200" b="0">
              <a:effectLst/>
            </a:endParaRPr>
          </a:p>
        </p:txBody>
      </p:sp>
      <p:sp>
        <p:nvSpPr>
          <p:cNvPr id="2369558" name="Rectangle 22"/>
          <p:cNvSpPr>
            <a:spLocks noChangeArrowheads="1"/>
          </p:cNvSpPr>
          <p:nvPr/>
        </p:nvSpPr>
        <p:spPr bwMode="auto">
          <a:xfrm>
            <a:off x="2332038" y="1749425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R2</a:t>
            </a:r>
            <a:endParaRPr lang="en-US" sz="1200" b="0">
              <a:effectLst/>
            </a:endParaRPr>
          </a:p>
        </p:txBody>
      </p:sp>
      <p:sp>
        <p:nvSpPr>
          <p:cNvPr id="2369559" name="Rectangle 23"/>
          <p:cNvSpPr>
            <a:spLocks noChangeArrowheads="1"/>
          </p:cNvSpPr>
          <p:nvPr/>
        </p:nvSpPr>
        <p:spPr bwMode="auto">
          <a:xfrm>
            <a:off x="3011488" y="17494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</a:t>
            </a:r>
            <a:endParaRPr lang="en-US" sz="1200" b="0">
              <a:effectLst/>
            </a:endParaRPr>
          </a:p>
        </p:txBody>
      </p:sp>
      <p:sp>
        <p:nvSpPr>
          <p:cNvPr id="2369560" name="Rectangle 24"/>
          <p:cNvSpPr>
            <a:spLocks noChangeArrowheads="1"/>
          </p:cNvSpPr>
          <p:nvPr/>
        </p:nvSpPr>
        <p:spPr bwMode="auto">
          <a:xfrm>
            <a:off x="3660775" y="17494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2</a:t>
            </a:r>
            <a:endParaRPr lang="en-US" sz="1200" b="0">
              <a:effectLst/>
            </a:endParaRPr>
          </a:p>
        </p:txBody>
      </p:sp>
      <p:sp>
        <p:nvSpPr>
          <p:cNvPr id="2369561" name="Rectangle 25"/>
          <p:cNvSpPr>
            <a:spLocks noChangeArrowheads="1"/>
          </p:cNvSpPr>
          <p:nvPr/>
        </p:nvSpPr>
        <p:spPr bwMode="auto">
          <a:xfrm>
            <a:off x="4360863" y="1749425"/>
            <a:ext cx="6667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3           4</a:t>
            </a:r>
            <a:endParaRPr lang="en-US" sz="1200" b="0">
              <a:effectLst/>
            </a:endParaRPr>
          </a:p>
        </p:txBody>
      </p:sp>
      <p:sp>
        <p:nvSpPr>
          <p:cNvPr id="2369562" name="Rectangle 26"/>
          <p:cNvSpPr>
            <a:spLocks noChangeArrowheads="1"/>
          </p:cNvSpPr>
          <p:nvPr/>
        </p:nvSpPr>
        <p:spPr bwMode="auto">
          <a:xfrm>
            <a:off x="1358900" y="19812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9563" name="Rectangle 27"/>
          <p:cNvSpPr>
            <a:spLocks noChangeArrowheads="1"/>
          </p:cNvSpPr>
          <p:nvPr/>
        </p:nvSpPr>
        <p:spPr bwMode="auto">
          <a:xfrm>
            <a:off x="1844675" y="1981200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45+</a:t>
            </a:r>
            <a:endParaRPr lang="en-US" sz="1200" b="0">
              <a:effectLst/>
            </a:endParaRPr>
          </a:p>
        </p:txBody>
      </p:sp>
      <p:sp>
        <p:nvSpPr>
          <p:cNvPr id="2369564" name="Rectangle 28"/>
          <p:cNvSpPr>
            <a:spLocks noChangeArrowheads="1"/>
          </p:cNvSpPr>
          <p:nvPr/>
        </p:nvSpPr>
        <p:spPr bwMode="auto">
          <a:xfrm>
            <a:off x="2332038" y="1981200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R3</a:t>
            </a:r>
            <a:endParaRPr lang="en-US" sz="1200" b="0">
              <a:effectLst/>
            </a:endParaRPr>
          </a:p>
        </p:txBody>
      </p:sp>
      <p:sp>
        <p:nvSpPr>
          <p:cNvPr id="2369565" name="Rectangle 29"/>
          <p:cNvSpPr>
            <a:spLocks noChangeArrowheads="1"/>
          </p:cNvSpPr>
          <p:nvPr/>
        </p:nvSpPr>
        <p:spPr bwMode="auto">
          <a:xfrm>
            <a:off x="1358900" y="22145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9566" name="Rectangle 30"/>
          <p:cNvSpPr>
            <a:spLocks noChangeArrowheads="1"/>
          </p:cNvSpPr>
          <p:nvPr/>
        </p:nvSpPr>
        <p:spPr bwMode="auto">
          <a:xfrm>
            <a:off x="1844675" y="22145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9567" name="Rectangle 31"/>
          <p:cNvSpPr>
            <a:spLocks noChangeArrowheads="1"/>
          </p:cNvSpPr>
          <p:nvPr/>
        </p:nvSpPr>
        <p:spPr bwMode="auto">
          <a:xfrm>
            <a:off x="2332038" y="22145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69568" name="Rectangle 32"/>
          <p:cNvSpPr>
            <a:spLocks noChangeArrowheads="1"/>
          </p:cNvSpPr>
          <p:nvPr/>
        </p:nvSpPr>
        <p:spPr bwMode="auto">
          <a:xfrm>
            <a:off x="1358900" y="24479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9569" name="Rectangle 33"/>
          <p:cNvSpPr>
            <a:spLocks noChangeArrowheads="1"/>
          </p:cNvSpPr>
          <p:nvPr/>
        </p:nvSpPr>
        <p:spPr bwMode="auto">
          <a:xfrm>
            <a:off x="1844675" y="24479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9570" name="Rectangle 34"/>
          <p:cNvSpPr>
            <a:spLocks noChangeArrowheads="1"/>
          </p:cNvSpPr>
          <p:nvPr/>
        </p:nvSpPr>
        <p:spPr bwMode="auto">
          <a:xfrm>
            <a:off x="2332038" y="24479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9571" name="Rectangle 35"/>
          <p:cNvSpPr>
            <a:spLocks noChangeArrowheads="1"/>
          </p:cNvSpPr>
          <p:nvPr/>
        </p:nvSpPr>
        <p:spPr bwMode="auto">
          <a:xfrm>
            <a:off x="1358900" y="2681288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69572" name="Rectangle 36"/>
          <p:cNvSpPr>
            <a:spLocks noChangeArrowheads="1"/>
          </p:cNvSpPr>
          <p:nvPr/>
        </p:nvSpPr>
        <p:spPr bwMode="auto">
          <a:xfrm>
            <a:off x="1844675" y="26812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9573" name="Rectangle 37"/>
          <p:cNvSpPr>
            <a:spLocks noChangeArrowheads="1"/>
          </p:cNvSpPr>
          <p:nvPr/>
        </p:nvSpPr>
        <p:spPr bwMode="auto">
          <a:xfrm>
            <a:off x="2332038" y="26812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9574" name="Rectangle 38"/>
          <p:cNvSpPr>
            <a:spLocks noChangeArrowheads="1"/>
          </p:cNvSpPr>
          <p:nvPr/>
        </p:nvSpPr>
        <p:spPr bwMode="auto">
          <a:xfrm>
            <a:off x="1358900" y="29130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9575" name="Rectangle 39"/>
          <p:cNvSpPr>
            <a:spLocks noChangeArrowheads="1"/>
          </p:cNvSpPr>
          <p:nvPr/>
        </p:nvSpPr>
        <p:spPr bwMode="auto">
          <a:xfrm>
            <a:off x="1844675" y="29130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9576" name="Rectangle 40"/>
          <p:cNvSpPr>
            <a:spLocks noChangeArrowheads="1"/>
          </p:cNvSpPr>
          <p:nvPr/>
        </p:nvSpPr>
        <p:spPr bwMode="auto">
          <a:xfrm>
            <a:off x="2332038" y="29130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9577" name="Rectangle 41"/>
          <p:cNvSpPr>
            <a:spLocks noChangeArrowheads="1"/>
          </p:cNvSpPr>
          <p:nvPr/>
        </p:nvSpPr>
        <p:spPr bwMode="auto">
          <a:xfrm>
            <a:off x="811213" y="3146425"/>
            <a:ext cx="1531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Functional unit status</a:t>
            </a:r>
            <a:endParaRPr lang="en-US" sz="1200" b="0">
              <a:effectLst/>
            </a:endParaRPr>
          </a:p>
        </p:txBody>
      </p:sp>
      <p:sp>
        <p:nvSpPr>
          <p:cNvPr id="2369578" name="Rectangle 42"/>
          <p:cNvSpPr>
            <a:spLocks noChangeArrowheads="1"/>
          </p:cNvSpPr>
          <p:nvPr/>
        </p:nvSpPr>
        <p:spPr bwMode="auto">
          <a:xfrm>
            <a:off x="4106863" y="3146425"/>
            <a:ext cx="2873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dest</a:t>
            </a:r>
            <a:endParaRPr lang="en-US" sz="1200" b="0">
              <a:effectLst/>
            </a:endParaRPr>
          </a:p>
        </p:txBody>
      </p:sp>
      <p:sp>
        <p:nvSpPr>
          <p:cNvPr id="2369579" name="Rectangle 43"/>
          <p:cNvSpPr>
            <a:spLocks noChangeArrowheads="1"/>
          </p:cNvSpPr>
          <p:nvPr/>
        </p:nvSpPr>
        <p:spPr bwMode="auto">
          <a:xfrm>
            <a:off x="4806950" y="31464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S1</a:t>
            </a:r>
            <a:endParaRPr lang="en-US" sz="1200" b="0">
              <a:effectLst/>
            </a:endParaRPr>
          </a:p>
        </p:txBody>
      </p:sp>
      <p:sp>
        <p:nvSpPr>
          <p:cNvPr id="2369580" name="Rectangle 44"/>
          <p:cNvSpPr>
            <a:spLocks noChangeArrowheads="1"/>
          </p:cNvSpPr>
          <p:nvPr/>
        </p:nvSpPr>
        <p:spPr bwMode="auto">
          <a:xfrm>
            <a:off x="5294313" y="31464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S2</a:t>
            </a:r>
            <a:endParaRPr lang="en-US" sz="1200" b="0">
              <a:effectLst/>
            </a:endParaRPr>
          </a:p>
        </p:txBody>
      </p:sp>
      <p:sp>
        <p:nvSpPr>
          <p:cNvPr id="2369581" name="Rectangle 45"/>
          <p:cNvSpPr>
            <a:spLocks noChangeArrowheads="1"/>
          </p:cNvSpPr>
          <p:nvPr/>
        </p:nvSpPr>
        <p:spPr bwMode="auto">
          <a:xfrm>
            <a:off x="5780088" y="3146425"/>
            <a:ext cx="5826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j</a:t>
            </a:r>
            <a:endParaRPr lang="en-US" sz="1200" b="0">
              <a:effectLst/>
            </a:endParaRPr>
          </a:p>
        </p:txBody>
      </p:sp>
      <p:sp>
        <p:nvSpPr>
          <p:cNvPr id="2369582" name="Rectangle 46"/>
          <p:cNvSpPr>
            <a:spLocks noChangeArrowheads="1"/>
          </p:cNvSpPr>
          <p:nvPr/>
        </p:nvSpPr>
        <p:spPr bwMode="auto">
          <a:xfrm>
            <a:off x="6470650" y="3146425"/>
            <a:ext cx="612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k</a:t>
            </a:r>
            <a:endParaRPr lang="en-US" sz="1200" b="0">
              <a:effectLst/>
            </a:endParaRPr>
          </a:p>
        </p:txBody>
      </p:sp>
      <p:sp>
        <p:nvSpPr>
          <p:cNvPr id="2369583" name="Rectangle 47"/>
          <p:cNvSpPr>
            <a:spLocks noChangeArrowheads="1"/>
          </p:cNvSpPr>
          <p:nvPr/>
        </p:nvSpPr>
        <p:spPr bwMode="auto">
          <a:xfrm>
            <a:off x="7210425" y="314642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Fj?</a:t>
            </a:r>
            <a:endParaRPr lang="en-US" sz="1200" b="0">
              <a:effectLst/>
            </a:endParaRPr>
          </a:p>
        </p:txBody>
      </p:sp>
      <p:sp>
        <p:nvSpPr>
          <p:cNvPr id="2369584" name="Rectangle 48"/>
          <p:cNvSpPr>
            <a:spLocks noChangeArrowheads="1"/>
          </p:cNvSpPr>
          <p:nvPr/>
        </p:nvSpPr>
        <p:spPr bwMode="auto">
          <a:xfrm>
            <a:off x="7829550" y="3146425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Fk?</a:t>
            </a:r>
            <a:endParaRPr lang="en-US" sz="1200" b="0">
              <a:effectLst/>
            </a:endParaRPr>
          </a:p>
        </p:txBody>
      </p:sp>
      <p:sp>
        <p:nvSpPr>
          <p:cNvPr id="2369585" name="Rectangle 49"/>
          <p:cNvSpPr>
            <a:spLocks noChangeArrowheads="1"/>
          </p:cNvSpPr>
          <p:nvPr/>
        </p:nvSpPr>
        <p:spPr bwMode="auto">
          <a:xfrm>
            <a:off x="1358900" y="3379788"/>
            <a:ext cx="355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Time</a:t>
            </a:r>
            <a:endParaRPr lang="en-US" sz="1200" b="0">
              <a:effectLst/>
            </a:endParaRPr>
          </a:p>
        </p:txBody>
      </p:sp>
      <p:sp>
        <p:nvSpPr>
          <p:cNvPr id="2369586" name="Rectangle 50"/>
          <p:cNvSpPr>
            <a:spLocks noChangeArrowheads="1"/>
          </p:cNvSpPr>
          <p:nvPr/>
        </p:nvSpPr>
        <p:spPr bwMode="auto">
          <a:xfrm>
            <a:off x="1844675" y="3379788"/>
            <a:ext cx="415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Name</a:t>
            </a:r>
            <a:endParaRPr lang="en-US" sz="1200" b="0">
              <a:effectLst/>
            </a:endParaRPr>
          </a:p>
        </p:txBody>
      </p:sp>
      <p:sp>
        <p:nvSpPr>
          <p:cNvPr id="2369587" name="Rectangle 51"/>
          <p:cNvSpPr>
            <a:spLocks noChangeArrowheads="1"/>
          </p:cNvSpPr>
          <p:nvPr/>
        </p:nvSpPr>
        <p:spPr bwMode="auto">
          <a:xfrm>
            <a:off x="2819400" y="3379788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Busy</a:t>
            </a:r>
            <a:endParaRPr lang="en-US" sz="1200" b="0">
              <a:effectLst/>
            </a:endParaRPr>
          </a:p>
        </p:txBody>
      </p:sp>
      <p:sp>
        <p:nvSpPr>
          <p:cNvPr id="2369588" name="Rectangle 52"/>
          <p:cNvSpPr>
            <a:spLocks noChangeArrowheads="1"/>
          </p:cNvSpPr>
          <p:nvPr/>
        </p:nvSpPr>
        <p:spPr bwMode="auto">
          <a:xfrm>
            <a:off x="3397250" y="3379788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Op</a:t>
            </a:r>
            <a:endParaRPr lang="en-US" sz="1200" b="0">
              <a:effectLst/>
            </a:endParaRPr>
          </a:p>
        </p:txBody>
      </p:sp>
      <p:sp>
        <p:nvSpPr>
          <p:cNvPr id="2369589" name="Rectangle 53"/>
          <p:cNvSpPr>
            <a:spLocks noChangeArrowheads="1"/>
          </p:cNvSpPr>
          <p:nvPr/>
        </p:nvSpPr>
        <p:spPr bwMode="auto">
          <a:xfrm>
            <a:off x="4106863" y="3379788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Fi</a:t>
            </a:r>
            <a:endParaRPr lang="en-US" sz="1200" b="0">
              <a:effectLst/>
            </a:endParaRPr>
          </a:p>
        </p:txBody>
      </p:sp>
      <p:sp>
        <p:nvSpPr>
          <p:cNvPr id="2369590" name="Rectangle 54"/>
          <p:cNvSpPr>
            <a:spLocks noChangeArrowheads="1"/>
          </p:cNvSpPr>
          <p:nvPr/>
        </p:nvSpPr>
        <p:spPr bwMode="auto">
          <a:xfrm>
            <a:off x="4806950" y="3379788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</a:t>
            </a:r>
            <a:endParaRPr lang="en-US" sz="1200" b="0">
              <a:effectLst/>
            </a:endParaRPr>
          </a:p>
        </p:txBody>
      </p:sp>
      <p:sp>
        <p:nvSpPr>
          <p:cNvPr id="2369591" name="Rectangle 55"/>
          <p:cNvSpPr>
            <a:spLocks noChangeArrowheads="1"/>
          </p:cNvSpPr>
          <p:nvPr/>
        </p:nvSpPr>
        <p:spPr bwMode="auto">
          <a:xfrm>
            <a:off x="5294313" y="33797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</a:t>
            </a:r>
            <a:endParaRPr lang="en-US" sz="1200" b="0">
              <a:effectLst/>
            </a:endParaRPr>
          </a:p>
        </p:txBody>
      </p:sp>
      <p:sp>
        <p:nvSpPr>
          <p:cNvPr id="2369592" name="Rectangle 56"/>
          <p:cNvSpPr>
            <a:spLocks noChangeArrowheads="1"/>
          </p:cNvSpPr>
          <p:nvPr/>
        </p:nvSpPr>
        <p:spPr bwMode="auto">
          <a:xfrm>
            <a:off x="5780088" y="3379788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Qj</a:t>
            </a:r>
            <a:endParaRPr lang="en-US" sz="1200" b="0">
              <a:effectLst/>
            </a:endParaRPr>
          </a:p>
        </p:txBody>
      </p:sp>
      <p:sp>
        <p:nvSpPr>
          <p:cNvPr id="2369593" name="Rectangle 57"/>
          <p:cNvSpPr>
            <a:spLocks noChangeArrowheads="1"/>
          </p:cNvSpPr>
          <p:nvPr/>
        </p:nvSpPr>
        <p:spPr bwMode="auto">
          <a:xfrm>
            <a:off x="6470650" y="3379788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Qk</a:t>
            </a:r>
            <a:endParaRPr lang="en-US" sz="1200" b="0">
              <a:effectLst/>
            </a:endParaRPr>
          </a:p>
        </p:txBody>
      </p:sp>
      <p:sp>
        <p:nvSpPr>
          <p:cNvPr id="2369594" name="Rectangle 58"/>
          <p:cNvSpPr>
            <a:spLocks noChangeArrowheads="1"/>
          </p:cNvSpPr>
          <p:nvPr/>
        </p:nvSpPr>
        <p:spPr bwMode="auto">
          <a:xfrm>
            <a:off x="7210425" y="3379788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Rj</a:t>
            </a:r>
            <a:endParaRPr lang="en-US" sz="1200" b="0">
              <a:effectLst/>
            </a:endParaRPr>
          </a:p>
        </p:txBody>
      </p:sp>
      <p:sp>
        <p:nvSpPr>
          <p:cNvPr id="2369595" name="Rectangle 59"/>
          <p:cNvSpPr>
            <a:spLocks noChangeArrowheads="1"/>
          </p:cNvSpPr>
          <p:nvPr/>
        </p:nvSpPr>
        <p:spPr bwMode="auto">
          <a:xfrm>
            <a:off x="7829550" y="33797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Rk</a:t>
            </a:r>
            <a:endParaRPr lang="en-US" sz="1200" b="0">
              <a:effectLst/>
            </a:endParaRPr>
          </a:p>
        </p:txBody>
      </p:sp>
      <p:sp>
        <p:nvSpPr>
          <p:cNvPr id="2369596" name="Rectangle 60"/>
          <p:cNvSpPr>
            <a:spLocks noChangeArrowheads="1"/>
          </p:cNvSpPr>
          <p:nvPr/>
        </p:nvSpPr>
        <p:spPr bwMode="auto">
          <a:xfrm>
            <a:off x="1844675" y="3613150"/>
            <a:ext cx="503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69597" name="Rectangle 61"/>
          <p:cNvSpPr>
            <a:spLocks noChangeArrowheads="1"/>
          </p:cNvSpPr>
          <p:nvPr/>
        </p:nvSpPr>
        <p:spPr bwMode="auto">
          <a:xfrm>
            <a:off x="2819400" y="3613150"/>
            <a:ext cx="261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 No</a:t>
            </a:r>
            <a:endParaRPr lang="en-US" sz="1200" b="0">
              <a:effectLst/>
            </a:endParaRPr>
          </a:p>
        </p:txBody>
      </p:sp>
      <p:sp>
        <p:nvSpPr>
          <p:cNvPr id="2369598" name="Line 62"/>
          <p:cNvSpPr>
            <a:spLocks noChangeShapeType="1"/>
          </p:cNvSpPr>
          <p:nvPr/>
        </p:nvSpPr>
        <p:spPr bwMode="auto">
          <a:xfrm>
            <a:off x="2778125" y="1727200"/>
            <a:ext cx="1588" cy="139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9599" name="Rectangle 63"/>
          <p:cNvSpPr>
            <a:spLocks noChangeArrowheads="1"/>
          </p:cNvSpPr>
          <p:nvPr/>
        </p:nvSpPr>
        <p:spPr bwMode="auto">
          <a:xfrm>
            <a:off x="1685925" y="3844925"/>
            <a:ext cx="612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8  Mult1</a:t>
            </a:r>
            <a:endParaRPr lang="en-US" sz="1200" b="0">
              <a:effectLst/>
            </a:endParaRPr>
          </a:p>
        </p:txBody>
      </p:sp>
      <p:sp>
        <p:nvSpPr>
          <p:cNvPr id="2369600" name="Rectangle 64"/>
          <p:cNvSpPr>
            <a:spLocks noChangeArrowheads="1"/>
          </p:cNvSpPr>
          <p:nvPr/>
        </p:nvSpPr>
        <p:spPr bwMode="auto">
          <a:xfrm>
            <a:off x="1844675" y="4078288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Mult2</a:t>
            </a:r>
            <a:endParaRPr lang="en-US" sz="1200" b="0">
              <a:effectLst/>
            </a:endParaRPr>
          </a:p>
        </p:txBody>
      </p:sp>
      <p:sp>
        <p:nvSpPr>
          <p:cNvPr id="2369601" name="Rectangle 65"/>
          <p:cNvSpPr>
            <a:spLocks noChangeArrowheads="1"/>
          </p:cNvSpPr>
          <p:nvPr/>
        </p:nvSpPr>
        <p:spPr bwMode="auto">
          <a:xfrm>
            <a:off x="2819400" y="4078288"/>
            <a:ext cx="261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 No</a:t>
            </a:r>
            <a:endParaRPr lang="en-US" sz="1200" b="0">
              <a:effectLst/>
            </a:endParaRPr>
          </a:p>
        </p:txBody>
      </p:sp>
      <p:sp>
        <p:nvSpPr>
          <p:cNvPr id="2369602" name="Rectangle 66"/>
          <p:cNvSpPr>
            <a:spLocks noChangeArrowheads="1"/>
          </p:cNvSpPr>
          <p:nvPr/>
        </p:nvSpPr>
        <p:spPr bwMode="auto">
          <a:xfrm>
            <a:off x="1654175" y="4311650"/>
            <a:ext cx="484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0  Add</a:t>
            </a:r>
            <a:endParaRPr lang="en-US" sz="1200" b="0">
              <a:effectLst/>
            </a:endParaRPr>
          </a:p>
        </p:txBody>
      </p:sp>
      <p:sp>
        <p:nvSpPr>
          <p:cNvPr id="2369603" name="Rectangle 67"/>
          <p:cNvSpPr>
            <a:spLocks noChangeArrowheads="1"/>
          </p:cNvSpPr>
          <p:nvPr/>
        </p:nvSpPr>
        <p:spPr bwMode="auto">
          <a:xfrm>
            <a:off x="1844675" y="4545013"/>
            <a:ext cx="484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Divide</a:t>
            </a:r>
            <a:endParaRPr lang="en-US" sz="1200" b="0">
              <a:effectLst/>
            </a:endParaRPr>
          </a:p>
        </p:txBody>
      </p:sp>
      <p:sp>
        <p:nvSpPr>
          <p:cNvPr id="2369604" name="Rectangle 68"/>
          <p:cNvSpPr>
            <a:spLocks noChangeArrowheads="1"/>
          </p:cNvSpPr>
          <p:nvPr/>
        </p:nvSpPr>
        <p:spPr bwMode="auto">
          <a:xfrm>
            <a:off x="811213" y="4776788"/>
            <a:ext cx="14843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Register result status</a:t>
            </a:r>
            <a:endParaRPr lang="en-US" sz="1200" b="0">
              <a:effectLst/>
            </a:endParaRPr>
          </a:p>
        </p:txBody>
      </p:sp>
      <p:sp>
        <p:nvSpPr>
          <p:cNvPr id="2369605" name="Rectangle 69"/>
          <p:cNvSpPr>
            <a:spLocks noChangeArrowheads="1"/>
          </p:cNvSpPr>
          <p:nvPr/>
        </p:nvSpPr>
        <p:spPr bwMode="auto">
          <a:xfrm>
            <a:off x="820738" y="5010150"/>
            <a:ext cx="574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>
                <a:solidFill>
                  <a:srgbClr val="000000"/>
                </a:solidFill>
                <a:effectLst/>
                <a:latin typeface="Geneva" charset="0"/>
              </a:rPr>
              <a:t>Clock</a:t>
            </a:r>
            <a:endParaRPr lang="en-US" sz="1200" b="0">
              <a:effectLst/>
            </a:endParaRPr>
          </a:p>
        </p:txBody>
      </p:sp>
      <p:sp>
        <p:nvSpPr>
          <p:cNvPr id="2369606" name="Rectangle 70"/>
          <p:cNvSpPr>
            <a:spLocks noChangeArrowheads="1"/>
          </p:cNvSpPr>
          <p:nvPr/>
        </p:nvSpPr>
        <p:spPr bwMode="auto">
          <a:xfrm>
            <a:off x="2828925" y="500062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69607" name="Rectangle 71"/>
          <p:cNvSpPr>
            <a:spLocks noChangeArrowheads="1"/>
          </p:cNvSpPr>
          <p:nvPr/>
        </p:nvSpPr>
        <p:spPr bwMode="auto">
          <a:xfrm>
            <a:off x="3406775" y="500062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69608" name="Rectangle 72"/>
          <p:cNvSpPr>
            <a:spLocks noChangeArrowheads="1"/>
          </p:cNvSpPr>
          <p:nvPr/>
        </p:nvSpPr>
        <p:spPr bwMode="auto">
          <a:xfrm>
            <a:off x="4116388" y="500062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69609" name="Rectangle 73"/>
          <p:cNvSpPr>
            <a:spLocks noChangeArrowheads="1"/>
          </p:cNvSpPr>
          <p:nvPr/>
        </p:nvSpPr>
        <p:spPr bwMode="auto">
          <a:xfrm>
            <a:off x="4816475" y="500062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69610" name="Rectangle 74"/>
          <p:cNvSpPr>
            <a:spLocks noChangeArrowheads="1"/>
          </p:cNvSpPr>
          <p:nvPr/>
        </p:nvSpPr>
        <p:spPr bwMode="auto">
          <a:xfrm>
            <a:off x="5303838" y="500062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69611" name="Rectangle 75"/>
          <p:cNvSpPr>
            <a:spLocks noChangeArrowheads="1"/>
          </p:cNvSpPr>
          <p:nvPr/>
        </p:nvSpPr>
        <p:spPr bwMode="auto">
          <a:xfrm>
            <a:off x="5791200" y="5000625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69612" name="Rectangle 76"/>
          <p:cNvSpPr>
            <a:spLocks noChangeArrowheads="1"/>
          </p:cNvSpPr>
          <p:nvPr/>
        </p:nvSpPr>
        <p:spPr bwMode="auto">
          <a:xfrm>
            <a:off x="6480175" y="5000625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F12</a:t>
            </a:r>
            <a:endParaRPr lang="en-US" sz="1200" b="0">
              <a:effectLst/>
            </a:endParaRPr>
          </a:p>
        </p:txBody>
      </p:sp>
      <p:sp>
        <p:nvSpPr>
          <p:cNvPr id="2369613" name="Rectangle 77"/>
          <p:cNvSpPr>
            <a:spLocks noChangeArrowheads="1"/>
          </p:cNvSpPr>
          <p:nvPr/>
        </p:nvSpPr>
        <p:spPr bwMode="auto">
          <a:xfrm>
            <a:off x="7221538" y="5000625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...</a:t>
            </a:r>
            <a:endParaRPr lang="en-US" sz="1200" b="0">
              <a:effectLst/>
            </a:endParaRPr>
          </a:p>
        </p:txBody>
      </p:sp>
      <p:sp>
        <p:nvSpPr>
          <p:cNvPr id="2369614" name="Rectangle 78"/>
          <p:cNvSpPr>
            <a:spLocks noChangeArrowheads="1"/>
          </p:cNvSpPr>
          <p:nvPr/>
        </p:nvSpPr>
        <p:spPr bwMode="auto">
          <a:xfrm>
            <a:off x="7839075" y="5000625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F30</a:t>
            </a:r>
            <a:endParaRPr lang="en-US" sz="1200" b="0">
              <a:effectLst/>
            </a:endParaRPr>
          </a:p>
        </p:txBody>
      </p:sp>
      <p:sp>
        <p:nvSpPr>
          <p:cNvPr id="2369615" name="Rectangle 79"/>
          <p:cNvSpPr>
            <a:spLocks noChangeArrowheads="1"/>
          </p:cNvSpPr>
          <p:nvPr/>
        </p:nvSpPr>
        <p:spPr bwMode="auto">
          <a:xfrm>
            <a:off x="1144588" y="5303838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11</a:t>
            </a:r>
            <a:endParaRPr lang="en-US" sz="1200" b="0">
              <a:effectLst/>
            </a:endParaRPr>
          </a:p>
        </p:txBody>
      </p:sp>
      <p:sp>
        <p:nvSpPr>
          <p:cNvPr id="2369616" name="Rectangle 80"/>
          <p:cNvSpPr>
            <a:spLocks noChangeArrowheads="1"/>
          </p:cNvSpPr>
          <p:nvPr/>
        </p:nvSpPr>
        <p:spPr bwMode="auto">
          <a:xfrm>
            <a:off x="2332038" y="5303838"/>
            <a:ext cx="236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</a:t>
            </a:r>
            <a:endParaRPr lang="en-US" sz="1200" b="0">
              <a:effectLst/>
            </a:endParaRPr>
          </a:p>
        </p:txBody>
      </p:sp>
      <p:sp>
        <p:nvSpPr>
          <p:cNvPr id="2369617" name="Line 81"/>
          <p:cNvSpPr>
            <a:spLocks noChangeShapeType="1"/>
          </p:cNvSpPr>
          <p:nvPr/>
        </p:nvSpPr>
        <p:spPr bwMode="auto">
          <a:xfrm>
            <a:off x="2778125" y="3590925"/>
            <a:ext cx="1588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9618" name="Line 82"/>
          <p:cNvSpPr>
            <a:spLocks noChangeShapeType="1"/>
          </p:cNvSpPr>
          <p:nvPr/>
        </p:nvSpPr>
        <p:spPr bwMode="auto">
          <a:xfrm>
            <a:off x="8499475" y="3590925"/>
            <a:ext cx="1588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9619" name="Line 83"/>
          <p:cNvSpPr>
            <a:spLocks noChangeShapeType="1"/>
          </p:cNvSpPr>
          <p:nvPr/>
        </p:nvSpPr>
        <p:spPr bwMode="auto">
          <a:xfrm>
            <a:off x="2778125" y="5283200"/>
            <a:ext cx="1588" cy="233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9620" name="Line 84"/>
          <p:cNvSpPr>
            <a:spLocks noChangeShapeType="1"/>
          </p:cNvSpPr>
          <p:nvPr/>
        </p:nvSpPr>
        <p:spPr bwMode="auto">
          <a:xfrm>
            <a:off x="5253038" y="1727200"/>
            <a:ext cx="1587" cy="139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9621" name="Line 85"/>
          <p:cNvSpPr>
            <a:spLocks noChangeShapeType="1"/>
          </p:cNvSpPr>
          <p:nvPr/>
        </p:nvSpPr>
        <p:spPr bwMode="auto">
          <a:xfrm>
            <a:off x="8499475" y="5283200"/>
            <a:ext cx="1588" cy="233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9622" name="Rectangle 86"/>
          <p:cNvSpPr>
            <a:spLocks noChangeArrowheads="1"/>
          </p:cNvSpPr>
          <p:nvPr/>
        </p:nvSpPr>
        <p:spPr bwMode="auto">
          <a:xfrm>
            <a:off x="2997200" y="1989138"/>
            <a:ext cx="2116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5             6           7  </a:t>
            </a:r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         </a:t>
            </a:r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8</a:t>
            </a:r>
            <a:endParaRPr lang="en-US" sz="1200" b="0">
              <a:effectLst/>
            </a:endParaRPr>
          </a:p>
        </p:txBody>
      </p:sp>
      <p:sp>
        <p:nvSpPr>
          <p:cNvPr id="2369623" name="Rectangle 87"/>
          <p:cNvSpPr>
            <a:spLocks noChangeArrowheads="1"/>
          </p:cNvSpPr>
          <p:nvPr/>
        </p:nvSpPr>
        <p:spPr bwMode="auto">
          <a:xfrm>
            <a:off x="2990850" y="2214563"/>
            <a:ext cx="755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6             9</a:t>
            </a:r>
            <a:endParaRPr lang="en-US" sz="1200">
              <a:effectLst/>
            </a:endParaRPr>
          </a:p>
        </p:txBody>
      </p:sp>
      <p:sp>
        <p:nvSpPr>
          <p:cNvPr id="2369624" name="Rectangle 88"/>
          <p:cNvSpPr>
            <a:spLocks noChangeArrowheads="1"/>
          </p:cNvSpPr>
          <p:nvPr/>
        </p:nvSpPr>
        <p:spPr bwMode="auto">
          <a:xfrm>
            <a:off x="2730500" y="3802063"/>
            <a:ext cx="5551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Yes       Mult        F0         F2       F4     </a:t>
            </a:r>
            <a:r>
              <a:rPr lang="en-US" sz="1400" b="0">
                <a:solidFill>
                  <a:srgbClr val="DD0907"/>
                </a:solidFill>
                <a:effectLst/>
                <a:latin typeface="Geneva" charset="0"/>
              </a:rPr>
              <a:t>                         </a:t>
            </a:r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Yes          Yes</a:t>
            </a:r>
          </a:p>
        </p:txBody>
      </p:sp>
      <p:sp>
        <p:nvSpPr>
          <p:cNvPr id="2369625" name="Rectangle 89"/>
          <p:cNvSpPr>
            <a:spLocks noChangeArrowheads="1"/>
          </p:cNvSpPr>
          <p:nvPr/>
        </p:nvSpPr>
        <p:spPr bwMode="auto">
          <a:xfrm>
            <a:off x="2730500" y="4259263"/>
            <a:ext cx="5532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F30885"/>
                </a:solidFill>
                <a:effectLst/>
                <a:latin typeface="Geneva" charset="0"/>
              </a:rPr>
              <a:t>Yes       Sub         F8        F6       F2                     </a:t>
            </a:r>
            <a:r>
              <a:rPr lang="en-US" sz="1400" b="0">
                <a:solidFill>
                  <a:srgbClr val="DD0907"/>
                </a:solidFill>
                <a:effectLst/>
                <a:latin typeface="Geneva" charset="0"/>
              </a:rPr>
              <a:t>         </a:t>
            </a:r>
            <a:r>
              <a:rPr lang="en-US" sz="1400" b="0">
                <a:solidFill>
                  <a:srgbClr val="F30885"/>
                </a:solidFill>
                <a:effectLst/>
                <a:latin typeface="Geneva" charset="0"/>
              </a:rPr>
              <a:t>Yes          Yes</a:t>
            </a:r>
            <a:endParaRPr lang="en-US" b="0">
              <a:solidFill>
                <a:srgbClr val="F30885"/>
              </a:solidFill>
              <a:effectLst/>
              <a:latin typeface="Arial" charset="0"/>
            </a:endParaRPr>
          </a:p>
        </p:txBody>
      </p:sp>
      <p:sp>
        <p:nvSpPr>
          <p:cNvPr id="2369626" name="Rectangle 90"/>
          <p:cNvSpPr>
            <a:spLocks noChangeArrowheads="1"/>
          </p:cNvSpPr>
          <p:nvPr/>
        </p:nvSpPr>
        <p:spPr bwMode="auto">
          <a:xfrm>
            <a:off x="2720975" y="5262563"/>
            <a:ext cx="619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Mult1</a:t>
            </a:r>
            <a:endParaRPr lang="en-US" b="0">
              <a:solidFill>
                <a:srgbClr val="0000D4"/>
              </a:solidFill>
              <a:effectLst/>
              <a:latin typeface="Arial" charset="0"/>
            </a:endParaRPr>
          </a:p>
        </p:txBody>
      </p:sp>
      <p:sp>
        <p:nvSpPr>
          <p:cNvPr id="2369627" name="Rectangle 91"/>
          <p:cNvSpPr>
            <a:spLocks noChangeArrowheads="1"/>
          </p:cNvSpPr>
          <p:nvPr/>
        </p:nvSpPr>
        <p:spPr bwMode="auto">
          <a:xfrm>
            <a:off x="5207000" y="5262563"/>
            <a:ext cx="1196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F30885"/>
                </a:solidFill>
                <a:effectLst/>
                <a:latin typeface="Geneva" charset="0"/>
              </a:rPr>
              <a:t>Add    </a:t>
            </a:r>
            <a:r>
              <a:rPr lang="en-US" sz="1400" b="0">
                <a:solidFill>
                  <a:srgbClr val="008012"/>
                </a:solidFill>
                <a:effectLst/>
                <a:latin typeface="Geneva" charset="0"/>
              </a:rPr>
              <a:t> Divide</a:t>
            </a:r>
            <a:endParaRPr lang="en-US" b="0"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369628" name="Rectangle 92"/>
          <p:cNvSpPr>
            <a:spLocks noChangeArrowheads="1"/>
          </p:cNvSpPr>
          <p:nvPr/>
        </p:nvSpPr>
        <p:spPr bwMode="auto">
          <a:xfrm>
            <a:off x="2984500" y="2443163"/>
            <a:ext cx="1574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7              9          </a:t>
            </a:r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11</a:t>
            </a:r>
            <a:endParaRPr lang="en-US" sz="1200">
              <a:effectLst/>
            </a:endParaRPr>
          </a:p>
        </p:txBody>
      </p:sp>
      <p:sp>
        <p:nvSpPr>
          <p:cNvPr id="2369629" name="Rectangle 93"/>
          <p:cNvSpPr>
            <a:spLocks noChangeArrowheads="1"/>
          </p:cNvSpPr>
          <p:nvPr/>
        </p:nvSpPr>
        <p:spPr bwMode="auto">
          <a:xfrm>
            <a:off x="2971800" y="26701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8</a:t>
            </a:r>
            <a:endParaRPr lang="en-US" sz="1200" b="0">
              <a:effectLst/>
            </a:endParaRPr>
          </a:p>
        </p:txBody>
      </p:sp>
      <p:sp>
        <p:nvSpPr>
          <p:cNvPr id="2369630" name="Rectangle 94"/>
          <p:cNvSpPr>
            <a:spLocks noChangeArrowheads="1"/>
          </p:cNvSpPr>
          <p:nvPr/>
        </p:nvSpPr>
        <p:spPr bwMode="auto">
          <a:xfrm>
            <a:off x="2744788" y="4483100"/>
            <a:ext cx="5483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8012"/>
                </a:solidFill>
                <a:effectLst/>
                <a:latin typeface="Geneva" charset="0"/>
              </a:rPr>
              <a:t>Yes       Div        F10        F0       F6   </a:t>
            </a:r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Mult1                  </a:t>
            </a:r>
            <a:r>
              <a:rPr lang="en-US" sz="1400" b="0">
                <a:solidFill>
                  <a:srgbClr val="008012"/>
                </a:solidFill>
                <a:effectLst/>
                <a:latin typeface="Geneva" charset="0"/>
              </a:rPr>
              <a:t>No           Yes</a:t>
            </a:r>
            <a:endParaRPr lang="en-US" b="0">
              <a:solidFill>
                <a:srgbClr val="008012"/>
              </a:solidFill>
              <a:effectLst/>
              <a:latin typeface="Arial" charset="0"/>
            </a:endParaRPr>
          </a:p>
        </p:txBody>
      </p:sp>
      <p:sp>
        <p:nvSpPr>
          <p:cNvPr id="2369631" name="AutoShape 95"/>
          <p:cNvSpPr>
            <a:spLocks noChangeArrowheads="1"/>
          </p:cNvSpPr>
          <p:nvPr/>
        </p:nvSpPr>
        <p:spPr bwMode="auto">
          <a:xfrm>
            <a:off x="4267200" y="2362200"/>
            <a:ext cx="38100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9632" name="Group 96"/>
          <p:cNvGrpSpPr>
            <a:grpSpLocks/>
          </p:cNvGrpSpPr>
          <p:nvPr/>
        </p:nvGrpSpPr>
        <p:grpSpPr bwMode="auto">
          <a:xfrm>
            <a:off x="685800" y="1747838"/>
            <a:ext cx="568325" cy="1376362"/>
            <a:chOff x="519" y="1067"/>
            <a:chExt cx="358" cy="867"/>
          </a:xfrm>
        </p:grpSpPr>
        <p:sp>
          <p:nvSpPr>
            <p:cNvPr id="2369633" name="Rectangle 97"/>
            <p:cNvSpPr>
              <a:spLocks noChangeArrowheads="1"/>
            </p:cNvSpPr>
            <p:nvPr/>
          </p:nvSpPr>
          <p:spPr bwMode="auto">
            <a:xfrm>
              <a:off x="519" y="1067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69634" name="Rectangle 98"/>
            <p:cNvSpPr>
              <a:spLocks noChangeArrowheads="1"/>
            </p:cNvSpPr>
            <p:nvPr/>
          </p:nvSpPr>
          <p:spPr bwMode="auto">
            <a:xfrm>
              <a:off x="519" y="1213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DD0806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69635" name="Rectangle 99"/>
            <p:cNvSpPr>
              <a:spLocks noChangeArrowheads="1"/>
            </p:cNvSpPr>
            <p:nvPr/>
          </p:nvSpPr>
          <p:spPr bwMode="auto">
            <a:xfrm>
              <a:off x="519" y="1360"/>
              <a:ext cx="3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D4"/>
                  </a:solidFill>
                  <a:effectLst/>
                  <a:latin typeface="Geneva" charset="0"/>
                </a:rPr>
                <a:t>MUL.D</a:t>
              </a:r>
              <a:endParaRPr lang="en-US" sz="1200" b="0">
                <a:effectLst/>
              </a:endParaRPr>
            </a:p>
          </p:txBody>
        </p:sp>
        <p:sp>
          <p:nvSpPr>
            <p:cNvPr id="2369636" name="Rectangle 100"/>
            <p:cNvSpPr>
              <a:spLocks noChangeArrowheads="1"/>
            </p:cNvSpPr>
            <p:nvPr/>
          </p:nvSpPr>
          <p:spPr bwMode="auto">
            <a:xfrm>
              <a:off x="519" y="1507"/>
              <a:ext cx="32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F20884"/>
                  </a:solidFill>
                  <a:effectLst/>
                  <a:latin typeface="Geneva" charset="0"/>
                </a:rPr>
                <a:t>SUB.D</a:t>
              </a:r>
              <a:endParaRPr lang="en-US" sz="1200" b="0">
                <a:effectLst/>
              </a:endParaRPr>
            </a:p>
          </p:txBody>
        </p:sp>
        <p:sp>
          <p:nvSpPr>
            <p:cNvPr id="2369637" name="Rectangle 101"/>
            <p:cNvSpPr>
              <a:spLocks noChangeArrowheads="1"/>
            </p:cNvSpPr>
            <p:nvPr/>
          </p:nvSpPr>
          <p:spPr bwMode="auto">
            <a:xfrm>
              <a:off x="519" y="1654"/>
              <a:ext cx="30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8011"/>
                  </a:solidFill>
                  <a:effectLst/>
                  <a:latin typeface="Geneva" charset="0"/>
                </a:rPr>
                <a:t>DIV.D</a:t>
              </a:r>
              <a:endParaRPr lang="en-US" sz="1200" b="0">
                <a:effectLst/>
              </a:endParaRPr>
            </a:p>
          </p:txBody>
        </p:sp>
        <p:sp>
          <p:nvSpPr>
            <p:cNvPr id="2369638" name="Rectangle 102"/>
            <p:cNvSpPr>
              <a:spLocks noChangeArrowheads="1"/>
            </p:cNvSpPr>
            <p:nvPr/>
          </p:nvSpPr>
          <p:spPr bwMode="auto">
            <a:xfrm>
              <a:off x="519" y="1800"/>
              <a:ext cx="3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ADD.D</a:t>
              </a:r>
              <a:endParaRPr lang="en-US" sz="1200" b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6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1961E-1DBB-4C1C-8B60-5DB6D8E90BD7}" type="slidenum">
              <a:rPr lang="en-US"/>
              <a:pPr/>
              <a:t>31</a:t>
            </a:fld>
            <a:endParaRPr lang="en-US"/>
          </a:p>
        </p:txBody>
      </p:sp>
      <p:sp>
        <p:nvSpPr>
          <p:cNvPr id="237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2400"/>
            <a:ext cx="7772400" cy="630238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Scoreboard Example:  Cycle 12</a:t>
            </a:r>
          </a:p>
        </p:txBody>
      </p:sp>
      <p:sp>
        <p:nvSpPr>
          <p:cNvPr id="2370563" name="Line 3"/>
          <p:cNvSpPr>
            <a:spLocks noChangeShapeType="1"/>
          </p:cNvSpPr>
          <p:nvPr/>
        </p:nvSpPr>
        <p:spPr bwMode="auto">
          <a:xfrm>
            <a:off x="2774950" y="1663700"/>
            <a:ext cx="24653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0564" name="Line 4"/>
          <p:cNvSpPr>
            <a:spLocks noChangeShapeType="1"/>
          </p:cNvSpPr>
          <p:nvPr/>
        </p:nvSpPr>
        <p:spPr bwMode="auto">
          <a:xfrm>
            <a:off x="2774950" y="3062288"/>
            <a:ext cx="24653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0565" name="Line 5"/>
          <p:cNvSpPr>
            <a:spLocks noChangeShapeType="1"/>
          </p:cNvSpPr>
          <p:nvPr/>
        </p:nvSpPr>
        <p:spPr bwMode="auto">
          <a:xfrm>
            <a:off x="2774950" y="3527425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0566" name="Line 6"/>
          <p:cNvSpPr>
            <a:spLocks noChangeShapeType="1"/>
          </p:cNvSpPr>
          <p:nvPr/>
        </p:nvSpPr>
        <p:spPr bwMode="auto">
          <a:xfrm>
            <a:off x="2774950" y="469265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0567" name="Line 7"/>
          <p:cNvSpPr>
            <a:spLocks noChangeShapeType="1"/>
          </p:cNvSpPr>
          <p:nvPr/>
        </p:nvSpPr>
        <p:spPr bwMode="auto">
          <a:xfrm>
            <a:off x="2774950" y="521970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0568" name="Line 8"/>
          <p:cNvSpPr>
            <a:spLocks noChangeShapeType="1"/>
          </p:cNvSpPr>
          <p:nvPr/>
        </p:nvSpPr>
        <p:spPr bwMode="auto">
          <a:xfrm>
            <a:off x="2774950" y="5453063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0569" name="Rectangle 9"/>
          <p:cNvSpPr>
            <a:spLocks noChangeArrowheads="1"/>
          </p:cNvSpPr>
          <p:nvPr/>
        </p:nvSpPr>
        <p:spPr bwMode="auto">
          <a:xfrm>
            <a:off x="798513" y="1219200"/>
            <a:ext cx="1265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Instruction status </a:t>
            </a:r>
            <a:endParaRPr lang="en-US" sz="1200" b="0">
              <a:effectLst/>
            </a:endParaRPr>
          </a:p>
        </p:txBody>
      </p:sp>
      <p:sp>
        <p:nvSpPr>
          <p:cNvPr id="2370570" name="Rectangle 10"/>
          <p:cNvSpPr>
            <a:spLocks noChangeArrowheads="1"/>
          </p:cNvSpPr>
          <p:nvPr/>
        </p:nvSpPr>
        <p:spPr bwMode="auto">
          <a:xfrm>
            <a:off x="3384550" y="1219200"/>
            <a:ext cx="34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Read</a:t>
            </a:r>
            <a:endParaRPr lang="en-US" sz="1100">
              <a:effectLst/>
            </a:endParaRPr>
          </a:p>
        </p:txBody>
      </p:sp>
      <p:sp>
        <p:nvSpPr>
          <p:cNvPr id="2370571" name="Rectangle 11"/>
          <p:cNvSpPr>
            <a:spLocks noChangeArrowheads="1"/>
          </p:cNvSpPr>
          <p:nvPr/>
        </p:nvSpPr>
        <p:spPr bwMode="auto">
          <a:xfrm>
            <a:off x="4094163" y="1219200"/>
            <a:ext cx="6683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Execution</a:t>
            </a:r>
            <a:endParaRPr lang="en-US" sz="1100">
              <a:effectLst/>
            </a:endParaRPr>
          </a:p>
        </p:txBody>
      </p:sp>
      <p:sp>
        <p:nvSpPr>
          <p:cNvPr id="2370572" name="Rectangle 12"/>
          <p:cNvSpPr>
            <a:spLocks noChangeArrowheads="1"/>
          </p:cNvSpPr>
          <p:nvPr/>
        </p:nvSpPr>
        <p:spPr bwMode="auto">
          <a:xfrm>
            <a:off x="4794250" y="1219200"/>
            <a:ext cx="347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Write</a:t>
            </a:r>
            <a:endParaRPr lang="en-US" sz="1100">
              <a:effectLst/>
            </a:endParaRPr>
          </a:p>
        </p:txBody>
      </p:sp>
      <p:sp>
        <p:nvSpPr>
          <p:cNvPr id="2370573" name="Rectangle 13"/>
          <p:cNvSpPr>
            <a:spLocks noChangeArrowheads="1"/>
          </p:cNvSpPr>
          <p:nvPr/>
        </p:nvSpPr>
        <p:spPr bwMode="auto">
          <a:xfrm>
            <a:off x="798513" y="1452563"/>
            <a:ext cx="769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Instruction</a:t>
            </a:r>
            <a:endParaRPr lang="en-US" sz="1200" b="0">
              <a:effectLst/>
            </a:endParaRPr>
          </a:p>
        </p:txBody>
      </p:sp>
      <p:sp>
        <p:nvSpPr>
          <p:cNvPr id="2370574" name="Rectangle 14"/>
          <p:cNvSpPr>
            <a:spLocks noChangeArrowheads="1"/>
          </p:cNvSpPr>
          <p:nvPr/>
        </p:nvSpPr>
        <p:spPr bwMode="auto">
          <a:xfrm>
            <a:off x="1954213" y="1452563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j</a:t>
            </a:r>
            <a:endParaRPr lang="en-US" sz="1200" b="0">
              <a:effectLst/>
            </a:endParaRPr>
          </a:p>
        </p:txBody>
      </p:sp>
      <p:sp>
        <p:nvSpPr>
          <p:cNvPr id="2370575" name="Rectangle 15"/>
          <p:cNvSpPr>
            <a:spLocks noChangeArrowheads="1"/>
          </p:cNvSpPr>
          <p:nvPr/>
        </p:nvSpPr>
        <p:spPr bwMode="auto">
          <a:xfrm>
            <a:off x="2430463" y="1452563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k</a:t>
            </a:r>
            <a:endParaRPr lang="en-US" sz="1200" b="0">
              <a:effectLst/>
            </a:endParaRPr>
          </a:p>
        </p:txBody>
      </p:sp>
      <p:sp>
        <p:nvSpPr>
          <p:cNvPr id="2370576" name="Rectangle 16"/>
          <p:cNvSpPr>
            <a:spLocks noChangeArrowheads="1"/>
          </p:cNvSpPr>
          <p:nvPr/>
        </p:nvSpPr>
        <p:spPr bwMode="auto">
          <a:xfrm>
            <a:off x="2806700" y="1452563"/>
            <a:ext cx="3571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Issue</a:t>
            </a:r>
            <a:endParaRPr lang="en-US" sz="1100">
              <a:effectLst/>
            </a:endParaRPr>
          </a:p>
        </p:txBody>
      </p:sp>
      <p:sp>
        <p:nvSpPr>
          <p:cNvPr id="2370577" name="Rectangle 17"/>
          <p:cNvSpPr>
            <a:spLocks noChangeArrowheads="1"/>
          </p:cNvSpPr>
          <p:nvPr/>
        </p:nvSpPr>
        <p:spPr bwMode="auto">
          <a:xfrm>
            <a:off x="3384550" y="1452563"/>
            <a:ext cx="6302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operands</a:t>
            </a:r>
            <a:endParaRPr lang="en-US" sz="1100">
              <a:effectLst/>
            </a:endParaRPr>
          </a:p>
        </p:txBody>
      </p:sp>
      <p:sp>
        <p:nvSpPr>
          <p:cNvPr id="2370578" name="Rectangle 18"/>
          <p:cNvSpPr>
            <a:spLocks noChangeArrowheads="1"/>
          </p:cNvSpPr>
          <p:nvPr/>
        </p:nvSpPr>
        <p:spPr bwMode="auto">
          <a:xfrm>
            <a:off x="4094163" y="1452563"/>
            <a:ext cx="612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complete</a:t>
            </a:r>
            <a:endParaRPr lang="en-US" sz="1100">
              <a:effectLst/>
            </a:endParaRPr>
          </a:p>
        </p:txBody>
      </p:sp>
      <p:sp>
        <p:nvSpPr>
          <p:cNvPr id="2370579" name="Rectangle 19"/>
          <p:cNvSpPr>
            <a:spLocks noChangeArrowheads="1"/>
          </p:cNvSpPr>
          <p:nvPr/>
        </p:nvSpPr>
        <p:spPr bwMode="auto">
          <a:xfrm>
            <a:off x="4794250" y="1452563"/>
            <a:ext cx="427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Result</a:t>
            </a:r>
            <a:endParaRPr lang="en-US" sz="1100">
              <a:effectLst/>
            </a:endParaRPr>
          </a:p>
        </p:txBody>
      </p:sp>
      <p:sp>
        <p:nvSpPr>
          <p:cNvPr id="2370580" name="Rectangle 20"/>
          <p:cNvSpPr>
            <a:spLocks noChangeArrowheads="1"/>
          </p:cNvSpPr>
          <p:nvPr/>
        </p:nvSpPr>
        <p:spPr bwMode="auto">
          <a:xfrm>
            <a:off x="1346200" y="16859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0581" name="Rectangle 21"/>
          <p:cNvSpPr>
            <a:spLocks noChangeArrowheads="1"/>
          </p:cNvSpPr>
          <p:nvPr/>
        </p:nvSpPr>
        <p:spPr bwMode="auto">
          <a:xfrm>
            <a:off x="1831975" y="1685925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34+</a:t>
            </a:r>
            <a:endParaRPr lang="en-US" sz="1200" b="0">
              <a:effectLst/>
            </a:endParaRPr>
          </a:p>
        </p:txBody>
      </p:sp>
      <p:sp>
        <p:nvSpPr>
          <p:cNvPr id="2370582" name="Rectangle 22"/>
          <p:cNvSpPr>
            <a:spLocks noChangeArrowheads="1"/>
          </p:cNvSpPr>
          <p:nvPr/>
        </p:nvSpPr>
        <p:spPr bwMode="auto">
          <a:xfrm>
            <a:off x="2319338" y="1685925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R2</a:t>
            </a:r>
            <a:endParaRPr lang="en-US" sz="1200" b="0">
              <a:effectLst/>
            </a:endParaRPr>
          </a:p>
        </p:txBody>
      </p:sp>
      <p:sp>
        <p:nvSpPr>
          <p:cNvPr id="2370583" name="Rectangle 23"/>
          <p:cNvSpPr>
            <a:spLocks noChangeArrowheads="1"/>
          </p:cNvSpPr>
          <p:nvPr/>
        </p:nvSpPr>
        <p:spPr bwMode="auto">
          <a:xfrm>
            <a:off x="2998788" y="16859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</a:t>
            </a:r>
            <a:endParaRPr lang="en-US" sz="1200" b="0">
              <a:effectLst/>
            </a:endParaRPr>
          </a:p>
        </p:txBody>
      </p:sp>
      <p:sp>
        <p:nvSpPr>
          <p:cNvPr id="2370584" name="Rectangle 24"/>
          <p:cNvSpPr>
            <a:spLocks noChangeArrowheads="1"/>
          </p:cNvSpPr>
          <p:nvPr/>
        </p:nvSpPr>
        <p:spPr bwMode="auto">
          <a:xfrm>
            <a:off x="3648075" y="16859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2</a:t>
            </a:r>
            <a:endParaRPr lang="en-US" sz="1200" b="0">
              <a:effectLst/>
            </a:endParaRPr>
          </a:p>
        </p:txBody>
      </p:sp>
      <p:sp>
        <p:nvSpPr>
          <p:cNvPr id="2370585" name="Rectangle 25"/>
          <p:cNvSpPr>
            <a:spLocks noChangeArrowheads="1"/>
          </p:cNvSpPr>
          <p:nvPr/>
        </p:nvSpPr>
        <p:spPr bwMode="auto">
          <a:xfrm>
            <a:off x="4348163" y="1685925"/>
            <a:ext cx="6667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3           4</a:t>
            </a:r>
            <a:endParaRPr lang="en-US" sz="1200" b="0">
              <a:effectLst/>
            </a:endParaRPr>
          </a:p>
        </p:txBody>
      </p:sp>
      <p:sp>
        <p:nvSpPr>
          <p:cNvPr id="2370586" name="Rectangle 26"/>
          <p:cNvSpPr>
            <a:spLocks noChangeArrowheads="1"/>
          </p:cNvSpPr>
          <p:nvPr/>
        </p:nvSpPr>
        <p:spPr bwMode="auto">
          <a:xfrm>
            <a:off x="1346200" y="19177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0587" name="Rectangle 27"/>
          <p:cNvSpPr>
            <a:spLocks noChangeArrowheads="1"/>
          </p:cNvSpPr>
          <p:nvPr/>
        </p:nvSpPr>
        <p:spPr bwMode="auto">
          <a:xfrm>
            <a:off x="1831975" y="1917700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45+</a:t>
            </a:r>
            <a:endParaRPr lang="en-US" sz="1200" b="0">
              <a:effectLst/>
            </a:endParaRPr>
          </a:p>
        </p:txBody>
      </p:sp>
      <p:sp>
        <p:nvSpPr>
          <p:cNvPr id="2370588" name="Rectangle 28"/>
          <p:cNvSpPr>
            <a:spLocks noChangeArrowheads="1"/>
          </p:cNvSpPr>
          <p:nvPr/>
        </p:nvSpPr>
        <p:spPr bwMode="auto">
          <a:xfrm>
            <a:off x="2319338" y="1917700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R3</a:t>
            </a:r>
            <a:endParaRPr lang="en-US" sz="1200" b="0">
              <a:effectLst/>
            </a:endParaRPr>
          </a:p>
        </p:txBody>
      </p:sp>
      <p:sp>
        <p:nvSpPr>
          <p:cNvPr id="2370589" name="Rectangle 29"/>
          <p:cNvSpPr>
            <a:spLocks noChangeArrowheads="1"/>
          </p:cNvSpPr>
          <p:nvPr/>
        </p:nvSpPr>
        <p:spPr bwMode="auto">
          <a:xfrm>
            <a:off x="1346200" y="21510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0590" name="Rectangle 30"/>
          <p:cNvSpPr>
            <a:spLocks noChangeArrowheads="1"/>
          </p:cNvSpPr>
          <p:nvPr/>
        </p:nvSpPr>
        <p:spPr bwMode="auto">
          <a:xfrm>
            <a:off x="1831975" y="21510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0591" name="Rectangle 31"/>
          <p:cNvSpPr>
            <a:spLocks noChangeArrowheads="1"/>
          </p:cNvSpPr>
          <p:nvPr/>
        </p:nvSpPr>
        <p:spPr bwMode="auto">
          <a:xfrm>
            <a:off x="2319338" y="21510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70592" name="Rectangle 32"/>
          <p:cNvSpPr>
            <a:spLocks noChangeArrowheads="1"/>
          </p:cNvSpPr>
          <p:nvPr/>
        </p:nvSpPr>
        <p:spPr bwMode="auto">
          <a:xfrm>
            <a:off x="1346200" y="23844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0593" name="Rectangle 33"/>
          <p:cNvSpPr>
            <a:spLocks noChangeArrowheads="1"/>
          </p:cNvSpPr>
          <p:nvPr/>
        </p:nvSpPr>
        <p:spPr bwMode="auto">
          <a:xfrm>
            <a:off x="1831975" y="23844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0594" name="Rectangle 34"/>
          <p:cNvSpPr>
            <a:spLocks noChangeArrowheads="1"/>
          </p:cNvSpPr>
          <p:nvPr/>
        </p:nvSpPr>
        <p:spPr bwMode="auto">
          <a:xfrm>
            <a:off x="2319338" y="23844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0595" name="Rectangle 35"/>
          <p:cNvSpPr>
            <a:spLocks noChangeArrowheads="1"/>
          </p:cNvSpPr>
          <p:nvPr/>
        </p:nvSpPr>
        <p:spPr bwMode="auto">
          <a:xfrm>
            <a:off x="1346200" y="2617788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70596" name="Rectangle 36"/>
          <p:cNvSpPr>
            <a:spLocks noChangeArrowheads="1"/>
          </p:cNvSpPr>
          <p:nvPr/>
        </p:nvSpPr>
        <p:spPr bwMode="auto">
          <a:xfrm>
            <a:off x="1831975" y="26177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0597" name="Rectangle 37"/>
          <p:cNvSpPr>
            <a:spLocks noChangeArrowheads="1"/>
          </p:cNvSpPr>
          <p:nvPr/>
        </p:nvSpPr>
        <p:spPr bwMode="auto">
          <a:xfrm>
            <a:off x="2319338" y="26177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0598" name="Rectangle 38"/>
          <p:cNvSpPr>
            <a:spLocks noChangeArrowheads="1"/>
          </p:cNvSpPr>
          <p:nvPr/>
        </p:nvSpPr>
        <p:spPr bwMode="auto">
          <a:xfrm>
            <a:off x="1346200" y="28495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0599" name="Rectangle 39"/>
          <p:cNvSpPr>
            <a:spLocks noChangeArrowheads="1"/>
          </p:cNvSpPr>
          <p:nvPr/>
        </p:nvSpPr>
        <p:spPr bwMode="auto">
          <a:xfrm>
            <a:off x="1831975" y="28495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0600" name="Rectangle 40"/>
          <p:cNvSpPr>
            <a:spLocks noChangeArrowheads="1"/>
          </p:cNvSpPr>
          <p:nvPr/>
        </p:nvSpPr>
        <p:spPr bwMode="auto">
          <a:xfrm>
            <a:off x="2319338" y="28495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0601" name="Rectangle 41"/>
          <p:cNvSpPr>
            <a:spLocks noChangeArrowheads="1"/>
          </p:cNvSpPr>
          <p:nvPr/>
        </p:nvSpPr>
        <p:spPr bwMode="auto">
          <a:xfrm>
            <a:off x="798513" y="3082925"/>
            <a:ext cx="1531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Functional unit status</a:t>
            </a:r>
            <a:endParaRPr lang="en-US" sz="1200" b="0">
              <a:effectLst/>
            </a:endParaRPr>
          </a:p>
        </p:txBody>
      </p:sp>
      <p:sp>
        <p:nvSpPr>
          <p:cNvPr id="2370602" name="Rectangle 42"/>
          <p:cNvSpPr>
            <a:spLocks noChangeArrowheads="1"/>
          </p:cNvSpPr>
          <p:nvPr/>
        </p:nvSpPr>
        <p:spPr bwMode="auto">
          <a:xfrm>
            <a:off x="4094163" y="3082925"/>
            <a:ext cx="2873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dest</a:t>
            </a:r>
            <a:endParaRPr lang="en-US" sz="1200" b="0">
              <a:effectLst/>
            </a:endParaRPr>
          </a:p>
        </p:txBody>
      </p:sp>
      <p:sp>
        <p:nvSpPr>
          <p:cNvPr id="2370603" name="Rectangle 43"/>
          <p:cNvSpPr>
            <a:spLocks noChangeArrowheads="1"/>
          </p:cNvSpPr>
          <p:nvPr/>
        </p:nvSpPr>
        <p:spPr bwMode="auto">
          <a:xfrm>
            <a:off x="4794250" y="30829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S1</a:t>
            </a:r>
            <a:endParaRPr lang="en-US" sz="1200" b="0">
              <a:effectLst/>
            </a:endParaRPr>
          </a:p>
        </p:txBody>
      </p:sp>
      <p:sp>
        <p:nvSpPr>
          <p:cNvPr id="2370604" name="Rectangle 44"/>
          <p:cNvSpPr>
            <a:spLocks noChangeArrowheads="1"/>
          </p:cNvSpPr>
          <p:nvPr/>
        </p:nvSpPr>
        <p:spPr bwMode="auto">
          <a:xfrm>
            <a:off x="5281613" y="30829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S2</a:t>
            </a:r>
            <a:endParaRPr lang="en-US" sz="1200" b="0">
              <a:effectLst/>
            </a:endParaRPr>
          </a:p>
        </p:txBody>
      </p:sp>
      <p:sp>
        <p:nvSpPr>
          <p:cNvPr id="2370605" name="Rectangle 45"/>
          <p:cNvSpPr>
            <a:spLocks noChangeArrowheads="1"/>
          </p:cNvSpPr>
          <p:nvPr/>
        </p:nvSpPr>
        <p:spPr bwMode="auto">
          <a:xfrm>
            <a:off x="5767388" y="3082925"/>
            <a:ext cx="5826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j</a:t>
            </a:r>
            <a:endParaRPr lang="en-US" sz="1200" b="0">
              <a:effectLst/>
            </a:endParaRPr>
          </a:p>
        </p:txBody>
      </p:sp>
      <p:sp>
        <p:nvSpPr>
          <p:cNvPr id="2370606" name="Rectangle 46"/>
          <p:cNvSpPr>
            <a:spLocks noChangeArrowheads="1"/>
          </p:cNvSpPr>
          <p:nvPr/>
        </p:nvSpPr>
        <p:spPr bwMode="auto">
          <a:xfrm>
            <a:off x="6457950" y="3082925"/>
            <a:ext cx="612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k</a:t>
            </a:r>
            <a:endParaRPr lang="en-US" sz="1200" b="0">
              <a:effectLst/>
            </a:endParaRPr>
          </a:p>
        </p:txBody>
      </p:sp>
      <p:sp>
        <p:nvSpPr>
          <p:cNvPr id="2370607" name="Rectangle 47"/>
          <p:cNvSpPr>
            <a:spLocks noChangeArrowheads="1"/>
          </p:cNvSpPr>
          <p:nvPr/>
        </p:nvSpPr>
        <p:spPr bwMode="auto">
          <a:xfrm>
            <a:off x="7197725" y="308292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Fj?</a:t>
            </a:r>
            <a:endParaRPr lang="en-US" sz="1200" b="0">
              <a:effectLst/>
            </a:endParaRPr>
          </a:p>
        </p:txBody>
      </p:sp>
      <p:sp>
        <p:nvSpPr>
          <p:cNvPr id="2370608" name="Rectangle 48"/>
          <p:cNvSpPr>
            <a:spLocks noChangeArrowheads="1"/>
          </p:cNvSpPr>
          <p:nvPr/>
        </p:nvSpPr>
        <p:spPr bwMode="auto">
          <a:xfrm>
            <a:off x="7816850" y="3082925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Fk?</a:t>
            </a:r>
            <a:endParaRPr lang="en-US" sz="1200" b="0">
              <a:effectLst/>
            </a:endParaRPr>
          </a:p>
        </p:txBody>
      </p:sp>
      <p:sp>
        <p:nvSpPr>
          <p:cNvPr id="2370609" name="Rectangle 49"/>
          <p:cNvSpPr>
            <a:spLocks noChangeArrowheads="1"/>
          </p:cNvSpPr>
          <p:nvPr/>
        </p:nvSpPr>
        <p:spPr bwMode="auto">
          <a:xfrm>
            <a:off x="1346200" y="3316288"/>
            <a:ext cx="355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Time</a:t>
            </a:r>
            <a:endParaRPr lang="en-US" sz="1200" b="0">
              <a:effectLst/>
            </a:endParaRPr>
          </a:p>
        </p:txBody>
      </p:sp>
      <p:sp>
        <p:nvSpPr>
          <p:cNvPr id="2370610" name="Rectangle 50"/>
          <p:cNvSpPr>
            <a:spLocks noChangeArrowheads="1"/>
          </p:cNvSpPr>
          <p:nvPr/>
        </p:nvSpPr>
        <p:spPr bwMode="auto">
          <a:xfrm>
            <a:off x="1831975" y="3316288"/>
            <a:ext cx="415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Name</a:t>
            </a:r>
            <a:endParaRPr lang="en-US" sz="1200" b="0">
              <a:effectLst/>
            </a:endParaRPr>
          </a:p>
        </p:txBody>
      </p:sp>
      <p:sp>
        <p:nvSpPr>
          <p:cNvPr id="2370611" name="Rectangle 51"/>
          <p:cNvSpPr>
            <a:spLocks noChangeArrowheads="1"/>
          </p:cNvSpPr>
          <p:nvPr/>
        </p:nvSpPr>
        <p:spPr bwMode="auto">
          <a:xfrm>
            <a:off x="2806700" y="3316288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Busy</a:t>
            </a:r>
            <a:endParaRPr lang="en-US" sz="1200" b="0">
              <a:effectLst/>
            </a:endParaRPr>
          </a:p>
        </p:txBody>
      </p:sp>
      <p:sp>
        <p:nvSpPr>
          <p:cNvPr id="2370612" name="Rectangle 52"/>
          <p:cNvSpPr>
            <a:spLocks noChangeArrowheads="1"/>
          </p:cNvSpPr>
          <p:nvPr/>
        </p:nvSpPr>
        <p:spPr bwMode="auto">
          <a:xfrm>
            <a:off x="3384550" y="3316288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Op</a:t>
            </a:r>
            <a:endParaRPr lang="en-US" sz="1200" b="0">
              <a:effectLst/>
            </a:endParaRPr>
          </a:p>
        </p:txBody>
      </p:sp>
      <p:sp>
        <p:nvSpPr>
          <p:cNvPr id="2370613" name="Rectangle 53"/>
          <p:cNvSpPr>
            <a:spLocks noChangeArrowheads="1"/>
          </p:cNvSpPr>
          <p:nvPr/>
        </p:nvSpPr>
        <p:spPr bwMode="auto">
          <a:xfrm>
            <a:off x="4094163" y="3316288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Fi</a:t>
            </a:r>
            <a:endParaRPr lang="en-US" sz="1200" b="0">
              <a:effectLst/>
            </a:endParaRPr>
          </a:p>
        </p:txBody>
      </p:sp>
      <p:sp>
        <p:nvSpPr>
          <p:cNvPr id="2370614" name="Rectangle 54"/>
          <p:cNvSpPr>
            <a:spLocks noChangeArrowheads="1"/>
          </p:cNvSpPr>
          <p:nvPr/>
        </p:nvSpPr>
        <p:spPr bwMode="auto">
          <a:xfrm>
            <a:off x="4794250" y="3316288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</a:t>
            </a:r>
            <a:endParaRPr lang="en-US" sz="1200" b="0">
              <a:effectLst/>
            </a:endParaRPr>
          </a:p>
        </p:txBody>
      </p:sp>
      <p:sp>
        <p:nvSpPr>
          <p:cNvPr id="2370615" name="Rectangle 55"/>
          <p:cNvSpPr>
            <a:spLocks noChangeArrowheads="1"/>
          </p:cNvSpPr>
          <p:nvPr/>
        </p:nvSpPr>
        <p:spPr bwMode="auto">
          <a:xfrm>
            <a:off x="5281613" y="33162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</a:t>
            </a:r>
            <a:endParaRPr lang="en-US" sz="1200" b="0">
              <a:effectLst/>
            </a:endParaRPr>
          </a:p>
        </p:txBody>
      </p:sp>
      <p:sp>
        <p:nvSpPr>
          <p:cNvPr id="2370616" name="Rectangle 56"/>
          <p:cNvSpPr>
            <a:spLocks noChangeArrowheads="1"/>
          </p:cNvSpPr>
          <p:nvPr/>
        </p:nvSpPr>
        <p:spPr bwMode="auto">
          <a:xfrm>
            <a:off x="5767388" y="3316288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Qj</a:t>
            </a:r>
            <a:endParaRPr lang="en-US" sz="1200" b="0">
              <a:effectLst/>
            </a:endParaRPr>
          </a:p>
        </p:txBody>
      </p:sp>
      <p:sp>
        <p:nvSpPr>
          <p:cNvPr id="2370617" name="Rectangle 57"/>
          <p:cNvSpPr>
            <a:spLocks noChangeArrowheads="1"/>
          </p:cNvSpPr>
          <p:nvPr/>
        </p:nvSpPr>
        <p:spPr bwMode="auto">
          <a:xfrm>
            <a:off x="6457950" y="3316288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Qk</a:t>
            </a:r>
            <a:endParaRPr lang="en-US" sz="1200" b="0">
              <a:effectLst/>
            </a:endParaRPr>
          </a:p>
        </p:txBody>
      </p:sp>
      <p:sp>
        <p:nvSpPr>
          <p:cNvPr id="2370618" name="Rectangle 58"/>
          <p:cNvSpPr>
            <a:spLocks noChangeArrowheads="1"/>
          </p:cNvSpPr>
          <p:nvPr/>
        </p:nvSpPr>
        <p:spPr bwMode="auto">
          <a:xfrm>
            <a:off x="7197725" y="3316288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Rj</a:t>
            </a:r>
            <a:endParaRPr lang="en-US" sz="1200" b="0">
              <a:effectLst/>
            </a:endParaRPr>
          </a:p>
        </p:txBody>
      </p:sp>
      <p:sp>
        <p:nvSpPr>
          <p:cNvPr id="2370619" name="Rectangle 59"/>
          <p:cNvSpPr>
            <a:spLocks noChangeArrowheads="1"/>
          </p:cNvSpPr>
          <p:nvPr/>
        </p:nvSpPr>
        <p:spPr bwMode="auto">
          <a:xfrm>
            <a:off x="7816850" y="33162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Rk</a:t>
            </a:r>
            <a:endParaRPr lang="en-US" sz="1200" b="0">
              <a:effectLst/>
            </a:endParaRPr>
          </a:p>
        </p:txBody>
      </p:sp>
      <p:sp>
        <p:nvSpPr>
          <p:cNvPr id="2370620" name="Rectangle 60"/>
          <p:cNvSpPr>
            <a:spLocks noChangeArrowheads="1"/>
          </p:cNvSpPr>
          <p:nvPr/>
        </p:nvSpPr>
        <p:spPr bwMode="auto">
          <a:xfrm>
            <a:off x="1831975" y="3549650"/>
            <a:ext cx="503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70621" name="Rectangle 61"/>
          <p:cNvSpPr>
            <a:spLocks noChangeArrowheads="1"/>
          </p:cNvSpPr>
          <p:nvPr/>
        </p:nvSpPr>
        <p:spPr bwMode="auto">
          <a:xfrm>
            <a:off x="2806700" y="3549650"/>
            <a:ext cx="261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 No</a:t>
            </a:r>
            <a:endParaRPr lang="en-US" sz="1200" b="0">
              <a:effectLst/>
            </a:endParaRPr>
          </a:p>
        </p:txBody>
      </p:sp>
      <p:sp>
        <p:nvSpPr>
          <p:cNvPr id="2370622" name="Line 62"/>
          <p:cNvSpPr>
            <a:spLocks noChangeShapeType="1"/>
          </p:cNvSpPr>
          <p:nvPr/>
        </p:nvSpPr>
        <p:spPr bwMode="auto">
          <a:xfrm>
            <a:off x="2765425" y="1663700"/>
            <a:ext cx="1588" cy="139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0623" name="Rectangle 63"/>
          <p:cNvSpPr>
            <a:spLocks noChangeArrowheads="1"/>
          </p:cNvSpPr>
          <p:nvPr/>
        </p:nvSpPr>
        <p:spPr bwMode="auto">
          <a:xfrm>
            <a:off x="1641475" y="3781425"/>
            <a:ext cx="612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7  Mult1</a:t>
            </a:r>
            <a:endParaRPr lang="en-US" sz="1200" b="0">
              <a:effectLst/>
            </a:endParaRPr>
          </a:p>
        </p:txBody>
      </p:sp>
      <p:sp>
        <p:nvSpPr>
          <p:cNvPr id="2370624" name="Rectangle 64"/>
          <p:cNvSpPr>
            <a:spLocks noChangeArrowheads="1"/>
          </p:cNvSpPr>
          <p:nvPr/>
        </p:nvSpPr>
        <p:spPr bwMode="auto">
          <a:xfrm>
            <a:off x="1831975" y="4014788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Mult2</a:t>
            </a:r>
            <a:endParaRPr lang="en-US" sz="1200" b="0">
              <a:effectLst/>
            </a:endParaRPr>
          </a:p>
        </p:txBody>
      </p:sp>
      <p:sp>
        <p:nvSpPr>
          <p:cNvPr id="2370625" name="Rectangle 65"/>
          <p:cNvSpPr>
            <a:spLocks noChangeArrowheads="1"/>
          </p:cNvSpPr>
          <p:nvPr/>
        </p:nvSpPr>
        <p:spPr bwMode="auto">
          <a:xfrm>
            <a:off x="2806700" y="4014788"/>
            <a:ext cx="261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 No</a:t>
            </a:r>
            <a:endParaRPr lang="en-US" sz="1200" b="0">
              <a:effectLst/>
            </a:endParaRPr>
          </a:p>
        </p:txBody>
      </p:sp>
      <p:sp>
        <p:nvSpPr>
          <p:cNvPr id="2370626" name="Rectangle 66"/>
          <p:cNvSpPr>
            <a:spLocks noChangeArrowheads="1"/>
          </p:cNvSpPr>
          <p:nvPr/>
        </p:nvSpPr>
        <p:spPr bwMode="auto">
          <a:xfrm>
            <a:off x="1831975" y="4248150"/>
            <a:ext cx="3063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</a:t>
            </a:r>
            <a:endParaRPr lang="en-US" sz="1200" b="0">
              <a:effectLst/>
            </a:endParaRPr>
          </a:p>
        </p:txBody>
      </p:sp>
      <p:sp>
        <p:nvSpPr>
          <p:cNvPr id="2370627" name="Rectangle 67"/>
          <p:cNvSpPr>
            <a:spLocks noChangeArrowheads="1"/>
          </p:cNvSpPr>
          <p:nvPr/>
        </p:nvSpPr>
        <p:spPr bwMode="auto">
          <a:xfrm>
            <a:off x="1831975" y="4481513"/>
            <a:ext cx="484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Divide</a:t>
            </a:r>
            <a:endParaRPr lang="en-US" sz="1200" b="0">
              <a:effectLst/>
            </a:endParaRPr>
          </a:p>
        </p:txBody>
      </p:sp>
      <p:sp>
        <p:nvSpPr>
          <p:cNvPr id="2370628" name="Rectangle 68"/>
          <p:cNvSpPr>
            <a:spLocks noChangeArrowheads="1"/>
          </p:cNvSpPr>
          <p:nvPr/>
        </p:nvSpPr>
        <p:spPr bwMode="auto">
          <a:xfrm>
            <a:off x="798513" y="4713288"/>
            <a:ext cx="14843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Register result status</a:t>
            </a:r>
            <a:endParaRPr lang="en-US" sz="1200" b="0">
              <a:effectLst/>
            </a:endParaRPr>
          </a:p>
        </p:txBody>
      </p:sp>
      <p:sp>
        <p:nvSpPr>
          <p:cNvPr id="2370629" name="Rectangle 69"/>
          <p:cNvSpPr>
            <a:spLocks noChangeArrowheads="1"/>
          </p:cNvSpPr>
          <p:nvPr/>
        </p:nvSpPr>
        <p:spPr bwMode="auto">
          <a:xfrm>
            <a:off x="808038" y="4946650"/>
            <a:ext cx="574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>
                <a:solidFill>
                  <a:srgbClr val="000000"/>
                </a:solidFill>
                <a:effectLst/>
                <a:latin typeface="Geneva" charset="0"/>
              </a:rPr>
              <a:t>Clock</a:t>
            </a:r>
            <a:endParaRPr lang="en-US" sz="1200" b="0">
              <a:effectLst/>
            </a:endParaRPr>
          </a:p>
        </p:txBody>
      </p:sp>
      <p:sp>
        <p:nvSpPr>
          <p:cNvPr id="2370630" name="Rectangle 70"/>
          <p:cNvSpPr>
            <a:spLocks noChangeArrowheads="1"/>
          </p:cNvSpPr>
          <p:nvPr/>
        </p:nvSpPr>
        <p:spPr bwMode="auto">
          <a:xfrm>
            <a:off x="2816225" y="493712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0631" name="Rectangle 71"/>
          <p:cNvSpPr>
            <a:spLocks noChangeArrowheads="1"/>
          </p:cNvSpPr>
          <p:nvPr/>
        </p:nvSpPr>
        <p:spPr bwMode="auto">
          <a:xfrm>
            <a:off x="3394075" y="493712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0632" name="Rectangle 72"/>
          <p:cNvSpPr>
            <a:spLocks noChangeArrowheads="1"/>
          </p:cNvSpPr>
          <p:nvPr/>
        </p:nvSpPr>
        <p:spPr bwMode="auto">
          <a:xfrm>
            <a:off x="4103688" y="493712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70633" name="Rectangle 73"/>
          <p:cNvSpPr>
            <a:spLocks noChangeArrowheads="1"/>
          </p:cNvSpPr>
          <p:nvPr/>
        </p:nvSpPr>
        <p:spPr bwMode="auto">
          <a:xfrm>
            <a:off x="4803775" y="493712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0634" name="Rectangle 74"/>
          <p:cNvSpPr>
            <a:spLocks noChangeArrowheads="1"/>
          </p:cNvSpPr>
          <p:nvPr/>
        </p:nvSpPr>
        <p:spPr bwMode="auto">
          <a:xfrm>
            <a:off x="5291138" y="493712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0635" name="Rectangle 75"/>
          <p:cNvSpPr>
            <a:spLocks noChangeArrowheads="1"/>
          </p:cNvSpPr>
          <p:nvPr/>
        </p:nvSpPr>
        <p:spPr bwMode="auto">
          <a:xfrm>
            <a:off x="5778500" y="4937125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70636" name="Rectangle 76"/>
          <p:cNvSpPr>
            <a:spLocks noChangeArrowheads="1"/>
          </p:cNvSpPr>
          <p:nvPr/>
        </p:nvSpPr>
        <p:spPr bwMode="auto">
          <a:xfrm>
            <a:off x="6467475" y="4937125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F12</a:t>
            </a:r>
            <a:endParaRPr lang="en-US" sz="1200" b="0">
              <a:effectLst/>
            </a:endParaRPr>
          </a:p>
        </p:txBody>
      </p:sp>
      <p:sp>
        <p:nvSpPr>
          <p:cNvPr id="2370637" name="Rectangle 77"/>
          <p:cNvSpPr>
            <a:spLocks noChangeArrowheads="1"/>
          </p:cNvSpPr>
          <p:nvPr/>
        </p:nvSpPr>
        <p:spPr bwMode="auto">
          <a:xfrm>
            <a:off x="7208838" y="4937125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...</a:t>
            </a:r>
            <a:endParaRPr lang="en-US" sz="1200" b="0">
              <a:effectLst/>
            </a:endParaRPr>
          </a:p>
        </p:txBody>
      </p:sp>
      <p:sp>
        <p:nvSpPr>
          <p:cNvPr id="2370638" name="Rectangle 78"/>
          <p:cNvSpPr>
            <a:spLocks noChangeArrowheads="1"/>
          </p:cNvSpPr>
          <p:nvPr/>
        </p:nvSpPr>
        <p:spPr bwMode="auto">
          <a:xfrm>
            <a:off x="7826375" y="4937125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F30</a:t>
            </a:r>
            <a:endParaRPr lang="en-US" sz="1200" b="0">
              <a:effectLst/>
            </a:endParaRPr>
          </a:p>
        </p:txBody>
      </p:sp>
      <p:sp>
        <p:nvSpPr>
          <p:cNvPr id="2370639" name="Rectangle 79"/>
          <p:cNvSpPr>
            <a:spLocks noChangeArrowheads="1"/>
          </p:cNvSpPr>
          <p:nvPr/>
        </p:nvSpPr>
        <p:spPr bwMode="auto">
          <a:xfrm>
            <a:off x="1131888" y="5240338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12</a:t>
            </a:r>
            <a:endParaRPr lang="en-US" sz="1200" b="0">
              <a:effectLst/>
            </a:endParaRPr>
          </a:p>
        </p:txBody>
      </p:sp>
      <p:sp>
        <p:nvSpPr>
          <p:cNvPr id="2370640" name="Rectangle 80"/>
          <p:cNvSpPr>
            <a:spLocks noChangeArrowheads="1"/>
          </p:cNvSpPr>
          <p:nvPr/>
        </p:nvSpPr>
        <p:spPr bwMode="auto">
          <a:xfrm>
            <a:off x="2319338" y="5240338"/>
            <a:ext cx="236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</a:t>
            </a:r>
            <a:endParaRPr lang="en-US" sz="1200" b="0">
              <a:effectLst/>
            </a:endParaRPr>
          </a:p>
        </p:txBody>
      </p:sp>
      <p:sp>
        <p:nvSpPr>
          <p:cNvPr id="2370641" name="Line 81"/>
          <p:cNvSpPr>
            <a:spLocks noChangeShapeType="1"/>
          </p:cNvSpPr>
          <p:nvPr/>
        </p:nvSpPr>
        <p:spPr bwMode="auto">
          <a:xfrm>
            <a:off x="2765425" y="3527425"/>
            <a:ext cx="1588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0642" name="Line 82"/>
          <p:cNvSpPr>
            <a:spLocks noChangeShapeType="1"/>
          </p:cNvSpPr>
          <p:nvPr/>
        </p:nvSpPr>
        <p:spPr bwMode="auto">
          <a:xfrm>
            <a:off x="8486775" y="3527425"/>
            <a:ext cx="1588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0643" name="Line 83"/>
          <p:cNvSpPr>
            <a:spLocks noChangeShapeType="1"/>
          </p:cNvSpPr>
          <p:nvPr/>
        </p:nvSpPr>
        <p:spPr bwMode="auto">
          <a:xfrm>
            <a:off x="2765425" y="5219700"/>
            <a:ext cx="1588" cy="233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0644" name="Line 84"/>
          <p:cNvSpPr>
            <a:spLocks noChangeShapeType="1"/>
          </p:cNvSpPr>
          <p:nvPr/>
        </p:nvSpPr>
        <p:spPr bwMode="auto">
          <a:xfrm>
            <a:off x="5240338" y="1663700"/>
            <a:ext cx="1587" cy="139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0645" name="Line 85"/>
          <p:cNvSpPr>
            <a:spLocks noChangeShapeType="1"/>
          </p:cNvSpPr>
          <p:nvPr/>
        </p:nvSpPr>
        <p:spPr bwMode="auto">
          <a:xfrm>
            <a:off x="8486775" y="5219700"/>
            <a:ext cx="1588" cy="233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0646" name="Rectangle 86"/>
          <p:cNvSpPr>
            <a:spLocks noChangeArrowheads="1"/>
          </p:cNvSpPr>
          <p:nvPr/>
        </p:nvSpPr>
        <p:spPr bwMode="auto">
          <a:xfrm>
            <a:off x="2984500" y="1925638"/>
            <a:ext cx="2044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5             6              7  </a:t>
            </a:r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         </a:t>
            </a:r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8</a:t>
            </a:r>
            <a:endParaRPr lang="en-US" sz="1200" b="0">
              <a:effectLst/>
            </a:endParaRPr>
          </a:p>
        </p:txBody>
      </p:sp>
      <p:sp>
        <p:nvSpPr>
          <p:cNvPr id="2370647" name="Rectangle 87"/>
          <p:cNvSpPr>
            <a:spLocks noChangeArrowheads="1"/>
          </p:cNvSpPr>
          <p:nvPr/>
        </p:nvSpPr>
        <p:spPr bwMode="auto">
          <a:xfrm>
            <a:off x="2978150" y="2151063"/>
            <a:ext cx="755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6             9</a:t>
            </a:r>
            <a:endParaRPr lang="en-US" sz="1200">
              <a:effectLst/>
            </a:endParaRPr>
          </a:p>
        </p:txBody>
      </p:sp>
      <p:sp>
        <p:nvSpPr>
          <p:cNvPr id="2370648" name="Rectangle 88"/>
          <p:cNvSpPr>
            <a:spLocks noChangeArrowheads="1"/>
          </p:cNvSpPr>
          <p:nvPr/>
        </p:nvSpPr>
        <p:spPr bwMode="auto">
          <a:xfrm>
            <a:off x="2717800" y="3738563"/>
            <a:ext cx="5453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Yes       Mult        F0         F2       F4     </a:t>
            </a:r>
            <a:r>
              <a:rPr lang="en-US" sz="1400" b="0">
                <a:solidFill>
                  <a:srgbClr val="DD0907"/>
                </a:solidFill>
                <a:effectLst/>
                <a:latin typeface="Geneva" charset="0"/>
              </a:rPr>
              <a:t>                         </a:t>
            </a:r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Yes        Yes</a:t>
            </a:r>
          </a:p>
        </p:txBody>
      </p:sp>
      <p:sp>
        <p:nvSpPr>
          <p:cNvPr id="2370649" name="Rectangle 89"/>
          <p:cNvSpPr>
            <a:spLocks noChangeArrowheads="1"/>
          </p:cNvSpPr>
          <p:nvPr/>
        </p:nvSpPr>
        <p:spPr bwMode="auto">
          <a:xfrm>
            <a:off x="2717800" y="4195763"/>
            <a:ext cx="446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effectLst/>
                <a:latin typeface="Geneva" charset="0"/>
              </a:rPr>
              <a:t> No</a:t>
            </a:r>
            <a:endParaRPr lang="en-US" b="0">
              <a:effectLst/>
              <a:latin typeface="Arial" charset="0"/>
            </a:endParaRPr>
          </a:p>
        </p:txBody>
      </p:sp>
      <p:sp>
        <p:nvSpPr>
          <p:cNvPr id="2370650" name="Rectangle 90"/>
          <p:cNvSpPr>
            <a:spLocks noChangeArrowheads="1"/>
          </p:cNvSpPr>
          <p:nvPr/>
        </p:nvSpPr>
        <p:spPr bwMode="auto">
          <a:xfrm>
            <a:off x="2708275" y="5199063"/>
            <a:ext cx="619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Mult1</a:t>
            </a:r>
            <a:endParaRPr lang="en-US" b="0">
              <a:solidFill>
                <a:srgbClr val="0000D4"/>
              </a:solidFill>
              <a:effectLst/>
              <a:latin typeface="Arial" charset="0"/>
            </a:endParaRPr>
          </a:p>
        </p:txBody>
      </p:sp>
      <p:sp>
        <p:nvSpPr>
          <p:cNvPr id="2370651" name="Rectangle 91"/>
          <p:cNvSpPr>
            <a:spLocks noChangeArrowheads="1"/>
          </p:cNvSpPr>
          <p:nvPr/>
        </p:nvSpPr>
        <p:spPr bwMode="auto">
          <a:xfrm>
            <a:off x="5194300" y="5199063"/>
            <a:ext cx="1157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F30885"/>
                </a:solidFill>
                <a:effectLst/>
                <a:latin typeface="Geneva" charset="0"/>
              </a:rPr>
              <a:t>          </a:t>
            </a:r>
            <a:r>
              <a:rPr lang="en-US" sz="1400" b="0">
                <a:solidFill>
                  <a:srgbClr val="008012"/>
                </a:solidFill>
                <a:effectLst/>
                <a:latin typeface="Geneva" charset="0"/>
              </a:rPr>
              <a:t> Divide</a:t>
            </a:r>
            <a:endParaRPr lang="en-US" b="0"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370652" name="Rectangle 92"/>
          <p:cNvSpPr>
            <a:spLocks noChangeArrowheads="1"/>
          </p:cNvSpPr>
          <p:nvPr/>
        </p:nvSpPr>
        <p:spPr bwMode="auto">
          <a:xfrm>
            <a:off x="2971800" y="2379663"/>
            <a:ext cx="2044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7              9             11     </a:t>
            </a:r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  12</a:t>
            </a:r>
            <a:endParaRPr lang="en-US" sz="1200">
              <a:effectLst/>
            </a:endParaRPr>
          </a:p>
        </p:txBody>
      </p:sp>
      <p:sp>
        <p:nvSpPr>
          <p:cNvPr id="2370653" name="Rectangle 93"/>
          <p:cNvSpPr>
            <a:spLocks noChangeArrowheads="1"/>
          </p:cNvSpPr>
          <p:nvPr/>
        </p:nvSpPr>
        <p:spPr bwMode="auto">
          <a:xfrm>
            <a:off x="2959100" y="26066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8</a:t>
            </a:r>
            <a:endParaRPr lang="en-US" sz="1200" b="0">
              <a:effectLst/>
            </a:endParaRPr>
          </a:p>
        </p:txBody>
      </p:sp>
      <p:sp>
        <p:nvSpPr>
          <p:cNvPr id="2370654" name="Rectangle 94"/>
          <p:cNvSpPr>
            <a:spLocks noChangeArrowheads="1"/>
          </p:cNvSpPr>
          <p:nvPr/>
        </p:nvSpPr>
        <p:spPr bwMode="auto">
          <a:xfrm>
            <a:off x="2732088" y="4419600"/>
            <a:ext cx="5434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8012"/>
                </a:solidFill>
                <a:effectLst/>
                <a:latin typeface="Geneva" charset="0"/>
              </a:rPr>
              <a:t>Yes       Div        F10         F0       F6   </a:t>
            </a:r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Mult1                  </a:t>
            </a:r>
            <a:r>
              <a:rPr lang="en-US" sz="1400" b="0">
                <a:solidFill>
                  <a:srgbClr val="008012"/>
                </a:solidFill>
                <a:effectLst/>
                <a:latin typeface="Geneva" charset="0"/>
              </a:rPr>
              <a:t>No         Yes</a:t>
            </a:r>
            <a:endParaRPr lang="en-US" b="0">
              <a:solidFill>
                <a:srgbClr val="008012"/>
              </a:solidFill>
              <a:effectLst/>
              <a:latin typeface="Arial" charset="0"/>
            </a:endParaRPr>
          </a:p>
        </p:txBody>
      </p:sp>
      <p:sp>
        <p:nvSpPr>
          <p:cNvPr id="2370655" name="AutoShape 95"/>
          <p:cNvSpPr>
            <a:spLocks noChangeArrowheads="1"/>
          </p:cNvSpPr>
          <p:nvPr/>
        </p:nvSpPr>
        <p:spPr bwMode="auto">
          <a:xfrm>
            <a:off x="4953000" y="2286000"/>
            <a:ext cx="38100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0656" name="Rectangle 96"/>
          <p:cNvSpPr>
            <a:spLocks noChangeArrowheads="1"/>
          </p:cNvSpPr>
          <p:nvPr/>
        </p:nvSpPr>
        <p:spPr bwMode="auto">
          <a:xfrm>
            <a:off x="990600" y="5715000"/>
            <a:ext cx="4233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>
                <a:solidFill>
                  <a:srgbClr val="FD0129"/>
                </a:solidFill>
                <a:effectLst/>
                <a:latin typeface="Arial" charset="0"/>
              </a:rPr>
              <a:t>  Read operands for DIV.D?</a:t>
            </a:r>
          </a:p>
        </p:txBody>
      </p:sp>
      <p:grpSp>
        <p:nvGrpSpPr>
          <p:cNvPr id="2370657" name="Group 97"/>
          <p:cNvGrpSpPr>
            <a:grpSpLocks/>
          </p:cNvGrpSpPr>
          <p:nvPr/>
        </p:nvGrpSpPr>
        <p:grpSpPr bwMode="auto">
          <a:xfrm>
            <a:off x="684213" y="1682750"/>
            <a:ext cx="568325" cy="1376363"/>
            <a:chOff x="519" y="1067"/>
            <a:chExt cx="358" cy="867"/>
          </a:xfrm>
        </p:grpSpPr>
        <p:sp>
          <p:nvSpPr>
            <p:cNvPr id="2370658" name="Rectangle 98"/>
            <p:cNvSpPr>
              <a:spLocks noChangeArrowheads="1"/>
            </p:cNvSpPr>
            <p:nvPr/>
          </p:nvSpPr>
          <p:spPr bwMode="auto">
            <a:xfrm>
              <a:off x="519" y="1067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70659" name="Rectangle 99"/>
            <p:cNvSpPr>
              <a:spLocks noChangeArrowheads="1"/>
            </p:cNvSpPr>
            <p:nvPr/>
          </p:nvSpPr>
          <p:spPr bwMode="auto">
            <a:xfrm>
              <a:off x="519" y="1213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DD0806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70660" name="Rectangle 100"/>
            <p:cNvSpPr>
              <a:spLocks noChangeArrowheads="1"/>
            </p:cNvSpPr>
            <p:nvPr/>
          </p:nvSpPr>
          <p:spPr bwMode="auto">
            <a:xfrm>
              <a:off x="519" y="1360"/>
              <a:ext cx="3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D4"/>
                  </a:solidFill>
                  <a:effectLst/>
                  <a:latin typeface="Geneva" charset="0"/>
                </a:rPr>
                <a:t>MUL.D</a:t>
              </a:r>
              <a:endParaRPr lang="en-US" sz="1200" b="0">
                <a:effectLst/>
              </a:endParaRPr>
            </a:p>
          </p:txBody>
        </p:sp>
        <p:sp>
          <p:nvSpPr>
            <p:cNvPr id="2370661" name="Rectangle 101"/>
            <p:cNvSpPr>
              <a:spLocks noChangeArrowheads="1"/>
            </p:cNvSpPr>
            <p:nvPr/>
          </p:nvSpPr>
          <p:spPr bwMode="auto">
            <a:xfrm>
              <a:off x="519" y="1507"/>
              <a:ext cx="32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F20884"/>
                  </a:solidFill>
                  <a:effectLst/>
                  <a:latin typeface="Geneva" charset="0"/>
                </a:rPr>
                <a:t>SUB.D</a:t>
              </a:r>
              <a:endParaRPr lang="en-US" sz="1200" b="0">
                <a:effectLst/>
              </a:endParaRPr>
            </a:p>
          </p:txBody>
        </p:sp>
        <p:sp>
          <p:nvSpPr>
            <p:cNvPr id="2370662" name="Rectangle 102"/>
            <p:cNvSpPr>
              <a:spLocks noChangeArrowheads="1"/>
            </p:cNvSpPr>
            <p:nvPr/>
          </p:nvSpPr>
          <p:spPr bwMode="auto">
            <a:xfrm>
              <a:off x="519" y="1654"/>
              <a:ext cx="30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8011"/>
                  </a:solidFill>
                  <a:effectLst/>
                  <a:latin typeface="Geneva" charset="0"/>
                </a:rPr>
                <a:t>DIV.D</a:t>
              </a:r>
              <a:endParaRPr lang="en-US" sz="1200" b="0">
                <a:effectLst/>
              </a:endParaRPr>
            </a:p>
          </p:txBody>
        </p:sp>
        <p:sp>
          <p:nvSpPr>
            <p:cNvPr id="2370663" name="Rectangle 103"/>
            <p:cNvSpPr>
              <a:spLocks noChangeArrowheads="1"/>
            </p:cNvSpPr>
            <p:nvPr/>
          </p:nvSpPr>
          <p:spPr bwMode="auto">
            <a:xfrm>
              <a:off x="519" y="1800"/>
              <a:ext cx="3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ADD.D</a:t>
              </a:r>
              <a:endParaRPr lang="en-US" sz="1200" b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7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96F87-6FC3-45E9-9CB0-C92E05DE0F75}" type="slidenum">
              <a:rPr lang="en-US"/>
              <a:pPr/>
              <a:t>32</a:t>
            </a:fld>
            <a:endParaRPr lang="en-US"/>
          </a:p>
        </p:txBody>
      </p:sp>
      <p:sp>
        <p:nvSpPr>
          <p:cNvPr id="237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228600"/>
            <a:ext cx="7772400" cy="277812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Scoreboard Example:  Cycle </a:t>
            </a:r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13</a:t>
            </a:r>
            <a:endParaRPr lang="en-US" sz="36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onotype Corsiva" pitchFamily="66" charset="0"/>
            </a:endParaRPr>
          </a:p>
        </p:txBody>
      </p:sp>
      <p:sp>
        <p:nvSpPr>
          <p:cNvPr id="2371587" name="Line 3"/>
          <p:cNvSpPr>
            <a:spLocks noChangeShapeType="1"/>
          </p:cNvSpPr>
          <p:nvPr/>
        </p:nvSpPr>
        <p:spPr bwMode="auto">
          <a:xfrm>
            <a:off x="2774950" y="1722438"/>
            <a:ext cx="24653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1588" name="Line 4"/>
          <p:cNvSpPr>
            <a:spLocks noChangeShapeType="1"/>
          </p:cNvSpPr>
          <p:nvPr/>
        </p:nvSpPr>
        <p:spPr bwMode="auto">
          <a:xfrm>
            <a:off x="2774950" y="3121025"/>
            <a:ext cx="24653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1589" name="Line 5"/>
          <p:cNvSpPr>
            <a:spLocks noChangeShapeType="1"/>
          </p:cNvSpPr>
          <p:nvPr/>
        </p:nvSpPr>
        <p:spPr bwMode="auto">
          <a:xfrm>
            <a:off x="2774950" y="3586163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1590" name="Line 6"/>
          <p:cNvSpPr>
            <a:spLocks noChangeShapeType="1"/>
          </p:cNvSpPr>
          <p:nvPr/>
        </p:nvSpPr>
        <p:spPr bwMode="auto">
          <a:xfrm>
            <a:off x="2774950" y="4751388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1591" name="Line 7"/>
          <p:cNvSpPr>
            <a:spLocks noChangeShapeType="1"/>
          </p:cNvSpPr>
          <p:nvPr/>
        </p:nvSpPr>
        <p:spPr bwMode="auto">
          <a:xfrm>
            <a:off x="2774950" y="5278438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1592" name="Line 8"/>
          <p:cNvSpPr>
            <a:spLocks noChangeShapeType="1"/>
          </p:cNvSpPr>
          <p:nvPr/>
        </p:nvSpPr>
        <p:spPr bwMode="auto">
          <a:xfrm>
            <a:off x="2774950" y="551180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1593" name="Rectangle 9"/>
          <p:cNvSpPr>
            <a:spLocks noChangeArrowheads="1"/>
          </p:cNvSpPr>
          <p:nvPr/>
        </p:nvSpPr>
        <p:spPr bwMode="auto">
          <a:xfrm>
            <a:off x="798513" y="1277938"/>
            <a:ext cx="1265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Instruction status </a:t>
            </a:r>
            <a:endParaRPr lang="en-US" sz="1200" b="0">
              <a:effectLst/>
            </a:endParaRPr>
          </a:p>
        </p:txBody>
      </p:sp>
      <p:sp>
        <p:nvSpPr>
          <p:cNvPr id="2371594" name="Rectangle 10"/>
          <p:cNvSpPr>
            <a:spLocks noChangeArrowheads="1"/>
          </p:cNvSpPr>
          <p:nvPr/>
        </p:nvSpPr>
        <p:spPr bwMode="auto">
          <a:xfrm>
            <a:off x="3384550" y="1277938"/>
            <a:ext cx="34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Read</a:t>
            </a:r>
            <a:endParaRPr lang="en-US" sz="1100">
              <a:effectLst/>
            </a:endParaRPr>
          </a:p>
        </p:txBody>
      </p:sp>
      <p:sp>
        <p:nvSpPr>
          <p:cNvPr id="2371595" name="Rectangle 11"/>
          <p:cNvSpPr>
            <a:spLocks noChangeArrowheads="1"/>
          </p:cNvSpPr>
          <p:nvPr/>
        </p:nvSpPr>
        <p:spPr bwMode="auto">
          <a:xfrm>
            <a:off x="4094163" y="1277938"/>
            <a:ext cx="6683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Execution</a:t>
            </a:r>
            <a:endParaRPr lang="en-US" sz="1100">
              <a:effectLst/>
            </a:endParaRPr>
          </a:p>
        </p:txBody>
      </p:sp>
      <p:sp>
        <p:nvSpPr>
          <p:cNvPr id="2371596" name="Rectangle 12"/>
          <p:cNvSpPr>
            <a:spLocks noChangeArrowheads="1"/>
          </p:cNvSpPr>
          <p:nvPr/>
        </p:nvSpPr>
        <p:spPr bwMode="auto">
          <a:xfrm>
            <a:off x="4794250" y="1277938"/>
            <a:ext cx="347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Write</a:t>
            </a:r>
            <a:endParaRPr lang="en-US" sz="1100">
              <a:effectLst/>
            </a:endParaRPr>
          </a:p>
        </p:txBody>
      </p:sp>
      <p:sp>
        <p:nvSpPr>
          <p:cNvPr id="2371597" name="Rectangle 13"/>
          <p:cNvSpPr>
            <a:spLocks noChangeArrowheads="1"/>
          </p:cNvSpPr>
          <p:nvPr/>
        </p:nvSpPr>
        <p:spPr bwMode="auto">
          <a:xfrm>
            <a:off x="798513" y="1511300"/>
            <a:ext cx="769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Instruction</a:t>
            </a:r>
            <a:endParaRPr lang="en-US" sz="1200" b="0">
              <a:effectLst/>
            </a:endParaRPr>
          </a:p>
        </p:txBody>
      </p:sp>
      <p:sp>
        <p:nvSpPr>
          <p:cNvPr id="2371598" name="Rectangle 14"/>
          <p:cNvSpPr>
            <a:spLocks noChangeArrowheads="1"/>
          </p:cNvSpPr>
          <p:nvPr/>
        </p:nvSpPr>
        <p:spPr bwMode="auto">
          <a:xfrm>
            <a:off x="1954213" y="1511300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j</a:t>
            </a:r>
            <a:endParaRPr lang="en-US" sz="1200" b="0">
              <a:effectLst/>
            </a:endParaRPr>
          </a:p>
        </p:txBody>
      </p:sp>
      <p:sp>
        <p:nvSpPr>
          <p:cNvPr id="2371599" name="Rectangle 15"/>
          <p:cNvSpPr>
            <a:spLocks noChangeArrowheads="1"/>
          </p:cNvSpPr>
          <p:nvPr/>
        </p:nvSpPr>
        <p:spPr bwMode="auto">
          <a:xfrm>
            <a:off x="2430463" y="1511300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k</a:t>
            </a:r>
            <a:endParaRPr lang="en-US" sz="1200" b="0">
              <a:effectLst/>
            </a:endParaRPr>
          </a:p>
        </p:txBody>
      </p:sp>
      <p:sp>
        <p:nvSpPr>
          <p:cNvPr id="2371600" name="Rectangle 16"/>
          <p:cNvSpPr>
            <a:spLocks noChangeArrowheads="1"/>
          </p:cNvSpPr>
          <p:nvPr/>
        </p:nvSpPr>
        <p:spPr bwMode="auto">
          <a:xfrm>
            <a:off x="2806700" y="1511300"/>
            <a:ext cx="3571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Issue</a:t>
            </a:r>
            <a:endParaRPr lang="en-US" sz="1100">
              <a:effectLst/>
            </a:endParaRPr>
          </a:p>
        </p:txBody>
      </p:sp>
      <p:sp>
        <p:nvSpPr>
          <p:cNvPr id="2371601" name="Rectangle 17"/>
          <p:cNvSpPr>
            <a:spLocks noChangeArrowheads="1"/>
          </p:cNvSpPr>
          <p:nvPr/>
        </p:nvSpPr>
        <p:spPr bwMode="auto">
          <a:xfrm>
            <a:off x="3384550" y="1511300"/>
            <a:ext cx="6302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operands</a:t>
            </a:r>
            <a:endParaRPr lang="en-US" sz="1100">
              <a:effectLst/>
            </a:endParaRPr>
          </a:p>
        </p:txBody>
      </p:sp>
      <p:sp>
        <p:nvSpPr>
          <p:cNvPr id="2371602" name="Rectangle 18"/>
          <p:cNvSpPr>
            <a:spLocks noChangeArrowheads="1"/>
          </p:cNvSpPr>
          <p:nvPr/>
        </p:nvSpPr>
        <p:spPr bwMode="auto">
          <a:xfrm>
            <a:off x="4094163" y="1511300"/>
            <a:ext cx="612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complete</a:t>
            </a:r>
            <a:endParaRPr lang="en-US" sz="1100">
              <a:effectLst/>
            </a:endParaRPr>
          </a:p>
        </p:txBody>
      </p:sp>
      <p:sp>
        <p:nvSpPr>
          <p:cNvPr id="2371603" name="Rectangle 19"/>
          <p:cNvSpPr>
            <a:spLocks noChangeArrowheads="1"/>
          </p:cNvSpPr>
          <p:nvPr/>
        </p:nvSpPr>
        <p:spPr bwMode="auto">
          <a:xfrm>
            <a:off x="4794250" y="1511300"/>
            <a:ext cx="427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Result</a:t>
            </a:r>
            <a:endParaRPr lang="en-US" sz="1100">
              <a:effectLst/>
            </a:endParaRPr>
          </a:p>
        </p:txBody>
      </p:sp>
      <p:sp>
        <p:nvSpPr>
          <p:cNvPr id="2371604" name="Rectangle 20"/>
          <p:cNvSpPr>
            <a:spLocks noChangeArrowheads="1"/>
          </p:cNvSpPr>
          <p:nvPr/>
        </p:nvSpPr>
        <p:spPr bwMode="auto">
          <a:xfrm>
            <a:off x="1346200" y="17446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1605" name="Rectangle 21"/>
          <p:cNvSpPr>
            <a:spLocks noChangeArrowheads="1"/>
          </p:cNvSpPr>
          <p:nvPr/>
        </p:nvSpPr>
        <p:spPr bwMode="auto">
          <a:xfrm>
            <a:off x="1831975" y="1744663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34+</a:t>
            </a:r>
            <a:endParaRPr lang="en-US" sz="1200" b="0">
              <a:effectLst/>
            </a:endParaRPr>
          </a:p>
        </p:txBody>
      </p:sp>
      <p:sp>
        <p:nvSpPr>
          <p:cNvPr id="2371606" name="Rectangle 22"/>
          <p:cNvSpPr>
            <a:spLocks noChangeArrowheads="1"/>
          </p:cNvSpPr>
          <p:nvPr/>
        </p:nvSpPr>
        <p:spPr bwMode="auto">
          <a:xfrm>
            <a:off x="2319338" y="1744663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R2</a:t>
            </a:r>
            <a:endParaRPr lang="en-US" sz="1200" b="0">
              <a:effectLst/>
            </a:endParaRPr>
          </a:p>
        </p:txBody>
      </p:sp>
      <p:sp>
        <p:nvSpPr>
          <p:cNvPr id="2371607" name="Rectangle 23"/>
          <p:cNvSpPr>
            <a:spLocks noChangeArrowheads="1"/>
          </p:cNvSpPr>
          <p:nvPr/>
        </p:nvSpPr>
        <p:spPr bwMode="auto">
          <a:xfrm>
            <a:off x="2998788" y="17446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</a:t>
            </a:r>
            <a:endParaRPr lang="en-US" sz="1200" b="0">
              <a:effectLst/>
            </a:endParaRPr>
          </a:p>
        </p:txBody>
      </p:sp>
      <p:sp>
        <p:nvSpPr>
          <p:cNvPr id="2371608" name="Rectangle 24"/>
          <p:cNvSpPr>
            <a:spLocks noChangeArrowheads="1"/>
          </p:cNvSpPr>
          <p:nvPr/>
        </p:nvSpPr>
        <p:spPr bwMode="auto">
          <a:xfrm>
            <a:off x="3648075" y="17446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2</a:t>
            </a:r>
            <a:endParaRPr lang="en-US" sz="1200" b="0">
              <a:effectLst/>
            </a:endParaRPr>
          </a:p>
        </p:txBody>
      </p:sp>
      <p:sp>
        <p:nvSpPr>
          <p:cNvPr id="2371609" name="Rectangle 25"/>
          <p:cNvSpPr>
            <a:spLocks noChangeArrowheads="1"/>
          </p:cNvSpPr>
          <p:nvPr/>
        </p:nvSpPr>
        <p:spPr bwMode="auto">
          <a:xfrm>
            <a:off x="4348163" y="1744663"/>
            <a:ext cx="6667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3           4</a:t>
            </a:r>
            <a:endParaRPr lang="en-US" sz="1200" b="0">
              <a:effectLst/>
            </a:endParaRPr>
          </a:p>
        </p:txBody>
      </p:sp>
      <p:sp>
        <p:nvSpPr>
          <p:cNvPr id="2371610" name="Rectangle 26"/>
          <p:cNvSpPr>
            <a:spLocks noChangeArrowheads="1"/>
          </p:cNvSpPr>
          <p:nvPr/>
        </p:nvSpPr>
        <p:spPr bwMode="auto">
          <a:xfrm>
            <a:off x="1346200" y="197643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1611" name="Rectangle 27"/>
          <p:cNvSpPr>
            <a:spLocks noChangeArrowheads="1"/>
          </p:cNvSpPr>
          <p:nvPr/>
        </p:nvSpPr>
        <p:spPr bwMode="auto">
          <a:xfrm>
            <a:off x="1831975" y="1976438"/>
            <a:ext cx="277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45+</a:t>
            </a:r>
            <a:endParaRPr lang="en-US" sz="1200" b="0">
              <a:effectLst/>
            </a:endParaRPr>
          </a:p>
        </p:txBody>
      </p:sp>
      <p:sp>
        <p:nvSpPr>
          <p:cNvPr id="2371612" name="Rectangle 28"/>
          <p:cNvSpPr>
            <a:spLocks noChangeArrowheads="1"/>
          </p:cNvSpPr>
          <p:nvPr/>
        </p:nvSpPr>
        <p:spPr bwMode="auto">
          <a:xfrm>
            <a:off x="2319338" y="1976438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R3</a:t>
            </a:r>
            <a:endParaRPr lang="en-US" sz="1200" b="0">
              <a:effectLst/>
            </a:endParaRPr>
          </a:p>
        </p:txBody>
      </p:sp>
      <p:sp>
        <p:nvSpPr>
          <p:cNvPr id="2371613" name="Rectangle 29"/>
          <p:cNvSpPr>
            <a:spLocks noChangeArrowheads="1"/>
          </p:cNvSpPr>
          <p:nvPr/>
        </p:nvSpPr>
        <p:spPr bwMode="auto">
          <a:xfrm>
            <a:off x="1346200" y="22098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1614" name="Rectangle 30"/>
          <p:cNvSpPr>
            <a:spLocks noChangeArrowheads="1"/>
          </p:cNvSpPr>
          <p:nvPr/>
        </p:nvSpPr>
        <p:spPr bwMode="auto">
          <a:xfrm>
            <a:off x="1831975" y="22098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1615" name="Rectangle 31"/>
          <p:cNvSpPr>
            <a:spLocks noChangeArrowheads="1"/>
          </p:cNvSpPr>
          <p:nvPr/>
        </p:nvSpPr>
        <p:spPr bwMode="auto">
          <a:xfrm>
            <a:off x="2319338" y="22098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71616" name="Rectangle 32"/>
          <p:cNvSpPr>
            <a:spLocks noChangeArrowheads="1"/>
          </p:cNvSpPr>
          <p:nvPr/>
        </p:nvSpPr>
        <p:spPr bwMode="auto">
          <a:xfrm>
            <a:off x="1346200" y="24431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1617" name="Rectangle 33"/>
          <p:cNvSpPr>
            <a:spLocks noChangeArrowheads="1"/>
          </p:cNvSpPr>
          <p:nvPr/>
        </p:nvSpPr>
        <p:spPr bwMode="auto">
          <a:xfrm>
            <a:off x="1831975" y="24431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1618" name="Rectangle 34"/>
          <p:cNvSpPr>
            <a:spLocks noChangeArrowheads="1"/>
          </p:cNvSpPr>
          <p:nvPr/>
        </p:nvSpPr>
        <p:spPr bwMode="auto">
          <a:xfrm>
            <a:off x="2319338" y="24431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1619" name="Rectangle 35"/>
          <p:cNvSpPr>
            <a:spLocks noChangeArrowheads="1"/>
          </p:cNvSpPr>
          <p:nvPr/>
        </p:nvSpPr>
        <p:spPr bwMode="auto">
          <a:xfrm>
            <a:off x="1346200" y="2676525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71620" name="Rectangle 36"/>
          <p:cNvSpPr>
            <a:spLocks noChangeArrowheads="1"/>
          </p:cNvSpPr>
          <p:nvPr/>
        </p:nvSpPr>
        <p:spPr bwMode="auto">
          <a:xfrm>
            <a:off x="1831975" y="26765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1621" name="Rectangle 37"/>
          <p:cNvSpPr>
            <a:spLocks noChangeArrowheads="1"/>
          </p:cNvSpPr>
          <p:nvPr/>
        </p:nvSpPr>
        <p:spPr bwMode="auto">
          <a:xfrm>
            <a:off x="2319338" y="26765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1622" name="Rectangle 38"/>
          <p:cNvSpPr>
            <a:spLocks noChangeArrowheads="1"/>
          </p:cNvSpPr>
          <p:nvPr/>
        </p:nvSpPr>
        <p:spPr bwMode="auto">
          <a:xfrm>
            <a:off x="1346200" y="29083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1623" name="Rectangle 39"/>
          <p:cNvSpPr>
            <a:spLocks noChangeArrowheads="1"/>
          </p:cNvSpPr>
          <p:nvPr/>
        </p:nvSpPr>
        <p:spPr bwMode="auto">
          <a:xfrm>
            <a:off x="1831975" y="29083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1624" name="Rectangle 40"/>
          <p:cNvSpPr>
            <a:spLocks noChangeArrowheads="1"/>
          </p:cNvSpPr>
          <p:nvPr/>
        </p:nvSpPr>
        <p:spPr bwMode="auto">
          <a:xfrm>
            <a:off x="2319338" y="29083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1625" name="Rectangle 41"/>
          <p:cNvSpPr>
            <a:spLocks noChangeArrowheads="1"/>
          </p:cNvSpPr>
          <p:nvPr/>
        </p:nvSpPr>
        <p:spPr bwMode="auto">
          <a:xfrm>
            <a:off x="798513" y="3141663"/>
            <a:ext cx="1531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Functional unit status</a:t>
            </a:r>
            <a:endParaRPr lang="en-US" sz="1200" b="0">
              <a:effectLst/>
            </a:endParaRPr>
          </a:p>
        </p:txBody>
      </p:sp>
      <p:sp>
        <p:nvSpPr>
          <p:cNvPr id="2371626" name="Rectangle 42"/>
          <p:cNvSpPr>
            <a:spLocks noChangeArrowheads="1"/>
          </p:cNvSpPr>
          <p:nvPr/>
        </p:nvSpPr>
        <p:spPr bwMode="auto">
          <a:xfrm>
            <a:off x="4094163" y="3141663"/>
            <a:ext cx="2873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dest</a:t>
            </a:r>
            <a:endParaRPr lang="en-US" sz="1200" b="0">
              <a:effectLst/>
            </a:endParaRPr>
          </a:p>
        </p:txBody>
      </p:sp>
      <p:sp>
        <p:nvSpPr>
          <p:cNvPr id="2371627" name="Rectangle 43"/>
          <p:cNvSpPr>
            <a:spLocks noChangeArrowheads="1"/>
          </p:cNvSpPr>
          <p:nvPr/>
        </p:nvSpPr>
        <p:spPr bwMode="auto">
          <a:xfrm>
            <a:off x="4794250" y="314166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S1</a:t>
            </a:r>
            <a:endParaRPr lang="en-US" sz="1200" b="0">
              <a:effectLst/>
            </a:endParaRPr>
          </a:p>
        </p:txBody>
      </p:sp>
      <p:sp>
        <p:nvSpPr>
          <p:cNvPr id="2371628" name="Rectangle 44"/>
          <p:cNvSpPr>
            <a:spLocks noChangeArrowheads="1"/>
          </p:cNvSpPr>
          <p:nvPr/>
        </p:nvSpPr>
        <p:spPr bwMode="auto">
          <a:xfrm>
            <a:off x="5281613" y="314166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S2</a:t>
            </a:r>
            <a:endParaRPr lang="en-US" sz="1200" b="0">
              <a:effectLst/>
            </a:endParaRPr>
          </a:p>
        </p:txBody>
      </p:sp>
      <p:sp>
        <p:nvSpPr>
          <p:cNvPr id="2371629" name="Rectangle 45"/>
          <p:cNvSpPr>
            <a:spLocks noChangeArrowheads="1"/>
          </p:cNvSpPr>
          <p:nvPr/>
        </p:nvSpPr>
        <p:spPr bwMode="auto">
          <a:xfrm>
            <a:off x="5767388" y="3141663"/>
            <a:ext cx="5826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j</a:t>
            </a:r>
            <a:endParaRPr lang="en-US" sz="1200" b="0">
              <a:effectLst/>
            </a:endParaRPr>
          </a:p>
        </p:txBody>
      </p:sp>
      <p:sp>
        <p:nvSpPr>
          <p:cNvPr id="2371630" name="Rectangle 46"/>
          <p:cNvSpPr>
            <a:spLocks noChangeArrowheads="1"/>
          </p:cNvSpPr>
          <p:nvPr/>
        </p:nvSpPr>
        <p:spPr bwMode="auto">
          <a:xfrm>
            <a:off x="6457950" y="3141663"/>
            <a:ext cx="612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k</a:t>
            </a:r>
            <a:endParaRPr lang="en-US" sz="1200" b="0">
              <a:effectLst/>
            </a:endParaRPr>
          </a:p>
        </p:txBody>
      </p:sp>
      <p:sp>
        <p:nvSpPr>
          <p:cNvPr id="2371631" name="Rectangle 47"/>
          <p:cNvSpPr>
            <a:spLocks noChangeArrowheads="1"/>
          </p:cNvSpPr>
          <p:nvPr/>
        </p:nvSpPr>
        <p:spPr bwMode="auto">
          <a:xfrm>
            <a:off x="7197725" y="31416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Fj?</a:t>
            </a:r>
            <a:endParaRPr lang="en-US" sz="1200" b="0">
              <a:effectLst/>
            </a:endParaRPr>
          </a:p>
        </p:txBody>
      </p:sp>
      <p:sp>
        <p:nvSpPr>
          <p:cNvPr id="2371632" name="Rectangle 48"/>
          <p:cNvSpPr>
            <a:spLocks noChangeArrowheads="1"/>
          </p:cNvSpPr>
          <p:nvPr/>
        </p:nvSpPr>
        <p:spPr bwMode="auto">
          <a:xfrm>
            <a:off x="7816850" y="3141663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Fk?</a:t>
            </a:r>
            <a:endParaRPr lang="en-US" sz="1200" b="0">
              <a:effectLst/>
            </a:endParaRPr>
          </a:p>
        </p:txBody>
      </p:sp>
      <p:sp>
        <p:nvSpPr>
          <p:cNvPr id="2371633" name="Rectangle 49"/>
          <p:cNvSpPr>
            <a:spLocks noChangeArrowheads="1"/>
          </p:cNvSpPr>
          <p:nvPr/>
        </p:nvSpPr>
        <p:spPr bwMode="auto">
          <a:xfrm>
            <a:off x="1346200" y="3375025"/>
            <a:ext cx="355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Time</a:t>
            </a:r>
            <a:endParaRPr lang="en-US" sz="1200" b="0">
              <a:effectLst/>
            </a:endParaRPr>
          </a:p>
        </p:txBody>
      </p:sp>
      <p:sp>
        <p:nvSpPr>
          <p:cNvPr id="2371634" name="Rectangle 50"/>
          <p:cNvSpPr>
            <a:spLocks noChangeArrowheads="1"/>
          </p:cNvSpPr>
          <p:nvPr/>
        </p:nvSpPr>
        <p:spPr bwMode="auto">
          <a:xfrm>
            <a:off x="1831975" y="3375025"/>
            <a:ext cx="415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Name</a:t>
            </a:r>
            <a:endParaRPr lang="en-US" sz="1200" b="0">
              <a:effectLst/>
            </a:endParaRPr>
          </a:p>
        </p:txBody>
      </p:sp>
      <p:sp>
        <p:nvSpPr>
          <p:cNvPr id="2371635" name="Rectangle 51"/>
          <p:cNvSpPr>
            <a:spLocks noChangeArrowheads="1"/>
          </p:cNvSpPr>
          <p:nvPr/>
        </p:nvSpPr>
        <p:spPr bwMode="auto">
          <a:xfrm>
            <a:off x="2806700" y="3375025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Busy</a:t>
            </a:r>
            <a:endParaRPr lang="en-US" sz="1200" b="0">
              <a:effectLst/>
            </a:endParaRPr>
          </a:p>
        </p:txBody>
      </p:sp>
      <p:sp>
        <p:nvSpPr>
          <p:cNvPr id="2371636" name="Rectangle 52"/>
          <p:cNvSpPr>
            <a:spLocks noChangeArrowheads="1"/>
          </p:cNvSpPr>
          <p:nvPr/>
        </p:nvSpPr>
        <p:spPr bwMode="auto">
          <a:xfrm>
            <a:off x="3384550" y="3375025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Op</a:t>
            </a:r>
            <a:endParaRPr lang="en-US" sz="1200" b="0">
              <a:effectLst/>
            </a:endParaRPr>
          </a:p>
        </p:txBody>
      </p:sp>
      <p:sp>
        <p:nvSpPr>
          <p:cNvPr id="2371637" name="Rectangle 53"/>
          <p:cNvSpPr>
            <a:spLocks noChangeArrowheads="1"/>
          </p:cNvSpPr>
          <p:nvPr/>
        </p:nvSpPr>
        <p:spPr bwMode="auto">
          <a:xfrm>
            <a:off x="4094163" y="3375025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Fi</a:t>
            </a:r>
            <a:endParaRPr lang="en-US" sz="1200" b="0">
              <a:effectLst/>
            </a:endParaRPr>
          </a:p>
        </p:txBody>
      </p:sp>
      <p:sp>
        <p:nvSpPr>
          <p:cNvPr id="2371638" name="Rectangle 54"/>
          <p:cNvSpPr>
            <a:spLocks noChangeArrowheads="1"/>
          </p:cNvSpPr>
          <p:nvPr/>
        </p:nvSpPr>
        <p:spPr bwMode="auto">
          <a:xfrm>
            <a:off x="4794250" y="3375025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</a:t>
            </a:r>
            <a:endParaRPr lang="en-US" sz="1200" b="0">
              <a:effectLst/>
            </a:endParaRPr>
          </a:p>
        </p:txBody>
      </p:sp>
      <p:sp>
        <p:nvSpPr>
          <p:cNvPr id="2371639" name="Rectangle 55"/>
          <p:cNvSpPr>
            <a:spLocks noChangeArrowheads="1"/>
          </p:cNvSpPr>
          <p:nvPr/>
        </p:nvSpPr>
        <p:spPr bwMode="auto">
          <a:xfrm>
            <a:off x="5281613" y="33750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</a:t>
            </a:r>
            <a:endParaRPr lang="en-US" sz="1200" b="0">
              <a:effectLst/>
            </a:endParaRPr>
          </a:p>
        </p:txBody>
      </p:sp>
      <p:sp>
        <p:nvSpPr>
          <p:cNvPr id="2371640" name="Rectangle 56"/>
          <p:cNvSpPr>
            <a:spLocks noChangeArrowheads="1"/>
          </p:cNvSpPr>
          <p:nvPr/>
        </p:nvSpPr>
        <p:spPr bwMode="auto">
          <a:xfrm>
            <a:off x="5767388" y="33750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Qj</a:t>
            </a:r>
            <a:endParaRPr lang="en-US" sz="1200" b="0">
              <a:effectLst/>
            </a:endParaRPr>
          </a:p>
        </p:txBody>
      </p:sp>
      <p:sp>
        <p:nvSpPr>
          <p:cNvPr id="2371641" name="Rectangle 57"/>
          <p:cNvSpPr>
            <a:spLocks noChangeArrowheads="1"/>
          </p:cNvSpPr>
          <p:nvPr/>
        </p:nvSpPr>
        <p:spPr bwMode="auto">
          <a:xfrm>
            <a:off x="6457950" y="3375025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Qk</a:t>
            </a:r>
            <a:endParaRPr lang="en-US" sz="1200" b="0">
              <a:effectLst/>
            </a:endParaRPr>
          </a:p>
        </p:txBody>
      </p:sp>
      <p:sp>
        <p:nvSpPr>
          <p:cNvPr id="2371642" name="Rectangle 58"/>
          <p:cNvSpPr>
            <a:spLocks noChangeArrowheads="1"/>
          </p:cNvSpPr>
          <p:nvPr/>
        </p:nvSpPr>
        <p:spPr bwMode="auto">
          <a:xfrm>
            <a:off x="7197725" y="3375025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Rj</a:t>
            </a:r>
            <a:endParaRPr lang="en-US" sz="1200" b="0">
              <a:effectLst/>
            </a:endParaRPr>
          </a:p>
        </p:txBody>
      </p:sp>
      <p:sp>
        <p:nvSpPr>
          <p:cNvPr id="2371643" name="Rectangle 59"/>
          <p:cNvSpPr>
            <a:spLocks noChangeArrowheads="1"/>
          </p:cNvSpPr>
          <p:nvPr/>
        </p:nvSpPr>
        <p:spPr bwMode="auto">
          <a:xfrm>
            <a:off x="7816850" y="33750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Rk</a:t>
            </a:r>
            <a:endParaRPr lang="en-US" sz="1200" b="0">
              <a:effectLst/>
            </a:endParaRPr>
          </a:p>
        </p:txBody>
      </p:sp>
      <p:sp>
        <p:nvSpPr>
          <p:cNvPr id="2371644" name="Rectangle 60"/>
          <p:cNvSpPr>
            <a:spLocks noChangeArrowheads="1"/>
          </p:cNvSpPr>
          <p:nvPr/>
        </p:nvSpPr>
        <p:spPr bwMode="auto">
          <a:xfrm>
            <a:off x="1831975" y="3608388"/>
            <a:ext cx="503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71645" name="Rectangle 61"/>
          <p:cNvSpPr>
            <a:spLocks noChangeArrowheads="1"/>
          </p:cNvSpPr>
          <p:nvPr/>
        </p:nvSpPr>
        <p:spPr bwMode="auto">
          <a:xfrm>
            <a:off x="2806700" y="3608388"/>
            <a:ext cx="261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 No</a:t>
            </a:r>
            <a:endParaRPr lang="en-US" sz="1200" b="0">
              <a:effectLst/>
            </a:endParaRPr>
          </a:p>
        </p:txBody>
      </p:sp>
      <p:sp>
        <p:nvSpPr>
          <p:cNvPr id="2371646" name="Line 62"/>
          <p:cNvSpPr>
            <a:spLocks noChangeShapeType="1"/>
          </p:cNvSpPr>
          <p:nvPr/>
        </p:nvSpPr>
        <p:spPr bwMode="auto">
          <a:xfrm>
            <a:off x="2765425" y="1722438"/>
            <a:ext cx="1588" cy="139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1647" name="Rectangle 63"/>
          <p:cNvSpPr>
            <a:spLocks noChangeArrowheads="1"/>
          </p:cNvSpPr>
          <p:nvPr/>
        </p:nvSpPr>
        <p:spPr bwMode="auto">
          <a:xfrm>
            <a:off x="1625600" y="3840163"/>
            <a:ext cx="612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6  Mult1</a:t>
            </a:r>
            <a:endParaRPr lang="en-US" sz="1200" b="0">
              <a:effectLst/>
            </a:endParaRPr>
          </a:p>
        </p:txBody>
      </p:sp>
      <p:sp>
        <p:nvSpPr>
          <p:cNvPr id="2371648" name="Rectangle 64"/>
          <p:cNvSpPr>
            <a:spLocks noChangeArrowheads="1"/>
          </p:cNvSpPr>
          <p:nvPr/>
        </p:nvSpPr>
        <p:spPr bwMode="auto">
          <a:xfrm>
            <a:off x="1831975" y="4073525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Mult2</a:t>
            </a:r>
            <a:endParaRPr lang="en-US" sz="1200" b="0">
              <a:effectLst/>
            </a:endParaRPr>
          </a:p>
        </p:txBody>
      </p:sp>
      <p:sp>
        <p:nvSpPr>
          <p:cNvPr id="2371649" name="Rectangle 65"/>
          <p:cNvSpPr>
            <a:spLocks noChangeArrowheads="1"/>
          </p:cNvSpPr>
          <p:nvPr/>
        </p:nvSpPr>
        <p:spPr bwMode="auto">
          <a:xfrm>
            <a:off x="2806700" y="4073525"/>
            <a:ext cx="261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 No</a:t>
            </a:r>
            <a:endParaRPr lang="en-US" sz="1200" b="0">
              <a:effectLst/>
            </a:endParaRPr>
          </a:p>
        </p:txBody>
      </p:sp>
      <p:sp>
        <p:nvSpPr>
          <p:cNvPr id="2371650" name="Rectangle 66"/>
          <p:cNvSpPr>
            <a:spLocks noChangeArrowheads="1"/>
          </p:cNvSpPr>
          <p:nvPr/>
        </p:nvSpPr>
        <p:spPr bwMode="auto">
          <a:xfrm>
            <a:off x="1831975" y="4306888"/>
            <a:ext cx="3063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</a:t>
            </a:r>
            <a:endParaRPr lang="en-US" sz="1200" b="0">
              <a:effectLst/>
            </a:endParaRPr>
          </a:p>
        </p:txBody>
      </p:sp>
      <p:sp>
        <p:nvSpPr>
          <p:cNvPr id="2371651" name="Rectangle 67"/>
          <p:cNvSpPr>
            <a:spLocks noChangeArrowheads="1"/>
          </p:cNvSpPr>
          <p:nvPr/>
        </p:nvSpPr>
        <p:spPr bwMode="auto">
          <a:xfrm>
            <a:off x="1831975" y="4540250"/>
            <a:ext cx="484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Divide</a:t>
            </a:r>
            <a:endParaRPr lang="en-US" sz="1200" b="0">
              <a:effectLst/>
            </a:endParaRPr>
          </a:p>
        </p:txBody>
      </p:sp>
      <p:sp>
        <p:nvSpPr>
          <p:cNvPr id="2371652" name="Rectangle 68"/>
          <p:cNvSpPr>
            <a:spLocks noChangeArrowheads="1"/>
          </p:cNvSpPr>
          <p:nvPr/>
        </p:nvSpPr>
        <p:spPr bwMode="auto">
          <a:xfrm>
            <a:off x="798513" y="4772025"/>
            <a:ext cx="14843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Register result status</a:t>
            </a:r>
            <a:endParaRPr lang="en-US" sz="1200" b="0">
              <a:effectLst/>
            </a:endParaRPr>
          </a:p>
        </p:txBody>
      </p:sp>
      <p:sp>
        <p:nvSpPr>
          <p:cNvPr id="2371653" name="Rectangle 69"/>
          <p:cNvSpPr>
            <a:spLocks noChangeArrowheads="1"/>
          </p:cNvSpPr>
          <p:nvPr/>
        </p:nvSpPr>
        <p:spPr bwMode="auto">
          <a:xfrm>
            <a:off x="808038" y="5005388"/>
            <a:ext cx="574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>
                <a:solidFill>
                  <a:srgbClr val="000000"/>
                </a:solidFill>
                <a:effectLst/>
                <a:latin typeface="Geneva" charset="0"/>
              </a:rPr>
              <a:t>Clock</a:t>
            </a:r>
            <a:endParaRPr lang="en-US" sz="1200" b="0">
              <a:effectLst/>
            </a:endParaRPr>
          </a:p>
        </p:txBody>
      </p:sp>
      <p:sp>
        <p:nvSpPr>
          <p:cNvPr id="2371654" name="Rectangle 70"/>
          <p:cNvSpPr>
            <a:spLocks noChangeArrowheads="1"/>
          </p:cNvSpPr>
          <p:nvPr/>
        </p:nvSpPr>
        <p:spPr bwMode="auto">
          <a:xfrm>
            <a:off x="2816225" y="4995863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1655" name="Rectangle 71"/>
          <p:cNvSpPr>
            <a:spLocks noChangeArrowheads="1"/>
          </p:cNvSpPr>
          <p:nvPr/>
        </p:nvSpPr>
        <p:spPr bwMode="auto">
          <a:xfrm>
            <a:off x="3394075" y="4995863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1656" name="Rectangle 72"/>
          <p:cNvSpPr>
            <a:spLocks noChangeArrowheads="1"/>
          </p:cNvSpPr>
          <p:nvPr/>
        </p:nvSpPr>
        <p:spPr bwMode="auto">
          <a:xfrm>
            <a:off x="4103688" y="4995863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71657" name="Rectangle 73"/>
          <p:cNvSpPr>
            <a:spLocks noChangeArrowheads="1"/>
          </p:cNvSpPr>
          <p:nvPr/>
        </p:nvSpPr>
        <p:spPr bwMode="auto">
          <a:xfrm>
            <a:off x="4803775" y="4995863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1658" name="Rectangle 74"/>
          <p:cNvSpPr>
            <a:spLocks noChangeArrowheads="1"/>
          </p:cNvSpPr>
          <p:nvPr/>
        </p:nvSpPr>
        <p:spPr bwMode="auto">
          <a:xfrm>
            <a:off x="5291138" y="4995863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1659" name="Rectangle 75"/>
          <p:cNvSpPr>
            <a:spLocks noChangeArrowheads="1"/>
          </p:cNvSpPr>
          <p:nvPr/>
        </p:nvSpPr>
        <p:spPr bwMode="auto">
          <a:xfrm>
            <a:off x="5778500" y="4995863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71660" name="Rectangle 76"/>
          <p:cNvSpPr>
            <a:spLocks noChangeArrowheads="1"/>
          </p:cNvSpPr>
          <p:nvPr/>
        </p:nvSpPr>
        <p:spPr bwMode="auto">
          <a:xfrm>
            <a:off x="6467475" y="4995863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F12</a:t>
            </a:r>
            <a:endParaRPr lang="en-US" sz="1200" b="0">
              <a:effectLst/>
            </a:endParaRPr>
          </a:p>
        </p:txBody>
      </p:sp>
      <p:sp>
        <p:nvSpPr>
          <p:cNvPr id="2371661" name="Rectangle 77"/>
          <p:cNvSpPr>
            <a:spLocks noChangeArrowheads="1"/>
          </p:cNvSpPr>
          <p:nvPr/>
        </p:nvSpPr>
        <p:spPr bwMode="auto">
          <a:xfrm>
            <a:off x="7208838" y="4995863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...</a:t>
            </a:r>
            <a:endParaRPr lang="en-US" sz="1200" b="0">
              <a:effectLst/>
            </a:endParaRPr>
          </a:p>
        </p:txBody>
      </p:sp>
      <p:sp>
        <p:nvSpPr>
          <p:cNvPr id="2371662" name="Rectangle 78"/>
          <p:cNvSpPr>
            <a:spLocks noChangeArrowheads="1"/>
          </p:cNvSpPr>
          <p:nvPr/>
        </p:nvSpPr>
        <p:spPr bwMode="auto">
          <a:xfrm>
            <a:off x="7826375" y="4995863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F30</a:t>
            </a:r>
            <a:endParaRPr lang="en-US" sz="1200" b="0">
              <a:effectLst/>
            </a:endParaRPr>
          </a:p>
        </p:txBody>
      </p:sp>
      <p:sp>
        <p:nvSpPr>
          <p:cNvPr id="2371663" name="Rectangle 79"/>
          <p:cNvSpPr>
            <a:spLocks noChangeArrowheads="1"/>
          </p:cNvSpPr>
          <p:nvPr/>
        </p:nvSpPr>
        <p:spPr bwMode="auto">
          <a:xfrm>
            <a:off x="1131888" y="529907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13</a:t>
            </a:r>
            <a:endParaRPr lang="en-US" sz="1200" b="0">
              <a:effectLst/>
            </a:endParaRPr>
          </a:p>
        </p:txBody>
      </p:sp>
      <p:sp>
        <p:nvSpPr>
          <p:cNvPr id="2371664" name="Rectangle 80"/>
          <p:cNvSpPr>
            <a:spLocks noChangeArrowheads="1"/>
          </p:cNvSpPr>
          <p:nvPr/>
        </p:nvSpPr>
        <p:spPr bwMode="auto">
          <a:xfrm>
            <a:off x="2319338" y="5299075"/>
            <a:ext cx="236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</a:t>
            </a:r>
            <a:endParaRPr lang="en-US" sz="1200" b="0">
              <a:effectLst/>
            </a:endParaRPr>
          </a:p>
        </p:txBody>
      </p:sp>
      <p:sp>
        <p:nvSpPr>
          <p:cNvPr id="2371665" name="Line 81"/>
          <p:cNvSpPr>
            <a:spLocks noChangeShapeType="1"/>
          </p:cNvSpPr>
          <p:nvPr/>
        </p:nvSpPr>
        <p:spPr bwMode="auto">
          <a:xfrm>
            <a:off x="2765425" y="3586163"/>
            <a:ext cx="1588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1666" name="Line 82"/>
          <p:cNvSpPr>
            <a:spLocks noChangeShapeType="1"/>
          </p:cNvSpPr>
          <p:nvPr/>
        </p:nvSpPr>
        <p:spPr bwMode="auto">
          <a:xfrm>
            <a:off x="8486775" y="3586163"/>
            <a:ext cx="1588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1667" name="Line 83"/>
          <p:cNvSpPr>
            <a:spLocks noChangeShapeType="1"/>
          </p:cNvSpPr>
          <p:nvPr/>
        </p:nvSpPr>
        <p:spPr bwMode="auto">
          <a:xfrm>
            <a:off x="2765425" y="5278438"/>
            <a:ext cx="1588" cy="233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1668" name="Line 84"/>
          <p:cNvSpPr>
            <a:spLocks noChangeShapeType="1"/>
          </p:cNvSpPr>
          <p:nvPr/>
        </p:nvSpPr>
        <p:spPr bwMode="auto">
          <a:xfrm>
            <a:off x="5240338" y="1722438"/>
            <a:ext cx="1587" cy="139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1669" name="Line 85"/>
          <p:cNvSpPr>
            <a:spLocks noChangeShapeType="1"/>
          </p:cNvSpPr>
          <p:nvPr/>
        </p:nvSpPr>
        <p:spPr bwMode="auto">
          <a:xfrm>
            <a:off x="8486775" y="5278438"/>
            <a:ext cx="1588" cy="233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1670" name="Rectangle 86"/>
          <p:cNvSpPr>
            <a:spLocks noChangeArrowheads="1"/>
          </p:cNvSpPr>
          <p:nvPr/>
        </p:nvSpPr>
        <p:spPr bwMode="auto">
          <a:xfrm>
            <a:off x="2984500" y="1984375"/>
            <a:ext cx="2165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5           6              7  </a:t>
            </a:r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         </a:t>
            </a:r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8</a:t>
            </a:r>
            <a:endParaRPr lang="en-US" sz="1200" b="0">
              <a:effectLst/>
            </a:endParaRPr>
          </a:p>
        </p:txBody>
      </p:sp>
      <p:sp>
        <p:nvSpPr>
          <p:cNvPr id="2371671" name="Rectangle 87"/>
          <p:cNvSpPr>
            <a:spLocks noChangeArrowheads="1"/>
          </p:cNvSpPr>
          <p:nvPr/>
        </p:nvSpPr>
        <p:spPr bwMode="auto">
          <a:xfrm>
            <a:off x="2978150" y="2209800"/>
            <a:ext cx="738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6           9</a:t>
            </a:r>
            <a:endParaRPr lang="en-US" sz="1200">
              <a:effectLst/>
            </a:endParaRPr>
          </a:p>
        </p:txBody>
      </p:sp>
      <p:sp>
        <p:nvSpPr>
          <p:cNvPr id="2371672" name="Rectangle 88"/>
          <p:cNvSpPr>
            <a:spLocks noChangeArrowheads="1"/>
          </p:cNvSpPr>
          <p:nvPr/>
        </p:nvSpPr>
        <p:spPr bwMode="auto">
          <a:xfrm>
            <a:off x="2717800" y="3797300"/>
            <a:ext cx="5846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Yes     Mult        F0         F2       F4     </a:t>
            </a:r>
            <a:r>
              <a:rPr lang="en-US" sz="1400" b="0">
                <a:solidFill>
                  <a:srgbClr val="DD0907"/>
                </a:solidFill>
                <a:effectLst/>
                <a:latin typeface="Geneva" charset="0"/>
              </a:rPr>
              <a:t>                                 </a:t>
            </a:r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Yes          Yes</a:t>
            </a:r>
          </a:p>
        </p:txBody>
      </p:sp>
      <p:sp>
        <p:nvSpPr>
          <p:cNvPr id="2371673" name="Rectangle 89"/>
          <p:cNvSpPr>
            <a:spLocks noChangeArrowheads="1"/>
          </p:cNvSpPr>
          <p:nvPr/>
        </p:nvSpPr>
        <p:spPr bwMode="auto">
          <a:xfrm>
            <a:off x="2708275" y="5257800"/>
            <a:ext cx="2455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Mult1                                  </a:t>
            </a:r>
            <a:r>
              <a:rPr lang="en-US" sz="1400">
                <a:effectLst/>
                <a:latin typeface="Geneva" charset="0"/>
              </a:rPr>
              <a:t>Add</a:t>
            </a:r>
            <a:endParaRPr lang="en-US">
              <a:effectLst/>
              <a:latin typeface="Arial" charset="0"/>
            </a:endParaRPr>
          </a:p>
        </p:txBody>
      </p:sp>
      <p:sp>
        <p:nvSpPr>
          <p:cNvPr id="2371674" name="Rectangle 90"/>
          <p:cNvSpPr>
            <a:spLocks noChangeArrowheads="1"/>
          </p:cNvSpPr>
          <p:nvPr/>
        </p:nvSpPr>
        <p:spPr bwMode="auto">
          <a:xfrm>
            <a:off x="5194300" y="5257800"/>
            <a:ext cx="1157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F30885"/>
                </a:solidFill>
                <a:effectLst/>
                <a:latin typeface="Geneva" charset="0"/>
              </a:rPr>
              <a:t>          </a:t>
            </a:r>
            <a:r>
              <a:rPr lang="en-US" sz="1400" b="0">
                <a:solidFill>
                  <a:srgbClr val="008012"/>
                </a:solidFill>
                <a:effectLst/>
                <a:latin typeface="Geneva" charset="0"/>
              </a:rPr>
              <a:t> Divide</a:t>
            </a:r>
            <a:endParaRPr lang="en-US" b="0"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371675" name="Rectangle 91"/>
          <p:cNvSpPr>
            <a:spLocks noChangeArrowheads="1"/>
          </p:cNvSpPr>
          <p:nvPr/>
        </p:nvSpPr>
        <p:spPr bwMode="auto">
          <a:xfrm>
            <a:off x="2971800" y="2438400"/>
            <a:ext cx="2116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7           9             11     </a:t>
            </a:r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  </a:t>
            </a:r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12</a:t>
            </a:r>
            <a:endParaRPr lang="en-US" sz="1200" b="0">
              <a:effectLst/>
            </a:endParaRPr>
          </a:p>
        </p:txBody>
      </p:sp>
      <p:sp>
        <p:nvSpPr>
          <p:cNvPr id="2371676" name="Rectangle 92"/>
          <p:cNvSpPr>
            <a:spLocks noChangeArrowheads="1"/>
          </p:cNvSpPr>
          <p:nvPr/>
        </p:nvSpPr>
        <p:spPr bwMode="auto">
          <a:xfrm>
            <a:off x="2959100" y="26273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8</a:t>
            </a:r>
            <a:endParaRPr lang="en-US" sz="1200" b="0">
              <a:effectLst/>
            </a:endParaRPr>
          </a:p>
        </p:txBody>
      </p:sp>
      <p:sp>
        <p:nvSpPr>
          <p:cNvPr id="2371677" name="Rectangle 93"/>
          <p:cNvSpPr>
            <a:spLocks noChangeArrowheads="1"/>
          </p:cNvSpPr>
          <p:nvPr/>
        </p:nvSpPr>
        <p:spPr bwMode="auto">
          <a:xfrm>
            <a:off x="2732088" y="4478338"/>
            <a:ext cx="5680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8012"/>
                </a:solidFill>
                <a:effectLst/>
                <a:latin typeface="Geneva" charset="0"/>
              </a:rPr>
              <a:t>Yes     Div        F10         F0       F6      </a:t>
            </a:r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Mult1                      </a:t>
            </a:r>
            <a:r>
              <a:rPr lang="en-US" sz="1400" b="0">
                <a:solidFill>
                  <a:srgbClr val="008012"/>
                </a:solidFill>
                <a:effectLst/>
                <a:latin typeface="Geneva" charset="0"/>
              </a:rPr>
              <a:t>No         Yes</a:t>
            </a:r>
            <a:endParaRPr lang="en-US" b="0">
              <a:solidFill>
                <a:srgbClr val="008012"/>
              </a:solidFill>
              <a:effectLst/>
              <a:latin typeface="Arial" charset="0"/>
            </a:endParaRPr>
          </a:p>
        </p:txBody>
      </p:sp>
      <p:sp>
        <p:nvSpPr>
          <p:cNvPr id="2371678" name="AutoShape 94"/>
          <p:cNvSpPr>
            <a:spLocks noChangeArrowheads="1"/>
          </p:cNvSpPr>
          <p:nvPr/>
        </p:nvSpPr>
        <p:spPr bwMode="auto">
          <a:xfrm>
            <a:off x="2832100" y="2840038"/>
            <a:ext cx="304800" cy="2667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1679" name="Rectangle 95"/>
          <p:cNvSpPr>
            <a:spLocks noChangeArrowheads="1"/>
          </p:cNvSpPr>
          <p:nvPr/>
        </p:nvSpPr>
        <p:spPr bwMode="auto">
          <a:xfrm>
            <a:off x="2717800" y="4254500"/>
            <a:ext cx="573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effectLst/>
                <a:latin typeface="Geneva" charset="0"/>
              </a:rPr>
              <a:t>Yes     Add       F6          F8       F2                                    Yes         Yes</a:t>
            </a:r>
            <a:endParaRPr lang="en-US">
              <a:effectLst/>
              <a:latin typeface="Arial" charset="0"/>
            </a:endParaRPr>
          </a:p>
        </p:txBody>
      </p:sp>
      <p:sp>
        <p:nvSpPr>
          <p:cNvPr id="2371680" name="Rectangle 96"/>
          <p:cNvSpPr>
            <a:spLocks noChangeArrowheads="1"/>
          </p:cNvSpPr>
          <p:nvPr/>
        </p:nvSpPr>
        <p:spPr bwMode="auto">
          <a:xfrm>
            <a:off x="2908300" y="288131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13</a:t>
            </a:r>
            <a:endParaRPr lang="en-US" sz="1200">
              <a:effectLst/>
            </a:endParaRPr>
          </a:p>
        </p:txBody>
      </p:sp>
      <p:grpSp>
        <p:nvGrpSpPr>
          <p:cNvPr id="2371681" name="Group 97"/>
          <p:cNvGrpSpPr>
            <a:grpSpLocks/>
          </p:cNvGrpSpPr>
          <p:nvPr/>
        </p:nvGrpSpPr>
        <p:grpSpPr bwMode="auto">
          <a:xfrm>
            <a:off x="695325" y="1738313"/>
            <a:ext cx="568325" cy="1376362"/>
            <a:chOff x="519" y="1067"/>
            <a:chExt cx="358" cy="867"/>
          </a:xfrm>
        </p:grpSpPr>
        <p:sp>
          <p:nvSpPr>
            <p:cNvPr id="2371682" name="Rectangle 98"/>
            <p:cNvSpPr>
              <a:spLocks noChangeArrowheads="1"/>
            </p:cNvSpPr>
            <p:nvPr/>
          </p:nvSpPr>
          <p:spPr bwMode="auto">
            <a:xfrm>
              <a:off x="519" y="1067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71683" name="Rectangle 99"/>
            <p:cNvSpPr>
              <a:spLocks noChangeArrowheads="1"/>
            </p:cNvSpPr>
            <p:nvPr/>
          </p:nvSpPr>
          <p:spPr bwMode="auto">
            <a:xfrm>
              <a:off x="519" y="1213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DD0806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71684" name="Rectangle 100"/>
            <p:cNvSpPr>
              <a:spLocks noChangeArrowheads="1"/>
            </p:cNvSpPr>
            <p:nvPr/>
          </p:nvSpPr>
          <p:spPr bwMode="auto">
            <a:xfrm>
              <a:off x="519" y="1360"/>
              <a:ext cx="3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D4"/>
                  </a:solidFill>
                  <a:effectLst/>
                  <a:latin typeface="Geneva" charset="0"/>
                </a:rPr>
                <a:t>MUL.D</a:t>
              </a:r>
              <a:endParaRPr lang="en-US" sz="1200" b="0">
                <a:effectLst/>
              </a:endParaRPr>
            </a:p>
          </p:txBody>
        </p:sp>
        <p:sp>
          <p:nvSpPr>
            <p:cNvPr id="2371685" name="Rectangle 101"/>
            <p:cNvSpPr>
              <a:spLocks noChangeArrowheads="1"/>
            </p:cNvSpPr>
            <p:nvPr/>
          </p:nvSpPr>
          <p:spPr bwMode="auto">
            <a:xfrm>
              <a:off x="519" y="1507"/>
              <a:ext cx="32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F20884"/>
                  </a:solidFill>
                  <a:effectLst/>
                  <a:latin typeface="Geneva" charset="0"/>
                </a:rPr>
                <a:t>SUB.D</a:t>
              </a:r>
              <a:endParaRPr lang="en-US" sz="1200" b="0">
                <a:effectLst/>
              </a:endParaRPr>
            </a:p>
          </p:txBody>
        </p:sp>
        <p:sp>
          <p:nvSpPr>
            <p:cNvPr id="2371686" name="Rectangle 102"/>
            <p:cNvSpPr>
              <a:spLocks noChangeArrowheads="1"/>
            </p:cNvSpPr>
            <p:nvPr/>
          </p:nvSpPr>
          <p:spPr bwMode="auto">
            <a:xfrm>
              <a:off x="519" y="1654"/>
              <a:ext cx="30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8011"/>
                  </a:solidFill>
                  <a:effectLst/>
                  <a:latin typeface="Geneva" charset="0"/>
                </a:rPr>
                <a:t>DIV.D</a:t>
              </a:r>
              <a:endParaRPr lang="en-US" sz="1200" b="0">
                <a:effectLst/>
              </a:endParaRPr>
            </a:p>
          </p:txBody>
        </p:sp>
        <p:sp>
          <p:nvSpPr>
            <p:cNvPr id="2371687" name="Rectangle 103"/>
            <p:cNvSpPr>
              <a:spLocks noChangeArrowheads="1"/>
            </p:cNvSpPr>
            <p:nvPr/>
          </p:nvSpPr>
          <p:spPr bwMode="auto">
            <a:xfrm>
              <a:off x="519" y="1800"/>
              <a:ext cx="3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ADD.D</a:t>
              </a:r>
              <a:endParaRPr lang="en-US" sz="1200" b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24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EB44-54FB-4A77-99E2-2B182337543A}" type="slidenum">
              <a:rPr lang="en-US"/>
              <a:pPr/>
              <a:t>33</a:t>
            </a:fld>
            <a:endParaRPr lang="en-US"/>
          </a:p>
        </p:txBody>
      </p:sp>
      <p:sp>
        <p:nvSpPr>
          <p:cNvPr id="237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152400"/>
            <a:ext cx="7772400" cy="44291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Scoreboard Example:  Cycle 17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72611" name="Line 3"/>
          <p:cNvSpPr>
            <a:spLocks noChangeShapeType="1"/>
          </p:cNvSpPr>
          <p:nvPr/>
        </p:nvSpPr>
        <p:spPr bwMode="auto">
          <a:xfrm>
            <a:off x="2779713" y="1544638"/>
            <a:ext cx="246538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2612" name="Line 4"/>
          <p:cNvSpPr>
            <a:spLocks noChangeShapeType="1"/>
          </p:cNvSpPr>
          <p:nvPr/>
        </p:nvSpPr>
        <p:spPr bwMode="auto">
          <a:xfrm>
            <a:off x="2779713" y="2943225"/>
            <a:ext cx="24653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2613" name="Line 5"/>
          <p:cNvSpPr>
            <a:spLocks noChangeShapeType="1"/>
          </p:cNvSpPr>
          <p:nvPr/>
        </p:nvSpPr>
        <p:spPr bwMode="auto">
          <a:xfrm>
            <a:off x="2779713" y="3408363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2614" name="Line 6"/>
          <p:cNvSpPr>
            <a:spLocks noChangeShapeType="1"/>
          </p:cNvSpPr>
          <p:nvPr/>
        </p:nvSpPr>
        <p:spPr bwMode="auto">
          <a:xfrm>
            <a:off x="2779713" y="4573588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2615" name="Line 7"/>
          <p:cNvSpPr>
            <a:spLocks noChangeShapeType="1"/>
          </p:cNvSpPr>
          <p:nvPr/>
        </p:nvSpPr>
        <p:spPr bwMode="auto">
          <a:xfrm>
            <a:off x="2779713" y="5100638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2616" name="Line 8"/>
          <p:cNvSpPr>
            <a:spLocks noChangeShapeType="1"/>
          </p:cNvSpPr>
          <p:nvPr/>
        </p:nvSpPr>
        <p:spPr bwMode="auto">
          <a:xfrm>
            <a:off x="2779713" y="533400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2617" name="Rectangle 9"/>
          <p:cNvSpPr>
            <a:spLocks noChangeArrowheads="1"/>
          </p:cNvSpPr>
          <p:nvPr/>
        </p:nvSpPr>
        <p:spPr bwMode="auto">
          <a:xfrm>
            <a:off x="803275" y="1100138"/>
            <a:ext cx="1265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Instruction status </a:t>
            </a:r>
            <a:endParaRPr lang="en-US" sz="1200" b="0">
              <a:effectLst/>
            </a:endParaRPr>
          </a:p>
        </p:txBody>
      </p:sp>
      <p:sp>
        <p:nvSpPr>
          <p:cNvPr id="2372618" name="Rectangle 10"/>
          <p:cNvSpPr>
            <a:spLocks noChangeArrowheads="1"/>
          </p:cNvSpPr>
          <p:nvPr/>
        </p:nvSpPr>
        <p:spPr bwMode="auto">
          <a:xfrm>
            <a:off x="3389313" y="1100138"/>
            <a:ext cx="34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Read</a:t>
            </a:r>
            <a:endParaRPr lang="en-US" sz="1100">
              <a:effectLst/>
            </a:endParaRPr>
          </a:p>
        </p:txBody>
      </p:sp>
      <p:sp>
        <p:nvSpPr>
          <p:cNvPr id="2372619" name="Rectangle 11"/>
          <p:cNvSpPr>
            <a:spLocks noChangeArrowheads="1"/>
          </p:cNvSpPr>
          <p:nvPr/>
        </p:nvSpPr>
        <p:spPr bwMode="auto">
          <a:xfrm>
            <a:off x="4098925" y="1100138"/>
            <a:ext cx="6683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Execution</a:t>
            </a:r>
            <a:endParaRPr lang="en-US" sz="1100">
              <a:effectLst/>
            </a:endParaRPr>
          </a:p>
        </p:txBody>
      </p:sp>
      <p:sp>
        <p:nvSpPr>
          <p:cNvPr id="2372620" name="Rectangle 12"/>
          <p:cNvSpPr>
            <a:spLocks noChangeArrowheads="1"/>
          </p:cNvSpPr>
          <p:nvPr/>
        </p:nvSpPr>
        <p:spPr bwMode="auto">
          <a:xfrm>
            <a:off x="4799013" y="1100138"/>
            <a:ext cx="347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Write</a:t>
            </a:r>
            <a:endParaRPr lang="en-US" sz="1100">
              <a:effectLst/>
            </a:endParaRPr>
          </a:p>
        </p:txBody>
      </p:sp>
      <p:sp>
        <p:nvSpPr>
          <p:cNvPr id="2372621" name="Rectangle 13"/>
          <p:cNvSpPr>
            <a:spLocks noChangeArrowheads="1"/>
          </p:cNvSpPr>
          <p:nvPr/>
        </p:nvSpPr>
        <p:spPr bwMode="auto">
          <a:xfrm>
            <a:off x="803275" y="1333500"/>
            <a:ext cx="769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Instruction</a:t>
            </a:r>
            <a:endParaRPr lang="en-US" sz="1200" b="0">
              <a:effectLst/>
            </a:endParaRPr>
          </a:p>
        </p:txBody>
      </p:sp>
      <p:sp>
        <p:nvSpPr>
          <p:cNvPr id="2372622" name="Rectangle 14"/>
          <p:cNvSpPr>
            <a:spLocks noChangeArrowheads="1"/>
          </p:cNvSpPr>
          <p:nvPr/>
        </p:nvSpPr>
        <p:spPr bwMode="auto">
          <a:xfrm>
            <a:off x="1958975" y="1333500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j</a:t>
            </a:r>
            <a:endParaRPr lang="en-US" sz="1200" b="0">
              <a:effectLst/>
            </a:endParaRPr>
          </a:p>
        </p:txBody>
      </p:sp>
      <p:sp>
        <p:nvSpPr>
          <p:cNvPr id="2372623" name="Rectangle 15"/>
          <p:cNvSpPr>
            <a:spLocks noChangeArrowheads="1"/>
          </p:cNvSpPr>
          <p:nvPr/>
        </p:nvSpPr>
        <p:spPr bwMode="auto">
          <a:xfrm>
            <a:off x="2435225" y="1333500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k</a:t>
            </a:r>
            <a:endParaRPr lang="en-US" sz="1200" b="0">
              <a:effectLst/>
            </a:endParaRPr>
          </a:p>
        </p:txBody>
      </p:sp>
      <p:sp>
        <p:nvSpPr>
          <p:cNvPr id="2372624" name="Rectangle 16"/>
          <p:cNvSpPr>
            <a:spLocks noChangeArrowheads="1"/>
          </p:cNvSpPr>
          <p:nvPr/>
        </p:nvSpPr>
        <p:spPr bwMode="auto">
          <a:xfrm>
            <a:off x="2811463" y="1333500"/>
            <a:ext cx="3571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Issue</a:t>
            </a:r>
            <a:endParaRPr lang="en-US" sz="1100">
              <a:effectLst/>
            </a:endParaRPr>
          </a:p>
        </p:txBody>
      </p:sp>
      <p:sp>
        <p:nvSpPr>
          <p:cNvPr id="2372625" name="Rectangle 17"/>
          <p:cNvSpPr>
            <a:spLocks noChangeArrowheads="1"/>
          </p:cNvSpPr>
          <p:nvPr/>
        </p:nvSpPr>
        <p:spPr bwMode="auto">
          <a:xfrm>
            <a:off x="3389313" y="1333500"/>
            <a:ext cx="6302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operands</a:t>
            </a:r>
            <a:endParaRPr lang="en-US" sz="1100">
              <a:effectLst/>
            </a:endParaRPr>
          </a:p>
        </p:txBody>
      </p:sp>
      <p:sp>
        <p:nvSpPr>
          <p:cNvPr id="2372626" name="Rectangle 18"/>
          <p:cNvSpPr>
            <a:spLocks noChangeArrowheads="1"/>
          </p:cNvSpPr>
          <p:nvPr/>
        </p:nvSpPr>
        <p:spPr bwMode="auto">
          <a:xfrm>
            <a:off x="4098925" y="1333500"/>
            <a:ext cx="612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complete</a:t>
            </a:r>
            <a:endParaRPr lang="en-US" sz="1100">
              <a:effectLst/>
            </a:endParaRPr>
          </a:p>
        </p:txBody>
      </p:sp>
      <p:sp>
        <p:nvSpPr>
          <p:cNvPr id="2372627" name="Rectangle 19"/>
          <p:cNvSpPr>
            <a:spLocks noChangeArrowheads="1"/>
          </p:cNvSpPr>
          <p:nvPr/>
        </p:nvSpPr>
        <p:spPr bwMode="auto">
          <a:xfrm>
            <a:off x="4799013" y="1333500"/>
            <a:ext cx="427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Result</a:t>
            </a:r>
            <a:endParaRPr lang="en-US" sz="1100">
              <a:effectLst/>
            </a:endParaRPr>
          </a:p>
        </p:txBody>
      </p:sp>
      <p:sp>
        <p:nvSpPr>
          <p:cNvPr id="2372628" name="Rectangle 20"/>
          <p:cNvSpPr>
            <a:spLocks noChangeArrowheads="1"/>
          </p:cNvSpPr>
          <p:nvPr/>
        </p:nvSpPr>
        <p:spPr bwMode="auto">
          <a:xfrm>
            <a:off x="1350963" y="15668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2629" name="Rectangle 21"/>
          <p:cNvSpPr>
            <a:spLocks noChangeArrowheads="1"/>
          </p:cNvSpPr>
          <p:nvPr/>
        </p:nvSpPr>
        <p:spPr bwMode="auto">
          <a:xfrm>
            <a:off x="1836738" y="1566863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34+</a:t>
            </a:r>
            <a:endParaRPr lang="en-US" sz="1200" b="0">
              <a:effectLst/>
            </a:endParaRPr>
          </a:p>
        </p:txBody>
      </p:sp>
      <p:sp>
        <p:nvSpPr>
          <p:cNvPr id="2372630" name="Rectangle 22"/>
          <p:cNvSpPr>
            <a:spLocks noChangeArrowheads="1"/>
          </p:cNvSpPr>
          <p:nvPr/>
        </p:nvSpPr>
        <p:spPr bwMode="auto">
          <a:xfrm>
            <a:off x="2324100" y="1566863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R2</a:t>
            </a:r>
            <a:endParaRPr lang="en-US" sz="1200" b="0">
              <a:effectLst/>
            </a:endParaRPr>
          </a:p>
        </p:txBody>
      </p:sp>
      <p:sp>
        <p:nvSpPr>
          <p:cNvPr id="2372631" name="Rectangle 23"/>
          <p:cNvSpPr>
            <a:spLocks noChangeArrowheads="1"/>
          </p:cNvSpPr>
          <p:nvPr/>
        </p:nvSpPr>
        <p:spPr bwMode="auto">
          <a:xfrm>
            <a:off x="3003550" y="15668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</a:t>
            </a:r>
            <a:endParaRPr lang="en-US" sz="1200" b="0">
              <a:effectLst/>
            </a:endParaRPr>
          </a:p>
        </p:txBody>
      </p:sp>
      <p:sp>
        <p:nvSpPr>
          <p:cNvPr id="2372632" name="Rectangle 24"/>
          <p:cNvSpPr>
            <a:spLocks noChangeArrowheads="1"/>
          </p:cNvSpPr>
          <p:nvPr/>
        </p:nvSpPr>
        <p:spPr bwMode="auto">
          <a:xfrm>
            <a:off x="3652838" y="15668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2</a:t>
            </a:r>
            <a:endParaRPr lang="en-US" sz="1200" b="0">
              <a:effectLst/>
            </a:endParaRPr>
          </a:p>
        </p:txBody>
      </p:sp>
      <p:sp>
        <p:nvSpPr>
          <p:cNvPr id="2372633" name="Rectangle 25"/>
          <p:cNvSpPr>
            <a:spLocks noChangeArrowheads="1"/>
          </p:cNvSpPr>
          <p:nvPr/>
        </p:nvSpPr>
        <p:spPr bwMode="auto">
          <a:xfrm>
            <a:off x="4352925" y="15668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</a:t>
            </a:r>
            <a:endParaRPr lang="en-US" sz="1200" b="0">
              <a:effectLst/>
            </a:endParaRPr>
          </a:p>
        </p:txBody>
      </p:sp>
      <p:sp>
        <p:nvSpPr>
          <p:cNvPr id="2372634" name="Rectangle 26"/>
          <p:cNvSpPr>
            <a:spLocks noChangeArrowheads="1"/>
          </p:cNvSpPr>
          <p:nvPr/>
        </p:nvSpPr>
        <p:spPr bwMode="auto">
          <a:xfrm>
            <a:off x="4951413" y="15668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4</a:t>
            </a:r>
            <a:endParaRPr lang="en-US" sz="1200" b="0">
              <a:effectLst/>
            </a:endParaRPr>
          </a:p>
        </p:txBody>
      </p:sp>
      <p:sp>
        <p:nvSpPr>
          <p:cNvPr id="2372635" name="Rectangle 27"/>
          <p:cNvSpPr>
            <a:spLocks noChangeArrowheads="1"/>
          </p:cNvSpPr>
          <p:nvPr/>
        </p:nvSpPr>
        <p:spPr bwMode="auto">
          <a:xfrm>
            <a:off x="1350963" y="179863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2636" name="Rectangle 28"/>
          <p:cNvSpPr>
            <a:spLocks noChangeArrowheads="1"/>
          </p:cNvSpPr>
          <p:nvPr/>
        </p:nvSpPr>
        <p:spPr bwMode="auto">
          <a:xfrm>
            <a:off x="1836738" y="1798638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45+</a:t>
            </a:r>
            <a:endParaRPr lang="en-US" sz="1200" b="0">
              <a:effectLst/>
            </a:endParaRPr>
          </a:p>
        </p:txBody>
      </p:sp>
      <p:sp>
        <p:nvSpPr>
          <p:cNvPr id="2372637" name="Rectangle 29"/>
          <p:cNvSpPr>
            <a:spLocks noChangeArrowheads="1"/>
          </p:cNvSpPr>
          <p:nvPr/>
        </p:nvSpPr>
        <p:spPr bwMode="auto">
          <a:xfrm>
            <a:off x="2324100" y="1798638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R3</a:t>
            </a:r>
            <a:endParaRPr lang="en-US" sz="1200" b="0">
              <a:effectLst/>
            </a:endParaRPr>
          </a:p>
        </p:txBody>
      </p:sp>
      <p:sp>
        <p:nvSpPr>
          <p:cNvPr id="2372638" name="Rectangle 30"/>
          <p:cNvSpPr>
            <a:spLocks noChangeArrowheads="1"/>
          </p:cNvSpPr>
          <p:nvPr/>
        </p:nvSpPr>
        <p:spPr bwMode="auto">
          <a:xfrm>
            <a:off x="3003550" y="17986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5</a:t>
            </a:r>
            <a:endParaRPr lang="en-US" sz="1200" b="0">
              <a:effectLst/>
            </a:endParaRPr>
          </a:p>
        </p:txBody>
      </p:sp>
      <p:sp>
        <p:nvSpPr>
          <p:cNvPr id="2372639" name="Rectangle 31"/>
          <p:cNvSpPr>
            <a:spLocks noChangeArrowheads="1"/>
          </p:cNvSpPr>
          <p:nvPr/>
        </p:nvSpPr>
        <p:spPr bwMode="auto">
          <a:xfrm>
            <a:off x="3652838" y="17986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6</a:t>
            </a:r>
            <a:endParaRPr lang="en-US" sz="1200" b="0">
              <a:effectLst/>
            </a:endParaRPr>
          </a:p>
        </p:txBody>
      </p:sp>
      <p:sp>
        <p:nvSpPr>
          <p:cNvPr id="2372640" name="Rectangle 32"/>
          <p:cNvSpPr>
            <a:spLocks noChangeArrowheads="1"/>
          </p:cNvSpPr>
          <p:nvPr/>
        </p:nvSpPr>
        <p:spPr bwMode="auto">
          <a:xfrm>
            <a:off x="4352925" y="17986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7</a:t>
            </a:r>
            <a:endParaRPr lang="en-US" sz="1200" b="0">
              <a:effectLst/>
            </a:endParaRPr>
          </a:p>
        </p:txBody>
      </p:sp>
      <p:sp>
        <p:nvSpPr>
          <p:cNvPr id="2372641" name="Rectangle 33"/>
          <p:cNvSpPr>
            <a:spLocks noChangeArrowheads="1"/>
          </p:cNvSpPr>
          <p:nvPr/>
        </p:nvSpPr>
        <p:spPr bwMode="auto">
          <a:xfrm>
            <a:off x="4951413" y="17986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8</a:t>
            </a:r>
            <a:endParaRPr lang="en-US" sz="1200" b="0">
              <a:effectLst/>
            </a:endParaRPr>
          </a:p>
        </p:txBody>
      </p:sp>
      <p:sp>
        <p:nvSpPr>
          <p:cNvPr id="2372642" name="Rectangle 34"/>
          <p:cNvSpPr>
            <a:spLocks noChangeArrowheads="1"/>
          </p:cNvSpPr>
          <p:nvPr/>
        </p:nvSpPr>
        <p:spPr bwMode="auto">
          <a:xfrm>
            <a:off x="1350963" y="20320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2643" name="Rectangle 35"/>
          <p:cNvSpPr>
            <a:spLocks noChangeArrowheads="1"/>
          </p:cNvSpPr>
          <p:nvPr/>
        </p:nvSpPr>
        <p:spPr bwMode="auto">
          <a:xfrm>
            <a:off x="1836738" y="20320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2644" name="Rectangle 36"/>
          <p:cNvSpPr>
            <a:spLocks noChangeArrowheads="1"/>
          </p:cNvSpPr>
          <p:nvPr/>
        </p:nvSpPr>
        <p:spPr bwMode="auto">
          <a:xfrm>
            <a:off x="2324100" y="20320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72645" name="Rectangle 37"/>
          <p:cNvSpPr>
            <a:spLocks noChangeArrowheads="1"/>
          </p:cNvSpPr>
          <p:nvPr/>
        </p:nvSpPr>
        <p:spPr bwMode="auto">
          <a:xfrm>
            <a:off x="3003550" y="20320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6</a:t>
            </a:r>
            <a:endParaRPr lang="en-US" sz="1200" b="0">
              <a:effectLst/>
            </a:endParaRPr>
          </a:p>
        </p:txBody>
      </p:sp>
      <p:sp>
        <p:nvSpPr>
          <p:cNvPr id="2372646" name="Rectangle 38"/>
          <p:cNvSpPr>
            <a:spLocks noChangeArrowheads="1"/>
          </p:cNvSpPr>
          <p:nvPr/>
        </p:nvSpPr>
        <p:spPr bwMode="auto">
          <a:xfrm>
            <a:off x="3652838" y="20320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9</a:t>
            </a:r>
            <a:endParaRPr lang="en-US" sz="1200" b="0">
              <a:effectLst/>
            </a:endParaRPr>
          </a:p>
        </p:txBody>
      </p:sp>
      <p:sp>
        <p:nvSpPr>
          <p:cNvPr id="2372647" name="Rectangle 39"/>
          <p:cNvSpPr>
            <a:spLocks noChangeArrowheads="1"/>
          </p:cNvSpPr>
          <p:nvPr/>
        </p:nvSpPr>
        <p:spPr bwMode="auto">
          <a:xfrm>
            <a:off x="1350963" y="22653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2648" name="Rectangle 40"/>
          <p:cNvSpPr>
            <a:spLocks noChangeArrowheads="1"/>
          </p:cNvSpPr>
          <p:nvPr/>
        </p:nvSpPr>
        <p:spPr bwMode="auto">
          <a:xfrm>
            <a:off x="1836738" y="22653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2649" name="Rectangle 41"/>
          <p:cNvSpPr>
            <a:spLocks noChangeArrowheads="1"/>
          </p:cNvSpPr>
          <p:nvPr/>
        </p:nvSpPr>
        <p:spPr bwMode="auto">
          <a:xfrm>
            <a:off x="2324100" y="22653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2650" name="Rectangle 42"/>
          <p:cNvSpPr>
            <a:spLocks noChangeArrowheads="1"/>
          </p:cNvSpPr>
          <p:nvPr/>
        </p:nvSpPr>
        <p:spPr bwMode="auto">
          <a:xfrm>
            <a:off x="3003550" y="22653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7</a:t>
            </a:r>
            <a:endParaRPr lang="en-US" sz="1200" b="0">
              <a:effectLst/>
            </a:endParaRPr>
          </a:p>
        </p:txBody>
      </p:sp>
      <p:sp>
        <p:nvSpPr>
          <p:cNvPr id="2372651" name="Rectangle 43"/>
          <p:cNvSpPr>
            <a:spLocks noChangeArrowheads="1"/>
          </p:cNvSpPr>
          <p:nvPr/>
        </p:nvSpPr>
        <p:spPr bwMode="auto">
          <a:xfrm>
            <a:off x="3652838" y="22653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9</a:t>
            </a:r>
            <a:endParaRPr lang="en-US" sz="1200" b="0">
              <a:effectLst/>
            </a:endParaRPr>
          </a:p>
        </p:txBody>
      </p:sp>
      <p:sp>
        <p:nvSpPr>
          <p:cNvPr id="2372652" name="Rectangle 44"/>
          <p:cNvSpPr>
            <a:spLocks noChangeArrowheads="1"/>
          </p:cNvSpPr>
          <p:nvPr/>
        </p:nvSpPr>
        <p:spPr bwMode="auto">
          <a:xfrm>
            <a:off x="4291013" y="226536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11</a:t>
            </a:r>
            <a:endParaRPr lang="en-US" sz="1200" b="0">
              <a:effectLst/>
            </a:endParaRPr>
          </a:p>
        </p:txBody>
      </p:sp>
      <p:sp>
        <p:nvSpPr>
          <p:cNvPr id="2372653" name="Rectangle 45"/>
          <p:cNvSpPr>
            <a:spLocks noChangeArrowheads="1"/>
          </p:cNvSpPr>
          <p:nvPr/>
        </p:nvSpPr>
        <p:spPr bwMode="auto">
          <a:xfrm>
            <a:off x="4889500" y="226536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12</a:t>
            </a:r>
            <a:endParaRPr lang="en-US" sz="1200" b="0">
              <a:effectLst/>
            </a:endParaRPr>
          </a:p>
        </p:txBody>
      </p:sp>
      <p:sp>
        <p:nvSpPr>
          <p:cNvPr id="2372654" name="Rectangle 46"/>
          <p:cNvSpPr>
            <a:spLocks noChangeArrowheads="1"/>
          </p:cNvSpPr>
          <p:nvPr/>
        </p:nvSpPr>
        <p:spPr bwMode="auto">
          <a:xfrm>
            <a:off x="1350963" y="2498725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72655" name="Rectangle 47"/>
          <p:cNvSpPr>
            <a:spLocks noChangeArrowheads="1"/>
          </p:cNvSpPr>
          <p:nvPr/>
        </p:nvSpPr>
        <p:spPr bwMode="auto">
          <a:xfrm>
            <a:off x="1836738" y="24987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2656" name="Rectangle 48"/>
          <p:cNvSpPr>
            <a:spLocks noChangeArrowheads="1"/>
          </p:cNvSpPr>
          <p:nvPr/>
        </p:nvSpPr>
        <p:spPr bwMode="auto">
          <a:xfrm>
            <a:off x="2324100" y="24987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2657" name="Rectangle 49"/>
          <p:cNvSpPr>
            <a:spLocks noChangeArrowheads="1"/>
          </p:cNvSpPr>
          <p:nvPr/>
        </p:nvSpPr>
        <p:spPr bwMode="auto">
          <a:xfrm>
            <a:off x="3003550" y="24987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8</a:t>
            </a:r>
            <a:endParaRPr lang="en-US" sz="1200" b="0">
              <a:effectLst/>
            </a:endParaRPr>
          </a:p>
        </p:txBody>
      </p:sp>
      <p:sp>
        <p:nvSpPr>
          <p:cNvPr id="2372658" name="Rectangle 50"/>
          <p:cNvSpPr>
            <a:spLocks noChangeArrowheads="1"/>
          </p:cNvSpPr>
          <p:nvPr/>
        </p:nvSpPr>
        <p:spPr bwMode="auto">
          <a:xfrm>
            <a:off x="1350963" y="27305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2659" name="Rectangle 51"/>
          <p:cNvSpPr>
            <a:spLocks noChangeArrowheads="1"/>
          </p:cNvSpPr>
          <p:nvPr/>
        </p:nvSpPr>
        <p:spPr bwMode="auto">
          <a:xfrm>
            <a:off x="1836738" y="27305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2660" name="Rectangle 52"/>
          <p:cNvSpPr>
            <a:spLocks noChangeArrowheads="1"/>
          </p:cNvSpPr>
          <p:nvPr/>
        </p:nvSpPr>
        <p:spPr bwMode="auto">
          <a:xfrm>
            <a:off x="2324100" y="27305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2661" name="Rectangle 53"/>
          <p:cNvSpPr>
            <a:spLocks noChangeArrowheads="1"/>
          </p:cNvSpPr>
          <p:nvPr/>
        </p:nvSpPr>
        <p:spPr bwMode="auto">
          <a:xfrm>
            <a:off x="2943225" y="273050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13</a:t>
            </a:r>
            <a:endParaRPr lang="en-US" sz="1200" b="0">
              <a:effectLst/>
            </a:endParaRPr>
          </a:p>
        </p:txBody>
      </p:sp>
      <p:sp>
        <p:nvSpPr>
          <p:cNvPr id="2372662" name="Rectangle 54"/>
          <p:cNvSpPr>
            <a:spLocks noChangeArrowheads="1"/>
          </p:cNvSpPr>
          <p:nvPr/>
        </p:nvSpPr>
        <p:spPr bwMode="auto">
          <a:xfrm>
            <a:off x="3592513" y="273050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14</a:t>
            </a:r>
            <a:endParaRPr lang="en-US" sz="1200" b="0">
              <a:effectLst/>
            </a:endParaRPr>
          </a:p>
        </p:txBody>
      </p:sp>
      <p:sp>
        <p:nvSpPr>
          <p:cNvPr id="2372663" name="Rectangle 55"/>
          <p:cNvSpPr>
            <a:spLocks noChangeArrowheads="1"/>
          </p:cNvSpPr>
          <p:nvPr/>
        </p:nvSpPr>
        <p:spPr bwMode="auto">
          <a:xfrm>
            <a:off x="4291013" y="273050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16</a:t>
            </a:r>
            <a:endParaRPr lang="en-US" sz="1200" b="0">
              <a:effectLst/>
            </a:endParaRPr>
          </a:p>
        </p:txBody>
      </p:sp>
      <p:sp>
        <p:nvSpPr>
          <p:cNvPr id="2372664" name="Rectangle 56"/>
          <p:cNvSpPr>
            <a:spLocks noChangeArrowheads="1"/>
          </p:cNvSpPr>
          <p:nvPr/>
        </p:nvSpPr>
        <p:spPr bwMode="auto">
          <a:xfrm>
            <a:off x="803275" y="2963863"/>
            <a:ext cx="1531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Functional unit status</a:t>
            </a:r>
            <a:endParaRPr lang="en-US" sz="1200" b="0">
              <a:effectLst/>
            </a:endParaRPr>
          </a:p>
        </p:txBody>
      </p:sp>
      <p:sp>
        <p:nvSpPr>
          <p:cNvPr id="2372665" name="Rectangle 57"/>
          <p:cNvSpPr>
            <a:spLocks noChangeArrowheads="1"/>
          </p:cNvSpPr>
          <p:nvPr/>
        </p:nvSpPr>
        <p:spPr bwMode="auto">
          <a:xfrm>
            <a:off x="4098925" y="2963863"/>
            <a:ext cx="2873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dest</a:t>
            </a:r>
            <a:endParaRPr lang="en-US" sz="1200" b="0">
              <a:effectLst/>
            </a:endParaRPr>
          </a:p>
        </p:txBody>
      </p:sp>
      <p:sp>
        <p:nvSpPr>
          <p:cNvPr id="2372666" name="Rectangle 58"/>
          <p:cNvSpPr>
            <a:spLocks noChangeArrowheads="1"/>
          </p:cNvSpPr>
          <p:nvPr/>
        </p:nvSpPr>
        <p:spPr bwMode="auto">
          <a:xfrm>
            <a:off x="4799013" y="296386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S1</a:t>
            </a:r>
            <a:endParaRPr lang="en-US" sz="1200" b="0">
              <a:effectLst/>
            </a:endParaRPr>
          </a:p>
        </p:txBody>
      </p:sp>
      <p:sp>
        <p:nvSpPr>
          <p:cNvPr id="2372667" name="Rectangle 59"/>
          <p:cNvSpPr>
            <a:spLocks noChangeArrowheads="1"/>
          </p:cNvSpPr>
          <p:nvPr/>
        </p:nvSpPr>
        <p:spPr bwMode="auto">
          <a:xfrm>
            <a:off x="5286375" y="296386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S2</a:t>
            </a:r>
            <a:endParaRPr lang="en-US" sz="1200" b="0">
              <a:effectLst/>
            </a:endParaRPr>
          </a:p>
        </p:txBody>
      </p:sp>
      <p:sp>
        <p:nvSpPr>
          <p:cNvPr id="2372668" name="Rectangle 60"/>
          <p:cNvSpPr>
            <a:spLocks noChangeArrowheads="1"/>
          </p:cNvSpPr>
          <p:nvPr/>
        </p:nvSpPr>
        <p:spPr bwMode="auto">
          <a:xfrm>
            <a:off x="5772150" y="2963863"/>
            <a:ext cx="5826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j</a:t>
            </a:r>
            <a:endParaRPr lang="en-US" sz="1200" b="0">
              <a:effectLst/>
            </a:endParaRPr>
          </a:p>
        </p:txBody>
      </p:sp>
      <p:sp>
        <p:nvSpPr>
          <p:cNvPr id="2372669" name="Rectangle 61"/>
          <p:cNvSpPr>
            <a:spLocks noChangeArrowheads="1"/>
          </p:cNvSpPr>
          <p:nvPr/>
        </p:nvSpPr>
        <p:spPr bwMode="auto">
          <a:xfrm>
            <a:off x="6462713" y="2963863"/>
            <a:ext cx="612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k</a:t>
            </a:r>
            <a:endParaRPr lang="en-US" sz="1200" b="0">
              <a:effectLst/>
            </a:endParaRPr>
          </a:p>
        </p:txBody>
      </p:sp>
      <p:sp>
        <p:nvSpPr>
          <p:cNvPr id="2372670" name="Rectangle 62"/>
          <p:cNvSpPr>
            <a:spLocks noChangeArrowheads="1"/>
          </p:cNvSpPr>
          <p:nvPr/>
        </p:nvSpPr>
        <p:spPr bwMode="auto">
          <a:xfrm>
            <a:off x="7202488" y="29638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Fj?</a:t>
            </a:r>
            <a:endParaRPr lang="en-US" sz="1200" b="0">
              <a:effectLst/>
            </a:endParaRPr>
          </a:p>
        </p:txBody>
      </p:sp>
      <p:sp>
        <p:nvSpPr>
          <p:cNvPr id="2372671" name="Rectangle 63"/>
          <p:cNvSpPr>
            <a:spLocks noChangeArrowheads="1"/>
          </p:cNvSpPr>
          <p:nvPr/>
        </p:nvSpPr>
        <p:spPr bwMode="auto">
          <a:xfrm>
            <a:off x="7821613" y="2963863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Fk?</a:t>
            </a:r>
            <a:endParaRPr lang="en-US" sz="1200" b="0">
              <a:effectLst/>
            </a:endParaRPr>
          </a:p>
        </p:txBody>
      </p:sp>
      <p:sp>
        <p:nvSpPr>
          <p:cNvPr id="2372672" name="Rectangle 64"/>
          <p:cNvSpPr>
            <a:spLocks noChangeArrowheads="1"/>
          </p:cNvSpPr>
          <p:nvPr/>
        </p:nvSpPr>
        <p:spPr bwMode="auto">
          <a:xfrm>
            <a:off x="1350963" y="3197225"/>
            <a:ext cx="355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Time</a:t>
            </a:r>
            <a:endParaRPr lang="en-US" sz="1200" b="0">
              <a:effectLst/>
            </a:endParaRPr>
          </a:p>
        </p:txBody>
      </p:sp>
      <p:sp>
        <p:nvSpPr>
          <p:cNvPr id="2372673" name="Rectangle 65"/>
          <p:cNvSpPr>
            <a:spLocks noChangeArrowheads="1"/>
          </p:cNvSpPr>
          <p:nvPr/>
        </p:nvSpPr>
        <p:spPr bwMode="auto">
          <a:xfrm>
            <a:off x="1836738" y="3197225"/>
            <a:ext cx="415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Name</a:t>
            </a:r>
            <a:endParaRPr lang="en-US" sz="1200" b="0">
              <a:effectLst/>
            </a:endParaRPr>
          </a:p>
        </p:txBody>
      </p:sp>
      <p:sp>
        <p:nvSpPr>
          <p:cNvPr id="2372674" name="Rectangle 66"/>
          <p:cNvSpPr>
            <a:spLocks noChangeArrowheads="1"/>
          </p:cNvSpPr>
          <p:nvPr/>
        </p:nvSpPr>
        <p:spPr bwMode="auto">
          <a:xfrm>
            <a:off x="2811463" y="3197225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Busy</a:t>
            </a:r>
            <a:endParaRPr lang="en-US" sz="1200" b="0">
              <a:effectLst/>
            </a:endParaRPr>
          </a:p>
        </p:txBody>
      </p:sp>
      <p:sp>
        <p:nvSpPr>
          <p:cNvPr id="2372675" name="Rectangle 67"/>
          <p:cNvSpPr>
            <a:spLocks noChangeArrowheads="1"/>
          </p:cNvSpPr>
          <p:nvPr/>
        </p:nvSpPr>
        <p:spPr bwMode="auto">
          <a:xfrm>
            <a:off x="3389313" y="3197225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Op</a:t>
            </a:r>
            <a:endParaRPr lang="en-US" sz="1200" b="0">
              <a:effectLst/>
            </a:endParaRPr>
          </a:p>
        </p:txBody>
      </p:sp>
      <p:sp>
        <p:nvSpPr>
          <p:cNvPr id="2372676" name="Rectangle 68"/>
          <p:cNvSpPr>
            <a:spLocks noChangeArrowheads="1"/>
          </p:cNvSpPr>
          <p:nvPr/>
        </p:nvSpPr>
        <p:spPr bwMode="auto">
          <a:xfrm>
            <a:off x="4098925" y="3197225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Fi</a:t>
            </a:r>
            <a:endParaRPr lang="en-US" sz="1200" b="0">
              <a:effectLst/>
            </a:endParaRPr>
          </a:p>
        </p:txBody>
      </p:sp>
      <p:sp>
        <p:nvSpPr>
          <p:cNvPr id="2372677" name="Rectangle 69"/>
          <p:cNvSpPr>
            <a:spLocks noChangeArrowheads="1"/>
          </p:cNvSpPr>
          <p:nvPr/>
        </p:nvSpPr>
        <p:spPr bwMode="auto">
          <a:xfrm>
            <a:off x="4799013" y="3197225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</a:t>
            </a:r>
            <a:endParaRPr lang="en-US" sz="1200" b="0">
              <a:effectLst/>
            </a:endParaRPr>
          </a:p>
        </p:txBody>
      </p:sp>
      <p:sp>
        <p:nvSpPr>
          <p:cNvPr id="2372678" name="Rectangle 70"/>
          <p:cNvSpPr>
            <a:spLocks noChangeArrowheads="1"/>
          </p:cNvSpPr>
          <p:nvPr/>
        </p:nvSpPr>
        <p:spPr bwMode="auto">
          <a:xfrm>
            <a:off x="5286375" y="31972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</a:t>
            </a:r>
            <a:endParaRPr lang="en-US" sz="1200" b="0">
              <a:effectLst/>
            </a:endParaRPr>
          </a:p>
        </p:txBody>
      </p:sp>
      <p:sp>
        <p:nvSpPr>
          <p:cNvPr id="2372679" name="Rectangle 71"/>
          <p:cNvSpPr>
            <a:spLocks noChangeArrowheads="1"/>
          </p:cNvSpPr>
          <p:nvPr/>
        </p:nvSpPr>
        <p:spPr bwMode="auto">
          <a:xfrm>
            <a:off x="5772150" y="31972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Qj</a:t>
            </a:r>
            <a:endParaRPr lang="en-US" sz="1200" b="0">
              <a:effectLst/>
            </a:endParaRPr>
          </a:p>
        </p:txBody>
      </p:sp>
      <p:sp>
        <p:nvSpPr>
          <p:cNvPr id="2372680" name="Rectangle 72"/>
          <p:cNvSpPr>
            <a:spLocks noChangeArrowheads="1"/>
          </p:cNvSpPr>
          <p:nvPr/>
        </p:nvSpPr>
        <p:spPr bwMode="auto">
          <a:xfrm>
            <a:off x="6462713" y="3197225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Qk</a:t>
            </a:r>
            <a:endParaRPr lang="en-US" sz="1200" b="0">
              <a:effectLst/>
            </a:endParaRPr>
          </a:p>
        </p:txBody>
      </p:sp>
      <p:sp>
        <p:nvSpPr>
          <p:cNvPr id="2372681" name="Rectangle 73"/>
          <p:cNvSpPr>
            <a:spLocks noChangeArrowheads="1"/>
          </p:cNvSpPr>
          <p:nvPr/>
        </p:nvSpPr>
        <p:spPr bwMode="auto">
          <a:xfrm>
            <a:off x="7202488" y="3197225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Rj</a:t>
            </a:r>
            <a:endParaRPr lang="en-US" sz="1200" b="0">
              <a:effectLst/>
            </a:endParaRPr>
          </a:p>
        </p:txBody>
      </p:sp>
      <p:sp>
        <p:nvSpPr>
          <p:cNvPr id="2372682" name="Rectangle 74"/>
          <p:cNvSpPr>
            <a:spLocks noChangeArrowheads="1"/>
          </p:cNvSpPr>
          <p:nvPr/>
        </p:nvSpPr>
        <p:spPr bwMode="auto">
          <a:xfrm>
            <a:off x="7821613" y="31972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Rk</a:t>
            </a:r>
            <a:endParaRPr lang="en-US" sz="1200" b="0">
              <a:effectLst/>
            </a:endParaRPr>
          </a:p>
        </p:txBody>
      </p:sp>
      <p:sp>
        <p:nvSpPr>
          <p:cNvPr id="2372683" name="Rectangle 75"/>
          <p:cNvSpPr>
            <a:spLocks noChangeArrowheads="1"/>
          </p:cNvSpPr>
          <p:nvPr/>
        </p:nvSpPr>
        <p:spPr bwMode="auto">
          <a:xfrm>
            <a:off x="1836738" y="3430588"/>
            <a:ext cx="503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72684" name="Rectangle 76"/>
          <p:cNvSpPr>
            <a:spLocks noChangeArrowheads="1"/>
          </p:cNvSpPr>
          <p:nvPr/>
        </p:nvSpPr>
        <p:spPr bwMode="auto">
          <a:xfrm>
            <a:off x="2811463" y="3430588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72685" name="Line 77"/>
          <p:cNvSpPr>
            <a:spLocks noChangeShapeType="1"/>
          </p:cNvSpPr>
          <p:nvPr/>
        </p:nvSpPr>
        <p:spPr bwMode="auto">
          <a:xfrm>
            <a:off x="2770188" y="1544638"/>
            <a:ext cx="1587" cy="139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2686" name="Rectangle 78"/>
          <p:cNvSpPr>
            <a:spLocks noChangeArrowheads="1"/>
          </p:cNvSpPr>
          <p:nvPr/>
        </p:nvSpPr>
        <p:spPr bwMode="auto">
          <a:xfrm>
            <a:off x="1644650" y="36623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2</a:t>
            </a:r>
            <a:endParaRPr lang="en-US" sz="1200" b="0">
              <a:effectLst/>
            </a:endParaRPr>
          </a:p>
        </p:txBody>
      </p:sp>
      <p:sp>
        <p:nvSpPr>
          <p:cNvPr id="2372687" name="Rectangle 79"/>
          <p:cNvSpPr>
            <a:spLocks noChangeArrowheads="1"/>
          </p:cNvSpPr>
          <p:nvPr/>
        </p:nvSpPr>
        <p:spPr bwMode="auto">
          <a:xfrm>
            <a:off x="1836738" y="3662363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Mult1</a:t>
            </a:r>
            <a:endParaRPr lang="en-US" sz="1200" b="0">
              <a:effectLst/>
            </a:endParaRPr>
          </a:p>
        </p:txBody>
      </p:sp>
      <p:sp>
        <p:nvSpPr>
          <p:cNvPr id="2372688" name="Rectangle 80"/>
          <p:cNvSpPr>
            <a:spLocks noChangeArrowheads="1"/>
          </p:cNvSpPr>
          <p:nvPr/>
        </p:nvSpPr>
        <p:spPr bwMode="auto">
          <a:xfrm>
            <a:off x="2811463" y="3662363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2689" name="Rectangle 81"/>
          <p:cNvSpPr>
            <a:spLocks noChangeArrowheads="1"/>
          </p:cNvSpPr>
          <p:nvPr/>
        </p:nvSpPr>
        <p:spPr bwMode="auto">
          <a:xfrm>
            <a:off x="3389313" y="3662363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Mult</a:t>
            </a:r>
            <a:endParaRPr lang="en-US" sz="1200" b="0">
              <a:effectLst/>
            </a:endParaRPr>
          </a:p>
        </p:txBody>
      </p:sp>
      <p:sp>
        <p:nvSpPr>
          <p:cNvPr id="2372690" name="Rectangle 82"/>
          <p:cNvSpPr>
            <a:spLocks noChangeArrowheads="1"/>
          </p:cNvSpPr>
          <p:nvPr/>
        </p:nvSpPr>
        <p:spPr bwMode="auto">
          <a:xfrm>
            <a:off x="4098925" y="36623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2691" name="Rectangle 83"/>
          <p:cNvSpPr>
            <a:spLocks noChangeArrowheads="1"/>
          </p:cNvSpPr>
          <p:nvPr/>
        </p:nvSpPr>
        <p:spPr bwMode="auto">
          <a:xfrm>
            <a:off x="4799013" y="36623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2692" name="Rectangle 84"/>
          <p:cNvSpPr>
            <a:spLocks noChangeArrowheads="1"/>
          </p:cNvSpPr>
          <p:nvPr/>
        </p:nvSpPr>
        <p:spPr bwMode="auto">
          <a:xfrm>
            <a:off x="5286375" y="36623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72693" name="Rectangle 85"/>
          <p:cNvSpPr>
            <a:spLocks noChangeArrowheads="1"/>
          </p:cNvSpPr>
          <p:nvPr/>
        </p:nvSpPr>
        <p:spPr bwMode="auto">
          <a:xfrm>
            <a:off x="7202488" y="3662363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2694" name="Rectangle 86"/>
          <p:cNvSpPr>
            <a:spLocks noChangeArrowheads="1"/>
          </p:cNvSpPr>
          <p:nvPr/>
        </p:nvSpPr>
        <p:spPr bwMode="auto">
          <a:xfrm>
            <a:off x="7821613" y="3662363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2695" name="Rectangle 87"/>
          <p:cNvSpPr>
            <a:spLocks noChangeArrowheads="1"/>
          </p:cNvSpPr>
          <p:nvPr/>
        </p:nvSpPr>
        <p:spPr bwMode="auto">
          <a:xfrm>
            <a:off x="1836738" y="3895725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Mult2</a:t>
            </a:r>
            <a:endParaRPr lang="en-US" sz="1200" b="0">
              <a:effectLst/>
            </a:endParaRPr>
          </a:p>
        </p:txBody>
      </p:sp>
      <p:sp>
        <p:nvSpPr>
          <p:cNvPr id="2372696" name="Rectangle 88"/>
          <p:cNvSpPr>
            <a:spLocks noChangeArrowheads="1"/>
          </p:cNvSpPr>
          <p:nvPr/>
        </p:nvSpPr>
        <p:spPr bwMode="auto">
          <a:xfrm>
            <a:off x="2811463" y="3895725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72697" name="Rectangle 89"/>
          <p:cNvSpPr>
            <a:spLocks noChangeArrowheads="1"/>
          </p:cNvSpPr>
          <p:nvPr/>
        </p:nvSpPr>
        <p:spPr bwMode="auto">
          <a:xfrm>
            <a:off x="1836738" y="4129088"/>
            <a:ext cx="3063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</a:t>
            </a:r>
            <a:endParaRPr lang="en-US" sz="1200" b="0">
              <a:effectLst/>
            </a:endParaRPr>
          </a:p>
        </p:txBody>
      </p:sp>
      <p:sp>
        <p:nvSpPr>
          <p:cNvPr id="2372698" name="Rectangle 90"/>
          <p:cNvSpPr>
            <a:spLocks noChangeArrowheads="1"/>
          </p:cNvSpPr>
          <p:nvPr/>
        </p:nvSpPr>
        <p:spPr bwMode="auto">
          <a:xfrm>
            <a:off x="2811463" y="4129088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2699" name="Rectangle 91"/>
          <p:cNvSpPr>
            <a:spLocks noChangeArrowheads="1"/>
          </p:cNvSpPr>
          <p:nvPr/>
        </p:nvSpPr>
        <p:spPr bwMode="auto">
          <a:xfrm>
            <a:off x="3389313" y="4129088"/>
            <a:ext cx="3063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</a:t>
            </a:r>
            <a:endParaRPr lang="en-US" sz="1200" b="0">
              <a:effectLst/>
            </a:endParaRPr>
          </a:p>
        </p:txBody>
      </p:sp>
      <p:sp>
        <p:nvSpPr>
          <p:cNvPr id="2372700" name="Rectangle 92"/>
          <p:cNvSpPr>
            <a:spLocks noChangeArrowheads="1"/>
          </p:cNvSpPr>
          <p:nvPr/>
        </p:nvSpPr>
        <p:spPr bwMode="auto">
          <a:xfrm>
            <a:off x="4098925" y="41290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2701" name="Rectangle 93"/>
          <p:cNvSpPr>
            <a:spLocks noChangeArrowheads="1"/>
          </p:cNvSpPr>
          <p:nvPr/>
        </p:nvSpPr>
        <p:spPr bwMode="auto">
          <a:xfrm>
            <a:off x="4799013" y="41290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2702" name="Rectangle 94"/>
          <p:cNvSpPr>
            <a:spLocks noChangeArrowheads="1"/>
          </p:cNvSpPr>
          <p:nvPr/>
        </p:nvSpPr>
        <p:spPr bwMode="auto">
          <a:xfrm>
            <a:off x="5286375" y="412908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2703" name="Rectangle 95"/>
          <p:cNvSpPr>
            <a:spLocks noChangeArrowheads="1"/>
          </p:cNvSpPr>
          <p:nvPr/>
        </p:nvSpPr>
        <p:spPr bwMode="auto">
          <a:xfrm>
            <a:off x="7202488" y="4129088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2704" name="Rectangle 96"/>
          <p:cNvSpPr>
            <a:spLocks noChangeArrowheads="1"/>
          </p:cNvSpPr>
          <p:nvPr/>
        </p:nvSpPr>
        <p:spPr bwMode="auto">
          <a:xfrm>
            <a:off x="7821613" y="4129088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2705" name="Rectangle 97"/>
          <p:cNvSpPr>
            <a:spLocks noChangeArrowheads="1"/>
          </p:cNvSpPr>
          <p:nvPr/>
        </p:nvSpPr>
        <p:spPr bwMode="auto">
          <a:xfrm>
            <a:off x="1836738" y="4362450"/>
            <a:ext cx="4841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Divide</a:t>
            </a:r>
            <a:endParaRPr lang="en-US" sz="1200" b="0">
              <a:effectLst/>
            </a:endParaRPr>
          </a:p>
        </p:txBody>
      </p:sp>
      <p:sp>
        <p:nvSpPr>
          <p:cNvPr id="2372706" name="Rectangle 98"/>
          <p:cNvSpPr>
            <a:spLocks noChangeArrowheads="1"/>
          </p:cNvSpPr>
          <p:nvPr/>
        </p:nvSpPr>
        <p:spPr bwMode="auto">
          <a:xfrm>
            <a:off x="2811463" y="4362450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2707" name="Rectangle 99"/>
          <p:cNvSpPr>
            <a:spLocks noChangeArrowheads="1"/>
          </p:cNvSpPr>
          <p:nvPr/>
        </p:nvSpPr>
        <p:spPr bwMode="auto">
          <a:xfrm>
            <a:off x="3389313" y="4362450"/>
            <a:ext cx="266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Div</a:t>
            </a:r>
            <a:endParaRPr lang="en-US" sz="1200" b="0">
              <a:effectLst/>
            </a:endParaRPr>
          </a:p>
        </p:txBody>
      </p:sp>
      <p:sp>
        <p:nvSpPr>
          <p:cNvPr id="2372708" name="Rectangle 100"/>
          <p:cNvSpPr>
            <a:spLocks noChangeArrowheads="1"/>
          </p:cNvSpPr>
          <p:nvPr/>
        </p:nvSpPr>
        <p:spPr bwMode="auto">
          <a:xfrm>
            <a:off x="4098925" y="4362450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72709" name="Rectangle 101"/>
          <p:cNvSpPr>
            <a:spLocks noChangeArrowheads="1"/>
          </p:cNvSpPr>
          <p:nvPr/>
        </p:nvSpPr>
        <p:spPr bwMode="auto">
          <a:xfrm>
            <a:off x="4799013" y="436245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2710" name="Rectangle 102"/>
          <p:cNvSpPr>
            <a:spLocks noChangeArrowheads="1"/>
          </p:cNvSpPr>
          <p:nvPr/>
        </p:nvSpPr>
        <p:spPr bwMode="auto">
          <a:xfrm>
            <a:off x="5286375" y="436245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2711" name="Rectangle 103"/>
          <p:cNvSpPr>
            <a:spLocks noChangeArrowheads="1"/>
          </p:cNvSpPr>
          <p:nvPr/>
        </p:nvSpPr>
        <p:spPr bwMode="auto">
          <a:xfrm>
            <a:off x="5772150" y="4362450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Mult1</a:t>
            </a:r>
            <a:endParaRPr lang="en-US" sz="1200" b="0">
              <a:effectLst/>
            </a:endParaRPr>
          </a:p>
        </p:txBody>
      </p:sp>
      <p:sp>
        <p:nvSpPr>
          <p:cNvPr id="2372712" name="Rectangle 104"/>
          <p:cNvSpPr>
            <a:spLocks noChangeArrowheads="1"/>
          </p:cNvSpPr>
          <p:nvPr/>
        </p:nvSpPr>
        <p:spPr bwMode="auto">
          <a:xfrm>
            <a:off x="7202488" y="4362450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72713" name="Rectangle 105"/>
          <p:cNvSpPr>
            <a:spLocks noChangeArrowheads="1"/>
          </p:cNvSpPr>
          <p:nvPr/>
        </p:nvSpPr>
        <p:spPr bwMode="auto">
          <a:xfrm>
            <a:off x="7821613" y="4362450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2714" name="Rectangle 106"/>
          <p:cNvSpPr>
            <a:spLocks noChangeArrowheads="1"/>
          </p:cNvSpPr>
          <p:nvPr/>
        </p:nvSpPr>
        <p:spPr bwMode="auto">
          <a:xfrm>
            <a:off x="803275" y="4594225"/>
            <a:ext cx="14843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Register result status</a:t>
            </a:r>
            <a:endParaRPr lang="en-US" sz="1200" b="0">
              <a:effectLst/>
            </a:endParaRPr>
          </a:p>
        </p:txBody>
      </p:sp>
      <p:sp>
        <p:nvSpPr>
          <p:cNvPr id="2372715" name="Rectangle 107"/>
          <p:cNvSpPr>
            <a:spLocks noChangeArrowheads="1"/>
          </p:cNvSpPr>
          <p:nvPr/>
        </p:nvSpPr>
        <p:spPr bwMode="auto">
          <a:xfrm>
            <a:off x="812800" y="4827588"/>
            <a:ext cx="574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>
                <a:solidFill>
                  <a:srgbClr val="000000"/>
                </a:solidFill>
                <a:effectLst/>
                <a:latin typeface="Geneva" charset="0"/>
              </a:rPr>
              <a:t>Clock</a:t>
            </a:r>
            <a:endParaRPr lang="en-US" sz="1200" b="0">
              <a:effectLst/>
            </a:endParaRPr>
          </a:p>
        </p:txBody>
      </p:sp>
      <p:sp>
        <p:nvSpPr>
          <p:cNvPr id="2372716" name="Rectangle 108"/>
          <p:cNvSpPr>
            <a:spLocks noChangeArrowheads="1"/>
          </p:cNvSpPr>
          <p:nvPr/>
        </p:nvSpPr>
        <p:spPr bwMode="auto">
          <a:xfrm>
            <a:off x="2820988" y="4818063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2717" name="Rectangle 109"/>
          <p:cNvSpPr>
            <a:spLocks noChangeArrowheads="1"/>
          </p:cNvSpPr>
          <p:nvPr/>
        </p:nvSpPr>
        <p:spPr bwMode="auto">
          <a:xfrm>
            <a:off x="3398838" y="4818063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2718" name="Rectangle 110"/>
          <p:cNvSpPr>
            <a:spLocks noChangeArrowheads="1"/>
          </p:cNvSpPr>
          <p:nvPr/>
        </p:nvSpPr>
        <p:spPr bwMode="auto">
          <a:xfrm>
            <a:off x="4108450" y="4818063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72719" name="Rectangle 111"/>
          <p:cNvSpPr>
            <a:spLocks noChangeArrowheads="1"/>
          </p:cNvSpPr>
          <p:nvPr/>
        </p:nvSpPr>
        <p:spPr bwMode="auto">
          <a:xfrm>
            <a:off x="4808538" y="4818063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2720" name="Rectangle 112"/>
          <p:cNvSpPr>
            <a:spLocks noChangeArrowheads="1"/>
          </p:cNvSpPr>
          <p:nvPr/>
        </p:nvSpPr>
        <p:spPr bwMode="auto">
          <a:xfrm>
            <a:off x="5295900" y="4818063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2721" name="Rectangle 113"/>
          <p:cNvSpPr>
            <a:spLocks noChangeArrowheads="1"/>
          </p:cNvSpPr>
          <p:nvPr/>
        </p:nvSpPr>
        <p:spPr bwMode="auto">
          <a:xfrm>
            <a:off x="5783263" y="4818063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72722" name="Rectangle 114"/>
          <p:cNvSpPr>
            <a:spLocks noChangeArrowheads="1"/>
          </p:cNvSpPr>
          <p:nvPr/>
        </p:nvSpPr>
        <p:spPr bwMode="auto">
          <a:xfrm>
            <a:off x="6472238" y="4818063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F12</a:t>
            </a:r>
            <a:endParaRPr lang="en-US" sz="1200" b="0">
              <a:effectLst/>
            </a:endParaRPr>
          </a:p>
        </p:txBody>
      </p:sp>
      <p:sp>
        <p:nvSpPr>
          <p:cNvPr id="2372723" name="Rectangle 115"/>
          <p:cNvSpPr>
            <a:spLocks noChangeArrowheads="1"/>
          </p:cNvSpPr>
          <p:nvPr/>
        </p:nvSpPr>
        <p:spPr bwMode="auto">
          <a:xfrm>
            <a:off x="7213600" y="4818063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...</a:t>
            </a:r>
            <a:endParaRPr lang="en-US" sz="1200" b="0">
              <a:effectLst/>
            </a:endParaRPr>
          </a:p>
        </p:txBody>
      </p:sp>
      <p:sp>
        <p:nvSpPr>
          <p:cNvPr id="2372724" name="Rectangle 116"/>
          <p:cNvSpPr>
            <a:spLocks noChangeArrowheads="1"/>
          </p:cNvSpPr>
          <p:nvPr/>
        </p:nvSpPr>
        <p:spPr bwMode="auto">
          <a:xfrm>
            <a:off x="7831138" y="4818063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F30</a:t>
            </a:r>
            <a:endParaRPr lang="en-US" sz="1200" b="0">
              <a:effectLst/>
            </a:endParaRPr>
          </a:p>
        </p:txBody>
      </p:sp>
      <p:sp>
        <p:nvSpPr>
          <p:cNvPr id="2372725" name="Rectangle 117"/>
          <p:cNvSpPr>
            <a:spLocks noChangeArrowheads="1"/>
          </p:cNvSpPr>
          <p:nvPr/>
        </p:nvSpPr>
        <p:spPr bwMode="auto">
          <a:xfrm>
            <a:off x="1004888" y="512127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17</a:t>
            </a:r>
            <a:endParaRPr lang="en-US" sz="1200" b="0">
              <a:effectLst/>
            </a:endParaRPr>
          </a:p>
        </p:txBody>
      </p:sp>
      <p:sp>
        <p:nvSpPr>
          <p:cNvPr id="2372726" name="Rectangle 118"/>
          <p:cNvSpPr>
            <a:spLocks noChangeArrowheads="1"/>
          </p:cNvSpPr>
          <p:nvPr/>
        </p:nvSpPr>
        <p:spPr bwMode="auto">
          <a:xfrm>
            <a:off x="2324100" y="5121275"/>
            <a:ext cx="236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</a:t>
            </a:r>
            <a:endParaRPr lang="en-US" sz="1200" b="0">
              <a:effectLst/>
            </a:endParaRPr>
          </a:p>
        </p:txBody>
      </p:sp>
      <p:sp>
        <p:nvSpPr>
          <p:cNvPr id="2372727" name="Rectangle 119"/>
          <p:cNvSpPr>
            <a:spLocks noChangeArrowheads="1"/>
          </p:cNvSpPr>
          <p:nvPr/>
        </p:nvSpPr>
        <p:spPr bwMode="auto">
          <a:xfrm>
            <a:off x="2811463" y="5121275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Mult1</a:t>
            </a:r>
            <a:endParaRPr lang="en-US" sz="1200" b="0">
              <a:effectLst/>
            </a:endParaRPr>
          </a:p>
        </p:txBody>
      </p:sp>
      <p:sp>
        <p:nvSpPr>
          <p:cNvPr id="2372728" name="Rectangle 120"/>
          <p:cNvSpPr>
            <a:spLocks noChangeArrowheads="1"/>
          </p:cNvSpPr>
          <p:nvPr/>
        </p:nvSpPr>
        <p:spPr bwMode="auto">
          <a:xfrm>
            <a:off x="4799013" y="5121275"/>
            <a:ext cx="3063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</a:t>
            </a:r>
            <a:endParaRPr lang="en-US" sz="1200" b="0">
              <a:effectLst/>
            </a:endParaRPr>
          </a:p>
        </p:txBody>
      </p:sp>
      <p:sp>
        <p:nvSpPr>
          <p:cNvPr id="2372729" name="Rectangle 121"/>
          <p:cNvSpPr>
            <a:spLocks noChangeArrowheads="1"/>
          </p:cNvSpPr>
          <p:nvPr/>
        </p:nvSpPr>
        <p:spPr bwMode="auto">
          <a:xfrm>
            <a:off x="5772150" y="5121275"/>
            <a:ext cx="484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Divide</a:t>
            </a:r>
            <a:endParaRPr lang="en-US" sz="1200" b="0">
              <a:effectLst/>
            </a:endParaRPr>
          </a:p>
        </p:txBody>
      </p:sp>
      <p:sp>
        <p:nvSpPr>
          <p:cNvPr id="2372730" name="Line 122"/>
          <p:cNvSpPr>
            <a:spLocks noChangeShapeType="1"/>
          </p:cNvSpPr>
          <p:nvPr/>
        </p:nvSpPr>
        <p:spPr bwMode="auto">
          <a:xfrm>
            <a:off x="2770188" y="3408363"/>
            <a:ext cx="1587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2731" name="Line 123"/>
          <p:cNvSpPr>
            <a:spLocks noChangeShapeType="1"/>
          </p:cNvSpPr>
          <p:nvPr/>
        </p:nvSpPr>
        <p:spPr bwMode="auto">
          <a:xfrm>
            <a:off x="8491538" y="3408363"/>
            <a:ext cx="1587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2732" name="Line 124"/>
          <p:cNvSpPr>
            <a:spLocks noChangeShapeType="1"/>
          </p:cNvSpPr>
          <p:nvPr/>
        </p:nvSpPr>
        <p:spPr bwMode="auto">
          <a:xfrm>
            <a:off x="2770188" y="5100638"/>
            <a:ext cx="1587" cy="233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2733" name="Line 125"/>
          <p:cNvSpPr>
            <a:spLocks noChangeShapeType="1"/>
          </p:cNvSpPr>
          <p:nvPr/>
        </p:nvSpPr>
        <p:spPr bwMode="auto">
          <a:xfrm>
            <a:off x="5245100" y="1544638"/>
            <a:ext cx="1588" cy="139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2734" name="Line 126"/>
          <p:cNvSpPr>
            <a:spLocks noChangeShapeType="1"/>
          </p:cNvSpPr>
          <p:nvPr/>
        </p:nvSpPr>
        <p:spPr bwMode="auto">
          <a:xfrm>
            <a:off x="8491538" y="5100638"/>
            <a:ext cx="1587" cy="233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2735" name="AutoShape 127"/>
          <p:cNvSpPr>
            <a:spLocks noChangeArrowheads="1"/>
          </p:cNvSpPr>
          <p:nvPr/>
        </p:nvSpPr>
        <p:spPr bwMode="auto">
          <a:xfrm>
            <a:off x="4791075" y="2698750"/>
            <a:ext cx="387350" cy="196850"/>
          </a:xfrm>
          <a:prstGeom prst="roundRect">
            <a:avLst>
              <a:gd name="adj" fmla="val 12495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2736" name="Rectangle 128"/>
          <p:cNvSpPr>
            <a:spLocks noChangeArrowheads="1"/>
          </p:cNvSpPr>
          <p:nvPr/>
        </p:nvSpPr>
        <p:spPr bwMode="auto">
          <a:xfrm>
            <a:off x="927100" y="5638800"/>
            <a:ext cx="6921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>
                <a:solidFill>
                  <a:srgbClr val="FF3300"/>
                </a:solidFill>
                <a:effectLst/>
                <a:latin typeface="Arial" charset="0"/>
              </a:rPr>
              <a:t>  Write result of ADD.D?   No, WAR hazard</a:t>
            </a:r>
          </a:p>
        </p:txBody>
      </p:sp>
      <p:grpSp>
        <p:nvGrpSpPr>
          <p:cNvPr id="2372737" name="Group 129"/>
          <p:cNvGrpSpPr>
            <a:grpSpLocks/>
          </p:cNvGrpSpPr>
          <p:nvPr/>
        </p:nvGrpSpPr>
        <p:grpSpPr bwMode="auto">
          <a:xfrm>
            <a:off x="728663" y="1550988"/>
            <a:ext cx="568325" cy="1376362"/>
            <a:chOff x="519" y="1067"/>
            <a:chExt cx="358" cy="867"/>
          </a:xfrm>
        </p:grpSpPr>
        <p:sp>
          <p:nvSpPr>
            <p:cNvPr id="2372738" name="Rectangle 130"/>
            <p:cNvSpPr>
              <a:spLocks noChangeArrowheads="1"/>
            </p:cNvSpPr>
            <p:nvPr/>
          </p:nvSpPr>
          <p:spPr bwMode="auto">
            <a:xfrm>
              <a:off x="519" y="1067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72739" name="Rectangle 131"/>
            <p:cNvSpPr>
              <a:spLocks noChangeArrowheads="1"/>
            </p:cNvSpPr>
            <p:nvPr/>
          </p:nvSpPr>
          <p:spPr bwMode="auto">
            <a:xfrm>
              <a:off x="519" y="1213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DD0806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72740" name="Rectangle 132"/>
            <p:cNvSpPr>
              <a:spLocks noChangeArrowheads="1"/>
            </p:cNvSpPr>
            <p:nvPr/>
          </p:nvSpPr>
          <p:spPr bwMode="auto">
            <a:xfrm>
              <a:off x="519" y="1360"/>
              <a:ext cx="3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D4"/>
                  </a:solidFill>
                  <a:effectLst/>
                  <a:latin typeface="Geneva" charset="0"/>
                </a:rPr>
                <a:t>MUL.D</a:t>
              </a:r>
              <a:endParaRPr lang="en-US" sz="1200" b="0">
                <a:effectLst/>
              </a:endParaRPr>
            </a:p>
          </p:txBody>
        </p:sp>
        <p:sp>
          <p:nvSpPr>
            <p:cNvPr id="2372741" name="Rectangle 133"/>
            <p:cNvSpPr>
              <a:spLocks noChangeArrowheads="1"/>
            </p:cNvSpPr>
            <p:nvPr/>
          </p:nvSpPr>
          <p:spPr bwMode="auto">
            <a:xfrm>
              <a:off x="519" y="1507"/>
              <a:ext cx="32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F20884"/>
                  </a:solidFill>
                  <a:effectLst/>
                  <a:latin typeface="Geneva" charset="0"/>
                </a:rPr>
                <a:t>SUB.D</a:t>
              </a:r>
              <a:endParaRPr lang="en-US" sz="1200" b="0">
                <a:effectLst/>
              </a:endParaRPr>
            </a:p>
          </p:txBody>
        </p:sp>
        <p:sp>
          <p:nvSpPr>
            <p:cNvPr id="2372742" name="Rectangle 134"/>
            <p:cNvSpPr>
              <a:spLocks noChangeArrowheads="1"/>
            </p:cNvSpPr>
            <p:nvPr/>
          </p:nvSpPr>
          <p:spPr bwMode="auto">
            <a:xfrm>
              <a:off x="519" y="1654"/>
              <a:ext cx="30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8011"/>
                  </a:solidFill>
                  <a:effectLst/>
                  <a:latin typeface="Geneva" charset="0"/>
                </a:rPr>
                <a:t>DIV.D</a:t>
              </a:r>
              <a:endParaRPr lang="en-US" sz="1200" b="0">
                <a:effectLst/>
              </a:endParaRPr>
            </a:p>
          </p:txBody>
        </p:sp>
        <p:sp>
          <p:nvSpPr>
            <p:cNvPr id="2372743" name="Rectangle 135"/>
            <p:cNvSpPr>
              <a:spLocks noChangeArrowheads="1"/>
            </p:cNvSpPr>
            <p:nvPr/>
          </p:nvSpPr>
          <p:spPr bwMode="auto">
            <a:xfrm>
              <a:off x="519" y="1800"/>
              <a:ext cx="3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ADD.D</a:t>
              </a:r>
              <a:endParaRPr lang="en-US" sz="1200" b="0">
                <a:effectLst/>
              </a:endParaRPr>
            </a:p>
          </p:txBody>
        </p:sp>
      </p:grpSp>
      <p:sp>
        <p:nvSpPr>
          <p:cNvPr id="2372744" name="Rectangle 136"/>
          <p:cNvSpPr>
            <a:spLocks noChangeArrowheads="1"/>
          </p:cNvSpPr>
          <p:nvPr/>
        </p:nvSpPr>
        <p:spPr bwMode="auto">
          <a:xfrm>
            <a:off x="4876800" y="270827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?</a:t>
            </a:r>
            <a:endParaRPr lang="en-US" sz="1200" b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751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ADA6D-ECA6-4523-93B3-28102C3CB702}" type="slidenum">
              <a:rPr lang="en-US"/>
              <a:pPr/>
              <a:t>34</a:t>
            </a:fld>
            <a:endParaRPr lang="en-US"/>
          </a:p>
        </p:txBody>
      </p:sp>
      <p:sp>
        <p:nvSpPr>
          <p:cNvPr id="237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152400"/>
            <a:ext cx="7772400" cy="442912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Scoreboard Example:  Cycle 20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73635" name="Line 3"/>
          <p:cNvSpPr>
            <a:spLocks noChangeShapeType="1"/>
          </p:cNvSpPr>
          <p:nvPr/>
        </p:nvSpPr>
        <p:spPr bwMode="auto">
          <a:xfrm>
            <a:off x="2738438" y="1695450"/>
            <a:ext cx="24653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3636" name="Line 4"/>
          <p:cNvSpPr>
            <a:spLocks noChangeShapeType="1"/>
          </p:cNvSpPr>
          <p:nvPr/>
        </p:nvSpPr>
        <p:spPr bwMode="auto">
          <a:xfrm>
            <a:off x="2738438" y="3094038"/>
            <a:ext cx="246538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3637" name="Line 5"/>
          <p:cNvSpPr>
            <a:spLocks noChangeShapeType="1"/>
          </p:cNvSpPr>
          <p:nvPr/>
        </p:nvSpPr>
        <p:spPr bwMode="auto">
          <a:xfrm>
            <a:off x="2738438" y="3559175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3638" name="Line 6"/>
          <p:cNvSpPr>
            <a:spLocks noChangeShapeType="1"/>
          </p:cNvSpPr>
          <p:nvPr/>
        </p:nvSpPr>
        <p:spPr bwMode="auto">
          <a:xfrm>
            <a:off x="2738438" y="472440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3639" name="Line 7"/>
          <p:cNvSpPr>
            <a:spLocks noChangeShapeType="1"/>
          </p:cNvSpPr>
          <p:nvPr/>
        </p:nvSpPr>
        <p:spPr bwMode="auto">
          <a:xfrm>
            <a:off x="2738438" y="525145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3640" name="Line 8"/>
          <p:cNvSpPr>
            <a:spLocks noChangeShapeType="1"/>
          </p:cNvSpPr>
          <p:nvPr/>
        </p:nvSpPr>
        <p:spPr bwMode="auto">
          <a:xfrm>
            <a:off x="2738438" y="5484813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3641" name="Rectangle 9"/>
          <p:cNvSpPr>
            <a:spLocks noChangeArrowheads="1"/>
          </p:cNvSpPr>
          <p:nvPr/>
        </p:nvSpPr>
        <p:spPr bwMode="auto">
          <a:xfrm>
            <a:off x="762000" y="1250950"/>
            <a:ext cx="1265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Instruction status </a:t>
            </a:r>
            <a:endParaRPr lang="en-US" sz="1200" b="0">
              <a:effectLst/>
            </a:endParaRPr>
          </a:p>
        </p:txBody>
      </p:sp>
      <p:sp>
        <p:nvSpPr>
          <p:cNvPr id="2373642" name="Rectangle 10"/>
          <p:cNvSpPr>
            <a:spLocks noChangeArrowheads="1"/>
          </p:cNvSpPr>
          <p:nvPr/>
        </p:nvSpPr>
        <p:spPr bwMode="auto">
          <a:xfrm>
            <a:off x="3348038" y="1250950"/>
            <a:ext cx="34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Read</a:t>
            </a:r>
            <a:endParaRPr lang="en-US" sz="1100">
              <a:effectLst/>
            </a:endParaRPr>
          </a:p>
        </p:txBody>
      </p:sp>
      <p:sp>
        <p:nvSpPr>
          <p:cNvPr id="2373643" name="Rectangle 11"/>
          <p:cNvSpPr>
            <a:spLocks noChangeArrowheads="1"/>
          </p:cNvSpPr>
          <p:nvPr/>
        </p:nvSpPr>
        <p:spPr bwMode="auto">
          <a:xfrm>
            <a:off x="4057650" y="1250950"/>
            <a:ext cx="6683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Execution</a:t>
            </a:r>
            <a:endParaRPr lang="en-US" sz="1100">
              <a:effectLst/>
            </a:endParaRPr>
          </a:p>
        </p:txBody>
      </p:sp>
      <p:sp>
        <p:nvSpPr>
          <p:cNvPr id="2373644" name="Rectangle 12"/>
          <p:cNvSpPr>
            <a:spLocks noChangeArrowheads="1"/>
          </p:cNvSpPr>
          <p:nvPr/>
        </p:nvSpPr>
        <p:spPr bwMode="auto">
          <a:xfrm>
            <a:off x="4757738" y="1250950"/>
            <a:ext cx="347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Write</a:t>
            </a:r>
            <a:endParaRPr lang="en-US" sz="1100">
              <a:effectLst/>
            </a:endParaRPr>
          </a:p>
        </p:txBody>
      </p:sp>
      <p:sp>
        <p:nvSpPr>
          <p:cNvPr id="2373645" name="Rectangle 13"/>
          <p:cNvSpPr>
            <a:spLocks noChangeArrowheads="1"/>
          </p:cNvSpPr>
          <p:nvPr/>
        </p:nvSpPr>
        <p:spPr bwMode="auto">
          <a:xfrm>
            <a:off x="762000" y="1484313"/>
            <a:ext cx="769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Instruction</a:t>
            </a:r>
            <a:endParaRPr lang="en-US" sz="1200" b="0">
              <a:effectLst/>
            </a:endParaRPr>
          </a:p>
        </p:txBody>
      </p:sp>
      <p:sp>
        <p:nvSpPr>
          <p:cNvPr id="2373646" name="Rectangle 14"/>
          <p:cNvSpPr>
            <a:spLocks noChangeArrowheads="1"/>
          </p:cNvSpPr>
          <p:nvPr/>
        </p:nvSpPr>
        <p:spPr bwMode="auto">
          <a:xfrm>
            <a:off x="1917700" y="1484313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j</a:t>
            </a:r>
            <a:endParaRPr lang="en-US" sz="1200" b="0">
              <a:effectLst/>
            </a:endParaRPr>
          </a:p>
        </p:txBody>
      </p:sp>
      <p:sp>
        <p:nvSpPr>
          <p:cNvPr id="2373647" name="Rectangle 15"/>
          <p:cNvSpPr>
            <a:spLocks noChangeArrowheads="1"/>
          </p:cNvSpPr>
          <p:nvPr/>
        </p:nvSpPr>
        <p:spPr bwMode="auto">
          <a:xfrm>
            <a:off x="2393950" y="1484313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k</a:t>
            </a:r>
            <a:endParaRPr lang="en-US" sz="1200" b="0">
              <a:effectLst/>
            </a:endParaRPr>
          </a:p>
        </p:txBody>
      </p:sp>
      <p:sp>
        <p:nvSpPr>
          <p:cNvPr id="2373648" name="Rectangle 16"/>
          <p:cNvSpPr>
            <a:spLocks noChangeArrowheads="1"/>
          </p:cNvSpPr>
          <p:nvPr/>
        </p:nvSpPr>
        <p:spPr bwMode="auto">
          <a:xfrm>
            <a:off x="2770188" y="1484313"/>
            <a:ext cx="3571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Issue</a:t>
            </a:r>
            <a:endParaRPr lang="en-US" sz="1100">
              <a:effectLst/>
            </a:endParaRPr>
          </a:p>
        </p:txBody>
      </p:sp>
      <p:sp>
        <p:nvSpPr>
          <p:cNvPr id="2373649" name="Rectangle 17"/>
          <p:cNvSpPr>
            <a:spLocks noChangeArrowheads="1"/>
          </p:cNvSpPr>
          <p:nvPr/>
        </p:nvSpPr>
        <p:spPr bwMode="auto">
          <a:xfrm>
            <a:off x="3348038" y="1484313"/>
            <a:ext cx="6302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operands</a:t>
            </a:r>
            <a:endParaRPr lang="en-US" sz="1100">
              <a:effectLst/>
            </a:endParaRPr>
          </a:p>
        </p:txBody>
      </p:sp>
      <p:sp>
        <p:nvSpPr>
          <p:cNvPr id="2373650" name="Rectangle 18"/>
          <p:cNvSpPr>
            <a:spLocks noChangeArrowheads="1"/>
          </p:cNvSpPr>
          <p:nvPr/>
        </p:nvSpPr>
        <p:spPr bwMode="auto">
          <a:xfrm>
            <a:off x="4057650" y="1484313"/>
            <a:ext cx="612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complete</a:t>
            </a:r>
            <a:endParaRPr lang="en-US" sz="1100">
              <a:effectLst/>
            </a:endParaRPr>
          </a:p>
        </p:txBody>
      </p:sp>
      <p:sp>
        <p:nvSpPr>
          <p:cNvPr id="2373651" name="Rectangle 19"/>
          <p:cNvSpPr>
            <a:spLocks noChangeArrowheads="1"/>
          </p:cNvSpPr>
          <p:nvPr/>
        </p:nvSpPr>
        <p:spPr bwMode="auto">
          <a:xfrm>
            <a:off x="4757738" y="1484313"/>
            <a:ext cx="427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Result</a:t>
            </a:r>
            <a:endParaRPr lang="en-US" sz="1100">
              <a:effectLst/>
            </a:endParaRPr>
          </a:p>
        </p:txBody>
      </p:sp>
      <p:sp>
        <p:nvSpPr>
          <p:cNvPr id="2373652" name="Rectangle 20"/>
          <p:cNvSpPr>
            <a:spLocks noChangeArrowheads="1"/>
          </p:cNvSpPr>
          <p:nvPr/>
        </p:nvSpPr>
        <p:spPr bwMode="auto">
          <a:xfrm>
            <a:off x="1309688" y="171767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3653" name="Rectangle 21"/>
          <p:cNvSpPr>
            <a:spLocks noChangeArrowheads="1"/>
          </p:cNvSpPr>
          <p:nvPr/>
        </p:nvSpPr>
        <p:spPr bwMode="auto">
          <a:xfrm>
            <a:off x="1795463" y="1717675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34+</a:t>
            </a:r>
            <a:endParaRPr lang="en-US" sz="1200" b="0">
              <a:effectLst/>
            </a:endParaRPr>
          </a:p>
        </p:txBody>
      </p:sp>
      <p:sp>
        <p:nvSpPr>
          <p:cNvPr id="2373654" name="Rectangle 22"/>
          <p:cNvSpPr>
            <a:spLocks noChangeArrowheads="1"/>
          </p:cNvSpPr>
          <p:nvPr/>
        </p:nvSpPr>
        <p:spPr bwMode="auto">
          <a:xfrm>
            <a:off x="2282825" y="1717675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R2</a:t>
            </a:r>
            <a:endParaRPr lang="en-US" sz="1200" b="0">
              <a:effectLst/>
            </a:endParaRPr>
          </a:p>
        </p:txBody>
      </p:sp>
      <p:sp>
        <p:nvSpPr>
          <p:cNvPr id="2373655" name="Rectangle 23"/>
          <p:cNvSpPr>
            <a:spLocks noChangeArrowheads="1"/>
          </p:cNvSpPr>
          <p:nvPr/>
        </p:nvSpPr>
        <p:spPr bwMode="auto">
          <a:xfrm>
            <a:off x="2962275" y="17176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</a:t>
            </a:r>
            <a:endParaRPr lang="en-US" sz="1200" b="0">
              <a:effectLst/>
            </a:endParaRPr>
          </a:p>
        </p:txBody>
      </p:sp>
      <p:sp>
        <p:nvSpPr>
          <p:cNvPr id="2373656" name="Rectangle 24"/>
          <p:cNvSpPr>
            <a:spLocks noChangeArrowheads="1"/>
          </p:cNvSpPr>
          <p:nvPr/>
        </p:nvSpPr>
        <p:spPr bwMode="auto">
          <a:xfrm>
            <a:off x="3611563" y="17176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2</a:t>
            </a:r>
            <a:endParaRPr lang="en-US" sz="1200" b="0">
              <a:effectLst/>
            </a:endParaRPr>
          </a:p>
        </p:txBody>
      </p:sp>
      <p:sp>
        <p:nvSpPr>
          <p:cNvPr id="2373657" name="Rectangle 25"/>
          <p:cNvSpPr>
            <a:spLocks noChangeArrowheads="1"/>
          </p:cNvSpPr>
          <p:nvPr/>
        </p:nvSpPr>
        <p:spPr bwMode="auto">
          <a:xfrm>
            <a:off x="4311650" y="17176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</a:t>
            </a:r>
            <a:endParaRPr lang="en-US" sz="1200" b="0">
              <a:effectLst/>
            </a:endParaRPr>
          </a:p>
        </p:txBody>
      </p:sp>
      <p:sp>
        <p:nvSpPr>
          <p:cNvPr id="2373658" name="Rectangle 26"/>
          <p:cNvSpPr>
            <a:spLocks noChangeArrowheads="1"/>
          </p:cNvSpPr>
          <p:nvPr/>
        </p:nvSpPr>
        <p:spPr bwMode="auto">
          <a:xfrm>
            <a:off x="4910138" y="17176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4</a:t>
            </a:r>
            <a:endParaRPr lang="en-US" sz="1200" b="0">
              <a:effectLst/>
            </a:endParaRPr>
          </a:p>
        </p:txBody>
      </p:sp>
      <p:sp>
        <p:nvSpPr>
          <p:cNvPr id="2373659" name="Rectangle 27"/>
          <p:cNvSpPr>
            <a:spLocks noChangeArrowheads="1"/>
          </p:cNvSpPr>
          <p:nvPr/>
        </p:nvSpPr>
        <p:spPr bwMode="auto">
          <a:xfrm>
            <a:off x="1309688" y="194945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3660" name="Rectangle 28"/>
          <p:cNvSpPr>
            <a:spLocks noChangeArrowheads="1"/>
          </p:cNvSpPr>
          <p:nvPr/>
        </p:nvSpPr>
        <p:spPr bwMode="auto">
          <a:xfrm>
            <a:off x="1795463" y="1949450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45+</a:t>
            </a:r>
            <a:endParaRPr lang="en-US" sz="1200" b="0">
              <a:effectLst/>
            </a:endParaRPr>
          </a:p>
        </p:txBody>
      </p:sp>
      <p:sp>
        <p:nvSpPr>
          <p:cNvPr id="2373661" name="Rectangle 29"/>
          <p:cNvSpPr>
            <a:spLocks noChangeArrowheads="1"/>
          </p:cNvSpPr>
          <p:nvPr/>
        </p:nvSpPr>
        <p:spPr bwMode="auto">
          <a:xfrm>
            <a:off x="2282825" y="1949450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R3</a:t>
            </a:r>
            <a:endParaRPr lang="en-US" sz="1200" b="0">
              <a:effectLst/>
            </a:endParaRPr>
          </a:p>
        </p:txBody>
      </p:sp>
      <p:sp>
        <p:nvSpPr>
          <p:cNvPr id="2373662" name="Rectangle 30"/>
          <p:cNvSpPr>
            <a:spLocks noChangeArrowheads="1"/>
          </p:cNvSpPr>
          <p:nvPr/>
        </p:nvSpPr>
        <p:spPr bwMode="auto">
          <a:xfrm>
            <a:off x="2962275" y="194945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5</a:t>
            </a:r>
            <a:endParaRPr lang="en-US" sz="1200" b="0">
              <a:effectLst/>
            </a:endParaRPr>
          </a:p>
        </p:txBody>
      </p:sp>
      <p:sp>
        <p:nvSpPr>
          <p:cNvPr id="2373663" name="Rectangle 31"/>
          <p:cNvSpPr>
            <a:spLocks noChangeArrowheads="1"/>
          </p:cNvSpPr>
          <p:nvPr/>
        </p:nvSpPr>
        <p:spPr bwMode="auto">
          <a:xfrm>
            <a:off x="3611563" y="194945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6</a:t>
            </a:r>
            <a:endParaRPr lang="en-US" sz="1200" b="0">
              <a:effectLst/>
            </a:endParaRPr>
          </a:p>
        </p:txBody>
      </p:sp>
      <p:sp>
        <p:nvSpPr>
          <p:cNvPr id="2373664" name="Rectangle 32"/>
          <p:cNvSpPr>
            <a:spLocks noChangeArrowheads="1"/>
          </p:cNvSpPr>
          <p:nvPr/>
        </p:nvSpPr>
        <p:spPr bwMode="auto">
          <a:xfrm>
            <a:off x="4311650" y="194945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7</a:t>
            </a:r>
            <a:endParaRPr lang="en-US" sz="1200" b="0">
              <a:effectLst/>
            </a:endParaRPr>
          </a:p>
        </p:txBody>
      </p:sp>
      <p:sp>
        <p:nvSpPr>
          <p:cNvPr id="2373665" name="Rectangle 33"/>
          <p:cNvSpPr>
            <a:spLocks noChangeArrowheads="1"/>
          </p:cNvSpPr>
          <p:nvPr/>
        </p:nvSpPr>
        <p:spPr bwMode="auto">
          <a:xfrm>
            <a:off x="4910138" y="194945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8</a:t>
            </a:r>
            <a:endParaRPr lang="en-US" sz="1200" b="0">
              <a:effectLst/>
            </a:endParaRPr>
          </a:p>
        </p:txBody>
      </p:sp>
      <p:sp>
        <p:nvSpPr>
          <p:cNvPr id="2373666" name="Rectangle 34"/>
          <p:cNvSpPr>
            <a:spLocks noChangeArrowheads="1"/>
          </p:cNvSpPr>
          <p:nvPr/>
        </p:nvSpPr>
        <p:spPr bwMode="auto">
          <a:xfrm>
            <a:off x="1309688" y="218281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3667" name="Rectangle 35"/>
          <p:cNvSpPr>
            <a:spLocks noChangeArrowheads="1"/>
          </p:cNvSpPr>
          <p:nvPr/>
        </p:nvSpPr>
        <p:spPr bwMode="auto">
          <a:xfrm>
            <a:off x="1795463" y="218281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3668" name="Rectangle 36"/>
          <p:cNvSpPr>
            <a:spLocks noChangeArrowheads="1"/>
          </p:cNvSpPr>
          <p:nvPr/>
        </p:nvSpPr>
        <p:spPr bwMode="auto">
          <a:xfrm>
            <a:off x="2282825" y="218281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73669" name="Rectangle 37"/>
          <p:cNvSpPr>
            <a:spLocks noChangeArrowheads="1"/>
          </p:cNvSpPr>
          <p:nvPr/>
        </p:nvSpPr>
        <p:spPr bwMode="auto">
          <a:xfrm>
            <a:off x="2962275" y="21828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6</a:t>
            </a:r>
            <a:endParaRPr lang="en-US" sz="1200" b="0">
              <a:effectLst/>
            </a:endParaRPr>
          </a:p>
        </p:txBody>
      </p:sp>
      <p:sp>
        <p:nvSpPr>
          <p:cNvPr id="2373670" name="Rectangle 38"/>
          <p:cNvSpPr>
            <a:spLocks noChangeArrowheads="1"/>
          </p:cNvSpPr>
          <p:nvPr/>
        </p:nvSpPr>
        <p:spPr bwMode="auto">
          <a:xfrm>
            <a:off x="3611563" y="2182813"/>
            <a:ext cx="1525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9            19         </a:t>
            </a:r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20</a:t>
            </a:r>
            <a:endParaRPr lang="en-US" sz="1200">
              <a:effectLst/>
            </a:endParaRPr>
          </a:p>
        </p:txBody>
      </p:sp>
      <p:sp>
        <p:nvSpPr>
          <p:cNvPr id="2373671" name="Rectangle 39"/>
          <p:cNvSpPr>
            <a:spLocks noChangeArrowheads="1"/>
          </p:cNvSpPr>
          <p:nvPr/>
        </p:nvSpPr>
        <p:spPr bwMode="auto">
          <a:xfrm>
            <a:off x="1309688" y="241617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3672" name="Rectangle 40"/>
          <p:cNvSpPr>
            <a:spLocks noChangeArrowheads="1"/>
          </p:cNvSpPr>
          <p:nvPr/>
        </p:nvSpPr>
        <p:spPr bwMode="auto">
          <a:xfrm>
            <a:off x="1795463" y="241617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3673" name="Rectangle 41"/>
          <p:cNvSpPr>
            <a:spLocks noChangeArrowheads="1"/>
          </p:cNvSpPr>
          <p:nvPr/>
        </p:nvSpPr>
        <p:spPr bwMode="auto">
          <a:xfrm>
            <a:off x="2282825" y="241617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3674" name="Rectangle 42"/>
          <p:cNvSpPr>
            <a:spLocks noChangeArrowheads="1"/>
          </p:cNvSpPr>
          <p:nvPr/>
        </p:nvSpPr>
        <p:spPr bwMode="auto">
          <a:xfrm>
            <a:off x="2962275" y="24161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7</a:t>
            </a:r>
            <a:endParaRPr lang="en-US" sz="1200" b="0">
              <a:effectLst/>
            </a:endParaRPr>
          </a:p>
        </p:txBody>
      </p:sp>
      <p:sp>
        <p:nvSpPr>
          <p:cNvPr id="2373675" name="Rectangle 43"/>
          <p:cNvSpPr>
            <a:spLocks noChangeArrowheads="1"/>
          </p:cNvSpPr>
          <p:nvPr/>
        </p:nvSpPr>
        <p:spPr bwMode="auto">
          <a:xfrm>
            <a:off x="3611563" y="24161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9</a:t>
            </a:r>
            <a:endParaRPr lang="en-US" sz="1200" b="0">
              <a:effectLst/>
            </a:endParaRPr>
          </a:p>
        </p:txBody>
      </p:sp>
      <p:sp>
        <p:nvSpPr>
          <p:cNvPr id="2373676" name="Rectangle 44"/>
          <p:cNvSpPr>
            <a:spLocks noChangeArrowheads="1"/>
          </p:cNvSpPr>
          <p:nvPr/>
        </p:nvSpPr>
        <p:spPr bwMode="auto">
          <a:xfrm>
            <a:off x="4249738" y="241617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11</a:t>
            </a:r>
            <a:endParaRPr lang="en-US" sz="1200" b="0">
              <a:effectLst/>
            </a:endParaRPr>
          </a:p>
        </p:txBody>
      </p:sp>
      <p:sp>
        <p:nvSpPr>
          <p:cNvPr id="2373677" name="Rectangle 45"/>
          <p:cNvSpPr>
            <a:spLocks noChangeArrowheads="1"/>
          </p:cNvSpPr>
          <p:nvPr/>
        </p:nvSpPr>
        <p:spPr bwMode="auto">
          <a:xfrm>
            <a:off x="4848225" y="241617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12</a:t>
            </a:r>
            <a:endParaRPr lang="en-US" sz="1200" b="0">
              <a:effectLst/>
            </a:endParaRPr>
          </a:p>
        </p:txBody>
      </p:sp>
      <p:sp>
        <p:nvSpPr>
          <p:cNvPr id="2373678" name="Rectangle 46"/>
          <p:cNvSpPr>
            <a:spLocks noChangeArrowheads="1"/>
          </p:cNvSpPr>
          <p:nvPr/>
        </p:nvSpPr>
        <p:spPr bwMode="auto">
          <a:xfrm>
            <a:off x="1309688" y="2649538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73679" name="Rectangle 47"/>
          <p:cNvSpPr>
            <a:spLocks noChangeArrowheads="1"/>
          </p:cNvSpPr>
          <p:nvPr/>
        </p:nvSpPr>
        <p:spPr bwMode="auto">
          <a:xfrm>
            <a:off x="1795463" y="264953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3680" name="Rectangle 48"/>
          <p:cNvSpPr>
            <a:spLocks noChangeArrowheads="1"/>
          </p:cNvSpPr>
          <p:nvPr/>
        </p:nvSpPr>
        <p:spPr bwMode="auto">
          <a:xfrm>
            <a:off x="2282825" y="264953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3681" name="Rectangle 49"/>
          <p:cNvSpPr>
            <a:spLocks noChangeArrowheads="1"/>
          </p:cNvSpPr>
          <p:nvPr/>
        </p:nvSpPr>
        <p:spPr bwMode="auto">
          <a:xfrm>
            <a:off x="2962275" y="26495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8</a:t>
            </a:r>
            <a:endParaRPr lang="en-US" sz="1200" b="0">
              <a:effectLst/>
            </a:endParaRPr>
          </a:p>
        </p:txBody>
      </p:sp>
      <p:sp>
        <p:nvSpPr>
          <p:cNvPr id="2373682" name="Rectangle 50"/>
          <p:cNvSpPr>
            <a:spLocks noChangeArrowheads="1"/>
          </p:cNvSpPr>
          <p:nvPr/>
        </p:nvSpPr>
        <p:spPr bwMode="auto">
          <a:xfrm>
            <a:off x="1309688" y="288131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3683" name="Rectangle 51"/>
          <p:cNvSpPr>
            <a:spLocks noChangeArrowheads="1"/>
          </p:cNvSpPr>
          <p:nvPr/>
        </p:nvSpPr>
        <p:spPr bwMode="auto">
          <a:xfrm>
            <a:off x="1795463" y="288131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3684" name="Rectangle 52"/>
          <p:cNvSpPr>
            <a:spLocks noChangeArrowheads="1"/>
          </p:cNvSpPr>
          <p:nvPr/>
        </p:nvSpPr>
        <p:spPr bwMode="auto">
          <a:xfrm>
            <a:off x="2282825" y="288131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3685" name="Rectangle 53"/>
          <p:cNvSpPr>
            <a:spLocks noChangeArrowheads="1"/>
          </p:cNvSpPr>
          <p:nvPr/>
        </p:nvSpPr>
        <p:spPr bwMode="auto">
          <a:xfrm>
            <a:off x="2901950" y="288131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13</a:t>
            </a:r>
            <a:endParaRPr lang="en-US" sz="1200" b="0">
              <a:effectLst/>
            </a:endParaRPr>
          </a:p>
        </p:txBody>
      </p:sp>
      <p:sp>
        <p:nvSpPr>
          <p:cNvPr id="2373686" name="Rectangle 54"/>
          <p:cNvSpPr>
            <a:spLocks noChangeArrowheads="1"/>
          </p:cNvSpPr>
          <p:nvPr/>
        </p:nvSpPr>
        <p:spPr bwMode="auto">
          <a:xfrm>
            <a:off x="3551238" y="288131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14</a:t>
            </a:r>
            <a:endParaRPr lang="en-US" sz="1200" b="0">
              <a:effectLst/>
            </a:endParaRPr>
          </a:p>
        </p:txBody>
      </p:sp>
      <p:sp>
        <p:nvSpPr>
          <p:cNvPr id="2373687" name="Rectangle 55"/>
          <p:cNvSpPr>
            <a:spLocks noChangeArrowheads="1"/>
          </p:cNvSpPr>
          <p:nvPr/>
        </p:nvSpPr>
        <p:spPr bwMode="auto">
          <a:xfrm>
            <a:off x="4249738" y="288131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16</a:t>
            </a:r>
            <a:endParaRPr lang="en-US" sz="1200" b="0">
              <a:effectLst/>
            </a:endParaRPr>
          </a:p>
        </p:txBody>
      </p:sp>
      <p:sp>
        <p:nvSpPr>
          <p:cNvPr id="2373688" name="Rectangle 56"/>
          <p:cNvSpPr>
            <a:spLocks noChangeArrowheads="1"/>
          </p:cNvSpPr>
          <p:nvPr/>
        </p:nvSpPr>
        <p:spPr bwMode="auto">
          <a:xfrm>
            <a:off x="762000" y="3114675"/>
            <a:ext cx="1531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Functional unit status</a:t>
            </a:r>
            <a:endParaRPr lang="en-US" sz="1200" b="0">
              <a:effectLst/>
            </a:endParaRPr>
          </a:p>
        </p:txBody>
      </p:sp>
      <p:sp>
        <p:nvSpPr>
          <p:cNvPr id="2373689" name="Rectangle 57"/>
          <p:cNvSpPr>
            <a:spLocks noChangeArrowheads="1"/>
          </p:cNvSpPr>
          <p:nvPr/>
        </p:nvSpPr>
        <p:spPr bwMode="auto">
          <a:xfrm>
            <a:off x="4057650" y="3114675"/>
            <a:ext cx="2873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dest</a:t>
            </a:r>
            <a:endParaRPr lang="en-US" sz="1200" b="0">
              <a:effectLst/>
            </a:endParaRPr>
          </a:p>
        </p:txBody>
      </p:sp>
      <p:sp>
        <p:nvSpPr>
          <p:cNvPr id="2373690" name="Rectangle 58"/>
          <p:cNvSpPr>
            <a:spLocks noChangeArrowheads="1"/>
          </p:cNvSpPr>
          <p:nvPr/>
        </p:nvSpPr>
        <p:spPr bwMode="auto">
          <a:xfrm>
            <a:off x="4757738" y="311467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S1</a:t>
            </a:r>
            <a:endParaRPr lang="en-US" sz="1200" b="0">
              <a:effectLst/>
            </a:endParaRPr>
          </a:p>
        </p:txBody>
      </p:sp>
      <p:sp>
        <p:nvSpPr>
          <p:cNvPr id="2373691" name="Rectangle 59"/>
          <p:cNvSpPr>
            <a:spLocks noChangeArrowheads="1"/>
          </p:cNvSpPr>
          <p:nvPr/>
        </p:nvSpPr>
        <p:spPr bwMode="auto">
          <a:xfrm>
            <a:off x="5245100" y="311467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S2</a:t>
            </a:r>
            <a:endParaRPr lang="en-US" sz="1200" b="0">
              <a:effectLst/>
            </a:endParaRPr>
          </a:p>
        </p:txBody>
      </p:sp>
      <p:sp>
        <p:nvSpPr>
          <p:cNvPr id="2373692" name="Rectangle 60"/>
          <p:cNvSpPr>
            <a:spLocks noChangeArrowheads="1"/>
          </p:cNvSpPr>
          <p:nvPr/>
        </p:nvSpPr>
        <p:spPr bwMode="auto">
          <a:xfrm>
            <a:off x="5730875" y="3114675"/>
            <a:ext cx="5826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j</a:t>
            </a:r>
            <a:endParaRPr lang="en-US" sz="1200" b="0">
              <a:effectLst/>
            </a:endParaRPr>
          </a:p>
        </p:txBody>
      </p:sp>
      <p:sp>
        <p:nvSpPr>
          <p:cNvPr id="2373693" name="Rectangle 61"/>
          <p:cNvSpPr>
            <a:spLocks noChangeArrowheads="1"/>
          </p:cNvSpPr>
          <p:nvPr/>
        </p:nvSpPr>
        <p:spPr bwMode="auto">
          <a:xfrm>
            <a:off x="6421438" y="3114675"/>
            <a:ext cx="612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k</a:t>
            </a:r>
            <a:endParaRPr lang="en-US" sz="1200" b="0">
              <a:effectLst/>
            </a:endParaRPr>
          </a:p>
        </p:txBody>
      </p:sp>
      <p:sp>
        <p:nvSpPr>
          <p:cNvPr id="2373694" name="Rectangle 62"/>
          <p:cNvSpPr>
            <a:spLocks noChangeArrowheads="1"/>
          </p:cNvSpPr>
          <p:nvPr/>
        </p:nvSpPr>
        <p:spPr bwMode="auto">
          <a:xfrm>
            <a:off x="7161213" y="311467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Fj?</a:t>
            </a:r>
            <a:endParaRPr lang="en-US" sz="1200" b="0">
              <a:effectLst/>
            </a:endParaRPr>
          </a:p>
        </p:txBody>
      </p:sp>
      <p:sp>
        <p:nvSpPr>
          <p:cNvPr id="2373695" name="Rectangle 63"/>
          <p:cNvSpPr>
            <a:spLocks noChangeArrowheads="1"/>
          </p:cNvSpPr>
          <p:nvPr/>
        </p:nvSpPr>
        <p:spPr bwMode="auto">
          <a:xfrm>
            <a:off x="7780338" y="3114675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Fk?</a:t>
            </a:r>
            <a:endParaRPr lang="en-US" sz="1200" b="0">
              <a:effectLst/>
            </a:endParaRPr>
          </a:p>
        </p:txBody>
      </p:sp>
      <p:sp>
        <p:nvSpPr>
          <p:cNvPr id="2373696" name="Rectangle 64"/>
          <p:cNvSpPr>
            <a:spLocks noChangeArrowheads="1"/>
          </p:cNvSpPr>
          <p:nvPr/>
        </p:nvSpPr>
        <p:spPr bwMode="auto">
          <a:xfrm>
            <a:off x="1309688" y="3348038"/>
            <a:ext cx="355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Time</a:t>
            </a:r>
            <a:endParaRPr lang="en-US" sz="1200" b="0">
              <a:effectLst/>
            </a:endParaRPr>
          </a:p>
        </p:txBody>
      </p:sp>
      <p:sp>
        <p:nvSpPr>
          <p:cNvPr id="2373697" name="Rectangle 65"/>
          <p:cNvSpPr>
            <a:spLocks noChangeArrowheads="1"/>
          </p:cNvSpPr>
          <p:nvPr/>
        </p:nvSpPr>
        <p:spPr bwMode="auto">
          <a:xfrm>
            <a:off x="1795463" y="3348038"/>
            <a:ext cx="415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Name</a:t>
            </a:r>
            <a:endParaRPr lang="en-US" sz="1200" b="0">
              <a:effectLst/>
            </a:endParaRPr>
          </a:p>
        </p:txBody>
      </p:sp>
      <p:sp>
        <p:nvSpPr>
          <p:cNvPr id="2373698" name="Rectangle 66"/>
          <p:cNvSpPr>
            <a:spLocks noChangeArrowheads="1"/>
          </p:cNvSpPr>
          <p:nvPr/>
        </p:nvSpPr>
        <p:spPr bwMode="auto">
          <a:xfrm>
            <a:off x="2770188" y="3348038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Busy</a:t>
            </a:r>
            <a:endParaRPr lang="en-US" sz="1200" b="0">
              <a:effectLst/>
            </a:endParaRPr>
          </a:p>
        </p:txBody>
      </p:sp>
      <p:sp>
        <p:nvSpPr>
          <p:cNvPr id="2373699" name="Rectangle 67"/>
          <p:cNvSpPr>
            <a:spLocks noChangeArrowheads="1"/>
          </p:cNvSpPr>
          <p:nvPr/>
        </p:nvSpPr>
        <p:spPr bwMode="auto">
          <a:xfrm>
            <a:off x="3348038" y="3348038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Op</a:t>
            </a:r>
            <a:endParaRPr lang="en-US" sz="1200" b="0">
              <a:effectLst/>
            </a:endParaRPr>
          </a:p>
        </p:txBody>
      </p:sp>
      <p:sp>
        <p:nvSpPr>
          <p:cNvPr id="2373700" name="Rectangle 68"/>
          <p:cNvSpPr>
            <a:spLocks noChangeArrowheads="1"/>
          </p:cNvSpPr>
          <p:nvPr/>
        </p:nvSpPr>
        <p:spPr bwMode="auto">
          <a:xfrm>
            <a:off x="4057650" y="3348038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Fi</a:t>
            </a:r>
            <a:endParaRPr lang="en-US" sz="1200" b="0">
              <a:effectLst/>
            </a:endParaRPr>
          </a:p>
        </p:txBody>
      </p:sp>
      <p:sp>
        <p:nvSpPr>
          <p:cNvPr id="2373701" name="Rectangle 69"/>
          <p:cNvSpPr>
            <a:spLocks noChangeArrowheads="1"/>
          </p:cNvSpPr>
          <p:nvPr/>
        </p:nvSpPr>
        <p:spPr bwMode="auto">
          <a:xfrm>
            <a:off x="4757738" y="3348038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</a:t>
            </a:r>
            <a:endParaRPr lang="en-US" sz="1200" b="0">
              <a:effectLst/>
            </a:endParaRPr>
          </a:p>
        </p:txBody>
      </p:sp>
      <p:sp>
        <p:nvSpPr>
          <p:cNvPr id="2373702" name="Rectangle 70"/>
          <p:cNvSpPr>
            <a:spLocks noChangeArrowheads="1"/>
          </p:cNvSpPr>
          <p:nvPr/>
        </p:nvSpPr>
        <p:spPr bwMode="auto">
          <a:xfrm>
            <a:off x="5245100" y="334803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</a:t>
            </a:r>
            <a:endParaRPr lang="en-US" sz="1200" b="0">
              <a:effectLst/>
            </a:endParaRPr>
          </a:p>
        </p:txBody>
      </p:sp>
      <p:sp>
        <p:nvSpPr>
          <p:cNvPr id="2373703" name="Rectangle 71"/>
          <p:cNvSpPr>
            <a:spLocks noChangeArrowheads="1"/>
          </p:cNvSpPr>
          <p:nvPr/>
        </p:nvSpPr>
        <p:spPr bwMode="auto">
          <a:xfrm>
            <a:off x="5730875" y="3348038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Qj</a:t>
            </a:r>
            <a:endParaRPr lang="en-US" sz="1200" b="0">
              <a:effectLst/>
            </a:endParaRPr>
          </a:p>
        </p:txBody>
      </p:sp>
      <p:sp>
        <p:nvSpPr>
          <p:cNvPr id="2373704" name="Rectangle 72"/>
          <p:cNvSpPr>
            <a:spLocks noChangeArrowheads="1"/>
          </p:cNvSpPr>
          <p:nvPr/>
        </p:nvSpPr>
        <p:spPr bwMode="auto">
          <a:xfrm>
            <a:off x="6421438" y="3348038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Qk</a:t>
            </a:r>
            <a:endParaRPr lang="en-US" sz="1200" b="0">
              <a:effectLst/>
            </a:endParaRPr>
          </a:p>
        </p:txBody>
      </p:sp>
      <p:sp>
        <p:nvSpPr>
          <p:cNvPr id="2373705" name="Rectangle 73"/>
          <p:cNvSpPr>
            <a:spLocks noChangeArrowheads="1"/>
          </p:cNvSpPr>
          <p:nvPr/>
        </p:nvSpPr>
        <p:spPr bwMode="auto">
          <a:xfrm>
            <a:off x="7161213" y="3348038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Rj</a:t>
            </a:r>
            <a:endParaRPr lang="en-US" sz="1200" b="0">
              <a:effectLst/>
            </a:endParaRPr>
          </a:p>
        </p:txBody>
      </p:sp>
      <p:sp>
        <p:nvSpPr>
          <p:cNvPr id="2373706" name="Rectangle 74"/>
          <p:cNvSpPr>
            <a:spLocks noChangeArrowheads="1"/>
          </p:cNvSpPr>
          <p:nvPr/>
        </p:nvSpPr>
        <p:spPr bwMode="auto">
          <a:xfrm>
            <a:off x="7780338" y="334803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Rk</a:t>
            </a:r>
            <a:endParaRPr lang="en-US" sz="1200" b="0">
              <a:effectLst/>
            </a:endParaRPr>
          </a:p>
        </p:txBody>
      </p:sp>
      <p:sp>
        <p:nvSpPr>
          <p:cNvPr id="2373707" name="Rectangle 75"/>
          <p:cNvSpPr>
            <a:spLocks noChangeArrowheads="1"/>
          </p:cNvSpPr>
          <p:nvPr/>
        </p:nvSpPr>
        <p:spPr bwMode="auto">
          <a:xfrm>
            <a:off x="1795463" y="3581400"/>
            <a:ext cx="503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73708" name="Rectangle 76"/>
          <p:cNvSpPr>
            <a:spLocks noChangeArrowheads="1"/>
          </p:cNvSpPr>
          <p:nvPr/>
        </p:nvSpPr>
        <p:spPr bwMode="auto">
          <a:xfrm>
            <a:off x="2770188" y="3581400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73709" name="Line 77"/>
          <p:cNvSpPr>
            <a:spLocks noChangeShapeType="1"/>
          </p:cNvSpPr>
          <p:nvPr/>
        </p:nvSpPr>
        <p:spPr bwMode="auto">
          <a:xfrm>
            <a:off x="2728913" y="1695450"/>
            <a:ext cx="1587" cy="139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3710" name="Rectangle 78"/>
          <p:cNvSpPr>
            <a:spLocks noChangeArrowheads="1"/>
          </p:cNvSpPr>
          <p:nvPr/>
        </p:nvSpPr>
        <p:spPr bwMode="auto">
          <a:xfrm>
            <a:off x="1795463" y="3813175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Mult1</a:t>
            </a:r>
            <a:endParaRPr lang="en-US" sz="1200" b="0">
              <a:effectLst/>
            </a:endParaRPr>
          </a:p>
        </p:txBody>
      </p:sp>
      <p:sp>
        <p:nvSpPr>
          <p:cNvPr id="2373711" name="Rectangle 79"/>
          <p:cNvSpPr>
            <a:spLocks noChangeArrowheads="1"/>
          </p:cNvSpPr>
          <p:nvPr/>
        </p:nvSpPr>
        <p:spPr bwMode="auto">
          <a:xfrm>
            <a:off x="1795463" y="4046538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Mult2</a:t>
            </a:r>
            <a:endParaRPr lang="en-US" sz="1200" b="0">
              <a:effectLst/>
            </a:endParaRPr>
          </a:p>
        </p:txBody>
      </p:sp>
      <p:sp>
        <p:nvSpPr>
          <p:cNvPr id="2373712" name="Rectangle 80"/>
          <p:cNvSpPr>
            <a:spLocks noChangeArrowheads="1"/>
          </p:cNvSpPr>
          <p:nvPr/>
        </p:nvSpPr>
        <p:spPr bwMode="auto">
          <a:xfrm>
            <a:off x="2770188" y="4046538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73713" name="Rectangle 81"/>
          <p:cNvSpPr>
            <a:spLocks noChangeArrowheads="1"/>
          </p:cNvSpPr>
          <p:nvPr/>
        </p:nvSpPr>
        <p:spPr bwMode="auto">
          <a:xfrm>
            <a:off x="1795463" y="4279900"/>
            <a:ext cx="3063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</a:t>
            </a:r>
            <a:endParaRPr lang="en-US" sz="1200" b="0">
              <a:effectLst/>
            </a:endParaRPr>
          </a:p>
        </p:txBody>
      </p:sp>
      <p:sp>
        <p:nvSpPr>
          <p:cNvPr id="2373714" name="Rectangle 82"/>
          <p:cNvSpPr>
            <a:spLocks noChangeArrowheads="1"/>
          </p:cNvSpPr>
          <p:nvPr/>
        </p:nvSpPr>
        <p:spPr bwMode="auto">
          <a:xfrm>
            <a:off x="2770188" y="4279900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3715" name="Rectangle 83"/>
          <p:cNvSpPr>
            <a:spLocks noChangeArrowheads="1"/>
          </p:cNvSpPr>
          <p:nvPr/>
        </p:nvSpPr>
        <p:spPr bwMode="auto">
          <a:xfrm>
            <a:off x="3348038" y="4279900"/>
            <a:ext cx="3063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</a:t>
            </a:r>
            <a:endParaRPr lang="en-US" sz="1200" b="0">
              <a:effectLst/>
            </a:endParaRPr>
          </a:p>
        </p:txBody>
      </p:sp>
      <p:sp>
        <p:nvSpPr>
          <p:cNvPr id="2373716" name="Rectangle 84"/>
          <p:cNvSpPr>
            <a:spLocks noChangeArrowheads="1"/>
          </p:cNvSpPr>
          <p:nvPr/>
        </p:nvSpPr>
        <p:spPr bwMode="auto">
          <a:xfrm>
            <a:off x="4057650" y="42799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3717" name="Rectangle 85"/>
          <p:cNvSpPr>
            <a:spLocks noChangeArrowheads="1"/>
          </p:cNvSpPr>
          <p:nvPr/>
        </p:nvSpPr>
        <p:spPr bwMode="auto">
          <a:xfrm>
            <a:off x="4757738" y="42799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3718" name="Rectangle 86"/>
          <p:cNvSpPr>
            <a:spLocks noChangeArrowheads="1"/>
          </p:cNvSpPr>
          <p:nvPr/>
        </p:nvSpPr>
        <p:spPr bwMode="auto">
          <a:xfrm>
            <a:off x="5245100" y="42799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3719" name="Rectangle 87"/>
          <p:cNvSpPr>
            <a:spLocks noChangeArrowheads="1"/>
          </p:cNvSpPr>
          <p:nvPr/>
        </p:nvSpPr>
        <p:spPr bwMode="auto">
          <a:xfrm>
            <a:off x="7161213" y="4279900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3720" name="Rectangle 88"/>
          <p:cNvSpPr>
            <a:spLocks noChangeArrowheads="1"/>
          </p:cNvSpPr>
          <p:nvPr/>
        </p:nvSpPr>
        <p:spPr bwMode="auto">
          <a:xfrm>
            <a:off x="7780338" y="4279900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3721" name="Rectangle 89"/>
          <p:cNvSpPr>
            <a:spLocks noChangeArrowheads="1"/>
          </p:cNvSpPr>
          <p:nvPr/>
        </p:nvSpPr>
        <p:spPr bwMode="auto">
          <a:xfrm>
            <a:off x="1795463" y="4513263"/>
            <a:ext cx="4841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Divide</a:t>
            </a:r>
            <a:endParaRPr lang="en-US" sz="1200" b="0">
              <a:effectLst/>
            </a:endParaRPr>
          </a:p>
        </p:txBody>
      </p:sp>
      <p:sp>
        <p:nvSpPr>
          <p:cNvPr id="2373722" name="Rectangle 90"/>
          <p:cNvSpPr>
            <a:spLocks noChangeArrowheads="1"/>
          </p:cNvSpPr>
          <p:nvPr/>
        </p:nvSpPr>
        <p:spPr bwMode="auto">
          <a:xfrm>
            <a:off x="2770188" y="4513263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3723" name="Rectangle 91"/>
          <p:cNvSpPr>
            <a:spLocks noChangeArrowheads="1"/>
          </p:cNvSpPr>
          <p:nvPr/>
        </p:nvSpPr>
        <p:spPr bwMode="auto">
          <a:xfrm>
            <a:off x="3348038" y="4513263"/>
            <a:ext cx="266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Div</a:t>
            </a:r>
            <a:endParaRPr lang="en-US" sz="1200" b="0">
              <a:effectLst/>
            </a:endParaRPr>
          </a:p>
        </p:txBody>
      </p:sp>
      <p:sp>
        <p:nvSpPr>
          <p:cNvPr id="2373724" name="Rectangle 92"/>
          <p:cNvSpPr>
            <a:spLocks noChangeArrowheads="1"/>
          </p:cNvSpPr>
          <p:nvPr/>
        </p:nvSpPr>
        <p:spPr bwMode="auto">
          <a:xfrm>
            <a:off x="4057650" y="4513263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73725" name="Rectangle 93"/>
          <p:cNvSpPr>
            <a:spLocks noChangeArrowheads="1"/>
          </p:cNvSpPr>
          <p:nvPr/>
        </p:nvSpPr>
        <p:spPr bwMode="auto">
          <a:xfrm>
            <a:off x="4757738" y="45132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3726" name="Rectangle 94"/>
          <p:cNvSpPr>
            <a:spLocks noChangeArrowheads="1"/>
          </p:cNvSpPr>
          <p:nvPr/>
        </p:nvSpPr>
        <p:spPr bwMode="auto">
          <a:xfrm>
            <a:off x="5245100" y="45132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3727" name="Rectangle 95"/>
          <p:cNvSpPr>
            <a:spLocks noChangeArrowheads="1"/>
          </p:cNvSpPr>
          <p:nvPr/>
        </p:nvSpPr>
        <p:spPr bwMode="auto">
          <a:xfrm>
            <a:off x="7161213" y="4513263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3728" name="Rectangle 96"/>
          <p:cNvSpPr>
            <a:spLocks noChangeArrowheads="1"/>
          </p:cNvSpPr>
          <p:nvPr/>
        </p:nvSpPr>
        <p:spPr bwMode="auto">
          <a:xfrm>
            <a:off x="7780338" y="4513263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3729" name="Rectangle 97"/>
          <p:cNvSpPr>
            <a:spLocks noChangeArrowheads="1"/>
          </p:cNvSpPr>
          <p:nvPr/>
        </p:nvSpPr>
        <p:spPr bwMode="auto">
          <a:xfrm>
            <a:off x="762000" y="4745038"/>
            <a:ext cx="14843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Register result status</a:t>
            </a:r>
            <a:endParaRPr lang="en-US" sz="1200" b="0">
              <a:effectLst/>
            </a:endParaRPr>
          </a:p>
        </p:txBody>
      </p:sp>
      <p:sp>
        <p:nvSpPr>
          <p:cNvPr id="2373730" name="Rectangle 98"/>
          <p:cNvSpPr>
            <a:spLocks noChangeArrowheads="1"/>
          </p:cNvSpPr>
          <p:nvPr/>
        </p:nvSpPr>
        <p:spPr bwMode="auto">
          <a:xfrm>
            <a:off x="771525" y="4978400"/>
            <a:ext cx="574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>
                <a:solidFill>
                  <a:srgbClr val="000000"/>
                </a:solidFill>
                <a:effectLst/>
                <a:latin typeface="Geneva" charset="0"/>
              </a:rPr>
              <a:t>Clock</a:t>
            </a:r>
            <a:endParaRPr lang="en-US" sz="1200" b="0">
              <a:effectLst/>
            </a:endParaRPr>
          </a:p>
        </p:txBody>
      </p:sp>
      <p:sp>
        <p:nvSpPr>
          <p:cNvPr id="2373731" name="Rectangle 99"/>
          <p:cNvSpPr>
            <a:spLocks noChangeArrowheads="1"/>
          </p:cNvSpPr>
          <p:nvPr/>
        </p:nvSpPr>
        <p:spPr bwMode="auto">
          <a:xfrm>
            <a:off x="2779713" y="496887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3732" name="Rectangle 100"/>
          <p:cNvSpPr>
            <a:spLocks noChangeArrowheads="1"/>
          </p:cNvSpPr>
          <p:nvPr/>
        </p:nvSpPr>
        <p:spPr bwMode="auto">
          <a:xfrm>
            <a:off x="3357563" y="496887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3733" name="Rectangle 101"/>
          <p:cNvSpPr>
            <a:spLocks noChangeArrowheads="1"/>
          </p:cNvSpPr>
          <p:nvPr/>
        </p:nvSpPr>
        <p:spPr bwMode="auto">
          <a:xfrm>
            <a:off x="4067175" y="496887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73734" name="Rectangle 102"/>
          <p:cNvSpPr>
            <a:spLocks noChangeArrowheads="1"/>
          </p:cNvSpPr>
          <p:nvPr/>
        </p:nvSpPr>
        <p:spPr bwMode="auto">
          <a:xfrm>
            <a:off x="4767263" y="496887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3735" name="Rectangle 103"/>
          <p:cNvSpPr>
            <a:spLocks noChangeArrowheads="1"/>
          </p:cNvSpPr>
          <p:nvPr/>
        </p:nvSpPr>
        <p:spPr bwMode="auto">
          <a:xfrm>
            <a:off x="5254625" y="496887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3736" name="Rectangle 104"/>
          <p:cNvSpPr>
            <a:spLocks noChangeArrowheads="1"/>
          </p:cNvSpPr>
          <p:nvPr/>
        </p:nvSpPr>
        <p:spPr bwMode="auto">
          <a:xfrm>
            <a:off x="5741988" y="4968875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73737" name="Rectangle 105"/>
          <p:cNvSpPr>
            <a:spLocks noChangeArrowheads="1"/>
          </p:cNvSpPr>
          <p:nvPr/>
        </p:nvSpPr>
        <p:spPr bwMode="auto">
          <a:xfrm>
            <a:off x="6430963" y="4968875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F12</a:t>
            </a:r>
            <a:endParaRPr lang="en-US" sz="1200" b="0">
              <a:effectLst/>
            </a:endParaRPr>
          </a:p>
        </p:txBody>
      </p:sp>
      <p:sp>
        <p:nvSpPr>
          <p:cNvPr id="2373738" name="Rectangle 106"/>
          <p:cNvSpPr>
            <a:spLocks noChangeArrowheads="1"/>
          </p:cNvSpPr>
          <p:nvPr/>
        </p:nvSpPr>
        <p:spPr bwMode="auto">
          <a:xfrm>
            <a:off x="7172325" y="4968875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...</a:t>
            </a:r>
            <a:endParaRPr lang="en-US" sz="1200" b="0">
              <a:effectLst/>
            </a:endParaRPr>
          </a:p>
        </p:txBody>
      </p:sp>
      <p:sp>
        <p:nvSpPr>
          <p:cNvPr id="2373739" name="Rectangle 107"/>
          <p:cNvSpPr>
            <a:spLocks noChangeArrowheads="1"/>
          </p:cNvSpPr>
          <p:nvPr/>
        </p:nvSpPr>
        <p:spPr bwMode="auto">
          <a:xfrm>
            <a:off x="7789863" y="4968875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F30</a:t>
            </a:r>
            <a:endParaRPr lang="en-US" sz="1200" b="0">
              <a:effectLst/>
            </a:endParaRPr>
          </a:p>
        </p:txBody>
      </p:sp>
      <p:sp>
        <p:nvSpPr>
          <p:cNvPr id="2373740" name="Rectangle 108"/>
          <p:cNvSpPr>
            <a:spLocks noChangeArrowheads="1"/>
          </p:cNvSpPr>
          <p:nvPr/>
        </p:nvSpPr>
        <p:spPr bwMode="auto">
          <a:xfrm>
            <a:off x="963613" y="5272088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20</a:t>
            </a:r>
            <a:endParaRPr lang="en-US" sz="1200" b="0">
              <a:effectLst/>
            </a:endParaRPr>
          </a:p>
        </p:txBody>
      </p:sp>
      <p:sp>
        <p:nvSpPr>
          <p:cNvPr id="2373741" name="Rectangle 109"/>
          <p:cNvSpPr>
            <a:spLocks noChangeArrowheads="1"/>
          </p:cNvSpPr>
          <p:nvPr/>
        </p:nvSpPr>
        <p:spPr bwMode="auto">
          <a:xfrm>
            <a:off x="2282825" y="5272088"/>
            <a:ext cx="236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</a:t>
            </a:r>
            <a:endParaRPr lang="en-US" sz="1200" b="0">
              <a:effectLst/>
            </a:endParaRPr>
          </a:p>
        </p:txBody>
      </p:sp>
      <p:sp>
        <p:nvSpPr>
          <p:cNvPr id="2373742" name="Rectangle 110"/>
          <p:cNvSpPr>
            <a:spLocks noChangeArrowheads="1"/>
          </p:cNvSpPr>
          <p:nvPr/>
        </p:nvSpPr>
        <p:spPr bwMode="auto">
          <a:xfrm>
            <a:off x="4757738" y="5272088"/>
            <a:ext cx="3063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</a:t>
            </a:r>
            <a:endParaRPr lang="en-US" sz="1200" b="0">
              <a:effectLst/>
            </a:endParaRPr>
          </a:p>
        </p:txBody>
      </p:sp>
      <p:sp>
        <p:nvSpPr>
          <p:cNvPr id="2373743" name="Rectangle 111"/>
          <p:cNvSpPr>
            <a:spLocks noChangeArrowheads="1"/>
          </p:cNvSpPr>
          <p:nvPr/>
        </p:nvSpPr>
        <p:spPr bwMode="auto">
          <a:xfrm>
            <a:off x="5730875" y="5272088"/>
            <a:ext cx="484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Divide</a:t>
            </a:r>
            <a:endParaRPr lang="en-US" sz="1200" b="0">
              <a:effectLst/>
            </a:endParaRPr>
          </a:p>
        </p:txBody>
      </p:sp>
      <p:sp>
        <p:nvSpPr>
          <p:cNvPr id="2373744" name="Line 112"/>
          <p:cNvSpPr>
            <a:spLocks noChangeShapeType="1"/>
          </p:cNvSpPr>
          <p:nvPr/>
        </p:nvSpPr>
        <p:spPr bwMode="auto">
          <a:xfrm>
            <a:off x="2728913" y="3559175"/>
            <a:ext cx="1587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3745" name="Line 113"/>
          <p:cNvSpPr>
            <a:spLocks noChangeShapeType="1"/>
          </p:cNvSpPr>
          <p:nvPr/>
        </p:nvSpPr>
        <p:spPr bwMode="auto">
          <a:xfrm>
            <a:off x="8450263" y="3559175"/>
            <a:ext cx="1587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3746" name="Line 114"/>
          <p:cNvSpPr>
            <a:spLocks noChangeShapeType="1"/>
          </p:cNvSpPr>
          <p:nvPr/>
        </p:nvSpPr>
        <p:spPr bwMode="auto">
          <a:xfrm>
            <a:off x="2728913" y="5251450"/>
            <a:ext cx="1587" cy="233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3747" name="Line 115"/>
          <p:cNvSpPr>
            <a:spLocks noChangeShapeType="1"/>
          </p:cNvSpPr>
          <p:nvPr/>
        </p:nvSpPr>
        <p:spPr bwMode="auto">
          <a:xfrm>
            <a:off x="5203825" y="1695450"/>
            <a:ext cx="1588" cy="139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3748" name="Line 116"/>
          <p:cNvSpPr>
            <a:spLocks noChangeShapeType="1"/>
          </p:cNvSpPr>
          <p:nvPr/>
        </p:nvSpPr>
        <p:spPr bwMode="auto">
          <a:xfrm>
            <a:off x="8450263" y="5251450"/>
            <a:ext cx="1587" cy="233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3749" name="AutoShape 117"/>
          <p:cNvSpPr>
            <a:spLocks noChangeArrowheads="1"/>
          </p:cNvSpPr>
          <p:nvPr/>
        </p:nvSpPr>
        <p:spPr bwMode="auto">
          <a:xfrm>
            <a:off x="4876800" y="2133600"/>
            <a:ext cx="387350" cy="273050"/>
          </a:xfrm>
          <a:prstGeom prst="roundRect">
            <a:avLst>
              <a:gd name="adj" fmla="val 12495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3750" name="Rectangle 118"/>
          <p:cNvSpPr>
            <a:spLocks noChangeArrowheads="1"/>
          </p:cNvSpPr>
          <p:nvPr/>
        </p:nvSpPr>
        <p:spPr bwMode="auto">
          <a:xfrm>
            <a:off x="2778125" y="3795713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grpSp>
        <p:nvGrpSpPr>
          <p:cNvPr id="2373751" name="Group 119"/>
          <p:cNvGrpSpPr>
            <a:grpSpLocks/>
          </p:cNvGrpSpPr>
          <p:nvPr/>
        </p:nvGrpSpPr>
        <p:grpSpPr bwMode="auto">
          <a:xfrm>
            <a:off x="620713" y="1716088"/>
            <a:ext cx="568325" cy="1376362"/>
            <a:chOff x="519" y="1067"/>
            <a:chExt cx="358" cy="867"/>
          </a:xfrm>
        </p:grpSpPr>
        <p:sp>
          <p:nvSpPr>
            <p:cNvPr id="2373752" name="Rectangle 120"/>
            <p:cNvSpPr>
              <a:spLocks noChangeArrowheads="1"/>
            </p:cNvSpPr>
            <p:nvPr/>
          </p:nvSpPr>
          <p:spPr bwMode="auto">
            <a:xfrm>
              <a:off x="519" y="1067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73753" name="Rectangle 121"/>
            <p:cNvSpPr>
              <a:spLocks noChangeArrowheads="1"/>
            </p:cNvSpPr>
            <p:nvPr/>
          </p:nvSpPr>
          <p:spPr bwMode="auto">
            <a:xfrm>
              <a:off x="519" y="1213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DD0806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73754" name="Rectangle 122"/>
            <p:cNvSpPr>
              <a:spLocks noChangeArrowheads="1"/>
            </p:cNvSpPr>
            <p:nvPr/>
          </p:nvSpPr>
          <p:spPr bwMode="auto">
            <a:xfrm>
              <a:off x="519" y="1360"/>
              <a:ext cx="3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D4"/>
                  </a:solidFill>
                  <a:effectLst/>
                  <a:latin typeface="Geneva" charset="0"/>
                </a:rPr>
                <a:t>MUL.D</a:t>
              </a:r>
              <a:endParaRPr lang="en-US" sz="1200" b="0">
                <a:effectLst/>
              </a:endParaRPr>
            </a:p>
          </p:txBody>
        </p:sp>
        <p:sp>
          <p:nvSpPr>
            <p:cNvPr id="2373755" name="Rectangle 123"/>
            <p:cNvSpPr>
              <a:spLocks noChangeArrowheads="1"/>
            </p:cNvSpPr>
            <p:nvPr/>
          </p:nvSpPr>
          <p:spPr bwMode="auto">
            <a:xfrm>
              <a:off x="519" y="1507"/>
              <a:ext cx="32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F20884"/>
                  </a:solidFill>
                  <a:effectLst/>
                  <a:latin typeface="Geneva" charset="0"/>
                </a:rPr>
                <a:t>SUB.D</a:t>
              </a:r>
              <a:endParaRPr lang="en-US" sz="1200" b="0">
                <a:effectLst/>
              </a:endParaRPr>
            </a:p>
          </p:txBody>
        </p:sp>
        <p:sp>
          <p:nvSpPr>
            <p:cNvPr id="2373756" name="Rectangle 124"/>
            <p:cNvSpPr>
              <a:spLocks noChangeArrowheads="1"/>
            </p:cNvSpPr>
            <p:nvPr/>
          </p:nvSpPr>
          <p:spPr bwMode="auto">
            <a:xfrm>
              <a:off x="519" y="1654"/>
              <a:ext cx="30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8011"/>
                  </a:solidFill>
                  <a:effectLst/>
                  <a:latin typeface="Geneva" charset="0"/>
                </a:rPr>
                <a:t>DIV.D</a:t>
              </a:r>
              <a:endParaRPr lang="en-US" sz="1200" b="0">
                <a:effectLst/>
              </a:endParaRPr>
            </a:p>
          </p:txBody>
        </p:sp>
        <p:sp>
          <p:nvSpPr>
            <p:cNvPr id="2373757" name="Rectangle 125"/>
            <p:cNvSpPr>
              <a:spLocks noChangeArrowheads="1"/>
            </p:cNvSpPr>
            <p:nvPr/>
          </p:nvSpPr>
          <p:spPr bwMode="auto">
            <a:xfrm>
              <a:off x="519" y="1800"/>
              <a:ext cx="3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ADD.D</a:t>
              </a:r>
              <a:endParaRPr lang="en-US" sz="1200" b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C7A9F-12D5-4925-933D-1750BA9502FB}" type="slidenum">
              <a:rPr lang="en-US"/>
              <a:pPr/>
              <a:t>35</a:t>
            </a:fld>
            <a:endParaRPr lang="en-US"/>
          </a:p>
        </p:txBody>
      </p:sp>
      <p:sp>
        <p:nvSpPr>
          <p:cNvPr id="237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152400"/>
            <a:ext cx="7772400" cy="442912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Scoreboard Example:  Cycle 21</a:t>
            </a:r>
            <a:endParaRPr lang="en-US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74659" name="Line 3"/>
          <p:cNvSpPr>
            <a:spLocks noChangeShapeType="1"/>
          </p:cNvSpPr>
          <p:nvPr/>
        </p:nvSpPr>
        <p:spPr bwMode="auto">
          <a:xfrm>
            <a:off x="2779713" y="1771650"/>
            <a:ext cx="24653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4660" name="Line 4"/>
          <p:cNvSpPr>
            <a:spLocks noChangeShapeType="1"/>
          </p:cNvSpPr>
          <p:nvPr/>
        </p:nvSpPr>
        <p:spPr bwMode="auto">
          <a:xfrm>
            <a:off x="2779713" y="3170238"/>
            <a:ext cx="246538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4661" name="Line 5"/>
          <p:cNvSpPr>
            <a:spLocks noChangeShapeType="1"/>
          </p:cNvSpPr>
          <p:nvPr/>
        </p:nvSpPr>
        <p:spPr bwMode="auto">
          <a:xfrm>
            <a:off x="2779713" y="3635375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4662" name="Line 6"/>
          <p:cNvSpPr>
            <a:spLocks noChangeShapeType="1"/>
          </p:cNvSpPr>
          <p:nvPr/>
        </p:nvSpPr>
        <p:spPr bwMode="auto">
          <a:xfrm>
            <a:off x="2779713" y="480060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4663" name="Line 7"/>
          <p:cNvSpPr>
            <a:spLocks noChangeShapeType="1"/>
          </p:cNvSpPr>
          <p:nvPr/>
        </p:nvSpPr>
        <p:spPr bwMode="auto">
          <a:xfrm>
            <a:off x="2779713" y="532765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4664" name="Line 8"/>
          <p:cNvSpPr>
            <a:spLocks noChangeShapeType="1"/>
          </p:cNvSpPr>
          <p:nvPr/>
        </p:nvSpPr>
        <p:spPr bwMode="auto">
          <a:xfrm>
            <a:off x="2779713" y="5561013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4665" name="Rectangle 9"/>
          <p:cNvSpPr>
            <a:spLocks noChangeArrowheads="1"/>
          </p:cNvSpPr>
          <p:nvPr/>
        </p:nvSpPr>
        <p:spPr bwMode="auto">
          <a:xfrm>
            <a:off x="803275" y="1327150"/>
            <a:ext cx="1265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Instruction status </a:t>
            </a:r>
            <a:endParaRPr lang="en-US" sz="1200" b="0">
              <a:effectLst/>
            </a:endParaRPr>
          </a:p>
        </p:txBody>
      </p:sp>
      <p:sp>
        <p:nvSpPr>
          <p:cNvPr id="2374666" name="Rectangle 10"/>
          <p:cNvSpPr>
            <a:spLocks noChangeArrowheads="1"/>
          </p:cNvSpPr>
          <p:nvPr/>
        </p:nvSpPr>
        <p:spPr bwMode="auto">
          <a:xfrm>
            <a:off x="3389313" y="1327150"/>
            <a:ext cx="34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Read</a:t>
            </a:r>
            <a:endParaRPr lang="en-US" sz="1100">
              <a:effectLst/>
            </a:endParaRPr>
          </a:p>
        </p:txBody>
      </p:sp>
      <p:sp>
        <p:nvSpPr>
          <p:cNvPr id="2374667" name="Rectangle 11"/>
          <p:cNvSpPr>
            <a:spLocks noChangeArrowheads="1"/>
          </p:cNvSpPr>
          <p:nvPr/>
        </p:nvSpPr>
        <p:spPr bwMode="auto">
          <a:xfrm>
            <a:off x="4098925" y="1327150"/>
            <a:ext cx="6683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Execution</a:t>
            </a:r>
            <a:endParaRPr lang="en-US" sz="1100">
              <a:effectLst/>
            </a:endParaRPr>
          </a:p>
        </p:txBody>
      </p:sp>
      <p:sp>
        <p:nvSpPr>
          <p:cNvPr id="2374668" name="Rectangle 12"/>
          <p:cNvSpPr>
            <a:spLocks noChangeArrowheads="1"/>
          </p:cNvSpPr>
          <p:nvPr/>
        </p:nvSpPr>
        <p:spPr bwMode="auto">
          <a:xfrm>
            <a:off x="4799013" y="1327150"/>
            <a:ext cx="347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Write</a:t>
            </a:r>
            <a:endParaRPr lang="en-US" sz="1100">
              <a:effectLst/>
            </a:endParaRPr>
          </a:p>
        </p:txBody>
      </p:sp>
      <p:sp>
        <p:nvSpPr>
          <p:cNvPr id="2374669" name="Rectangle 13"/>
          <p:cNvSpPr>
            <a:spLocks noChangeArrowheads="1"/>
          </p:cNvSpPr>
          <p:nvPr/>
        </p:nvSpPr>
        <p:spPr bwMode="auto">
          <a:xfrm>
            <a:off x="803275" y="1560513"/>
            <a:ext cx="769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Instruction</a:t>
            </a:r>
            <a:endParaRPr lang="en-US" sz="1200" b="0">
              <a:effectLst/>
            </a:endParaRPr>
          </a:p>
        </p:txBody>
      </p:sp>
      <p:sp>
        <p:nvSpPr>
          <p:cNvPr id="2374670" name="Rectangle 14"/>
          <p:cNvSpPr>
            <a:spLocks noChangeArrowheads="1"/>
          </p:cNvSpPr>
          <p:nvPr/>
        </p:nvSpPr>
        <p:spPr bwMode="auto">
          <a:xfrm>
            <a:off x="1958975" y="1560513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j</a:t>
            </a:r>
            <a:endParaRPr lang="en-US" sz="1200" b="0">
              <a:effectLst/>
            </a:endParaRPr>
          </a:p>
        </p:txBody>
      </p:sp>
      <p:sp>
        <p:nvSpPr>
          <p:cNvPr id="2374671" name="Rectangle 15"/>
          <p:cNvSpPr>
            <a:spLocks noChangeArrowheads="1"/>
          </p:cNvSpPr>
          <p:nvPr/>
        </p:nvSpPr>
        <p:spPr bwMode="auto">
          <a:xfrm>
            <a:off x="2435225" y="1560513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k</a:t>
            </a:r>
            <a:endParaRPr lang="en-US" sz="1200" b="0">
              <a:effectLst/>
            </a:endParaRPr>
          </a:p>
        </p:txBody>
      </p:sp>
      <p:sp>
        <p:nvSpPr>
          <p:cNvPr id="2374672" name="Rectangle 16"/>
          <p:cNvSpPr>
            <a:spLocks noChangeArrowheads="1"/>
          </p:cNvSpPr>
          <p:nvPr/>
        </p:nvSpPr>
        <p:spPr bwMode="auto">
          <a:xfrm>
            <a:off x="2811463" y="1560513"/>
            <a:ext cx="3571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Issue</a:t>
            </a:r>
            <a:endParaRPr lang="en-US" sz="1100">
              <a:effectLst/>
            </a:endParaRPr>
          </a:p>
        </p:txBody>
      </p:sp>
      <p:sp>
        <p:nvSpPr>
          <p:cNvPr id="2374673" name="Rectangle 17"/>
          <p:cNvSpPr>
            <a:spLocks noChangeArrowheads="1"/>
          </p:cNvSpPr>
          <p:nvPr/>
        </p:nvSpPr>
        <p:spPr bwMode="auto">
          <a:xfrm>
            <a:off x="3389313" y="1560513"/>
            <a:ext cx="6302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operands</a:t>
            </a:r>
            <a:endParaRPr lang="en-US" sz="1100">
              <a:effectLst/>
            </a:endParaRPr>
          </a:p>
        </p:txBody>
      </p:sp>
      <p:sp>
        <p:nvSpPr>
          <p:cNvPr id="2374674" name="Rectangle 18"/>
          <p:cNvSpPr>
            <a:spLocks noChangeArrowheads="1"/>
          </p:cNvSpPr>
          <p:nvPr/>
        </p:nvSpPr>
        <p:spPr bwMode="auto">
          <a:xfrm>
            <a:off x="4098925" y="1560513"/>
            <a:ext cx="612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complete</a:t>
            </a:r>
            <a:endParaRPr lang="en-US" sz="1100">
              <a:effectLst/>
            </a:endParaRPr>
          </a:p>
        </p:txBody>
      </p:sp>
      <p:sp>
        <p:nvSpPr>
          <p:cNvPr id="2374675" name="Rectangle 19"/>
          <p:cNvSpPr>
            <a:spLocks noChangeArrowheads="1"/>
          </p:cNvSpPr>
          <p:nvPr/>
        </p:nvSpPr>
        <p:spPr bwMode="auto">
          <a:xfrm>
            <a:off x="4799013" y="1560513"/>
            <a:ext cx="427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Result</a:t>
            </a:r>
            <a:endParaRPr lang="en-US" sz="1100">
              <a:effectLst/>
            </a:endParaRPr>
          </a:p>
        </p:txBody>
      </p:sp>
      <p:sp>
        <p:nvSpPr>
          <p:cNvPr id="2374676" name="Rectangle 20"/>
          <p:cNvSpPr>
            <a:spLocks noChangeArrowheads="1"/>
          </p:cNvSpPr>
          <p:nvPr/>
        </p:nvSpPr>
        <p:spPr bwMode="auto">
          <a:xfrm>
            <a:off x="1350963" y="179387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4677" name="Rectangle 21"/>
          <p:cNvSpPr>
            <a:spLocks noChangeArrowheads="1"/>
          </p:cNvSpPr>
          <p:nvPr/>
        </p:nvSpPr>
        <p:spPr bwMode="auto">
          <a:xfrm>
            <a:off x="1836738" y="1793875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34+</a:t>
            </a:r>
            <a:endParaRPr lang="en-US" sz="1200" b="0">
              <a:effectLst/>
            </a:endParaRPr>
          </a:p>
        </p:txBody>
      </p:sp>
      <p:sp>
        <p:nvSpPr>
          <p:cNvPr id="2374678" name="Rectangle 22"/>
          <p:cNvSpPr>
            <a:spLocks noChangeArrowheads="1"/>
          </p:cNvSpPr>
          <p:nvPr/>
        </p:nvSpPr>
        <p:spPr bwMode="auto">
          <a:xfrm>
            <a:off x="2324100" y="1793875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R2</a:t>
            </a:r>
            <a:endParaRPr lang="en-US" sz="1200" b="0">
              <a:effectLst/>
            </a:endParaRPr>
          </a:p>
        </p:txBody>
      </p:sp>
      <p:sp>
        <p:nvSpPr>
          <p:cNvPr id="2374679" name="Rectangle 23"/>
          <p:cNvSpPr>
            <a:spLocks noChangeArrowheads="1"/>
          </p:cNvSpPr>
          <p:nvPr/>
        </p:nvSpPr>
        <p:spPr bwMode="auto">
          <a:xfrm>
            <a:off x="3003550" y="17938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</a:t>
            </a:r>
            <a:endParaRPr lang="en-US" sz="1200" b="0">
              <a:effectLst/>
            </a:endParaRPr>
          </a:p>
        </p:txBody>
      </p:sp>
      <p:sp>
        <p:nvSpPr>
          <p:cNvPr id="2374680" name="Rectangle 24"/>
          <p:cNvSpPr>
            <a:spLocks noChangeArrowheads="1"/>
          </p:cNvSpPr>
          <p:nvPr/>
        </p:nvSpPr>
        <p:spPr bwMode="auto">
          <a:xfrm>
            <a:off x="3652838" y="17938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2</a:t>
            </a:r>
            <a:endParaRPr lang="en-US" sz="1200" b="0">
              <a:effectLst/>
            </a:endParaRPr>
          </a:p>
        </p:txBody>
      </p:sp>
      <p:sp>
        <p:nvSpPr>
          <p:cNvPr id="2374681" name="Rectangle 25"/>
          <p:cNvSpPr>
            <a:spLocks noChangeArrowheads="1"/>
          </p:cNvSpPr>
          <p:nvPr/>
        </p:nvSpPr>
        <p:spPr bwMode="auto">
          <a:xfrm>
            <a:off x="4352925" y="17938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</a:t>
            </a:r>
            <a:endParaRPr lang="en-US" sz="1200" b="0">
              <a:effectLst/>
            </a:endParaRPr>
          </a:p>
        </p:txBody>
      </p:sp>
      <p:sp>
        <p:nvSpPr>
          <p:cNvPr id="2374682" name="Rectangle 26"/>
          <p:cNvSpPr>
            <a:spLocks noChangeArrowheads="1"/>
          </p:cNvSpPr>
          <p:nvPr/>
        </p:nvSpPr>
        <p:spPr bwMode="auto">
          <a:xfrm>
            <a:off x="4951413" y="17938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4</a:t>
            </a:r>
            <a:endParaRPr lang="en-US" sz="1200" b="0">
              <a:effectLst/>
            </a:endParaRPr>
          </a:p>
        </p:txBody>
      </p:sp>
      <p:sp>
        <p:nvSpPr>
          <p:cNvPr id="2374683" name="Rectangle 27"/>
          <p:cNvSpPr>
            <a:spLocks noChangeArrowheads="1"/>
          </p:cNvSpPr>
          <p:nvPr/>
        </p:nvSpPr>
        <p:spPr bwMode="auto">
          <a:xfrm>
            <a:off x="1350963" y="202565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4684" name="Rectangle 28"/>
          <p:cNvSpPr>
            <a:spLocks noChangeArrowheads="1"/>
          </p:cNvSpPr>
          <p:nvPr/>
        </p:nvSpPr>
        <p:spPr bwMode="auto">
          <a:xfrm>
            <a:off x="1836738" y="2025650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45+</a:t>
            </a:r>
            <a:endParaRPr lang="en-US" sz="1200" b="0">
              <a:effectLst/>
            </a:endParaRPr>
          </a:p>
        </p:txBody>
      </p:sp>
      <p:sp>
        <p:nvSpPr>
          <p:cNvPr id="2374685" name="Rectangle 29"/>
          <p:cNvSpPr>
            <a:spLocks noChangeArrowheads="1"/>
          </p:cNvSpPr>
          <p:nvPr/>
        </p:nvSpPr>
        <p:spPr bwMode="auto">
          <a:xfrm>
            <a:off x="2324100" y="2025650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R3</a:t>
            </a:r>
            <a:endParaRPr lang="en-US" sz="1200" b="0">
              <a:effectLst/>
            </a:endParaRPr>
          </a:p>
        </p:txBody>
      </p:sp>
      <p:sp>
        <p:nvSpPr>
          <p:cNvPr id="2374686" name="Rectangle 30"/>
          <p:cNvSpPr>
            <a:spLocks noChangeArrowheads="1"/>
          </p:cNvSpPr>
          <p:nvPr/>
        </p:nvSpPr>
        <p:spPr bwMode="auto">
          <a:xfrm>
            <a:off x="3003550" y="202565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5</a:t>
            </a:r>
            <a:endParaRPr lang="en-US" sz="1200" b="0">
              <a:effectLst/>
            </a:endParaRPr>
          </a:p>
        </p:txBody>
      </p:sp>
      <p:sp>
        <p:nvSpPr>
          <p:cNvPr id="2374687" name="Rectangle 31"/>
          <p:cNvSpPr>
            <a:spLocks noChangeArrowheads="1"/>
          </p:cNvSpPr>
          <p:nvPr/>
        </p:nvSpPr>
        <p:spPr bwMode="auto">
          <a:xfrm>
            <a:off x="3652838" y="202565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6</a:t>
            </a:r>
            <a:endParaRPr lang="en-US" sz="1200" b="0">
              <a:effectLst/>
            </a:endParaRPr>
          </a:p>
        </p:txBody>
      </p:sp>
      <p:sp>
        <p:nvSpPr>
          <p:cNvPr id="2374688" name="Rectangle 32"/>
          <p:cNvSpPr>
            <a:spLocks noChangeArrowheads="1"/>
          </p:cNvSpPr>
          <p:nvPr/>
        </p:nvSpPr>
        <p:spPr bwMode="auto">
          <a:xfrm>
            <a:off x="4352925" y="202565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7</a:t>
            </a:r>
            <a:endParaRPr lang="en-US" sz="1200" b="0">
              <a:effectLst/>
            </a:endParaRPr>
          </a:p>
        </p:txBody>
      </p:sp>
      <p:sp>
        <p:nvSpPr>
          <p:cNvPr id="2374689" name="Rectangle 33"/>
          <p:cNvSpPr>
            <a:spLocks noChangeArrowheads="1"/>
          </p:cNvSpPr>
          <p:nvPr/>
        </p:nvSpPr>
        <p:spPr bwMode="auto">
          <a:xfrm>
            <a:off x="4951413" y="202565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8</a:t>
            </a:r>
            <a:endParaRPr lang="en-US" sz="1200" b="0">
              <a:effectLst/>
            </a:endParaRPr>
          </a:p>
        </p:txBody>
      </p:sp>
      <p:sp>
        <p:nvSpPr>
          <p:cNvPr id="2374690" name="Rectangle 34"/>
          <p:cNvSpPr>
            <a:spLocks noChangeArrowheads="1"/>
          </p:cNvSpPr>
          <p:nvPr/>
        </p:nvSpPr>
        <p:spPr bwMode="auto">
          <a:xfrm>
            <a:off x="1350963" y="225901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4691" name="Rectangle 35"/>
          <p:cNvSpPr>
            <a:spLocks noChangeArrowheads="1"/>
          </p:cNvSpPr>
          <p:nvPr/>
        </p:nvSpPr>
        <p:spPr bwMode="auto">
          <a:xfrm>
            <a:off x="1836738" y="225901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4692" name="Rectangle 36"/>
          <p:cNvSpPr>
            <a:spLocks noChangeArrowheads="1"/>
          </p:cNvSpPr>
          <p:nvPr/>
        </p:nvSpPr>
        <p:spPr bwMode="auto">
          <a:xfrm>
            <a:off x="2324100" y="225901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74693" name="Rectangle 37"/>
          <p:cNvSpPr>
            <a:spLocks noChangeArrowheads="1"/>
          </p:cNvSpPr>
          <p:nvPr/>
        </p:nvSpPr>
        <p:spPr bwMode="auto">
          <a:xfrm>
            <a:off x="3003550" y="22590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6</a:t>
            </a:r>
            <a:endParaRPr lang="en-US" sz="1200" b="0">
              <a:effectLst/>
            </a:endParaRPr>
          </a:p>
        </p:txBody>
      </p:sp>
      <p:sp>
        <p:nvSpPr>
          <p:cNvPr id="2374694" name="Rectangle 38"/>
          <p:cNvSpPr>
            <a:spLocks noChangeArrowheads="1"/>
          </p:cNvSpPr>
          <p:nvPr/>
        </p:nvSpPr>
        <p:spPr bwMode="auto">
          <a:xfrm>
            <a:off x="3652838" y="2259013"/>
            <a:ext cx="1476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9            19        20</a:t>
            </a:r>
            <a:endParaRPr lang="en-US" sz="1200">
              <a:effectLst/>
            </a:endParaRPr>
          </a:p>
        </p:txBody>
      </p:sp>
      <p:sp>
        <p:nvSpPr>
          <p:cNvPr id="2374695" name="Rectangle 39"/>
          <p:cNvSpPr>
            <a:spLocks noChangeArrowheads="1"/>
          </p:cNvSpPr>
          <p:nvPr/>
        </p:nvSpPr>
        <p:spPr bwMode="auto">
          <a:xfrm>
            <a:off x="1350963" y="249237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4696" name="Rectangle 40"/>
          <p:cNvSpPr>
            <a:spLocks noChangeArrowheads="1"/>
          </p:cNvSpPr>
          <p:nvPr/>
        </p:nvSpPr>
        <p:spPr bwMode="auto">
          <a:xfrm>
            <a:off x="1836738" y="249237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4697" name="Rectangle 41"/>
          <p:cNvSpPr>
            <a:spLocks noChangeArrowheads="1"/>
          </p:cNvSpPr>
          <p:nvPr/>
        </p:nvSpPr>
        <p:spPr bwMode="auto">
          <a:xfrm>
            <a:off x="2324100" y="249237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4698" name="Rectangle 42"/>
          <p:cNvSpPr>
            <a:spLocks noChangeArrowheads="1"/>
          </p:cNvSpPr>
          <p:nvPr/>
        </p:nvSpPr>
        <p:spPr bwMode="auto">
          <a:xfrm>
            <a:off x="3003550" y="24923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7</a:t>
            </a:r>
            <a:endParaRPr lang="en-US" sz="1200" b="0">
              <a:effectLst/>
            </a:endParaRPr>
          </a:p>
        </p:txBody>
      </p:sp>
      <p:sp>
        <p:nvSpPr>
          <p:cNvPr id="2374699" name="Rectangle 43"/>
          <p:cNvSpPr>
            <a:spLocks noChangeArrowheads="1"/>
          </p:cNvSpPr>
          <p:nvPr/>
        </p:nvSpPr>
        <p:spPr bwMode="auto">
          <a:xfrm>
            <a:off x="3652838" y="24923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9</a:t>
            </a:r>
            <a:endParaRPr lang="en-US" sz="1200" b="0">
              <a:effectLst/>
            </a:endParaRPr>
          </a:p>
        </p:txBody>
      </p:sp>
      <p:sp>
        <p:nvSpPr>
          <p:cNvPr id="2374700" name="Rectangle 44"/>
          <p:cNvSpPr>
            <a:spLocks noChangeArrowheads="1"/>
          </p:cNvSpPr>
          <p:nvPr/>
        </p:nvSpPr>
        <p:spPr bwMode="auto">
          <a:xfrm>
            <a:off x="4291013" y="249237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11</a:t>
            </a:r>
            <a:endParaRPr lang="en-US" sz="1200" b="0">
              <a:effectLst/>
            </a:endParaRPr>
          </a:p>
        </p:txBody>
      </p:sp>
      <p:sp>
        <p:nvSpPr>
          <p:cNvPr id="2374701" name="Rectangle 45"/>
          <p:cNvSpPr>
            <a:spLocks noChangeArrowheads="1"/>
          </p:cNvSpPr>
          <p:nvPr/>
        </p:nvSpPr>
        <p:spPr bwMode="auto">
          <a:xfrm>
            <a:off x="4889500" y="249237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12</a:t>
            </a:r>
            <a:endParaRPr lang="en-US" sz="1200" b="0">
              <a:effectLst/>
            </a:endParaRPr>
          </a:p>
        </p:txBody>
      </p:sp>
      <p:sp>
        <p:nvSpPr>
          <p:cNvPr id="2374702" name="Rectangle 46"/>
          <p:cNvSpPr>
            <a:spLocks noChangeArrowheads="1"/>
          </p:cNvSpPr>
          <p:nvPr/>
        </p:nvSpPr>
        <p:spPr bwMode="auto">
          <a:xfrm>
            <a:off x="1350963" y="2725738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74703" name="Rectangle 47"/>
          <p:cNvSpPr>
            <a:spLocks noChangeArrowheads="1"/>
          </p:cNvSpPr>
          <p:nvPr/>
        </p:nvSpPr>
        <p:spPr bwMode="auto">
          <a:xfrm>
            <a:off x="1836738" y="272573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4704" name="Rectangle 48"/>
          <p:cNvSpPr>
            <a:spLocks noChangeArrowheads="1"/>
          </p:cNvSpPr>
          <p:nvPr/>
        </p:nvSpPr>
        <p:spPr bwMode="auto">
          <a:xfrm>
            <a:off x="2324100" y="272573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4705" name="Rectangle 49"/>
          <p:cNvSpPr>
            <a:spLocks noChangeArrowheads="1"/>
          </p:cNvSpPr>
          <p:nvPr/>
        </p:nvSpPr>
        <p:spPr bwMode="auto">
          <a:xfrm>
            <a:off x="3003550" y="2725738"/>
            <a:ext cx="755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8           </a:t>
            </a:r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21</a:t>
            </a:r>
            <a:endParaRPr lang="en-US" sz="1200">
              <a:effectLst/>
            </a:endParaRPr>
          </a:p>
        </p:txBody>
      </p:sp>
      <p:sp>
        <p:nvSpPr>
          <p:cNvPr id="2374706" name="Rectangle 50"/>
          <p:cNvSpPr>
            <a:spLocks noChangeArrowheads="1"/>
          </p:cNvSpPr>
          <p:nvPr/>
        </p:nvSpPr>
        <p:spPr bwMode="auto">
          <a:xfrm>
            <a:off x="1350963" y="295751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4707" name="Rectangle 51"/>
          <p:cNvSpPr>
            <a:spLocks noChangeArrowheads="1"/>
          </p:cNvSpPr>
          <p:nvPr/>
        </p:nvSpPr>
        <p:spPr bwMode="auto">
          <a:xfrm>
            <a:off x="1836738" y="295751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4708" name="Rectangle 52"/>
          <p:cNvSpPr>
            <a:spLocks noChangeArrowheads="1"/>
          </p:cNvSpPr>
          <p:nvPr/>
        </p:nvSpPr>
        <p:spPr bwMode="auto">
          <a:xfrm>
            <a:off x="2324100" y="295751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4709" name="Rectangle 53"/>
          <p:cNvSpPr>
            <a:spLocks noChangeArrowheads="1"/>
          </p:cNvSpPr>
          <p:nvPr/>
        </p:nvSpPr>
        <p:spPr bwMode="auto">
          <a:xfrm>
            <a:off x="2943225" y="295751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13</a:t>
            </a:r>
            <a:endParaRPr lang="en-US" sz="1200" b="0">
              <a:effectLst/>
            </a:endParaRPr>
          </a:p>
        </p:txBody>
      </p:sp>
      <p:sp>
        <p:nvSpPr>
          <p:cNvPr id="2374710" name="Rectangle 54"/>
          <p:cNvSpPr>
            <a:spLocks noChangeArrowheads="1"/>
          </p:cNvSpPr>
          <p:nvPr/>
        </p:nvSpPr>
        <p:spPr bwMode="auto">
          <a:xfrm>
            <a:off x="3592513" y="295751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14</a:t>
            </a:r>
            <a:endParaRPr lang="en-US" sz="1200" b="0">
              <a:effectLst/>
            </a:endParaRPr>
          </a:p>
        </p:txBody>
      </p:sp>
      <p:sp>
        <p:nvSpPr>
          <p:cNvPr id="2374711" name="Rectangle 55"/>
          <p:cNvSpPr>
            <a:spLocks noChangeArrowheads="1"/>
          </p:cNvSpPr>
          <p:nvPr/>
        </p:nvSpPr>
        <p:spPr bwMode="auto">
          <a:xfrm>
            <a:off x="4291013" y="295751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16</a:t>
            </a:r>
            <a:endParaRPr lang="en-US" sz="1200" b="0">
              <a:effectLst/>
            </a:endParaRPr>
          </a:p>
        </p:txBody>
      </p:sp>
      <p:sp>
        <p:nvSpPr>
          <p:cNvPr id="2374712" name="Rectangle 56"/>
          <p:cNvSpPr>
            <a:spLocks noChangeArrowheads="1"/>
          </p:cNvSpPr>
          <p:nvPr/>
        </p:nvSpPr>
        <p:spPr bwMode="auto">
          <a:xfrm>
            <a:off x="803275" y="3190875"/>
            <a:ext cx="1531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Functional unit status</a:t>
            </a:r>
            <a:endParaRPr lang="en-US" sz="1200" b="0">
              <a:effectLst/>
            </a:endParaRPr>
          </a:p>
        </p:txBody>
      </p:sp>
      <p:sp>
        <p:nvSpPr>
          <p:cNvPr id="2374713" name="Rectangle 57"/>
          <p:cNvSpPr>
            <a:spLocks noChangeArrowheads="1"/>
          </p:cNvSpPr>
          <p:nvPr/>
        </p:nvSpPr>
        <p:spPr bwMode="auto">
          <a:xfrm>
            <a:off x="4098925" y="3190875"/>
            <a:ext cx="2873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dest</a:t>
            </a:r>
            <a:endParaRPr lang="en-US" sz="1200" b="0">
              <a:effectLst/>
            </a:endParaRPr>
          </a:p>
        </p:txBody>
      </p:sp>
      <p:sp>
        <p:nvSpPr>
          <p:cNvPr id="2374714" name="Rectangle 58"/>
          <p:cNvSpPr>
            <a:spLocks noChangeArrowheads="1"/>
          </p:cNvSpPr>
          <p:nvPr/>
        </p:nvSpPr>
        <p:spPr bwMode="auto">
          <a:xfrm>
            <a:off x="4799013" y="319087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S1</a:t>
            </a:r>
            <a:endParaRPr lang="en-US" sz="1200" b="0">
              <a:effectLst/>
            </a:endParaRPr>
          </a:p>
        </p:txBody>
      </p:sp>
      <p:sp>
        <p:nvSpPr>
          <p:cNvPr id="2374715" name="Rectangle 59"/>
          <p:cNvSpPr>
            <a:spLocks noChangeArrowheads="1"/>
          </p:cNvSpPr>
          <p:nvPr/>
        </p:nvSpPr>
        <p:spPr bwMode="auto">
          <a:xfrm>
            <a:off x="5286375" y="319087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S2</a:t>
            </a:r>
            <a:endParaRPr lang="en-US" sz="1200" b="0">
              <a:effectLst/>
            </a:endParaRPr>
          </a:p>
        </p:txBody>
      </p:sp>
      <p:sp>
        <p:nvSpPr>
          <p:cNvPr id="2374716" name="Rectangle 60"/>
          <p:cNvSpPr>
            <a:spLocks noChangeArrowheads="1"/>
          </p:cNvSpPr>
          <p:nvPr/>
        </p:nvSpPr>
        <p:spPr bwMode="auto">
          <a:xfrm>
            <a:off x="5772150" y="3190875"/>
            <a:ext cx="5826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j</a:t>
            </a:r>
            <a:endParaRPr lang="en-US" sz="1200" b="0">
              <a:effectLst/>
            </a:endParaRPr>
          </a:p>
        </p:txBody>
      </p:sp>
      <p:sp>
        <p:nvSpPr>
          <p:cNvPr id="2374717" name="Rectangle 61"/>
          <p:cNvSpPr>
            <a:spLocks noChangeArrowheads="1"/>
          </p:cNvSpPr>
          <p:nvPr/>
        </p:nvSpPr>
        <p:spPr bwMode="auto">
          <a:xfrm>
            <a:off x="6462713" y="3190875"/>
            <a:ext cx="612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 for k</a:t>
            </a:r>
            <a:endParaRPr lang="en-US" sz="1200" b="0">
              <a:effectLst/>
            </a:endParaRPr>
          </a:p>
        </p:txBody>
      </p:sp>
      <p:sp>
        <p:nvSpPr>
          <p:cNvPr id="2374718" name="Rectangle 62"/>
          <p:cNvSpPr>
            <a:spLocks noChangeArrowheads="1"/>
          </p:cNvSpPr>
          <p:nvPr/>
        </p:nvSpPr>
        <p:spPr bwMode="auto">
          <a:xfrm>
            <a:off x="7202488" y="319087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Fj?</a:t>
            </a:r>
            <a:endParaRPr lang="en-US" sz="1200" b="0">
              <a:effectLst/>
            </a:endParaRPr>
          </a:p>
        </p:txBody>
      </p:sp>
      <p:sp>
        <p:nvSpPr>
          <p:cNvPr id="2374719" name="Rectangle 63"/>
          <p:cNvSpPr>
            <a:spLocks noChangeArrowheads="1"/>
          </p:cNvSpPr>
          <p:nvPr/>
        </p:nvSpPr>
        <p:spPr bwMode="auto">
          <a:xfrm>
            <a:off x="7821613" y="3190875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Fk?</a:t>
            </a:r>
            <a:endParaRPr lang="en-US" sz="1200" b="0">
              <a:effectLst/>
            </a:endParaRPr>
          </a:p>
        </p:txBody>
      </p:sp>
      <p:sp>
        <p:nvSpPr>
          <p:cNvPr id="2374720" name="Rectangle 64"/>
          <p:cNvSpPr>
            <a:spLocks noChangeArrowheads="1"/>
          </p:cNvSpPr>
          <p:nvPr/>
        </p:nvSpPr>
        <p:spPr bwMode="auto">
          <a:xfrm>
            <a:off x="1350963" y="3424238"/>
            <a:ext cx="355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Time</a:t>
            </a:r>
            <a:endParaRPr lang="en-US" sz="1200" b="0">
              <a:effectLst/>
            </a:endParaRPr>
          </a:p>
        </p:txBody>
      </p:sp>
      <p:sp>
        <p:nvSpPr>
          <p:cNvPr id="2374721" name="Rectangle 65"/>
          <p:cNvSpPr>
            <a:spLocks noChangeArrowheads="1"/>
          </p:cNvSpPr>
          <p:nvPr/>
        </p:nvSpPr>
        <p:spPr bwMode="auto">
          <a:xfrm>
            <a:off x="1836738" y="3424238"/>
            <a:ext cx="415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Name</a:t>
            </a:r>
            <a:endParaRPr lang="en-US" sz="1200" b="0">
              <a:effectLst/>
            </a:endParaRPr>
          </a:p>
        </p:txBody>
      </p:sp>
      <p:sp>
        <p:nvSpPr>
          <p:cNvPr id="2374722" name="Rectangle 66"/>
          <p:cNvSpPr>
            <a:spLocks noChangeArrowheads="1"/>
          </p:cNvSpPr>
          <p:nvPr/>
        </p:nvSpPr>
        <p:spPr bwMode="auto">
          <a:xfrm>
            <a:off x="2811463" y="3424238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Busy</a:t>
            </a:r>
            <a:endParaRPr lang="en-US" sz="1200" b="0">
              <a:effectLst/>
            </a:endParaRPr>
          </a:p>
        </p:txBody>
      </p:sp>
      <p:sp>
        <p:nvSpPr>
          <p:cNvPr id="2374723" name="Rectangle 67"/>
          <p:cNvSpPr>
            <a:spLocks noChangeArrowheads="1"/>
          </p:cNvSpPr>
          <p:nvPr/>
        </p:nvSpPr>
        <p:spPr bwMode="auto">
          <a:xfrm>
            <a:off x="3389313" y="3424238"/>
            <a:ext cx="19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Op</a:t>
            </a:r>
            <a:endParaRPr lang="en-US" sz="1100">
              <a:effectLst/>
            </a:endParaRPr>
          </a:p>
        </p:txBody>
      </p:sp>
      <p:sp>
        <p:nvSpPr>
          <p:cNvPr id="2374724" name="Rectangle 68"/>
          <p:cNvSpPr>
            <a:spLocks noChangeArrowheads="1"/>
          </p:cNvSpPr>
          <p:nvPr/>
        </p:nvSpPr>
        <p:spPr bwMode="auto">
          <a:xfrm>
            <a:off x="4098925" y="3424238"/>
            <a:ext cx="1238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Fi</a:t>
            </a:r>
            <a:endParaRPr lang="en-US" sz="1100">
              <a:effectLst/>
            </a:endParaRPr>
          </a:p>
        </p:txBody>
      </p:sp>
      <p:sp>
        <p:nvSpPr>
          <p:cNvPr id="2374725" name="Rectangle 69"/>
          <p:cNvSpPr>
            <a:spLocks noChangeArrowheads="1"/>
          </p:cNvSpPr>
          <p:nvPr/>
        </p:nvSpPr>
        <p:spPr bwMode="auto">
          <a:xfrm>
            <a:off x="4799013" y="3424238"/>
            <a:ext cx="1238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Fj</a:t>
            </a:r>
            <a:endParaRPr lang="en-US" sz="1100">
              <a:effectLst/>
            </a:endParaRPr>
          </a:p>
        </p:txBody>
      </p:sp>
      <p:sp>
        <p:nvSpPr>
          <p:cNvPr id="2374726" name="Rectangle 70"/>
          <p:cNvSpPr>
            <a:spLocks noChangeArrowheads="1"/>
          </p:cNvSpPr>
          <p:nvPr/>
        </p:nvSpPr>
        <p:spPr bwMode="auto">
          <a:xfrm>
            <a:off x="5286375" y="3424238"/>
            <a:ext cx="1635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Fk</a:t>
            </a:r>
            <a:endParaRPr lang="en-US" sz="1100">
              <a:effectLst/>
            </a:endParaRPr>
          </a:p>
        </p:txBody>
      </p:sp>
      <p:sp>
        <p:nvSpPr>
          <p:cNvPr id="2374727" name="Rectangle 71"/>
          <p:cNvSpPr>
            <a:spLocks noChangeArrowheads="1"/>
          </p:cNvSpPr>
          <p:nvPr/>
        </p:nvSpPr>
        <p:spPr bwMode="auto">
          <a:xfrm>
            <a:off x="5772150" y="3424238"/>
            <a:ext cx="1460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Qj</a:t>
            </a:r>
            <a:endParaRPr lang="en-US" sz="1100">
              <a:effectLst/>
            </a:endParaRPr>
          </a:p>
        </p:txBody>
      </p:sp>
      <p:sp>
        <p:nvSpPr>
          <p:cNvPr id="2374728" name="Rectangle 72"/>
          <p:cNvSpPr>
            <a:spLocks noChangeArrowheads="1"/>
          </p:cNvSpPr>
          <p:nvPr/>
        </p:nvSpPr>
        <p:spPr bwMode="auto">
          <a:xfrm>
            <a:off x="6462713" y="3424238"/>
            <a:ext cx="1857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Qk</a:t>
            </a:r>
            <a:endParaRPr lang="en-US" sz="1100">
              <a:effectLst/>
            </a:endParaRPr>
          </a:p>
        </p:txBody>
      </p:sp>
      <p:sp>
        <p:nvSpPr>
          <p:cNvPr id="2374729" name="Rectangle 73"/>
          <p:cNvSpPr>
            <a:spLocks noChangeArrowheads="1"/>
          </p:cNvSpPr>
          <p:nvPr/>
        </p:nvSpPr>
        <p:spPr bwMode="auto">
          <a:xfrm>
            <a:off x="7202488" y="3424238"/>
            <a:ext cx="1397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Rj</a:t>
            </a:r>
            <a:endParaRPr lang="en-US" sz="1100">
              <a:effectLst/>
            </a:endParaRPr>
          </a:p>
        </p:txBody>
      </p:sp>
      <p:sp>
        <p:nvSpPr>
          <p:cNvPr id="2374730" name="Rectangle 74"/>
          <p:cNvSpPr>
            <a:spLocks noChangeArrowheads="1"/>
          </p:cNvSpPr>
          <p:nvPr/>
        </p:nvSpPr>
        <p:spPr bwMode="auto">
          <a:xfrm>
            <a:off x="7821613" y="3424238"/>
            <a:ext cx="1793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Rk</a:t>
            </a:r>
            <a:endParaRPr lang="en-US" sz="1100">
              <a:effectLst/>
            </a:endParaRPr>
          </a:p>
        </p:txBody>
      </p:sp>
      <p:sp>
        <p:nvSpPr>
          <p:cNvPr id="2374731" name="Rectangle 75"/>
          <p:cNvSpPr>
            <a:spLocks noChangeArrowheads="1"/>
          </p:cNvSpPr>
          <p:nvPr/>
        </p:nvSpPr>
        <p:spPr bwMode="auto">
          <a:xfrm>
            <a:off x="1836738" y="3657600"/>
            <a:ext cx="503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74732" name="Rectangle 76"/>
          <p:cNvSpPr>
            <a:spLocks noChangeArrowheads="1"/>
          </p:cNvSpPr>
          <p:nvPr/>
        </p:nvSpPr>
        <p:spPr bwMode="auto">
          <a:xfrm>
            <a:off x="2811463" y="3657600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74733" name="Line 77"/>
          <p:cNvSpPr>
            <a:spLocks noChangeShapeType="1"/>
          </p:cNvSpPr>
          <p:nvPr/>
        </p:nvSpPr>
        <p:spPr bwMode="auto">
          <a:xfrm>
            <a:off x="2770188" y="1771650"/>
            <a:ext cx="1587" cy="139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4734" name="Rectangle 78"/>
          <p:cNvSpPr>
            <a:spLocks noChangeArrowheads="1"/>
          </p:cNvSpPr>
          <p:nvPr/>
        </p:nvSpPr>
        <p:spPr bwMode="auto">
          <a:xfrm>
            <a:off x="1836738" y="3889375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Mult1</a:t>
            </a:r>
            <a:endParaRPr lang="en-US" sz="1200" b="0">
              <a:effectLst/>
            </a:endParaRPr>
          </a:p>
        </p:txBody>
      </p:sp>
      <p:sp>
        <p:nvSpPr>
          <p:cNvPr id="2374735" name="Rectangle 79"/>
          <p:cNvSpPr>
            <a:spLocks noChangeArrowheads="1"/>
          </p:cNvSpPr>
          <p:nvPr/>
        </p:nvSpPr>
        <p:spPr bwMode="auto">
          <a:xfrm>
            <a:off x="1836738" y="4122738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Mult2</a:t>
            </a:r>
            <a:endParaRPr lang="en-US" sz="1200" b="0">
              <a:effectLst/>
            </a:endParaRPr>
          </a:p>
        </p:txBody>
      </p:sp>
      <p:sp>
        <p:nvSpPr>
          <p:cNvPr id="2374736" name="Rectangle 80"/>
          <p:cNvSpPr>
            <a:spLocks noChangeArrowheads="1"/>
          </p:cNvSpPr>
          <p:nvPr/>
        </p:nvSpPr>
        <p:spPr bwMode="auto">
          <a:xfrm>
            <a:off x="2811463" y="4122738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74737" name="Rectangle 81"/>
          <p:cNvSpPr>
            <a:spLocks noChangeArrowheads="1"/>
          </p:cNvSpPr>
          <p:nvPr/>
        </p:nvSpPr>
        <p:spPr bwMode="auto">
          <a:xfrm>
            <a:off x="1836738" y="4356100"/>
            <a:ext cx="3063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</a:t>
            </a:r>
            <a:endParaRPr lang="en-US" sz="1200" b="0">
              <a:effectLst/>
            </a:endParaRPr>
          </a:p>
        </p:txBody>
      </p:sp>
      <p:sp>
        <p:nvSpPr>
          <p:cNvPr id="2374738" name="Rectangle 82"/>
          <p:cNvSpPr>
            <a:spLocks noChangeArrowheads="1"/>
          </p:cNvSpPr>
          <p:nvPr/>
        </p:nvSpPr>
        <p:spPr bwMode="auto">
          <a:xfrm>
            <a:off x="2811463" y="4356100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4739" name="Rectangle 83"/>
          <p:cNvSpPr>
            <a:spLocks noChangeArrowheads="1"/>
          </p:cNvSpPr>
          <p:nvPr/>
        </p:nvSpPr>
        <p:spPr bwMode="auto">
          <a:xfrm>
            <a:off x="3389313" y="4356100"/>
            <a:ext cx="3063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</a:t>
            </a:r>
            <a:endParaRPr lang="en-US" sz="1200" b="0">
              <a:effectLst/>
            </a:endParaRPr>
          </a:p>
        </p:txBody>
      </p:sp>
      <p:sp>
        <p:nvSpPr>
          <p:cNvPr id="2374740" name="Rectangle 84"/>
          <p:cNvSpPr>
            <a:spLocks noChangeArrowheads="1"/>
          </p:cNvSpPr>
          <p:nvPr/>
        </p:nvSpPr>
        <p:spPr bwMode="auto">
          <a:xfrm>
            <a:off x="4098925" y="43561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4741" name="Rectangle 85"/>
          <p:cNvSpPr>
            <a:spLocks noChangeArrowheads="1"/>
          </p:cNvSpPr>
          <p:nvPr/>
        </p:nvSpPr>
        <p:spPr bwMode="auto">
          <a:xfrm>
            <a:off x="4799013" y="43561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4742" name="Rectangle 86"/>
          <p:cNvSpPr>
            <a:spLocks noChangeArrowheads="1"/>
          </p:cNvSpPr>
          <p:nvPr/>
        </p:nvSpPr>
        <p:spPr bwMode="auto">
          <a:xfrm>
            <a:off x="5286375" y="43561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4743" name="Rectangle 87"/>
          <p:cNvSpPr>
            <a:spLocks noChangeArrowheads="1"/>
          </p:cNvSpPr>
          <p:nvPr/>
        </p:nvSpPr>
        <p:spPr bwMode="auto">
          <a:xfrm>
            <a:off x="7202488" y="4356100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4744" name="Rectangle 88"/>
          <p:cNvSpPr>
            <a:spLocks noChangeArrowheads="1"/>
          </p:cNvSpPr>
          <p:nvPr/>
        </p:nvSpPr>
        <p:spPr bwMode="auto">
          <a:xfrm>
            <a:off x="7821613" y="4356100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4745" name="Rectangle 89"/>
          <p:cNvSpPr>
            <a:spLocks noChangeArrowheads="1"/>
          </p:cNvSpPr>
          <p:nvPr/>
        </p:nvSpPr>
        <p:spPr bwMode="auto">
          <a:xfrm>
            <a:off x="1836738" y="4589463"/>
            <a:ext cx="4841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Divide</a:t>
            </a:r>
            <a:endParaRPr lang="en-US" sz="1200" b="0">
              <a:effectLst/>
            </a:endParaRPr>
          </a:p>
        </p:txBody>
      </p:sp>
      <p:sp>
        <p:nvSpPr>
          <p:cNvPr id="2374746" name="Rectangle 90"/>
          <p:cNvSpPr>
            <a:spLocks noChangeArrowheads="1"/>
          </p:cNvSpPr>
          <p:nvPr/>
        </p:nvSpPr>
        <p:spPr bwMode="auto">
          <a:xfrm>
            <a:off x="2811463" y="4589463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4747" name="Rectangle 91"/>
          <p:cNvSpPr>
            <a:spLocks noChangeArrowheads="1"/>
          </p:cNvSpPr>
          <p:nvPr/>
        </p:nvSpPr>
        <p:spPr bwMode="auto">
          <a:xfrm>
            <a:off x="3389313" y="4589463"/>
            <a:ext cx="266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Div</a:t>
            </a:r>
            <a:endParaRPr lang="en-US" sz="1200" b="0">
              <a:effectLst/>
            </a:endParaRPr>
          </a:p>
        </p:txBody>
      </p:sp>
      <p:sp>
        <p:nvSpPr>
          <p:cNvPr id="2374748" name="Rectangle 92"/>
          <p:cNvSpPr>
            <a:spLocks noChangeArrowheads="1"/>
          </p:cNvSpPr>
          <p:nvPr/>
        </p:nvSpPr>
        <p:spPr bwMode="auto">
          <a:xfrm>
            <a:off x="4098925" y="4589463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74749" name="Rectangle 93"/>
          <p:cNvSpPr>
            <a:spLocks noChangeArrowheads="1"/>
          </p:cNvSpPr>
          <p:nvPr/>
        </p:nvSpPr>
        <p:spPr bwMode="auto">
          <a:xfrm>
            <a:off x="4799013" y="45894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4750" name="Rectangle 94"/>
          <p:cNvSpPr>
            <a:spLocks noChangeArrowheads="1"/>
          </p:cNvSpPr>
          <p:nvPr/>
        </p:nvSpPr>
        <p:spPr bwMode="auto">
          <a:xfrm>
            <a:off x="5286375" y="45894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4751" name="Rectangle 95"/>
          <p:cNvSpPr>
            <a:spLocks noChangeArrowheads="1"/>
          </p:cNvSpPr>
          <p:nvPr/>
        </p:nvSpPr>
        <p:spPr bwMode="auto">
          <a:xfrm>
            <a:off x="7202488" y="4589463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4752" name="Rectangle 96"/>
          <p:cNvSpPr>
            <a:spLocks noChangeArrowheads="1"/>
          </p:cNvSpPr>
          <p:nvPr/>
        </p:nvSpPr>
        <p:spPr bwMode="auto">
          <a:xfrm>
            <a:off x="7821613" y="4589463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4753" name="Rectangle 97"/>
          <p:cNvSpPr>
            <a:spLocks noChangeArrowheads="1"/>
          </p:cNvSpPr>
          <p:nvPr/>
        </p:nvSpPr>
        <p:spPr bwMode="auto">
          <a:xfrm>
            <a:off x="803275" y="4821238"/>
            <a:ext cx="14843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Register result status</a:t>
            </a:r>
            <a:endParaRPr lang="en-US" sz="1200" b="0">
              <a:effectLst/>
            </a:endParaRPr>
          </a:p>
        </p:txBody>
      </p:sp>
      <p:sp>
        <p:nvSpPr>
          <p:cNvPr id="2374754" name="Rectangle 98"/>
          <p:cNvSpPr>
            <a:spLocks noChangeArrowheads="1"/>
          </p:cNvSpPr>
          <p:nvPr/>
        </p:nvSpPr>
        <p:spPr bwMode="auto">
          <a:xfrm>
            <a:off x="812800" y="5054600"/>
            <a:ext cx="574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>
                <a:solidFill>
                  <a:srgbClr val="000000"/>
                </a:solidFill>
                <a:effectLst/>
                <a:latin typeface="Geneva" charset="0"/>
              </a:rPr>
              <a:t>Clock</a:t>
            </a:r>
            <a:endParaRPr lang="en-US" sz="1200" b="0">
              <a:effectLst/>
            </a:endParaRPr>
          </a:p>
        </p:txBody>
      </p:sp>
      <p:sp>
        <p:nvSpPr>
          <p:cNvPr id="2374755" name="Rectangle 99"/>
          <p:cNvSpPr>
            <a:spLocks noChangeArrowheads="1"/>
          </p:cNvSpPr>
          <p:nvPr/>
        </p:nvSpPr>
        <p:spPr bwMode="auto">
          <a:xfrm>
            <a:off x="2820988" y="504507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4756" name="Rectangle 100"/>
          <p:cNvSpPr>
            <a:spLocks noChangeArrowheads="1"/>
          </p:cNvSpPr>
          <p:nvPr/>
        </p:nvSpPr>
        <p:spPr bwMode="auto">
          <a:xfrm>
            <a:off x="3398838" y="504507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4757" name="Rectangle 101"/>
          <p:cNvSpPr>
            <a:spLocks noChangeArrowheads="1"/>
          </p:cNvSpPr>
          <p:nvPr/>
        </p:nvSpPr>
        <p:spPr bwMode="auto">
          <a:xfrm>
            <a:off x="4108450" y="504507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74758" name="Rectangle 102"/>
          <p:cNvSpPr>
            <a:spLocks noChangeArrowheads="1"/>
          </p:cNvSpPr>
          <p:nvPr/>
        </p:nvSpPr>
        <p:spPr bwMode="auto">
          <a:xfrm>
            <a:off x="4808538" y="504507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4759" name="Rectangle 103"/>
          <p:cNvSpPr>
            <a:spLocks noChangeArrowheads="1"/>
          </p:cNvSpPr>
          <p:nvPr/>
        </p:nvSpPr>
        <p:spPr bwMode="auto">
          <a:xfrm>
            <a:off x="5295900" y="504507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4760" name="Rectangle 104"/>
          <p:cNvSpPr>
            <a:spLocks noChangeArrowheads="1"/>
          </p:cNvSpPr>
          <p:nvPr/>
        </p:nvSpPr>
        <p:spPr bwMode="auto">
          <a:xfrm>
            <a:off x="5783263" y="5045075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74761" name="Rectangle 105"/>
          <p:cNvSpPr>
            <a:spLocks noChangeArrowheads="1"/>
          </p:cNvSpPr>
          <p:nvPr/>
        </p:nvSpPr>
        <p:spPr bwMode="auto">
          <a:xfrm>
            <a:off x="6472238" y="5045075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F12</a:t>
            </a:r>
            <a:endParaRPr lang="en-US" sz="1200" b="0">
              <a:effectLst/>
            </a:endParaRPr>
          </a:p>
        </p:txBody>
      </p:sp>
      <p:sp>
        <p:nvSpPr>
          <p:cNvPr id="2374762" name="Rectangle 106"/>
          <p:cNvSpPr>
            <a:spLocks noChangeArrowheads="1"/>
          </p:cNvSpPr>
          <p:nvPr/>
        </p:nvSpPr>
        <p:spPr bwMode="auto">
          <a:xfrm>
            <a:off x="7213600" y="5045075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...</a:t>
            </a:r>
            <a:endParaRPr lang="en-US" sz="1200" b="0">
              <a:effectLst/>
            </a:endParaRPr>
          </a:p>
        </p:txBody>
      </p:sp>
      <p:sp>
        <p:nvSpPr>
          <p:cNvPr id="2374763" name="Rectangle 107"/>
          <p:cNvSpPr>
            <a:spLocks noChangeArrowheads="1"/>
          </p:cNvSpPr>
          <p:nvPr/>
        </p:nvSpPr>
        <p:spPr bwMode="auto">
          <a:xfrm>
            <a:off x="7831138" y="5045075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F30</a:t>
            </a:r>
            <a:endParaRPr lang="en-US" sz="1200" b="0">
              <a:effectLst/>
            </a:endParaRPr>
          </a:p>
        </p:txBody>
      </p:sp>
      <p:sp>
        <p:nvSpPr>
          <p:cNvPr id="2374764" name="Rectangle 108"/>
          <p:cNvSpPr>
            <a:spLocks noChangeArrowheads="1"/>
          </p:cNvSpPr>
          <p:nvPr/>
        </p:nvSpPr>
        <p:spPr bwMode="auto">
          <a:xfrm>
            <a:off x="1004888" y="5348288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21</a:t>
            </a:r>
            <a:endParaRPr lang="en-US" sz="1200" b="0">
              <a:effectLst/>
            </a:endParaRPr>
          </a:p>
        </p:txBody>
      </p:sp>
      <p:sp>
        <p:nvSpPr>
          <p:cNvPr id="2374765" name="Rectangle 109"/>
          <p:cNvSpPr>
            <a:spLocks noChangeArrowheads="1"/>
          </p:cNvSpPr>
          <p:nvPr/>
        </p:nvSpPr>
        <p:spPr bwMode="auto">
          <a:xfrm>
            <a:off x="2324100" y="5348288"/>
            <a:ext cx="236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</a:t>
            </a:r>
            <a:endParaRPr lang="en-US" sz="1200" b="0">
              <a:effectLst/>
            </a:endParaRPr>
          </a:p>
        </p:txBody>
      </p:sp>
      <p:sp>
        <p:nvSpPr>
          <p:cNvPr id="2374766" name="Rectangle 110"/>
          <p:cNvSpPr>
            <a:spLocks noChangeArrowheads="1"/>
          </p:cNvSpPr>
          <p:nvPr/>
        </p:nvSpPr>
        <p:spPr bwMode="auto">
          <a:xfrm>
            <a:off x="4799013" y="5348288"/>
            <a:ext cx="3063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</a:t>
            </a:r>
            <a:endParaRPr lang="en-US" sz="1200" b="0">
              <a:effectLst/>
            </a:endParaRPr>
          </a:p>
        </p:txBody>
      </p:sp>
      <p:sp>
        <p:nvSpPr>
          <p:cNvPr id="2374767" name="Rectangle 111"/>
          <p:cNvSpPr>
            <a:spLocks noChangeArrowheads="1"/>
          </p:cNvSpPr>
          <p:nvPr/>
        </p:nvSpPr>
        <p:spPr bwMode="auto">
          <a:xfrm>
            <a:off x="5772150" y="5348288"/>
            <a:ext cx="484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Divide</a:t>
            </a:r>
            <a:endParaRPr lang="en-US" sz="1200" b="0">
              <a:effectLst/>
            </a:endParaRPr>
          </a:p>
        </p:txBody>
      </p:sp>
      <p:sp>
        <p:nvSpPr>
          <p:cNvPr id="2374768" name="Line 112"/>
          <p:cNvSpPr>
            <a:spLocks noChangeShapeType="1"/>
          </p:cNvSpPr>
          <p:nvPr/>
        </p:nvSpPr>
        <p:spPr bwMode="auto">
          <a:xfrm>
            <a:off x="2770188" y="3635375"/>
            <a:ext cx="1587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4769" name="Line 113"/>
          <p:cNvSpPr>
            <a:spLocks noChangeShapeType="1"/>
          </p:cNvSpPr>
          <p:nvPr/>
        </p:nvSpPr>
        <p:spPr bwMode="auto">
          <a:xfrm>
            <a:off x="8491538" y="3635375"/>
            <a:ext cx="1587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4770" name="Line 114"/>
          <p:cNvSpPr>
            <a:spLocks noChangeShapeType="1"/>
          </p:cNvSpPr>
          <p:nvPr/>
        </p:nvSpPr>
        <p:spPr bwMode="auto">
          <a:xfrm>
            <a:off x="2770188" y="5327650"/>
            <a:ext cx="1587" cy="233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4771" name="Line 115"/>
          <p:cNvSpPr>
            <a:spLocks noChangeShapeType="1"/>
          </p:cNvSpPr>
          <p:nvPr/>
        </p:nvSpPr>
        <p:spPr bwMode="auto">
          <a:xfrm>
            <a:off x="5245100" y="1771650"/>
            <a:ext cx="1588" cy="139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4772" name="Line 116"/>
          <p:cNvSpPr>
            <a:spLocks noChangeShapeType="1"/>
          </p:cNvSpPr>
          <p:nvPr/>
        </p:nvSpPr>
        <p:spPr bwMode="auto">
          <a:xfrm>
            <a:off x="8491538" y="5327650"/>
            <a:ext cx="1587" cy="233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4773" name="AutoShape 117"/>
          <p:cNvSpPr>
            <a:spLocks noChangeArrowheads="1"/>
          </p:cNvSpPr>
          <p:nvPr/>
        </p:nvSpPr>
        <p:spPr bwMode="auto">
          <a:xfrm>
            <a:off x="3492500" y="2684463"/>
            <a:ext cx="387350" cy="273050"/>
          </a:xfrm>
          <a:prstGeom prst="roundRect">
            <a:avLst>
              <a:gd name="adj" fmla="val 12495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4774" name="Rectangle 118"/>
          <p:cNvSpPr>
            <a:spLocks noChangeArrowheads="1"/>
          </p:cNvSpPr>
          <p:nvPr/>
        </p:nvSpPr>
        <p:spPr bwMode="auto">
          <a:xfrm>
            <a:off x="2819400" y="3871913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grpSp>
        <p:nvGrpSpPr>
          <p:cNvPr id="2374775" name="Group 119"/>
          <p:cNvGrpSpPr>
            <a:grpSpLocks/>
          </p:cNvGrpSpPr>
          <p:nvPr/>
        </p:nvGrpSpPr>
        <p:grpSpPr bwMode="auto">
          <a:xfrm>
            <a:off x="674688" y="1779588"/>
            <a:ext cx="568325" cy="1376362"/>
            <a:chOff x="519" y="1067"/>
            <a:chExt cx="358" cy="867"/>
          </a:xfrm>
        </p:grpSpPr>
        <p:sp>
          <p:nvSpPr>
            <p:cNvPr id="2374776" name="Rectangle 120"/>
            <p:cNvSpPr>
              <a:spLocks noChangeArrowheads="1"/>
            </p:cNvSpPr>
            <p:nvPr/>
          </p:nvSpPr>
          <p:spPr bwMode="auto">
            <a:xfrm>
              <a:off x="519" y="1067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74777" name="Rectangle 121"/>
            <p:cNvSpPr>
              <a:spLocks noChangeArrowheads="1"/>
            </p:cNvSpPr>
            <p:nvPr/>
          </p:nvSpPr>
          <p:spPr bwMode="auto">
            <a:xfrm>
              <a:off x="519" y="1213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DD0806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74778" name="Rectangle 122"/>
            <p:cNvSpPr>
              <a:spLocks noChangeArrowheads="1"/>
            </p:cNvSpPr>
            <p:nvPr/>
          </p:nvSpPr>
          <p:spPr bwMode="auto">
            <a:xfrm>
              <a:off x="519" y="1360"/>
              <a:ext cx="3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D4"/>
                  </a:solidFill>
                  <a:effectLst/>
                  <a:latin typeface="Geneva" charset="0"/>
                </a:rPr>
                <a:t>MUL.D</a:t>
              </a:r>
              <a:endParaRPr lang="en-US" sz="1200" b="0">
                <a:effectLst/>
              </a:endParaRPr>
            </a:p>
          </p:txBody>
        </p:sp>
        <p:sp>
          <p:nvSpPr>
            <p:cNvPr id="2374779" name="Rectangle 123"/>
            <p:cNvSpPr>
              <a:spLocks noChangeArrowheads="1"/>
            </p:cNvSpPr>
            <p:nvPr/>
          </p:nvSpPr>
          <p:spPr bwMode="auto">
            <a:xfrm>
              <a:off x="519" y="1507"/>
              <a:ext cx="32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F20884"/>
                  </a:solidFill>
                  <a:effectLst/>
                  <a:latin typeface="Geneva" charset="0"/>
                </a:rPr>
                <a:t>SUB.D</a:t>
              </a:r>
              <a:endParaRPr lang="en-US" sz="1200" b="0">
                <a:effectLst/>
              </a:endParaRPr>
            </a:p>
          </p:txBody>
        </p:sp>
        <p:sp>
          <p:nvSpPr>
            <p:cNvPr id="2374780" name="Rectangle 124"/>
            <p:cNvSpPr>
              <a:spLocks noChangeArrowheads="1"/>
            </p:cNvSpPr>
            <p:nvPr/>
          </p:nvSpPr>
          <p:spPr bwMode="auto">
            <a:xfrm>
              <a:off x="519" y="1654"/>
              <a:ext cx="30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8011"/>
                  </a:solidFill>
                  <a:effectLst/>
                  <a:latin typeface="Geneva" charset="0"/>
                </a:rPr>
                <a:t>DIV.D</a:t>
              </a:r>
              <a:endParaRPr lang="en-US" sz="1200" b="0">
                <a:effectLst/>
              </a:endParaRPr>
            </a:p>
          </p:txBody>
        </p:sp>
        <p:sp>
          <p:nvSpPr>
            <p:cNvPr id="2374781" name="Rectangle 125"/>
            <p:cNvSpPr>
              <a:spLocks noChangeArrowheads="1"/>
            </p:cNvSpPr>
            <p:nvPr/>
          </p:nvSpPr>
          <p:spPr bwMode="auto">
            <a:xfrm>
              <a:off x="519" y="1800"/>
              <a:ext cx="3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ADD.D</a:t>
              </a:r>
              <a:endParaRPr lang="en-US" sz="1200" b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61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0104B-8F86-46DD-AB3C-69595191DDF8}" type="slidenum">
              <a:rPr lang="en-US"/>
              <a:pPr/>
              <a:t>36</a:t>
            </a:fld>
            <a:endParaRPr lang="en-US"/>
          </a:p>
        </p:txBody>
      </p:sp>
      <p:sp>
        <p:nvSpPr>
          <p:cNvPr id="237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3581" y="152400"/>
            <a:ext cx="7772400" cy="442913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Scoreboard Example:  Cycle 22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75683" name="Line 3"/>
          <p:cNvSpPr>
            <a:spLocks noChangeShapeType="1"/>
          </p:cNvSpPr>
          <p:nvPr/>
        </p:nvSpPr>
        <p:spPr bwMode="auto">
          <a:xfrm>
            <a:off x="2779713" y="1544638"/>
            <a:ext cx="246538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684" name="Line 4"/>
          <p:cNvSpPr>
            <a:spLocks noChangeShapeType="1"/>
          </p:cNvSpPr>
          <p:nvPr/>
        </p:nvSpPr>
        <p:spPr bwMode="auto">
          <a:xfrm>
            <a:off x="2779713" y="2943225"/>
            <a:ext cx="24653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685" name="Line 5"/>
          <p:cNvSpPr>
            <a:spLocks noChangeShapeType="1"/>
          </p:cNvSpPr>
          <p:nvPr/>
        </p:nvSpPr>
        <p:spPr bwMode="auto">
          <a:xfrm>
            <a:off x="2779713" y="3408363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686" name="Line 6"/>
          <p:cNvSpPr>
            <a:spLocks noChangeShapeType="1"/>
          </p:cNvSpPr>
          <p:nvPr/>
        </p:nvSpPr>
        <p:spPr bwMode="auto">
          <a:xfrm>
            <a:off x="2779713" y="4573588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687" name="Line 7"/>
          <p:cNvSpPr>
            <a:spLocks noChangeShapeType="1"/>
          </p:cNvSpPr>
          <p:nvPr/>
        </p:nvSpPr>
        <p:spPr bwMode="auto">
          <a:xfrm>
            <a:off x="2779713" y="5100638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688" name="Line 8"/>
          <p:cNvSpPr>
            <a:spLocks noChangeShapeType="1"/>
          </p:cNvSpPr>
          <p:nvPr/>
        </p:nvSpPr>
        <p:spPr bwMode="auto">
          <a:xfrm>
            <a:off x="2779713" y="533400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689" name="Rectangle 9"/>
          <p:cNvSpPr>
            <a:spLocks noChangeArrowheads="1"/>
          </p:cNvSpPr>
          <p:nvPr/>
        </p:nvSpPr>
        <p:spPr bwMode="auto">
          <a:xfrm>
            <a:off x="803275" y="1100138"/>
            <a:ext cx="1265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Instruction status </a:t>
            </a:r>
            <a:endParaRPr lang="en-US" sz="1200" b="0">
              <a:effectLst/>
            </a:endParaRPr>
          </a:p>
        </p:txBody>
      </p:sp>
      <p:sp>
        <p:nvSpPr>
          <p:cNvPr id="2375690" name="Rectangle 10"/>
          <p:cNvSpPr>
            <a:spLocks noChangeArrowheads="1"/>
          </p:cNvSpPr>
          <p:nvPr/>
        </p:nvSpPr>
        <p:spPr bwMode="auto">
          <a:xfrm>
            <a:off x="3389313" y="1100138"/>
            <a:ext cx="34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Read</a:t>
            </a:r>
            <a:endParaRPr lang="en-US" sz="1100">
              <a:effectLst/>
            </a:endParaRPr>
          </a:p>
        </p:txBody>
      </p:sp>
      <p:sp>
        <p:nvSpPr>
          <p:cNvPr id="2375691" name="Rectangle 11"/>
          <p:cNvSpPr>
            <a:spLocks noChangeArrowheads="1"/>
          </p:cNvSpPr>
          <p:nvPr/>
        </p:nvSpPr>
        <p:spPr bwMode="auto">
          <a:xfrm>
            <a:off x="4098925" y="1100138"/>
            <a:ext cx="6683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Execution</a:t>
            </a:r>
            <a:endParaRPr lang="en-US" sz="1100">
              <a:effectLst/>
            </a:endParaRPr>
          </a:p>
        </p:txBody>
      </p:sp>
      <p:sp>
        <p:nvSpPr>
          <p:cNvPr id="2375692" name="Rectangle 12"/>
          <p:cNvSpPr>
            <a:spLocks noChangeArrowheads="1"/>
          </p:cNvSpPr>
          <p:nvPr/>
        </p:nvSpPr>
        <p:spPr bwMode="auto">
          <a:xfrm>
            <a:off x="4799013" y="1100138"/>
            <a:ext cx="347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Write</a:t>
            </a:r>
            <a:endParaRPr lang="en-US" sz="1100">
              <a:effectLst/>
            </a:endParaRPr>
          </a:p>
        </p:txBody>
      </p:sp>
      <p:sp>
        <p:nvSpPr>
          <p:cNvPr id="2375693" name="Rectangle 13"/>
          <p:cNvSpPr>
            <a:spLocks noChangeArrowheads="1"/>
          </p:cNvSpPr>
          <p:nvPr/>
        </p:nvSpPr>
        <p:spPr bwMode="auto">
          <a:xfrm>
            <a:off x="803275" y="1333500"/>
            <a:ext cx="769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Instruction</a:t>
            </a:r>
            <a:endParaRPr lang="en-US" sz="1200" b="0">
              <a:effectLst/>
            </a:endParaRPr>
          </a:p>
        </p:txBody>
      </p:sp>
      <p:sp>
        <p:nvSpPr>
          <p:cNvPr id="2375694" name="Rectangle 14"/>
          <p:cNvSpPr>
            <a:spLocks noChangeArrowheads="1"/>
          </p:cNvSpPr>
          <p:nvPr/>
        </p:nvSpPr>
        <p:spPr bwMode="auto">
          <a:xfrm>
            <a:off x="1958975" y="1333500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j</a:t>
            </a:r>
            <a:endParaRPr lang="en-US" sz="1200" b="0">
              <a:effectLst/>
            </a:endParaRPr>
          </a:p>
        </p:txBody>
      </p:sp>
      <p:sp>
        <p:nvSpPr>
          <p:cNvPr id="2375695" name="Rectangle 15"/>
          <p:cNvSpPr>
            <a:spLocks noChangeArrowheads="1"/>
          </p:cNvSpPr>
          <p:nvPr/>
        </p:nvSpPr>
        <p:spPr bwMode="auto">
          <a:xfrm>
            <a:off x="2435225" y="1333500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k</a:t>
            </a:r>
            <a:endParaRPr lang="en-US" sz="1200" b="0">
              <a:effectLst/>
            </a:endParaRPr>
          </a:p>
        </p:txBody>
      </p:sp>
      <p:sp>
        <p:nvSpPr>
          <p:cNvPr id="2375696" name="Rectangle 16"/>
          <p:cNvSpPr>
            <a:spLocks noChangeArrowheads="1"/>
          </p:cNvSpPr>
          <p:nvPr/>
        </p:nvSpPr>
        <p:spPr bwMode="auto">
          <a:xfrm>
            <a:off x="2811463" y="1333500"/>
            <a:ext cx="3571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Issue</a:t>
            </a:r>
            <a:endParaRPr lang="en-US" sz="1100">
              <a:effectLst/>
            </a:endParaRPr>
          </a:p>
        </p:txBody>
      </p:sp>
      <p:sp>
        <p:nvSpPr>
          <p:cNvPr id="2375697" name="Rectangle 17"/>
          <p:cNvSpPr>
            <a:spLocks noChangeArrowheads="1"/>
          </p:cNvSpPr>
          <p:nvPr/>
        </p:nvSpPr>
        <p:spPr bwMode="auto">
          <a:xfrm>
            <a:off x="3389313" y="1333500"/>
            <a:ext cx="6302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operands</a:t>
            </a:r>
            <a:endParaRPr lang="en-US" sz="1100">
              <a:effectLst/>
            </a:endParaRPr>
          </a:p>
        </p:txBody>
      </p:sp>
      <p:sp>
        <p:nvSpPr>
          <p:cNvPr id="2375698" name="Rectangle 18"/>
          <p:cNvSpPr>
            <a:spLocks noChangeArrowheads="1"/>
          </p:cNvSpPr>
          <p:nvPr/>
        </p:nvSpPr>
        <p:spPr bwMode="auto">
          <a:xfrm>
            <a:off x="4098925" y="1333500"/>
            <a:ext cx="612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complete</a:t>
            </a:r>
            <a:endParaRPr lang="en-US" sz="1100">
              <a:effectLst/>
            </a:endParaRPr>
          </a:p>
        </p:txBody>
      </p:sp>
      <p:sp>
        <p:nvSpPr>
          <p:cNvPr id="2375699" name="Rectangle 19"/>
          <p:cNvSpPr>
            <a:spLocks noChangeArrowheads="1"/>
          </p:cNvSpPr>
          <p:nvPr/>
        </p:nvSpPr>
        <p:spPr bwMode="auto">
          <a:xfrm>
            <a:off x="4799013" y="1333500"/>
            <a:ext cx="427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Result</a:t>
            </a:r>
            <a:endParaRPr lang="en-US" sz="1100">
              <a:effectLst/>
            </a:endParaRPr>
          </a:p>
        </p:txBody>
      </p:sp>
      <p:sp>
        <p:nvSpPr>
          <p:cNvPr id="2375700" name="Rectangle 20"/>
          <p:cNvSpPr>
            <a:spLocks noChangeArrowheads="1"/>
          </p:cNvSpPr>
          <p:nvPr/>
        </p:nvSpPr>
        <p:spPr bwMode="auto">
          <a:xfrm>
            <a:off x="1350963" y="15668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5701" name="Rectangle 21"/>
          <p:cNvSpPr>
            <a:spLocks noChangeArrowheads="1"/>
          </p:cNvSpPr>
          <p:nvPr/>
        </p:nvSpPr>
        <p:spPr bwMode="auto">
          <a:xfrm>
            <a:off x="1836738" y="1566863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34+</a:t>
            </a:r>
            <a:endParaRPr lang="en-US" sz="1200" b="0">
              <a:effectLst/>
            </a:endParaRPr>
          </a:p>
        </p:txBody>
      </p:sp>
      <p:sp>
        <p:nvSpPr>
          <p:cNvPr id="2375702" name="Rectangle 22"/>
          <p:cNvSpPr>
            <a:spLocks noChangeArrowheads="1"/>
          </p:cNvSpPr>
          <p:nvPr/>
        </p:nvSpPr>
        <p:spPr bwMode="auto">
          <a:xfrm>
            <a:off x="2324100" y="1566863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R2</a:t>
            </a:r>
            <a:endParaRPr lang="en-US" sz="1200" b="0">
              <a:effectLst/>
            </a:endParaRPr>
          </a:p>
        </p:txBody>
      </p:sp>
      <p:sp>
        <p:nvSpPr>
          <p:cNvPr id="2375703" name="Rectangle 23"/>
          <p:cNvSpPr>
            <a:spLocks noChangeArrowheads="1"/>
          </p:cNvSpPr>
          <p:nvPr/>
        </p:nvSpPr>
        <p:spPr bwMode="auto">
          <a:xfrm>
            <a:off x="3003550" y="15668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</a:t>
            </a:r>
            <a:endParaRPr lang="en-US" sz="1200" b="0">
              <a:effectLst/>
            </a:endParaRPr>
          </a:p>
        </p:txBody>
      </p:sp>
      <p:sp>
        <p:nvSpPr>
          <p:cNvPr id="2375704" name="Rectangle 24"/>
          <p:cNvSpPr>
            <a:spLocks noChangeArrowheads="1"/>
          </p:cNvSpPr>
          <p:nvPr/>
        </p:nvSpPr>
        <p:spPr bwMode="auto">
          <a:xfrm>
            <a:off x="3652838" y="15668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2</a:t>
            </a:r>
            <a:endParaRPr lang="en-US" sz="1200" b="0">
              <a:effectLst/>
            </a:endParaRPr>
          </a:p>
        </p:txBody>
      </p:sp>
      <p:sp>
        <p:nvSpPr>
          <p:cNvPr id="2375705" name="Rectangle 25"/>
          <p:cNvSpPr>
            <a:spLocks noChangeArrowheads="1"/>
          </p:cNvSpPr>
          <p:nvPr/>
        </p:nvSpPr>
        <p:spPr bwMode="auto">
          <a:xfrm>
            <a:off x="4352925" y="15668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</a:t>
            </a:r>
            <a:endParaRPr lang="en-US" sz="1200" b="0">
              <a:effectLst/>
            </a:endParaRPr>
          </a:p>
        </p:txBody>
      </p:sp>
      <p:sp>
        <p:nvSpPr>
          <p:cNvPr id="2375706" name="Rectangle 26"/>
          <p:cNvSpPr>
            <a:spLocks noChangeArrowheads="1"/>
          </p:cNvSpPr>
          <p:nvPr/>
        </p:nvSpPr>
        <p:spPr bwMode="auto">
          <a:xfrm>
            <a:off x="4951413" y="15668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4</a:t>
            </a:r>
            <a:endParaRPr lang="en-US" sz="1200" b="0">
              <a:effectLst/>
            </a:endParaRPr>
          </a:p>
        </p:txBody>
      </p:sp>
      <p:sp>
        <p:nvSpPr>
          <p:cNvPr id="2375707" name="Rectangle 27"/>
          <p:cNvSpPr>
            <a:spLocks noChangeArrowheads="1"/>
          </p:cNvSpPr>
          <p:nvPr/>
        </p:nvSpPr>
        <p:spPr bwMode="auto">
          <a:xfrm>
            <a:off x="1350963" y="179863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5708" name="Rectangle 28"/>
          <p:cNvSpPr>
            <a:spLocks noChangeArrowheads="1"/>
          </p:cNvSpPr>
          <p:nvPr/>
        </p:nvSpPr>
        <p:spPr bwMode="auto">
          <a:xfrm>
            <a:off x="1836738" y="1798638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45+</a:t>
            </a:r>
            <a:endParaRPr lang="en-US" sz="1200" b="0">
              <a:effectLst/>
            </a:endParaRPr>
          </a:p>
        </p:txBody>
      </p:sp>
      <p:sp>
        <p:nvSpPr>
          <p:cNvPr id="2375709" name="Rectangle 29"/>
          <p:cNvSpPr>
            <a:spLocks noChangeArrowheads="1"/>
          </p:cNvSpPr>
          <p:nvPr/>
        </p:nvSpPr>
        <p:spPr bwMode="auto">
          <a:xfrm>
            <a:off x="2324100" y="1798638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R3</a:t>
            </a:r>
            <a:endParaRPr lang="en-US" sz="1200" b="0">
              <a:effectLst/>
            </a:endParaRPr>
          </a:p>
        </p:txBody>
      </p:sp>
      <p:sp>
        <p:nvSpPr>
          <p:cNvPr id="2375710" name="Rectangle 30"/>
          <p:cNvSpPr>
            <a:spLocks noChangeArrowheads="1"/>
          </p:cNvSpPr>
          <p:nvPr/>
        </p:nvSpPr>
        <p:spPr bwMode="auto">
          <a:xfrm>
            <a:off x="3003550" y="17986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5</a:t>
            </a:r>
            <a:endParaRPr lang="en-US" sz="1200" b="0">
              <a:effectLst/>
            </a:endParaRPr>
          </a:p>
        </p:txBody>
      </p:sp>
      <p:sp>
        <p:nvSpPr>
          <p:cNvPr id="2375711" name="Rectangle 31"/>
          <p:cNvSpPr>
            <a:spLocks noChangeArrowheads="1"/>
          </p:cNvSpPr>
          <p:nvPr/>
        </p:nvSpPr>
        <p:spPr bwMode="auto">
          <a:xfrm>
            <a:off x="3652838" y="17986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6</a:t>
            </a:r>
            <a:endParaRPr lang="en-US" sz="1200" b="0">
              <a:effectLst/>
            </a:endParaRPr>
          </a:p>
        </p:txBody>
      </p:sp>
      <p:sp>
        <p:nvSpPr>
          <p:cNvPr id="2375712" name="Rectangle 32"/>
          <p:cNvSpPr>
            <a:spLocks noChangeArrowheads="1"/>
          </p:cNvSpPr>
          <p:nvPr/>
        </p:nvSpPr>
        <p:spPr bwMode="auto">
          <a:xfrm>
            <a:off x="4352925" y="17986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7</a:t>
            </a:r>
            <a:endParaRPr lang="en-US" sz="1200" b="0">
              <a:effectLst/>
            </a:endParaRPr>
          </a:p>
        </p:txBody>
      </p:sp>
      <p:sp>
        <p:nvSpPr>
          <p:cNvPr id="2375713" name="Rectangle 33"/>
          <p:cNvSpPr>
            <a:spLocks noChangeArrowheads="1"/>
          </p:cNvSpPr>
          <p:nvPr/>
        </p:nvSpPr>
        <p:spPr bwMode="auto">
          <a:xfrm>
            <a:off x="4951413" y="17986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8</a:t>
            </a:r>
            <a:endParaRPr lang="en-US" sz="1200" b="0">
              <a:effectLst/>
            </a:endParaRPr>
          </a:p>
        </p:txBody>
      </p:sp>
      <p:sp>
        <p:nvSpPr>
          <p:cNvPr id="2375714" name="Rectangle 34"/>
          <p:cNvSpPr>
            <a:spLocks noChangeArrowheads="1"/>
          </p:cNvSpPr>
          <p:nvPr/>
        </p:nvSpPr>
        <p:spPr bwMode="auto">
          <a:xfrm>
            <a:off x="1350963" y="20320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5715" name="Rectangle 35"/>
          <p:cNvSpPr>
            <a:spLocks noChangeArrowheads="1"/>
          </p:cNvSpPr>
          <p:nvPr/>
        </p:nvSpPr>
        <p:spPr bwMode="auto">
          <a:xfrm>
            <a:off x="1836738" y="20320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5716" name="Rectangle 36"/>
          <p:cNvSpPr>
            <a:spLocks noChangeArrowheads="1"/>
          </p:cNvSpPr>
          <p:nvPr/>
        </p:nvSpPr>
        <p:spPr bwMode="auto">
          <a:xfrm>
            <a:off x="2324100" y="20320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75717" name="Rectangle 37"/>
          <p:cNvSpPr>
            <a:spLocks noChangeArrowheads="1"/>
          </p:cNvSpPr>
          <p:nvPr/>
        </p:nvSpPr>
        <p:spPr bwMode="auto">
          <a:xfrm>
            <a:off x="3003550" y="20320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6</a:t>
            </a:r>
            <a:endParaRPr lang="en-US" sz="1200" b="0">
              <a:effectLst/>
            </a:endParaRPr>
          </a:p>
        </p:txBody>
      </p:sp>
      <p:sp>
        <p:nvSpPr>
          <p:cNvPr id="2375718" name="Rectangle 38"/>
          <p:cNvSpPr>
            <a:spLocks noChangeArrowheads="1"/>
          </p:cNvSpPr>
          <p:nvPr/>
        </p:nvSpPr>
        <p:spPr bwMode="auto">
          <a:xfrm>
            <a:off x="3652838" y="2032000"/>
            <a:ext cx="142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9            19       20</a:t>
            </a:r>
            <a:endParaRPr lang="en-US" sz="1200">
              <a:effectLst/>
            </a:endParaRPr>
          </a:p>
        </p:txBody>
      </p:sp>
      <p:sp>
        <p:nvSpPr>
          <p:cNvPr id="2375719" name="Rectangle 39"/>
          <p:cNvSpPr>
            <a:spLocks noChangeArrowheads="1"/>
          </p:cNvSpPr>
          <p:nvPr/>
        </p:nvSpPr>
        <p:spPr bwMode="auto">
          <a:xfrm>
            <a:off x="1350963" y="22653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5720" name="Rectangle 40"/>
          <p:cNvSpPr>
            <a:spLocks noChangeArrowheads="1"/>
          </p:cNvSpPr>
          <p:nvPr/>
        </p:nvSpPr>
        <p:spPr bwMode="auto">
          <a:xfrm>
            <a:off x="1836738" y="22653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5721" name="Rectangle 41"/>
          <p:cNvSpPr>
            <a:spLocks noChangeArrowheads="1"/>
          </p:cNvSpPr>
          <p:nvPr/>
        </p:nvSpPr>
        <p:spPr bwMode="auto">
          <a:xfrm>
            <a:off x="2324100" y="22653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5722" name="Rectangle 42"/>
          <p:cNvSpPr>
            <a:spLocks noChangeArrowheads="1"/>
          </p:cNvSpPr>
          <p:nvPr/>
        </p:nvSpPr>
        <p:spPr bwMode="auto">
          <a:xfrm>
            <a:off x="3003550" y="22653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7</a:t>
            </a:r>
            <a:endParaRPr lang="en-US" sz="1200" b="0">
              <a:effectLst/>
            </a:endParaRPr>
          </a:p>
        </p:txBody>
      </p:sp>
      <p:sp>
        <p:nvSpPr>
          <p:cNvPr id="2375723" name="Rectangle 43"/>
          <p:cNvSpPr>
            <a:spLocks noChangeArrowheads="1"/>
          </p:cNvSpPr>
          <p:nvPr/>
        </p:nvSpPr>
        <p:spPr bwMode="auto">
          <a:xfrm>
            <a:off x="3652838" y="22653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9</a:t>
            </a:r>
            <a:endParaRPr lang="en-US" sz="1200" b="0">
              <a:effectLst/>
            </a:endParaRPr>
          </a:p>
        </p:txBody>
      </p:sp>
      <p:sp>
        <p:nvSpPr>
          <p:cNvPr id="2375724" name="Rectangle 44"/>
          <p:cNvSpPr>
            <a:spLocks noChangeArrowheads="1"/>
          </p:cNvSpPr>
          <p:nvPr/>
        </p:nvSpPr>
        <p:spPr bwMode="auto">
          <a:xfrm>
            <a:off x="4291013" y="226536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11</a:t>
            </a:r>
            <a:endParaRPr lang="en-US" sz="1200" b="0">
              <a:effectLst/>
            </a:endParaRPr>
          </a:p>
        </p:txBody>
      </p:sp>
      <p:sp>
        <p:nvSpPr>
          <p:cNvPr id="2375725" name="Rectangle 45"/>
          <p:cNvSpPr>
            <a:spLocks noChangeArrowheads="1"/>
          </p:cNvSpPr>
          <p:nvPr/>
        </p:nvSpPr>
        <p:spPr bwMode="auto">
          <a:xfrm>
            <a:off x="4889500" y="226536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12</a:t>
            </a:r>
            <a:endParaRPr lang="en-US" sz="1200" b="0">
              <a:effectLst/>
            </a:endParaRPr>
          </a:p>
        </p:txBody>
      </p:sp>
      <p:sp>
        <p:nvSpPr>
          <p:cNvPr id="2375726" name="Rectangle 46"/>
          <p:cNvSpPr>
            <a:spLocks noChangeArrowheads="1"/>
          </p:cNvSpPr>
          <p:nvPr/>
        </p:nvSpPr>
        <p:spPr bwMode="auto">
          <a:xfrm>
            <a:off x="1350963" y="2498725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75727" name="Rectangle 47"/>
          <p:cNvSpPr>
            <a:spLocks noChangeArrowheads="1"/>
          </p:cNvSpPr>
          <p:nvPr/>
        </p:nvSpPr>
        <p:spPr bwMode="auto">
          <a:xfrm>
            <a:off x="1836738" y="24987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5728" name="Rectangle 48"/>
          <p:cNvSpPr>
            <a:spLocks noChangeArrowheads="1"/>
          </p:cNvSpPr>
          <p:nvPr/>
        </p:nvSpPr>
        <p:spPr bwMode="auto">
          <a:xfrm>
            <a:off x="2324100" y="24987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5729" name="Rectangle 49"/>
          <p:cNvSpPr>
            <a:spLocks noChangeArrowheads="1"/>
          </p:cNvSpPr>
          <p:nvPr/>
        </p:nvSpPr>
        <p:spPr bwMode="auto">
          <a:xfrm>
            <a:off x="3003550" y="2498725"/>
            <a:ext cx="8001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8           21 </a:t>
            </a:r>
            <a:endParaRPr lang="en-US" sz="1200">
              <a:effectLst/>
            </a:endParaRPr>
          </a:p>
        </p:txBody>
      </p:sp>
      <p:sp>
        <p:nvSpPr>
          <p:cNvPr id="2375730" name="Rectangle 50"/>
          <p:cNvSpPr>
            <a:spLocks noChangeArrowheads="1"/>
          </p:cNvSpPr>
          <p:nvPr/>
        </p:nvSpPr>
        <p:spPr bwMode="auto">
          <a:xfrm>
            <a:off x="1350963" y="27305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5731" name="Rectangle 51"/>
          <p:cNvSpPr>
            <a:spLocks noChangeArrowheads="1"/>
          </p:cNvSpPr>
          <p:nvPr/>
        </p:nvSpPr>
        <p:spPr bwMode="auto">
          <a:xfrm>
            <a:off x="1836738" y="27305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5732" name="Rectangle 52"/>
          <p:cNvSpPr>
            <a:spLocks noChangeArrowheads="1"/>
          </p:cNvSpPr>
          <p:nvPr/>
        </p:nvSpPr>
        <p:spPr bwMode="auto">
          <a:xfrm>
            <a:off x="2324100" y="27305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5733" name="Rectangle 53"/>
          <p:cNvSpPr>
            <a:spLocks noChangeArrowheads="1"/>
          </p:cNvSpPr>
          <p:nvPr/>
        </p:nvSpPr>
        <p:spPr bwMode="auto">
          <a:xfrm>
            <a:off x="2943225" y="273050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13</a:t>
            </a:r>
            <a:endParaRPr lang="en-US" sz="1200" b="0">
              <a:effectLst/>
            </a:endParaRPr>
          </a:p>
        </p:txBody>
      </p:sp>
      <p:sp>
        <p:nvSpPr>
          <p:cNvPr id="2375734" name="Rectangle 54"/>
          <p:cNvSpPr>
            <a:spLocks noChangeArrowheads="1"/>
          </p:cNvSpPr>
          <p:nvPr/>
        </p:nvSpPr>
        <p:spPr bwMode="auto">
          <a:xfrm>
            <a:off x="3592513" y="273050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14</a:t>
            </a:r>
            <a:endParaRPr lang="en-US" sz="1200" b="0">
              <a:effectLst/>
            </a:endParaRPr>
          </a:p>
        </p:txBody>
      </p:sp>
      <p:sp>
        <p:nvSpPr>
          <p:cNvPr id="2375735" name="Rectangle 55"/>
          <p:cNvSpPr>
            <a:spLocks noChangeArrowheads="1"/>
          </p:cNvSpPr>
          <p:nvPr/>
        </p:nvSpPr>
        <p:spPr bwMode="auto">
          <a:xfrm>
            <a:off x="4291013" y="2730500"/>
            <a:ext cx="8001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16          </a:t>
            </a:r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22</a:t>
            </a:r>
            <a:endParaRPr lang="en-US" sz="1200">
              <a:effectLst/>
            </a:endParaRPr>
          </a:p>
        </p:txBody>
      </p:sp>
      <p:sp>
        <p:nvSpPr>
          <p:cNvPr id="2375736" name="Rectangle 56"/>
          <p:cNvSpPr>
            <a:spLocks noChangeArrowheads="1"/>
          </p:cNvSpPr>
          <p:nvPr/>
        </p:nvSpPr>
        <p:spPr bwMode="auto">
          <a:xfrm>
            <a:off x="803275" y="2963863"/>
            <a:ext cx="1531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Functional unit status</a:t>
            </a:r>
            <a:endParaRPr lang="en-US" sz="1200" b="0">
              <a:effectLst/>
            </a:endParaRPr>
          </a:p>
        </p:txBody>
      </p:sp>
      <p:sp>
        <p:nvSpPr>
          <p:cNvPr id="2375737" name="Rectangle 57"/>
          <p:cNvSpPr>
            <a:spLocks noChangeArrowheads="1"/>
          </p:cNvSpPr>
          <p:nvPr/>
        </p:nvSpPr>
        <p:spPr bwMode="auto">
          <a:xfrm>
            <a:off x="4098925" y="2963863"/>
            <a:ext cx="2873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dest</a:t>
            </a:r>
            <a:endParaRPr lang="en-US" sz="1100">
              <a:effectLst/>
            </a:endParaRPr>
          </a:p>
        </p:txBody>
      </p:sp>
      <p:sp>
        <p:nvSpPr>
          <p:cNvPr id="2375738" name="Rectangle 58"/>
          <p:cNvSpPr>
            <a:spLocks noChangeArrowheads="1"/>
          </p:cNvSpPr>
          <p:nvPr/>
        </p:nvSpPr>
        <p:spPr bwMode="auto">
          <a:xfrm>
            <a:off x="4799013" y="2963863"/>
            <a:ext cx="1714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S1</a:t>
            </a:r>
            <a:endParaRPr lang="en-US" sz="1100">
              <a:effectLst/>
            </a:endParaRPr>
          </a:p>
        </p:txBody>
      </p:sp>
      <p:sp>
        <p:nvSpPr>
          <p:cNvPr id="2375739" name="Rectangle 59"/>
          <p:cNvSpPr>
            <a:spLocks noChangeArrowheads="1"/>
          </p:cNvSpPr>
          <p:nvPr/>
        </p:nvSpPr>
        <p:spPr bwMode="auto">
          <a:xfrm>
            <a:off x="5286375" y="2963863"/>
            <a:ext cx="1714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S2</a:t>
            </a:r>
            <a:endParaRPr lang="en-US" sz="1100">
              <a:effectLst/>
            </a:endParaRPr>
          </a:p>
        </p:txBody>
      </p:sp>
      <p:sp>
        <p:nvSpPr>
          <p:cNvPr id="2375740" name="Rectangle 60"/>
          <p:cNvSpPr>
            <a:spLocks noChangeArrowheads="1"/>
          </p:cNvSpPr>
          <p:nvPr/>
        </p:nvSpPr>
        <p:spPr bwMode="auto">
          <a:xfrm>
            <a:off x="5772150" y="2963863"/>
            <a:ext cx="4873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FU for j</a:t>
            </a:r>
            <a:endParaRPr lang="en-US" sz="1100">
              <a:effectLst/>
            </a:endParaRPr>
          </a:p>
        </p:txBody>
      </p:sp>
      <p:sp>
        <p:nvSpPr>
          <p:cNvPr id="2375741" name="Rectangle 61"/>
          <p:cNvSpPr>
            <a:spLocks noChangeArrowheads="1"/>
          </p:cNvSpPr>
          <p:nvPr/>
        </p:nvSpPr>
        <p:spPr bwMode="auto">
          <a:xfrm>
            <a:off x="6462713" y="2963863"/>
            <a:ext cx="5270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FU for k</a:t>
            </a:r>
            <a:endParaRPr lang="en-US" sz="1100">
              <a:effectLst/>
            </a:endParaRPr>
          </a:p>
        </p:txBody>
      </p:sp>
      <p:sp>
        <p:nvSpPr>
          <p:cNvPr id="2375742" name="Rectangle 62"/>
          <p:cNvSpPr>
            <a:spLocks noChangeArrowheads="1"/>
          </p:cNvSpPr>
          <p:nvPr/>
        </p:nvSpPr>
        <p:spPr bwMode="auto">
          <a:xfrm>
            <a:off x="7202488" y="2963863"/>
            <a:ext cx="209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Fj?</a:t>
            </a:r>
            <a:endParaRPr lang="en-US" sz="1100">
              <a:effectLst/>
            </a:endParaRPr>
          </a:p>
        </p:txBody>
      </p:sp>
      <p:sp>
        <p:nvSpPr>
          <p:cNvPr id="2375743" name="Rectangle 63"/>
          <p:cNvSpPr>
            <a:spLocks noChangeArrowheads="1"/>
          </p:cNvSpPr>
          <p:nvPr/>
        </p:nvSpPr>
        <p:spPr bwMode="auto">
          <a:xfrm>
            <a:off x="7821613" y="2963863"/>
            <a:ext cx="2492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Fk?</a:t>
            </a:r>
            <a:endParaRPr lang="en-US" sz="1100">
              <a:effectLst/>
            </a:endParaRPr>
          </a:p>
        </p:txBody>
      </p:sp>
      <p:sp>
        <p:nvSpPr>
          <p:cNvPr id="2375744" name="Rectangle 64"/>
          <p:cNvSpPr>
            <a:spLocks noChangeArrowheads="1"/>
          </p:cNvSpPr>
          <p:nvPr/>
        </p:nvSpPr>
        <p:spPr bwMode="auto">
          <a:xfrm>
            <a:off x="1350963" y="3197225"/>
            <a:ext cx="355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Time</a:t>
            </a:r>
            <a:endParaRPr lang="en-US" sz="1200" b="0">
              <a:effectLst/>
            </a:endParaRPr>
          </a:p>
        </p:txBody>
      </p:sp>
      <p:sp>
        <p:nvSpPr>
          <p:cNvPr id="2375745" name="Rectangle 65"/>
          <p:cNvSpPr>
            <a:spLocks noChangeArrowheads="1"/>
          </p:cNvSpPr>
          <p:nvPr/>
        </p:nvSpPr>
        <p:spPr bwMode="auto">
          <a:xfrm>
            <a:off x="1836738" y="3197225"/>
            <a:ext cx="415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Name</a:t>
            </a:r>
            <a:endParaRPr lang="en-US" sz="1200" b="0">
              <a:effectLst/>
            </a:endParaRPr>
          </a:p>
        </p:txBody>
      </p:sp>
      <p:sp>
        <p:nvSpPr>
          <p:cNvPr id="2375746" name="Rectangle 66"/>
          <p:cNvSpPr>
            <a:spLocks noChangeArrowheads="1"/>
          </p:cNvSpPr>
          <p:nvPr/>
        </p:nvSpPr>
        <p:spPr bwMode="auto">
          <a:xfrm>
            <a:off x="2811463" y="3197225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Busy</a:t>
            </a:r>
            <a:endParaRPr lang="en-US" sz="1200" b="0">
              <a:effectLst/>
            </a:endParaRPr>
          </a:p>
        </p:txBody>
      </p:sp>
      <p:sp>
        <p:nvSpPr>
          <p:cNvPr id="2375747" name="Rectangle 67"/>
          <p:cNvSpPr>
            <a:spLocks noChangeArrowheads="1"/>
          </p:cNvSpPr>
          <p:nvPr/>
        </p:nvSpPr>
        <p:spPr bwMode="auto">
          <a:xfrm>
            <a:off x="3389313" y="3197225"/>
            <a:ext cx="19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Op</a:t>
            </a:r>
            <a:endParaRPr lang="en-US" sz="1100">
              <a:effectLst/>
            </a:endParaRPr>
          </a:p>
        </p:txBody>
      </p:sp>
      <p:sp>
        <p:nvSpPr>
          <p:cNvPr id="2375748" name="Rectangle 68"/>
          <p:cNvSpPr>
            <a:spLocks noChangeArrowheads="1"/>
          </p:cNvSpPr>
          <p:nvPr/>
        </p:nvSpPr>
        <p:spPr bwMode="auto">
          <a:xfrm>
            <a:off x="4098925" y="3197225"/>
            <a:ext cx="1238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Fi</a:t>
            </a:r>
            <a:endParaRPr lang="en-US" sz="1100">
              <a:effectLst/>
            </a:endParaRPr>
          </a:p>
        </p:txBody>
      </p:sp>
      <p:sp>
        <p:nvSpPr>
          <p:cNvPr id="2375749" name="Rectangle 69"/>
          <p:cNvSpPr>
            <a:spLocks noChangeArrowheads="1"/>
          </p:cNvSpPr>
          <p:nvPr/>
        </p:nvSpPr>
        <p:spPr bwMode="auto">
          <a:xfrm>
            <a:off x="4799013" y="3197225"/>
            <a:ext cx="1238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Fj</a:t>
            </a:r>
            <a:endParaRPr lang="en-US" sz="1100">
              <a:effectLst/>
            </a:endParaRPr>
          </a:p>
        </p:txBody>
      </p:sp>
      <p:sp>
        <p:nvSpPr>
          <p:cNvPr id="2375750" name="Rectangle 70"/>
          <p:cNvSpPr>
            <a:spLocks noChangeArrowheads="1"/>
          </p:cNvSpPr>
          <p:nvPr/>
        </p:nvSpPr>
        <p:spPr bwMode="auto">
          <a:xfrm>
            <a:off x="5286375" y="3197225"/>
            <a:ext cx="1635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Fk</a:t>
            </a:r>
            <a:endParaRPr lang="en-US" sz="1100">
              <a:effectLst/>
            </a:endParaRPr>
          </a:p>
        </p:txBody>
      </p:sp>
      <p:sp>
        <p:nvSpPr>
          <p:cNvPr id="2375751" name="Rectangle 71"/>
          <p:cNvSpPr>
            <a:spLocks noChangeArrowheads="1"/>
          </p:cNvSpPr>
          <p:nvPr/>
        </p:nvSpPr>
        <p:spPr bwMode="auto">
          <a:xfrm>
            <a:off x="5772150" y="3197225"/>
            <a:ext cx="1460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Qj</a:t>
            </a:r>
            <a:endParaRPr lang="en-US" sz="1100">
              <a:effectLst/>
            </a:endParaRPr>
          </a:p>
        </p:txBody>
      </p:sp>
      <p:sp>
        <p:nvSpPr>
          <p:cNvPr id="2375752" name="Rectangle 72"/>
          <p:cNvSpPr>
            <a:spLocks noChangeArrowheads="1"/>
          </p:cNvSpPr>
          <p:nvPr/>
        </p:nvSpPr>
        <p:spPr bwMode="auto">
          <a:xfrm>
            <a:off x="6462713" y="3197225"/>
            <a:ext cx="1857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Qk</a:t>
            </a:r>
            <a:endParaRPr lang="en-US" sz="1100">
              <a:effectLst/>
            </a:endParaRPr>
          </a:p>
        </p:txBody>
      </p:sp>
      <p:sp>
        <p:nvSpPr>
          <p:cNvPr id="2375753" name="Rectangle 73"/>
          <p:cNvSpPr>
            <a:spLocks noChangeArrowheads="1"/>
          </p:cNvSpPr>
          <p:nvPr/>
        </p:nvSpPr>
        <p:spPr bwMode="auto">
          <a:xfrm>
            <a:off x="7202488" y="3197225"/>
            <a:ext cx="1397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Rj</a:t>
            </a:r>
            <a:endParaRPr lang="en-US" sz="1100">
              <a:effectLst/>
            </a:endParaRPr>
          </a:p>
        </p:txBody>
      </p:sp>
      <p:sp>
        <p:nvSpPr>
          <p:cNvPr id="2375754" name="Rectangle 74"/>
          <p:cNvSpPr>
            <a:spLocks noChangeArrowheads="1"/>
          </p:cNvSpPr>
          <p:nvPr/>
        </p:nvSpPr>
        <p:spPr bwMode="auto">
          <a:xfrm>
            <a:off x="7821613" y="3197225"/>
            <a:ext cx="1793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Rk</a:t>
            </a:r>
            <a:endParaRPr lang="en-US" sz="1100">
              <a:effectLst/>
            </a:endParaRPr>
          </a:p>
        </p:txBody>
      </p:sp>
      <p:sp>
        <p:nvSpPr>
          <p:cNvPr id="2375755" name="Rectangle 75"/>
          <p:cNvSpPr>
            <a:spLocks noChangeArrowheads="1"/>
          </p:cNvSpPr>
          <p:nvPr/>
        </p:nvSpPr>
        <p:spPr bwMode="auto">
          <a:xfrm>
            <a:off x="1836738" y="3430588"/>
            <a:ext cx="503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75756" name="Rectangle 76"/>
          <p:cNvSpPr>
            <a:spLocks noChangeArrowheads="1"/>
          </p:cNvSpPr>
          <p:nvPr/>
        </p:nvSpPr>
        <p:spPr bwMode="auto">
          <a:xfrm>
            <a:off x="2811463" y="3430588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75757" name="Line 77"/>
          <p:cNvSpPr>
            <a:spLocks noChangeShapeType="1"/>
          </p:cNvSpPr>
          <p:nvPr/>
        </p:nvSpPr>
        <p:spPr bwMode="auto">
          <a:xfrm>
            <a:off x="2770188" y="1544638"/>
            <a:ext cx="1587" cy="139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758" name="Rectangle 78"/>
          <p:cNvSpPr>
            <a:spLocks noChangeArrowheads="1"/>
          </p:cNvSpPr>
          <p:nvPr/>
        </p:nvSpPr>
        <p:spPr bwMode="auto">
          <a:xfrm>
            <a:off x="1836738" y="3662363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Mult1</a:t>
            </a:r>
            <a:endParaRPr lang="en-US" sz="1200" b="0">
              <a:effectLst/>
            </a:endParaRPr>
          </a:p>
        </p:txBody>
      </p:sp>
      <p:sp>
        <p:nvSpPr>
          <p:cNvPr id="2375759" name="Rectangle 79"/>
          <p:cNvSpPr>
            <a:spLocks noChangeArrowheads="1"/>
          </p:cNvSpPr>
          <p:nvPr/>
        </p:nvSpPr>
        <p:spPr bwMode="auto">
          <a:xfrm>
            <a:off x="1836738" y="3895725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Mult2</a:t>
            </a:r>
            <a:endParaRPr lang="en-US" sz="1200" b="0">
              <a:effectLst/>
            </a:endParaRPr>
          </a:p>
        </p:txBody>
      </p:sp>
      <p:sp>
        <p:nvSpPr>
          <p:cNvPr id="2375760" name="Rectangle 80"/>
          <p:cNvSpPr>
            <a:spLocks noChangeArrowheads="1"/>
          </p:cNvSpPr>
          <p:nvPr/>
        </p:nvSpPr>
        <p:spPr bwMode="auto">
          <a:xfrm>
            <a:off x="2811463" y="3895725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75761" name="Rectangle 81"/>
          <p:cNvSpPr>
            <a:spLocks noChangeArrowheads="1"/>
          </p:cNvSpPr>
          <p:nvPr/>
        </p:nvSpPr>
        <p:spPr bwMode="auto">
          <a:xfrm>
            <a:off x="1836738" y="4129088"/>
            <a:ext cx="3063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</a:t>
            </a:r>
            <a:endParaRPr lang="en-US" sz="1200" b="0">
              <a:effectLst/>
            </a:endParaRPr>
          </a:p>
        </p:txBody>
      </p:sp>
      <p:sp>
        <p:nvSpPr>
          <p:cNvPr id="2375762" name="Rectangle 82"/>
          <p:cNvSpPr>
            <a:spLocks noChangeArrowheads="1"/>
          </p:cNvSpPr>
          <p:nvPr/>
        </p:nvSpPr>
        <p:spPr bwMode="auto">
          <a:xfrm>
            <a:off x="2811463" y="4129088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75763" name="Rectangle 83"/>
          <p:cNvSpPr>
            <a:spLocks noChangeArrowheads="1"/>
          </p:cNvSpPr>
          <p:nvPr/>
        </p:nvSpPr>
        <p:spPr bwMode="auto">
          <a:xfrm>
            <a:off x="1600200" y="4362450"/>
            <a:ext cx="7064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40 Divide</a:t>
            </a:r>
            <a:endParaRPr lang="en-US" sz="1200" b="0">
              <a:effectLst/>
            </a:endParaRPr>
          </a:p>
        </p:txBody>
      </p:sp>
      <p:sp>
        <p:nvSpPr>
          <p:cNvPr id="2375764" name="Rectangle 84"/>
          <p:cNvSpPr>
            <a:spLocks noChangeArrowheads="1"/>
          </p:cNvSpPr>
          <p:nvPr/>
        </p:nvSpPr>
        <p:spPr bwMode="auto">
          <a:xfrm>
            <a:off x="2811463" y="4362450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5765" name="Rectangle 85"/>
          <p:cNvSpPr>
            <a:spLocks noChangeArrowheads="1"/>
          </p:cNvSpPr>
          <p:nvPr/>
        </p:nvSpPr>
        <p:spPr bwMode="auto">
          <a:xfrm>
            <a:off x="3389313" y="4362450"/>
            <a:ext cx="266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Div</a:t>
            </a:r>
            <a:endParaRPr lang="en-US" sz="1200" b="0">
              <a:effectLst/>
            </a:endParaRPr>
          </a:p>
        </p:txBody>
      </p:sp>
      <p:sp>
        <p:nvSpPr>
          <p:cNvPr id="2375766" name="Rectangle 86"/>
          <p:cNvSpPr>
            <a:spLocks noChangeArrowheads="1"/>
          </p:cNvSpPr>
          <p:nvPr/>
        </p:nvSpPr>
        <p:spPr bwMode="auto">
          <a:xfrm>
            <a:off x="4098925" y="4362450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75767" name="Rectangle 87"/>
          <p:cNvSpPr>
            <a:spLocks noChangeArrowheads="1"/>
          </p:cNvSpPr>
          <p:nvPr/>
        </p:nvSpPr>
        <p:spPr bwMode="auto">
          <a:xfrm>
            <a:off x="4799013" y="436245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5768" name="Rectangle 88"/>
          <p:cNvSpPr>
            <a:spLocks noChangeArrowheads="1"/>
          </p:cNvSpPr>
          <p:nvPr/>
        </p:nvSpPr>
        <p:spPr bwMode="auto">
          <a:xfrm>
            <a:off x="5286375" y="436245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5769" name="Rectangle 89"/>
          <p:cNvSpPr>
            <a:spLocks noChangeArrowheads="1"/>
          </p:cNvSpPr>
          <p:nvPr/>
        </p:nvSpPr>
        <p:spPr bwMode="auto">
          <a:xfrm>
            <a:off x="7202488" y="4362450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5770" name="Rectangle 90"/>
          <p:cNvSpPr>
            <a:spLocks noChangeArrowheads="1"/>
          </p:cNvSpPr>
          <p:nvPr/>
        </p:nvSpPr>
        <p:spPr bwMode="auto">
          <a:xfrm>
            <a:off x="7821613" y="4362450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5771" name="Rectangle 91"/>
          <p:cNvSpPr>
            <a:spLocks noChangeArrowheads="1"/>
          </p:cNvSpPr>
          <p:nvPr/>
        </p:nvSpPr>
        <p:spPr bwMode="auto">
          <a:xfrm>
            <a:off x="803275" y="4594225"/>
            <a:ext cx="14843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Register result status</a:t>
            </a:r>
            <a:endParaRPr lang="en-US" sz="1200" b="0">
              <a:effectLst/>
            </a:endParaRPr>
          </a:p>
        </p:txBody>
      </p:sp>
      <p:sp>
        <p:nvSpPr>
          <p:cNvPr id="2375772" name="Rectangle 92"/>
          <p:cNvSpPr>
            <a:spLocks noChangeArrowheads="1"/>
          </p:cNvSpPr>
          <p:nvPr/>
        </p:nvSpPr>
        <p:spPr bwMode="auto">
          <a:xfrm>
            <a:off x="812800" y="4827588"/>
            <a:ext cx="574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>
                <a:solidFill>
                  <a:srgbClr val="000000"/>
                </a:solidFill>
                <a:effectLst/>
                <a:latin typeface="Geneva" charset="0"/>
              </a:rPr>
              <a:t>Clock</a:t>
            </a:r>
            <a:endParaRPr lang="en-US" sz="1200" b="0">
              <a:effectLst/>
            </a:endParaRPr>
          </a:p>
        </p:txBody>
      </p:sp>
      <p:sp>
        <p:nvSpPr>
          <p:cNvPr id="2375773" name="Rectangle 93"/>
          <p:cNvSpPr>
            <a:spLocks noChangeArrowheads="1"/>
          </p:cNvSpPr>
          <p:nvPr/>
        </p:nvSpPr>
        <p:spPr bwMode="auto">
          <a:xfrm>
            <a:off x="2820988" y="4818063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5774" name="Rectangle 94"/>
          <p:cNvSpPr>
            <a:spLocks noChangeArrowheads="1"/>
          </p:cNvSpPr>
          <p:nvPr/>
        </p:nvSpPr>
        <p:spPr bwMode="auto">
          <a:xfrm>
            <a:off x="3398838" y="4818063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5775" name="Rectangle 95"/>
          <p:cNvSpPr>
            <a:spLocks noChangeArrowheads="1"/>
          </p:cNvSpPr>
          <p:nvPr/>
        </p:nvSpPr>
        <p:spPr bwMode="auto">
          <a:xfrm>
            <a:off x="4108450" y="4818063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75776" name="Rectangle 96"/>
          <p:cNvSpPr>
            <a:spLocks noChangeArrowheads="1"/>
          </p:cNvSpPr>
          <p:nvPr/>
        </p:nvSpPr>
        <p:spPr bwMode="auto">
          <a:xfrm>
            <a:off x="4808538" y="4818063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5777" name="Rectangle 97"/>
          <p:cNvSpPr>
            <a:spLocks noChangeArrowheads="1"/>
          </p:cNvSpPr>
          <p:nvPr/>
        </p:nvSpPr>
        <p:spPr bwMode="auto">
          <a:xfrm>
            <a:off x="5295900" y="4818063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5778" name="Rectangle 98"/>
          <p:cNvSpPr>
            <a:spLocks noChangeArrowheads="1"/>
          </p:cNvSpPr>
          <p:nvPr/>
        </p:nvSpPr>
        <p:spPr bwMode="auto">
          <a:xfrm>
            <a:off x="5783263" y="4818063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75779" name="Rectangle 99"/>
          <p:cNvSpPr>
            <a:spLocks noChangeArrowheads="1"/>
          </p:cNvSpPr>
          <p:nvPr/>
        </p:nvSpPr>
        <p:spPr bwMode="auto">
          <a:xfrm>
            <a:off x="6472238" y="4818063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F12</a:t>
            </a:r>
            <a:endParaRPr lang="en-US" sz="1200" b="0">
              <a:effectLst/>
            </a:endParaRPr>
          </a:p>
        </p:txBody>
      </p:sp>
      <p:sp>
        <p:nvSpPr>
          <p:cNvPr id="2375780" name="Rectangle 100"/>
          <p:cNvSpPr>
            <a:spLocks noChangeArrowheads="1"/>
          </p:cNvSpPr>
          <p:nvPr/>
        </p:nvSpPr>
        <p:spPr bwMode="auto">
          <a:xfrm>
            <a:off x="7213600" y="4818063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...</a:t>
            </a:r>
            <a:endParaRPr lang="en-US" sz="1200" b="0">
              <a:effectLst/>
            </a:endParaRPr>
          </a:p>
        </p:txBody>
      </p:sp>
      <p:sp>
        <p:nvSpPr>
          <p:cNvPr id="2375781" name="Rectangle 101"/>
          <p:cNvSpPr>
            <a:spLocks noChangeArrowheads="1"/>
          </p:cNvSpPr>
          <p:nvPr/>
        </p:nvSpPr>
        <p:spPr bwMode="auto">
          <a:xfrm>
            <a:off x="7831138" y="4818063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F30</a:t>
            </a:r>
            <a:endParaRPr lang="en-US" sz="1200" b="0">
              <a:effectLst/>
            </a:endParaRPr>
          </a:p>
        </p:txBody>
      </p:sp>
      <p:sp>
        <p:nvSpPr>
          <p:cNvPr id="2375782" name="Rectangle 102"/>
          <p:cNvSpPr>
            <a:spLocks noChangeArrowheads="1"/>
          </p:cNvSpPr>
          <p:nvPr/>
        </p:nvSpPr>
        <p:spPr bwMode="auto">
          <a:xfrm>
            <a:off x="1004888" y="512127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22</a:t>
            </a:r>
            <a:endParaRPr lang="en-US" sz="1200" b="0">
              <a:effectLst/>
            </a:endParaRPr>
          </a:p>
        </p:txBody>
      </p:sp>
      <p:sp>
        <p:nvSpPr>
          <p:cNvPr id="2375783" name="Rectangle 103"/>
          <p:cNvSpPr>
            <a:spLocks noChangeArrowheads="1"/>
          </p:cNvSpPr>
          <p:nvPr/>
        </p:nvSpPr>
        <p:spPr bwMode="auto">
          <a:xfrm>
            <a:off x="2324100" y="5121275"/>
            <a:ext cx="236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</a:t>
            </a:r>
            <a:endParaRPr lang="en-US" sz="1200" b="0">
              <a:effectLst/>
            </a:endParaRPr>
          </a:p>
        </p:txBody>
      </p:sp>
      <p:sp>
        <p:nvSpPr>
          <p:cNvPr id="2375784" name="Rectangle 104"/>
          <p:cNvSpPr>
            <a:spLocks noChangeArrowheads="1"/>
          </p:cNvSpPr>
          <p:nvPr/>
        </p:nvSpPr>
        <p:spPr bwMode="auto">
          <a:xfrm>
            <a:off x="5772150" y="5121275"/>
            <a:ext cx="484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Divide</a:t>
            </a:r>
            <a:endParaRPr lang="en-US" sz="1200" b="0">
              <a:effectLst/>
            </a:endParaRPr>
          </a:p>
        </p:txBody>
      </p:sp>
      <p:sp>
        <p:nvSpPr>
          <p:cNvPr id="2375785" name="Line 105"/>
          <p:cNvSpPr>
            <a:spLocks noChangeShapeType="1"/>
          </p:cNvSpPr>
          <p:nvPr/>
        </p:nvSpPr>
        <p:spPr bwMode="auto">
          <a:xfrm>
            <a:off x="2770188" y="3408363"/>
            <a:ext cx="1587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786" name="Line 106"/>
          <p:cNvSpPr>
            <a:spLocks noChangeShapeType="1"/>
          </p:cNvSpPr>
          <p:nvPr/>
        </p:nvSpPr>
        <p:spPr bwMode="auto">
          <a:xfrm>
            <a:off x="8491538" y="3408363"/>
            <a:ext cx="1587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787" name="Line 107"/>
          <p:cNvSpPr>
            <a:spLocks noChangeShapeType="1"/>
          </p:cNvSpPr>
          <p:nvPr/>
        </p:nvSpPr>
        <p:spPr bwMode="auto">
          <a:xfrm>
            <a:off x="2770188" y="5100638"/>
            <a:ext cx="1587" cy="233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788" name="Line 108"/>
          <p:cNvSpPr>
            <a:spLocks noChangeShapeType="1"/>
          </p:cNvSpPr>
          <p:nvPr/>
        </p:nvSpPr>
        <p:spPr bwMode="auto">
          <a:xfrm>
            <a:off x="5245100" y="1544638"/>
            <a:ext cx="1588" cy="139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789" name="Line 109"/>
          <p:cNvSpPr>
            <a:spLocks noChangeShapeType="1"/>
          </p:cNvSpPr>
          <p:nvPr/>
        </p:nvSpPr>
        <p:spPr bwMode="auto">
          <a:xfrm>
            <a:off x="8491538" y="5100638"/>
            <a:ext cx="1587" cy="233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790" name="AutoShape 110"/>
          <p:cNvSpPr>
            <a:spLocks noChangeArrowheads="1"/>
          </p:cNvSpPr>
          <p:nvPr/>
        </p:nvSpPr>
        <p:spPr bwMode="auto">
          <a:xfrm>
            <a:off x="4826000" y="2698750"/>
            <a:ext cx="387350" cy="273050"/>
          </a:xfrm>
          <a:prstGeom prst="roundRect">
            <a:avLst>
              <a:gd name="adj" fmla="val 12495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791" name="Rectangle 111"/>
          <p:cNvSpPr>
            <a:spLocks noChangeArrowheads="1"/>
          </p:cNvSpPr>
          <p:nvPr/>
        </p:nvSpPr>
        <p:spPr bwMode="auto">
          <a:xfrm>
            <a:off x="2819400" y="3644900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grpSp>
        <p:nvGrpSpPr>
          <p:cNvPr id="2375792" name="Group 112"/>
          <p:cNvGrpSpPr>
            <a:grpSpLocks/>
          </p:cNvGrpSpPr>
          <p:nvPr/>
        </p:nvGrpSpPr>
        <p:grpSpPr bwMode="auto">
          <a:xfrm>
            <a:off x="706438" y="1562100"/>
            <a:ext cx="568325" cy="1376363"/>
            <a:chOff x="519" y="1067"/>
            <a:chExt cx="358" cy="867"/>
          </a:xfrm>
        </p:grpSpPr>
        <p:sp>
          <p:nvSpPr>
            <p:cNvPr id="2375793" name="Rectangle 113"/>
            <p:cNvSpPr>
              <a:spLocks noChangeArrowheads="1"/>
            </p:cNvSpPr>
            <p:nvPr/>
          </p:nvSpPr>
          <p:spPr bwMode="auto">
            <a:xfrm>
              <a:off x="519" y="1067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75794" name="Rectangle 114"/>
            <p:cNvSpPr>
              <a:spLocks noChangeArrowheads="1"/>
            </p:cNvSpPr>
            <p:nvPr/>
          </p:nvSpPr>
          <p:spPr bwMode="auto">
            <a:xfrm>
              <a:off x="519" y="1213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DD0806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75795" name="Rectangle 115"/>
            <p:cNvSpPr>
              <a:spLocks noChangeArrowheads="1"/>
            </p:cNvSpPr>
            <p:nvPr/>
          </p:nvSpPr>
          <p:spPr bwMode="auto">
            <a:xfrm>
              <a:off x="519" y="1360"/>
              <a:ext cx="3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D4"/>
                  </a:solidFill>
                  <a:effectLst/>
                  <a:latin typeface="Geneva" charset="0"/>
                </a:rPr>
                <a:t>MUL.D</a:t>
              </a:r>
              <a:endParaRPr lang="en-US" sz="1200" b="0">
                <a:effectLst/>
              </a:endParaRPr>
            </a:p>
          </p:txBody>
        </p:sp>
        <p:sp>
          <p:nvSpPr>
            <p:cNvPr id="2375796" name="Rectangle 116"/>
            <p:cNvSpPr>
              <a:spLocks noChangeArrowheads="1"/>
            </p:cNvSpPr>
            <p:nvPr/>
          </p:nvSpPr>
          <p:spPr bwMode="auto">
            <a:xfrm>
              <a:off x="519" y="1507"/>
              <a:ext cx="32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F20884"/>
                  </a:solidFill>
                  <a:effectLst/>
                  <a:latin typeface="Geneva" charset="0"/>
                </a:rPr>
                <a:t>SUB.D</a:t>
              </a:r>
              <a:endParaRPr lang="en-US" sz="1200" b="0">
                <a:effectLst/>
              </a:endParaRPr>
            </a:p>
          </p:txBody>
        </p:sp>
        <p:sp>
          <p:nvSpPr>
            <p:cNvPr id="2375797" name="Rectangle 117"/>
            <p:cNvSpPr>
              <a:spLocks noChangeArrowheads="1"/>
            </p:cNvSpPr>
            <p:nvPr/>
          </p:nvSpPr>
          <p:spPr bwMode="auto">
            <a:xfrm>
              <a:off x="519" y="1654"/>
              <a:ext cx="30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8011"/>
                  </a:solidFill>
                  <a:effectLst/>
                  <a:latin typeface="Geneva" charset="0"/>
                </a:rPr>
                <a:t>DIV.D</a:t>
              </a:r>
              <a:endParaRPr lang="en-US" sz="1200" b="0">
                <a:effectLst/>
              </a:endParaRPr>
            </a:p>
          </p:txBody>
        </p:sp>
        <p:sp>
          <p:nvSpPr>
            <p:cNvPr id="2375798" name="Rectangle 118"/>
            <p:cNvSpPr>
              <a:spLocks noChangeArrowheads="1"/>
            </p:cNvSpPr>
            <p:nvPr/>
          </p:nvSpPr>
          <p:spPr bwMode="auto">
            <a:xfrm>
              <a:off x="519" y="1800"/>
              <a:ext cx="3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ADD.D</a:t>
              </a:r>
              <a:endParaRPr lang="en-US" sz="1200" b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9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8EA74-583E-45A5-BA0B-FC72BF22BA37}" type="slidenum">
              <a:rPr lang="en-US"/>
              <a:pPr/>
              <a:t>37</a:t>
            </a:fld>
            <a:endParaRPr lang="en-US"/>
          </a:p>
        </p:txBody>
      </p:sp>
      <p:sp>
        <p:nvSpPr>
          <p:cNvPr id="237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896" y="228600"/>
            <a:ext cx="7772400" cy="442913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Scoreboard Example:  Cycle 61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76707" name="Line 3"/>
          <p:cNvSpPr>
            <a:spLocks noChangeShapeType="1"/>
          </p:cNvSpPr>
          <p:nvPr/>
        </p:nvSpPr>
        <p:spPr bwMode="auto">
          <a:xfrm>
            <a:off x="2779713" y="1695450"/>
            <a:ext cx="24653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6708" name="Line 4"/>
          <p:cNvSpPr>
            <a:spLocks noChangeShapeType="1"/>
          </p:cNvSpPr>
          <p:nvPr/>
        </p:nvSpPr>
        <p:spPr bwMode="auto">
          <a:xfrm>
            <a:off x="2779713" y="3094038"/>
            <a:ext cx="246538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6709" name="Line 5"/>
          <p:cNvSpPr>
            <a:spLocks noChangeShapeType="1"/>
          </p:cNvSpPr>
          <p:nvPr/>
        </p:nvSpPr>
        <p:spPr bwMode="auto">
          <a:xfrm>
            <a:off x="2779713" y="3559175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6710" name="Line 6"/>
          <p:cNvSpPr>
            <a:spLocks noChangeShapeType="1"/>
          </p:cNvSpPr>
          <p:nvPr/>
        </p:nvSpPr>
        <p:spPr bwMode="auto">
          <a:xfrm>
            <a:off x="2779713" y="472440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6711" name="Line 7"/>
          <p:cNvSpPr>
            <a:spLocks noChangeShapeType="1"/>
          </p:cNvSpPr>
          <p:nvPr/>
        </p:nvSpPr>
        <p:spPr bwMode="auto">
          <a:xfrm>
            <a:off x="2779713" y="525145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6712" name="Line 8"/>
          <p:cNvSpPr>
            <a:spLocks noChangeShapeType="1"/>
          </p:cNvSpPr>
          <p:nvPr/>
        </p:nvSpPr>
        <p:spPr bwMode="auto">
          <a:xfrm>
            <a:off x="2779713" y="5484813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6713" name="Rectangle 9"/>
          <p:cNvSpPr>
            <a:spLocks noChangeArrowheads="1"/>
          </p:cNvSpPr>
          <p:nvPr/>
        </p:nvSpPr>
        <p:spPr bwMode="auto">
          <a:xfrm>
            <a:off x="803275" y="1250950"/>
            <a:ext cx="1265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Instruction status </a:t>
            </a:r>
            <a:endParaRPr lang="en-US" sz="1200" b="0">
              <a:effectLst/>
            </a:endParaRPr>
          </a:p>
        </p:txBody>
      </p:sp>
      <p:sp>
        <p:nvSpPr>
          <p:cNvPr id="2376714" name="Rectangle 10"/>
          <p:cNvSpPr>
            <a:spLocks noChangeArrowheads="1"/>
          </p:cNvSpPr>
          <p:nvPr/>
        </p:nvSpPr>
        <p:spPr bwMode="auto">
          <a:xfrm>
            <a:off x="3389313" y="1250950"/>
            <a:ext cx="34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Read</a:t>
            </a:r>
            <a:endParaRPr lang="en-US" sz="1100">
              <a:effectLst/>
            </a:endParaRPr>
          </a:p>
        </p:txBody>
      </p:sp>
      <p:sp>
        <p:nvSpPr>
          <p:cNvPr id="2376715" name="Rectangle 11"/>
          <p:cNvSpPr>
            <a:spLocks noChangeArrowheads="1"/>
          </p:cNvSpPr>
          <p:nvPr/>
        </p:nvSpPr>
        <p:spPr bwMode="auto">
          <a:xfrm>
            <a:off x="4098925" y="1250950"/>
            <a:ext cx="6683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Execution</a:t>
            </a:r>
            <a:endParaRPr lang="en-US" sz="1100">
              <a:effectLst/>
            </a:endParaRPr>
          </a:p>
        </p:txBody>
      </p:sp>
      <p:sp>
        <p:nvSpPr>
          <p:cNvPr id="2376716" name="Rectangle 12"/>
          <p:cNvSpPr>
            <a:spLocks noChangeArrowheads="1"/>
          </p:cNvSpPr>
          <p:nvPr/>
        </p:nvSpPr>
        <p:spPr bwMode="auto">
          <a:xfrm>
            <a:off x="4799013" y="1250950"/>
            <a:ext cx="3857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 Write</a:t>
            </a:r>
            <a:endParaRPr lang="en-US" sz="1100">
              <a:effectLst/>
            </a:endParaRPr>
          </a:p>
        </p:txBody>
      </p:sp>
      <p:sp>
        <p:nvSpPr>
          <p:cNvPr id="2376717" name="Rectangle 13"/>
          <p:cNvSpPr>
            <a:spLocks noChangeArrowheads="1"/>
          </p:cNvSpPr>
          <p:nvPr/>
        </p:nvSpPr>
        <p:spPr bwMode="auto">
          <a:xfrm>
            <a:off x="803275" y="1484313"/>
            <a:ext cx="769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Instruction</a:t>
            </a:r>
            <a:endParaRPr lang="en-US" sz="1200" b="0">
              <a:effectLst/>
            </a:endParaRPr>
          </a:p>
        </p:txBody>
      </p:sp>
      <p:sp>
        <p:nvSpPr>
          <p:cNvPr id="2376718" name="Rectangle 14"/>
          <p:cNvSpPr>
            <a:spLocks noChangeArrowheads="1"/>
          </p:cNvSpPr>
          <p:nvPr/>
        </p:nvSpPr>
        <p:spPr bwMode="auto">
          <a:xfrm>
            <a:off x="1958975" y="1484313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j</a:t>
            </a:r>
            <a:endParaRPr lang="en-US" sz="1200" b="0">
              <a:effectLst/>
            </a:endParaRPr>
          </a:p>
        </p:txBody>
      </p:sp>
      <p:sp>
        <p:nvSpPr>
          <p:cNvPr id="2376719" name="Rectangle 15"/>
          <p:cNvSpPr>
            <a:spLocks noChangeArrowheads="1"/>
          </p:cNvSpPr>
          <p:nvPr/>
        </p:nvSpPr>
        <p:spPr bwMode="auto">
          <a:xfrm>
            <a:off x="2435225" y="1484313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k</a:t>
            </a:r>
            <a:endParaRPr lang="en-US" sz="1200" b="0">
              <a:effectLst/>
            </a:endParaRPr>
          </a:p>
        </p:txBody>
      </p:sp>
      <p:sp>
        <p:nvSpPr>
          <p:cNvPr id="2376720" name="Rectangle 16"/>
          <p:cNvSpPr>
            <a:spLocks noChangeArrowheads="1"/>
          </p:cNvSpPr>
          <p:nvPr/>
        </p:nvSpPr>
        <p:spPr bwMode="auto">
          <a:xfrm>
            <a:off x="2811463" y="1484313"/>
            <a:ext cx="3571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Issue</a:t>
            </a:r>
            <a:endParaRPr lang="en-US" sz="1100">
              <a:effectLst/>
            </a:endParaRPr>
          </a:p>
        </p:txBody>
      </p:sp>
      <p:sp>
        <p:nvSpPr>
          <p:cNvPr id="2376721" name="Rectangle 17"/>
          <p:cNvSpPr>
            <a:spLocks noChangeArrowheads="1"/>
          </p:cNvSpPr>
          <p:nvPr/>
        </p:nvSpPr>
        <p:spPr bwMode="auto">
          <a:xfrm>
            <a:off x="3389313" y="1484313"/>
            <a:ext cx="6302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operands</a:t>
            </a:r>
            <a:endParaRPr lang="en-US" sz="1100">
              <a:effectLst/>
            </a:endParaRPr>
          </a:p>
        </p:txBody>
      </p:sp>
      <p:sp>
        <p:nvSpPr>
          <p:cNvPr id="2376722" name="Rectangle 18"/>
          <p:cNvSpPr>
            <a:spLocks noChangeArrowheads="1"/>
          </p:cNvSpPr>
          <p:nvPr/>
        </p:nvSpPr>
        <p:spPr bwMode="auto">
          <a:xfrm>
            <a:off x="4098925" y="1484313"/>
            <a:ext cx="612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complete</a:t>
            </a:r>
            <a:endParaRPr lang="en-US" sz="1100">
              <a:effectLst/>
            </a:endParaRPr>
          </a:p>
        </p:txBody>
      </p:sp>
      <p:sp>
        <p:nvSpPr>
          <p:cNvPr id="2376723" name="Rectangle 19"/>
          <p:cNvSpPr>
            <a:spLocks noChangeArrowheads="1"/>
          </p:cNvSpPr>
          <p:nvPr/>
        </p:nvSpPr>
        <p:spPr bwMode="auto">
          <a:xfrm>
            <a:off x="4799013" y="1484313"/>
            <a:ext cx="427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Result</a:t>
            </a:r>
            <a:endParaRPr lang="en-US" sz="1100">
              <a:effectLst/>
            </a:endParaRPr>
          </a:p>
        </p:txBody>
      </p:sp>
      <p:sp>
        <p:nvSpPr>
          <p:cNvPr id="2376724" name="Rectangle 20"/>
          <p:cNvSpPr>
            <a:spLocks noChangeArrowheads="1"/>
          </p:cNvSpPr>
          <p:nvPr/>
        </p:nvSpPr>
        <p:spPr bwMode="auto">
          <a:xfrm>
            <a:off x="1350963" y="171767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6725" name="Rectangle 21"/>
          <p:cNvSpPr>
            <a:spLocks noChangeArrowheads="1"/>
          </p:cNvSpPr>
          <p:nvPr/>
        </p:nvSpPr>
        <p:spPr bwMode="auto">
          <a:xfrm>
            <a:off x="1836738" y="1717675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34+</a:t>
            </a:r>
            <a:endParaRPr lang="en-US" sz="1200" b="0">
              <a:effectLst/>
            </a:endParaRPr>
          </a:p>
        </p:txBody>
      </p:sp>
      <p:sp>
        <p:nvSpPr>
          <p:cNvPr id="2376726" name="Rectangle 22"/>
          <p:cNvSpPr>
            <a:spLocks noChangeArrowheads="1"/>
          </p:cNvSpPr>
          <p:nvPr/>
        </p:nvSpPr>
        <p:spPr bwMode="auto">
          <a:xfrm>
            <a:off x="2324100" y="1717675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R2</a:t>
            </a:r>
            <a:endParaRPr lang="en-US" sz="1200" b="0">
              <a:effectLst/>
            </a:endParaRPr>
          </a:p>
        </p:txBody>
      </p:sp>
      <p:sp>
        <p:nvSpPr>
          <p:cNvPr id="2376727" name="Rectangle 23"/>
          <p:cNvSpPr>
            <a:spLocks noChangeArrowheads="1"/>
          </p:cNvSpPr>
          <p:nvPr/>
        </p:nvSpPr>
        <p:spPr bwMode="auto">
          <a:xfrm>
            <a:off x="3003550" y="17176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</a:t>
            </a:r>
            <a:endParaRPr lang="en-US" sz="1200" b="0">
              <a:effectLst/>
            </a:endParaRPr>
          </a:p>
        </p:txBody>
      </p:sp>
      <p:sp>
        <p:nvSpPr>
          <p:cNvPr id="2376728" name="Rectangle 24"/>
          <p:cNvSpPr>
            <a:spLocks noChangeArrowheads="1"/>
          </p:cNvSpPr>
          <p:nvPr/>
        </p:nvSpPr>
        <p:spPr bwMode="auto">
          <a:xfrm>
            <a:off x="3652838" y="17176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2</a:t>
            </a:r>
            <a:endParaRPr lang="en-US" sz="1200" b="0">
              <a:effectLst/>
            </a:endParaRPr>
          </a:p>
        </p:txBody>
      </p:sp>
      <p:sp>
        <p:nvSpPr>
          <p:cNvPr id="2376729" name="Rectangle 25"/>
          <p:cNvSpPr>
            <a:spLocks noChangeArrowheads="1"/>
          </p:cNvSpPr>
          <p:nvPr/>
        </p:nvSpPr>
        <p:spPr bwMode="auto">
          <a:xfrm>
            <a:off x="4352925" y="17176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</a:t>
            </a:r>
            <a:endParaRPr lang="en-US" sz="1200" b="0">
              <a:effectLst/>
            </a:endParaRPr>
          </a:p>
        </p:txBody>
      </p:sp>
      <p:sp>
        <p:nvSpPr>
          <p:cNvPr id="2376730" name="Rectangle 26"/>
          <p:cNvSpPr>
            <a:spLocks noChangeArrowheads="1"/>
          </p:cNvSpPr>
          <p:nvPr/>
        </p:nvSpPr>
        <p:spPr bwMode="auto">
          <a:xfrm>
            <a:off x="4951413" y="17176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4</a:t>
            </a:r>
            <a:endParaRPr lang="en-US" sz="1200" b="0">
              <a:effectLst/>
            </a:endParaRPr>
          </a:p>
        </p:txBody>
      </p:sp>
      <p:sp>
        <p:nvSpPr>
          <p:cNvPr id="2376731" name="Rectangle 27"/>
          <p:cNvSpPr>
            <a:spLocks noChangeArrowheads="1"/>
          </p:cNvSpPr>
          <p:nvPr/>
        </p:nvSpPr>
        <p:spPr bwMode="auto">
          <a:xfrm>
            <a:off x="1350963" y="194945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6732" name="Rectangle 28"/>
          <p:cNvSpPr>
            <a:spLocks noChangeArrowheads="1"/>
          </p:cNvSpPr>
          <p:nvPr/>
        </p:nvSpPr>
        <p:spPr bwMode="auto">
          <a:xfrm>
            <a:off x="1836738" y="1949450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45+</a:t>
            </a:r>
            <a:endParaRPr lang="en-US" sz="1200" b="0">
              <a:effectLst/>
            </a:endParaRPr>
          </a:p>
        </p:txBody>
      </p:sp>
      <p:sp>
        <p:nvSpPr>
          <p:cNvPr id="2376733" name="Rectangle 29"/>
          <p:cNvSpPr>
            <a:spLocks noChangeArrowheads="1"/>
          </p:cNvSpPr>
          <p:nvPr/>
        </p:nvSpPr>
        <p:spPr bwMode="auto">
          <a:xfrm>
            <a:off x="2324100" y="1949450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R3</a:t>
            </a:r>
            <a:endParaRPr lang="en-US" sz="1200" b="0">
              <a:effectLst/>
            </a:endParaRPr>
          </a:p>
        </p:txBody>
      </p:sp>
      <p:sp>
        <p:nvSpPr>
          <p:cNvPr id="2376734" name="Rectangle 30"/>
          <p:cNvSpPr>
            <a:spLocks noChangeArrowheads="1"/>
          </p:cNvSpPr>
          <p:nvPr/>
        </p:nvSpPr>
        <p:spPr bwMode="auto">
          <a:xfrm>
            <a:off x="3003550" y="194945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5</a:t>
            </a:r>
            <a:endParaRPr lang="en-US" sz="1200" b="0">
              <a:effectLst/>
            </a:endParaRPr>
          </a:p>
        </p:txBody>
      </p:sp>
      <p:sp>
        <p:nvSpPr>
          <p:cNvPr id="2376735" name="Rectangle 31"/>
          <p:cNvSpPr>
            <a:spLocks noChangeArrowheads="1"/>
          </p:cNvSpPr>
          <p:nvPr/>
        </p:nvSpPr>
        <p:spPr bwMode="auto">
          <a:xfrm>
            <a:off x="3652838" y="194945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6</a:t>
            </a:r>
            <a:endParaRPr lang="en-US" sz="1200" b="0">
              <a:effectLst/>
            </a:endParaRPr>
          </a:p>
        </p:txBody>
      </p:sp>
      <p:sp>
        <p:nvSpPr>
          <p:cNvPr id="2376736" name="Rectangle 32"/>
          <p:cNvSpPr>
            <a:spLocks noChangeArrowheads="1"/>
          </p:cNvSpPr>
          <p:nvPr/>
        </p:nvSpPr>
        <p:spPr bwMode="auto">
          <a:xfrm>
            <a:off x="4352925" y="194945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7</a:t>
            </a:r>
            <a:endParaRPr lang="en-US" sz="1200" b="0">
              <a:effectLst/>
            </a:endParaRPr>
          </a:p>
        </p:txBody>
      </p:sp>
      <p:sp>
        <p:nvSpPr>
          <p:cNvPr id="2376737" name="Rectangle 33"/>
          <p:cNvSpPr>
            <a:spLocks noChangeArrowheads="1"/>
          </p:cNvSpPr>
          <p:nvPr/>
        </p:nvSpPr>
        <p:spPr bwMode="auto">
          <a:xfrm>
            <a:off x="4951413" y="194945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8</a:t>
            </a:r>
            <a:endParaRPr lang="en-US" sz="1200" b="0">
              <a:effectLst/>
            </a:endParaRPr>
          </a:p>
        </p:txBody>
      </p:sp>
      <p:sp>
        <p:nvSpPr>
          <p:cNvPr id="2376738" name="Rectangle 34"/>
          <p:cNvSpPr>
            <a:spLocks noChangeArrowheads="1"/>
          </p:cNvSpPr>
          <p:nvPr/>
        </p:nvSpPr>
        <p:spPr bwMode="auto">
          <a:xfrm>
            <a:off x="1350963" y="218281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6739" name="Rectangle 35"/>
          <p:cNvSpPr>
            <a:spLocks noChangeArrowheads="1"/>
          </p:cNvSpPr>
          <p:nvPr/>
        </p:nvSpPr>
        <p:spPr bwMode="auto">
          <a:xfrm>
            <a:off x="1836738" y="218281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6740" name="Rectangle 36"/>
          <p:cNvSpPr>
            <a:spLocks noChangeArrowheads="1"/>
          </p:cNvSpPr>
          <p:nvPr/>
        </p:nvSpPr>
        <p:spPr bwMode="auto">
          <a:xfrm>
            <a:off x="2324100" y="218281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76741" name="Rectangle 37"/>
          <p:cNvSpPr>
            <a:spLocks noChangeArrowheads="1"/>
          </p:cNvSpPr>
          <p:nvPr/>
        </p:nvSpPr>
        <p:spPr bwMode="auto">
          <a:xfrm>
            <a:off x="3003550" y="21828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6</a:t>
            </a:r>
            <a:endParaRPr lang="en-US" sz="1200" b="0">
              <a:effectLst/>
            </a:endParaRPr>
          </a:p>
        </p:txBody>
      </p:sp>
      <p:sp>
        <p:nvSpPr>
          <p:cNvPr id="2376742" name="Rectangle 38"/>
          <p:cNvSpPr>
            <a:spLocks noChangeArrowheads="1"/>
          </p:cNvSpPr>
          <p:nvPr/>
        </p:nvSpPr>
        <p:spPr bwMode="auto">
          <a:xfrm>
            <a:off x="3652838" y="2182813"/>
            <a:ext cx="1422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9            19          20</a:t>
            </a:r>
            <a:endParaRPr lang="en-US" sz="1200">
              <a:effectLst/>
            </a:endParaRPr>
          </a:p>
        </p:txBody>
      </p:sp>
      <p:sp>
        <p:nvSpPr>
          <p:cNvPr id="2376743" name="Rectangle 39"/>
          <p:cNvSpPr>
            <a:spLocks noChangeArrowheads="1"/>
          </p:cNvSpPr>
          <p:nvPr/>
        </p:nvSpPr>
        <p:spPr bwMode="auto">
          <a:xfrm>
            <a:off x="1350963" y="241617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6744" name="Rectangle 40"/>
          <p:cNvSpPr>
            <a:spLocks noChangeArrowheads="1"/>
          </p:cNvSpPr>
          <p:nvPr/>
        </p:nvSpPr>
        <p:spPr bwMode="auto">
          <a:xfrm>
            <a:off x="1836738" y="241617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6745" name="Rectangle 41"/>
          <p:cNvSpPr>
            <a:spLocks noChangeArrowheads="1"/>
          </p:cNvSpPr>
          <p:nvPr/>
        </p:nvSpPr>
        <p:spPr bwMode="auto">
          <a:xfrm>
            <a:off x="2324100" y="241617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6746" name="Rectangle 42"/>
          <p:cNvSpPr>
            <a:spLocks noChangeArrowheads="1"/>
          </p:cNvSpPr>
          <p:nvPr/>
        </p:nvSpPr>
        <p:spPr bwMode="auto">
          <a:xfrm>
            <a:off x="3003550" y="24161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7</a:t>
            </a:r>
            <a:endParaRPr lang="en-US" sz="1200" b="0">
              <a:effectLst/>
            </a:endParaRPr>
          </a:p>
        </p:txBody>
      </p:sp>
      <p:sp>
        <p:nvSpPr>
          <p:cNvPr id="2376747" name="Rectangle 43"/>
          <p:cNvSpPr>
            <a:spLocks noChangeArrowheads="1"/>
          </p:cNvSpPr>
          <p:nvPr/>
        </p:nvSpPr>
        <p:spPr bwMode="auto">
          <a:xfrm>
            <a:off x="3652838" y="24161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9</a:t>
            </a:r>
            <a:endParaRPr lang="en-US" sz="1200" b="0">
              <a:effectLst/>
            </a:endParaRPr>
          </a:p>
        </p:txBody>
      </p:sp>
      <p:sp>
        <p:nvSpPr>
          <p:cNvPr id="2376748" name="Rectangle 44"/>
          <p:cNvSpPr>
            <a:spLocks noChangeArrowheads="1"/>
          </p:cNvSpPr>
          <p:nvPr/>
        </p:nvSpPr>
        <p:spPr bwMode="auto">
          <a:xfrm>
            <a:off x="4291013" y="241617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11</a:t>
            </a:r>
            <a:endParaRPr lang="en-US" sz="1200" b="0">
              <a:effectLst/>
            </a:endParaRPr>
          </a:p>
        </p:txBody>
      </p:sp>
      <p:sp>
        <p:nvSpPr>
          <p:cNvPr id="2376749" name="Rectangle 45"/>
          <p:cNvSpPr>
            <a:spLocks noChangeArrowheads="1"/>
          </p:cNvSpPr>
          <p:nvPr/>
        </p:nvSpPr>
        <p:spPr bwMode="auto">
          <a:xfrm>
            <a:off x="4889500" y="241617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12</a:t>
            </a:r>
            <a:endParaRPr lang="en-US" sz="1200" b="0">
              <a:effectLst/>
            </a:endParaRPr>
          </a:p>
        </p:txBody>
      </p:sp>
      <p:sp>
        <p:nvSpPr>
          <p:cNvPr id="2376750" name="Rectangle 46"/>
          <p:cNvSpPr>
            <a:spLocks noChangeArrowheads="1"/>
          </p:cNvSpPr>
          <p:nvPr/>
        </p:nvSpPr>
        <p:spPr bwMode="auto">
          <a:xfrm>
            <a:off x="1350963" y="2649538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76751" name="Rectangle 47"/>
          <p:cNvSpPr>
            <a:spLocks noChangeArrowheads="1"/>
          </p:cNvSpPr>
          <p:nvPr/>
        </p:nvSpPr>
        <p:spPr bwMode="auto">
          <a:xfrm>
            <a:off x="1836738" y="264953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6752" name="Rectangle 48"/>
          <p:cNvSpPr>
            <a:spLocks noChangeArrowheads="1"/>
          </p:cNvSpPr>
          <p:nvPr/>
        </p:nvSpPr>
        <p:spPr bwMode="auto">
          <a:xfrm>
            <a:off x="2324100" y="264953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6753" name="Rectangle 49"/>
          <p:cNvSpPr>
            <a:spLocks noChangeArrowheads="1"/>
          </p:cNvSpPr>
          <p:nvPr/>
        </p:nvSpPr>
        <p:spPr bwMode="auto">
          <a:xfrm>
            <a:off x="3003550" y="2649538"/>
            <a:ext cx="16240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8           21           </a:t>
            </a:r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61</a:t>
            </a:r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 </a:t>
            </a:r>
            <a:endParaRPr lang="en-US" sz="1200">
              <a:effectLst/>
            </a:endParaRPr>
          </a:p>
        </p:txBody>
      </p:sp>
      <p:sp>
        <p:nvSpPr>
          <p:cNvPr id="2376754" name="Rectangle 50"/>
          <p:cNvSpPr>
            <a:spLocks noChangeArrowheads="1"/>
          </p:cNvSpPr>
          <p:nvPr/>
        </p:nvSpPr>
        <p:spPr bwMode="auto">
          <a:xfrm>
            <a:off x="1350963" y="288131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6755" name="Rectangle 51"/>
          <p:cNvSpPr>
            <a:spLocks noChangeArrowheads="1"/>
          </p:cNvSpPr>
          <p:nvPr/>
        </p:nvSpPr>
        <p:spPr bwMode="auto">
          <a:xfrm>
            <a:off x="1836738" y="288131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6756" name="Rectangle 52"/>
          <p:cNvSpPr>
            <a:spLocks noChangeArrowheads="1"/>
          </p:cNvSpPr>
          <p:nvPr/>
        </p:nvSpPr>
        <p:spPr bwMode="auto">
          <a:xfrm>
            <a:off x="2324100" y="288131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6757" name="Rectangle 53"/>
          <p:cNvSpPr>
            <a:spLocks noChangeArrowheads="1"/>
          </p:cNvSpPr>
          <p:nvPr/>
        </p:nvSpPr>
        <p:spPr bwMode="auto">
          <a:xfrm>
            <a:off x="2943225" y="288131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13</a:t>
            </a:r>
            <a:endParaRPr lang="en-US" sz="1200" b="0">
              <a:effectLst/>
            </a:endParaRPr>
          </a:p>
        </p:txBody>
      </p:sp>
      <p:sp>
        <p:nvSpPr>
          <p:cNvPr id="2376758" name="Rectangle 54"/>
          <p:cNvSpPr>
            <a:spLocks noChangeArrowheads="1"/>
          </p:cNvSpPr>
          <p:nvPr/>
        </p:nvSpPr>
        <p:spPr bwMode="auto">
          <a:xfrm>
            <a:off x="3592513" y="288131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14</a:t>
            </a:r>
            <a:endParaRPr lang="en-US" sz="1200" b="0">
              <a:effectLst/>
            </a:endParaRPr>
          </a:p>
        </p:txBody>
      </p:sp>
      <p:sp>
        <p:nvSpPr>
          <p:cNvPr id="2376759" name="Rectangle 55"/>
          <p:cNvSpPr>
            <a:spLocks noChangeArrowheads="1"/>
          </p:cNvSpPr>
          <p:nvPr/>
        </p:nvSpPr>
        <p:spPr bwMode="auto">
          <a:xfrm>
            <a:off x="4291013" y="2881313"/>
            <a:ext cx="8001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16          22</a:t>
            </a:r>
            <a:endParaRPr lang="en-US" sz="1200" b="0">
              <a:effectLst/>
            </a:endParaRPr>
          </a:p>
        </p:txBody>
      </p:sp>
      <p:sp>
        <p:nvSpPr>
          <p:cNvPr id="2376760" name="Rectangle 56"/>
          <p:cNvSpPr>
            <a:spLocks noChangeArrowheads="1"/>
          </p:cNvSpPr>
          <p:nvPr/>
        </p:nvSpPr>
        <p:spPr bwMode="auto">
          <a:xfrm>
            <a:off x="803275" y="3114675"/>
            <a:ext cx="1531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Functional unit status</a:t>
            </a:r>
            <a:endParaRPr lang="en-US" sz="1200" b="0">
              <a:effectLst/>
            </a:endParaRPr>
          </a:p>
        </p:txBody>
      </p:sp>
      <p:sp>
        <p:nvSpPr>
          <p:cNvPr id="2376761" name="Rectangle 57"/>
          <p:cNvSpPr>
            <a:spLocks noChangeArrowheads="1"/>
          </p:cNvSpPr>
          <p:nvPr/>
        </p:nvSpPr>
        <p:spPr bwMode="auto">
          <a:xfrm>
            <a:off x="4098925" y="3114675"/>
            <a:ext cx="2873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dest</a:t>
            </a:r>
            <a:endParaRPr lang="en-US" sz="1100">
              <a:effectLst/>
            </a:endParaRPr>
          </a:p>
        </p:txBody>
      </p:sp>
      <p:sp>
        <p:nvSpPr>
          <p:cNvPr id="2376762" name="Rectangle 58"/>
          <p:cNvSpPr>
            <a:spLocks noChangeArrowheads="1"/>
          </p:cNvSpPr>
          <p:nvPr/>
        </p:nvSpPr>
        <p:spPr bwMode="auto">
          <a:xfrm>
            <a:off x="4799013" y="3114675"/>
            <a:ext cx="1714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S1</a:t>
            </a:r>
            <a:endParaRPr lang="en-US" sz="1100">
              <a:effectLst/>
            </a:endParaRPr>
          </a:p>
        </p:txBody>
      </p:sp>
      <p:sp>
        <p:nvSpPr>
          <p:cNvPr id="2376763" name="Rectangle 59"/>
          <p:cNvSpPr>
            <a:spLocks noChangeArrowheads="1"/>
          </p:cNvSpPr>
          <p:nvPr/>
        </p:nvSpPr>
        <p:spPr bwMode="auto">
          <a:xfrm>
            <a:off x="5286375" y="3114675"/>
            <a:ext cx="1714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S2</a:t>
            </a:r>
            <a:endParaRPr lang="en-US" sz="1100">
              <a:effectLst/>
            </a:endParaRPr>
          </a:p>
        </p:txBody>
      </p:sp>
      <p:sp>
        <p:nvSpPr>
          <p:cNvPr id="2376764" name="Rectangle 60"/>
          <p:cNvSpPr>
            <a:spLocks noChangeArrowheads="1"/>
          </p:cNvSpPr>
          <p:nvPr/>
        </p:nvSpPr>
        <p:spPr bwMode="auto">
          <a:xfrm>
            <a:off x="5772150" y="3114675"/>
            <a:ext cx="4873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FU for j</a:t>
            </a:r>
            <a:endParaRPr lang="en-US" sz="1100">
              <a:effectLst/>
            </a:endParaRPr>
          </a:p>
        </p:txBody>
      </p:sp>
      <p:sp>
        <p:nvSpPr>
          <p:cNvPr id="2376765" name="Rectangle 61"/>
          <p:cNvSpPr>
            <a:spLocks noChangeArrowheads="1"/>
          </p:cNvSpPr>
          <p:nvPr/>
        </p:nvSpPr>
        <p:spPr bwMode="auto">
          <a:xfrm>
            <a:off x="6462713" y="3114675"/>
            <a:ext cx="5270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FU for k</a:t>
            </a:r>
            <a:endParaRPr lang="en-US" sz="1100">
              <a:effectLst/>
            </a:endParaRPr>
          </a:p>
        </p:txBody>
      </p:sp>
      <p:sp>
        <p:nvSpPr>
          <p:cNvPr id="2376766" name="Rectangle 62"/>
          <p:cNvSpPr>
            <a:spLocks noChangeArrowheads="1"/>
          </p:cNvSpPr>
          <p:nvPr/>
        </p:nvSpPr>
        <p:spPr bwMode="auto">
          <a:xfrm>
            <a:off x="7202488" y="3114675"/>
            <a:ext cx="209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Fj?</a:t>
            </a:r>
            <a:endParaRPr lang="en-US" sz="1100">
              <a:effectLst/>
            </a:endParaRPr>
          </a:p>
        </p:txBody>
      </p:sp>
      <p:sp>
        <p:nvSpPr>
          <p:cNvPr id="2376767" name="Rectangle 63"/>
          <p:cNvSpPr>
            <a:spLocks noChangeArrowheads="1"/>
          </p:cNvSpPr>
          <p:nvPr/>
        </p:nvSpPr>
        <p:spPr bwMode="auto">
          <a:xfrm>
            <a:off x="7821613" y="3114675"/>
            <a:ext cx="2492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Fk?</a:t>
            </a:r>
            <a:endParaRPr lang="en-US" sz="1100">
              <a:effectLst/>
            </a:endParaRPr>
          </a:p>
        </p:txBody>
      </p:sp>
      <p:sp>
        <p:nvSpPr>
          <p:cNvPr id="2376768" name="Rectangle 64"/>
          <p:cNvSpPr>
            <a:spLocks noChangeArrowheads="1"/>
          </p:cNvSpPr>
          <p:nvPr/>
        </p:nvSpPr>
        <p:spPr bwMode="auto">
          <a:xfrm>
            <a:off x="1350963" y="3348038"/>
            <a:ext cx="355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Time</a:t>
            </a:r>
            <a:endParaRPr lang="en-US" sz="1200" b="0">
              <a:effectLst/>
            </a:endParaRPr>
          </a:p>
        </p:txBody>
      </p:sp>
      <p:sp>
        <p:nvSpPr>
          <p:cNvPr id="2376769" name="Rectangle 65"/>
          <p:cNvSpPr>
            <a:spLocks noChangeArrowheads="1"/>
          </p:cNvSpPr>
          <p:nvPr/>
        </p:nvSpPr>
        <p:spPr bwMode="auto">
          <a:xfrm>
            <a:off x="1836738" y="3348038"/>
            <a:ext cx="415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Name</a:t>
            </a:r>
            <a:endParaRPr lang="en-US" sz="1200" b="0">
              <a:effectLst/>
            </a:endParaRPr>
          </a:p>
        </p:txBody>
      </p:sp>
      <p:sp>
        <p:nvSpPr>
          <p:cNvPr id="2376770" name="Rectangle 66"/>
          <p:cNvSpPr>
            <a:spLocks noChangeArrowheads="1"/>
          </p:cNvSpPr>
          <p:nvPr/>
        </p:nvSpPr>
        <p:spPr bwMode="auto">
          <a:xfrm>
            <a:off x="2811463" y="3348038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Busy</a:t>
            </a:r>
            <a:endParaRPr lang="en-US" sz="1200" b="0">
              <a:effectLst/>
            </a:endParaRPr>
          </a:p>
        </p:txBody>
      </p:sp>
      <p:sp>
        <p:nvSpPr>
          <p:cNvPr id="2376771" name="Rectangle 67"/>
          <p:cNvSpPr>
            <a:spLocks noChangeArrowheads="1"/>
          </p:cNvSpPr>
          <p:nvPr/>
        </p:nvSpPr>
        <p:spPr bwMode="auto">
          <a:xfrm>
            <a:off x="3389313" y="3348038"/>
            <a:ext cx="19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Op</a:t>
            </a:r>
            <a:endParaRPr lang="en-US" sz="1100">
              <a:effectLst/>
            </a:endParaRPr>
          </a:p>
        </p:txBody>
      </p:sp>
      <p:sp>
        <p:nvSpPr>
          <p:cNvPr id="2376772" name="Rectangle 68"/>
          <p:cNvSpPr>
            <a:spLocks noChangeArrowheads="1"/>
          </p:cNvSpPr>
          <p:nvPr/>
        </p:nvSpPr>
        <p:spPr bwMode="auto">
          <a:xfrm>
            <a:off x="4098925" y="3348038"/>
            <a:ext cx="1238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Fi</a:t>
            </a:r>
            <a:endParaRPr lang="en-US" sz="1100">
              <a:effectLst/>
            </a:endParaRPr>
          </a:p>
        </p:txBody>
      </p:sp>
      <p:sp>
        <p:nvSpPr>
          <p:cNvPr id="2376773" name="Rectangle 69"/>
          <p:cNvSpPr>
            <a:spLocks noChangeArrowheads="1"/>
          </p:cNvSpPr>
          <p:nvPr/>
        </p:nvSpPr>
        <p:spPr bwMode="auto">
          <a:xfrm>
            <a:off x="4799013" y="3348038"/>
            <a:ext cx="1238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Fj</a:t>
            </a:r>
            <a:endParaRPr lang="en-US" sz="1100">
              <a:effectLst/>
            </a:endParaRPr>
          </a:p>
        </p:txBody>
      </p:sp>
      <p:sp>
        <p:nvSpPr>
          <p:cNvPr id="2376774" name="Rectangle 70"/>
          <p:cNvSpPr>
            <a:spLocks noChangeArrowheads="1"/>
          </p:cNvSpPr>
          <p:nvPr/>
        </p:nvSpPr>
        <p:spPr bwMode="auto">
          <a:xfrm>
            <a:off x="5286375" y="3348038"/>
            <a:ext cx="1635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Fk</a:t>
            </a:r>
            <a:endParaRPr lang="en-US" sz="1100">
              <a:effectLst/>
            </a:endParaRPr>
          </a:p>
        </p:txBody>
      </p:sp>
      <p:sp>
        <p:nvSpPr>
          <p:cNvPr id="2376775" name="Rectangle 71"/>
          <p:cNvSpPr>
            <a:spLocks noChangeArrowheads="1"/>
          </p:cNvSpPr>
          <p:nvPr/>
        </p:nvSpPr>
        <p:spPr bwMode="auto">
          <a:xfrm>
            <a:off x="5772150" y="3348038"/>
            <a:ext cx="1460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Qj</a:t>
            </a:r>
            <a:endParaRPr lang="en-US" sz="1100">
              <a:effectLst/>
            </a:endParaRPr>
          </a:p>
        </p:txBody>
      </p:sp>
      <p:sp>
        <p:nvSpPr>
          <p:cNvPr id="2376776" name="Rectangle 72"/>
          <p:cNvSpPr>
            <a:spLocks noChangeArrowheads="1"/>
          </p:cNvSpPr>
          <p:nvPr/>
        </p:nvSpPr>
        <p:spPr bwMode="auto">
          <a:xfrm>
            <a:off x="6462713" y="3348038"/>
            <a:ext cx="1857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Qk</a:t>
            </a:r>
            <a:endParaRPr lang="en-US" sz="1100">
              <a:effectLst/>
            </a:endParaRPr>
          </a:p>
        </p:txBody>
      </p:sp>
      <p:sp>
        <p:nvSpPr>
          <p:cNvPr id="2376777" name="Rectangle 73"/>
          <p:cNvSpPr>
            <a:spLocks noChangeArrowheads="1"/>
          </p:cNvSpPr>
          <p:nvPr/>
        </p:nvSpPr>
        <p:spPr bwMode="auto">
          <a:xfrm>
            <a:off x="7202488" y="3348038"/>
            <a:ext cx="1397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Rj</a:t>
            </a:r>
            <a:endParaRPr lang="en-US" sz="1100">
              <a:effectLst/>
            </a:endParaRPr>
          </a:p>
        </p:txBody>
      </p:sp>
      <p:sp>
        <p:nvSpPr>
          <p:cNvPr id="2376778" name="Rectangle 74"/>
          <p:cNvSpPr>
            <a:spLocks noChangeArrowheads="1"/>
          </p:cNvSpPr>
          <p:nvPr/>
        </p:nvSpPr>
        <p:spPr bwMode="auto">
          <a:xfrm>
            <a:off x="7821613" y="3348038"/>
            <a:ext cx="1793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Rk</a:t>
            </a:r>
            <a:endParaRPr lang="en-US" sz="1100">
              <a:effectLst/>
            </a:endParaRPr>
          </a:p>
        </p:txBody>
      </p:sp>
      <p:sp>
        <p:nvSpPr>
          <p:cNvPr id="2376779" name="Rectangle 75"/>
          <p:cNvSpPr>
            <a:spLocks noChangeArrowheads="1"/>
          </p:cNvSpPr>
          <p:nvPr/>
        </p:nvSpPr>
        <p:spPr bwMode="auto">
          <a:xfrm>
            <a:off x="1836738" y="3581400"/>
            <a:ext cx="503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76780" name="Rectangle 76"/>
          <p:cNvSpPr>
            <a:spLocks noChangeArrowheads="1"/>
          </p:cNvSpPr>
          <p:nvPr/>
        </p:nvSpPr>
        <p:spPr bwMode="auto">
          <a:xfrm>
            <a:off x="2811463" y="3581400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76781" name="Line 77"/>
          <p:cNvSpPr>
            <a:spLocks noChangeShapeType="1"/>
          </p:cNvSpPr>
          <p:nvPr/>
        </p:nvSpPr>
        <p:spPr bwMode="auto">
          <a:xfrm>
            <a:off x="2770188" y="1695450"/>
            <a:ext cx="1587" cy="139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6782" name="Rectangle 78"/>
          <p:cNvSpPr>
            <a:spLocks noChangeArrowheads="1"/>
          </p:cNvSpPr>
          <p:nvPr/>
        </p:nvSpPr>
        <p:spPr bwMode="auto">
          <a:xfrm>
            <a:off x="1836738" y="3813175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Mult1</a:t>
            </a:r>
            <a:endParaRPr lang="en-US" sz="1200" b="0">
              <a:effectLst/>
            </a:endParaRPr>
          </a:p>
        </p:txBody>
      </p:sp>
      <p:sp>
        <p:nvSpPr>
          <p:cNvPr id="2376783" name="Rectangle 79"/>
          <p:cNvSpPr>
            <a:spLocks noChangeArrowheads="1"/>
          </p:cNvSpPr>
          <p:nvPr/>
        </p:nvSpPr>
        <p:spPr bwMode="auto">
          <a:xfrm>
            <a:off x="1836738" y="4046538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Mult2</a:t>
            </a:r>
            <a:endParaRPr lang="en-US" sz="1200" b="0">
              <a:effectLst/>
            </a:endParaRPr>
          </a:p>
        </p:txBody>
      </p:sp>
      <p:sp>
        <p:nvSpPr>
          <p:cNvPr id="2376784" name="Rectangle 80"/>
          <p:cNvSpPr>
            <a:spLocks noChangeArrowheads="1"/>
          </p:cNvSpPr>
          <p:nvPr/>
        </p:nvSpPr>
        <p:spPr bwMode="auto">
          <a:xfrm>
            <a:off x="2811463" y="4046538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76785" name="Rectangle 81"/>
          <p:cNvSpPr>
            <a:spLocks noChangeArrowheads="1"/>
          </p:cNvSpPr>
          <p:nvPr/>
        </p:nvSpPr>
        <p:spPr bwMode="auto">
          <a:xfrm>
            <a:off x="1836738" y="4279900"/>
            <a:ext cx="3063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</a:t>
            </a:r>
            <a:endParaRPr lang="en-US" sz="1200" b="0">
              <a:effectLst/>
            </a:endParaRPr>
          </a:p>
        </p:txBody>
      </p:sp>
      <p:sp>
        <p:nvSpPr>
          <p:cNvPr id="2376786" name="Rectangle 82"/>
          <p:cNvSpPr>
            <a:spLocks noChangeArrowheads="1"/>
          </p:cNvSpPr>
          <p:nvPr/>
        </p:nvSpPr>
        <p:spPr bwMode="auto">
          <a:xfrm>
            <a:off x="2811463" y="4279900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76787" name="Rectangle 83"/>
          <p:cNvSpPr>
            <a:spLocks noChangeArrowheads="1"/>
          </p:cNvSpPr>
          <p:nvPr/>
        </p:nvSpPr>
        <p:spPr bwMode="auto">
          <a:xfrm>
            <a:off x="1600200" y="4513263"/>
            <a:ext cx="7064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 0  Divide</a:t>
            </a:r>
            <a:endParaRPr lang="en-US" sz="1200" b="0">
              <a:effectLst/>
            </a:endParaRPr>
          </a:p>
        </p:txBody>
      </p:sp>
      <p:sp>
        <p:nvSpPr>
          <p:cNvPr id="2376788" name="Rectangle 84"/>
          <p:cNvSpPr>
            <a:spLocks noChangeArrowheads="1"/>
          </p:cNvSpPr>
          <p:nvPr/>
        </p:nvSpPr>
        <p:spPr bwMode="auto">
          <a:xfrm>
            <a:off x="2811463" y="4513263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6789" name="Rectangle 85"/>
          <p:cNvSpPr>
            <a:spLocks noChangeArrowheads="1"/>
          </p:cNvSpPr>
          <p:nvPr/>
        </p:nvSpPr>
        <p:spPr bwMode="auto">
          <a:xfrm>
            <a:off x="3389313" y="4513263"/>
            <a:ext cx="266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Div</a:t>
            </a:r>
            <a:endParaRPr lang="en-US" sz="1200" b="0">
              <a:effectLst/>
            </a:endParaRPr>
          </a:p>
        </p:txBody>
      </p:sp>
      <p:sp>
        <p:nvSpPr>
          <p:cNvPr id="2376790" name="Rectangle 86"/>
          <p:cNvSpPr>
            <a:spLocks noChangeArrowheads="1"/>
          </p:cNvSpPr>
          <p:nvPr/>
        </p:nvSpPr>
        <p:spPr bwMode="auto">
          <a:xfrm>
            <a:off x="4098925" y="4513263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76791" name="Rectangle 87"/>
          <p:cNvSpPr>
            <a:spLocks noChangeArrowheads="1"/>
          </p:cNvSpPr>
          <p:nvPr/>
        </p:nvSpPr>
        <p:spPr bwMode="auto">
          <a:xfrm>
            <a:off x="4799013" y="45132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6792" name="Rectangle 88"/>
          <p:cNvSpPr>
            <a:spLocks noChangeArrowheads="1"/>
          </p:cNvSpPr>
          <p:nvPr/>
        </p:nvSpPr>
        <p:spPr bwMode="auto">
          <a:xfrm>
            <a:off x="5286375" y="45132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6793" name="Rectangle 89"/>
          <p:cNvSpPr>
            <a:spLocks noChangeArrowheads="1"/>
          </p:cNvSpPr>
          <p:nvPr/>
        </p:nvSpPr>
        <p:spPr bwMode="auto">
          <a:xfrm>
            <a:off x="7202488" y="4513263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6794" name="Rectangle 90"/>
          <p:cNvSpPr>
            <a:spLocks noChangeArrowheads="1"/>
          </p:cNvSpPr>
          <p:nvPr/>
        </p:nvSpPr>
        <p:spPr bwMode="auto">
          <a:xfrm>
            <a:off x="7821613" y="4513263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Yes</a:t>
            </a:r>
            <a:endParaRPr lang="en-US" sz="1200" b="0">
              <a:effectLst/>
            </a:endParaRPr>
          </a:p>
        </p:txBody>
      </p:sp>
      <p:sp>
        <p:nvSpPr>
          <p:cNvPr id="2376795" name="Rectangle 91"/>
          <p:cNvSpPr>
            <a:spLocks noChangeArrowheads="1"/>
          </p:cNvSpPr>
          <p:nvPr/>
        </p:nvSpPr>
        <p:spPr bwMode="auto">
          <a:xfrm>
            <a:off x="803275" y="4745038"/>
            <a:ext cx="14843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Register result status</a:t>
            </a:r>
            <a:endParaRPr lang="en-US" sz="1200" b="0">
              <a:effectLst/>
            </a:endParaRPr>
          </a:p>
        </p:txBody>
      </p:sp>
      <p:sp>
        <p:nvSpPr>
          <p:cNvPr id="2376796" name="Rectangle 92"/>
          <p:cNvSpPr>
            <a:spLocks noChangeArrowheads="1"/>
          </p:cNvSpPr>
          <p:nvPr/>
        </p:nvSpPr>
        <p:spPr bwMode="auto">
          <a:xfrm>
            <a:off x="812800" y="4978400"/>
            <a:ext cx="574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>
                <a:solidFill>
                  <a:srgbClr val="000000"/>
                </a:solidFill>
                <a:effectLst/>
                <a:latin typeface="Geneva" charset="0"/>
              </a:rPr>
              <a:t>Clock</a:t>
            </a:r>
            <a:endParaRPr lang="en-US" sz="1200" b="0">
              <a:effectLst/>
            </a:endParaRPr>
          </a:p>
        </p:txBody>
      </p:sp>
      <p:sp>
        <p:nvSpPr>
          <p:cNvPr id="2376797" name="Rectangle 93"/>
          <p:cNvSpPr>
            <a:spLocks noChangeArrowheads="1"/>
          </p:cNvSpPr>
          <p:nvPr/>
        </p:nvSpPr>
        <p:spPr bwMode="auto">
          <a:xfrm>
            <a:off x="2820988" y="496887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6798" name="Rectangle 94"/>
          <p:cNvSpPr>
            <a:spLocks noChangeArrowheads="1"/>
          </p:cNvSpPr>
          <p:nvPr/>
        </p:nvSpPr>
        <p:spPr bwMode="auto">
          <a:xfrm>
            <a:off x="3398838" y="496887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6799" name="Rectangle 95"/>
          <p:cNvSpPr>
            <a:spLocks noChangeArrowheads="1"/>
          </p:cNvSpPr>
          <p:nvPr/>
        </p:nvSpPr>
        <p:spPr bwMode="auto">
          <a:xfrm>
            <a:off x="4108450" y="496887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76800" name="Rectangle 96"/>
          <p:cNvSpPr>
            <a:spLocks noChangeArrowheads="1"/>
          </p:cNvSpPr>
          <p:nvPr/>
        </p:nvSpPr>
        <p:spPr bwMode="auto">
          <a:xfrm>
            <a:off x="4808538" y="4968875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6801" name="Rectangle 97"/>
          <p:cNvSpPr>
            <a:spLocks noChangeArrowheads="1"/>
          </p:cNvSpPr>
          <p:nvPr/>
        </p:nvSpPr>
        <p:spPr bwMode="auto">
          <a:xfrm>
            <a:off x="5295900" y="4968875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6802" name="Rectangle 98"/>
          <p:cNvSpPr>
            <a:spLocks noChangeArrowheads="1"/>
          </p:cNvSpPr>
          <p:nvPr/>
        </p:nvSpPr>
        <p:spPr bwMode="auto">
          <a:xfrm>
            <a:off x="5783263" y="4968875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76803" name="Rectangle 99"/>
          <p:cNvSpPr>
            <a:spLocks noChangeArrowheads="1"/>
          </p:cNvSpPr>
          <p:nvPr/>
        </p:nvSpPr>
        <p:spPr bwMode="auto">
          <a:xfrm>
            <a:off x="6472238" y="4968875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F12</a:t>
            </a:r>
            <a:endParaRPr lang="en-US" sz="1200" b="0">
              <a:effectLst/>
            </a:endParaRPr>
          </a:p>
        </p:txBody>
      </p:sp>
      <p:sp>
        <p:nvSpPr>
          <p:cNvPr id="2376804" name="Rectangle 100"/>
          <p:cNvSpPr>
            <a:spLocks noChangeArrowheads="1"/>
          </p:cNvSpPr>
          <p:nvPr/>
        </p:nvSpPr>
        <p:spPr bwMode="auto">
          <a:xfrm>
            <a:off x="7213600" y="4968875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...</a:t>
            </a:r>
            <a:endParaRPr lang="en-US" sz="1200" b="0">
              <a:effectLst/>
            </a:endParaRPr>
          </a:p>
        </p:txBody>
      </p:sp>
      <p:sp>
        <p:nvSpPr>
          <p:cNvPr id="2376805" name="Rectangle 101"/>
          <p:cNvSpPr>
            <a:spLocks noChangeArrowheads="1"/>
          </p:cNvSpPr>
          <p:nvPr/>
        </p:nvSpPr>
        <p:spPr bwMode="auto">
          <a:xfrm>
            <a:off x="7831138" y="4968875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F30</a:t>
            </a:r>
            <a:endParaRPr lang="en-US" sz="1200" b="0">
              <a:effectLst/>
            </a:endParaRPr>
          </a:p>
        </p:txBody>
      </p:sp>
      <p:sp>
        <p:nvSpPr>
          <p:cNvPr id="2376806" name="Rectangle 102"/>
          <p:cNvSpPr>
            <a:spLocks noChangeArrowheads="1"/>
          </p:cNvSpPr>
          <p:nvPr/>
        </p:nvSpPr>
        <p:spPr bwMode="auto">
          <a:xfrm>
            <a:off x="1004888" y="5272088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61</a:t>
            </a:r>
            <a:endParaRPr lang="en-US" sz="1200" b="0">
              <a:effectLst/>
            </a:endParaRPr>
          </a:p>
        </p:txBody>
      </p:sp>
      <p:sp>
        <p:nvSpPr>
          <p:cNvPr id="2376807" name="Rectangle 103"/>
          <p:cNvSpPr>
            <a:spLocks noChangeArrowheads="1"/>
          </p:cNvSpPr>
          <p:nvPr/>
        </p:nvSpPr>
        <p:spPr bwMode="auto">
          <a:xfrm>
            <a:off x="2324100" y="5272088"/>
            <a:ext cx="236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</a:t>
            </a:r>
            <a:endParaRPr lang="en-US" sz="1200" b="0">
              <a:effectLst/>
            </a:endParaRPr>
          </a:p>
        </p:txBody>
      </p:sp>
      <p:sp>
        <p:nvSpPr>
          <p:cNvPr id="2376808" name="Rectangle 104"/>
          <p:cNvSpPr>
            <a:spLocks noChangeArrowheads="1"/>
          </p:cNvSpPr>
          <p:nvPr/>
        </p:nvSpPr>
        <p:spPr bwMode="auto">
          <a:xfrm>
            <a:off x="5772150" y="5272088"/>
            <a:ext cx="484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Divide</a:t>
            </a:r>
            <a:endParaRPr lang="en-US" sz="1200" b="0">
              <a:effectLst/>
            </a:endParaRPr>
          </a:p>
        </p:txBody>
      </p:sp>
      <p:sp>
        <p:nvSpPr>
          <p:cNvPr id="2376809" name="Line 105"/>
          <p:cNvSpPr>
            <a:spLocks noChangeShapeType="1"/>
          </p:cNvSpPr>
          <p:nvPr/>
        </p:nvSpPr>
        <p:spPr bwMode="auto">
          <a:xfrm>
            <a:off x="2770188" y="3559175"/>
            <a:ext cx="1587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6810" name="Line 106"/>
          <p:cNvSpPr>
            <a:spLocks noChangeShapeType="1"/>
          </p:cNvSpPr>
          <p:nvPr/>
        </p:nvSpPr>
        <p:spPr bwMode="auto">
          <a:xfrm>
            <a:off x="8491538" y="3559175"/>
            <a:ext cx="1587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6811" name="Line 107"/>
          <p:cNvSpPr>
            <a:spLocks noChangeShapeType="1"/>
          </p:cNvSpPr>
          <p:nvPr/>
        </p:nvSpPr>
        <p:spPr bwMode="auto">
          <a:xfrm>
            <a:off x="2770188" y="5251450"/>
            <a:ext cx="1587" cy="233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6812" name="Line 108"/>
          <p:cNvSpPr>
            <a:spLocks noChangeShapeType="1"/>
          </p:cNvSpPr>
          <p:nvPr/>
        </p:nvSpPr>
        <p:spPr bwMode="auto">
          <a:xfrm>
            <a:off x="5245100" y="1695450"/>
            <a:ext cx="1588" cy="139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6813" name="Line 109"/>
          <p:cNvSpPr>
            <a:spLocks noChangeShapeType="1"/>
          </p:cNvSpPr>
          <p:nvPr/>
        </p:nvSpPr>
        <p:spPr bwMode="auto">
          <a:xfrm>
            <a:off x="8491538" y="5251450"/>
            <a:ext cx="1587" cy="233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6814" name="AutoShape 110"/>
          <p:cNvSpPr>
            <a:spLocks noChangeArrowheads="1"/>
          </p:cNvSpPr>
          <p:nvPr/>
        </p:nvSpPr>
        <p:spPr bwMode="auto">
          <a:xfrm>
            <a:off x="4267200" y="2590800"/>
            <a:ext cx="387350" cy="273050"/>
          </a:xfrm>
          <a:prstGeom prst="roundRect">
            <a:avLst>
              <a:gd name="adj" fmla="val 12495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6815" name="Rectangle 111"/>
          <p:cNvSpPr>
            <a:spLocks noChangeArrowheads="1"/>
          </p:cNvSpPr>
          <p:nvPr/>
        </p:nvSpPr>
        <p:spPr bwMode="auto">
          <a:xfrm>
            <a:off x="2819400" y="3795713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grpSp>
        <p:nvGrpSpPr>
          <p:cNvPr id="2376816" name="Group 112"/>
          <p:cNvGrpSpPr>
            <a:grpSpLocks/>
          </p:cNvGrpSpPr>
          <p:nvPr/>
        </p:nvGrpSpPr>
        <p:grpSpPr bwMode="auto">
          <a:xfrm>
            <a:off x="706438" y="1703388"/>
            <a:ext cx="568325" cy="1376362"/>
            <a:chOff x="519" y="1067"/>
            <a:chExt cx="358" cy="867"/>
          </a:xfrm>
        </p:grpSpPr>
        <p:sp>
          <p:nvSpPr>
            <p:cNvPr id="2376817" name="Rectangle 113"/>
            <p:cNvSpPr>
              <a:spLocks noChangeArrowheads="1"/>
            </p:cNvSpPr>
            <p:nvPr/>
          </p:nvSpPr>
          <p:spPr bwMode="auto">
            <a:xfrm>
              <a:off x="519" y="1067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76818" name="Rectangle 114"/>
            <p:cNvSpPr>
              <a:spLocks noChangeArrowheads="1"/>
            </p:cNvSpPr>
            <p:nvPr/>
          </p:nvSpPr>
          <p:spPr bwMode="auto">
            <a:xfrm>
              <a:off x="519" y="1213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DD0806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76819" name="Rectangle 115"/>
            <p:cNvSpPr>
              <a:spLocks noChangeArrowheads="1"/>
            </p:cNvSpPr>
            <p:nvPr/>
          </p:nvSpPr>
          <p:spPr bwMode="auto">
            <a:xfrm>
              <a:off x="519" y="1360"/>
              <a:ext cx="3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D4"/>
                  </a:solidFill>
                  <a:effectLst/>
                  <a:latin typeface="Geneva" charset="0"/>
                </a:rPr>
                <a:t>MUL.D</a:t>
              </a:r>
              <a:endParaRPr lang="en-US" sz="1200" b="0">
                <a:effectLst/>
              </a:endParaRPr>
            </a:p>
          </p:txBody>
        </p:sp>
        <p:sp>
          <p:nvSpPr>
            <p:cNvPr id="2376820" name="Rectangle 116"/>
            <p:cNvSpPr>
              <a:spLocks noChangeArrowheads="1"/>
            </p:cNvSpPr>
            <p:nvPr/>
          </p:nvSpPr>
          <p:spPr bwMode="auto">
            <a:xfrm>
              <a:off x="519" y="1507"/>
              <a:ext cx="32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F20884"/>
                  </a:solidFill>
                  <a:effectLst/>
                  <a:latin typeface="Geneva" charset="0"/>
                </a:rPr>
                <a:t>SUB.D</a:t>
              </a:r>
              <a:endParaRPr lang="en-US" sz="1200" b="0">
                <a:effectLst/>
              </a:endParaRPr>
            </a:p>
          </p:txBody>
        </p:sp>
        <p:sp>
          <p:nvSpPr>
            <p:cNvPr id="2376821" name="Rectangle 117"/>
            <p:cNvSpPr>
              <a:spLocks noChangeArrowheads="1"/>
            </p:cNvSpPr>
            <p:nvPr/>
          </p:nvSpPr>
          <p:spPr bwMode="auto">
            <a:xfrm>
              <a:off x="519" y="1654"/>
              <a:ext cx="30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8011"/>
                  </a:solidFill>
                  <a:effectLst/>
                  <a:latin typeface="Geneva" charset="0"/>
                </a:rPr>
                <a:t>DIV.D</a:t>
              </a:r>
              <a:endParaRPr lang="en-US" sz="1200" b="0">
                <a:effectLst/>
              </a:endParaRPr>
            </a:p>
          </p:txBody>
        </p:sp>
        <p:sp>
          <p:nvSpPr>
            <p:cNvPr id="2376822" name="Rectangle 118"/>
            <p:cNvSpPr>
              <a:spLocks noChangeArrowheads="1"/>
            </p:cNvSpPr>
            <p:nvPr/>
          </p:nvSpPr>
          <p:spPr bwMode="auto">
            <a:xfrm>
              <a:off x="519" y="1800"/>
              <a:ext cx="3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ADD.D</a:t>
              </a:r>
              <a:endParaRPr lang="en-US" sz="1200" b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70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10CAF-C512-4758-B373-B789E1B448CE}" type="slidenum">
              <a:rPr lang="en-US"/>
              <a:pPr/>
              <a:t>38</a:t>
            </a:fld>
            <a:endParaRPr lang="en-US"/>
          </a:p>
        </p:txBody>
      </p:sp>
      <p:sp>
        <p:nvSpPr>
          <p:cNvPr id="237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215900"/>
            <a:ext cx="7988300" cy="3937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Scoreboard Example:  Cycle 62</a:t>
            </a:r>
            <a:endParaRPr lang="en-US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77731" name="Line 3"/>
          <p:cNvSpPr>
            <a:spLocks noChangeShapeType="1"/>
          </p:cNvSpPr>
          <p:nvPr/>
        </p:nvSpPr>
        <p:spPr bwMode="auto">
          <a:xfrm>
            <a:off x="2779713" y="1227138"/>
            <a:ext cx="246538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732" name="Line 4"/>
          <p:cNvSpPr>
            <a:spLocks noChangeShapeType="1"/>
          </p:cNvSpPr>
          <p:nvPr/>
        </p:nvSpPr>
        <p:spPr bwMode="auto">
          <a:xfrm>
            <a:off x="2779713" y="2625725"/>
            <a:ext cx="24653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733" name="Line 5"/>
          <p:cNvSpPr>
            <a:spLocks noChangeShapeType="1"/>
          </p:cNvSpPr>
          <p:nvPr/>
        </p:nvSpPr>
        <p:spPr bwMode="auto">
          <a:xfrm>
            <a:off x="2779713" y="3090863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734" name="Line 6"/>
          <p:cNvSpPr>
            <a:spLocks noChangeShapeType="1"/>
          </p:cNvSpPr>
          <p:nvPr/>
        </p:nvSpPr>
        <p:spPr bwMode="auto">
          <a:xfrm>
            <a:off x="2779713" y="4256088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735" name="Line 7"/>
          <p:cNvSpPr>
            <a:spLocks noChangeShapeType="1"/>
          </p:cNvSpPr>
          <p:nvPr/>
        </p:nvSpPr>
        <p:spPr bwMode="auto">
          <a:xfrm>
            <a:off x="2779713" y="4783138"/>
            <a:ext cx="5711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736" name="Line 8"/>
          <p:cNvSpPr>
            <a:spLocks noChangeShapeType="1"/>
          </p:cNvSpPr>
          <p:nvPr/>
        </p:nvSpPr>
        <p:spPr bwMode="auto">
          <a:xfrm>
            <a:off x="2779713" y="5016500"/>
            <a:ext cx="5711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737" name="Rectangle 9"/>
          <p:cNvSpPr>
            <a:spLocks noChangeArrowheads="1"/>
          </p:cNvSpPr>
          <p:nvPr/>
        </p:nvSpPr>
        <p:spPr bwMode="auto">
          <a:xfrm>
            <a:off x="803275" y="782638"/>
            <a:ext cx="1265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Instruction status </a:t>
            </a:r>
            <a:endParaRPr lang="en-US" sz="1200" b="0">
              <a:effectLst/>
            </a:endParaRPr>
          </a:p>
        </p:txBody>
      </p:sp>
      <p:sp>
        <p:nvSpPr>
          <p:cNvPr id="2377738" name="Rectangle 10"/>
          <p:cNvSpPr>
            <a:spLocks noChangeArrowheads="1"/>
          </p:cNvSpPr>
          <p:nvPr/>
        </p:nvSpPr>
        <p:spPr bwMode="auto">
          <a:xfrm>
            <a:off x="3389313" y="782638"/>
            <a:ext cx="34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Read</a:t>
            </a:r>
            <a:endParaRPr lang="en-US" sz="1100">
              <a:effectLst/>
            </a:endParaRPr>
          </a:p>
        </p:txBody>
      </p:sp>
      <p:sp>
        <p:nvSpPr>
          <p:cNvPr id="2377739" name="Rectangle 11"/>
          <p:cNvSpPr>
            <a:spLocks noChangeArrowheads="1"/>
          </p:cNvSpPr>
          <p:nvPr/>
        </p:nvSpPr>
        <p:spPr bwMode="auto">
          <a:xfrm>
            <a:off x="4098925" y="782638"/>
            <a:ext cx="6683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Execution</a:t>
            </a:r>
            <a:endParaRPr lang="en-US" sz="1100">
              <a:effectLst/>
            </a:endParaRPr>
          </a:p>
        </p:txBody>
      </p:sp>
      <p:sp>
        <p:nvSpPr>
          <p:cNvPr id="2377740" name="Rectangle 12"/>
          <p:cNvSpPr>
            <a:spLocks noChangeArrowheads="1"/>
          </p:cNvSpPr>
          <p:nvPr/>
        </p:nvSpPr>
        <p:spPr bwMode="auto">
          <a:xfrm>
            <a:off x="4799013" y="782638"/>
            <a:ext cx="347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Write</a:t>
            </a:r>
            <a:endParaRPr lang="en-US" sz="1100">
              <a:effectLst/>
            </a:endParaRPr>
          </a:p>
        </p:txBody>
      </p:sp>
      <p:sp>
        <p:nvSpPr>
          <p:cNvPr id="2377741" name="Rectangle 13"/>
          <p:cNvSpPr>
            <a:spLocks noChangeArrowheads="1"/>
          </p:cNvSpPr>
          <p:nvPr/>
        </p:nvSpPr>
        <p:spPr bwMode="auto">
          <a:xfrm>
            <a:off x="803275" y="1016000"/>
            <a:ext cx="769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Instruction</a:t>
            </a:r>
            <a:endParaRPr lang="en-US" sz="1200" b="0">
              <a:effectLst/>
            </a:endParaRPr>
          </a:p>
        </p:txBody>
      </p:sp>
      <p:sp>
        <p:nvSpPr>
          <p:cNvPr id="2377742" name="Rectangle 14"/>
          <p:cNvSpPr>
            <a:spLocks noChangeArrowheads="1"/>
          </p:cNvSpPr>
          <p:nvPr/>
        </p:nvSpPr>
        <p:spPr bwMode="auto">
          <a:xfrm>
            <a:off x="1958975" y="1016000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j</a:t>
            </a:r>
            <a:endParaRPr lang="en-US" sz="1200" b="0">
              <a:effectLst/>
            </a:endParaRPr>
          </a:p>
        </p:txBody>
      </p:sp>
      <p:sp>
        <p:nvSpPr>
          <p:cNvPr id="2377743" name="Rectangle 15"/>
          <p:cNvSpPr>
            <a:spLocks noChangeArrowheads="1"/>
          </p:cNvSpPr>
          <p:nvPr/>
        </p:nvSpPr>
        <p:spPr bwMode="auto">
          <a:xfrm>
            <a:off x="2435225" y="1016000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k</a:t>
            </a:r>
            <a:endParaRPr lang="en-US" sz="1200" b="0">
              <a:effectLst/>
            </a:endParaRPr>
          </a:p>
        </p:txBody>
      </p:sp>
      <p:sp>
        <p:nvSpPr>
          <p:cNvPr id="2377744" name="Rectangle 16"/>
          <p:cNvSpPr>
            <a:spLocks noChangeArrowheads="1"/>
          </p:cNvSpPr>
          <p:nvPr/>
        </p:nvSpPr>
        <p:spPr bwMode="auto">
          <a:xfrm>
            <a:off x="2811463" y="1016000"/>
            <a:ext cx="3571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Issue</a:t>
            </a:r>
            <a:endParaRPr lang="en-US" sz="1100">
              <a:effectLst/>
            </a:endParaRPr>
          </a:p>
        </p:txBody>
      </p:sp>
      <p:sp>
        <p:nvSpPr>
          <p:cNvPr id="2377745" name="Rectangle 17"/>
          <p:cNvSpPr>
            <a:spLocks noChangeArrowheads="1"/>
          </p:cNvSpPr>
          <p:nvPr/>
        </p:nvSpPr>
        <p:spPr bwMode="auto">
          <a:xfrm>
            <a:off x="3389313" y="1016000"/>
            <a:ext cx="6302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operands</a:t>
            </a:r>
            <a:endParaRPr lang="en-US" sz="1100">
              <a:effectLst/>
            </a:endParaRPr>
          </a:p>
        </p:txBody>
      </p:sp>
      <p:sp>
        <p:nvSpPr>
          <p:cNvPr id="2377746" name="Rectangle 18"/>
          <p:cNvSpPr>
            <a:spLocks noChangeArrowheads="1"/>
          </p:cNvSpPr>
          <p:nvPr/>
        </p:nvSpPr>
        <p:spPr bwMode="auto">
          <a:xfrm>
            <a:off x="4098925" y="1016000"/>
            <a:ext cx="612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complete</a:t>
            </a:r>
            <a:endParaRPr lang="en-US" sz="1100">
              <a:effectLst/>
            </a:endParaRPr>
          </a:p>
        </p:txBody>
      </p:sp>
      <p:sp>
        <p:nvSpPr>
          <p:cNvPr id="2377747" name="Rectangle 19"/>
          <p:cNvSpPr>
            <a:spLocks noChangeArrowheads="1"/>
          </p:cNvSpPr>
          <p:nvPr/>
        </p:nvSpPr>
        <p:spPr bwMode="auto">
          <a:xfrm>
            <a:off x="4799013" y="1016000"/>
            <a:ext cx="427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Result</a:t>
            </a:r>
            <a:endParaRPr lang="en-US" sz="1100">
              <a:effectLst/>
            </a:endParaRPr>
          </a:p>
        </p:txBody>
      </p:sp>
      <p:sp>
        <p:nvSpPr>
          <p:cNvPr id="2377748" name="Rectangle 20"/>
          <p:cNvSpPr>
            <a:spLocks noChangeArrowheads="1"/>
          </p:cNvSpPr>
          <p:nvPr/>
        </p:nvSpPr>
        <p:spPr bwMode="auto">
          <a:xfrm>
            <a:off x="1350963" y="12493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7749" name="Rectangle 21"/>
          <p:cNvSpPr>
            <a:spLocks noChangeArrowheads="1"/>
          </p:cNvSpPr>
          <p:nvPr/>
        </p:nvSpPr>
        <p:spPr bwMode="auto">
          <a:xfrm>
            <a:off x="1836738" y="1249363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34+</a:t>
            </a:r>
            <a:endParaRPr lang="en-US" sz="1200" b="0">
              <a:effectLst/>
            </a:endParaRPr>
          </a:p>
        </p:txBody>
      </p:sp>
      <p:sp>
        <p:nvSpPr>
          <p:cNvPr id="2377750" name="Rectangle 22"/>
          <p:cNvSpPr>
            <a:spLocks noChangeArrowheads="1"/>
          </p:cNvSpPr>
          <p:nvPr/>
        </p:nvSpPr>
        <p:spPr bwMode="auto">
          <a:xfrm>
            <a:off x="2324100" y="1249363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R2</a:t>
            </a:r>
            <a:endParaRPr lang="en-US" sz="1200" b="0">
              <a:effectLst/>
            </a:endParaRPr>
          </a:p>
        </p:txBody>
      </p:sp>
      <p:sp>
        <p:nvSpPr>
          <p:cNvPr id="2377751" name="Rectangle 23"/>
          <p:cNvSpPr>
            <a:spLocks noChangeArrowheads="1"/>
          </p:cNvSpPr>
          <p:nvPr/>
        </p:nvSpPr>
        <p:spPr bwMode="auto">
          <a:xfrm>
            <a:off x="3003550" y="12493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</a:t>
            </a:r>
            <a:endParaRPr lang="en-US" sz="1200" b="0">
              <a:effectLst/>
            </a:endParaRPr>
          </a:p>
        </p:txBody>
      </p:sp>
      <p:sp>
        <p:nvSpPr>
          <p:cNvPr id="2377752" name="Rectangle 24"/>
          <p:cNvSpPr>
            <a:spLocks noChangeArrowheads="1"/>
          </p:cNvSpPr>
          <p:nvPr/>
        </p:nvSpPr>
        <p:spPr bwMode="auto">
          <a:xfrm>
            <a:off x="3652838" y="12493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2</a:t>
            </a:r>
            <a:endParaRPr lang="en-US" sz="1200" b="0">
              <a:effectLst/>
            </a:endParaRPr>
          </a:p>
        </p:txBody>
      </p:sp>
      <p:sp>
        <p:nvSpPr>
          <p:cNvPr id="2377753" name="Rectangle 25"/>
          <p:cNvSpPr>
            <a:spLocks noChangeArrowheads="1"/>
          </p:cNvSpPr>
          <p:nvPr/>
        </p:nvSpPr>
        <p:spPr bwMode="auto">
          <a:xfrm>
            <a:off x="4352925" y="12493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3</a:t>
            </a:r>
            <a:endParaRPr lang="en-US" sz="1200" b="0">
              <a:effectLst/>
            </a:endParaRPr>
          </a:p>
        </p:txBody>
      </p:sp>
      <p:sp>
        <p:nvSpPr>
          <p:cNvPr id="2377754" name="Rectangle 26"/>
          <p:cNvSpPr>
            <a:spLocks noChangeArrowheads="1"/>
          </p:cNvSpPr>
          <p:nvPr/>
        </p:nvSpPr>
        <p:spPr bwMode="auto">
          <a:xfrm>
            <a:off x="4951413" y="12493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4</a:t>
            </a:r>
            <a:endParaRPr lang="en-US" sz="1200" b="0">
              <a:effectLst/>
            </a:endParaRPr>
          </a:p>
        </p:txBody>
      </p:sp>
      <p:sp>
        <p:nvSpPr>
          <p:cNvPr id="2377755" name="Rectangle 27"/>
          <p:cNvSpPr>
            <a:spLocks noChangeArrowheads="1"/>
          </p:cNvSpPr>
          <p:nvPr/>
        </p:nvSpPr>
        <p:spPr bwMode="auto">
          <a:xfrm>
            <a:off x="1350963" y="148113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7756" name="Rectangle 28"/>
          <p:cNvSpPr>
            <a:spLocks noChangeArrowheads="1"/>
          </p:cNvSpPr>
          <p:nvPr/>
        </p:nvSpPr>
        <p:spPr bwMode="auto">
          <a:xfrm>
            <a:off x="1836738" y="1481138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45+</a:t>
            </a:r>
            <a:endParaRPr lang="en-US" sz="1200" b="0">
              <a:effectLst/>
            </a:endParaRPr>
          </a:p>
        </p:txBody>
      </p:sp>
      <p:sp>
        <p:nvSpPr>
          <p:cNvPr id="2377757" name="Rectangle 29"/>
          <p:cNvSpPr>
            <a:spLocks noChangeArrowheads="1"/>
          </p:cNvSpPr>
          <p:nvPr/>
        </p:nvSpPr>
        <p:spPr bwMode="auto">
          <a:xfrm>
            <a:off x="2324100" y="1481138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DD0806"/>
                </a:solidFill>
                <a:effectLst/>
                <a:latin typeface="Geneva" charset="0"/>
              </a:rPr>
              <a:t>R3</a:t>
            </a:r>
            <a:endParaRPr lang="en-US" sz="1200" b="0">
              <a:effectLst/>
            </a:endParaRPr>
          </a:p>
        </p:txBody>
      </p:sp>
      <p:sp>
        <p:nvSpPr>
          <p:cNvPr id="2377758" name="Rectangle 30"/>
          <p:cNvSpPr>
            <a:spLocks noChangeArrowheads="1"/>
          </p:cNvSpPr>
          <p:nvPr/>
        </p:nvSpPr>
        <p:spPr bwMode="auto">
          <a:xfrm>
            <a:off x="3003550" y="14811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5</a:t>
            </a:r>
            <a:endParaRPr lang="en-US" sz="1200" b="0">
              <a:effectLst/>
            </a:endParaRPr>
          </a:p>
        </p:txBody>
      </p:sp>
      <p:sp>
        <p:nvSpPr>
          <p:cNvPr id="2377759" name="Rectangle 31"/>
          <p:cNvSpPr>
            <a:spLocks noChangeArrowheads="1"/>
          </p:cNvSpPr>
          <p:nvPr/>
        </p:nvSpPr>
        <p:spPr bwMode="auto">
          <a:xfrm>
            <a:off x="3652838" y="14811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6</a:t>
            </a:r>
            <a:endParaRPr lang="en-US" sz="1200" b="0">
              <a:effectLst/>
            </a:endParaRPr>
          </a:p>
        </p:txBody>
      </p:sp>
      <p:sp>
        <p:nvSpPr>
          <p:cNvPr id="2377760" name="Rectangle 32"/>
          <p:cNvSpPr>
            <a:spLocks noChangeArrowheads="1"/>
          </p:cNvSpPr>
          <p:nvPr/>
        </p:nvSpPr>
        <p:spPr bwMode="auto">
          <a:xfrm>
            <a:off x="4352925" y="14811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7</a:t>
            </a:r>
            <a:endParaRPr lang="en-US" sz="1200" b="0">
              <a:effectLst/>
            </a:endParaRPr>
          </a:p>
        </p:txBody>
      </p:sp>
      <p:sp>
        <p:nvSpPr>
          <p:cNvPr id="2377761" name="Rectangle 33"/>
          <p:cNvSpPr>
            <a:spLocks noChangeArrowheads="1"/>
          </p:cNvSpPr>
          <p:nvPr/>
        </p:nvSpPr>
        <p:spPr bwMode="auto">
          <a:xfrm>
            <a:off x="4951413" y="14811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8</a:t>
            </a:r>
            <a:endParaRPr lang="en-US" sz="1200" b="0">
              <a:effectLst/>
            </a:endParaRPr>
          </a:p>
        </p:txBody>
      </p:sp>
      <p:sp>
        <p:nvSpPr>
          <p:cNvPr id="2377762" name="Rectangle 34"/>
          <p:cNvSpPr>
            <a:spLocks noChangeArrowheads="1"/>
          </p:cNvSpPr>
          <p:nvPr/>
        </p:nvSpPr>
        <p:spPr bwMode="auto">
          <a:xfrm>
            <a:off x="1350963" y="17145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7763" name="Rectangle 35"/>
          <p:cNvSpPr>
            <a:spLocks noChangeArrowheads="1"/>
          </p:cNvSpPr>
          <p:nvPr/>
        </p:nvSpPr>
        <p:spPr bwMode="auto">
          <a:xfrm>
            <a:off x="1836738" y="17145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7764" name="Rectangle 36"/>
          <p:cNvSpPr>
            <a:spLocks noChangeArrowheads="1"/>
          </p:cNvSpPr>
          <p:nvPr/>
        </p:nvSpPr>
        <p:spPr bwMode="auto">
          <a:xfrm>
            <a:off x="2324100" y="17145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D4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77765" name="Rectangle 37"/>
          <p:cNvSpPr>
            <a:spLocks noChangeArrowheads="1"/>
          </p:cNvSpPr>
          <p:nvPr/>
        </p:nvSpPr>
        <p:spPr bwMode="auto">
          <a:xfrm>
            <a:off x="3003550" y="17145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6</a:t>
            </a:r>
            <a:endParaRPr lang="en-US" sz="1200" b="0">
              <a:effectLst/>
            </a:endParaRPr>
          </a:p>
        </p:txBody>
      </p:sp>
      <p:sp>
        <p:nvSpPr>
          <p:cNvPr id="2377766" name="Rectangle 38"/>
          <p:cNvSpPr>
            <a:spLocks noChangeArrowheads="1"/>
          </p:cNvSpPr>
          <p:nvPr/>
        </p:nvSpPr>
        <p:spPr bwMode="auto">
          <a:xfrm>
            <a:off x="3652838" y="17145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9</a:t>
            </a:r>
            <a:endParaRPr lang="en-US" sz="1200" b="0">
              <a:effectLst/>
            </a:endParaRPr>
          </a:p>
        </p:txBody>
      </p:sp>
      <p:sp>
        <p:nvSpPr>
          <p:cNvPr id="2377767" name="Rectangle 39"/>
          <p:cNvSpPr>
            <a:spLocks noChangeArrowheads="1"/>
          </p:cNvSpPr>
          <p:nvPr/>
        </p:nvSpPr>
        <p:spPr bwMode="auto">
          <a:xfrm>
            <a:off x="4291013" y="171450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19</a:t>
            </a:r>
            <a:endParaRPr lang="en-US" sz="1200" b="0">
              <a:effectLst/>
            </a:endParaRPr>
          </a:p>
        </p:txBody>
      </p:sp>
      <p:sp>
        <p:nvSpPr>
          <p:cNvPr id="2377768" name="Rectangle 40"/>
          <p:cNvSpPr>
            <a:spLocks noChangeArrowheads="1"/>
          </p:cNvSpPr>
          <p:nvPr/>
        </p:nvSpPr>
        <p:spPr bwMode="auto">
          <a:xfrm>
            <a:off x="4889500" y="171450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20</a:t>
            </a:r>
            <a:endParaRPr lang="en-US" sz="1200" b="0">
              <a:effectLst/>
            </a:endParaRPr>
          </a:p>
        </p:txBody>
      </p:sp>
      <p:sp>
        <p:nvSpPr>
          <p:cNvPr id="2377769" name="Rectangle 41"/>
          <p:cNvSpPr>
            <a:spLocks noChangeArrowheads="1"/>
          </p:cNvSpPr>
          <p:nvPr/>
        </p:nvSpPr>
        <p:spPr bwMode="auto">
          <a:xfrm>
            <a:off x="1350963" y="19478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7770" name="Rectangle 42"/>
          <p:cNvSpPr>
            <a:spLocks noChangeArrowheads="1"/>
          </p:cNvSpPr>
          <p:nvPr/>
        </p:nvSpPr>
        <p:spPr bwMode="auto">
          <a:xfrm>
            <a:off x="1836738" y="19478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7771" name="Rectangle 43"/>
          <p:cNvSpPr>
            <a:spLocks noChangeArrowheads="1"/>
          </p:cNvSpPr>
          <p:nvPr/>
        </p:nvSpPr>
        <p:spPr bwMode="auto">
          <a:xfrm>
            <a:off x="2324100" y="1947863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F20884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7772" name="Rectangle 44"/>
          <p:cNvSpPr>
            <a:spLocks noChangeArrowheads="1"/>
          </p:cNvSpPr>
          <p:nvPr/>
        </p:nvSpPr>
        <p:spPr bwMode="auto">
          <a:xfrm>
            <a:off x="3003550" y="19478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7</a:t>
            </a:r>
            <a:endParaRPr lang="en-US" sz="1200" b="0">
              <a:effectLst/>
            </a:endParaRPr>
          </a:p>
        </p:txBody>
      </p:sp>
      <p:sp>
        <p:nvSpPr>
          <p:cNvPr id="2377773" name="Rectangle 45"/>
          <p:cNvSpPr>
            <a:spLocks noChangeArrowheads="1"/>
          </p:cNvSpPr>
          <p:nvPr/>
        </p:nvSpPr>
        <p:spPr bwMode="auto">
          <a:xfrm>
            <a:off x="3652838" y="19478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9</a:t>
            </a:r>
            <a:endParaRPr lang="en-US" sz="1200" b="0">
              <a:effectLst/>
            </a:endParaRPr>
          </a:p>
        </p:txBody>
      </p:sp>
      <p:sp>
        <p:nvSpPr>
          <p:cNvPr id="2377774" name="Rectangle 46"/>
          <p:cNvSpPr>
            <a:spLocks noChangeArrowheads="1"/>
          </p:cNvSpPr>
          <p:nvPr/>
        </p:nvSpPr>
        <p:spPr bwMode="auto">
          <a:xfrm>
            <a:off x="4291013" y="194786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11</a:t>
            </a:r>
            <a:endParaRPr lang="en-US" sz="1200" b="0">
              <a:effectLst/>
            </a:endParaRPr>
          </a:p>
        </p:txBody>
      </p:sp>
      <p:sp>
        <p:nvSpPr>
          <p:cNvPr id="2377775" name="Rectangle 47"/>
          <p:cNvSpPr>
            <a:spLocks noChangeArrowheads="1"/>
          </p:cNvSpPr>
          <p:nvPr/>
        </p:nvSpPr>
        <p:spPr bwMode="auto">
          <a:xfrm>
            <a:off x="4889500" y="194786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12</a:t>
            </a:r>
            <a:endParaRPr lang="en-US" sz="1200" b="0">
              <a:effectLst/>
            </a:endParaRPr>
          </a:p>
        </p:txBody>
      </p:sp>
      <p:sp>
        <p:nvSpPr>
          <p:cNvPr id="2377776" name="Rectangle 48"/>
          <p:cNvSpPr>
            <a:spLocks noChangeArrowheads="1"/>
          </p:cNvSpPr>
          <p:nvPr/>
        </p:nvSpPr>
        <p:spPr bwMode="auto">
          <a:xfrm>
            <a:off x="1350963" y="2181225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77777" name="Rectangle 49"/>
          <p:cNvSpPr>
            <a:spLocks noChangeArrowheads="1"/>
          </p:cNvSpPr>
          <p:nvPr/>
        </p:nvSpPr>
        <p:spPr bwMode="auto">
          <a:xfrm>
            <a:off x="1836738" y="21812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7778" name="Rectangle 50"/>
          <p:cNvSpPr>
            <a:spLocks noChangeArrowheads="1"/>
          </p:cNvSpPr>
          <p:nvPr/>
        </p:nvSpPr>
        <p:spPr bwMode="auto">
          <a:xfrm>
            <a:off x="2324100" y="218122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8011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7779" name="Rectangle 51"/>
          <p:cNvSpPr>
            <a:spLocks noChangeArrowheads="1"/>
          </p:cNvSpPr>
          <p:nvPr/>
        </p:nvSpPr>
        <p:spPr bwMode="auto">
          <a:xfrm>
            <a:off x="3003550" y="21812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8</a:t>
            </a:r>
            <a:endParaRPr lang="en-US" sz="1200" b="0">
              <a:effectLst/>
            </a:endParaRPr>
          </a:p>
        </p:txBody>
      </p:sp>
      <p:sp>
        <p:nvSpPr>
          <p:cNvPr id="2377780" name="Rectangle 52"/>
          <p:cNvSpPr>
            <a:spLocks noChangeArrowheads="1"/>
          </p:cNvSpPr>
          <p:nvPr/>
        </p:nvSpPr>
        <p:spPr bwMode="auto">
          <a:xfrm>
            <a:off x="3592513" y="21812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21</a:t>
            </a:r>
            <a:endParaRPr lang="en-US" sz="1200" b="0">
              <a:effectLst/>
            </a:endParaRPr>
          </a:p>
        </p:txBody>
      </p:sp>
      <p:sp>
        <p:nvSpPr>
          <p:cNvPr id="2377781" name="Rectangle 53"/>
          <p:cNvSpPr>
            <a:spLocks noChangeArrowheads="1"/>
          </p:cNvSpPr>
          <p:nvPr/>
        </p:nvSpPr>
        <p:spPr bwMode="auto">
          <a:xfrm>
            <a:off x="4291013" y="21812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61</a:t>
            </a:r>
            <a:endParaRPr lang="en-US" sz="1200" b="0">
              <a:effectLst/>
            </a:endParaRPr>
          </a:p>
        </p:txBody>
      </p:sp>
      <p:sp>
        <p:nvSpPr>
          <p:cNvPr id="2377782" name="Rectangle 54"/>
          <p:cNvSpPr>
            <a:spLocks noChangeArrowheads="1"/>
          </p:cNvSpPr>
          <p:nvPr/>
        </p:nvSpPr>
        <p:spPr bwMode="auto">
          <a:xfrm>
            <a:off x="4889500" y="21812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62</a:t>
            </a:r>
            <a:endParaRPr lang="en-US" sz="1200" b="0">
              <a:effectLst/>
            </a:endParaRPr>
          </a:p>
        </p:txBody>
      </p:sp>
      <p:sp>
        <p:nvSpPr>
          <p:cNvPr id="2377783" name="Rectangle 55"/>
          <p:cNvSpPr>
            <a:spLocks noChangeArrowheads="1"/>
          </p:cNvSpPr>
          <p:nvPr/>
        </p:nvSpPr>
        <p:spPr bwMode="auto">
          <a:xfrm>
            <a:off x="1350963" y="24130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7784" name="Rectangle 56"/>
          <p:cNvSpPr>
            <a:spLocks noChangeArrowheads="1"/>
          </p:cNvSpPr>
          <p:nvPr/>
        </p:nvSpPr>
        <p:spPr bwMode="auto">
          <a:xfrm>
            <a:off x="1836738" y="24130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7785" name="Rectangle 57"/>
          <p:cNvSpPr>
            <a:spLocks noChangeArrowheads="1"/>
          </p:cNvSpPr>
          <p:nvPr/>
        </p:nvSpPr>
        <p:spPr bwMode="auto">
          <a:xfrm>
            <a:off x="2324100" y="2413000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7786" name="Rectangle 58"/>
          <p:cNvSpPr>
            <a:spLocks noChangeArrowheads="1"/>
          </p:cNvSpPr>
          <p:nvPr/>
        </p:nvSpPr>
        <p:spPr bwMode="auto">
          <a:xfrm>
            <a:off x="2943225" y="241300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13</a:t>
            </a:r>
            <a:endParaRPr lang="en-US" sz="1200" b="0">
              <a:effectLst/>
            </a:endParaRPr>
          </a:p>
        </p:txBody>
      </p:sp>
      <p:sp>
        <p:nvSpPr>
          <p:cNvPr id="2377787" name="Rectangle 59"/>
          <p:cNvSpPr>
            <a:spLocks noChangeArrowheads="1"/>
          </p:cNvSpPr>
          <p:nvPr/>
        </p:nvSpPr>
        <p:spPr bwMode="auto">
          <a:xfrm>
            <a:off x="3592513" y="241300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14</a:t>
            </a:r>
            <a:endParaRPr lang="en-US" sz="1200" b="0">
              <a:effectLst/>
            </a:endParaRPr>
          </a:p>
        </p:txBody>
      </p:sp>
      <p:sp>
        <p:nvSpPr>
          <p:cNvPr id="2377788" name="Rectangle 60"/>
          <p:cNvSpPr>
            <a:spLocks noChangeArrowheads="1"/>
          </p:cNvSpPr>
          <p:nvPr/>
        </p:nvSpPr>
        <p:spPr bwMode="auto">
          <a:xfrm>
            <a:off x="4291013" y="241300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16</a:t>
            </a:r>
            <a:endParaRPr lang="en-US" sz="1200" b="0">
              <a:effectLst/>
            </a:endParaRPr>
          </a:p>
        </p:txBody>
      </p:sp>
      <p:sp>
        <p:nvSpPr>
          <p:cNvPr id="2377789" name="Rectangle 61"/>
          <p:cNvSpPr>
            <a:spLocks noChangeArrowheads="1"/>
          </p:cNvSpPr>
          <p:nvPr/>
        </p:nvSpPr>
        <p:spPr bwMode="auto">
          <a:xfrm>
            <a:off x="4889500" y="241300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22</a:t>
            </a:r>
            <a:endParaRPr lang="en-US" sz="1200" b="0">
              <a:effectLst/>
            </a:endParaRPr>
          </a:p>
        </p:txBody>
      </p:sp>
      <p:sp>
        <p:nvSpPr>
          <p:cNvPr id="2377790" name="Rectangle 62"/>
          <p:cNvSpPr>
            <a:spLocks noChangeArrowheads="1"/>
          </p:cNvSpPr>
          <p:nvPr/>
        </p:nvSpPr>
        <p:spPr bwMode="auto">
          <a:xfrm>
            <a:off x="803275" y="2646363"/>
            <a:ext cx="1531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Functional unit status</a:t>
            </a:r>
            <a:endParaRPr lang="en-US" sz="1200" b="0">
              <a:effectLst/>
            </a:endParaRPr>
          </a:p>
        </p:txBody>
      </p:sp>
      <p:sp>
        <p:nvSpPr>
          <p:cNvPr id="2377791" name="Rectangle 63"/>
          <p:cNvSpPr>
            <a:spLocks noChangeArrowheads="1"/>
          </p:cNvSpPr>
          <p:nvPr/>
        </p:nvSpPr>
        <p:spPr bwMode="auto">
          <a:xfrm>
            <a:off x="4098925" y="2646363"/>
            <a:ext cx="2873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dest</a:t>
            </a:r>
            <a:endParaRPr lang="en-US" sz="1100">
              <a:effectLst/>
            </a:endParaRPr>
          </a:p>
        </p:txBody>
      </p:sp>
      <p:sp>
        <p:nvSpPr>
          <p:cNvPr id="2377792" name="Rectangle 64"/>
          <p:cNvSpPr>
            <a:spLocks noChangeArrowheads="1"/>
          </p:cNvSpPr>
          <p:nvPr/>
        </p:nvSpPr>
        <p:spPr bwMode="auto">
          <a:xfrm>
            <a:off x="4799013" y="2646363"/>
            <a:ext cx="1714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S1</a:t>
            </a:r>
            <a:endParaRPr lang="en-US" sz="1100">
              <a:effectLst/>
            </a:endParaRPr>
          </a:p>
        </p:txBody>
      </p:sp>
      <p:sp>
        <p:nvSpPr>
          <p:cNvPr id="2377793" name="Rectangle 65"/>
          <p:cNvSpPr>
            <a:spLocks noChangeArrowheads="1"/>
          </p:cNvSpPr>
          <p:nvPr/>
        </p:nvSpPr>
        <p:spPr bwMode="auto">
          <a:xfrm>
            <a:off x="5286375" y="2646363"/>
            <a:ext cx="1714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S2</a:t>
            </a:r>
            <a:endParaRPr lang="en-US" sz="1100">
              <a:effectLst/>
            </a:endParaRPr>
          </a:p>
        </p:txBody>
      </p:sp>
      <p:sp>
        <p:nvSpPr>
          <p:cNvPr id="2377794" name="Rectangle 66"/>
          <p:cNvSpPr>
            <a:spLocks noChangeArrowheads="1"/>
          </p:cNvSpPr>
          <p:nvPr/>
        </p:nvSpPr>
        <p:spPr bwMode="auto">
          <a:xfrm>
            <a:off x="5772150" y="2646363"/>
            <a:ext cx="4873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FU for j</a:t>
            </a:r>
            <a:endParaRPr lang="en-US" sz="1100">
              <a:effectLst/>
            </a:endParaRPr>
          </a:p>
        </p:txBody>
      </p:sp>
      <p:sp>
        <p:nvSpPr>
          <p:cNvPr id="2377795" name="Rectangle 67"/>
          <p:cNvSpPr>
            <a:spLocks noChangeArrowheads="1"/>
          </p:cNvSpPr>
          <p:nvPr/>
        </p:nvSpPr>
        <p:spPr bwMode="auto">
          <a:xfrm>
            <a:off x="6462713" y="2646363"/>
            <a:ext cx="5270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FU for k</a:t>
            </a:r>
            <a:endParaRPr lang="en-US" sz="1100">
              <a:effectLst/>
            </a:endParaRPr>
          </a:p>
        </p:txBody>
      </p:sp>
      <p:sp>
        <p:nvSpPr>
          <p:cNvPr id="2377796" name="Rectangle 68"/>
          <p:cNvSpPr>
            <a:spLocks noChangeArrowheads="1"/>
          </p:cNvSpPr>
          <p:nvPr/>
        </p:nvSpPr>
        <p:spPr bwMode="auto">
          <a:xfrm>
            <a:off x="7202488" y="2646363"/>
            <a:ext cx="209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Fj?</a:t>
            </a:r>
            <a:endParaRPr lang="en-US" sz="1100">
              <a:effectLst/>
            </a:endParaRPr>
          </a:p>
        </p:txBody>
      </p:sp>
      <p:sp>
        <p:nvSpPr>
          <p:cNvPr id="2377797" name="Rectangle 69"/>
          <p:cNvSpPr>
            <a:spLocks noChangeArrowheads="1"/>
          </p:cNvSpPr>
          <p:nvPr/>
        </p:nvSpPr>
        <p:spPr bwMode="auto">
          <a:xfrm>
            <a:off x="7821613" y="2646363"/>
            <a:ext cx="2492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Fk?</a:t>
            </a:r>
            <a:endParaRPr lang="en-US" sz="1100">
              <a:effectLst/>
            </a:endParaRPr>
          </a:p>
        </p:txBody>
      </p:sp>
      <p:sp>
        <p:nvSpPr>
          <p:cNvPr id="2377798" name="Rectangle 70"/>
          <p:cNvSpPr>
            <a:spLocks noChangeArrowheads="1"/>
          </p:cNvSpPr>
          <p:nvPr/>
        </p:nvSpPr>
        <p:spPr bwMode="auto">
          <a:xfrm>
            <a:off x="1350963" y="2879725"/>
            <a:ext cx="355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Time</a:t>
            </a:r>
            <a:endParaRPr lang="en-US" sz="1200" b="0">
              <a:effectLst/>
            </a:endParaRPr>
          </a:p>
        </p:txBody>
      </p:sp>
      <p:sp>
        <p:nvSpPr>
          <p:cNvPr id="2377799" name="Rectangle 71"/>
          <p:cNvSpPr>
            <a:spLocks noChangeArrowheads="1"/>
          </p:cNvSpPr>
          <p:nvPr/>
        </p:nvSpPr>
        <p:spPr bwMode="auto">
          <a:xfrm>
            <a:off x="1836738" y="2879725"/>
            <a:ext cx="415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Name</a:t>
            </a:r>
            <a:endParaRPr lang="en-US" sz="1200" b="0">
              <a:effectLst/>
            </a:endParaRPr>
          </a:p>
        </p:txBody>
      </p:sp>
      <p:sp>
        <p:nvSpPr>
          <p:cNvPr id="2377800" name="Rectangle 72"/>
          <p:cNvSpPr>
            <a:spLocks noChangeArrowheads="1"/>
          </p:cNvSpPr>
          <p:nvPr/>
        </p:nvSpPr>
        <p:spPr bwMode="auto">
          <a:xfrm>
            <a:off x="2811463" y="2879725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Busy</a:t>
            </a:r>
            <a:endParaRPr lang="en-US" sz="1200" b="0">
              <a:effectLst/>
            </a:endParaRPr>
          </a:p>
        </p:txBody>
      </p:sp>
      <p:sp>
        <p:nvSpPr>
          <p:cNvPr id="2377801" name="Rectangle 73"/>
          <p:cNvSpPr>
            <a:spLocks noChangeArrowheads="1"/>
          </p:cNvSpPr>
          <p:nvPr/>
        </p:nvSpPr>
        <p:spPr bwMode="auto">
          <a:xfrm>
            <a:off x="3389313" y="2879725"/>
            <a:ext cx="19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Op</a:t>
            </a:r>
            <a:endParaRPr lang="en-US" sz="1100">
              <a:effectLst/>
            </a:endParaRPr>
          </a:p>
        </p:txBody>
      </p:sp>
      <p:sp>
        <p:nvSpPr>
          <p:cNvPr id="2377802" name="Rectangle 74"/>
          <p:cNvSpPr>
            <a:spLocks noChangeArrowheads="1"/>
          </p:cNvSpPr>
          <p:nvPr/>
        </p:nvSpPr>
        <p:spPr bwMode="auto">
          <a:xfrm>
            <a:off x="4098925" y="2879725"/>
            <a:ext cx="1238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Fi</a:t>
            </a:r>
            <a:endParaRPr lang="en-US" sz="1100">
              <a:effectLst/>
            </a:endParaRPr>
          </a:p>
        </p:txBody>
      </p:sp>
      <p:sp>
        <p:nvSpPr>
          <p:cNvPr id="2377803" name="Rectangle 75"/>
          <p:cNvSpPr>
            <a:spLocks noChangeArrowheads="1"/>
          </p:cNvSpPr>
          <p:nvPr/>
        </p:nvSpPr>
        <p:spPr bwMode="auto">
          <a:xfrm>
            <a:off x="4799013" y="2879725"/>
            <a:ext cx="1238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Fj</a:t>
            </a:r>
            <a:endParaRPr lang="en-US" sz="1100">
              <a:effectLst/>
            </a:endParaRPr>
          </a:p>
        </p:txBody>
      </p:sp>
      <p:sp>
        <p:nvSpPr>
          <p:cNvPr id="2377804" name="Rectangle 76"/>
          <p:cNvSpPr>
            <a:spLocks noChangeArrowheads="1"/>
          </p:cNvSpPr>
          <p:nvPr/>
        </p:nvSpPr>
        <p:spPr bwMode="auto">
          <a:xfrm>
            <a:off x="5286375" y="2879725"/>
            <a:ext cx="1635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Fk</a:t>
            </a:r>
            <a:endParaRPr lang="en-US" sz="1100">
              <a:effectLst/>
            </a:endParaRPr>
          </a:p>
        </p:txBody>
      </p:sp>
      <p:sp>
        <p:nvSpPr>
          <p:cNvPr id="2377805" name="Rectangle 77"/>
          <p:cNvSpPr>
            <a:spLocks noChangeArrowheads="1"/>
          </p:cNvSpPr>
          <p:nvPr/>
        </p:nvSpPr>
        <p:spPr bwMode="auto">
          <a:xfrm>
            <a:off x="5772150" y="2879725"/>
            <a:ext cx="1460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Qj</a:t>
            </a:r>
            <a:endParaRPr lang="en-US" sz="1100">
              <a:effectLst/>
            </a:endParaRPr>
          </a:p>
        </p:txBody>
      </p:sp>
      <p:sp>
        <p:nvSpPr>
          <p:cNvPr id="2377806" name="Rectangle 78"/>
          <p:cNvSpPr>
            <a:spLocks noChangeArrowheads="1"/>
          </p:cNvSpPr>
          <p:nvPr/>
        </p:nvSpPr>
        <p:spPr bwMode="auto">
          <a:xfrm>
            <a:off x="6462713" y="2879725"/>
            <a:ext cx="1857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Qk</a:t>
            </a:r>
            <a:endParaRPr lang="en-US" sz="1100">
              <a:effectLst/>
            </a:endParaRPr>
          </a:p>
        </p:txBody>
      </p:sp>
      <p:sp>
        <p:nvSpPr>
          <p:cNvPr id="2377807" name="Rectangle 79"/>
          <p:cNvSpPr>
            <a:spLocks noChangeArrowheads="1"/>
          </p:cNvSpPr>
          <p:nvPr/>
        </p:nvSpPr>
        <p:spPr bwMode="auto">
          <a:xfrm>
            <a:off x="7202488" y="2879725"/>
            <a:ext cx="1397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Rj</a:t>
            </a:r>
            <a:endParaRPr lang="en-US" sz="1100">
              <a:effectLst/>
            </a:endParaRPr>
          </a:p>
        </p:txBody>
      </p:sp>
      <p:sp>
        <p:nvSpPr>
          <p:cNvPr id="2377808" name="Rectangle 80"/>
          <p:cNvSpPr>
            <a:spLocks noChangeArrowheads="1"/>
          </p:cNvSpPr>
          <p:nvPr/>
        </p:nvSpPr>
        <p:spPr bwMode="auto">
          <a:xfrm>
            <a:off x="7821613" y="2879725"/>
            <a:ext cx="1793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i="1">
                <a:solidFill>
                  <a:srgbClr val="000000"/>
                </a:solidFill>
                <a:effectLst/>
                <a:latin typeface="Geneva" charset="0"/>
              </a:rPr>
              <a:t>Rk</a:t>
            </a:r>
            <a:endParaRPr lang="en-US" sz="1100">
              <a:effectLst/>
            </a:endParaRPr>
          </a:p>
        </p:txBody>
      </p:sp>
      <p:sp>
        <p:nvSpPr>
          <p:cNvPr id="2377809" name="Rectangle 81"/>
          <p:cNvSpPr>
            <a:spLocks noChangeArrowheads="1"/>
          </p:cNvSpPr>
          <p:nvPr/>
        </p:nvSpPr>
        <p:spPr bwMode="auto">
          <a:xfrm>
            <a:off x="1836738" y="3113088"/>
            <a:ext cx="503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Integer</a:t>
            </a:r>
            <a:endParaRPr lang="en-US" sz="1200" b="0">
              <a:effectLst/>
            </a:endParaRPr>
          </a:p>
        </p:txBody>
      </p:sp>
      <p:sp>
        <p:nvSpPr>
          <p:cNvPr id="2377810" name="Rectangle 82"/>
          <p:cNvSpPr>
            <a:spLocks noChangeArrowheads="1"/>
          </p:cNvSpPr>
          <p:nvPr/>
        </p:nvSpPr>
        <p:spPr bwMode="auto">
          <a:xfrm>
            <a:off x="2811463" y="3113088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77811" name="Line 83"/>
          <p:cNvSpPr>
            <a:spLocks noChangeShapeType="1"/>
          </p:cNvSpPr>
          <p:nvPr/>
        </p:nvSpPr>
        <p:spPr bwMode="auto">
          <a:xfrm>
            <a:off x="2770188" y="1227138"/>
            <a:ext cx="1587" cy="139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812" name="Rectangle 84"/>
          <p:cNvSpPr>
            <a:spLocks noChangeArrowheads="1"/>
          </p:cNvSpPr>
          <p:nvPr/>
        </p:nvSpPr>
        <p:spPr bwMode="auto">
          <a:xfrm>
            <a:off x="1836738" y="3344863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Mult1</a:t>
            </a:r>
            <a:endParaRPr lang="en-US" sz="1200" b="0">
              <a:effectLst/>
            </a:endParaRPr>
          </a:p>
        </p:txBody>
      </p:sp>
      <p:sp>
        <p:nvSpPr>
          <p:cNvPr id="2377813" name="Rectangle 85"/>
          <p:cNvSpPr>
            <a:spLocks noChangeArrowheads="1"/>
          </p:cNvSpPr>
          <p:nvPr/>
        </p:nvSpPr>
        <p:spPr bwMode="auto">
          <a:xfrm>
            <a:off x="2811463" y="3344863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77814" name="Rectangle 86"/>
          <p:cNvSpPr>
            <a:spLocks noChangeArrowheads="1"/>
          </p:cNvSpPr>
          <p:nvPr/>
        </p:nvSpPr>
        <p:spPr bwMode="auto">
          <a:xfrm>
            <a:off x="1836738" y="3578225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Mult2</a:t>
            </a:r>
            <a:endParaRPr lang="en-US" sz="1200" b="0">
              <a:effectLst/>
            </a:endParaRPr>
          </a:p>
        </p:txBody>
      </p:sp>
      <p:sp>
        <p:nvSpPr>
          <p:cNvPr id="2377815" name="Rectangle 87"/>
          <p:cNvSpPr>
            <a:spLocks noChangeArrowheads="1"/>
          </p:cNvSpPr>
          <p:nvPr/>
        </p:nvSpPr>
        <p:spPr bwMode="auto">
          <a:xfrm>
            <a:off x="2811463" y="3578225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77816" name="Rectangle 88"/>
          <p:cNvSpPr>
            <a:spLocks noChangeArrowheads="1"/>
          </p:cNvSpPr>
          <p:nvPr/>
        </p:nvSpPr>
        <p:spPr bwMode="auto">
          <a:xfrm>
            <a:off x="1836738" y="3811588"/>
            <a:ext cx="3063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Add</a:t>
            </a:r>
            <a:endParaRPr lang="en-US" sz="1200" b="0">
              <a:effectLst/>
            </a:endParaRPr>
          </a:p>
        </p:txBody>
      </p:sp>
      <p:sp>
        <p:nvSpPr>
          <p:cNvPr id="2377817" name="Rectangle 89"/>
          <p:cNvSpPr>
            <a:spLocks noChangeArrowheads="1"/>
          </p:cNvSpPr>
          <p:nvPr/>
        </p:nvSpPr>
        <p:spPr bwMode="auto">
          <a:xfrm>
            <a:off x="2811463" y="3811588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77818" name="Rectangle 90"/>
          <p:cNvSpPr>
            <a:spLocks noChangeArrowheads="1"/>
          </p:cNvSpPr>
          <p:nvPr/>
        </p:nvSpPr>
        <p:spPr bwMode="auto">
          <a:xfrm>
            <a:off x="1644650" y="404495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0</a:t>
            </a:r>
            <a:endParaRPr lang="en-US" sz="1200" b="0">
              <a:effectLst/>
            </a:endParaRPr>
          </a:p>
        </p:txBody>
      </p:sp>
      <p:sp>
        <p:nvSpPr>
          <p:cNvPr id="2377819" name="Rectangle 91"/>
          <p:cNvSpPr>
            <a:spLocks noChangeArrowheads="1"/>
          </p:cNvSpPr>
          <p:nvPr/>
        </p:nvSpPr>
        <p:spPr bwMode="auto">
          <a:xfrm>
            <a:off x="1836738" y="4044950"/>
            <a:ext cx="4841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Divide</a:t>
            </a:r>
            <a:endParaRPr lang="en-US" sz="1200" b="0">
              <a:effectLst/>
            </a:endParaRPr>
          </a:p>
        </p:txBody>
      </p:sp>
      <p:sp>
        <p:nvSpPr>
          <p:cNvPr id="2377820" name="Rectangle 92"/>
          <p:cNvSpPr>
            <a:spLocks noChangeArrowheads="1"/>
          </p:cNvSpPr>
          <p:nvPr/>
        </p:nvSpPr>
        <p:spPr bwMode="auto">
          <a:xfrm>
            <a:off x="2811463" y="4044950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  <a:effectLst/>
                <a:latin typeface="Geneva" charset="0"/>
              </a:rPr>
              <a:t>No</a:t>
            </a:r>
            <a:endParaRPr lang="en-US" sz="1200" b="0">
              <a:effectLst/>
            </a:endParaRPr>
          </a:p>
        </p:txBody>
      </p:sp>
      <p:sp>
        <p:nvSpPr>
          <p:cNvPr id="2377821" name="Rectangle 93"/>
          <p:cNvSpPr>
            <a:spLocks noChangeArrowheads="1"/>
          </p:cNvSpPr>
          <p:nvPr/>
        </p:nvSpPr>
        <p:spPr bwMode="auto">
          <a:xfrm>
            <a:off x="803275" y="4276725"/>
            <a:ext cx="14843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u="sng">
                <a:solidFill>
                  <a:srgbClr val="000000"/>
                </a:solidFill>
                <a:effectLst/>
                <a:latin typeface="Geneva" charset="0"/>
              </a:rPr>
              <a:t>Register result status</a:t>
            </a:r>
            <a:endParaRPr lang="en-US" sz="1200" b="0">
              <a:effectLst/>
            </a:endParaRPr>
          </a:p>
        </p:txBody>
      </p:sp>
      <p:sp>
        <p:nvSpPr>
          <p:cNvPr id="2377822" name="Rectangle 94"/>
          <p:cNvSpPr>
            <a:spLocks noChangeArrowheads="1"/>
          </p:cNvSpPr>
          <p:nvPr/>
        </p:nvSpPr>
        <p:spPr bwMode="auto">
          <a:xfrm>
            <a:off x="812800" y="4510088"/>
            <a:ext cx="574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>
                <a:solidFill>
                  <a:srgbClr val="000000"/>
                </a:solidFill>
                <a:effectLst/>
                <a:latin typeface="Geneva" charset="0"/>
              </a:rPr>
              <a:t>Clock</a:t>
            </a:r>
            <a:endParaRPr lang="en-US" sz="1200" b="0">
              <a:effectLst/>
            </a:endParaRPr>
          </a:p>
        </p:txBody>
      </p:sp>
      <p:sp>
        <p:nvSpPr>
          <p:cNvPr id="2377823" name="Rectangle 95"/>
          <p:cNvSpPr>
            <a:spLocks noChangeArrowheads="1"/>
          </p:cNvSpPr>
          <p:nvPr/>
        </p:nvSpPr>
        <p:spPr bwMode="auto">
          <a:xfrm>
            <a:off x="2820988" y="4500563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F0</a:t>
            </a:r>
            <a:endParaRPr lang="en-US" sz="1200" b="0">
              <a:effectLst/>
            </a:endParaRPr>
          </a:p>
        </p:txBody>
      </p:sp>
      <p:sp>
        <p:nvSpPr>
          <p:cNvPr id="2377824" name="Rectangle 96"/>
          <p:cNvSpPr>
            <a:spLocks noChangeArrowheads="1"/>
          </p:cNvSpPr>
          <p:nvPr/>
        </p:nvSpPr>
        <p:spPr bwMode="auto">
          <a:xfrm>
            <a:off x="3398838" y="4500563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F2</a:t>
            </a:r>
            <a:endParaRPr lang="en-US" sz="1200" b="0">
              <a:effectLst/>
            </a:endParaRPr>
          </a:p>
        </p:txBody>
      </p:sp>
      <p:sp>
        <p:nvSpPr>
          <p:cNvPr id="2377825" name="Rectangle 97"/>
          <p:cNvSpPr>
            <a:spLocks noChangeArrowheads="1"/>
          </p:cNvSpPr>
          <p:nvPr/>
        </p:nvSpPr>
        <p:spPr bwMode="auto">
          <a:xfrm>
            <a:off x="4108450" y="4500563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F4</a:t>
            </a:r>
            <a:endParaRPr lang="en-US" sz="1200" b="0">
              <a:effectLst/>
            </a:endParaRPr>
          </a:p>
        </p:txBody>
      </p:sp>
      <p:sp>
        <p:nvSpPr>
          <p:cNvPr id="2377826" name="Rectangle 98"/>
          <p:cNvSpPr>
            <a:spLocks noChangeArrowheads="1"/>
          </p:cNvSpPr>
          <p:nvPr/>
        </p:nvSpPr>
        <p:spPr bwMode="auto">
          <a:xfrm>
            <a:off x="4808538" y="4500563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F6</a:t>
            </a:r>
            <a:endParaRPr lang="en-US" sz="1200" b="0">
              <a:effectLst/>
            </a:endParaRPr>
          </a:p>
        </p:txBody>
      </p:sp>
      <p:sp>
        <p:nvSpPr>
          <p:cNvPr id="2377827" name="Rectangle 99"/>
          <p:cNvSpPr>
            <a:spLocks noChangeArrowheads="1"/>
          </p:cNvSpPr>
          <p:nvPr/>
        </p:nvSpPr>
        <p:spPr bwMode="auto">
          <a:xfrm>
            <a:off x="5295900" y="4500563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F8</a:t>
            </a:r>
            <a:endParaRPr lang="en-US" sz="1200" b="0">
              <a:effectLst/>
            </a:endParaRPr>
          </a:p>
        </p:txBody>
      </p:sp>
      <p:sp>
        <p:nvSpPr>
          <p:cNvPr id="2377828" name="Rectangle 100"/>
          <p:cNvSpPr>
            <a:spLocks noChangeArrowheads="1"/>
          </p:cNvSpPr>
          <p:nvPr/>
        </p:nvSpPr>
        <p:spPr bwMode="auto">
          <a:xfrm>
            <a:off x="5783263" y="4500563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F10</a:t>
            </a:r>
            <a:endParaRPr lang="en-US" sz="1200" b="0">
              <a:effectLst/>
            </a:endParaRPr>
          </a:p>
        </p:txBody>
      </p:sp>
      <p:sp>
        <p:nvSpPr>
          <p:cNvPr id="2377829" name="Rectangle 101"/>
          <p:cNvSpPr>
            <a:spLocks noChangeArrowheads="1"/>
          </p:cNvSpPr>
          <p:nvPr/>
        </p:nvSpPr>
        <p:spPr bwMode="auto">
          <a:xfrm>
            <a:off x="6472238" y="4500563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F12</a:t>
            </a:r>
            <a:endParaRPr lang="en-US" sz="1200" b="0">
              <a:effectLst/>
            </a:endParaRPr>
          </a:p>
        </p:txBody>
      </p:sp>
      <p:sp>
        <p:nvSpPr>
          <p:cNvPr id="2377830" name="Rectangle 102"/>
          <p:cNvSpPr>
            <a:spLocks noChangeArrowheads="1"/>
          </p:cNvSpPr>
          <p:nvPr/>
        </p:nvSpPr>
        <p:spPr bwMode="auto">
          <a:xfrm>
            <a:off x="7213600" y="4500563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...</a:t>
            </a:r>
            <a:endParaRPr lang="en-US" sz="1200" b="0">
              <a:effectLst/>
            </a:endParaRPr>
          </a:p>
        </p:txBody>
      </p:sp>
      <p:sp>
        <p:nvSpPr>
          <p:cNvPr id="2377831" name="Rectangle 103"/>
          <p:cNvSpPr>
            <a:spLocks noChangeArrowheads="1"/>
          </p:cNvSpPr>
          <p:nvPr/>
        </p:nvSpPr>
        <p:spPr bwMode="auto">
          <a:xfrm>
            <a:off x="7831138" y="4500563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b="0" i="1">
                <a:solidFill>
                  <a:srgbClr val="000000"/>
                </a:solidFill>
                <a:effectLst/>
                <a:latin typeface="Geneva" charset="0"/>
              </a:rPr>
              <a:t>F30</a:t>
            </a:r>
            <a:endParaRPr lang="en-US" sz="1200" b="0">
              <a:effectLst/>
            </a:endParaRPr>
          </a:p>
        </p:txBody>
      </p:sp>
      <p:sp>
        <p:nvSpPr>
          <p:cNvPr id="2377832" name="Rectangle 104"/>
          <p:cNvSpPr>
            <a:spLocks noChangeArrowheads="1"/>
          </p:cNvSpPr>
          <p:nvPr/>
        </p:nvSpPr>
        <p:spPr bwMode="auto">
          <a:xfrm>
            <a:off x="1004888" y="480377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effectLst/>
                <a:latin typeface="Geneva" charset="0"/>
              </a:rPr>
              <a:t>62</a:t>
            </a:r>
            <a:endParaRPr lang="en-US" sz="1200" b="0">
              <a:effectLst/>
            </a:endParaRPr>
          </a:p>
        </p:txBody>
      </p:sp>
      <p:sp>
        <p:nvSpPr>
          <p:cNvPr id="2377833" name="Rectangle 105"/>
          <p:cNvSpPr>
            <a:spLocks noChangeArrowheads="1"/>
          </p:cNvSpPr>
          <p:nvPr/>
        </p:nvSpPr>
        <p:spPr bwMode="auto">
          <a:xfrm>
            <a:off x="2324100" y="4803775"/>
            <a:ext cx="236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0000"/>
                </a:solidFill>
                <a:effectLst/>
                <a:latin typeface="Geneva" charset="0"/>
              </a:rPr>
              <a:t>FU</a:t>
            </a:r>
            <a:endParaRPr lang="en-US" sz="1200" b="0">
              <a:effectLst/>
            </a:endParaRPr>
          </a:p>
        </p:txBody>
      </p:sp>
      <p:sp>
        <p:nvSpPr>
          <p:cNvPr id="2377834" name="Line 106"/>
          <p:cNvSpPr>
            <a:spLocks noChangeShapeType="1"/>
          </p:cNvSpPr>
          <p:nvPr/>
        </p:nvSpPr>
        <p:spPr bwMode="auto">
          <a:xfrm>
            <a:off x="2770188" y="3090863"/>
            <a:ext cx="1587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835" name="Line 107"/>
          <p:cNvSpPr>
            <a:spLocks noChangeShapeType="1"/>
          </p:cNvSpPr>
          <p:nvPr/>
        </p:nvSpPr>
        <p:spPr bwMode="auto">
          <a:xfrm>
            <a:off x="8491538" y="3090863"/>
            <a:ext cx="1587" cy="1165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836" name="Line 108"/>
          <p:cNvSpPr>
            <a:spLocks noChangeShapeType="1"/>
          </p:cNvSpPr>
          <p:nvPr/>
        </p:nvSpPr>
        <p:spPr bwMode="auto">
          <a:xfrm>
            <a:off x="2770188" y="4783138"/>
            <a:ext cx="1587" cy="233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837" name="Line 109"/>
          <p:cNvSpPr>
            <a:spLocks noChangeShapeType="1"/>
          </p:cNvSpPr>
          <p:nvPr/>
        </p:nvSpPr>
        <p:spPr bwMode="auto">
          <a:xfrm>
            <a:off x="5245100" y="1227138"/>
            <a:ext cx="1588" cy="139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838" name="Line 110"/>
          <p:cNvSpPr>
            <a:spLocks noChangeShapeType="1"/>
          </p:cNvSpPr>
          <p:nvPr/>
        </p:nvSpPr>
        <p:spPr bwMode="auto">
          <a:xfrm>
            <a:off x="8491538" y="4783138"/>
            <a:ext cx="1587" cy="233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839" name="AutoShape 111"/>
          <p:cNvSpPr>
            <a:spLocks noChangeArrowheads="1"/>
          </p:cNvSpPr>
          <p:nvPr/>
        </p:nvSpPr>
        <p:spPr bwMode="auto">
          <a:xfrm>
            <a:off x="4810125" y="1687513"/>
            <a:ext cx="387350" cy="920750"/>
          </a:xfrm>
          <a:prstGeom prst="roundRect">
            <a:avLst>
              <a:gd name="adj" fmla="val 12495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7840" name="AutoShape 112"/>
          <p:cNvSpPr>
            <a:spLocks noChangeArrowheads="1"/>
          </p:cNvSpPr>
          <p:nvPr/>
        </p:nvSpPr>
        <p:spPr bwMode="auto">
          <a:xfrm>
            <a:off x="3533775" y="1687513"/>
            <a:ext cx="1073150" cy="920750"/>
          </a:xfrm>
          <a:prstGeom prst="roundRect">
            <a:avLst>
              <a:gd name="adj" fmla="val 12495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7841" name="AutoShape 113"/>
          <p:cNvSpPr>
            <a:spLocks noChangeArrowheads="1"/>
          </p:cNvSpPr>
          <p:nvPr/>
        </p:nvSpPr>
        <p:spPr bwMode="auto">
          <a:xfrm>
            <a:off x="2905125" y="1268413"/>
            <a:ext cx="387350" cy="1339850"/>
          </a:xfrm>
          <a:prstGeom prst="roundRect">
            <a:avLst>
              <a:gd name="adj" fmla="val 12495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7842" name="Text Box 114"/>
          <p:cNvSpPr txBox="1">
            <a:spLocks noChangeArrowheads="1"/>
          </p:cNvSpPr>
          <p:nvPr/>
        </p:nvSpPr>
        <p:spPr bwMode="auto">
          <a:xfrm>
            <a:off x="5986463" y="987425"/>
            <a:ext cx="19732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>
                <a:effectLst/>
              </a:rPr>
              <a:t>Instruction </a:t>
            </a:r>
          </a:p>
          <a:p>
            <a:pPr algn="l"/>
            <a:r>
              <a:rPr lang="en-US" sz="2800">
                <a:effectLst/>
              </a:rPr>
              <a:t> Block done</a:t>
            </a:r>
          </a:p>
        </p:txBody>
      </p:sp>
      <p:sp>
        <p:nvSpPr>
          <p:cNvPr id="2377843" name="Rectangle 115"/>
          <p:cNvSpPr>
            <a:spLocks noChangeArrowheads="1"/>
          </p:cNvSpPr>
          <p:nvPr/>
        </p:nvSpPr>
        <p:spPr bwMode="auto">
          <a:xfrm>
            <a:off x="850900" y="5270500"/>
            <a:ext cx="6921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sz="2200">
                <a:solidFill>
                  <a:srgbClr val="FF3300"/>
                </a:solidFill>
                <a:effectLst/>
                <a:latin typeface="Arial" charset="0"/>
              </a:rPr>
              <a:t>We have: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sz="1800">
                <a:solidFill>
                  <a:srgbClr val="FF3300"/>
                </a:solidFill>
                <a:effectLst/>
                <a:latin typeface="Arial" charset="0"/>
              </a:rPr>
              <a:t>In-oder issue, 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sz="1800">
                <a:solidFill>
                  <a:srgbClr val="FF3300"/>
                </a:solidFill>
                <a:effectLst/>
                <a:latin typeface="Arial" charset="0"/>
              </a:rPr>
              <a:t>Out-of-order execute and commit</a:t>
            </a:r>
          </a:p>
        </p:txBody>
      </p:sp>
      <p:sp>
        <p:nvSpPr>
          <p:cNvPr id="2377844" name="Line 116"/>
          <p:cNvSpPr>
            <a:spLocks noChangeShapeType="1"/>
          </p:cNvSpPr>
          <p:nvPr/>
        </p:nvSpPr>
        <p:spPr bwMode="auto">
          <a:xfrm flipH="1">
            <a:off x="2590800" y="2590800"/>
            <a:ext cx="533400" cy="30480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7845" name="Line 117"/>
          <p:cNvSpPr>
            <a:spLocks noChangeShapeType="1"/>
          </p:cNvSpPr>
          <p:nvPr/>
        </p:nvSpPr>
        <p:spPr bwMode="auto">
          <a:xfrm flipH="1">
            <a:off x="3429000" y="2590800"/>
            <a:ext cx="609600" cy="3352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7846" name="Line 118"/>
          <p:cNvSpPr>
            <a:spLocks noChangeShapeType="1"/>
          </p:cNvSpPr>
          <p:nvPr/>
        </p:nvSpPr>
        <p:spPr bwMode="auto">
          <a:xfrm flipH="1">
            <a:off x="4572000" y="2590800"/>
            <a:ext cx="381000" cy="34290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77847" name="Group 119"/>
          <p:cNvGrpSpPr>
            <a:grpSpLocks/>
          </p:cNvGrpSpPr>
          <p:nvPr/>
        </p:nvGrpSpPr>
        <p:grpSpPr bwMode="auto">
          <a:xfrm>
            <a:off x="706438" y="1247775"/>
            <a:ext cx="568325" cy="1376363"/>
            <a:chOff x="519" y="1067"/>
            <a:chExt cx="358" cy="867"/>
          </a:xfrm>
        </p:grpSpPr>
        <p:sp>
          <p:nvSpPr>
            <p:cNvPr id="2377848" name="Rectangle 120"/>
            <p:cNvSpPr>
              <a:spLocks noChangeArrowheads="1"/>
            </p:cNvSpPr>
            <p:nvPr/>
          </p:nvSpPr>
          <p:spPr bwMode="auto">
            <a:xfrm>
              <a:off x="519" y="1067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77849" name="Rectangle 121"/>
            <p:cNvSpPr>
              <a:spLocks noChangeArrowheads="1"/>
            </p:cNvSpPr>
            <p:nvPr/>
          </p:nvSpPr>
          <p:spPr bwMode="auto">
            <a:xfrm>
              <a:off x="519" y="1213"/>
              <a:ext cx="1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DD0806"/>
                  </a:solidFill>
                  <a:effectLst/>
                  <a:latin typeface="Geneva" charset="0"/>
                </a:rPr>
                <a:t>L.D</a:t>
              </a:r>
              <a:endParaRPr lang="en-US" sz="1200" b="0">
                <a:effectLst/>
              </a:endParaRPr>
            </a:p>
          </p:txBody>
        </p:sp>
        <p:sp>
          <p:nvSpPr>
            <p:cNvPr id="2377850" name="Rectangle 122"/>
            <p:cNvSpPr>
              <a:spLocks noChangeArrowheads="1"/>
            </p:cNvSpPr>
            <p:nvPr/>
          </p:nvSpPr>
          <p:spPr bwMode="auto">
            <a:xfrm>
              <a:off x="519" y="1360"/>
              <a:ext cx="3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D4"/>
                  </a:solidFill>
                  <a:effectLst/>
                  <a:latin typeface="Geneva" charset="0"/>
                </a:rPr>
                <a:t>MUL.D</a:t>
              </a:r>
              <a:endParaRPr lang="en-US" sz="1200" b="0">
                <a:effectLst/>
              </a:endParaRPr>
            </a:p>
          </p:txBody>
        </p:sp>
        <p:sp>
          <p:nvSpPr>
            <p:cNvPr id="2377851" name="Rectangle 123"/>
            <p:cNvSpPr>
              <a:spLocks noChangeArrowheads="1"/>
            </p:cNvSpPr>
            <p:nvPr/>
          </p:nvSpPr>
          <p:spPr bwMode="auto">
            <a:xfrm>
              <a:off x="519" y="1507"/>
              <a:ext cx="32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F20884"/>
                  </a:solidFill>
                  <a:effectLst/>
                  <a:latin typeface="Geneva" charset="0"/>
                </a:rPr>
                <a:t>SUB.D</a:t>
              </a:r>
              <a:endParaRPr lang="en-US" sz="1200" b="0">
                <a:effectLst/>
              </a:endParaRPr>
            </a:p>
          </p:txBody>
        </p:sp>
        <p:sp>
          <p:nvSpPr>
            <p:cNvPr id="2377852" name="Rectangle 124"/>
            <p:cNvSpPr>
              <a:spLocks noChangeArrowheads="1"/>
            </p:cNvSpPr>
            <p:nvPr/>
          </p:nvSpPr>
          <p:spPr bwMode="auto">
            <a:xfrm>
              <a:off x="519" y="1654"/>
              <a:ext cx="30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8011"/>
                  </a:solidFill>
                  <a:effectLst/>
                  <a:latin typeface="Geneva" charset="0"/>
                </a:rPr>
                <a:t>DIV.D</a:t>
              </a:r>
              <a:endParaRPr lang="en-US" sz="1200" b="0">
                <a:effectLst/>
              </a:endParaRPr>
            </a:p>
          </p:txBody>
        </p:sp>
        <p:sp>
          <p:nvSpPr>
            <p:cNvPr id="2377853" name="Rectangle 125"/>
            <p:cNvSpPr>
              <a:spLocks noChangeArrowheads="1"/>
            </p:cNvSpPr>
            <p:nvPr/>
          </p:nvSpPr>
          <p:spPr bwMode="auto">
            <a:xfrm>
              <a:off x="519" y="1800"/>
              <a:ext cx="3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ADD.D</a:t>
              </a:r>
              <a:endParaRPr lang="en-US" sz="1200" b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12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7A306-4F21-4E05-9D9B-9CEAE2FC21D7}" type="slidenum">
              <a:rPr lang="en-US"/>
              <a:pPr/>
              <a:t>39</a:t>
            </a:fld>
            <a:endParaRPr lang="en-US"/>
          </a:p>
        </p:txBody>
      </p:sp>
      <p:sp>
        <p:nvSpPr>
          <p:cNvPr id="237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138319" cy="6175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Rounded MT Bold" pitchFamily="34" charset="0"/>
              </a:rPr>
              <a:t>Where have all the transistors gone?</a:t>
            </a:r>
          </a:p>
        </p:txBody>
      </p:sp>
      <p:sp>
        <p:nvSpPr>
          <p:cNvPr id="237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4588"/>
            <a:ext cx="5141913" cy="84613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Superscalar </a:t>
            </a:r>
            <a:br>
              <a:rPr lang="en-US"/>
            </a:br>
            <a:r>
              <a:rPr lang="en-US"/>
              <a:t>(multiple instructions per clock cycle)</a:t>
            </a:r>
          </a:p>
        </p:txBody>
      </p:sp>
      <p:pic>
        <p:nvPicPr>
          <p:cNvPr id="2378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047750"/>
            <a:ext cx="3371850" cy="408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78757" name="Group 5"/>
          <p:cNvGrpSpPr>
            <a:grpSpLocks/>
          </p:cNvGrpSpPr>
          <p:nvPr/>
        </p:nvGrpSpPr>
        <p:grpSpPr bwMode="auto">
          <a:xfrm>
            <a:off x="7372350" y="1066800"/>
            <a:ext cx="1585913" cy="1885950"/>
            <a:chOff x="4548" y="672"/>
            <a:chExt cx="999" cy="1188"/>
          </a:xfrm>
        </p:grpSpPr>
        <p:sp>
          <p:nvSpPr>
            <p:cNvPr id="2378758" name="Freeform 6"/>
            <p:cNvSpPr>
              <a:spLocks/>
            </p:cNvSpPr>
            <p:nvPr/>
          </p:nvSpPr>
          <p:spPr bwMode="auto">
            <a:xfrm>
              <a:off x="4548" y="672"/>
              <a:ext cx="972" cy="1188"/>
            </a:xfrm>
            <a:custGeom>
              <a:avLst/>
              <a:gdLst>
                <a:gd name="T0" fmla="*/ 960 w 972"/>
                <a:gd name="T1" fmla="*/ 1188 h 1188"/>
                <a:gd name="T2" fmla="*/ 192 w 972"/>
                <a:gd name="T3" fmla="*/ 1188 h 1188"/>
                <a:gd name="T4" fmla="*/ 192 w 972"/>
                <a:gd name="T5" fmla="*/ 300 h 1188"/>
                <a:gd name="T6" fmla="*/ 0 w 972"/>
                <a:gd name="T7" fmla="*/ 300 h 1188"/>
                <a:gd name="T8" fmla="*/ 0 w 972"/>
                <a:gd name="T9" fmla="*/ 0 h 1188"/>
                <a:gd name="T10" fmla="*/ 972 w 972"/>
                <a:gd name="T11" fmla="*/ 0 h 1188"/>
                <a:gd name="T12" fmla="*/ 960 w 972"/>
                <a:gd name="T13" fmla="*/ 1188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2" h="1188">
                  <a:moveTo>
                    <a:pt x="960" y="1188"/>
                  </a:moveTo>
                  <a:lnTo>
                    <a:pt x="192" y="1188"/>
                  </a:lnTo>
                  <a:lnTo>
                    <a:pt x="192" y="300"/>
                  </a:lnTo>
                  <a:lnTo>
                    <a:pt x="0" y="300"/>
                  </a:lnTo>
                  <a:lnTo>
                    <a:pt x="0" y="0"/>
                  </a:lnTo>
                  <a:lnTo>
                    <a:pt x="972" y="0"/>
                  </a:lnTo>
                  <a:lnTo>
                    <a:pt x="960" y="1188"/>
                  </a:lnTo>
                  <a:close/>
                </a:path>
              </a:pathLst>
            </a:custGeom>
            <a:solidFill>
              <a:srgbClr val="00CC00"/>
            </a:soli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78759" name="Text Box 7"/>
            <p:cNvSpPr txBox="1">
              <a:spLocks noChangeArrowheads="1"/>
            </p:cNvSpPr>
            <p:nvPr/>
          </p:nvSpPr>
          <p:spPr bwMode="auto">
            <a:xfrm>
              <a:off x="4610" y="708"/>
              <a:ext cx="937" cy="288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1431" tIns="45715" rIns="91431" bIns="45715" anchor="ctr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effectLst/>
                </a:rPr>
                <a:t>Execution</a:t>
              </a:r>
              <a:endParaRPr lang="en-US" b="0">
                <a:effectLst/>
              </a:endParaRPr>
            </a:p>
          </p:txBody>
        </p:sp>
      </p:grpSp>
      <p:grpSp>
        <p:nvGrpSpPr>
          <p:cNvPr id="2378760" name="Group 8"/>
          <p:cNvGrpSpPr>
            <a:grpSpLocks/>
          </p:cNvGrpSpPr>
          <p:nvPr/>
        </p:nvGrpSpPr>
        <p:grpSpPr bwMode="auto">
          <a:xfrm>
            <a:off x="5529263" y="2057400"/>
            <a:ext cx="1747837" cy="3067050"/>
            <a:chOff x="3387" y="1296"/>
            <a:chExt cx="1101" cy="1932"/>
          </a:xfrm>
        </p:grpSpPr>
        <p:grpSp>
          <p:nvGrpSpPr>
            <p:cNvPr id="2378761" name="Group 9"/>
            <p:cNvGrpSpPr>
              <a:grpSpLocks/>
            </p:cNvGrpSpPr>
            <p:nvPr/>
          </p:nvGrpSpPr>
          <p:grpSpPr bwMode="auto">
            <a:xfrm>
              <a:off x="3684" y="2475"/>
              <a:ext cx="804" cy="753"/>
              <a:chOff x="3684" y="2475"/>
              <a:chExt cx="804" cy="753"/>
            </a:xfrm>
          </p:grpSpPr>
          <p:sp>
            <p:nvSpPr>
              <p:cNvPr id="2378762" name="Freeform 10"/>
              <p:cNvSpPr>
                <a:spLocks/>
              </p:cNvSpPr>
              <p:nvPr/>
            </p:nvSpPr>
            <p:spPr bwMode="auto">
              <a:xfrm>
                <a:off x="3684" y="2475"/>
                <a:ext cx="804" cy="753"/>
              </a:xfrm>
              <a:custGeom>
                <a:avLst/>
                <a:gdLst>
                  <a:gd name="T0" fmla="*/ 12 w 804"/>
                  <a:gd name="T1" fmla="*/ 753 h 753"/>
                  <a:gd name="T2" fmla="*/ 240 w 804"/>
                  <a:gd name="T3" fmla="*/ 741 h 753"/>
                  <a:gd name="T4" fmla="*/ 804 w 804"/>
                  <a:gd name="T5" fmla="*/ 741 h 753"/>
                  <a:gd name="T6" fmla="*/ 804 w 804"/>
                  <a:gd name="T7" fmla="*/ 69 h 753"/>
                  <a:gd name="T8" fmla="*/ 552 w 804"/>
                  <a:gd name="T9" fmla="*/ 69 h 753"/>
                  <a:gd name="T10" fmla="*/ 540 w 804"/>
                  <a:gd name="T11" fmla="*/ 0 h 753"/>
                  <a:gd name="T12" fmla="*/ 252 w 804"/>
                  <a:gd name="T13" fmla="*/ 0 h 753"/>
                  <a:gd name="T14" fmla="*/ 252 w 804"/>
                  <a:gd name="T15" fmla="*/ 105 h 753"/>
                  <a:gd name="T16" fmla="*/ 0 w 804"/>
                  <a:gd name="T17" fmla="*/ 105 h 753"/>
                  <a:gd name="T18" fmla="*/ 12 w 804"/>
                  <a:gd name="T19" fmla="*/ 753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4" h="753">
                    <a:moveTo>
                      <a:pt x="12" y="753"/>
                    </a:moveTo>
                    <a:cubicBezTo>
                      <a:pt x="127" y="730"/>
                      <a:pt x="52" y="741"/>
                      <a:pt x="240" y="741"/>
                    </a:cubicBezTo>
                    <a:lnTo>
                      <a:pt x="804" y="741"/>
                    </a:lnTo>
                    <a:lnTo>
                      <a:pt x="804" y="69"/>
                    </a:lnTo>
                    <a:lnTo>
                      <a:pt x="552" y="69"/>
                    </a:lnTo>
                    <a:lnTo>
                      <a:pt x="540" y="0"/>
                    </a:lnTo>
                    <a:lnTo>
                      <a:pt x="252" y="0"/>
                    </a:lnTo>
                    <a:lnTo>
                      <a:pt x="252" y="105"/>
                    </a:lnTo>
                    <a:lnTo>
                      <a:pt x="0" y="105"/>
                    </a:lnTo>
                    <a:lnTo>
                      <a:pt x="12" y="753"/>
                    </a:lnTo>
                    <a:close/>
                  </a:path>
                </a:pathLst>
              </a:custGeom>
              <a:solidFill>
                <a:schemeClr val="hlink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8763" name="Text Box 11"/>
              <p:cNvSpPr txBox="1">
                <a:spLocks noChangeArrowheads="1"/>
              </p:cNvSpPr>
              <p:nvPr/>
            </p:nvSpPr>
            <p:spPr bwMode="auto">
              <a:xfrm>
                <a:off x="3746" y="2724"/>
                <a:ext cx="6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1431" tIns="45715" rIns="91431" bIns="45715" anchor="ctr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  <a:effectLst/>
                  </a:rPr>
                  <a:t>Icache</a:t>
                </a:r>
                <a:endParaRPr lang="en-US" b="0">
                  <a:effectLst/>
                </a:endParaRPr>
              </a:p>
            </p:txBody>
          </p:sp>
        </p:grpSp>
        <p:grpSp>
          <p:nvGrpSpPr>
            <p:cNvPr id="2378764" name="Group 12"/>
            <p:cNvGrpSpPr>
              <a:grpSpLocks/>
            </p:cNvGrpSpPr>
            <p:nvPr/>
          </p:nvGrpSpPr>
          <p:grpSpPr bwMode="auto">
            <a:xfrm>
              <a:off x="3387" y="1296"/>
              <a:ext cx="574" cy="1032"/>
              <a:chOff x="3387" y="1296"/>
              <a:chExt cx="574" cy="1032"/>
            </a:xfrm>
          </p:grpSpPr>
          <p:sp>
            <p:nvSpPr>
              <p:cNvPr id="2378765" name="Freeform 13"/>
              <p:cNvSpPr>
                <a:spLocks/>
              </p:cNvSpPr>
              <p:nvPr/>
            </p:nvSpPr>
            <p:spPr bwMode="auto">
              <a:xfrm>
                <a:off x="3408" y="1296"/>
                <a:ext cx="516" cy="1032"/>
              </a:xfrm>
              <a:custGeom>
                <a:avLst/>
                <a:gdLst>
                  <a:gd name="T0" fmla="*/ 12 w 516"/>
                  <a:gd name="T1" fmla="*/ 1032 h 1032"/>
                  <a:gd name="T2" fmla="*/ 516 w 516"/>
                  <a:gd name="T3" fmla="*/ 1032 h 1032"/>
                  <a:gd name="T4" fmla="*/ 516 w 516"/>
                  <a:gd name="T5" fmla="*/ 0 h 1032"/>
                  <a:gd name="T6" fmla="*/ 0 w 516"/>
                  <a:gd name="T7" fmla="*/ 0 h 1032"/>
                  <a:gd name="T8" fmla="*/ 12 w 516"/>
                  <a:gd name="T9" fmla="*/ 1032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6" h="1032">
                    <a:moveTo>
                      <a:pt x="12" y="1032"/>
                    </a:moveTo>
                    <a:lnTo>
                      <a:pt x="516" y="1032"/>
                    </a:lnTo>
                    <a:lnTo>
                      <a:pt x="516" y="0"/>
                    </a:lnTo>
                    <a:lnTo>
                      <a:pt x="0" y="0"/>
                    </a:lnTo>
                    <a:lnTo>
                      <a:pt x="12" y="1032"/>
                    </a:lnTo>
                    <a:close/>
                  </a:path>
                </a:pathLst>
              </a:custGeom>
              <a:solidFill>
                <a:schemeClr val="hlink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8766" name="Text Box 14"/>
              <p:cNvSpPr txBox="1">
                <a:spLocks noChangeArrowheads="1"/>
              </p:cNvSpPr>
              <p:nvPr/>
            </p:nvSpPr>
            <p:spPr bwMode="auto">
              <a:xfrm>
                <a:off x="3387" y="1469"/>
                <a:ext cx="574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1431" tIns="45715" rIns="91431" bIns="45715" anchor="ctr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  <a:effectLst/>
                  </a:rPr>
                  <a:t>D</a:t>
                </a:r>
              </a:p>
              <a:p>
                <a:r>
                  <a:rPr lang="en-US">
                    <a:solidFill>
                      <a:schemeClr val="bg1"/>
                    </a:solidFill>
                    <a:effectLst/>
                  </a:rPr>
                  <a:t>cache</a:t>
                </a:r>
                <a:endParaRPr lang="en-US" b="0">
                  <a:effectLst/>
                </a:endParaRPr>
              </a:p>
            </p:txBody>
          </p:sp>
        </p:grpSp>
      </p:grpSp>
      <p:grpSp>
        <p:nvGrpSpPr>
          <p:cNvPr id="2378767" name="Group 15"/>
          <p:cNvGrpSpPr>
            <a:grpSpLocks/>
          </p:cNvGrpSpPr>
          <p:nvPr/>
        </p:nvGrpSpPr>
        <p:grpSpPr bwMode="auto">
          <a:xfrm>
            <a:off x="5502275" y="3352800"/>
            <a:ext cx="1641475" cy="1752600"/>
            <a:chOff x="3370" y="2112"/>
            <a:chExt cx="1034" cy="1104"/>
          </a:xfrm>
        </p:grpSpPr>
        <p:sp>
          <p:nvSpPr>
            <p:cNvPr id="2378768" name="Freeform 16"/>
            <p:cNvSpPr>
              <a:spLocks/>
            </p:cNvSpPr>
            <p:nvPr/>
          </p:nvSpPr>
          <p:spPr bwMode="auto">
            <a:xfrm>
              <a:off x="3420" y="2112"/>
              <a:ext cx="984" cy="1104"/>
            </a:xfrm>
            <a:custGeom>
              <a:avLst/>
              <a:gdLst>
                <a:gd name="T0" fmla="*/ 0 w 984"/>
                <a:gd name="T1" fmla="*/ 1104 h 1104"/>
                <a:gd name="T2" fmla="*/ 252 w 984"/>
                <a:gd name="T3" fmla="*/ 1104 h 1104"/>
                <a:gd name="T4" fmla="*/ 252 w 984"/>
                <a:gd name="T5" fmla="*/ 468 h 1104"/>
                <a:gd name="T6" fmla="*/ 504 w 984"/>
                <a:gd name="T7" fmla="*/ 468 h 1104"/>
                <a:gd name="T8" fmla="*/ 504 w 984"/>
                <a:gd name="T9" fmla="*/ 360 h 1104"/>
                <a:gd name="T10" fmla="*/ 984 w 984"/>
                <a:gd name="T11" fmla="*/ 360 h 1104"/>
                <a:gd name="T12" fmla="*/ 900 w 984"/>
                <a:gd name="T13" fmla="*/ 68 h 1104"/>
                <a:gd name="T14" fmla="*/ 852 w 984"/>
                <a:gd name="T15" fmla="*/ 0 h 1104"/>
                <a:gd name="T16" fmla="*/ 504 w 984"/>
                <a:gd name="T17" fmla="*/ 0 h 1104"/>
                <a:gd name="T18" fmla="*/ 504 w 984"/>
                <a:gd name="T19" fmla="*/ 240 h 1104"/>
                <a:gd name="T20" fmla="*/ 0 w 984"/>
                <a:gd name="T21" fmla="*/ 240 h 1104"/>
                <a:gd name="T22" fmla="*/ 0 w 984"/>
                <a:gd name="T23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4" h="1104">
                  <a:moveTo>
                    <a:pt x="0" y="1104"/>
                  </a:moveTo>
                  <a:lnTo>
                    <a:pt x="252" y="1104"/>
                  </a:lnTo>
                  <a:lnTo>
                    <a:pt x="252" y="468"/>
                  </a:lnTo>
                  <a:lnTo>
                    <a:pt x="504" y="468"/>
                  </a:lnTo>
                  <a:lnTo>
                    <a:pt x="504" y="360"/>
                  </a:lnTo>
                  <a:lnTo>
                    <a:pt x="984" y="360"/>
                  </a:lnTo>
                  <a:lnTo>
                    <a:pt x="900" y="68"/>
                  </a:lnTo>
                  <a:lnTo>
                    <a:pt x="852" y="0"/>
                  </a:lnTo>
                  <a:lnTo>
                    <a:pt x="504" y="0"/>
                  </a:lnTo>
                  <a:lnTo>
                    <a:pt x="504" y="240"/>
                  </a:lnTo>
                  <a:lnTo>
                    <a:pt x="0" y="240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chemeClr val="folHlink"/>
            </a:soli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78769" name="Text Box 17"/>
            <p:cNvSpPr txBox="1">
              <a:spLocks noChangeArrowheads="1"/>
            </p:cNvSpPr>
            <p:nvPr/>
          </p:nvSpPr>
          <p:spPr bwMode="auto">
            <a:xfrm>
              <a:off x="3370" y="2292"/>
              <a:ext cx="7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1431" tIns="45715" rIns="91431" bIns="45715" anchor="ctr">
              <a:spAutoFit/>
            </a:bodyPr>
            <a:lstStyle/>
            <a:p>
              <a:r>
                <a:rPr lang="en-US">
                  <a:effectLst/>
                </a:rPr>
                <a:t>branch</a:t>
              </a:r>
            </a:p>
          </p:txBody>
        </p:sp>
      </p:grpSp>
      <p:grpSp>
        <p:nvGrpSpPr>
          <p:cNvPr id="2378770" name="Group 18"/>
          <p:cNvGrpSpPr>
            <a:grpSpLocks/>
          </p:cNvGrpSpPr>
          <p:nvPr/>
        </p:nvGrpSpPr>
        <p:grpSpPr bwMode="auto">
          <a:xfrm>
            <a:off x="6329363" y="2190750"/>
            <a:ext cx="793750" cy="990600"/>
            <a:chOff x="3891" y="1380"/>
            <a:chExt cx="500" cy="624"/>
          </a:xfrm>
        </p:grpSpPr>
        <p:sp>
          <p:nvSpPr>
            <p:cNvPr id="2378771" name="Freeform 19"/>
            <p:cNvSpPr>
              <a:spLocks/>
            </p:cNvSpPr>
            <p:nvPr/>
          </p:nvSpPr>
          <p:spPr bwMode="auto">
            <a:xfrm>
              <a:off x="3924" y="1380"/>
              <a:ext cx="420" cy="624"/>
            </a:xfrm>
            <a:custGeom>
              <a:avLst/>
              <a:gdLst>
                <a:gd name="T0" fmla="*/ 12 w 420"/>
                <a:gd name="T1" fmla="*/ 0 h 624"/>
                <a:gd name="T2" fmla="*/ 420 w 420"/>
                <a:gd name="T3" fmla="*/ 0 h 624"/>
                <a:gd name="T4" fmla="*/ 420 w 420"/>
                <a:gd name="T5" fmla="*/ 624 h 624"/>
                <a:gd name="T6" fmla="*/ 0 w 420"/>
                <a:gd name="T7" fmla="*/ 624 h 624"/>
                <a:gd name="T8" fmla="*/ 12 w 420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624">
                  <a:moveTo>
                    <a:pt x="12" y="0"/>
                  </a:moveTo>
                  <a:lnTo>
                    <a:pt x="420" y="0"/>
                  </a:lnTo>
                  <a:lnTo>
                    <a:pt x="420" y="624"/>
                  </a:lnTo>
                  <a:lnTo>
                    <a:pt x="0" y="6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2"/>
            </a:soli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78772" name="Text Box 20"/>
            <p:cNvSpPr txBox="1">
              <a:spLocks noChangeArrowheads="1"/>
            </p:cNvSpPr>
            <p:nvPr/>
          </p:nvSpPr>
          <p:spPr bwMode="auto">
            <a:xfrm>
              <a:off x="3891" y="1584"/>
              <a:ext cx="500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1431" tIns="45715" rIns="91431" bIns="45715" anchor="ctr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effectLst/>
                </a:rPr>
                <a:t>TLB</a:t>
              </a:r>
              <a:endParaRPr lang="en-US" b="0">
                <a:effectLst/>
              </a:endParaRPr>
            </a:p>
          </p:txBody>
        </p:sp>
      </p:grpSp>
      <p:sp>
        <p:nvSpPr>
          <p:cNvPr id="2378773" name="Text Box 21"/>
          <p:cNvSpPr txBox="1">
            <a:spLocks noChangeArrowheads="1"/>
          </p:cNvSpPr>
          <p:nvPr/>
        </p:nvSpPr>
        <p:spPr bwMode="auto">
          <a:xfrm>
            <a:off x="5334000" y="5114925"/>
            <a:ext cx="3810000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5" rIns="91431" bIns="45715" anchor="ctr">
            <a:spAutoFit/>
          </a:bodyPr>
          <a:lstStyle/>
          <a:p>
            <a:r>
              <a:rPr lang="en-US">
                <a:effectLst/>
                <a:latin typeface="Book Antiqua" pitchFamily="18" charset="0"/>
              </a:rPr>
              <a:t>Intel Pentium III </a:t>
            </a:r>
            <a:br>
              <a:rPr lang="en-US">
                <a:effectLst/>
                <a:latin typeface="Book Antiqua" pitchFamily="18" charset="0"/>
              </a:rPr>
            </a:br>
            <a:r>
              <a:rPr lang="en-US">
                <a:effectLst/>
                <a:latin typeface="Book Antiqua" pitchFamily="18" charset="0"/>
              </a:rPr>
              <a:t>(10M transistors)</a:t>
            </a:r>
            <a:endParaRPr lang="en-US" sz="1600" b="0">
              <a:effectLst/>
            </a:endParaRPr>
          </a:p>
        </p:txBody>
      </p:sp>
      <p:grpSp>
        <p:nvGrpSpPr>
          <p:cNvPr id="2378774" name="Group 22"/>
          <p:cNvGrpSpPr>
            <a:grpSpLocks/>
          </p:cNvGrpSpPr>
          <p:nvPr/>
        </p:nvGrpSpPr>
        <p:grpSpPr bwMode="auto">
          <a:xfrm>
            <a:off x="5551488" y="1047750"/>
            <a:ext cx="1801812" cy="1009650"/>
            <a:chOff x="3401" y="660"/>
            <a:chExt cx="1135" cy="636"/>
          </a:xfrm>
        </p:grpSpPr>
        <p:sp>
          <p:nvSpPr>
            <p:cNvPr id="2378775" name="Freeform 23"/>
            <p:cNvSpPr>
              <a:spLocks/>
            </p:cNvSpPr>
            <p:nvPr/>
          </p:nvSpPr>
          <p:spPr bwMode="auto">
            <a:xfrm>
              <a:off x="3408" y="660"/>
              <a:ext cx="1128" cy="636"/>
            </a:xfrm>
            <a:custGeom>
              <a:avLst/>
              <a:gdLst>
                <a:gd name="T0" fmla="*/ 24 w 1128"/>
                <a:gd name="T1" fmla="*/ 120 h 636"/>
                <a:gd name="T2" fmla="*/ 396 w 1128"/>
                <a:gd name="T3" fmla="*/ 144 h 636"/>
                <a:gd name="T4" fmla="*/ 408 w 1128"/>
                <a:gd name="T5" fmla="*/ 312 h 636"/>
                <a:gd name="T6" fmla="*/ 852 w 1128"/>
                <a:gd name="T7" fmla="*/ 312 h 636"/>
                <a:gd name="T8" fmla="*/ 852 w 1128"/>
                <a:gd name="T9" fmla="*/ 0 h 636"/>
                <a:gd name="T10" fmla="*/ 1128 w 1128"/>
                <a:gd name="T11" fmla="*/ 0 h 636"/>
                <a:gd name="T12" fmla="*/ 1128 w 1128"/>
                <a:gd name="T13" fmla="*/ 288 h 636"/>
                <a:gd name="T14" fmla="*/ 888 w 1128"/>
                <a:gd name="T15" fmla="*/ 288 h 636"/>
                <a:gd name="T16" fmla="*/ 888 w 1128"/>
                <a:gd name="T17" fmla="*/ 636 h 636"/>
                <a:gd name="T18" fmla="*/ 0 w 1128"/>
                <a:gd name="T19" fmla="*/ 636 h 636"/>
                <a:gd name="T20" fmla="*/ 24 w 1128"/>
                <a:gd name="T21" fmla="*/ 12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8" h="636">
                  <a:moveTo>
                    <a:pt x="24" y="120"/>
                  </a:moveTo>
                  <a:lnTo>
                    <a:pt x="396" y="144"/>
                  </a:lnTo>
                  <a:lnTo>
                    <a:pt x="408" y="312"/>
                  </a:lnTo>
                  <a:lnTo>
                    <a:pt x="852" y="312"/>
                  </a:lnTo>
                  <a:lnTo>
                    <a:pt x="852" y="0"/>
                  </a:lnTo>
                  <a:lnTo>
                    <a:pt x="1128" y="0"/>
                  </a:lnTo>
                  <a:lnTo>
                    <a:pt x="1128" y="288"/>
                  </a:lnTo>
                  <a:lnTo>
                    <a:pt x="888" y="288"/>
                  </a:lnTo>
                  <a:lnTo>
                    <a:pt x="888" y="636"/>
                  </a:lnTo>
                  <a:lnTo>
                    <a:pt x="0" y="636"/>
                  </a:lnTo>
                  <a:lnTo>
                    <a:pt x="24" y="120"/>
                  </a:lnTo>
                  <a:close/>
                </a:path>
              </a:pathLst>
            </a:custGeom>
            <a:solidFill>
              <a:srgbClr val="FF9999"/>
            </a:soli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78776" name="Text Box 24"/>
            <p:cNvSpPr txBox="1">
              <a:spLocks noChangeArrowheads="1"/>
            </p:cNvSpPr>
            <p:nvPr/>
          </p:nvSpPr>
          <p:spPr bwMode="auto">
            <a:xfrm>
              <a:off x="3401" y="984"/>
              <a:ext cx="9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1431" tIns="45715" rIns="91431" bIns="45715" anchor="ctr">
              <a:spAutoFit/>
            </a:bodyPr>
            <a:lstStyle/>
            <a:p>
              <a:r>
                <a:rPr lang="en-US">
                  <a:effectLst/>
                </a:rPr>
                <a:t>2 Bus Intf</a:t>
              </a:r>
              <a:endParaRPr lang="en-US" b="0">
                <a:effectLst/>
              </a:endParaRPr>
            </a:p>
          </p:txBody>
        </p:sp>
      </p:grpSp>
      <p:grpSp>
        <p:nvGrpSpPr>
          <p:cNvPr id="2378777" name="Group 25"/>
          <p:cNvGrpSpPr>
            <a:grpSpLocks/>
          </p:cNvGrpSpPr>
          <p:nvPr/>
        </p:nvGrpSpPr>
        <p:grpSpPr bwMode="auto">
          <a:xfrm>
            <a:off x="6343650" y="1543050"/>
            <a:ext cx="2590800" cy="2876550"/>
            <a:chOff x="3996" y="972"/>
            <a:chExt cx="1632" cy="1812"/>
          </a:xfrm>
        </p:grpSpPr>
        <p:sp>
          <p:nvSpPr>
            <p:cNvPr id="2378778" name="Freeform 26"/>
            <p:cNvSpPr>
              <a:spLocks/>
            </p:cNvSpPr>
            <p:nvPr/>
          </p:nvSpPr>
          <p:spPr bwMode="auto">
            <a:xfrm>
              <a:off x="3996" y="972"/>
              <a:ext cx="1632" cy="1812"/>
            </a:xfrm>
            <a:custGeom>
              <a:avLst/>
              <a:gdLst>
                <a:gd name="T0" fmla="*/ 432 w 1632"/>
                <a:gd name="T1" fmla="*/ 0 h 1812"/>
                <a:gd name="T2" fmla="*/ 840 w 1632"/>
                <a:gd name="T3" fmla="*/ 0 h 1812"/>
                <a:gd name="T4" fmla="*/ 840 w 1632"/>
                <a:gd name="T5" fmla="*/ 900 h 1812"/>
                <a:gd name="T6" fmla="*/ 1632 w 1632"/>
                <a:gd name="T7" fmla="*/ 900 h 1812"/>
                <a:gd name="T8" fmla="*/ 1632 w 1632"/>
                <a:gd name="T9" fmla="*/ 1812 h 1812"/>
                <a:gd name="T10" fmla="*/ 1128 w 1632"/>
                <a:gd name="T11" fmla="*/ 1812 h 1812"/>
                <a:gd name="T12" fmla="*/ 1128 w 1632"/>
                <a:gd name="T13" fmla="*/ 1368 h 1812"/>
                <a:gd name="T14" fmla="*/ 456 w 1632"/>
                <a:gd name="T15" fmla="*/ 1368 h 1812"/>
                <a:gd name="T16" fmla="*/ 372 w 1632"/>
                <a:gd name="T17" fmla="*/ 1140 h 1812"/>
                <a:gd name="T18" fmla="*/ 0 w 1632"/>
                <a:gd name="T19" fmla="*/ 1140 h 1812"/>
                <a:gd name="T20" fmla="*/ 21 w 1632"/>
                <a:gd name="T21" fmla="*/ 1032 h 1812"/>
                <a:gd name="T22" fmla="*/ 456 w 1632"/>
                <a:gd name="T23" fmla="*/ 1032 h 1812"/>
                <a:gd name="T24" fmla="*/ 432 w 1632"/>
                <a:gd name="T25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2" h="1812">
                  <a:moveTo>
                    <a:pt x="432" y="0"/>
                  </a:moveTo>
                  <a:lnTo>
                    <a:pt x="840" y="0"/>
                  </a:lnTo>
                  <a:lnTo>
                    <a:pt x="840" y="900"/>
                  </a:lnTo>
                  <a:lnTo>
                    <a:pt x="1632" y="900"/>
                  </a:lnTo>
                  <a:lnTo>
                    <a:pt x="1632" y="1812"/>
                  </a:lnTo>
                  <a:lnTo>
                    <a:pt x="1128" y="1812"/>
                  </a:lnTo>
                  <a:lnTo>
                    <a:pt x="1128" y="1368"/>
                  </a:lnTo>
                  <a:lnTo>
                    <a:pt x="456" y="1368"/>
                  </a:lnTo>
                  <a:lnTo>
                    <a:pt x="372" y="1140"/>
                  </a:lnTo>
                  <a:lnTo>
                    <a:pt x="0" y="1140"/>
                  </a:lnTo>
                  <a:lnTo>
                    <a:pt x="21" y="1032"/>
                  </a:lnTo>
                  <a:lnTo>
                    <a:pt x="456" y="1032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FFF00"/>
            </a:soli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78779" name="Text Box 27"/>
            <p:cNvSpPr txBox="1">
              <a:spLocks noChangeArrowheads="1"/>
            </p:cNvSpPr>
            <p:nvPr/>
          </p:nvSpPr>
          <p:spPr bwMode="auto">
            <a:xfrm>
              <a:off x="4339" y="1980"/>
              <a:ext cx="1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1431" tIns="45715" rIns="91431" bIns="45715" anchor="ctr">
              <a:spAutoFit/>
            </a:bodyPr>
            <a:lstStyle/>
            <a:p>
              <a:r>
                <a:rPr lang="en-US">
                  <a:effectLst/>
                </a:rPr>
                <a:t>Out-Of-Order</a:t>
              </a:r>
              <a:endParaRPr lang="en-US" b="0">
                <a:effectLst/>
              </a:endParaRPr>
            </a:p>
          </p:txBody>
        </p:sp>
      </p:grpSp>
      <p:grpSp>
        <p:nvGrpSpPr>
          <p:cNvPr id="2378780" name="Group 28"/>
          <p:cNvGrpSpPr>
            <a:grpSpLocks/>
          </p:cNvGrpSpPr>
          <p:nvPr/>
        </p:nvGrpSpPr>
        <p:grpSpPr bwMode="auto">
          <a:xfrm>
            <a:off x="7353300" y="3714750"/>
            <a:ext cx="781050" cy="1390650"/>
            <a:chOff x="4632" y="2340"/>
            <a:chExt cx="492" cy="876"/>
          </a:xfrm>
        </p:grpSpPr>
        <p:sp>
          <p:nvSpPr>
            <p:cNvPr id="2378781" name="Freeform 29"/>
            <p:cNvSpPr>
              <a:spLocks/>
            </p:cNvSpPr>
            <p:nvPr/>
          </p:nvSpPr>
          <p:spPr bwMode="auto">
            <a:xfrm>
              <a:off x="4632" y="2340"/>
              <a:ext cx="492" cy="876"/>
            </a:xfrm>
            <a:custGeom>
              <a:avLst/>
              <a:gdLst>
                <a:gd name="T0" fmla="*/ 0 w 492"/>
                <a:gd name="T1" fmla="*/ 0 h 876"/>
                <a:gd name="T2" fmla="*/ 0 w 492"/>
                <a:gd name="T3" fmla="*/ 876 h 876"/>
                <a:gd name="T4" fmla="*/ 492 w 492"/>
                <a:gd name="T5" fmla="*/ 876 h 876"/>
                <a:gd name="T6" fmla="*/ 492 w 492"/>
                <a:gd name="T7" fmla="*/ 0 h 876"/>
                <a:gd name="T8" fmla="*/ 0 w 492"/>
                <a:gd name="T9" fmla="*/ 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876">
                  <a:moveTo>
                    <a:pt x="0" y="0"/>
                  </a:moveTo>
                  <a:lnTo>
                    <a:pt x="0" y="876"/>
                  </a:lnTo>
                  <a:lnTo>
                    <a:pt x="492" y="876"/>
                  </a:lnTo>
                  <a:lnTo>
                    <a:pt x="4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78782" name="Text Box 30"/>
            <p:cNvSpPr txBox="1">
              <a:spLocks noChangeArrowheads="1"/>
            </p:cNvSpPr>
            <p:nvPr/>
          </p:nvSpPr>
          <p:spPr bwMode="auto">
            <a:xfrm>
              <a:off x="4720" y="260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1431" tIns="45715" rIns="91431" bIns="45715" anchor="ctr">
              <a:spAutoFit/>
            </a:bodyPr>
            <a:lstStyle/>
            <a:p>
              <a:r>
                <a:rPr lang="en-US">
                  <a:effectLst/>
                </a:rPr>
                <a:t>SS</a:t>
              </a:r>
              <a:endParaRPr lang="en-US" b="0">
                <a:effectLst/>
              </a:endParaRPr>
            </a:p>
          </p:txBody>
        </p:sp>
      </p:grpSp>
      <p:sp>
        <p:nvSpPr>
          <p:cNvPr id="2378783" name="Rectangle 31"/>
          <p:cNvSpPr>
            <a:spLocks noChangeArrowheads="1"/>
          </p:cNvSpPr>
          <p:nvPr/>
        </p:nvSpPr>
        <p:spPr bwMode="auto">
          <a:xfrm>
            <a:off x="304800" y="3048000"/>
            <a:ext cx="51419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/>
          <a:lstStyle/>
          <a:p>
            <a:pPr marL="342900" indent="-342900" algn="l" defTabSz="915988">
              <a:spcBef>
                <a:spcPct val="20000"/>
              </a:spcBef>
              <a:buSzPct val="120000"/>
              <a:buFontTx/>
              <a:buChar char="•"/>
            </a:pPr>
            <a:r>
              <a:rPr lang="en-US" dirty="0">
                <a:effectLst/>
                <a:latin typeface="Book Antiqua" pitchFamily="18" charset="0"/>
              </a:rPr>
              <a:t>Branch prediction </a:t>
            </a:r>
            <a:br>
              <a:rPr lang="en-US" dirty="0">
                <a:effectLst/>
                <a:latin typeface="Book Antiqua" pitchFamily="18" charset="0"/>
              </a:rPr>
            </a:br>
            <a:r>
              <a:rPr lang="en-US" dirty="0">
                <a:effectLst/>
                <a:latin typeface="Book Antiqua" pitchFamily="18" charset="0"/>
              </a:rPr>
              <a:t>(predict outcome of decisions)</a:t>
            </a:r>
          </a:p>
        </p:txBody>
      </p:sp>
      <p:sp>
        <p:nvSpPr>
          <p:cNvPr id="2378784" name="Rectangle 32"/>
          <p:cNvSpPr>
            <a:spLocks noChangeArrowheads="1"/>
          </p:cNvSpPr>
          <p:nvPr/>
        </p:nvSpPr>
        <p:spPr bwMode="auto">
          <a:xfrm>
            <a:off x="304800" y="2514600"/>
            <a:ext cx="5141913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/>
          <a:lstStyle/>
          <a:p>
            <a:pPr marL="342900" indent="-342900" algn="l" defTabSz="915988">
              <a:spcBef>
                <a:spcPct val="20000"/>
              </a:spcBef>
              <a:buSzPct val="120000"/>
              <a:buFontTx/>
              <a:buChar char="•"/>
            </a:pPr>
            <a:r>
              <a:rPr lang="en-US" dirty="0">
                <a:effectLst/>
                <a:latin typeface="Book Antiqua" pitchFamily="18" charset="0"/>
              </a:rPr>
              <a:t>3 levels of cache</a:t>
            </a:r>
          </a:p>
        </p:txBody>
      </p:sp>
      <p:sp>
        <p:nvSpPr>
          <p:cNvPr id="2378785" name="Rectangle 33"/>
          <p:cNvSpPr>
            <a:spLocks noChangeArrowheads="1"/>
          </p:cNvSpPr>
          <p:nvPr/>
        </p:nvSpPr>
        <p:spPr bwMode="auto">
          <a:xfrm>
            <a:off x="304800" y="3944938"/>
            <a:ext cx="5141913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/>
          <a:lstStyle/>
          <a:p>
            <a:pPr marL="342900" indent="-342900" algn="l" defTabSz="915988">
              <a:spcBef>
                <a:spcPct val="20000"/>
              </a:spcBef>
              <a:buSzPct val="120000"/>
              <a:buFontTx/>
              <a:buChar char="•"/>
            </a:pPr>
            <a:r>
              <a:rPr lang="en-US" dirty="0">
                <a:effectLst/>
                <a:latin typeface="Book Antiqua" pitchFamily="18" charset="0"/>
              </a:rPr>
              <a:t>Out-of-order execution (executing instructions in different order than programmer wrote them)</a:t>
            </a:r>
          </a:p>
        </p:txBody>
      </p:sp>
    </p:spTree>
    <p:extLst>
      <p:ext uri="{BB962C8B-B14F-4D97-AF65-F5344CB8AC3E}">
        <p14:creationId xmlns:p14="http://schemas.microsoft.com/office/powerpoint/2010/main" val="588344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8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8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8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8755" grpId="0" build="p" autoUpdateAnimBg="0"/>
      <p:bldP spid="2378783" grpId="0" build="p" autoUpdateAnimBg="0"/>
      <p:bldP spid="2378784" grpId="0" build="p" autoUpdateAnimBg="0"/>
      <p:bldP spid="237878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D7396-9FF6-4D5B-A5A4-F88D8C8B8CB7}" type="slidenum">
              <a:rPr lang="en-US"/>
              <a:pPr/>
              <a:t>4</a:t>
            </a:fld>
            <a:endParaRPr lang="en-US"/>
          </a:p>
        </p:txBody>
      </p:sp>
      <p:sp>
        <p:nvSpPr>
          <p:cNvPr id="241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086600" cy="5334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LLP Analysis Example 2</a:t>
            </a:r>
            <a:endParaRPr lang="en-US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41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6100"/>
            <a:ext cx="8382000" cy="5410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600" dirty="0"/>
              <a:t>In the loop: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                       </a:t>
            </a:r>
            <a:r>
              <a:rPr lang="en-US" sz="2400" dirty="0">
                <a:solidFill>
                  <a:srgbClr val="FF3300"/>
                </a:solidFill>
              </a:rPr>
              <a:t>for (</a:t>
            </a:r>
            <a:r>
              <a:rPr lang="en-US" sz="2400" dirty="0" err="1">
                <a:solidFill>
                  <a:srgbClr val="FF3300"/>
                </a:solidFill>
              </a:rPr>
              <a:t>i</a:t>
            </a:r>
            <a:r>
              <a:rPr lang="en-US" sz="2400" dirty="0">
                <a:solidFill>
                  <a:srgbClr val="FF3300"/>
                </a:solidFill>
              </a:rPr>
              <a:t>=1; </a:t>
            </a:r>
            <a:r>
              <a:rPr lang="en-US" sz="2400" dirty="0" err="1">
                <a:solidFill>
                  <a:srgbClr val="FF3300"/>
                </a:solidFill>
              </a:rPr>
              <a:t>i</a:t>
            </a:r>
            <a:r>
              <a:rPr lang="en-US" sz="2400" dirty="0">
                <a:solidFill>
                  <a:srgbClr val="FF3300"/>
                </a:solidFill>
              </a:rPr>
              <a:t>&lt;=100; </a:t>
            </a:r>
            <a:r>
              <a:rPr lang="en-US" sz="2400" dirty="0" err="1">
                <a:solidFill>
                  <a:srgbClr val="FF3300"/>
                </a:solidFill>
              </a:rPr>
              <a:t>i</a:t>
            </a:r>
            <a:r>
              <a:rPr lang="en-US" sz="2400" dirty="0">
                <a:solidFill>
                  <a:srgbClr val="FF3300"/>
                </a:solidFill>
              </a:rPr>
              <a:t>=i+1)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                            </a:t>
            </a:r>
            <a:r>
              <a:rPr lang="en-US" sz="2400" dirty="0">
                <a:solidFill>
                  <a:srgbClr val="FF3300"/>
                </a:solidFill>
              </a:rPr>
              <a:t>A[</a:t>
            </a:r>
            <a:r>
              <a:rPr lang="en-US" sz="2400" dirty="0" err="1">
                <a:solidFill>
                  <a:srgbClr val="FF3300"/>
                </a:solidFill>
              </a:rPr>
              <a:t>i</a:t>
            </a:r>
            <a:r>
              <a:rPr lang="en-US" sz="2400" dirty="0">
                <a:solidFill>
                  <a:srgbClr val="FF3300"/>
                </a:solidFill>
              </a:rPr>
              <a:t>] = A[</a:t>
            </a:r>
            <a:r>
              <a:rPr lang="en-US" sz="2400" dirty="0" err="1">
                <a:solidFill>
                  <a:srgbClr val="FF3300"/>
                </a:solidFill>
              </a:rPr>
              <a:t>i</a:t>
            </a:r>
            <a:r>
              <a:rPr lang="en-US" sz="2400" dirty="0">
                <a:solidFill>
                  <a:srgbClr val="FF3300"/>
                </a:solidFill>
              </a:rPr>
              <a:t>] + B[</a:t>
            </a:r>
            <a:r>
              <a:rPr lang="en-US" sz="2400" dirty="0" err="1">
                <a:solidFill>
                  <a:srgbClr val="FF3300"/>
                </a:solidFill>
              </a:rPr>
              <a:t>i</a:t>
            </a:r>
            <a:r>
              <a:rPr lang="en-US" sz="2400" dirty="0">
                <a:solidFill>
                  <a:srgbClr val="FF3300"/>
                </a:solidFill>
              </a:rPr>
              <a:t>];</a:t>
            </a:r>
            <a:r>
              <a:rPr lang="en-US" sz="2400" dirty="0"/>
              <a:t>          /*  </a:t>
            </a:r>
            <a:r>
              <a:rPr lang="en-US" sz="2400" dirty="0">
                <a:solidFill>
                  <a:srgbClr val="0000FF"/>
                </a:solidFill>
              </a:rPr>
              <a:t>S1</a:t>
            </a:r>
            <a:r>
              <a:rPr lang="en-US" sz="2400" dirty="0"/>
              <a:t> 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                            </a:t>
            </a:r>
            <a:r>
              <a:rPr lang="en-US" sz="2400" dirty="0">
                <a:solidFill>
                  <a:srgbClr val="FF3300"/>
                </a:solidFill>
              </a:rPr>
              <a:t>B[i+1] = C[</a:t>
            </a:r>
            <a:r>
              <a:rPr lang="en-US" sz="2400" dirty="0" err="1">
                <a:solidFill>
                  <a:srgbClr val="FF3300"/>
                </a:solidFill>
              </a:rPr>
              <a:t>i</a:t>
            </a:r>
            <a:r>
              <a:rPr lang="en-US" sz="2400" dirty="0">
                <a:solidFill>
                  <a:srgbClr val="FF3300"/>
                </a:solidFill>
              </a:rPr>
              <a:t>] + D[</a:t>
            </a:r>
            <a:r>
              <a:rPr lang="en-US" sz="2400" dirty="0" err="1">
                <a:solidFill>
                  <a:srgbClr val="FF3300"/>
                </a:solidFill>
              </a:rPr>
              <a:t>i</a:t>
            </a:r>
            <a:r>
              <a:rPr lang="en-US" sz="2400" dirty="0">
                <a:solidFill>
                  <a:srgbClr val="FF3300"/>
                </a:solidFill>
              </a:rPr>
              <a:t>];</a:t>
            </a:r>
            <a:r>
              <a:rPr lang="en-US" sz="2400" dirty="0"/>
              <a:t>     /*  </a:t>
            </a:r>
            <a:r>
              <a:rPr lang="en-US" sz="2400" dirty="0">
                <a:solidFill>
                  <a:srgbClr val="0000FF"/>
                </a:solidFill>
              </a:rPr>
              <a:t>S2</a:t>
            </a:r>
            <a:r>
              <a:rPr lang="en-US" sz="2400" dirty="0"/>
              <a:t>  */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                 </a:t>
            </a:r>
            <a:r>
              <a:rPr lang="en-US" sz="2400" dirty="0">
                <a:solidFill>
                  <a:srgbClr val="FF3300"/>
                </a:solidFill>
              </a:rPr>
              <a:t> }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0000FF"/>
                </a:solidFill>
              </a:rPr>
              <a:t>S1</a:t>
            </a:r>
            <a:r>
              <a:rPr lang="en-US" sz="1800" b="1" dirty="0"/>
              <a:t> uses the value </a:t>
            </a:r>
            <a:r>
              <a:rPr lang="en-US" sz="1800" b="1" dirty="0">
                <a:solidFill>
                  <a:srgbClr val="FF3300"/>
                </a:solidFill>
              </a:rPr>
              <a:t>B[</a:t>
            </a:r>
            <a:r>
              <a:rPr lang="en-US" sz="1800" b="1" dirty="0" err="1">
                <a:solidFill>
                  <a:srgbClr val="FF3300"/>
                </a:solidFill>
              </a:rPr>
              <a:t>i</a:t>
            </a:r>
            <a:r>
              <a:rPr lang="en-US" sz="1800" b="1" dirty="0">
                <a:solidFill>
                  <a:srgbClr val="FF3300"/>
                </a:solidFill>
              </a:rPr>
              <a:t>]</a:t>
            </a:r>
            <a:r>
              <a:rPr lang="en-US" sz="1800" b="1" dirty="0"/>
              <a:t> computed by </a:t>
            </a:r>
            <a:r>
              <a:rPr lang="en-US" sz="1800" b="1" dirty="0">
                <a:solidFill>
                  <a:srgbClr val="0000FF"/>
                </a:solidFill>
              </a:rPr>
              <a:t>S2</a:t>
            </a:r>
            <a:r>
              <a:rPr lang="en-US" sz="1800" b="1" dirty="0"/>
              <a:t> in the previous iteration (loop-carried dependence)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This dependence is not circular: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solidFill>
                  <a:srgbClr val="0000FF"/>
                </a:solidFill>
              </a:rPr>
              <a:t>S1</a:t>
            </a:r>
            <a:r>
              <a:rPr lang="en-US" sz="1800" dirty="0"/>
              <a:t> depends on </a:t>
            </a:r>
            <a:r>
              <a:rPr lang="en-US" sz="1800" dirty="0">
                <a:solidFill>
                  <a:srgbClr val="0000FF"/>
                </a:solidFill>
              </a:rPr>
              <a:t>S2</a:t>
            </a:r>
            <a:r>
              <a:rPr lang="en-US" sz="1800" dirty="0"/>
              <a:t> but </a:t>
            </a:r>
            <a:r>
              <a:rPr lang="en-US" sz="1800" dirty="0">
                <a:solidFill>
                  <a:srgbClr val="0000FF"/>
                </a:solidFill>
              </a:rPr>
              <a:t>S2</a:t>
            </a:r>
            <a:r>
              <a:rPr lang="en-US" sz="1800" dirty="0"/>
              <a:t> does not depend on </a:t>
            </a:r>
            <a:r>
              <a:rPr lang="en-US" sz="1800" dirty="0">
                <a:solidFill>
                  <a:srgbClr val="0000FF"/>
                </a:solidFill>
              </a:rPr>
              <a:t>S1</a:t>
            </a:r>
            <a:r>
              <a:rPr lang="en-US" sz="1800" dirty="0"/>
              <a:t>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1800" b="1" dirty="0"/>
              <a:t>Can be made parallel by replacing the code with the following: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/>
              <a:t>            </a:t>
            </a:r>
            <a:r>
              <a:rPr lang="en-US" sz="1800" b="1" dirty="0">
                <a:solidFill>
                  <a:srgbClr val="FF3300"/>
                </a:solidFill>
              </a:rPr>
              <a:t>A[1] = A[1] + B[1];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FF3300"/>
                </a:solidFill>
              </a:rPr>
              <a:t>            for (</a:t>
            </a:r>
            <a:r>
              <a:rPr lang="en-US" sz="1800" b="1" dirty="0" err="1">
                <a:solidFill>
                  <a:srgbClr val="FF3300"/>
                </a:solidFill>
              </a:rPr>
              <a:t>i</a:t>
            </a:r>
            <a:r>
              <a:rPr lang="en-US" sz="1800" b="1" dirty="0">
                <a:solidFill>
                  <a:srgbClr val="FF3300"/>
                </a:solidFill>
              </a:rPr>
              <a:t>=1; </a:t>
            </a:r>
            <a:r>
              <a:rPr lang="en-US" sz="1800" b="1" dirty="0" err="1">
                <a:solidFill>
                  <a:srgbClr val="FF3300"/>
                </a:solidFill>
              </a:rPr>
              <a:t>i</a:t>
            </a:r>
            <a:r>
              <a:rPr lang="en-US" sz="1800" b="1" dirty="0">
                <a:solidFill>
                  <a:srgbClr val="FF3300"/>
                </a:solidFill>
              </a:rPr>
              <a:t>&lt;=99; </a:t>
            </a:r>
            <a:r>
              <a:rPr lang="en-US" sz="1800" b="1" dirty="0" err="1">
                <a:solidFill>
                  <a:srgbClr val="FF3300"/>
                </a:solidFill>
              </a:rPr>
              <a:t>i</a:t>
            </a:r>
            <a:r>
              <a:rPr lang="en-US" sz="1800" b="1" dirty="0">
                <a:solidFill>
                  <a:srgbClr val="FF3300"/>
                </a:solidFill>
              </a:rPr>
              <a:t>=i+1) 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FF3300"/>
                </a:solidFill>
              </a:rPr>
              <a:t>                    B[i+1] = C[</a:t>
            </a:r>
            <a:r>
              <a:rPr lang="en-US" sz="1800" b="1" dirty="0" err="1">
                <a:solidFill>
                  <a:srgbClr val="FF3300"/>
                </a:solidFill>
              </a:rPr>
              <a:t>i</a:t>
            </a:r>
            <a:r>
              <a:rPr lang="en-US" sz="1800" b="1" dirty="0">
                <a:solidFill>
                  <a:srgbClr val="FF3300"/>
                </a:solidFill>
              </a:rPr>
              <a:t>] + D[</a:t>
            </a:r>
            <a:r>
              <a:rPr lang="en-US" sz="1800" b="1" dirty="0" err="1">
                <a:solidFill>
                  <a:srgbClr val="FF3300"/>
                </a:solidFill>
              </a:rPr>
              <a:t>i</a:t>
            </a:r>
            <a:r>
              <a:rPr lang="en-US" sz="1800" b="1" dirty="0">
                <a:solidFill>
                  <a:srgbClr val="FF3300"/>
                </a:solidFill>
              </a:rPr>
              <a:t>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FF3300"/>
                </a:solidFill>
              </a:rPr>
              <a:t>                    A[i+1] = A[i+1] + B[i+1];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FF3300"/>
                </a:solidFill>
              </a:rPr>
              <a:t>            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FF3300"/>
                </a:solidFill>
              </a:rPr>
              <a:t>             B[101] = C[100] + D[100];</a:t>
            </a:r>
            <a:r>
              <a:rPr lang="en-US" sz="1800" b="1" dirty="0"/>
              <a:t>      </a:t>
            </a:r>
          </a:p>
        </p:txBody>
      </p:sp>
      <p:sp>
        <p:nvSpPr>
          <p:cNvPr id="2419716" name="Text Box 4"/>
          <p:cNvSpPr txBox="1">
            <a:spLocks noChangeArrowheads="1"/>
          </p:cNvSpPr>
          <p:nvPr/>
        </p:nvSpPr>
        <p:spPr bwMode="auto">
          <a:xfrm>
            <a:off x="4110038" y="4224338"/>
            <a:ext cx="1444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effectLst/>
              </a:rPr>
              <a:t>Loop Start-up code</a:t>
            </a:r>
            <a:endParaRPr lang="en-US" b="0">
              <a:effectLst/>
            </a:endParaRPr>
          </a:p>
        </p:txBody>
      </p:sp>
      <p:sp>
        <p:nvSpPr>
          <p:cNvPr id="2419717" name="Text Box 5"/>
          <p:cNvSpPr txBox="1">
            <a:spLocks noChangeArrowheads="1"/>
          </p:cNvSpPr>
          <p:nvPr/>
        </p:nvSpPr>
        <p:spPr bwMode="auto">
          <a:xfrm>
            <a:off x="4648200" y="6005513"/>
            <a:ext cx="1657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effectLst/>
              </a:rPr>
              <a:t>Loop Completion code</a:t>
            </a:r>
            <a:endParaRPr lang="en-US" b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75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1F6E7-64A2-47A4-B950-006361985276}" type="slidenum">
              <a:rPr lang="en-US"/>
              <a:pPr/>
              <a:t>40</a:t>
            </a:fld>
            <a:endParaRPr lang="en-US"/>
          </a:p>
        </p:txBody>
      </p:sp>
      <p:sp>
        <p:nvSpPr>
          <p:cNvPr id="2423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762000"/>
            <a:ext cx="80010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50000"/>
              </a:spcBef>
            </a:pPr>
            <a:r>
              <a:rPr lang="en-US" sz="3600" b="1" u="sng" dirty="0">
                <a:solidFill>
                  <a:srgbClr val="0000FF"/>
                </a:solidFill>
                <a:latin typeface="Helvetica" pitchFamily="34" charset="0"/>
                <a:cs typeface="Times New Roman" pitchFamily="18" charset="0"/>
              </a:rPr>
              <a:t/>
            </a:r>
            <a:br>
              <a:rPr lang="en-US" sz="3600" b="1" u="sng" dirty="0">
                <a:solidFill>
                  <a:srgbClr val="0000FF"/>
                </a:solidFill>
                <a:latin typeface="Helvetica" pitchFamily="34" charset="0"/>
                <a:cs typeface="Times New Roman" pitchFamily="18" charset="0"/>
              </a:rPr>
            </a:br>
            <a:r>
              <a:rPr 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Times New Roman" pitchFamily="18" charset="0"/>
              </a:rPr>
              <a:t>Pipelining</a:t>
            </a:r>
            <a:r>
              <a:rPr 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</a:br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4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Tomasulo’s</a:t>
            </a:r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 Algorithm</a:t>
            </a:r>
            <a:endParaRPr lang="en-US" sz="4800" b="1" dirty="0">
              <a:solidFill>
                <a:srgbClr val="000000"/>
              </a:solidFill>
              <a:latin typeface="Times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02CAA-1577-4AA7-87D3-0D668E25EE59}" type="slidenum">
              <a:rPr lang="en-US"/>
              <a:pPr/>
              <a:t>41</a:t>
            </a:fld>
            <a:endParaRPr lang="en-US"/>
          </a:p>
        </p:txBody>
      </p:sp>
      <p:sp>
        <p:nvSpPr>
          <p:cNvPr id="242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19100"/>
            <a:ext cx="7162800" cy="9525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/>
              <a:t>The Tomasulo’s Algorithm</a:t>
            </a:r>
          </a:p>
        </p:txBody>
      </p:sp>
      <p:sp>
        <p:nvSpPr>
          <p:cNvPr id="242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752600"/>
            <a:ext cx="87884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lnSpcReduction="10000"/>
          </a:bodyPr>
          <a:lstStyle/>
          <a:p>
            <a:r>
              <a:rPr lang="en-US" dirty="0"/>
              <a:t>From IBM 360/91</a:t>
            </a:r>
          </a:p>
          <a:p>
            <a:r>
              <a:rPr lang="en-US" dirty="0"/>
              <a:t>Goal: High Performance using a limited number of registers without a special compiler</a:t>
            </a:r>
          </a:p>
          <a:p>
            <a:pPr lvl="1"/>
            <a:r>
              <a:rPr lang="en-US" sz="2800" dirty="0"/>
              <a:t>4 double-precision FP registers on 360</a:t>
            </a:r>
          </a:p>
          <a:p>
            <a:pPr lvl="1"/>
            <a:r>
              <a:rPr lang="en-US" sz="2800" dirty="0"/>
              <a:t>Uses register renaming</a:t>
            </a:r>
          </a:p>
          <a:p>
            <a:r>
              <a:rPr lang="en-US" dirty="0"/>
              <a:t>Why Study </a:t>
            </a:r>
            <a:r>
              <a:rPr lang="en-US" dirty="0" smtClean="0"/>
              <a:t>a 1966 </a:t>
            </a:r>
            <a:r>
              <a:rPr lang="en-US" dirty="0"/>
              <a:t>Computer? </a:t>
            </a:r>
          </a:p>
          <a:p>
            <a:pPr lvl="1"/>
            <a:r>
              <a:rPr lang="en-US" dirty="0"/>
              <a:t>The descendants of this include: Alpha 21264, HP 8000, MIPS 10000, Pentium III, PowerPC 604, …</a:t>
            </a:r>
          </a:p>
        </p:txBody>
      </p:sp>
    </p:spTree>
    <p:extLst>
      <p:ext uri="{BB962C8B-B14F-4D97-AF65-F5344CB8AC3E}">
        <p14:creationId xmlns:p14="http://schemas.microsoft.com/office/powerpoint/2010/main" val="1606095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66EEE-BC99-4FBE-8980-B7C43BD6C5B1}" type="slidenum">
              <a:rPr lang="en-US"/>
              <a:pPr/>
              <a:t>42</a:t>
            </a:fld>
            <a:endParaRPr lang="en-US"/>
          </a:p>
        </p:txBody>
      </p:sp>
      <p:sp>
        <p:nvSpPr>
          <p:cNvPr id="242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53350" cy="914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dirty="0" err="1"/>
              <a:t>Tomasulo</a:t>
            </a:r>
            <a:r>
              <a:rPr lang="en-US" dirty="0"/>
              <a:t> Algorithm</a:t>
            </a:r>
          </a:p>
        </p:txBody>
      </p:sp>
      <p:sp>
        <p:nvSpPr>
          <p:cNvPr id="242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762000"/>
            <a:ext cx="8483600" cy="5867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Control &amp; buffers are distributed with Function Units (FU)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FU buffers called “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reservation stations </a:t>
            </a:r>
            <a:r>
              <a:rPr lang="en-US" dirty="0"/>
              <a:t>(RS)”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Contain information about instructions, including operands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More reservation stations than registers, so can do optimizations compilers can’t</a:t>
            </a:r>
          </a:p>
          <a:p>
            <a:pPr>
              <a:lnSpc>
                <a:spcPct val="110000"/>
              </a:lnSpc>
            </a:pPr>
            <a:r>
              <a:rPr lang="en-US" dirty="0"/>
              <a:t>Registers in instructions replaced by values or pointers to reservation stations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form of register renaming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avoids WAR, WAW hazards</a:t>
            </a:r>
          </a:p>
          <a:p>
            <a:pPr>
              <a:lnSpc>
                <a:spcPct val="110000"/>
              </a:lnSpc>
            </a:pPr>
            <a:r>
              <a:rPr lang="en-US" dirty="0"/>
              <a:t>Results to FU from RS, not through registers (equivalent of forwarding). A Common Data Bus (CDB)</a:t>
            </a:r>
            <a:r>
              <a:rPr lang="en-US" u="sng" dirty="0">
                <a:solidFill>
                  <a:schemeClr val="hlink"/>
                </a:solidFill>
              </a:rPr>
              <a:t> </a:t>
            </a:r>
            <a:r>
              <a:rPr lang="en-US" dirty="0"/>
              <a:t>broadcasts results to all FUs (their </a:t>
            </a:r>
            <a:r>
              <a:rPr lang="en-US" dirty="0" err="1"/>
              <a:t>RSes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Loads and Stores treated as FUs with </a:t>
            </a:r>
            <a:r>
              <a:rPr lang="en-US" dirty="0" err="1"/>
              <a:t>RSes</a:t>
            </a:r>
            <a:r>
              <a:rPr lang="en-US" dirty="0"/>
              <a:t> as well</a:t>
            </a:r>
          </a:p>
        </p:txBody>
      </p:sp>
    </p:spTree>
    <p:extLst>
      <p:ext uri="{BB962C8B-B14F-4D97-AF65-F5344CB8AC3E}">
        <p14:creationId xmlns:p14="http://schemas.microsoft.com/office/powerpoint/2010/main" val="3524057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88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A00ED-4502-473A-83D6-D7B562ECF351}" type="slidenum">
              <a:rPr lang="en-US"/>
              <a:pPr/>
              <a:t>43</a:t>
            </a:fld>
            <a:endParaRPr lang="en-US"/>
          </a:p>
        </p:txBody>
      </p:sp>
      <p:sp>
        <p:nvSpPr>
          <p:cNvPr id="242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0"/>
            <a:ext cx="7162800" cy="990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dirty="0" err="1"/>
              <a:t>Tomasulo</a:t>
            </a:r>
            <a:r>
              <a:rPr lang="en-US" dirty="0"/>
              <a:t> Organization</a:t>
            </a:r>
          </a:p>
        </p:txBody>
      </p:sp>
      <p:grpSp>
        <p:nvGrpSpPr>
          <p:cNvPr id="2427974" name="Group 70"/>
          <p:cNvGrpSpPr>
            <a:grpSpLocks/>
          </p:cNvGrpSpPr>
          <p:nvPr/>
        </p:nvGrpSpPr>
        <p:grpSpPr bwMode="auto">
          <a:xfrm>
            <a:off x="85725" y="1158875"/>
            <a:ext cx="8943975" cy="5395913"/>
            <a:chOff x="54" y="730"/>
            <a:chExt cx="5634" cy="3399"/>
          </a:xfrm>
        </p:grpSpPr>
        <p:grpSp>
          <p:nvGrpSpPr>
            <p:cNvPr id="2427907" name="Group 3"/>
            <p:cNvGrpSpPr>
              <a:grpSpLocks/>
            </p:cNvGrpSpPr>
            <p:nvPr/>
          </p:nvGrpSpPr>
          <p:grpSpPr bwMode="auto">
            <a:xfrm>
              <a:off x="457" y="1402"/>
              <a:ext cx="576" cy="768"/>
              <a:chOff x="1872" y="1584"/>
              <a:chExt cx="576" cy="864"/>
            </a:xfrm>
          </p:grpSpPr>
          <p:sp>
            <p:nvSpPr>
              <p:cNvPr id="2427908" name="Rectangle 4"/>
              <p:cNvSpPr>
                <a:spLocks noChangeArrowheads="1"/>
              </p:cNvSpPr>
              <p:nvPr/>
            </p:nvSpPr>
            <p:spPr bwMode="auto">
              <a:xfrm>
                <a:off x="1872" y="158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909" name="Rectangle 5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910" name="Rectangle 6"/>
              <p:cNvSpPr>
                <a:spLocks noChangeArrowheads="1"/>
              </p:cNvSpPr>
              <p:nvPr/>
            </p:nvSpPr>
            <p:spPr bwMode="auto">
              <a:xfrm>
                <a:off x="1872" y="1872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911" name="Rectangle 7"/>
              <p:cNvSpPr>
                <a:spLocks noChangeArrowheads="1"/>
              </p:cNvSpPr>
              <p:nvPr/>
            </p:nvSpPr>
            <p:spPr bwMode="auto">
              <a:xfrm>
                <a:off x="1872" y="2016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912" name="Rectangle 8"/>
              <p:cNvSpPr>
                <a:spLocks noChangeArrowheads="1"/>
              </p:cNvSpPr>
              <p:nvPr/>
            </p:nvSpPr>
            <p:spPr bwMode="auto">
              <a:xfrm>
                <a:off x="1872" y="2160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913" name="Rectangle 9"/>
              <p:cNvSpPr>
                <a:spLocks noChangeArrowheads="1"/>
              </p:cNvSpPr>
              <p:nvPr/>
            </p:nvSpPr>
            <p:spPr bwMode="auto">
              <a:xfrm>
                <a:off x="1872" y="230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27914" name="Line 10"/>
            <p:cNvSpPr>
              <a:spLocks noChangeShapeType="1"/>
            </p:cNvSpPr>
            <p:nvPr/>
          </p:nvSpPr>
          <p:spPr bwMode="auto">
            <a:xfrm>
              <a:off x="697" y="1018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27915" name="Group 11"/>
            <p:cNvGrpSpPr>
              <a:grpSpLocks/>
            </p:cNvGrpSpPr>
            <p:nvPr/>
          </p:nvGrpSpPr>
          <p:grpSpPr bwMode="auto">
            <a:xfrm>
              <a:off x="2104" y="785"/>
              <a:ext cx="576" cy="768"/>
              <a:chOff x="1872" y="1584"/>
              <a:chExt cx="576" cy="864"/>
            </a:xfrm>
          </p:grpSpPr>
          <p:sp>
            <p:nvSpPr>
              <p:cNvPr id="2427916" name="Rectangle 12"/>
              <p:cNvSpPr>
                <a:spLocks noChangeArrowheads="1"/>
              </p:cNvSpPr>
              <p:nvPr/>
            </p:nvSpPr>
            <p:spPr bwMode="auto">
              <a:xfrm>
                <a:off x="1872" y="158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917" name="Rectangle 13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918" name="Rectangle 14"/>
              <p:cNvSpPr>
                <a:spLocks noChangeArrowheads="1"/>
              </p:cNvSpPr>
              <p:nvPr/>
            </p:nvSpPr>
            <p:spPr bwMode="auto">
              <a:xfrm>
                <a:off x="1872" y="1872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919" name="Rectangle 15"/>
              <p:cNvSpPr>
                <a:spLocks noChangeArrowheads="1"/>
              </p:cNvSpPr>
              <p:nvPr/>
            </p:nvSpPr>
            <p:spPr bwMode="auto">
              <a:xfrm>
                <a:off x="1872" y="2016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920" name="Rectangle 16"/>
              <p:cNvSpPr>
                <a:spLocks noChangeArrowheads="1"/>
              </p:cNvSpPr>
              <p:nvPr/>
            </p:nvSpPr>
            <p:spPr bwMode="auto">
              <a:xfrm>
                <a:off x="1872" y="2160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921" name="Rectangle 17"/>
              <p:cNvSpPr>
                <a:spLocks noChangeArrowheads="1"/>
              </p:cNvSpPr>
              <p:nvPr/>
            </p:nvSpPr>
            <p:spPr bwMode="auto">
              <a:xfrm>
                <a:off x="1872" y="230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27922" name="Group 18"/>
            <p:cNvGrpSpPr>
              <a:grpSpLocks/>
            </p:cNvGrpSpPr>
            <p:nvPr/>
          </p:nvGrpSpPr>
          <p:grpSpPr bwMode="auto">
            <a:xfrm>
              <a:off x="3256" y="929"/>
              <a:ext cx="1392" cy="512"/>
              <a:chOff x="3456" y="1200"/>
              <a:chExt cx="1392" cy="512"/>
            </a:xfrm>
          </p:grpSpPr>
          <p:sp>
            <p:nvSpPr>
              <p:cNvPr id="2427923" name="Rectangle 19"/>
              <p:cNvSpPr>
                <a:spLocks noChangeArrowheads="1"/>
              </p:cNvSpPr>
              <p:nvPr/>
            </p:nvSpPr>
            <p:spPr bwMode="auto">
              <a:xfrm>
                <a:off x="3456" y="1200"/>
                <a:ext cx="1392" cy="1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924" name="Rectangle 20"/>
              <p:cNvSpPr>
                <a:spLocks noChangeArrowheads="1"/>
              </p:cNvSpPr>
              <p:nvPr/>
            </p:nvSpPr>
            <p:spPr bwMode="auto">
              <a:xfrm>
                <a:off x="3456" y="1328"/>
                <a:ext cx="1392" cy="1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925" name="Rectangle 21"/>
              <p:cNvSpPr>
                <a:spLocks noChangeArrowheads="1"/>
              </p:cNvSpPr>
              <p:nvPr/>
            </p:nvSpPr>
            <p:spPr bwMode="auto">
              <a:xfrm>
                <a:off x="3456" y="1456"/>
                <a:ext cx="1392" cy="1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926" name="Rectangle 22"/>
              <p:cNvSpPr>
                <a:spLocks noChangeArrowheads="1"/>
              </p:cNvSpPr>
              <p:nvPr/>
            </p:nvSpPr>
            <p:spPr bwMode="auto">
              <a:xfrm>
                <a:off x="3456" y="1584"/>
                <a:ext cx="1392" cy="1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27927" name="Group 23"/>
            <p:cNvGrpSpPr>
              <a:grpSpLocks/>
            </p:cNvGrpSpPr>
            <p:nvPr/>
          </p:nvGrpSpPr>
          <p:grpSpPr bwMode="auto">
            <a:xfrm>
              <a:off x="4777" y="2122"/>
              <a:ext cx="576" cy="384"/>
              <a:chOff x="3888" y="2064"/>
              <a:chExt cx="576" cy="384"/>
            </a:xfrm>
          </p:grpSpPr>
          <p:sp>
            <p:nvSpPr>
              <p:cNvPr id="2427928" name="Rectangle 24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576" cy="1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929" name="Rectangle 25"/>
              <p:cNvSpPr>
                <a:spLocks noChangeArrowheads="1"/>
              </p:cNvSpPr>
              <p:nvPr/>
            </p:nvSpPr>
            <p:spPr bwMode="auto">
              <a:xfrm>
                <a:off x="3888" y="2192"/>
                <a:ext cx="576" cy="1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930" name="Rectangle 26"/>
              <p:cNvSpPr>
                <a:spLocks noChangeArrowheads="1"/>
              </p:cNvSpPr>
              <p:nvPr/>
            </p:nvSpPr>
            <p:spPr bwMode="auto">
              <a:xfrm>
                <a:off x="3888" y="2320"/>
                <a:ext cx="576" cy="1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27931" name="Group 27"/>
            <p:cNvGrpSpPr>
              <a:grpSpLocks/>
            </p:cNvGrpSpPr>
            <p:nvPr/>
          </p:nvGrpSpPr>
          <p:grpSpPr bwMode="auto">
            <a:xfrm>
              <a:off x="1057" y="2465"/>
              <a:ext cx="1392" cy="384"/>
              <a:chOff x="1536" y="2736"/>
              <a:chExt cx="1392" cy="384"/>
            </a:xfrm>
          </p:grpSpPr>
          <p:sp>
            <p:nvSpPr>
              <p:cNvPr id="2427932" name="Rectangle 28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1392" cy="12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933" name="Rectangle 29"/>
              <p:cNvSpPr>
                <a:spLocks noChangeArrowheads="1"/>
              </p:cNvSpPr>
              <p:nvPr/>
            </p:nvSpPr>
            <p:spPr bwMode="auto">
              <a:xfrm>
                <a:off x="1536" y="2864"/>
                <a:ext cx="1392" cy="12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934" name="Rectangle 30"/>
              <p:cNvSpPr>
                <a:spLocks noChangeArrowheads="1"/>
              </p:cNvSpPr>
              <p:nvPr/>
            </p:nvSpPr>
            <p:spPr bwMode="auto">
              <a:xfrm>
                <a:off x="1536" y="2992"/>
                <a:ext cx="1392" cy="12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27935" name="Rectangle 31"/>
            <p:cNvSpPr>
              <a:spLocks noChangeArrowheads="1"/>
            </p:cNvSpPr>
            <p:nvPr/>
          </p:nvSpPr>
          <p:spPr bwMode="auto">
            <a:xfrm>
              <a:off x="1249" y="2465"/>
              <a:ext cx="480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36" name="Rectangle 32"/>
            <p:cNvSpPr>
              <a:spLocks noChangeArrowheads="1"/>
            </p:cNvSpPr>
            <p:nvPr/>
          </p:nvSpPr>
          <p:spPr bwMode="auto">
            <a:xfrm>
              <a:off x="1417" y="3185"/>
              <a:ext cx="672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sz="1800">
                  <a:effectLst/>
                  <a:latin typeface="Comic Sans MS" pitchFamily="66" charset="0"/>
                </a:rPr>
                <a:t>FP adders</a:t>
              </a:r>
            </a:p>
          </p:txBody>
        </p:sp>
        <p:sp>
          <p:nvSpPr>
            <p:cNvPr id="2427937" name="Text Box 33"/>
            <p:cNvSpPr txBox="1">
              <a:spLocks noChangeArrowheads="1"/>
            </p:cNvSpPr>
            <p:nvPr/>
          </p:nvSpPr>
          <p:spPr bwMode="auto">
            <a:xfrm>
              <a:off x="690" y="2420"/>
              <a:ext cx="398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  <a:effectLst/>
                  <a:latin typeface="Comic Sans MS" pitchFamily="66" charset="0"/>
                </a:rPr>
                <a:t>Add1</a:t>
              </a:r>
            </a:p>
            <a:p>
              <a:r>
                <a:rPr lang="en-US" sz="1400">
                  <a:solidFill>
                    <a:schemeClr val="hlink"/>
                  </a:solidFill>
                  <a:effectLst/>
                  <a:latin typeface="Comic Sans MS" pitchFamily="66" charset="0"/>
                </a:rPr>
                <a:t>Add2</a:t>
              </a:r>
            </a:p>
            <a:p>
              <a:pPr>
                <a:lnSpc>
                  <a:spcPct val="90000"/>
                </a:lnSpc>
              </a:pPr>
              <a:r>
                <a:rPr lang="en-US" sz="1400">
                  <a:solidFill>
                    <a:schemeClr val="hlink"/>
                  </a:solidFill>
                  <a:effectLst/>
                  <a:latin typeface="Comic Sans MS" pitchFamily="66" charset="0"/>
                </a:rPr>
                <a:t>Add3</a:t>
              </a:r>
            </a:p>
          </p:txBody>
        </p:sp>
        <p:grpSp>
          <p:nvGrpSpPr>
            <p:cNvPr id="2427938" name="Group 34"/>
            <p:cNvGrpSpPr>
              <a:grpSpLocks/>
            </p:cNvGrpSpPr>
            <p:nvPr/>
          </p:nvGrpSpPr>
          <p:grpSpPr bwMode="auto">
            <a:xfrm>
              <a:off x="3064" y="2561"/>
              <a:ext cx="1392" cy="240"/>
              <a:chOff x="3312" y="2688"/>
              <a:chExt cx="1392" cy="256"/>
            </a:xfrm>
          </p:grpSpPr>
          <p:sp>
            <p:nvSpPr>
              <p:cNvPr id="2427939" name="Rectangle 35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1392" cy="12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940" name="Rectangle 36"/>
              <p:cNvSpPr>
                <a:spLocks noChangeArrowheads="1"/>
              </p:cNvSpPr>
              <p:nvPr/>
            </p:nvSpPr>
            <p:spPr bwMode="auto">
              <a:xfrm>
                <a:off x="3312" y="2816"/>
                <a:ext cx="1392" cy="12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27941" name="Rectangle 37"/>
            <p:cNvSpPr>
              <a:spLocks noChangeArrowheads="1"/>
            </p:cNvSpPr>
            <p:nvPr/>
          </p:nvSpPr>
          <p:spPr bwMode="auto">
            <a:xfrm>
              <a:off x="3256" y="2561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42" name="Rectangle 38"/>
            <p:cNvSpPr>
              <a:spLocks noChangeArrowheads="1"/>
            </p:cNvSpPr>
            <p:nvPr/>
          </p:nvSpPr>
          <p:spPr bwMode="auto">
            <a:xfrm>
              <a:off x="3352" y="3185"/>
              <a:ext cx="912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sz="1800">
                  <a:effectLst/>
                  <a:latin typeface="Comic Sans MS" pitchFamily="66" charset="0"/>
                </a:rPr>
                <a:t>FP multipliers</a:t>
              </a:r>
            </a:p>
          </p:txBody>
        </p:sp>
        <p:sp>
          <p:nvSpPr>
            <p:cNvPr id="2427943" name="Text Box 39"/>
            <p:cNvSpPr txBox="1">
              <a:spLocks noChangeArrowheads="1"/>
            </p:cNvSpPr>
            <p:nvPr/>
          </p:nvSpPr>
          <p:spPr bwMode="auto">
            <a:xfrm>
              <a:off x="2665" y="2554"/>
              <a:ext cx="425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>
                  <a:solidFill>
                    <a:schemeClr val="hlink"/>
                  </a:solidFill>
                  <a:effectLst/>
                  <a:latin typeface="Comic Sans MS" pitchFamily="66" charset="0"/>
                </a:rPr>
                <a:t>Mult1</a:t>
              </a:r>
            </a:p>
            <a:p>
              <a:pPr>
                <a:lnSpc>
                  <a:spcPct val="90000"/>
                </a:lnSpc>
              </a:pPr>
              <a:r>
                <a:rPr lang="en-US" sz="1400">
                  <a:solidFill>
                    <a:schemeClr val="hlink"/>
                  </a:solidFill>
                  <a:effectLst/>
                  <a:latin typeface="Comic Sans MS" pitchFamily="66" charset="0"/>
                </a:rPr>
                <a:t>Mult2</a:t>
              </a:r>
            </a:p>
          </p:txBody>
        </p:sp>
        <p:sp>
          <p:nvSpPr>
            <p:cNvPr id="2427944" name="Line 40"/>
            <p:cNvSpPr>
              <a:spLocks noChangeShapeType="1"/>
            </p:cNvSpPr>
            <p:nvPr/>
          </p:nvSpPr>
          <p:spPr bwMode="auto">
            <a:xfrm>
              <a:off x="1528" y="2849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45" name="Line 41"/>
            <p:cNvSpPr>
              <a:spLocks noChangeShapeType="1"/>
            </p:cNvSpPr>
            <p:nvPr/>
          </p:nvSpPr>
          <p:spPr bwMode="auto">
            <a:xfrm>
              <a:off x="1960" y="2849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46" name="Line 42"/>
            <p:cNvSpPr>
              <a:spLocks noChangeShapeType="1"/>
            </p:cNvSpPr>
            <p:nvPr/>
          </p:nvSpPr>
          <p:spPr bwMode="auto">
            <a:xfrm>
              <a:off x="3496" y="280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47" name="Line 43"/>
            <p:cNvSpPr>
              <a:spLocks noChangeShapeType="1"/>
            </p:cNvSpPr>
            <p:nvPr/>
          </p:nvSpPr>
          <p:spPr bwMode="auto">
            <a:xfrm>
              <a:off x="4072" y="280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48" name="Freeform 44"/>
            <p:cNvSpPr>
              <a:spLocks/>
            </p:cNvSpPr>
            <p:nvPr/>
          </p:nvSpPr>
          <p:spPr bwMode="auto">
            <a:xfrm>
              <a:off x="1144" y="1553"/>
              <a:ext cx="1248" cy="912"/>
            </a:xfrm>
            <a:custGeom>
              <a:avLst/>
              <a:gdLst>
                <a:gd name="T0" fmla="*/ 1248 w 1248"/>
                <a:gd name="T1" fmla="*/ 0 h 912"/>
                <a:gd name="T2" fmla="*/ 1248 w 1248"/>
                <a:gd name="T3" fmla="*/ 672 h 912"/>
                <a:gd name="T4" fmla="*/ 0 w 1248"/>
                <a:gd name="T5" fmla="*/ 672 h 912"/>
                <a:gd name="T6" fmla="*/ 0 w 1248"/>
                <a:gd name="T7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912">
                  <a:moveTo>
                    <a:pt x="1248" y="0"/>
                  </a:moveTo>
                  <a:lnTo>
                    <a:pt x="1248" y="672"/>
                  </a:lnTo>
                  <a:lnTo>
                    <a:pt x="0" y="672"/>
                  </a:lnTo>
                  <a:lnTo>
                    <a:pt x="0" y="9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49" name="Freeform 45"/>
            <p:cNvSpPr>
              <a:spLocks/>
            </p:cNvSpPr>
            <p:nvPr/>
          </p:nvSpPr>
          <p:spPr bwMode="auto">
            <a:xfrm>
              <a:off x="2392" y="2225"/>
              <a:ext cx="768" cy="336"/>
            </a:xfrm>
            <a:custGeom>
              <a:avLst/>
              <a:gdLst>
                <a:gd name="T0" fmla="*/ 0 w 768"/>
                <a:gd name="T1" fmla="*/ 0 h 336"/>
                <a:gd name="T2" fmla="*/ 768 w 768"/>
                <a:gd name="T3" fmla="*/ 0 h 336"/>
                <a:gd name="T4" fmla="*/ 768 w 768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336">
                  <a:moveTo>
                    <a:pt x="0" y="0"/>
                  </a:moveTo>
                  <a:lnTo>
                    <a:pt x="768" y="0"/>
                  </a:lnTo>
                  <a:lnTo>
                    <a:pt x="768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50" name="Freeform 46"/>
            <p:cNvSpPr>
              <a:spLocks/>
            </p:cNvSpPr>
            <p:nvPr/>
          </p:nvSpPr>
          <p:spPr bwMode="auto">
            <a:xfrm>
              <a:off x="1480" y="1457"/>
              <a:ext cx="1968" cy="1008"/>
            </a:xfrm>
            <a:custGeom>
              <a:avLst/>
              <a:gdLst>
                <a:gd name="T0" fmla="*/ 1968 w 1968"/>
                <a:gd name="T1" fmla="*/ 0 h 1008"/>
                <a:gd name="T2" fmla="*/ 1968 w 1968"/>
                <a:gd name="T3" fmla="*/ 528 h 1008"/>
                <a:gd name="T4" fmla="*/ 0 w 1968"/>
                <a:gd name="T5" fmla="*/ 528 h 1008"/>
                <a:gd name="T6" fmla="*/ 0 w 1968"/>
                <a:gd name="T7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8" h="1008">
                  <a:moveTo>
                    <a:pt x="1968" y="0"/>
                  </a:moveTo>
                  <a:lnTo>
                    <a:pt x="1968" y="528"/>
                  </a:lnTo>
                  <a:lnTo>
                    <a:pt x="0" y="528"/>
                  </a:lnTo>
                  <a:lnTo>
                    <a:pt x="0" y="10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51" name="Line 47"/>
            <p:cNvSpPr>
              <a:spLocks noChangeShapeType="1"/>
            </p:cNvSpPr>
            <p:nvPr/>
          </p:nvSpPr>
          <p:spPr bwMode="auto">
            <a:xfrm>
              <a:off x="3448" y="1985"/>
              <a:ext cx="1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52" name="Line 48"/>
            <p:cNvSpPr>
              <a:spLocks noChangeShapeType="1"/>
            </p:cNvSpPr>
            <p:nvPr/>
          </p:nvSpPr>
          <p:spPr bwMode="auto">
            <a:xfrm>
              <a:off x="3976" y="1457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53" name="Freeform 49"/>
            <p:cNvSpPr>
              <a:spLocks/>
            </p:cNvSpPr>
            <p:nvPr/>
          </p:nvSpPr>
          <p:spPr bwMode="auto">
            <a:xfrm>
              <a:off x="2056" y="2081"/>
              <a:ext cx="1920" cy="384"/>
            </a:xfrm>
            <a:custGeom>
              <a:avLst/>
              <a:gdLst>
                <a:gd name="T0" fmla="*/ 1920 w 1920"/>
                <a:gd name="T1" fmla="*/ 0 h 384"/>
                <a:gd name="T2" fmla="*/ 0 w 1920"/>
                <a:gd name="T3" fmla="*/ 0 h 384"/>
                <a:gd name="T4" fmla="*/ 0 w 1920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84">
                  <a:moveTo>
                    <a:pt x="1920" y="0"/>
                  </a:moveTo>
                  <a:lnTo>
                    <a:pt x="0" y="0"/>
                  </a:lnTo>
                  <a:lnTo>
                    <a:pt x="0" y="38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54" name="Freeform 50"/>
            <p:cNvSpPr>
              <a:spLocks/>
            </p:cNvSpPr>
            <p:nvPr/>
          </p:nvSpPr>
          <p:spPr bwMode="auto">
            <a:xfrm>
              <a:off x="3961" y="1786"/>
              <a:ext cx="1104" cy="336"/>
            </a:xfrm>
            <a:custGeom>
              <a:avLst/>
              <a:gdLst>
                <a:gd name="T0" fmla="*/ 0 w 1008"/>
                <a:gd name="T1" fmla="*/ 0 h 144"/>
                <a:gd name="T2" fmla="*/ 1008 w 1008"/>
                <a:gd name="T3" fmla="*/ 0 h 144"/>
                <a:gd name="T4" fmla="*/ 1008 w 100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144">
                  <a:moveTo>
                    <a:pt x="0" y="0"/>
                  </a:moveTo>
                  <a:lnTo>
                    <a:pt x="1008" y="0"/>
                  </a:lnTo>
                  <a:lnTo>
                    <a:pt x="1008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55" name="Line 51"/>
            <p:cNvSpPr>
              <a:spLocks noChangeShapeType="1"/>
            </p:cNvSpPr>
            <p:nvPr/>
          </p:nvSpPr>
          <p:spPr bwMode="auto">
            <a:xfrm>
              <a:off x="453" y="3802"/>
              <a:ext cx="5235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56" name="Line 52"/>
            <p:cNvSpPr>
              <a:spLocks noChangeShapeType="1"/>
            </p:cNvSpPr>
            <p:nvPr/>
          </p:nvSpPr>
          <p:spPr bwMode="auto">
            <a:xfrm flipH="1">
              <a:off x="5353" y="2314"/>
              <a:ext cx="24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57" name="Freeform 53"/>
            <p:cNvSpPr>
              <a:spLocks/>
            </p:cNvSpPr>
            <p:nvPr/>
          </p:nvSpPr>
          <p:spPr bwMode="auto">
            <a:xfrm>
              <a:off x="4633" y="1162"/>
              <a:ext cx="960" cy="2640"/>
            </a:xfrm>
            <a:custGeom>
              <a:avLst/>
              <a:gdLst>
                <a:gd name="T0" fmla="*/ 960 w 960"/>
                <a:gd name="T1" fmla="*/ 2448 h 2448"/>
                <a:gd name="T2" fmla="*/ 960 w 960"/>
                <a:gd name="T3" fmla="*/ 0 h 2448"/>
                <a:gd name="T4" fmla="*/ 0 w 960"/>
                <a:gd name="T5" fmla="*/ 0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2448">
                  <a:moveTo>
                    <a:pt x="960" y="2448"/>
                  </a:moveTo>
                  <a:lnTo>
                    <a:pt x="960" y="0"/>
                  </a:ln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58" name="Line 54"/>
            <p:cNvSpPr>
              <a:spLocks noChangeShapeType="1"/>
            </p:cNvSpPr>
            <p:nvPr/>
          </p:nvSpPr>
          <p:spPr bwMode="auto">
            <a:xfrm>
              <a:off x="697" y="2170"/>
              <a:ext cx="0" cy="163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59" name="Line 55"/>
            <p:cNvSpPr>
              <a:spLocks noChangeShapeType="1"/>
            </p:cNvSpPr>
            <p:nvPr/>
          </p:nvSpPr>
          <p:spPr bwMode="auto">
            <a:xfrm>
              <a:off x="3817" y="3370"/>
              <a:ext cx="0" cy="43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60" name="Line 56"/>
            <p:cNvSpPr>
              <a:spLocks noChangeShapeType="1"/>
            </p:cNvSpPr>
            <p:nvPr/>
          </p:nvSpPr>
          <p:spPr bwMode="auto">
            <a:xfrm>
              <a:off x="1753" y="3370"/>
              <a:ext cx="0" cy="43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61" name="Line 57"/>
            <p:cNvSpPr>
              <a:spLocks noChangeShapeType="1"/>
            </p:cNvSpPr>
            <p:nvPr/>
          </p:nvSpPr>
          <p:spPr bwMode="auto">
            <a:xfrm>
              <a:off x="5065" y="2506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62" name="Text Box 58"/>
            <p:cNvSpPr txBox="1">
              <a:spLocks noChangeArrowheads="1"/>
            </p:cNvSpPr>
            <p:nvPr/>
          </p:nvSpPr>
          <p:spPr bwMode="auto">
            <a:xfrm>
              <a:off x="219" y="778"/>
              <a:ext cx="8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effectLst/>
                  <a:latin typeface="Comic Sans MS" pitchFamily="66" charset="0"/>
                </a:rPr>
                <a:t>From Mem</a:t>
              </a:r>
            </a:p>
          </p:txBody>
        </p:sp>
        <p:sp>
          <p:nvSpPr>
            <p:cNvPr id="2427963" name="Text Box 59"/>
            <p:cNvSpPr txBox="1">
              <a:spLocks noChangeArrowheads="1"/>
            </p:cNvSpPr>
            <p:nvPr/>
          </p:nvSpPr>
          <p:spPr bwMode="auto">
            <a:xfrm>
              <a:off x="3420" y="730"/>
              <a:ext cx="9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effectLst/>
                  <a:latin typeface="Comic Sans MS" pitchFamily="66" charset="0"/>
                </a:rPr>
                <a:t>FP Registers</a:t>
              </a:r>
            </a:p>
          </p:txBody>
        </p:sp>
        <p:sp>
          <p:nvSpPr>
            <p:cNvPr id="2427964" name="Text Box 60"/>
            <p:cNvSpPr txBox="1">
              <a:spLocks noChangeArrowheads="1"/>
            </p:cNvSpPr>
            <p:nvPr/>
          </p:nvSpPr>
          <p:spPr bwMode="auto">
            <a:xfrm>
              <a:off x="2346" y="2866"/>
              <a:ext cx="9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effectLst/>
                  <a:latin typeface="Comic Sans MS" pitchFamily="66" charset="0"/>
                </a:rPr>
                <a:t>Reservation </a:t>
              </a:r>
            </a:p>
            <a:p>
              <a:r>
                <a:rPr lang="en-US" sz="1800">
                  <a:effectLst/>
                  <a:latin typeface="Comic Sans MS" pitchFamily="66" charset="0"/>
                </a:rPr>
                <a:t>Stations</a:t>
              </a:r>
            </a:p>
          </p:txBody>
        </p:sp>
        <p:sp>
          <p:nvSpPr>
            <p:cNvPr id="2427965" name="Line 61"/>
            <p:cNvSpPr>
              <a:spLocks noChangeShapeType="1"/>
            </p:cNvSpPr>
            <p:nvPr/>
          </p:nvSpPr>
          <p:spPr bwMode="auto">
            <a:xfrm flipV="1">
              <a:off x="2233" y="2842"/>
              <a:ext cx="0" cy="7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66" name="Line 62"/>
            <p:cNvSpPr>
              <a:spLocks noChangeShapeType="1"/>
            </p:cNvSpPr>
            <p:nvPr/>
          </p:nvSpPr>
          <p:spPr bwMode="auto">
            <a:xfrm flipV="1">
              <a:off x="2233" y="2842"/>
              <a:ext cx="0" cy="96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67" name="Line 63"/>
            <p:cNvSpPr>
              <a:spLocks noChangeShapeType="1"/>
            </p:cNvSpPr>
            <p:nvPr/>
          </p:nvSpPr>
          <p:spPr bwMode="auto">
            <a:xfrm flipV="1">
              <a:off x="4345" y="2794"/>
              <a:ext cx="0" cy="100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968" name="Text Box 64"/>
            <p:cNvSpPr txBox="1">
              <a:spLocks noChangeArrowheads="1"/>
            </p:cNvSpPr>
            <p:nvPr/>
          </p:nvSpPr>
          <p:spPr bwMode="auto">
            <a:xfrm>
              <a:off x="1861" y="3898"/>
              <a:ext cx="18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effectLst/>
                  <a:latin typeface="Comic Sans MS" pitchFamily="66" charset="0"/>
                </a:rPr>
                <a:t>Common Data Bus (CDB)</a:t>
              </a:r>
            </a:p>
          </p:txBody>
        </p:sp>
        <p:sp>
          <p:nvSpPr>
            <p:cNvPr id="2427969" name="Text Box 65"/>
            <p:cNvSpPr txBox="1">
              <a:spLocks noChangeArrowheads="1"/>
            </p:cNvSpPr>
            <p:nvPr/>
          </p:nvSpPr>
          <p:spPr bwMode="auto">
            <a:xfrm>
              <a:off x="4706" y="2890"/>
              <a:ext cx="6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effectLst/>
                  <a:latin typeface="Comic Sans MS" pitchFamily="66" charset="0"/>
                </a:rPr>
                <a:t>To Mem</a:t>
              </a:r>
            </a:p>
          </p:txBody>
        </p:sp>
        <p:sp>
          <p:nvSpPr>
            <p:cNvPr id="2427970" name="Text Box 66"/>
            <p:cNvSpPr txBox="1">
              <a:spLocks noChangeArrowheads="1"/>
            </p:cNvSpPr>
            <p:nvPr/>
          </p:nvSpPr>
          <p:spPr bwMode="auto">
            <a:xfrm>
              <a:off x="1513" y="778"/>
              <a:ext cx="55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effectLst/>
                  <a:latin typeface="Comic Sans MS" pitchFamily="66" charset="0"/>
                </a:rPr>
                <a:t>FP Op</a:t>
              </a:r>
            </a:p>
            <a:p>
              <a:r>
                <a:rPr lang="en-US" sz="1800">
                  <a:effectLst/>
                  <a:latin typeface="Comic Sans MS" pitchFamily="66" charset="0"/>
                </a:rPr>
                <a:t>Queue</a:t>
              </a:r>
            </a:p>
          </p:txBody>
        </p:sp>
        <p:sp>
          <p:nvSpPr>
            <p:cNvPr id="2427971" name="Text Box 67"/>
            <p:cNvSpPr txBox="1">
              <a:spLocks noChangeArrowheads="1"/>
            </p:cNvSpPr>
            <p:nvPr/>
          </p:nvSpPr>
          <p:spPr bwMode="auto">
            <a:xfrm>
              <a:off x="841" y="1114"/>
              <a:ext cx="10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effectLst/>
                  <a:latin typeface="Comic Sans MS" pitchFamily="66" charset="0"/>
                </a:rPr>
                <a:t>Load Buffers</a:t>
              </a:r>
            </a:p>
          </p:txBody>
        </p:sp>
        <p:sp>
          <p:nvSpPr>
            <p:cNvPr id="2427972" name="Text Box 68"/>
            <p:cNvSpPr txBox="1">
              <a:spLocks noChangeArrowheads="1"/>
            </p:cNvSpPr>
            <p:nvPr/>
          </p:nvSpPr>
          <p:spPr bwMode="auto">
            <a:xfrm>
              <a:off x="4153" y="1882"/>
              <a:ext cx="6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effectLst/>
                  <a:latin typeface="Comic Sans MS" pitchFamily="66" charset="0"/>
                </a:rPr>
                <a:t>Store </a:t>
              </a:r>
            </a:p>
            <a:p>
              <a:r>
                <a:rPr lang="en-US" sz="1800">
                  <a:effectLst/>
                  <a:latin typeface="Comic Sans MS" pitchFamily="66" charset="0"/>
                </a:rPr>
                <a:t>Buffers</a:t>
              </a:r>
            </a:p>
          </p:txBody>
        </p:sp>
        <p:sp>
          <p:nvSpPr>
            <p:cNvPr id="2427973" name="Text Box 69"/>
            <p:cNvSpPr txBox="1">
              <a:spLocks noChangeArrowheads="1"/>
            </p:cNvSpPr>
            <p:nvPr/>
          </p:nvSpPr>
          <p:spPr bwMode="auto">
            <a:xfrm>
              <a:off x="54" y="1392"/>
              <a:ext cx="433" cy="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>
                  <a:solidFill>
                    <a:schemeClr val="hlink"/>
                  </a:solidFill>
                  <a:effectLst/>
                  <a:latin typeface="Comic Sans MS" pitchFamily="66" charset="0"/>
                </a:rPr>
                <a:t>Load1</a:t>
              </a:r>
            </a:p>
            <a:p>
              <a:pPr>
                <a:lnSpc>
                  <a:spcPct val="90000"/>
                </a:lnSpc>
              </a:pPr>
              <a:r>
                <a:rPr lang="en-US" sz="1400">
                  <a:solidFill>
                    <a:schemeClr val="hlink"/>
                  </a:solidFill>
                  <a:effectLst/>
                  <a:latin typeface="Comic Sans MS" pitchFamily="66" charset="0"/>
                </a:rPr>
                <a:t>Load2</a:t>
              </a:r>
            </a:p>
            <a:p>
              <a:pPr>
                <a:lnSpc>
                  <a:spcPct val="90000"/>
                </a:lnSpc>
              </a:pPr>
              <a:r>
                <a:rPr lang="en-US" sz="1400">
                  <a:solidFill>
                    <a:schemeClr val="hlink"/>
                  </a:solidFill>
                  <a:effectLst/>
                  <a:latin typeface="Comic Sans MS" pitchFamily="66" charset="0"/>
                </a:rPr>
                <a:t>Load3</a:t>
              </a:r>
            </a:p>
            <a:p>
              <a:pPr>
                <a:lnSpc>
                  <a:spcPct val="90000"/>
                </a:lnSpc>
              </a:pPr>
              <a:r>
                <a:rPr lang="en-US" sz="1400">
                  <a:solidFill>
                    <a:schemeClr val="hlink"/>
                  </a:solidFill>
                  <a:effectLst/>
                  <a:latin typeface="Comic Sans MS" pitchFamily="66" charset="0"/>
                </a:rPr>
                <a:t>Load4</a:t>
              </a:r>
            </a:p>
            <a:p>
              <a:pPr>
                <a:lnSpc>
                  <a:spcPct val="90000"/>
                </a:lnSpc>
              </a:pPr>
              <a:r>
                <a:rPr lang="en-US" sz="1400">
                  <a:solidFill>
                    <a:schemeClr val="hlink"/>
                  </a:solidFill>
                  <a:effectLst/>
                  <a:latin typeface="Comic Sans MS" pitchFamily="66" charset="0"/>
                </a:rPr>
                <a:t>Load5</a:t>
              </a:r>
            </a:p>
            <a:p>
              <a:pPr>
                <a:lnSpc>
                  <a:spcPct val="90000"/>
                </a:lnSpc>
              </a:pPr>
              <a:r>
                <a:rPr lang="en-US" sz="1400">
                  <a:solidFill>
                    <a:schemeClr val="hlink"/>
                  </a:solidFill>
                  <a:effectLst/>
                  <a:latin typeface="Comic Sans MS" pitchFamily="66" charset="0"/>
                </a:rPr>
                <a:t>Load6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495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C6FE-BD34-47D7-A66E-27705B66E371}" type="slidenum">
              <a:rPr lang="en-US"/>
              <a:pPr/>
              <a:t>44</a:t>
            </a:fld>
            <a:endParaRPr lang="en-US"/>
          </a:p>
        </p:txBody>
      </p:sp>
      <p:sp>
        <p:nvSpPr>
          <p:cNvPr id="248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5486400" cy="914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sz="2800" dirty="0"/>
              <a:t>Reservation Station Components</a:t>
            </a:r>
          </a:p>
        </p:txBody>
      </p:sp>
      <p:sp>
        <p:nvSpPr>
          <p:cNvPr id="24852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sz="2800" dirty="0"/>
              <a:t>Busy: Indicates reservation station or FU is busy</a:t>
            </a:r>
          </a:p>
          <a:p>
            <a:r>
              <a:rPr lang="en-US" sz="2800" dirty="0" smtClean="0"/>
              <a:t>Op: Operation </a:t>
            </a:r>
            <a:r>
              <a:rPr lang="en-US" sz="2800" dirty="0"/>
              <a:t>to perform in the unit (e.g., + or –)</a:t>
            </a:r>
          </a:p>
          <a:p>
            <a:r>
              <a:rPr lang="en-US" sz="2800" dirty="0" err="1"/>
              <a:t>Vj</a:t>
            </a:r>
            <a:r>
              <a:rPr lang="en-US" sz="2800" dirty="0"/>
              <a:t>, </a:t>
            </a:r>
            <a:r>
              <a:rPr lang="en-US" sz="2800" dirty="0" err="1"/>
              <a:t>Vk</a:t>
            </a:r>
            <a:r>
              <a:rPr lang="en-US" sz="2800" dirty="0"/>
              <a:t>: Value of Source operands</a:t>
            </a:r>
          </a:p>
          <a:p>
            <a:r>
              <a:rPr lang="en-US" sz="2800" dirty="0" err="1"/>
              <a:t>Qj</a:t>
            </a:r>
            <a:r>
              <a:rPr lang="en-US" sz="2800" dirty="0"/>
              <a:t>, </a:t>
            </a:r>
            <a:r>
              <a:rPr lang="en-US" sz="2800" dirty="0" err="1"/>
              <a:t>Qk</a:t>
            </a:r>
            <a:r>
              <a:rPr lang="en-US" sz="2800" dirty="0"/>
              <a:t>: Reservation stations producing source registers (value to be written)</a:t>
            </a:r>
          </a:p>
          <a:p>
            <a:pPr lvl="1"/>
            <a:r>
              <a:rPr lang="en-US" sz="2400" dirty="0"/>
              <a:t>Note: </a:t>
            </a:r>
            <a:r>
              <a:rPr lang="en-US" sz="2400" dirty="0" err="1"/>
              <a:t>Qj,Qk</a:t>
            </a:r>
            <a:r>
              <a:rPr lang="en-US" sz="2400" dirty="0"/>
              <a:t>=0 =&gt; ready</a:t>
            </a:r>
          </a:p>
          <a:p>
            <a:r>
              <a:rPr lang="en-US" sz="2800" dirty="0"/>
              <a:t>A: effective address		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71550" y="0"/>
            <a:ext cx="7162800" cy="9906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Tomasulo</a:t>
            </a:r>
            <a:r>
              <a:rPr lang="en-US" dirty="0" smtClean="0"/>
              <a:t>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3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588DD-F707-400B-B1A3-B1B7E2CDA02D}" type="slidenum">
              <a:rPr lang="en-US"/>
              <a:pPr/>
              <a:t>45</a:t>
            </a:fld>
            <a:endParaRPr lang="en-US"/>
          </a:p>
        </p:txBody>
      </p:sp>
      <p:sp>
        <p:nvSpPr>
          <p:cNvPr id="248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64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Register result status— Qi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Indicates which functional unit will write each register, if one exists. Blank when no pending instructions that will write that register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u="sng" dirty="0"/>
              <a:t>Common data bus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Normal data bus: data + destination (“go to” bus)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CDB: data + </a:t>
            </a:r>
            <a:r>
              <a:rPr lang="en-US" sz="2400" u="sng" dirty="0"/>
              <a:t>source</a:t>
            </a:r>
            <a:r>
              <a:rPr lang="en-US" sz="2400" dirty="0"/>
              <a:t>  (“</a:t>
            </a:r>
            <a:r>
              <a:rPr lang="en-US" sz="2400" u="sng" dirty="0"/>
              <a:t>come from</a:t>
            </a:r>
            <a:r>
              <a:rPr lang="en-US" sz="2400" dirty="0"/>
              <a:t>” bus)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64 bits of data + 4 bits of Functional Unit  </a:t>
            </a:r>
            <a:r>
              <a:rPr lang="en-US" sz="2000" u="sng" dirty="0"/>
              <a:t>source</a:t>
            </a:r>
            <a:r>
              <a:rPr lang="en-US" sz="2000" dirty="0"/>
              <a:t> address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Write if matches expected Functional Unit (produces result)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Does the broadcast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71550" y="0"/>
            <a:ext cx="7162800" cy="9906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Tomasulo</a:t>
            </a:r>
            <a:r>
              <a:rPr lang="en-US" dirty="0" smtClean="0"/>
              <a:t>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32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18817-CF19-4E7A-B61A-E758D05D3A43}" type="slidenum">
              <a:rPr lang="en-US"/>
              <a:pPr/>
              <a:t>46</a:t>
            </a:fld>
            <a:endParaRPr lang="en-US"/>
          </a:p>
        </p:txBody>
      </p:sp>
      <p:sp>
        <p:nvSpPr>
          <p:cNvPr id="243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91500" cy="838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Three Stages of Tomasulo Algorithm</a:t>
            </a:r>
          </a:p>
        </p:txBody>
      </p:sp>
      <p:sp>
        <p:nvSpPr>
          <p:cNvPr id="2432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61350" cy="5486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sz="3200"/>
              <a:t>1.	Issue—get instruction from FP Op Queue</a:t>
            </a:r>
          </a:p>
          <a:p>
            <a:pPr lvl="1"/>
            <a:r>
              <a:rPr lang="en-US" sz="2800"/>
              <a:t> 	If reservation station free (no structural hazard), </a:t>
            </a:r>
            <a:br>
              <a:rPr lang="en-US" sz="2800"/>
            </a:br>
            <a:r>
              <a:rPr lang="en-US" sz="2800"/>
              <a:t>control issues the instruction &amp; sends operands (renames registers).</a:t>
            </a:r>
          </a:p>
          <a:p>
            <a:r>
              <a:rPr lang="en-US" sz="3200"/>
              <a:t>2.	Execute—operate on operands (EX)</a:t>
            </a:r>
          </a:p>
          <a:p>
            <a:pPr lvl="1"/>
            <a:r>
              <a:rPr lang="en-US" sz="2800"/>
              <a:t> 	When both operands ready then execute;</a:t>
            </a:r>
            <a:br>
              <a:rPr lang="en-US" sz="2800"/>
            </a:br>
            <a:r>
              <a:rPr lang="en-US" sz="2800"/>
              <a:t> if not ready, watch Common Data Bus for result</a:t>
            </a:r>
          </a:p>
          <a:p>
            <a:r>
              <a:rPr lang="en-US" sz="3200"/>
              <a:t>3.	Write result—finish execution (WB)</a:t>
            </a:r>
          </a:p>
          <a:p>
            <a:pPr lvl="1"/>
            <a:r>
              <a:rPr lang="en-US" sz="2800"/>
              <a:t> 	Write on Common Data Bus to all awaiting units; </a:t>
            </a:r>
            <a:br>
              <a:rPr lang="en-US" sz="2800"/>
            </a:br>
            <a:r>
              <a:rPr lang="en-US" sz="2800"/>
              <a:t>mark reservation station available</a:t>
            </a:r>
          </a:p>
        </p:txBody>
      </p:sp>
    </p:spTree>
    <p:extLst>
      <p:ext uri="{BB962C8B-B14F-4D97-AF65-F5344CB8AC3E}">
        <p14:creationId xmlns:p14="http://schemas.microsoft.com/office/powerpoint/2010/main" val="1975321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32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32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32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32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32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32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32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32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32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2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200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09AD5-FD3B-4BAC-860D-7A82BA2A8A9D}" type="slidenum">
              <a:rPr lang="en-US"/>
              <a:pPr/>
              <a:t>47</a:t>
            </a:fld>
            <a:endParaRPr lang="en-US"/>
          </a:p>
        </p:txBody>
      </p:sp>
      <p:sp>
        <p:nvSpPr>
          <p:cNvPr id="245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162800" cy="914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/>
              <a:t>Tomasulo Loop Example</a:t>
            </a:r>
          </a:p>
        </p:txBody>
      </p:sp>
      <p:sp>
        <p:nvSpPr>
          <p:cNvPr id="245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543800" cy="5334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lnSpcReduction="10000"/>
          </a:bodyPr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Loop:		LD		F0,	0(R1)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			MULTD		F4,	F0,	F2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	 		SD		F4,	0(R1)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			SUBI		R1,	R1,	#8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			BNEZ		R1,	Loop</a:t>
            </a:r>
          </a:p>
          <a:p>
            <a:pPr>
              <a:buFontTx/>
              <a:buNone/>
            </a:pPr>
            <a:endParaRPr lang="en-US">
              <a:latin typeface="Courier New" pitchFamily="49" charset="0"/>
            </a:endParaRPr>
          </a:p>
          <a:p>
            <a:r>
              <a:rPr lang="en-US" sz="2400"/>
              <a:t>This time assume multiply takes 4 clock cycles in the execution stage</a:t>
            </a:r>
          </a:p>
          <a:p>
            <a:r>
              <a:rPr lang="en-US" sz="2400"/>
              <a:t>Assume 1st load takes 8 clock cycles (L1 cache miss) in the execution stage, 2nd load takes 1 extra cycle (hit)</a:t>
            </a:r>
          </a:p>
          <a:p>
            <a:r>
              <a:rPr lang="en-US" sz="2400"/>
              <a:t>Assume store takes 3 cycles in the execution stage</a:t>
            </a:r>
          </a:p>
          <a:p>
            <a:r>
              <a:rPr lang="en-US" sz="2400"/>
              <a:t>To be clear, will show clocks for SUBI, BNEZ</a:t>
            </a:r>
          </a:p>
          <a:p>
            <a:r>
              <a:rPr lang="en-US" sz="2400"/>
              <a:t>Show about 2 iterations</a:t>
            </a:r>
          </a:p>
        </p:txBody>
      </p:sp>
    </p:spTree>
    <p:extLst>
      <p:ext uri="{BB962C8B-B14F-4D97-AF65-F5344CB8AC3E}">
        <p14:creationId xmlns:p14="http://schemas.microsoft.com/office/powerpoint/2010/main" val="970799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A8FD8-590E-4F12-AF3D-30C2346B8E21}" type="slidenum">
              <a:rPr lang="en-US"/>
              <a:pPr/>
              <a:t>48</a:t>
            </a:fld>
            <a:endParaRPr lang="en-US"/>
          </a:p>
        </p:txBody>
      </p:sp>
      <p:sp>
        <p:nvSpPr>
          <p:cNvPr id="245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 sz="2800"/>
              <a:t>Loop Example using simplified presentation for load/store components</a:t>
            </a:r>
          </a:p>
        </p:txBody>
      </p:sp>
      <p:grpSp>
        <p:nvGrpSpPr>
          <p:cNvPr id="2456580" name="Group 4"/>
          <p:cNvGrpSpPr>
            <a:grpSpLocks/>
          </p:cNvGrpSpPr>
          <p:nvPr/>
        </p:nvGrpSpPr>
        <p:grpSpPr bwMode="auto">
          <a:xfrm>
            <a:off x="6096001" y="3214687"/>
            <a:ext cx="3048001" cy="519113"/>
            <a:chOff x="3840" y="1872"/>
            <a:chExt cx="1920" cy="327"/>
          </a:xfrm>
        </p:grpSpPr>
        <p:sp>
          <p:nvSpPr>
            <p:cNvPr id="2456581" name="Line 5"/>
            <p:cNvSpPr>
              <a:spLocks noChangeShapeType="1"/>
            </p:cNvSpPr>
            <p:nvPr/>
          </p:nvSpPr>
          <p:spPr bwMode="auto">
            <a:xfrm flipH="1" flipV="1">
              <a:off x="3840" y="1872"/>
              <a:ext cx="288" cy="192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56582" name="Text Box 6"/>
            <p:cNvSpPr txBox="1">
              <a:spLocks noChangeArrowheads="1"/>
            </p:cNvSpPr>
            <p:nvPr/>
          </p:nvSpPr>
          <p:spPr bwMode="auto">
            <a:xfrm>
              <a:off x="4153" y="1968"/>
              <a:ext cx="1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mic Sans MS" pitchFamily="66" charset="0"/>
                </a:rPr>
                <a:t>Added Store Buffers</a:t>
              </a:r>
            </a:p>
          </p:txBody>
        </p:sp>
      </p:grpSp>
      <p:grpSp>
        <p:nvGrpSpPr>
          <p:cNvPr id="2456583" name="Group 7"/>
          <p:cNvGrpSpPr>
            <a:grpSpLocks/>
          </p:cNvGrpSpPr>
          <p:nvPr/>
        </p:nvGrpSpPr>
        <p:grpSpPr bwMode="auto">
          <a:xfrm>
            <a:off x="1752600" y="6096000"/>
            <a:ext cx="6327775" cy="598488"/>
            <a:chOff x="1104" y="3744"/>
            <a:chExt cx="3986" cy="377"/>
          </a:xfrm>
        </p:grpSpPr>
        <p:sp>
          <p:nvSpPr>
            <p:cNvPr id="2456584" name="Line 8"/>
            <p:cNvSpPr>
              <a:spLocks noChangeShapeType="1"/>
            </p:cNvSpPr>
            <p:nvPr/>
          </p:nvSpPr>
          <p:spPr bwMode="auto">
            <a:xfrm flipH="1" flipV="1">
              <a:off x="1104" y="3744"/>
              <a:ext cx="288" cy="192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56585" name="Text Box 9"/>
            <p:cNvSpPr txBox="1">
              <a:spLocks noChangeArrowheads="1"/>
            </p:cNvSpPr>
            <p:nvPr/>
          </p:nvSpPr>
          <p:spPr bwMode="auto">
            <a:xfrm>
              <a:off x="1392" y="3888"/>
              <a:ext cx="3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mic Sans MS" pitchFamily="66" charset="0"/>
                </a:rPr>
                <a:t>Value of Register used for address, iteration control</a:t>
              </a:r>
            </a:p>
          </p:txBody>
        </p:sp>
      </p:grpSp>
      <p:grpSp>
        <p:nvGrpSpPr>
          <p:cNvPr id="2456586" name="Group 10"/>
          <p:cNvGrpSpPr>
            <a:grpSpLocks/>
          </p:cNvGrpSpPr>
          <p:nvPr/>
        </p:nvGrpSpPr>
        <p:grpSpPr bwMode="auto">
          <a:xfrm>
            <a:off x="6248400" y="4891087"/>
            <a:ext cx="2525713" cy="519113"/>
            <a:chOff x="3936" y="2976"/>
            <a:chExt cx="1591" cy="327"/>
          </a:xfrm>
        </p:grpSpPr>
        <p:sp>
          <p:nvSpPr>
            <p:cNvPr id="2456587" name="Text Box 11"/>
            <p:cNvSpPr txBox="1">
              <a:spLocks noChangeArrowheads="1"/>
            </p:cNvSpPr>
            <p:nvPr/>
          </p:nvSpPr>
          <p:spPr bwMode="auto">
            <a:xfrm>
              <a:off x="4272" y="3072"/>
              <a:ext cx="1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mic Sans MS" pitchFamily="66" charset="0"/>
                </a:rPr>
                <a:t>Instruction Loop</a:t>
              </a:r>
            </a:p>
          </p:txBody>
        </p:sp>
        <p:sp>
          <p:nvSpPr>
            <p:cNvPr id="2456588" name="Line 12"/>
            <p:cNvSpPr>
              <a:spLocks noChangeShapeType="1"/>
            </p:cNvSpPr>
            <p:nvPr/>
          </p:nvSpPr>
          <p:spPr bwMode="auto">
            <a:xfrm flipH="1" flipV="1">
              <a:off x="3936" y="2976"/>
              <a:ext cx="288" cy="192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456589" name="Group 13"/>
          <p:cNvGrpSpPr>
            <a:grpSpLocks/>
          </p:cNvGrpSpPr>
          <p:nvPr/>
        </p:nvGrpSpPr>
        <p:grpSpPr bwMode="auto">
          <a:xfrm>
            <a:off x="152400" y="2070099"/>
            <a:ext cx="795338" cy="1449388"/>
            <a:chOff x="96" y="960"/>
            <a:chExt cx="501" cy="913"/>
          </a:xfrm>
        </p:grpSpPr>
        <p:sp>
          <p:nvSpPr>
            <p:cNvPr id="2456590" name="Text Box 14"/>
            <p:cNvSpPr txBox="1">
              <a:spLocks noChangeArrowheads="1"/>
            </p:cNvSpPr>
            <p:nvPr/>
          </p:nvSpPr>
          <p:spPr bwMode="auto">
            <a:xfrm>
              <a:off x="96" y="1296"/>
              <a:ext cx="501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mic Sans MS" pitchFamily="66" charset="0"/>
                </a:rPr>
                <a:t>Iter</a:t>
              </a:r>
              <a:r>
                <a:rPr 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mic Sans MS" pitchFamily="66" charset="0"/>
                </a:rPr>
                <a:t>-</a:t>
              </a:r>
            </a:p>
            <a:p>
              <a:pPr algn="l"/>
              <a:r>
                <a:rPr lang="en-US" sz="1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mic Sans MS" pitchFamily="66" charset="0"/>
                </a:rPr>
                <a:t>ation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itchFamily="66" charset="0"/>
              </a:endParaRPr>
            </a:p>
            <a:p>
              <a:pPr algn="l"/>
              <a:r>
                <a:rPr 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mic Sans MS" pitchFamily="66" charset="0"/>
                </a:rPr>
                <a:t>Count</a:t>
              </a:r>
            </a:p>
          </p:txBody>
        </p:sp>
        <p:sp>
          <p:nvSpPr>
            <p:cNvPr id="2456591" name="Line 15"/>
            <p:cNvSpPr>
              <a:spLocks noChangeShapeType="1"/>
            </p:cNvSpPr>
            <p:nvPr/>
          </p:nvSpPr>
          <p:spPr bwMode="auto">
            <a:xfrm flipV="1">
              <a:off x="384" y="960"/>
              <a:ext cx="192" cy="288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456592" name="AutoShape 16"/>
          <p:cNvSpPr>
            <a:spLocks noChangeAspect="1" noChangeArrowheads="1" noTextEdit="1"/>
          </p:cNvSpPr>
          <p:nvPr/>
        </p:nvSpPr>
        <p:spPr bwMode="auto">
          <a:xfrm>
            <a:off x="381000" y="1012825"/>
            <a:ext cx="8013700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6594" name="Rectangle 18"/>
          <p:cNvSpPr>
            <a:spLocks noChangeArrowheads="1"/>
          </p:cNvSpPr>
          <p:nvPr/>
        </p:nvSpPr>
        <p:spPr bwMode="auto">
          <a:xfrm>
            <a:off x="498475" y="1038225"/>
            <a:ext cx="18208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0" i="1">
                <a:solidFill>
                  <a:srgbClr val="FF0000"/>
                </a:solidFill>
                <a:effectLst/>
              </a:rPr>
              <a:t>Instruction status: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595" name="Rectangle 19"/>
          <p:cNvSpPr>
            <a:spLocks noChangeArrowheads="1"/>
          </p:cNvSpPr>
          <p:nvPr/>
        </p:nvSpPr>
        <p:spPr bwMode="auto">
          <a:xfrm>
            <a:off x="4473575" y="1062038"/>
            <a:ext cx="444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 i="1">
                <a:solidFill>
                  <a:srgbClr val="000000"/>
                </a:solidFill>
                <a:effectLst/>
              </a:rPr>
              <a:t>Exec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596" name="Rectangle 20"/>
          <p:cNvSpPr>
            <a:spLocks noChangeArrowheads="1"/>
          </p:cNvSpPr>
          <p:nvPr/>
        </p:nvSpPr>
        <p:spPr bwMode="auto">
          <a:xfrm>
            <a:off x="5016500" y="1062038"/>
            <a:ext cx="508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 i="1">
                <a:solidFill>
                  <a:srgbClr val="000000"/>
                </a:solidFill>
                <a:effectLst/>
              </a:rPr>
              <a:t>Write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597" name="Rectangle 21"/>
          <p:cNvSpPr>
            <a:spLocks noChangeArrowheads="1"/>
          </p:cNvSpPr>
          <p:nvPr/>
        </p:nvSpPr>
        <p:spPr bwMode="auto">
          <a:xfrm>
            <a:off x="808038" y="1368425"/>
            <a:ext cx="482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 i="1">
                <a:solidFill>
                  <a:srgbClr val="000000"/>
                </a:solidFill>
                <a:effectLst/>
              </a:rPr>
              <a:t>ITER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598" name="Rectangle 22"/>
          <p:cNvSpPr>
            <a:spLocks noChangeArrowheads="1"/>
          </p:cNvSpPr>
          <p:nvPr/>
        </p:nvSpPr>
        <p:spPr bwMode="auto">
          <a:xfrm>
            <a:off x="1416050" y="1368425"/>
            <a:ext cx="990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effectLst/>
              </a:rPr>
              <a:t>Instruction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599" name="Rectangle 23"/>
          <p:cNvSpPr>
            <a:spLocks noChangeArrowheads="1"/>
          </p:cNvSpPr>
          <p:nvPr/>
        </p:nvSpPr>
        <p:spPr bwMode="auto">
          <a:xfrm>
            <a:off x="2906713" y="1368425"/>
            <a:ext cx="63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 i="1">
                <a:solidFill>
                  <a:srgbClr val="000000"/>
                </a:solidFill>
                <a:effectLst/>
              </a:rPr>
              <a:t>j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00" name="Rectangle 24"/>
          <p:cNvSpPr>
            <a:spLocks noChangeArrowheads="1"/>
          </p:cNvSpPr>
          <p:nvPr/>
        </p:nvSpPr>
        <p:spPr bwMode="auto">
          <a:xfrm>
            <a:off x="3471863" y="1368425"/>
            <a:ext cx="10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 i="1">
                <a:solidFill>
                  <a:srgbClr val="000000"/>
                </a:solidFill>
                <a:effectLst/>
              </a:rPr>
              <a:t>k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01" name="Rectangle 25"/>
          <p:cNvSpPr>
            <a:spLocks noChangeArrowheads="1"/>
          </p:cNvSpPr>
          <p:nvPr/>
        </p:nvSpPr>
        <p:spPr bwMode="auto">
          <a:xfrm>
            <a:off x="3878263" y="1368425"/>
            <a:ext cx="469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 i="1">
                <a:solidFill>
                  <a:srgbClr val="000000"/>
                </a:solidFill>
                <a:effectLst/>
              </a:rPr>
              <a:t>Issue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02" name="Rectangle 26"/>
          <p:cNvSpPr>
            <a:spLocks noChangeArrowheads="1"/>
          </p:cNvSpPr>
          <p:nvPr/>
        </p:nvSpPr>
        <p:spPr bwMode="auto">
          <a:xfrm>
            <a:off x="4425950" y="1368425"/>
            <a:ext cx="546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 i="1">
                <a:solidFill>
                  <a:srgbClr val="000000"/>
                </a:solidFill>
                <a:effectLst/>
              </a:rPr>
              <a:t>Comp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03" name="Rectangle 27"/>
          <p:cNvSpPr>
            <a:spLocks noChangeArrowheads="1"/>
          </p:cNvSpPr>
          <p:nvPr/>
        </p:nvSpPr>
        <p:spPr bwMode="auto">
          <a:xfrm>
            <a:off x="4983163" y="1368425"/>
            <a:ext cx="571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 i="1">
                <a:solidFill>
                  <a:srgbClr val="000000"/>
                </a:solidFill>
                <a:effectLst/>
              </a:rPr>
              <a:t>Result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04" name="Rectangle 28"/>
          <p:cNvSpPr>
            <a:spLocks noChangeArrowheads="1"/>
          </p:cNvSpPr>
          <p:nvPr/>
        </p:nvSpPr>
        <p:spPr bwMode="auto">
          <a:xfrm>
            <a:off x="6488113" y="1368425"/>
            <a:ext cx="444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 i="1">
                <a:solidFill>
                  <a:srgbClr val="000000"/>
                </a:solidFill>
                <a:effectLst/>
              </a:rPr>
              <a:t>Busy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05" name="Rectangle 29"/>
          <p:cNvSpPr>
            <a:spLocks noChangeArrowheads="1"/>
          </p:cNvSpPr>
          <p:nvPr/>
        </p:nvSpPr>
        <p:spPr bwMode="auto">
          <a:xfrm>
            <a:off x="7134225" y="1368425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 i="1">
                <a:solidFill>
                  <a:srgbClr val="000000"/>
                </a:solidFill>
                <a:effectLst/>
              </a:rPr>
              <a:t>Addr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06" name="Rectangle 30"/>
          <p:cNvSpPr>
            <a:spLocks noChangeArrowheads="1"/>
          </p:cNvSpPr>
          <p:nvPr/>
        </p:nvSpPr>
        <p:spPr bwMode="auto">
          <a:xfrm>
            <a:off x="7935913" y="1344613"/>
            <a:ext cx="2809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0" i="1">
                <a:solidFill>
                  <a:srgbClr val="000000"/>
                </a:solidFill>
                <a:effectLst/>
              </a:rPr>
              <a:t>Qk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07" name="Rectangle 31"/>
          <p:cNvSpPr>
            <a:spLocks noChangeArrowheads="1"/>
          </p:cNvSpPr>
          <p:nvPr/>
        </p:nvSpPr>
        <p:spPr bwMode="auto">
          <a:xfrm>
            <a:off x="1006475" y="16668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08" name="Rectangle 32"/>
          <p:cNvSpPr>
            <a:spLocks noChangeArrowheads="1"/>
          </p:cNvSpPr>
          <p:nvPr/>
        </p:nvSpPr>
        <p:spPr bwMode="auto">
          <a:xfrm>
            <a:off x="1381125" y="1666875"/>
            <a:ext cx="26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LD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09" name="Rectangle 33"/>
          <p:cNvSpPr>
            <a:spLocks noChangeArrowheads="1"/>
          </p:cNvSpPr>
          <p:nvPr/>
        </p:nvSpPr>
        <p:spPr bwMode="auto">
          <a:xfrm>
            <a:off x="2278063" y="1666875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F0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10" name="Rectangle 34"/>
          <p:cNvSpPr>
            <a:spLocks noChangeArrowheads="1"/>
          </p:cNvSpPr>
          <p:nvPr/>
        </p:nvSpPr>
        <p:spPr bwMode="auto">
          <a:xfrm>
            <a:off x="2900363" y="16668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11" name="Rectangle 35"/>
          <p:cNvSpPr>
            <a:spLocks noChangeArrowheads="1"/>
          </p:cNvSpPr>
          <p:nvPr/>
        </p:nvSpPr>
        <p:spPr bwMode="auto">
          <a:xfrm>
            <a:off x="3421063" y="1666875"/>
            <a:ext cx="236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R1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12" name="Rectangle 36"/>
          <p:cNvSpPr>
            <a:spLocks noChangeArrowheads="1"/>
          </p:cNvSpPr>
          <p:nvPr/>
        </p:nvSpPr>
        <p:spPr bwMode="auto">
          <a:xfrm>
            <a:off x="5792788" y="1666875"/>
            <a:ext cx="519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Load1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13" name="Rectangle 37"/>
          <p:cNvSpPr>
            <a:spLocks noChangeArrowheads="1"/>
          </p:cNvSpPr>
          <p:nvPr/>
        </p:nvSpPr>
        <p:spPr bwMode="auto">
          <a:xfrm>
            <a:off x="6599238" y="1666875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No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14" name="Rectangle 38"/>
          <p:cNvSpPr>
            <a:spLocks noChangeArrowheads="1"/>
          </p:cNvSpPr>
          <p:nvPr/>
        </p:nvSpPr>
        <p:spPr bwMode="auto">
          <a:xfrm>
            <a:off x="1006475" y="192405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15" name="Rectangle 39"/>
          <p:cNvSpPr>
            <a:spLocks noChangeArrowheads="1"/>
          </p:cNvSpPr>
          <p:nvPr/>
        </p:nvSpPr>
        <p:spPr bwMode="auto">
          <a:xfrm>
            <a:off x="1395413" y="1924050"/>
            <a:ext cx="720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MULTD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16" name="Rectangle 40"/>
          <p:cNvSpPr>
            <a:spLocks noChangeArrowheads="1"/>
          </p:cNvSpPr>
          <p:nvPr/>
        </p:nvSpPr>
        <p:spPr bwMode="auto">
          <a:xfrm>
            <a:off x="2278063" y="1924050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F4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17" name="Rectangle 41"/>
          <p:cNvSpPr>
            <a:spLocks noChangeArrowheads="1"/>
          </p:cNvSpPr>
          <p:nvPr/>
        </p:nvSpPr>
        <p:spPr bwMode="auto">
          <a:xfrm>
            <a:off x="2843213" y="1924050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F0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18" name="Rectangle 42"/>
          <p:cNvSpPr>
            <a:spLocks noChangeArrowheads="1"/>
          </p:cNvSpPr>
          <p:nvPr/>
        </p:nvSpPr>
        <p:spPr bwMode="auto">
          <a:xfrm>
            <a:off x="3435350" y="1924050"/>
            <a:ext cx="214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F2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19" name="Rectangle 43"/>
          <p:cNvSpPr>
            <a:spLocks noChangeArrowheads="1"/>
          </p:cNvSpPr>
          <p:nvPr/>
        </p:nvSpPr>
        <p:spPr bwMode="auto">
          <a:xfrm>
            <a:off x="5792788" y="1924050"/>
            <a:ext cx="519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Load2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20" name="Rectangle 44"/>
          <p:cNvSpPr>
            <a:spLocks noChangeArrowheads="1"/>
          </p:cNvSpPr>
          <p:nvPr/>
        </p:nvSpPr>
        <p:spPr bwMode="auto">
          <a:xfrm>
            <a:off x="6599238" y="1924050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No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21" name="Rectangle 45"/>
          <p:cNvSpPr>
            <a:spLocks noChangeArrowheads="1"/>
          </p:cNvSpPr>
          <p:nvPr/>
        </p:nvSpPr>
        <p:spPr bwMode="auto">
          <a:xfrm>
            <a:off x="1006475" y="21796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22" name="Rectangle 46"/>
          <p:cNvSpPr>
            <a:spLocks noChangeArrowheads="1"/>
          </p:cNvSpPr>
          <p:nvPr/>
        </p:nvSpPr>
        <p:spPr bwMode="auto">
          <a:xfrm>
            <a:off x="1382713" y="2179638"/>
            <a:ext cx="258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SD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23" name="Rectangle 47"/>
          <p:cNvSpPr>
            <a:spLocks noChangeArrowheads="1"/>
          </p:cNvSpPr>
          <p:nvPr/>
        </p:nvSpPr>
        <p:spPr bwMode="auto">
          <a:xfrm>
            <a:off x="2278063" y="2179638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F4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24" name="Rectangle 48"/>
          <p:cNvSpPr>
            <a:spLocks noChangeArrowheads="1"/>
          </p:cNvSpPr>
          <p:nvPr/>
        </p:nvSpPr>
        <p:spPr bwMode="auto">
          <a:xfrm>
            <a:off x="2900363" y="21796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25" name="Rectangle 49"/>
          <p:cNvSpPr>
            <a:spLocks noChangeArrowheads="1"/>
          </p:cNvSpPr>
          <p:nvPr/>
        </p:nvSpPr>
        <p:spPr bwMode="auto">
          <a:xfrm>
            <a:off x="3421063" y="2179638"/>
            <a:ext cx="236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R1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26" name="Rectangle 50"/>
          <p:cNvSpPr>
            <a:spLocks noChangeArrowheads="1"/>
          </p:cNvSpPr>
          <p:nvPr/>
        </p:nvSpPr>
        <p:spPr bwMode="auto">
          <a:xfrm>
            <a:off x="5792788" y="2179638"/>
            <a:ext cx="519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Load3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27" name="Rectangle 51"/>
          <p:cNvSpPr>
            <a:spLocks noChangeArrowheads="1"/>
          </p:cNvSpPr>
          <p:nvPr/>
        </p:nvSpPr>
        <p:spPr bwMode="auto">
          <a:xfrm>
            <a:off x="6599238" y="2179638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No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28" name="Rectangle 52"/>
          <p:cNvSpPr>
            <a:spLocks noChangeArrowheads="1"/>
          </p:cNvSpPr>
          <p:nvPr/>
        </p:nvSpPr>
        <p:spPr bwMode="auto">
          <a:xfrm>
            <a:off x="1006475" y="244475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29" name="Rectangle 53"/>
          <p:cNvSpPr>
            <a:spLocks noChangeArrowheads="1"/>
          </p:cNvSpPr>
          <p:nvPr/>
        </p:nvSpPr>
        <p:spPr bwMode="auto">
          <a:xfrm>
            <a:off x="1381125" y="2444750"/>
            <a:ext cx="26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LD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30" name="Rectangle 54"/>
          <p:cNvSpPr>
            <a:spLocks noChangeArrowheads="1"/>
          </p:cNvSpPr>
          <p:nvPr/>
        </p:nvSpPr>
        <p:spPr bwMode="auto">
          <a:xfrm>
            <a:off x="2278063" y="2444750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F0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31" name="Rectangle 55"/>
          <p:cNvSpPr>
            <a:spLocks noChangeArrowheads="1"/>
          </p:cNvSpPr>
          <p:nvPr/>
        </p:nvSpPr>
        <p:spPr bwMode="auto">
          <a:xfrm>
            <a:off x="2900363" y="244475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32" name="Rectangle 56"/>
          <p:cNvSpPr>
            <a:spLocks noChangeArrowheads="1"/>
          </p:cNvSpPr>
          <p:nvPr/>
        </p:nvSpPr>
        <p:spPr bwMode="auto">
          <a:xfrm>
            <a:off x="3421063" y="2444750"/>
            <a:ext cx="236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R1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33" name="Rectangle 57"/>
          <p:cNvSpPr>
            <a:spLocks noChangeArrowheads="1"/>
          </p:cNvSpPr>
          <p:nvPr/>
        </p:nvSpPr>
        <p:spPr bwMode="auto">
          <a:xfrm>
            <a:off x="5791200" y="2444750"/>
            <a:ext cx="531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Store1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34" name="Rectangle 58"/>
          <p:cNvSpPr>
            <a:spLocks noChangeArrowheads="1"/>
          </p:cNvSpPr>
          <p:nvPr/>
        </p:nvSpPr>
        <p:spPr bwMode="auto">
          <a:xfrm>
            <a:off x="6599238" y="2444750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No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35" name="Rectangle 59"/>
          <p:cNvSpPr>
            <a:spLocks noChangeArrowheads="1"/>
          </p:cNvSpPr>
          <p:nvPr/>
        </p:nvSpPr>
        <p:spPr bwMode="auto">
          <a:xfrm>
            <a:off x="1006475" y="27019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36" name="Rectangle 60"/>
          <p:cNvSpPr>
            <a:spLocks noChangeArrowheads="1"/>
          </p:cNvSpPr>
          <p:nvPr/>
        </p:nvSpPr>
        <p:spPr bwMode="auto">
          <a:xfrm>
            <a:off x="1395413" y="2701925"/>
            <a:ext cx="720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MULTD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37" name="Rectangle 61"/>
          <p:cNvSpPr>
            <a:spLocks noChangeArrowheads="1"/>
          </p:cNvSpPr>
          <p:nvPr/>
        </p:nvSpPr>
        <p:spPr bwMode="auto">
          <a:xfrm>
            <a:off x="2278063" y="2701925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F4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38" name="Rectangle 62"/>
          <p:cNvSpPr>
            <a:spLocks noChangeArrowheads="1"/>
          </p:cNvSpPr>
          <p:nvPr/>
        </p:nvSpPr>
        <p:spPr bwMode="auto">
          <a:xfrm>
            <a:off x="2843213" y="2701925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F0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39" name="Rectangle 63"/>
          <p:cNvSpPr>
            <a:spLocks noChangeArrowheads="1"/>
          </p:cNvSpPr>
          <p:nvPr/>
        </p:nvSpPr>
        <p:spPr bwMode="auto">
          <a:xfrm>
            <a:off x="3435350" y="2701925"/>
            <a:ext cx="214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F2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40" name="Rectangle 64"/>
          <p:cNvSpPr>
            <a:spLocks noChangeArrowheads="1"/>
          </p:cNvSpPr>
          <p:nvPr/>
        </p:nvSpPr>
        <p:spPr bwMode="auto">
          <a:xfrm>
            <a:off x="5791200" y="2701925"/>
            <a:ext cx="531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Store2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41" name="Rectangle 65"/>
          <p:cNvSpPr>
            <a:spLocks noChangeArrowheads="1"/>
          </p:cNvSpPr>
          <p:nvPr/>
        </p:nvSpPr>
        <p:spPr bwMode="auto">
          <a:xfrm>
            <a:off x="6599238" y="2701925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No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42" name="Rectangle 66"/>
          <p:cNvSpPr>
            <a:spLocks noChangeArrowheads="1"/>
          </p:cNvSpPr>
          <p:nvPr/>
        </p:nvSpPr>
        <p:spPr bwMode="auto">
          <a:xfrm>
            <a:off x="1006475" y="29575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43" name="Rectangle 67"/>
          <p:cNvSpPr>
            <a:spLocks noChangeArrowheads="1"/>
          </p:cNvSpPr>
          <p:nvPr/>
        </p:nvSpPr>
        <p:spPr bwMode="auto">
          <a:xfrm>
            <a:off x="1382713" y="2957513"/>
            <a:ext cx="258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SD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44" name="Rectangle 68"/>
          <p:cNvSpPr>
            <a:spLocks noChangeArrowheads="1"/>
          </p:cNvSpPr>
          <p:nvPr/>
        </p:nvSpPr>
        <p:spPr bwMode="auto">
          <a:xfrm>
            <a:off x="2278063" y="2957513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F4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45" name="Rectangle 69"/>
          <p:cNvSpPr>
            <a:spLocks noChangeArrowheads="1"/>
          </p:cNvSpPr>
          <p:nvPr/>
        </p:nvSpPr>
        <p:spPr bwMode="auto">
          <a:xfrm>
            <a:off x="2900363" y="29575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46" name="Rectangle 70"/>
          <p:cNvSpPr>
            <a:spLocks noChangeArrowheads="1"/>
          </p:cNvSpPr>
          <p:nvPr/>
        </p:nvSpPr>
        <p:spPr bwMode="auto">
          <a:xfrm>
            <a:off x="3421063" y="2957513"/>
            <a:ext cx="236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R1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47" name="Rectangle 71"/>
          <p:cNvSpPr>
            <a:spLocks noChangeArrowheads="1"/>
          </p:cNvSpPr>
          <p:nvPr/>
        </p:nvSpPr>
        <p:spPr bwMode="auto">
          <a:xfrm>
            <a:off x="5791200" y="2957513"/>
            <a:ext cx="531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</a:rPr>
              <a:t>Store3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48" name="Rectangle 72"/>
          <p:cNvSpPr>
            <a:spLocks noChangeArrowheads="1"/>
          </p:cNvSpPr>
          <p:nvPr/>
        </p:nvSpPr>
        <p:spPr bwMode="auto">
          <a:xfrm>
            <a:off x="6599238" y="29575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</a:rPr>
              <a:t>No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49" name="Rectangle 73"/>
          <p:cNvSpPr>
            <a:spLocks noChangeArrowheads="1"/>
          </p:cNvSpPr>
          <p:nvPr/>
        </p:nvSpPr>
        <p:spPr bwMode="auto">
          <a:xfrm>
            <a:off x="504825" y="3248025"/>
            <a:ext cx="2066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0" i="1">
                <a:solidFill>
                  <a:srgbClr val="FF0000"/>
                </a:solidFill>
                <a:effectLst/>
              </a:rPr>
              <a:t>Reservation Stations: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50" name="Rectangle 74"/>
          <p:cNvSpPr>
            <a:spLocks noChangeArrowheads="1"/>
          </p:cNvSpPr>
          <p:nvPr/>
        </p:nvSpPr>
        <p:spPr bwMode="auto">
          <a:xfrm>
            <a:off x="4011613" y="32972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S1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51" name="Rectangle 75"/>
          <p:cNvSpPr>
            <a:spLocks noChangeArrowheads="1"/>
          </p:cNvSpPr>
          <p:nvPr/>
        </p:nvSpPr>
        <p:spPr bwMode="auto">
          <a:xfrm>
            <a:off x="4594225" y="32972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S2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52" name="Rectangle 76"/>
          <p:cNvSpPr>
            <a:spLocks noChangeArrowheads="1"/>
          </p:cNvSpPr>
          <p:nvPr/>
        </p:nvSpPr>
        <p:spPr bwMode="auto">
          <a:xfrm>
            <a:off x="5129213" y="3297238"/>
            <a:ext cx="276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RS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53" name="Rectangle 77"/>
          <p:cNvSpPr>
            <a:spLocks noChangeArrowheads="1"/>
          </p:cNvSpPr>
          <p:nvPr/>
        </p:nvSpPr>
        <p:spPr bwMode="auto">
          <a:xfrm>
            <a:off x="846138" y="3562350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Time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54" name="Rectangle 78"/>
          <p:cNvSpPr>
            <a:spLocks noChangeArrowheads="1"/>
          </p:cNvSpPr>
          <p:nvPr/>
        </p:nvSpPr>
        <p:spPr bwMode="auto">
          <a:xfrm>
            <a:off x="1481138" y="3562350"/>
            <a:ext cx="473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Name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55" name="Rectangle 79"/>
          <p:cNvSpPr>
            <a:spLocks noChangeArrowheads="1"/>
          </p:cNvSpPr>
          <p:nvPr/>
        </p:nvSpPr>
        <p:spPr bwMode="auto">
          <a:xfrm>
            <a:off x="2171700" y="3562350"/>
            <a:ext cx="395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Busy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56" name="Rectangle 80"/>
          <p:cNvSpPr>
            <a:spLocks noChangeArrowheads="1"/>
          </p:cNvSpPr>
          <p:nvPr/>
        </p:nvSpPr>
        <p:spPr bwMode="auto">
          <a:xfrm>
            <a:off x="2811463" y="3562350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Op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57" name="Rectangle 81"/>
          <p:cNvSpPr>
            <a:spLocks noChangeArrowheads="1"/>
          </p:cNvSpPr>
          <p:nvPr/>
        </p:nvSpPr>
        <p:spPr bwMode="auto">
          <a:xfrm>
            <a:off x="3427413" y="3562350"/>
            <a:ext cx="1809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Vj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58" name="Rectangle 82"/>
          <p:cNvSpPr>
            <a:spLocks noChangeArrowheads="1"/>
          </p:cNvSpPr>
          <p:nvPr/>
        </p:nvSpPr>
        <p:spPr bwMode="auto">
          <a:xfrm>
            <a:off x="4000500" y="3562350"/>
            <a:ext cx="214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Vk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59" name="Rectangle 83"/>
          <p:cNvSpPr>
            <a:spLocks noChangeArrowheads="1"/>
          </p:cNvSpPr>
          <p:nvPr/>
        </p:nvSpPr>
        <p:spPr bwMode="auto">
          <a:xfrm>
            <a:off x="4594225" y="3562350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Qj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60" name="Rectangle 84"/>
          <p:cNvSpPr>
            <a:spLocks noChangeArrowheads="1"/>
          </p:cNvSpPr>
          <p:nvPr/>
        </p:nvSpPr>
        <p:spPr bwMode="auto">
          <a:xfrm>
            <a:off x="5153025" y="3562350"/>
            <a:ext cx="236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Qk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61" name="Rectangle 85"/>
          <p:cNvSpPr>
            <a:spLocks noChangeArrowheads="1"/>
          </p:cNvSpPr>
          <p:nvPr/>
        </p:nvSpPr>
        <p:spPr bwMode="auto">
          <a:xfrm>
            <a:off x="5784850" y="3562350"/>
            <a:ext cx="496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Code: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62" name="Rectangle 86"/>
          <p:cNvSpPr>
            <a:spLocks noChangeArrowheads="1"/>
          </p:cNvSpPr>
          <p:nvPr/>
        </p:nvSpPr>
        <p:spPr bwMode="auto">
          <a:xfrm>
            <a:off x="1504950" y="3827463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Add1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63" name="Rectangle 87"/>
          <p:cNvSpPr>
            <a:spLocks noChangeArrowheads="1"/>
          </p:cNvSpPr>
          <p:nvPr/>
        </p:nvSpPr>
        <p:spPr bwMode="auto">
          <a:xfrm>
            <a:off x="2262188" y="382746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No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64" name="Rectangle 88"/>
          <p:cNvSpPr>
            <a:spLocks noChangeArrowheads="1"/>
          </p:cNvSpPr>
          <p:nvPr/>
        </p:nvSpPr>
        <p:spPr bwMode="auto">
          <a:xfrm>
            <a:off x="5692775" y="3827463"/>
            <a:ext cx="26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LD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65" name="Rectangle 89"/>
          <p:cNvSpPr>
            <a:spLocks noChangeArrowheads="1"/>
          </p:cNvSpPr>
          <p:nvPr/>
        </p:nvSpPr>
        <p:spPr bwMode="auto">
          <a:xfrm>
            <a:off x="6615113" y="3827463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F0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66" name="Rectangle 90"/>
          <p:cNvSpPr>
            <a:spLocks noChangeArrowheads="1"/>
          </p:cNvSpPr>
          <p:nvPr/>
        </p:nvSpPr>
        <p:spPr bwMode="auto">
          <a:xfrm>
            <a:off x="7323138" y="38274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67" name="Rectangle 91"/>
          <p:cNvSpPr>
            <a:spLocks noChangeArrowheads="1"/>
          </p:cNvSpPr>
          <p:nvPr/>
        </p:nvSpPr>
        <p:spPr bwMode="auto">
          <a:xfrm>
            <a:off x="7972425" y="3827463"/>
            <a:ext cx="236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R1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68" name="Rectangle 92"/>
          <p:cNvSpPr>
            <a:spLocks noChangeArrowheads="1"/>
          </p:cNvSpPr>
          <p:nvPr/>
        </p:nvSpPr>
        <p:spPr bwMode="auto">
          <a:xfrm>
            <a:off x="1504950" y="4084638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Add2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69" name="Rectangle 93"/>
          <p:cNvSpPr>
            <a:spLocks noChangeArrowheads="1"/>
          </p:cNvSpPr>
          <p:nvPr/>
        </p:nvSpPr>
        <p:spPr bwMode="auto">
          <a:xfrm>
            <a:off x="2262188" y="4084638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No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70" name="Rectangle 94"/>
          <p:cNvSpPr>
            <a:spLocks noChangeArrowheads="1"/>
          </p:cNvSpPr>
          <p:nvPr/>
        </p:nvSpPr>
        <p:spPr bwMode="auto">
          <a:xfrm>
            <a:off x="5707063" y="4084638"/>
            <a:ext cx="720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MULTD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71" name="Rectangle 95"/>
          <p:cNvSpPr>
            <a:spLocks noChangeArrowheads="1"/>
          </p:cNvSpPr>
          <p:nvPr/>
        </p:nvSpPr>
        <p:spPr bwMode="auto">
          <a:xfrm>
            <a:off x="6615113" y="4084638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F4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72" name="Rectangle 96"/>
          <p:cNvSpPr>
            <a:spLocks noChangeArrowheads="1"/>
          </p:cNvSpPr>
          <p:nvPr/>
        </p:nvSpPr>
        <p:spPr bwMode="auto">
          <a:xfrm>
            <a:off x="7275513" y="4084638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F0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73" name="Rectangle 97"/>
          <p:cNvSpPr>
            <a:spLocks noChangeArrowheads="1"/>
          </p:cNvSpPr>
          <p:nvPr/>
        </p:nvSpPr>
        <p:spPr bwMode="auto">
          <a:xfrm>
            <a:off x="7986713" y="4084638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F2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74" name="Rectangle 98"/>
          <p:cNvSpPr>
            <a:spLocks noChangeArrowheads="1"/>
          </p:cNvSpPr>
          <p:nvPr/>
        </p:nvSpPr>
        <p:spPr bwMode="auto">
          <a:xfrm>
            <a:off x="1504950" y="4340225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Add3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75" name="Rectangle 99"/>
          <p:cNvSpPr>
            <a:spLocks noChangeArrowheads="1"/>
          </p:cNvSpPr>
          <p:nvPr/>
        </p:nvSpPr>
        <p:spPr bwMode="auto">
          <a:xfrm>
            <a:off x="2262188" y="4340225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No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76" name="Rectangle 100"/>
          <p:cNvSpPr>
            <a:spLocks noChangeArrowheads="1"/>
          </p:cNvSpPr>
          <p:nvPr/>
        </p:nvSpPr>
        <p:spPr bwMode="auto">
          <a:xfrm>
            <a:off x="5694363" y="4340225"/>
            <a:ext cx="258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SD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77" name="Rectangle 101"/>
          <p:cNvSpPr>
            <a:spLocks noChangeArrowheads="1"/>
          </p:cNvSpPr>
          <p:nvPr/>
        </p:nvSpPr>
        <p:spPr bwMode="auto">
          <a:xfrm>
            <a:off x="6615113" y="4340225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F4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78" name="Rectangle 102"/>
          <p:cNvSpPr>
            <a:spLocks noChangeArrowheads="1"/>
          </p:cNvSpPr>
          <p:nvPr/>
        </p:nvSpPr>
        <p:spPr bwMode="auto">
          <a:xfrm>
            <a:off x="7323138" y="43402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79" name="Rectangle 103"/>
          <p:cNvSpPr>
            <a:spLocks noChangeArrowheads="1"/>
          </p:cNvSpPr>
          <p:nvPr/>
        </p:nvSpPr>
        <p:spPr bwMode="auto">
          <a:xfrm>
            <a:off x="7972425" y="4340225"/>
            <a:ext cx="236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R1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80" name="Rectangle 104"/>
          <p:cNvSpPr>
            <a:spLocks noChangeArrowheads="1"/>
          </p:cNvSpPr>
          <p:nvPr/>
        </p:nvSpPr>
        <p:spPr bwMode="auto">
          <a:xfrm>
            <a:off x="1489075" y="4597400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Mult1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81" name="Rectangle 105"/>
          <p:cNvSpPr>
            <a:spLocks noChangeArrowheads="1"/>
          </p:cNvSpPr>
          <p:nvPr/>
        </p:nvSpPr>
        <p:spPr bwMode="auto">
          <a:xfrm>
            <a:off x="2262188" y="4597400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No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82" name="Rectangle 106"/>
          <p:cNvSpPr>
            <a:spLocks noChangeArrowheads="1"/>
          </p:cNvSpPr>
          <p:nvPr/>
        </p:nvSpPr>
        <p:spPr bwMode="auto">
          <a:xfrm>
            <a:off x="5699125" y="4597400"/>
            <a:ext cx="4619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SUBI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83" name="Rectangle 107"/>
          <p:cNvSpPr>
            <a:spLocks noChangeArrowheads="1"/>
          </p:cNvSpPr>
          <p:nvPr/>
        </p:nvSpPr>
        <p:spPr bwMode="auto">
          <a:xfrm>
            <a:off x="6610350" y="4597400"/>
            <a:ext cx="236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R1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84" name="Rectangle 108"/>
          <p:cNvSpPr>
            <a:spLocks noChangeArrowheads="1"/>
          </p:cNvSpPr>
          <p:nvPr/>
        </p:nvSpPr>
        <p:spPr bwMode="auto">
          <a:xfrm>
            <a:off x="7261225" y="4597400"/>
            <a:ext cx="236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R1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85" name="Rectangle 109"/>
          <p:cNvSpPr>
            <a:spLocks noChangeArrowheads="1"/>
          </p:cNvSpPr>
          <p:nvPr/>
        </p:nvSpPr>
        <p:spPr bwMode="auto">
          <a:xfrm>
            <a:off x="7988300" y="4597400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#8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86" name="Rectangle 110"/>
          <p:cNvSpPr>
            <a:spLocks noChangeArrowheads="1"/>
          </p:cNvSpPr>
          <p:nvPr/>
        </p:nvSpPr>
        <p:spPr bwMode="auto">
          <a:xfrm>
            <a:off x="1489075" y="4854575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Mult2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87" name="Rectangle 111"/>
          <p:cNvSpPr>
            <a:spLocks noChangeArrowheads="1"/>
          </p:cNvSpPr>
          <p:nvPr/>
        </p:nvSpPr>
        <p:spPr bwMode="auto">
          <a:xfrm>
            <a:off x="2262188" y="4854575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No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88" name="Rectangle 112"/>
          <p:cNvSpPr>
            <a:spLocks noChangeArrowheads="1"/>
          </p:cNvSpPr>
          <p:nvPr/>
        </p:nvSpPr>
        <p:spPr bwMode="auto">
          <a:xfrm>
            <a:off x="5700713" y="4854575"/>
            <a:ext cx="5286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BNEZ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89" name="Rectangle 113"/>
          <p:cNvSpPr>
            <a:spLocks noChangeArrowheads="1"/>
          </p:cNvSpPr>
          <p:nvPr/>
        </p:nvSpPr>
        <p:spPr bwMode="auto">
          <a:xfrm>
            <a:off x="6610350" y="4854575"/>
            <a:ext cx="236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R1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90" name="Rectangle 114"/>
          <p:cNvSpPr>
            <a:spLocks noChangeArrowheads="1"/>
          </p:cNvSpPr>
          <p:nvPr/>
        </p:nvSpPr>
        <p:spPr bwMode="auto">
          <a:xfrm>
            <a:off x="7167563" y="4854575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Loop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91" name="Rectangle 115"/>
          <p:cNvSpPr>
            <a:spLocks noChangeArrowheads="1"/>
          </p:cNvSpPr>
          <p:nvPr/>
        </p:nvSpPr>
        <p:spPr bwMode="auto">
          <a:xfrm>
            <a:off x="504825" y="5143500"/>
            <a:ext cx="20320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0" i="1">
                <a:solidFill>
                  <a:srgbClr val="FF0000"/>
                </a:solidFill>
                <a:effectLst/>
              </a:rPr>
              <a:t>Register result status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92" name="Rectangle 116"/>
          <p:cNvSpPr>
            <a:spLocks noChangeArrowheads="1"/>
          </p:cNvSpPr>
          <p:nvPr/>
        </p:nvSpPr>
        <p:spPr bwMode="auto">
          <a:xfrm>
            <a:off x="631825" y="5457825"/>
            <a:ext cx="6381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i="1">
                <a:solidFill>
                  <a:srgbClr val="000000"/>
                </a:solidFill>
                <a:effectLst/>
              </a:rPr>
              <a:t>Clock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93" name="Rectangle 117"/>
          <p:cNvSpPr>
            <a:spLocks noChangeArrowheads="1"/>
          </p:cNvSpPr>
          <p:nvPr/>
        </p:nvSpPr>
        <p:spPr bwMode="auto">
          <a:xfrm>
            <a:off x="1606550" y="5524500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effectLst/>
              </a:rPr>
              <a:t>R1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94" name="Rectangle 118"/>
          <p:cNvSpPr>
            <a:spLocks noChangeArrowheads="1"/>
          </p:cNvSpPr>
          <p:nvPr/>
        </p:nvSpPr>
        <p:spPr bwMode="auto">
          <a:xfrm>
            <a:off x="2800350" y="5457825"/>
            <a:ext cx="2968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0" i="1">
                <a:solidFill>
                  <a:srgbClr val="000000"/>
                </a:solidFill>
                <a:effectLst/>
              </a:rPr>
              <a:t>F0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95" name="Rectangle 119"/>
          <p:cNvSpPr>
            <a:spLocks noChangeArrowheads="1"/>
          </p:cNvSpPr>
          <p:nvPr/>
        </p:nvSpPr>
        <p:spPr bwMode="auto">
          <a:xfrm>
            <a:off x="3382963" y="5457825"/>
            <a:ext cx="2968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0" i="1">
                <a:solidFill>
                  <a:srgbClr val="000000"/>
                </a:solidFill>
                <a:effectLst/>
              </a:rPr>
              <a:t>F2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96" name="Rectangle 120"/>
          <p:cNvSpPr>
            <a:spLocks noChangeArrowheads="1"/>
          </p:cNvSpPr>
          <p:nvPr/>
        </p:nvSpPr>
        <p:spPr bwMode="auto">
          <a:xfrm>
            <a:off x="3973513" y="5457825"/>
            <a:ext cx="2968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0" i="1">
                <a:solidFill>
                  <a:srgbClr val="000000"/>
                </a:solidFill>
                <a:effectLst/>
              </a:rPr>
              <a:t>F4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97" name="Rectangle 121"/>
          <p:cNvSpPr>
            <a:spLocks noChangeArrowheads="1"/>
          </p:cNvSpPr>
          <p:nvPr/>
        </p:nvSpPr>
        <p:spPr bwMode="auto">
          <a:xfrm>
            <a:off x="4556125" y="5457825"/>
            <a:ext cx="2968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0" i="1">
                <a:solidFill>
                  <a:srgbClr val="000000"/>
                </a:solidFill>
                <a:effectLst/>
              </a:rPr>
              <a:t>F6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98" name="Rectangle 122"/>
          <p:cNvSpPr>
            <a:spLocks noChangeArrowheads="1"/>
          </p:cNvSpPr>
          <p:nvPr/>
        </p:nvSpPr>
        <p:spPr bwMode="auto">
          <a:xfrm>
            <a:off x="5130800" y="5457825"/>
            <a:ext cx="2968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0" i="1">
                <a:solidFill>
                  <a:srgbClr val="000000"/>
                </a:solidFill>
                <a:effectLst/>
              </a:rPr>
              <a:t>F8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699" name="Rectangle 123"/>
          <p:cNvSpPr>
            <a:spLocks noChangeArrowheads="1"/>
          </p:cNvSpPr>
          <p:nvPr/>
        </p:nvSpPr>
        <p:spPr bwMode="auto">
          <a:xfrm>
            <a:off x="5821363" y="5457825"/>
            <a:ext cx="4302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0" i="1">
                <a:solidFill>
                  <a:srgbClr val="000000"/>
                </a:solidFill>
                <a:effectLst/>
              </a:rPr>
              <a:t>F10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700" name="Rectangle 124"/>
          <p:cNvSpPr>
            <a:spLocks noChangeArrowheads="1"/>
          </p:cNvSpPr>
          <p:nvPr/>
        </p:nvSpPr>
        <p:spPr bwMode="auto">
          <a:xfrm>
            <a:off x="6481763" y="5457825"/>
            <a:ext cx="4302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0" i="1">
                <a:solidFill>
                  <a:srgbClr val="000000"/>
                </a:solidFill>
                <a:effectLst/>
              </a:rPr>
              <a:t>F12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701" name="Rectangle 125"/>
          <p:cNvSpPr>
            <a:spLocks noChangeArrowheads="1"/>
          </p:cNvSpPr>
          <p:nvPr/>
        </p:nvSpPr>
        <p:spPr bwMode="auto">
          <a:xfrm>
            <a:off x="7270750" y="5457825"/>
            <a:ext cx="2000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0" i="1">
                <a:solidFill>
                  <a:srgbClr val="000000"/>
                </a:solidFill>
                <a:effectLst/>
              </a:rPr>
              <a:t>...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702" name="Rectangle 126"/>
          <p:cNvSpPr>
            <a:spLocks noChangeArrowheads="1"/>
          </p:cNvSpPr>
          <p:nvPr/>
        </p:nvSpPr>
        <p:spPr bwMode="auto">
          <a:xfrm>
            <a:off x="7861300" y="5457825"/>
            <a:ext cx="4302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0" i="1">
                <a:solidFill>
                  <a:srgbClr val="000000"/>
                </a:solidFill>
                <a:effectLst/>
              </a:rPr>
              <a:t>F30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703" name="Rectangle 127"/>
          <p:cNvSpPr>
            <a:spLocks noChangeArrowheads="1"/>
          </p:cNvSpPr>
          <p:nvPr/>
        </p:nvSpPr>
        <p:spPr bwMode="auto">
          <a:xfrm>
            <a:off x="1011238" y="58467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effectLst/>
              </a:rPr>
              <a:t>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704" name="Rectangle 128"/>
          <p:cNvSpPr>
            <a:spLocks noChangeArrowheads="1"/>
          </p:cNvSpPr>
          <p:nvPr/>
        </p:nvSpPr>
        <p:spPr bwMode="auto">
          <a:xfrm>
            <a:off x="1633538" y="58467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effectLst/>
              </a:rPr>
              <a:t>80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705" name="Rectangle 129"/>
          <p:cNvSpPr>
            <a:spLocks noChangeArrowheads="1"/>
          </p:cNvSpPr>
          <p:nvPr/>
        </p:nvSpPr>
        <p:spPr bwMode="auto">
          <a:xfrm>
            <a:off x="2247900" y="5797550"/>
            <a:ext cx="2413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0" i="1">
                <a:solidFill>
                  <a:srgbClr val="000000"/>
                </a:solidFill>
                <a:effectLst/>
              </a:rPr>
              <a:t>Qi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6706" name="Rectangle 130"/>
          <p:cNvSpPr>
            <a:spLocks noChangeArrowheads="1"/>
          </p:cNvSpPr>
          <p:nvPr/>
        </p:nvSpPr>
        <p:spPr bwMode="auto">
          <a:xfrm>
            <a:off x="3792538" y="1625600"/>
            <a:ext cx="17303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6707" name="Rectangle 131"/>
          <p:cNvSpPr>
            <a:spLocks noChangeArrowheads="1"/>
          </p:cNvSpPr>
          <p:nvPr/>
        </p:nvSpPr>
        <p:spPr bwMode="auto">
          <a:xfrm>
            <a:off x="3792538" y="3181350"/>
            <a:ext cx="1730375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6708" name="Rectangle 132"/>
          <p:cNvSpPr>
            <a:spLocks noChangeArrowheads="1"/>
          </p:cNvSpPr>
          <p:nvPr/>
        </p:nvSpPr>
        <p:spPr bwMode="auto">
          <a:xfrm>
            <a:off x="5507038" y="1641475"/>
            <a:ext cx="15875" cy="15573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6709" name="Rectangle 133"/>
          <p:cNvSpPr>
            <a:spLocks noChangeArrowheads="1"/>
          </p:cNvSpPr>
          <p:nvPr/>
        </p:nvSpPr>
        <p:spPr bwMode="auto">
          <a:xfrm>
            <a:off x="8377238" y="2420938"/>
            <a:ext cx="17462" cy="777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6710" name="Rectangle 134"/>
          <p:cNvSpPr>
            <a:spLocks noChangeArrowheads="1"/>
          </p:cNvSpPr>
          <p:nvPr/>
        </p:nvSpPr>
        <p:spPr bwMode="auto">
          <a:xfrm>
            <a:off x="3775075" y="1625600"/>
            <a:ext cx="17463" cy="15732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6711" name="Rectangle 135"/>
          <p:cNvSpPr>
            <a:spLocks noChangeArrowheads="1"/>
          </p:cNvSpPr>
          <p:nvPr/>
        </p:nvSpPr>
        <p:spPr bwMode="auto">
          <a:xfrm>
            <a:off x="5507038" y="3802063"/>
            <a:ext cx="15875" cy="12922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6712" name="Rectangle 136"/>
          <p:cNvSpPr>
            <a:spLocks noChangeArrowheads="1"/>
          </p:cNvSpPr>
          <p:nvPr/>
        </p:nvSpPr>
        <p:spPr bwMode="auto">
          <a:xfrm>
            <a:off x="6372225" y="1625600"/>
            <a:ext cx="17463" cy="15732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6713" name="Rectangle 137"/>
          <p:cNvSpPr>
            <a:spLocks noChangeArrowheads="1"/>
          </p:cNvSpPr>
          <p:nvPr/>
        </p:nvSpPr>
        <p:spPr bwMode="auto">
          <a:xfrm>
            <a:off x="7683500" y="1641475"/>
            <a:ext cx="17463" cy="15573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6714" name="Rectangle 138"/>
          <p:cNvSpPr>
            <a:spLocks noChangeArrowheads="1"/>
          </p:cNvSpPr>
          <p:nvPr/>
        </p:nvSpPr>
        <p:spPr bwMode="auto">
          <a:xfrm>
            <a:off x="8377238" y="5781675"/>
            <a:ext cx="17462" cy="3143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6715" name="Rectangle 139"/>
          <p:cNvSpPr>
            <a:spLocks noChangeArrowheads="1"/>
          </p:cNvSpPr>
          <p:nvPr/>
        </p:nvSpPr>
        <p:spPr bwMode="auto">
          <a:xfrm>
            <a:off x="2043113" y="3786188"/>
            <a:ext cx="17462" cy="13081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6716" name="Rectangle 140"/>
          <p:cNvSpPr>
            <a:spLocks noChangeArrowheads="1"/>
          </p:cNvSpPr>
          <p:nvPr/>
        </p:nvSpPr>
        <p:spPr bwMode="auto">
          <a:xfrm>
            <a:off x="2600325" y="5764213"/>
            <a:ext cx="17463" cy="3317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6717" name="Rectangle 141"/>
          <p:cNvSpPr>
            <a:spLocks noChangeArrowheads="1"/>
          </p:cNvSpPr>
          <p:nvPr/>
        </p:nvSpPr>
        <p:spPr bwMode="auto">
          <a:xfrm>
            <a:off x="6389688" y="1625600"/>
            <a:ext cx="13112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6718" name="Rectangle 142"/>
          <p:cNvSpPr>
            <a:spLocks noChangeArrowheads="1"/>
          </p:cNvSpPr>
          <p:nvPr/>
        </p:nvSpPr>
        <p:spPr bwMode="auto">
          <a:xfrm>
            <a:off x="6389688" y="2403475"/>
            <a:ext cx="200501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6719" name="Rectangle 143"/>
          <p:cNvSpPr>
            <a:spLocks noChangeArrowheads="1"/>
          </p:cNvSpPr>
          <p:nvPr/>
        </p:nvSpPr>
        <p:spPr bwMode="auto">
          <a:xfrm>
            <a:off x="6389688" y="3181350"/>
            <a:ext cx="200501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6720" name="Rectangle 144"/>
          <p:cNvSpPr>
            <a:spLocks noChangeArrowheads="1"/>
          </p:cNvSpPr>
          <p:nvPr/>
        </p:nvSpPr>
        <p:spPr bwMode="auto">
          <a:xfrm>
            <a:off x="2060575" y="3786188"/>
            <a:ext cx="3462338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6721" name="Rectangle 145"/>
          <p:cNvSpPr>
            <a:spLocks noChangeArrowheads="1"/>
          </p:cNvSpPr>
          <p:nvPr/>
        </p:nvSpPr>
        <p:spPr bwMode="auto">
          <a:xfrm>
            <a:off x="2060575" y="5078413"/>
            <a:ext cx="3462338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6722" name="Rectangle 146"/>
          <p:cNvSpPr>
            <a:spLocks noChangeArrowheads="1"/>
          </p:cNvSpPr>
          <p:nvPr/>
        </p:nvSpPr>
        <p:spPr bwMode="auto">
          <a:xfrm>
            <a:off x="2617788" y="5764213"/>
            <a:ext cx="577691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6723" name="Rectangle 147"/>
          <p:cNvSpPr>
            <a:spLocks noChangeArrowheads="1"/>
          </p:cNvSpPr>
          <p:nvPr/>
        </p:nvSpPr>
        <p:spPr bwMode="auto">
          <a:xfrm>
            <a:off x="2617788" y="6080125"/>
            <a:ext cx="5776912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3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DBA13-29A3-483D-80C6-EE6F99052802}" type="slidenum">
              <a:rPr lang="en-US"/>
              <a:pPr/>
              <a:t>49</a:t>
            </a:fld>
            <a:endParaRPr lang="en-US"/>
          </a:p>
        </p:txBody>
      </p:sp>
      <p:sp>
        <p:nvSpPr>
          <p:cNvPr id="245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Loop Example Cycle 1</a:t>
            </a:r>
          </a:p>
        </p:txBody>
      </p:sp>
      <p:graphicFrame>
        <p:nvGraphicFramePr>
          <p:cNvPr id="2457603" name="Object 3"/>
          <p:cNvGraphicFramePr>
            <a:graphicFrameLocks noChangeAspect="1"/>
          </p:cNvGraphicFramePr>
          <p:nvPr/>
        </p:nvGraphicFramePr>
        <p:xfrm>
          <a:off x="381000" y="8382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3" imgW="8924925" imgH="5848350" progId="Excel.Sheet.8">
                  <p:embed/>
                </p:oleObj>
              </mc:Choice>
              <mc:Fallback>
                <p:oleObj name="Worksheet" r:id="rId3" imgW="8924925" imgH="58483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04" name="AutoShape 4"/>
          <p:cNvSpPr>
            <a:spLocks noChangeArrowheads="1"/>
          </p:cNvSpPr>
          <p:nvPr/>
        </p:nvSpPr>
        <p:spPr bwMode="auto">
          <a:xfrm>
            <a:off x="5638800" y="1447800"/>
            <a:ext cx="22860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605" name="AutoShape 5"/>
          <p:cNvSpPr>
            <a:spLocks noChangeArrowheads="1"/>
          </p:cNvSpPr>
          <p:nvPr/>
        </p:nvSpPr>
        <p:spPr bwMode="auto">
          <a:xfrm>
            <a:off x="2514600" y="5257800"/>
            <a:ext cx="762000" cy="838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606" name="Line 6"/>
          <p:cNvSpPr>
            <a:spLocks noChangeShapeType="1"/>
          </p:cNvSpPr>
          <p:nvPr/>
        </p:nvSpPr>
        <p:spPr bwMode="auto">
          <a:xfrm>
            <a:off x="8305800" y="3733800"/>
            <a:ext cx="533400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9424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2BAC2-3278-4C9F-BA7E-A3148DFF530C}" type="slidenum">
              <a:rPr lang="en-US"/>
              <a:pPr/>
              <a:t>5</a:t>
            </a:fld>
            <a:endParaRPr lang="en-US"/>
          </a:p>
        </p:txBody>
      </p:sp>
      <p:sp>
        <p:nvSpPr>
          <p:cNvPr id="242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1912"/>
            <a:ext cx="7697788" cy="547688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LLP Analysis Example 2</a:t>
            </a:r>
            <a:endParaRPr lang="en-US" sz="48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0739" name="Text Box 3"/>
          <p:cNvSpPr txBox="1">
            <a:spLocks noChangeArrowheads="1"/>
          </p:cNvSpPr>
          <p:nvPr/>
        </p:nvSpPr>
        <p:spPr bwMode="auto">
          <a:xfrm>
            <a:off x="679450" y="901700"/>
            <a:ext cx="165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effectLst/>
              </a:rPr>
              <a:t>Original Loop:</a:t>
            </a:r>
            <a:endParaRPr lang="en-US" b="0">
              <a:effectLst/>
            </a:endParaRPr>
          </a:p>
        </p:txBody>
      </p:sp>
      <p:sp>
        <p:nvSpPr>
          <p:cNvPr id="2420740" name="Text Box 4"/>
          <p:cNvSpPr txBox="1">
            <a:spLocks noChangeArrowheads="1"/>
          </p:cNvSpPr>
          <p:nvPr/>
        </p:nvSpPr>
        <p:spPr bwMode="auto">
          <a:xfrm>
            <a:off x="6864350" y="5006975"/>
            <a:ext cx="205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>
                <a:solidFill>
                  <a:srgbClr val="FF3300"/>
                </a:solidFill>
                <a:effectLst/>
              </a:rPr>
              <a:t>A[100] = A[100] + B[100]; </a:t>
            </a:r>
          </a:p>
          <a:p>
            <a:pPr algn="l"/>
            <a:r>
              <a:rPr lang="en-US" sz="1200">
                <a:solidFill>
                  <a:srgbClr val="FF3300"/>
                </a:solidFill>
                <a:effectLst/>
              </a:rPr>
              <a:t>       </a:t>
            </a:r>
          </a:p>
          <a:p>
            <a:pPr algn="l"/>
            <a:r>
              <a:rPr lang="en-US" sz="1200">
                <a:solidFill>
                  <a:srgbClr val="FF3300"/>
                </a:solidFill>
                <a:effectLst/>
              </a:rPr>
              <a:t> </a:t>
            </a:r>
          </a:p>
          <a:p>
            <a:pPr algn="l"/>
            <a:r>
              <a:rPr lang="en-US" sz="1200">
                <a:solidFill>
                  <a:srgbClr val="FF3300"/>
                </a:solidFill>
                <a:effectLst/>
              </a:rPr>
              <a:t>B[101] = C[100] + D[100];</a:t>
            </a:r>
            <a:r>
              <a:rPr lang="en-US" sz="1300">
                <a:solidFill>
                  <a:schemeClr val="hlink"/>
                </a:solidFill>
                <a:effectLst/>
              </a:rPr>
              <a:t>     </a:t>
            </a:r>
          </a:p>
        </p:txBody>
      </p:sp>
      <p:sp>
        <p:nvSpPr>
          <p:cNvPr id="2420741" name="Text Box 5"/>
          <p:cNvSpPr txBox="1">
            <a:spLocks noChangeArrowheads="1"/>
          </p:cNvSpPr>
          <p:nvPr/>
        </p:nvSpPr>
        <p:spPr bwMode="auto">
          <a:xfrm>
            <a:off x="577850" y="4956175"/>
            <a:ext cx="160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>
                <a:solidFill>
                  <a:srgbClr val="FF3300"/>
                </a:solidFill>
                <a:effectLst/>
              </a:rPr>
              <a:t>A[1] = A[1] + B[1];   </a:t>
            </a:r>
          </a:p>
          <a:p>
            <a:pPr algn="l"/>
            <a:r>
              <a:rPr lang="en-US" sz="1200">
                <a:solidFill>
                  <a:srgbClr val="FF3300"/>
                </a:solidFill>
                <a:effectLst/>
              </a:rPr>
              <a:t>      </a:t>
            </a:r>
          </a:p>
          <a:p>
            <a:pPr algn="l"/>
            <a:endParaRPr lang="en-US" sz="1200">
              <a:solidFill>
                <a:srgbClr val="FF3300"/>
              </a:solidFill>
              <a:effectLst/>
            </a:endParaRPr>
          </a:p>
          <a:p>
            <a:pPr algn="l"/>
            <a:r>
              <a:rPr lang="en-US" sz="1200">
                <a:solidFill>
                  <a:srgbClr val="FF3300"/>
                </a:solidFill>
                <a:effectLst/>
              </a:rPr>
              <a:t>B[2] = C[1] + D[1];</a:t>
            </a:r>
            <a:r>
              <a:rPr lang="en-US" sz="1300">
                <a:solidFill>
                  <a:schemeClr val="hlink"/>
                </a:solidFill>
                <a:effectLst/>
              </a:rPr>
              <a:t>     </a:t>
            </a:r>
          </a:p>
        </p:txBody>
      </p:sp>
      <p:sp>
        <p:nvSpPr>
          <p:cNvPr id="2420742" name="Text Box 6"/>
          <p:cNvSpPr txBox="1">
            <a:spLocks noChangeArrowheads="1"/>
          </p:cNvSpPr>
          <p:nvPr/>
        </p:nvSpPr>
        <p:spPr bwMode="auto">
          <a:xfrm>
            <a:off x="2171700" y="4979988"/>
            <a:ext cx="152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>
                <a:solidFill>
                  <a:srgbClr val="FF3300"/>
                </a:solidFill>
                <a:effectLst/>
              </a:rPr>
              <a:t>A[2] = A[2] + B[2]; </a:t>
            </a:r>
          </a:p>
          <a:p>
            <a:pPr algn="l"/>
            <a:r>
              <a:rPr lang="en-US" sz="1200">
                <a:solidFill>
                  <a:srgbClr val="FF3300"/>
                </a:solidFill>
                <a:effectLst/>
              </a:rPr>
              <a:t>        </a:t>
            </a:r>
          </a:p>
          <a:p>
            <a:pPr algn="l"/>
            <a:endParaRPr lang="en-US" sz="1200">
              <a:solidFill>
                <a:srgbClr val="FF3300"/>
              </a:solidFill>
              <a:effectLst/>
            </a:endParaRPr>
          </a:p>
          <a:p>
            <a:pPr algn="l"/>
            <a:r>
              <a:rPr lang="en-US" sz="1200">
                <a:solidFill>
                  <a:srgbClr val="FF3300"/>
                </a:solidFill>
                <a:effectLst/>
              </a:rPr>
              <a:t>B[3] = C[2] + D[2];</a:t>
            </a:r>
            <a:r>
              <a:rPr lang="en-US" sz="1300">
                <a:solidFill>
                  <a:schemeClr val="hlink"/>
                </a:solidFill>
                <a:effectLst/>
              </a:rPr>
              <a:t>     </a:t>
            </a:r>
          </a:p>
        </p:txBody>
      </p:sp>
      <p:sp>
        <p:nvSpPr>
          <p:cNvPr id="2420743" name="Text Box 7"/>
          <p:cNvSpPr txBox="1">
            <a:spLocks noChangeArrowheads="1"/>
          </p:cNvSpPr>
          <p:nvPr/>
        </p:nvSpPr>
        <p:spPr bwMode="auto">
          <a:xfrm>
            <a:off x="5048250" y="4956175"/>
            <a:ext cx="205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>
                <a:solidFill>
                  <a:srgbClr val="FF3300"/>
                </a:solidFill>
                <a:effectLst/>
              </a:rPr>
              <a:t>A[99] = A[99] + B[99]; </a:t>
            </a:r>
          </a:p>
          <a:p>
            <a:pPr algn="l"/>
            <a:r>
              <a:rPr lang="en-US" sz="1200">
                <a:solidFill>
                  <a:srgbClr val="FF3300"/>
                </a:solidFill>
                <a:effectLst/>
              </a:rPr>
              <a:t>        </a:t>
            </a:r>
          </a:p>
          <a:p>
            <a:pPr algn="l"/>
            <a:endParaRPr lang="en-US" sz="1200">
              <a:solidFill>
                <a:srgbClr val="FF3300"/>
              </a:solidFill>
              <a:effectLst/>
            </a:endParaRPr>
          </a:p>
          <a:p>
            <a:pPr algn="l"/>
            <a:r>
              <a:rPr lang="en-US" sz="1200">
                <a:solidFill>
                  <a:srgbClr val="FF3300"/>
                </a:solidFill>
                <a:effectLst/>
              </a:rPr>
              <a:t>B[100] = C[99] + D[99];</a:t>
            </a:r>
            <a:r>
              <a:rPr lang="en-US" sz="1300">
                <a:solidFill>
                  <a:srgbClr val="FF3300"/>
                </a:solidFill>
                <a:effectLst/>
              </a:rPr>
              <a:t>     </a:t>
            </a:r>
          </a:p>
        </p:txBody>
      </p:sp>
      <p:grpSp>
        <p:nvGrpSpPr>
          <p:cNvPr id="2420744" name="Group 8"/>
          <p:cNvGrpSpPr>
            <a:grpSpLocks/>
          </p:cNvGrpSpPr>
          <p:nvPr/>
        </p:nvGrpSpPr>
        <p:grpSpPr bwMode="auto">
          <a:xfrm>
            <a:off x="571500" y="4592638"/>
            <a:ext cx="2171700" cy="1079500"/>
            <a:chOff x="424" y="1092"/>
            <a:chExt cx="1368" cy="680"/>
          </a:xfrm>
        </p:grpSpPr>
        <p:sp>
          <p:nvSpPr>
            <p:cNvPr id="2420745" name="Line 9"/>
            <p:cNvSpPr>
              <a:spLocks noChangeShapeType="1"/>
            </p:cNvSpPr>
            <p:nvPr/>
          </p:nvSpPr>
          <p:spPr bwMode="auto">
            <a:xfrm flipH="1">
              <a:off x="1312" y="128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46" name="Line 10"/>
            <p:cNvSpPr>
              <a:spLocks noChangeShapeType="1"/>
            </p:cNvSpPr>
            <p:nvPr/>
          </p:nvSpPr>
          <p:spPr bwMode="auto">
            <a:xfrm>
              <a:off x="1792" y="10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47" name="Line 11"/>
            <p:cNvSpPr>
              <a:spLocks noChangeShapeType="1"/>
            </p:cNvSpPr>
            <p:nvPr/>
          </p:nvSpPr>
          <p:spPr bwMode="auto">
            <a:xfrm>
              <a:off x="1312" y="1280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48" name="Line 12"/>
            <p:cNvSpPr>
              <a:spLocks noChangeShapeType="1"/>
            </p:cNvSpPr>
            <p:nvPr/>
          </p:nvSpPr>
          <p:spPr bwMode="auto">
            <a:xfrm flipH="1">
              <a:off x="432" y="1584"/>
              <a:ext cx="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49" name="Line 13"/>
            <p:cNvSpPr>
              <a:spLocks noChangeShapeType="1"/>
            </p:cNvSpPr>
            <p:nvPr/>
          </p:nvSpPr>
          <p:spPr bwMode="auto">
            <a:xfrm>
              <a:off x="424" y="15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20750" name="Group 14"/>
          <p:cNvGrpSpPr>
            <a:grpSpLocks/>
          </p:cNvGrpSpPr>
          <p:nvPr/>
        </p:nvGrpSpPr>
        <p:grpSpPr bwMode="auto">
          <a:xfrm>
            <a:off x="2159000" y="4691063"/>
            <a:ext cx="2171700" cy="1079500"/>
            <a:chOff x="1392" y="1116"/>
            <a:chExt cx="1368" cy="680"/>
          </a:xfrm>
        </p:grpSpPr>
        <p:sp>
          <p:nvSpPr>
            <p:cNvPr id="2420751" name="Line 15"/>
            <p:cNvSpPr>
              <a:spLocks noChangeShapeType="1"/>
            </p:cNvSpPr>
            <p:nvPr/>
          </p:nvSpPr>
          <p:spPr bwMode="auto">
            <a:xfrm flipH="1">
              <a:off x="2280" y="130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52" name="Line 16"/>
            <p:cNvSpPr>
              <a:spLocks noChangeShapeType="1"/>
            </p:cNvSpPr>
            <p:nvPr/>
          </p:nvSpPr>
          <p:spPr bwMode="auto">
            <a:xfrm>
              <a:off x="2760" y="11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53" name="Line 17"/>
            <p:cNvSpPr>
              <a:spLocks noChangeShapeType="1"/>
            </p:cNvSpPr>
            <p:nvPr/>
          </p:nvSpPr>
          <p:spPr bwMode="auto">
            <a:xfrm>
              <a:off x="2280" y="1304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54" name="Line 18"/>
            <p:cNvSpPr>
              <a:spLocks noChangeShapeType="1"/>
            </p:cNvSpPr>
            <p:nvPr/>
          </p:nvSpPr>
          <p:spPr bwMode="auto">
            <a:xfrm flipH="1">
              <a:off x="1400" y="1608"/>
              <a:ext cx="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55" name="Line 19"/>
            <p:cNvSpPr>
              <a:spLocks noChangeShapeType="1"/>
            </p:cNvSpPr>
            <p:nvPr/>
          </p:nvSpPr>
          <p:spPr bwMode="auto">
            <a:xfrm>
              <a:off x="1392" y="16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20756" name="Group 20"/>
          <p:cNvGrpSpPr>
            <a:grpSpLocks/>
          </p:cNvGrpSpPr>
          <p:nvPr/>
        </p:nvGrpSpPr>
        <p:grpSpPr bwMode="auto">
          <a:xfrm>
            <a:off x="5064125" y="4640263"/>
            <a:ext cx="2165350" cy="1085850"/>
            <a:chOff x="3172" y="1096"/>
            <a:chExt cx="1364" cy="684"/>
          </a:xfrm>
        </p:grpSpPr>
        <p:sp>
          <p:nvSpPr>
            <p:cNvPr id="2420757" name="Line 21"/>
            <p:cNvSpPr>
              <a:spLocks noChangeShapeType="1"/>
            </p:cNvSpPr>
            <p:nvPr/>
          </p:nvSpPr>
          <p:spPr bwMode="auto">
            <a:xfrm>
              <a:off x="4536" y="10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58" name="Line 22"/>
            <p:cNvSpPr>
              <a:spLocks noChangeShapeType="1"/>
            </p:cNvSpPr>
            <p:nvPr/>
          </p:nvSpPr>
          <p:spPr bwMode="auto">
            <a:xfrm flipH="1">
              <a:off x="4176" y="1280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59" name="Line 23"/>
            <p:cNvSpPr>
              <a:spLocks noChangeShapeType="1"/>
            </p:cNvSpPr>
            <p:nvPr/>
          </p:nvSpPr>
          <p:spPr bwMode="auto">
            <a:xfrm flipH="1">
              <a:off x="3180" y="1588"/>
              <a:ext cx="100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60" name="Line 24"/>
            <p:cNvSpPr>
              <a:spLocks noChangeShapeType="1"/>
            </p:cNvSpPr>
            <p:nvPr/>
          </p:nvSpPr>
          <p:spPr bwMode="auto">
            <a:xfrm>
              <a:off x="3172" y="15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61" name="Line 25"/>
            <p:cNvSpPr>
              <a:spLocks noChangeShapeType="1"/>
            </p:cNvSpPr>
            <p:nvPr/>
          </p:nvSpPr>
          <p:spPr bwMode="auto">
            <a:xfrm>
              <a:off x="4184" y="1284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20762" name="Group 26"/>
          <p:cNvGrpSpPr>
            <a:grpSpLocks/>
          </p:cNvGrpSpPr>
          <p:nvPr/>
        </p:nvGrpSpPr>
        <p:grpSpPr bwMode="auto">
          <a:xfrm>
            <a:off x="6915150" y="4567238"/>
            <a:ext cx="1835150" cy="1225550"/>
            <a:chOff x="4344" y="2883"/>
            <a:chExt cx="1156" cy="772"/>
          </a:xfrm>
        </p:grpSpPr>
        <p:sp>
          <p:nvSpPr>
            <p:cNvPr id="2420763" name="Line 27"/>
            <p:cNvSpPr>
              <a:spLocks noChangeShapeType="1"/>
            </p:cNvSpPr>
            <p:nvPr/>
          </p:nvSpPr>
          <p:spPr bwMode="auto">
            <a:xfrm flipH="1">
              <a:off x="4352" y="3459"/>
              <a:ext cx="1148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64" name="Line 28"/>
            <p:cNvSpPr>
              <a:spLocks noChangeShapeType="1"/>
            </p:cNvSpPr>
            <p:nvPr/>
          </p:nvSpPr>
          <p:spPr bwMode="auto">
            <a:xfrm>
              <a:off x="4344" y="3463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65" name="Line 29"/>
            <p:cNvSpPr>
              <a:spLocks noChangeShapeType="1"/>
            </p:cNvSpPr>
            <p:nvPr/>
          </p:nvSpPr>
          <p:spPr bwMode="auto">
            <a:xfrm>
              <a:off x="5500" y="2883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0766" name="Line 30"/>
          <p:cNvSpPr>
            <a:spLocks noChangeShapeType="1"/>
          </p:cNvSpPr>
          <p:nvPr/>
        </p:nvSpPr>
        <p:spPr bwMode="auto">
          <a:xfrm flipV="1">
            <a:off x="1930400" y="5272088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0767" name="Line 31"/>
          <p:cNvSpPr>
            <a:spLocks noChangeShapeType="1"/>
          </p:cNvSpPr>
          <p:nvPr/>
        </p:nvSpPr>
        <p:spPr bwMode="auto">
          <a:xfrm flipV="1">
            <a:off x="6664325" y="5281613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0768" name="Line 32"/>
          <p:cNvSpPr>
            <a:spLocks noChangeShapeType="1"/>
          </p:cNvSpPr>
          <p:nvPr/>
        </p:nvSpPr>
        <p:spPr bwMode="auto">
          <a:xfrm flipV="1">
            <a:off x="4768850" y="5243513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20769" name="Group 33"/>
          <p:cNvGrpSpPr>
            <a:grpSpLocks/>
          </p:cNvGrpSpPr>
          <p:nvPr/>
        </p:nvGrpSpPr>
        <p:grpSpPr bwMode="auto">
          <a:xfrm>
            <a:off x="561975" y="1552575"/>
            <a:ext cx="8372475" cy="1447800"/>
            <a:chOff x="366" y="1080"/>
            <a:chExt cx="5274" cy="912"/>
          </a:xfrm>
        </p:grpSpPr>
        <p:sp>
          <p:nvSpPr>
            <p:cNvPr id="2420770" name="Text Box 34"/>
            <p:cNvSpPr txBox="1">
              <a:spLocks noChangeArrowheads="1"/>
            </p:cNvSpPr>
            <p:nvPr/>
          </p:nvSpPr>
          <p:spPr bwMode="auto">
            <a:xfrm>
              <a:off x="4344" y="1327"/>
              <a:ext cx="1296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>
                  <a:solidFill>
                    <a:srgbClr val="FF3300"/>
                  </a:solidFill>
                  <a:effectLst/>
                </a:rPr>
                <a:t>A[100] = A[100] + B[100]; </a:t>
              </a:r>
            </a:p>
            <a:p>
              <a:pPr algn="l"/>
              <a:r>
                <a:rPr lang="en-US" sz="1200">
                  <a:solidFill>
                    <a:srgbClr val="FF3300"/>
                  </a:solidFill>
                  <a:effectLst/>
                </a:rPr>
                <a:t>       </a:t>
              </a:r>
            </a:p>
            <a:p>
              <a:pPr algn="l"/>
              <a:r>
                <a:rPr lang="en-US" sz="1200">
                  <a:solidFill>
                    <a:srgbClr val="FF3300"/>
                  </a:solidFill>
                  <a:effectLst/>
                </a:rPr>
                <a:t> </a:t>
              </a:r>
            </a:p>
            <a:p>
              <a:pPr algn="l"/>
              <a:r>
                <a:rPr lang="en-US" sz="1200">
                  <a:solidFill>
                    <a:srgbClr val="FF3300"/>
                  </a:solidFill>
                  <a:effectLst/>
                </a:rPr>
                <a:t>B[101] = C[100] + D[100];</a:t>
              </a:r>
              <a:r>
                <a:rPr lang="en-US" sz="1300">
                  <a:solidFill>
                    <a:schemeClr val="hlink"/>
                  </a:solidFill>
                  <a:effectLst/>
                </a:rPr>
                <a:t>     </a:t>
              </a:r>
            </a:p>
          </p:txBody>
        </p:sp>
        <p:sp>
          <p:nvSpPr>
            <p:cNvPr id="2420771" name="Text Box 35"/>
            <p:cNvSpPr txBox="1">
              <a:spLocks noChangeArrowheads="1"/>
            </p:cNvSpPr>
            <p:nvPr/>
          </p:nvSpPr>
          <p:spPr bwMode="auto">
            <a:xfrm>
              <a:off x="384" y="1295"/>
              <a:ext cx="1008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>
                  <a:solidFill>
                    <a:srgbClr val="FF3300"/>
                  </a:solidFill>
                  <a:effectLst/>
                </a:rPr>
                <a:t>A[1] = A[1] + B[1];   </a:t>
              </a:r>
            </a:p>
            <a:p>
              <a:pPr algn="l"/>
              <a:r>
                <a:rPr lang="en-US" sz="1200">
                  <a:solidFill>
                    <a:srgbClr val="FF3300"/>
                  </a:solidFill>
                  <a:effectLst/>
                </a:rPr>
                <a:t>      </a:t>
              </a:r>
            </a:p>
            <a:p>
              <a:pPr algn="l"/>
              <a:endParaRPr lang="en-US" sz="1200">
                <a:solidFill>
                  <a:srgbClr val="FF3300"/>
                </a:solidFill>
                <a:effectLst/>
              </a:endParaRPr>
            </a:p>
            <a:p>
              <a:pPr algn="l"/>
              <a:r>
                <a:rPr lang="en-US" sz="1200">
                  <a:solidFill>
                    <a:srgbClr val="FF3300"/>
                  </a:solidFill>
                  <a:effectLst/>
                </a:rPr>
                <a:t>B[2] = C[1] + D[1];</a:t>
              </a:r>
              <a:r>
                <a:rPr lang="en-US" sz="1300">
                  <a:solidFill>
                    <a:schemeClr val="hlink"/>
                  </a:solidFill>
                  <a:effectLst/>
                </a:rPr>
                <a:t>     </a:t>
              </a:r>
            </a:p>
          </p:txBody>
        </p:sp>
        <p:sp>
          <p:nvSpPr>
            <p:cNvPr id="2420772" name="Text Box 36"/>
            <p:cNvSpPr txBox="1">
              <a:spLocks noChangeArrowheads="1"/>
            </p:cNvSpPr>
            <p:nvPr/>
          </p:nvSpPr>
          <p:spPr bwMode="auto">
            <a:xfrm>
              <a:off x="1388" y="1310"/>
              <a:ext cx="960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>
                  <a:solidFill>
                    <a:srgbClr val="FF3300"/>
                  </a:solidFill>
                  <a:effectLst/>
                </a:rPr>
                <a:t>A[2] = A[2] + B[2]; </a:t>
              </a:r>
            </a:p>
            <a:p>
              <a:pPr algn="l"/>
              <a:r>
                <a:rPr lang="en-US" sz="1200">
                  <a:solidFill>
                    <a:srgbClr val="FF3300"/>
                  </a:solidFill>
                  <a:effectLst/>
                </a:rPr>
                <a:t>        </a:t>
              </a:r>
            </a:p>
            <a:p>
              <a:pPr algn="l"/>
              <a:endParaRPr lang="en-US" sz="1200">
                <a:solidFill>
                  <a:srgbClr val="FF3300"/>
                </a:solidFill>
                <a:effectLst/>
              </a:endParaRPr>
            </a:p>
            <a:p>
              <a:pPr algn="l"/>
              <a:r>
                <a:rPr lang="en-US" sz="1200">
                  <a:solidFill>
                    <a:srgbClr val="FF3300"/>
                  </a:solidFill>
                  <a:effectLst/>
                </a:rPr>
                <a:t>B[3] = C[2] + D[2];</a:t>
              </a:r>
              <a:r>
                <a:rPr lang="en-US" sz="1300">
                  <a:solidFill>
                    <a:schemeClr val="hlink"/>
                  </a:solidFill>
                  <a:effectLst/>
                </a:rPr>
                <a:t>     </a:t>
              </a:r>
            </a:p>
          </p:txBody>
        </p:sp>
        <p:sp>
          <p:nvSpPr>
            <p:cNvPr id="2420773" name="Text Box 37"/>
            <p:cNvSpPr txBox="1">
              <a:spLocks noChangeArrowheads="1"/>
            </p:cNvSpPr>
            <p:nvPr/>
          </p:nvSpPr>
          <p:spPr bwMode="auto">
            <a:xfrm>
              <a:off x="3200" y="1295"/>
              <a:ext cx="1296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>
                  <a:solidFill>
                    <a:srgbClr val="FF3300"/>
                  </a:solidFill>
                  <a:effectLst/>
                </a:rPr>
                <a:t>A[99] = A[99] + B[99]; </a:t>
              </a:r>
            </a:p>
            <a:p>
              <a:pPr algn="l"/>
              <a:r>
                <a:rPr lang="en-US" sz="1200">
                  <a:solidFill>
                    <a:srgbClr val="FF3300"/>
                  </a:solidFill>
                  <a:effectLst/>
                </a:rPr>
                <a:t>        </a:t>
              </a:r>
            </a:p>
            <a:p>
              <a:pPr algn="l"/>
              <a:endParaRPr lang="en-US" sz="1200">
                <a:solidFill>
                  <a:srgbClr val="FF3300"/>
                </a:solidFill>
                <a:effectLst/>
              </a:endParaRPr>
            </a:p>
            <a:p>
              <a:pPr algn="l"/>
              <a:r>
                <a:rPr lang="en-US" sz="1200">
                  <a:solidFill>
                    <a:srgbClr val="FF3300"/>
                  </a:solidFill>
                  <a:effectLst/>
                </a:rPr>
                <a:t>B[100] = C[99] + D[99];</a:t>
              </a:r>
              <a:r>
                <a:rPr lang="en-US" sz="1300">
                  <a:solidFill>
                    <a:schemeClr val="hlink"/>
                  </a:solidFill>
                  <a:effectLst/>
                </a:rPr>
                <a:t>     </a:t>
              </a:r>
            </a:p>
          </p:txBody>
        </p:sp>
        <p:sp>
          <p:nvSpPr>
            <p:cNvPr id="2420774" name="Line 38"/>
            <p:cNvSpPr>
              <a:spLocks noChangeShapeType="1"/>
            </p:cNvSpPr>
            <p:nvPr/>
          </p:nvSpPr>
          <p:spPr bwMode="auto">
            <a:xfrm flipV="1">
              <a:off x="1248" y="1488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75" name="Line 39"/>
            <p:cNvSpPr>
              <a:spLocks noChangeShapeType="1"/>
            </p:cNvSpPr>
            <p:nvPr/>
          </p:nvSpPr>
          <p:spPr bwMode="auto">
            <a:xfrm flipV="1">
              <a:off x="4218" y="1500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76" name="Line 40"/>
            <p:cNvSpPr>
              <a:spLocks noChangeShapeType="1"/>
            </p:cNvSpPr>
            <p:nvPr/>
          </p:nvSpPr>
          <p:spPr bwMode="auto">
            <a:xfrm flipV="1">
              <a:off x="3030" y="1488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77" name="Line 41"/>
            <p:cNvSpPr>
              <a:spLocks noChangeShapeType="1"/>
            </p:cNvSpPr>
            <p:nvPr/>
          </p:nvSpPr>
          <p:spPr bwMode="auto">
            <a:xfrm>
              <a:off x="1308" y="108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78" name="Line 42"/>
            <p:cNvSpPr>
              <a:spLocks noChangeShapeType="1"/>
            </p:cNvSpPr>
            <p:nvPr/>
          </p:nvSpPr>
          <p:spPr bwMode="auto">
            <a:xfrm>
              <a:off x="2292" y="108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79" name="Line 43"/>
            <p:cNvSpPr>
              <a:spLocks noChangeShapeType="1"/>
            </p:cNvSpPr>
            <p:nvPr/>
          </p:nvSpPr>
          <p:spPr bwMode="auto">
            <a:xfrm>
              <a:off x="4284" y="108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80" name="Line 44"/>
            <p:cNvSpPr>
              <a:spLocks noChangeShapeType="1"/>
            </p:cNvSpPr>
            <p:nvPr/>
          </p:nvSpPr>
          <p:spPr bwMode="auto">
            <a:xfrm>
              <a:off x="3102" y="108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81" name="Line 45"/>
            <p:cNvSpPr>
              <a:spLocks noChangeShapeType="1"/>
            </p:cNvSpPr>
            <p:nvPr/>
          </p:nvSpPr>
          <p:spPr bwMode="auto">
            <a:xfrm>
              <a:off x="366" y="108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82" name="Line 46"/>
            <p:cNvSpPr>
              <a:spLocks noChangeShapeType="1"/>
            </p:cNvSpPr>
            <p:nvPr/>
          </p:nvSpPr>
          <p:spPr bwMode="auto">
            <a:xfrm>
              <a:off x="5520" y="108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83" name="Line 47"/>
            <p:cNvSpPr>
              <a:spLocks noChangeShapeType="1"/>
            </p:cNvSpPr>
            <p:nvPr/>
          </p:nvSpPr>
          <p:spPr bwMode="auto">
            <a:xfrm flipV="1">
              <a:off x="2256" y="1536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0784" name="Text Box 48"/>
          <p:cNvSpPr txBox="1">
            <a:spLocks noChangeArrowheads="1"/>
          </p:cNvSpPr>
          <p:nvPr/>
        </p:nvSpPr>
        <p:spPr bwMode="auto">
          <a:xfrm>
            <a:off x="2743200" y="685800"/>
            <a:ext cx="2716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rgbClr val="FF3300"/>
                </a:solidFill>
                <a:effectLst/>
              </a:rPr>
              <a:t>for (i=1; i&lt;=100; i=i+1) {</a:t>
            </a:r>
          </a:p>
          <a:p>
            <a:pPr algn="l"/>
            <a:r>
              <a:rPr lang="en-US" sz="1200">
                <a:solidFill>
                  <a:srgbClr val="FF3300"/>
                </a:solidFill>
                <a:effectLst/>
              </a:rPr>
              <a:t>           A[i] = A[i] + B[i];</a:t>
            </a:r>
            <a:r>
              <a:rPr lang="en-US" sz="1200">
                <a:effectLst/>
              </a:rPr>
              <a:t>          /*  </a:t>
            </a:r>
            <a:r>
              <a:rPr lang="en-US" sz="1200">
                <a:solidFill>
                  <a:srgbClr val="0000FF"/>
                </a:solidFill>
                <a:effectLst/>
              </a:rPr>
              <a:t>S1</a:t>
            </a:r>
            <a:r>
              <a:rPr lang="en-US" sz="1200">
                <a:effectLst/>
              </a:rPr>
              <a:t>  */</a:t>
            </a:r>
          </a:p>
          <a:p>
            <a:pPr algn="l"/>
            <a:r>
              <a:rPr lang="en-US" sz="1200">
                <a:effectLst/>
              </a:rPr>
              <a:t>            </a:t>
            </a:r>
            <a:r>
              <a:rPr lang="en-US" sz="1200">
                <a:solidFill>
                  <a:srgbClr val="FF3300"/>
                </a:solidFill>
                <a:effectLst/>
              </a:rPr>
              <a:t>B[i+1] = C[i] + D[i];</a:t>
            </a:r>
            <a:r>
              <a:rPr lang="en-US" sz="1200">
                <a:effectLst/>
              </a:rPr>
              <a:t>     /*  </a:t>
            </a:r>
            <a:r>
              <a:rPr lang="en-US" sz="1200">
                <a:solidFill>
                  <a:srgbClr val="0000FF"/>
                </a:solidFill>
                <a:effectLst/>
              </a:rPr>
              <a:t>S2</a:t>
            </a:r>
            <a:r>
              <a:rPr lang="en-US" sz="1200">
                <a:effectLst/>
              </a:rPr>
              <a:t>  */ </a:t>
            </a:r>
          </a:p>
          <a:p>
            <a:pPr algn="l"/>
            <a:r>
              <a:rPr lang="en-US" sz="1200">
                <a:effectLst/>
              </a:rPr>
              <a:t>          </a:t>
            </a:r>
            <a:r>
              <a:rPr lang="en-US" sz="1200">
                <a:solidFill>
                  <a:srgbClr val="FF3300"/>
                </a:solidFill>
                <a:effectLst/>
              </a:rPr>
              <a:t>}</a:t>
            </a:r>
            <a:endParaRPr lang="en-US">
              <a:solidFill>
                <a:srgbClr val="FF3300"/>
              </a:solidFill>
              <a:effectLst/>
            </a:endParaRPr>
          </a:p>
        </p:txBody>
      </p:sp>
      <p:sp>
        <p:nvSpPr>
          <p:cNvPr id="2420785" name="Text Box 49"/>
          <p:cNvSpPr txBox="1">
            <a:spLocks noChangeArrowheads="1"/>
          </p:cNvSpPr>
          <p:nvPr/>
        </p:nvSpPr>
        <p:spPr bwMode="auto">
          <a:xfrm>
            <a:off x="2514600" y="3201988"/>
            <a:ext cx="3054350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algn="l"/>
            <a:r>
              <a:rPr lang="en-US" sz="1200">
                <a:solidFill>
                  <a:schemeClr val="hlink"/>
                </a:solidFill>
                <a:effectLst/>
              </a:rPr>
              <a:t>            </a:t>
            </a:r>
            <a:r>
              <a:rPr lang="en-US" sz="1200">
                <a:solidFill>
                  <a:srgbClr val="FF3300"/>
                </a:solidFill>
                <a:effectLst/>
              </a:rPr>
              <a:t>A[1] = A[1] + B[1];</a:t>
            </a:r>
          </a:p>
          <a:p>
            <a:pPr lvl="1" algn="l"/>
            <a:r>
              <a:rPr lang="en-US" sz="1200">
                <a:solidFill>
                  <a:srgbClr val="FF3300"/>
                </a:solidFill>
                <a:effectLst/>
              </a:rPr>
              <a:t>            for (i=1; i&lt;=99; i=i+1)  {</a:t>
            </a:r>
          </a:p>
          <a:p>
            <a:pPr lvl="1" algn="l"/>
            <a:r>
              <a:rPr lang="en-US" sz="1200">
                <a:solidFill>
                  <a:srgbClr val="FF3300"/>
                </a:solidFill>
                <a:effectLst/>
              </a:rPr>
              <a:t>                    B[i+1] = C[i] + D[i];</a:t>
            </a:r>
          </a:p>
          <a:p>
            <a:pPr lvl="1" algn="l"/>
            <a:r>
              <a:rPr lang="en-US" sz="1200">
                <a:solidFill>
                  <a:srgbClr val="FF3300"/>
                </a:solidFill>
                <a:effectLst/>
              </a:rPr>
              <a:t>                    A[i+1] = A[i+1] + B[i+1];</a:t>
            </a:r>
          </a:p>
          <a:p>
            <a:pPr lvl="1" algn="l"/>
            <a:r>
              <a:rPr lang="en-US" sz="1200">
                <a:solidFill>
                  <a:srgbClr val="FF3300"/>
                </a:solidFill>
                <a:effectLst/>
              </a:rPr>
              <a:t>             }</a:t>
            </a:r>
          </a:p>
          <a:p>
            <a:pPr lvl="1" algn="l"/>
            <a:r>
              <a:rPr lang="en-US" sz="1200">
                <a:solidFill>
                  <a:srgbClr val="FF3300"/>
                </a:solidFill>
                <a:effectLst/>
              </a:rPr>
              <a:t>             B[101] = C[100] + D[100];      </a:t>
            </a:r>
          </a:p>
          <a:p>
            <a:pPr algn="l"/>
            <a:endParaRPr lang="en-US" sz="1200" b="0">
              <a:solidFill>
                <a:srgbClr val="FF3300"/>
              </a:solidFill>
              <a:effectLst/>
            </a:endParaRPr>
          </a:p>
        </p:txBody>
      </p:sp>
      <p:sp>
        <p:nvSpPr>
          <p:cNvPr id="2420786" name="Text Box 50"/>
          <p:cNvSpPr txBox="1">
            <a:spLocks noChangeArrowheads="1"/>
          </p:cNvSpPr>
          <p:nvPr/>
        </p:nvSpPr>
        <p:spPr bwMode="auto">
          <a:xfrm>
            <a:off x="609600" y="3578225"/>
            <a:ext cx="253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effectLst/>
              </a:rPr>
              <a:t>Modified Parallel Loop:</a:t>
            </a:r>
          </a:p>
        </p:txBody>
      </p:sp>
      <p:sp>
        <p:nvSpPr>
          <p:cNvPr id="2420787" name="Text Box 51"/>
          <p:cNvSpPr txBox="1">
            <a:spLocks noChangeArrowheads="1"/>
          </p:cNvSpPr>
          <p:nvPr/>
        </p:nvSpPr>
        <p:spPr bwMode="auto">
          <a:xfrm>
            <a:off x="669925" y="1412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b="0">
              <a:effectLst/>
            </a:endParaRPr>
          </a:p>
        </p:txBody>
      </p:sp>
      <p:sp>
        <p:nvSpPr>
          <p:cNvPr id="2420788" name="Text Box 52"/>
          <p:cNvSpPr txBox="1">
            <a:spLocks noChangeArrowheads="1"/>
          </p:cNvSpPr>
          <p:nvPr/>
        </p:nvSpPr>
        <p:spPr bwMode="auto">
          <a:xfrm>
            <a:off x="669925" y="1484313"/>
            <a:ext cx="8747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effectLst/>
              </a:rPr>
              <a:t>Iteration 1</a:t>
            </a:r>
            <a:endParaRPr lang="en-US" b="0">
              <a:effectLst/>
            </a:endParaRPr>
          </a:p>
        </p:txBody>
      </p:sp>
      <p:sp>
        <p:nvSpPr>
          <p:cNvPr id="2420789" name="Text Box 53"/>
          <p:cNvSpPr txBox="1">
            <a:spLocks noChangeArrowheads="1"/>
          </p:cNvSpPr>
          <p:nvPr/>
        </p:nvSpPr>
        <p:spPr bwMode="auto">
          <a:xfrm>
            <a:off x="2382838" y="1504950"/>
            <a:ext cx="874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effectLst/>
              </a:rPr>
              <a:t>Iteration 2</a:t>
            </a:r>
            <a:endParaRPr lang="en-US" b="0">
              <a:effectLst/>
            </a:endParaRPr>
          </a:p>
        </p:txBody>
      </p:sp>
      <p:sp>
        <p:nvSpPr>
          <p:cNvPr id="2420790" name="Text Box 54"/>
          <p:cNvSpPr txBox="1">
            <a:spLocks noChangeArrowheads="1"/>
          </p:cNvSpPr>
          <p:nvPr/>
        </p:nvSpPr>
        <p:spPr bwMode="auto">
          <a:xfrm>
            <a:off x="7315200" y="1447800"/>
            <a:ext cx="10271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effectLst/>
              </a:rPr>
              <a:t>Iteration 100</a:t>
            </a:r>
            <a:endParaRPr lang="en-US" b="0">
              <a:effectLst/>
            </a:endParaRPr>
          </a:p>
        </p:txBody>
      </p:sp>
      <p:sp>
        <p:nvSpPr>
          <p:cNvPr id="2420791" name="Text Box 55"/>
          <p:cNvSpPr txBox="1">
            <a:spLocks noChangeArrowheads="1"/>
          </p:cNvSpPr>
          <p:nvPr/>
        </p:nvSpPr>
        <p:spPr bwMode="auto">
          <a:xfrm>
            <a:off x="5334000" y="1447800"/>
            <a:ext cx="950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effectLst/>
              </a:rPr>
              <a:t>Iteration 99</a:t>
            </a:r>
            <a:endParaRPr lang="en-US" b="0">
              <a:effectLst/>
            </a:endParaRPr>
          </a:p>
        </p:txBody>
      </p:sp>
      <p:sp>
        <p:nvSpPr>
          <p:cNvPr id="2420792" name="Text Box 56"/>
          <p:cNvSpPr txBox="1">
            <a:spLocks noChangeArrowheads="1"/>
          </p:cNvSpPr>
          <p:nvPr/>
        </p:nvSpPr>
        <p:spPr bwMode="auto">
          <a:xfrm>
            <a:off x="3641725" y="2398713"/>
            <a:ext cx="108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effectLst/>
              </a:rPr>
              <a:t>Loop-carried </a:t>
            </a:r>
          </a:p>
          <a:p>
            <a:pPr algn="l"/>
            <a:r>
              <a:rPr lang="en-US" sz="1200">
                <a:effectLst/>
              </a:rPr>
              <a:t>Dependence </a:t>
            </a:r>
          </a:p>
        </p:txBody>
      </p:sp>
      <p:sp>
        <p:nvSpPr>
          <p:cNvPr id="2420793" name="Text Box 57"/>
          <p:cNvSpPr txBox="1">
            <a:spLocks noChangeArrowheads="1"/>
          </p:cNvSpPr>
          <p:nvPr/>
        </p:nvSpPr>
        <p:spPr bwMode="auto">
          <a:xfrm>
            <a:off x="517525" y="4646613"/>
            <a:ext cx="1444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effectLst/>
              </a:rPr>
              <a:t>Loop Start-up code</a:t>
            </a:r>
            <a:endParaRPr lang="en-US" b="0">
              <a:effectLst/>
            </a:endParaRPr>
          </a:p>
        </p:txBody>
      </p:sp>
      <p:sp>
        <p:nvSpPr>
          <p:cNvPr id="2420794" name="Text Box 58"/>
          <p:cNvSpPr txBox="1">
            <a:spLocks noChangeArrowheads="1"/>
          </p:cNvSpPr>
          <p:nvPr/>
        </p:nvSpPr>
        <p:spPr bwMode="auto">
          <a:xfrm>
            <a:off x="7029450" y="5821363"/>
            <a:ext cx="1657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effectLst/>
              </a:rPr>
              <a:t>Loop Completion code</a:t>
            </a:r>
            <a:endParaRPr lang="en-US" b="0">
              <a:effectLst/>
            </a:endParaRPr>
          </a:p>
        </p:txBody>
      </p:sp>
      <p:sp>
        <p:nvSpPr>
          <p:cNvPr id="2420795" name="Text Box 59"/>
          <p:cNvSpPr txBox="1">
            <a:spLocks noChangeArrowheads="1"/>
          </p:cNvSpPr>
          <p:nvPr/>
        </p:nvSpPr>
        <p:spPr bwMode="auto">
          <a:xfrm>
            <a:off x="2992438" y="4583113"/>
            <a:ext cx="874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effectLst/>
              </a:rPr>
              <a:t>Iteration 1</a:t>
            </a:r>
            <a:endParaRPr lang="en-US" b="0">
              <a:effectLst/>
            </a:endParaRPr>
          </a:p>
        </p:txBody>
      </p:sp>
      <p:grpSp>
        <p:nvGrpSpPr>
          <p:cNvPr id="2420796" name="Group 60"/>
          <p:cNvGrpSpPr>
            <a:grpSpLocks/>
          </p:cNvGrpSpPr>
          <p:nvPr/>
        </p:nvGrpSpPr>
        <p:grpSpPr bwMode="auto">
          <a:xfrm>
            <a:off x="4473575" y="4381500"/>
            <a:ext cx="1098550" cy="781050"/>
            <a:chOff x="2976" y="2820"/>
            <a:chExt cx="692" cy="492"/>
          </a:xfrm>
        </p:grpSpPr>
        <p:sp>
          <p:nvSpPr>
            <p:cNvPr id="2420797" name="Line 61"/>
            <p:cNvSpPr>
              <a:spLocks noChangeShapeType="1"/>
            </p:cNvSpPr>
            <p:nvPr/>
          </p:nvSpPr>
          <p:spPr bwMode="auto">
            <a:xfrm>
              <a:off x="3668" y="28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98" name="Line 62"/>
            <p:cNvSpPr>
              <a:spLocks noChangeShapeType="1"/>
            </p:cNvSpPr>
            <p:nvPr/>
          </p:nvSpPr>
          <p:spPr bwMode="auto">
            <a:xfrm flipH="1">
              <a:off x="3308" y="3004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799" name="Line 63"/>
            <p:cNvSpPr>
              <a:spLocks noChangeShapeType="1"/>
            </p:cNvSpPr>
            <p:nvPr/>
          </p:nvSpPr>
          <p:spPr bwMode="auto">
            <a:xfrm flipH="1">
              <a:off x="2976" y="331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800" name="Line 64"/>
            <p:cNvSpPr>
              <a:spLocks noChangeShapeType="1"/>
            </p:cNvSpPr>
            <p:nvPr/>
          </p:nvSpPr>
          <p:spPr bwMode="auto">
            <a:xfrm>
              <a:off x="3316" y="3008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0801" name="Text Box 65"/>
          <p:cNvSpPr txBox="1">
            <a:spLocks noChangeArrowheads="1"/>
          </p:cNvSpPr>
          <p:nvPr/>
        </p:nvSpPr>
        <p:spPr bwMode="auto">
          <a:xfrm>
            <a:off x="5830888" y="4419600"/>
            <a:ext cx="950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effectLst/>
              </a:rPr>
              <a:t>Iteration 98</a:t>
            </a:r>
            <a:endParaRPr lang="en-US" b="0">
              <a:effectLst/>
            </a:endParaRPr>
          </a:p>
        </p:txBody>
      </p:sp>
      <p:sp>
        <p:nvSpPr>
          <p:cNvPr id="2420802" name="Text Box 66"/>
          <p:cNvSpPr txBox="1">
            <a:spLocks noChangeArrowheads="1"/>
          </p:cNvSpPr>
          <p:nvPr/>
        </p:nvSpPr>
        <p:spPr bwMode="auto">
          <a:xfrm>
            <a:off x="7507288" y="4495800"/>
            <a:ext cx="950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effectLst/>
              </a:rPr>
              <a:t>Iteration 99</a:t>
            </a:r>
            <a:endParaRPr lang="en-US" b="0">
              <a:effectLst/>
            </a:endParaRPr>
          </a:p>
        </p:txBody>
      </p:sp>
      <p:sp>
        <p:nvSpPr>
          <p:cNvPr id="2420803" name="Line 67"/>
          <p:cNvSpPr>
            <a:spLocks noChangeShapeType="1"/>
          </p:cNvSpPr>
          <p:nvPr/>
        </p:nvSpPr>
        <p:spPr bwMode="auto">
          <a:xfrm flipV="1">
            <a:off x="3505200" y="53340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0804" name="Text Box 68"/>
          <p:cNvSpPr txBox="1">
            <a:spLocks noChangeArrowheads="1"/>
          </p:cNvSpPr>
          <p:nvPr/>
        </p:nvSpPr>
        <p:spPr bwMode="auto">
          <a:xfrm>
            <a:off x="3717925" y="5446713"/>
            <a:ext cx="97155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effectLst/>
              </a:rPr>
              <a:t>Not Loop</a:t>
            </a:r>
          </a:p>
          <a:p>
            <a:pPr algn="l"/>
            <a:r>
              <a:rPr lang="en-US" sz="1200">
                <a:effectLst/>
              </a:rPr>
              <a:t>Carried </a:t>
            </a:r>
          </a:p>
          <a:p>
            <a:pPr algn="l"/>
            <a:r>
              <a:rPr lang="en-US" sz="1200">
                <a:effectLst/>
              </a:rPr>
              <a:t>Dependence</a:t>
            </a:r>
          </a:p>
        </p:txBody>
      </p:sp>
      <p:sp>
        <p:nvSpPr>
          <p:cNvPr id="2420805" name="Text Box 69"/>
          <p:cNvSpPr txBox="1">
            <a:spLocks noChangeArrowheads="1"/>
          </p:cNvSpPr>
          <p:nvPr/>
        </p:nvSpPr>
        <p:spPr bwMode="auto">
          <a:xfrm>
            <a:off x="3778250" y="1539875"/>
            <a:ext cx="1022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effectLst/>
              </a:rPr>
              <a:t>. . . . . .</a:t>
            </a:r>
          </a:p>
          <a:p>
            <a:pPr algn="l"/>
            <a:r>
              <a:rPr lang="en-US" b="0">
                <a:effectLst/>
              </a:rPr>
              <a:t>. . . . . .</a:t>
            </a:r>
          </a:p>
        </p:txBody>
      </p:sp>
      <p:sp>
        <p:nvSpPr>
          <p:cNvPr id="2420806" name="Text Box 70"/>
          <p:cNvSpPr txBox="1">
            <a:spLocks noChangeArrowheads="1"/>
          </p:cNvSpPr>
          <p:nvPr/>
        </p:nvSpPr>
        <p:spPr bwMode="auto">
          <a:xfrm>
            <a:off x="4311650" y="4514850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effectLst/>
              </a:rPr>
              <a:t>. . . .</a:t>
            </a:r>
          </a:p>
        </p:txBody>
      </p:sp>
    </p:spTree>
    <p:extLst>
      <p:ext uri="{BB962C8B-B14F-4D97-AF65-F5344CB8AC3E}">
        <p14:creationId xmlns:p14="http://schemas.microsoft.com/office/powerpoint/2010/main" val="35378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70A29-780B-4EFB-81F2-EC3861F9B70D}" type="slidenum">
              <a:rPr lang="en-US"/>
              <a:pPr/>
              <a:t>50</a:t>
            </a:fld>
            <a:endParaRPr lang="en-US"/>
          </a:p>
        </p:txBody>
      </p:sp>
      <p:sp>
        <p:nvSpPr>
          <p:cNvPr id="245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Loop Example Cycle 2</a:t>
            </a:r>
          </a:p>
        </p:txBody>
      </p:sp>
      <p:graphicFrame>
        <p:nvGraphicFramePr>
          <p:cNvPr id="2458627" name="Object 3"/>
          <p:cNvGraphicFramePr>
            <a:graphicFrameLocks noChangeAspect="1"/>
          </p:cNvGraphicFramePr>
          <p:nvPr/>
        </p:nvGraphicFramePr>
        <p:xfrm>
          <a:off x="381000" y="8382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Worksheet" r:id="rId3" imgW="8925306" imgH="5848668" progId="Excel.Sheet.8">
                  <p:embed/>
                </p:oleObj>
              </mc:Choice>
              <mc:Fallback>
                <p:oleObj name="Worksheet" r:id="rId3" imgW="8925306" imgH="584866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28" name="AutoShape 4"/>
          <p:cNvSpPr>
            <a:spLocks noChangeArrowheads="1"/>
          </p:cNvSpPr>
          <p:nvPr/>
        </p:nvSpPr>
        <p:spPr bwMode="auto">
          <a:xfrm>
            <a:off x="1295400" y="4343400"/>
            <a:ext cx="41910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29" name="AutoShape 5"/>
          <p:cNvSpPr>
            <a:spLocks noChangeArrowheads="1"/>
          </p:cNvSpPr>
          <p:nvPr/>
        </p:nvSpPr>
        <p:spPr bwMode="auto">
          <a:xfrm>
            <a:off x="3733800" y="5257800"/>
            <a:ext cx="762000" cy="838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30" name="Line 6"/>
          <p:cNvSpPr>
            <a:spLocks noChangeShapeType="1"/>
          </p:cNvSpPr>
          <p:nvPr/>
        </p:nvSpPr>
        <p:spPr bwMode="auto">
          <a:xfrm>
            <a:off x="8305800" y="3962400"/>
            <a:ext cx="533400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9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907BB-F4FE-48AB-AD3E-3629A2D29255}" type="slidenum">
              <a:rPr lang="en-US"/>
              <a:pPr/>
              <a:t>51</a:t>
            </a:fld>
            <a:endParaRPr lang="en-US"/>
          </a:p>
        </p:txBody>
      </p:sp>
      <p:sp>
        <p:nvSpPr>
          <p:cNvPr id="245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Loop Example Cycle 3</a:t>
            </a:r>
          </a:p>
        </p:txBody>
      </p:sp>
      <p:graphicFrame>
        <p:nvGraphicFramePr>
          <p:cNvPr id="2459651" name="Object 3"/>
          <p:cNvGraphicFramePr>
            <a:graphicFrameLocks noChangeAspect="1"/>
          </p:cNvGraphicFramePr>
          <p:nvPr/>
        </p:nvGraphicFramePr>
        <p:xfrm>
          <a:off x="381000" y="8382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Worksheet" r:id="rId3" imgW="8924925" imgH="5848350" progId="Excel.Sheet.8">
                  <p:embed/>
                </p:oleObj>
              </mc:Choice>
              <mc:Fallback>
                <p:oleObj name="Worksheet" r:id="rId3" imgW="8924925" imgH="58483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56" name="AutoShape 8"/>
          <p:cNvSpPr>
            <a:spLocks noChangeArrowheads="1"/>
          </p:cNvSpPr>
          <p:nvPr/>
        </p:nvSpPr>
        <p:spPr bwMode="auto">
          <a:xfrm>
            <a:off x="5715000" y="2209800"/>
            <a:ext cx="27432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57" name="Line 9"/>
          <p:cNvSpPr>
            <a:spLocks noChangeShapeType="1"/>
          </p:cNvSpPr>
          <p:nvPr/>
        </p:nvSpPr>
        <p:spPr bwMode="auto">
          <a:xfrm>
            <a:off x="8229600" y="4267200"/>
            <a:ext cx="533400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1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20852-7AA3-46EA-8582-BBA3F3745005}" type="slidenum">
              <a:rPr lang="en-US"/>
              <a:pPr/>
              <a:t>52</a:t>
            </a:fld>
            <a:endParaRPr lang="en-US"/>
          </a:p>
        </p:txBody>
      </p:sp>
      <p:sp>
        <p:nvSpPr>
          <p:cNvPr id="246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Loop Example Cycle 4</a:t>
            </a:r>
          </a:p>
        </p:txBody>
      </p:sp>
      <p:graphicFrame>
        <p:nvGraphicFramePr>
          <p:cNvPr id="2460675" name="Object 3"/>
          <p:cNvGraphicFramePr>
            <a:graphicFrameLocks noChangeAspect="1"/>
          </p:cNvGraphicFramePr>
          <p:nvPr/>
        </p:nvGraphicFramePr>
        <p:xfrm>
          <a:off x="381000" y="8382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Worksheet" r:id="rId3" imgW="8924925" imgH="5848350" progId="Excel.Sheet.8">
                  <p:embed/>
                </p:oleObj>
              </mc:Choice>
              <mc:Fallback>
                <p:oleObj name="Worksheet" r:id="rId3" imgW="8924925" imgH="58483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6211888"/>
            <a:ext cx="8382000" cy="444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85000" lnSpcReduction="20000"/>
          </a:bodyPr>
          <a:lstStyle/>
          <a:p>
            <a:r>
              <a:rPr lang="en-US">
                <a:solidFill>
                  <a:schemeClr val="hlink"/>
                </a:solidFill>
              </a:rPr>
              <a:t>Dispatching SUBI Instruction (not in FP queue)</a:t>
            </a:r>
          </a:p>
        </p:txBody>
      </p:sp>
      <p:sp>
        <p:nvSpPr>
          <p:cNvPr id="2460677" name="Line 5"/>
          <p:cNvSpPr>
            <a:spLocks noChangeShapeType="1"/>
          </p:cNvSpPr>
          <p:nvPr/>
        </p:nvSpPr>
        <p:spPr bwMode="auto">
          <a:xfrm>
            <a:off x="8305800" y="4495800"/>
            <a:ext cx="533400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6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676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8FA73-BE83-4A23-9CD7-2B622D955C18}" type="slidenum">
              <a:rPr lang="en-US"/>
              <a:pPr/>
              <a:t>53</a:t>
            </a:fld>
            <a:endParaRPr lang="en-US"/>
          </a:p>
        </p:txBody>
      </p:sp>
      <p:sp>
        <p:nvSpPr>
          <p:cNvPr id="246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Loop Example Cycle 5</a:t>
            </a:r>
          </a:p>
        </p:txBody>
      </p:sp>
      <p:graphicFrame>
        <p:nvGraphicFramePr>
          <p:cNvPr id="2461699" name="Object 3"/>
          <p:cNvGraphicFramePr>
            <a:graphicFrameLocks noChangeAspect="1"/>
          </p:cNvGraphicFramePr>
          <p:nvPr/>
        </p:nvGraphicFramePr>
        <p:xfrm>
          <a:off x="381000" y="8382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Worksheet" r:id="rId3" imgW="8924925" imgH="5848350" progId="Excel.Sheet.8">
                  <p:embed/>
                </p:oleObj>
              </mc:Choice>
              <mc:Fallback>
                <p:oleObj name="Worksheet" r:id="rId3" imgW="8924925" imgH="58483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6211888"/>
            <a:ext cx="8032750" cy="444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85000" lnSpcReduction="20000"/>
          </a:bodyPr>
          <a:lstStyle/>
          <a:p>
            <a:r>
              <a:rPr lang="en-US">
                <a:solidFill>
                  <a:schemeClr val="hlink"/>
                </a:solidFill>
              </a:rPr>
              <a:t>And, BNEZ instruction (not in FP queue)</a:t>
            </a:r>
          </a:p>
        </p:txBody>
      </p:sp>
      <p:sp>
        <p:nvSpPr>
          <p:cNvPr id="2461701" name="AutoShape 5"/>
          <p:cNvSpPr>
            <a:spLocks noChangeArrowheads="1"/>
          </p:cNvSpPr>
          <p:nvPr/>
        </p:nvSpPr>
        <p:spPr bwMode="auto">
          <a:xfrm>
            <a:off x="1447800" y="5638800"/>
            <a:ext cx="5334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702" name="Line 6"/>
          <p:cNvSpPr>
            <a:spLocks noChangeShapeType="1"/>
          </p:cNvSpPr>
          <p:nvPr/>
        </p:nvSpPr>
        <p:spPr bwMode="auto">
          <a:xfrm>
            <a:off x="8382000" y="4800600"/>
            <a:ext cx="533400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74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1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1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700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FA91C-99DA-4029-B33A-D3E2B16BD9DD}" type="slidenum">
              <a:rPr lang="en-US"/>
              <a:pPr/>
              <a:t>54</a:t>
            </a:fld>
            <a:endParaRPr lang="en-US"/>
          </a:p>
        </p:txBody>
      </p:sp>
      <p:sp>
        <p:nvSpPr>
          <p:cNvPr id="246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Loop Example Cycle 6</a:t>
            </a:r>
          </a:p>
        </p:txBody>
      </p:sp>
      <p:graphicFrame>
        <p:nvGraphicFramePr>
          <p:cNvPr id="2462723" name="Object 3"/>
          <p:cNvGraphicFramePr>
            <a:graphicFrameLocks noChangeAspect="1"/>
          </p:cNvGraphicFramePr>
          <p:nvPr/>
        </p:nvGraphicFramePr>
        <p:xfrm>
          <a:off x="381000" y="8382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Worksheet" r:id="rId3" imgW="8924925" imgH="5848350" progId="Excel.Sheet.8">
                  <p:embed/>
                </p:oleObj>
              </mc:Choice>
              <mc:Fallback>
                <p:oleObj name="Worksheet" r:id="rId3" imgW="8924925" imgH="58483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0"/>
            <a:ext cx="8032750" cy="444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85000" lnSpcReduction="20000"/>
          </a:bodyPr>
          <a:lstStyle/>
          <a:p>
            <a:r>
              <a:rPr lang="en-US">
                <a:solidFill>
                  <a:schemeClr val="hlink"/>
                </a:solidFill>
              </a:rPr>
              <a:t>Notice that F0 never sees Load from location 80</a:t>
            </a:r>
          </a:p>
        </p:txBody>
      </p:sp>
      <p:sp>
        <p:nvSpPr>
          <p:cNvPr id="2462725" name="AutoShape 5"/>
          <p:cNvSpPr>
            <a:spLocks noChangeArrowheads="1"/>
          </p:cNvSpPr>
          <p:nvPr/>
        </p:nvSpPr>
        <p:spPr bwMode="auto">
          <a:xfrm>
            <a:off x="5715000" y="1676400"/>
            <a:ext cx="22860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726" name="AutoShape 6"/>
          <p:cNvSpPr>
            <a:spLocks noChangeArrowheads="1"/>
          </p:cNvSpPr>
          <p:nvPr/>
        </p:nvSpPr>
        <p:spPr bwMode="auto">
          <a:xfrm>
            <a:off x="2514600" y="5257800"/>
            <a:ext cx="762000" cy="838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727" name="Line 7"/>
          <p:cNvSpPr>
            <a:spLocks noChangeShapeType="1"/>
          </p:cNvSpPr>
          <p:nvPr/>
        </p:nvSpPr>
        <p:spPr bwMode="auto">
          <a:xfrm>
            <a:off x="8305800" y="3733800"/>
            <a:ext cx="533400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97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724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DD84C-05A8-4E72-AEF6-C582687076FE}" type="slidenum">
              <a:rPr lang="en-US"/>
              <a:pPr/>
              <a:t>55</a:t>
            </a:fld>
            <a:endParaRPr lang="en-US"/>
          </a:p>
        </p:txBody>
      </p:sp>
      <p:sp>
        <p:nvSpPr>
          <p:cNvPr id="246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Loop Example Cycle 7</a:t>
            </a:r>
          </a:p>
        </p:txBody>
      </p:sp>
      <p:graphicFrame>
        <p:nvGraphicFramePr>
          <p:cNvPr id="2463747" name="Object 3"/>
          <p:cNvGraphicFramePr>
            <a:graphicFrameLocks noChangeAspect="1"/>
          </p:cNvGraphicFramePr>
          <p:nvPr/>
        </p:nvGraphicFramePr>
        <p:xfrm>
          <a:off x="381000" y="8382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Worksheet" r:id="rId3" imgW="8924925" imgH="5848350" progId="Excel.Sheet.8">
                  <p:embed/>
                </p:oleObj>
              </mc:Choice>
              <mc:Fallback>
                <p:oleObj name="Worksheet" r:id="rId3" imgW="8924925" imgH="58483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997575"/>
            <a:ext cx="8229600" cy="444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sz="2400">
                <a:solidFill>
                  <a:schemeClr val="hlink"/>
                </a:solidFill>
              </a:rPr>
              <a:t>Register file completely detached from computation</a:t>
            </a:r>
          </a:p>
          <a:p>
            <a:pPr>
              <a:lnSpc>
                <a:spcPct val="70000"/>
              </a:lnSpc>
            </a:pPr>
            <a:r>
              <a:rPr lang="en-US" sz="2400">
                <a:solidFill>
                  <a:schemeClr val="hlink"/>
                </a:solidFill>
              </a:rPr>
              <a:t>First and Second iteration completely overlapped</a:t>
            </a:r>
          </a:p>
        </p:txBody>
      </p:sp>
      <p:sp>
        <p:nvSpPr>
          <p:cNvPr id="2463749" name="AutoShape 5"/>
          <p:cNvSpPr>
            <a:spLocks noChangeArrowheads="1"/>
          </p:cNvSpPr>
          <p:nvPr/>
        </p:nvSpPr>
        <p:spPr bwMode="auto">
          <a:xfrm>
            <a:off x="1295400" y="4648200"/>
            <a:ext cx="42672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750" name="AutoShape 6"/>
          <p:cNvSpPr>
            <a:spLocks noChangeArrowheads="1"/>
          </p:cNvSpPr>
          <p:nvPr/>
        </p:nvSpPr>
        <p:spPr bwMode="auto">
          <a:xfrm>
            <a:off x="3657600" y="5105400"/>
            <a:ext cx="762000" cy="838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751" name="Line 7"/>
          <p:cNvSpPr>
            <a:spLocks noChangeShapeType="1"/>
          </p:cNvSpPr>
          <p:nvPr/>
        </p:nvSpPr>
        <p:spPr bwMode="auto">
          <a:xfrm>
            <a:off x="8305800" y="4038600"/>
            <a:ext cx="533400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08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3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3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3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3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748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5814B-2879-4A08-BA53-B65D43CA73A4}" type="slidenum">
              <a:rPr lang="en-US"/>
              <a:pPr/>
              <a:t>56</a:t>
            </a:fld>
            <a:endParaRPr lang="en-US"/>
          </a:p>
        </p:txBody>
      </p:sp>
      <p:sp>
        <p:nvSpPr>
          <p:cNvPr id="246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Loop Example Cycle 8</a:t>
            </a:r>
          </a:p>
        </p:txBody>
      </p:sp>
      <p:graphicFrame>
        <p:nvGraphicFramePr>
          <p:cNvPr id="2464771" name="Object 3"/>
          <p:cNvGraphicFramePr>
            <a:graphicFrameLocks noChangeAspect="1"/>
          </p:cNvGraphicFramePr>
          <p:nvPr/>
        </p:nvGraphicFramePr>
        <p:xfrm>
          <a:off x="381000" y="8382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Worksheet" r:id="rId3" imgW="8924925" imgH="5848350" progId="Excel.Sheet.8">
                  <p:embed/>
                </p:oleObj>
              </mc:Choice>
              <mc:Fallback>
                <p:oleObj name="Worksheet" r:id="rId3" imgW="8924925" imgH="58483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4772" name="AutoShape 4"/>
          <p:cNvSpPr>
            <a:spLocks noChangeArrowheads="1"/>
          </p:cNvSpPr>
          <p:nvPr/>
        </p:nvSpPr>
        <p:spPr bwMode="auto">
          <a:xfrm>
            <a:off x="5715000" y="2514600"/>
            <a:ext cx="2819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773" name="Line 5"/>
          <p:cNvSpPr>
            <a:spLocks noChangeShapeType="1"/>
          </p:cNvSpPr>
          <p:nvPr/>
        </p:nvSpPr>
        <p:spPr bwMode="auto">
          <a:xfrm>
            <a:off x="8229600" y="4267200"/>
            <a:ext cx="533400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58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BC4D8-31B7-4B07-BEC9-8BC38FCCEF32}" type="slidenum">
              <a:rPr lang="en-US"/>
              <a:pPr/>
              <a:t>57</a:t>
            </a:fld>
            <a:endParaRPr lang="en-US"/>
          </a:p>
        </p:txBody>
      </p:sp>
      <p:sp>
        <p:nvSpPr>
          <p:cNvPr id="246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Loop Example Cycle 9</a:t>
            </a:r>
          </a:p>
        </p:txBody>
      </p:sp>
      <p:graphicFrame>
        <p:nvGraphicFramePr>
          <p:cNvPr id="2465795" name="Object 3"/>
          <p:cNvGraphicFramePr>
            <a:graphicFrameLocks noChangeAspect="1"/>
          </p:cNvGraphicFramePr>
          <p:nvPr/>
        </p:nvGraphicFramePr>
        <p:xfrm>
          <a:off x="381000" y="8382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Worksheet" r:id="rId3" imgW="8924925" imgH="5848350" progId="Excel.Sheet.8">
                  <p:embed/>
                </p:oleObj>
              </mc:Choice>
              <mc:Fallback>
                <p:oleObj name="Worksheet" r:id="rId3" imgW="8924925" imgH="58483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5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1325" y="6127750"/>
            <a:ext cx="8032750" cy="444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77500" lnSpcReduction="20000"/>
          </a:bodyPr>
          <a:lstStyle/>
          <a:p>
            <a:pPr>
              <a:lnSpc>
                <a:spcPct val="70000"/>
              </a:lnSpc>
            </a:pPr>
            <a:r>
              <a:rPr lang="en-US" sz="2400">
                <a:solidFill>
                  <a:schemeClr val="hlink"/>
                </a:solidFill>
              </a:rPr>
              <a:t>Load1 completing: who is waiting?</a:t>
            </a:r>
          </a:p>
          <a:p>
            <a:pPr>
              <a:lnSpc>
                <a:spcPct val="70000"/>
              </a:lnSpc>
            </a:pPr>
            <a:r>
              <a:rPr lang="en-US" sz="2400">
                <a:solidFill>
                  <a:schemeClr val="hlink"/>
                </a:solidFill>
              </a:rPr>
              <a:t>Note: Dispatching SUBI</a:t>
            </a:r>
          </a:p>
        </p:txBody>
      </p:sp>
      <p:sp>
        <p:nvSpPr>
          <p:cNvPr id="2465797" name="AutoShape 5"/>
          <p:cNvSpPr>
            <a:spLocks noChangeArrowheads="1"/>
          </p:cNvSpPr>
          <p:nvPr/>
        </p:nvSpPr>
        <p:spPr bwMode="auto">
          <a:xfrm>
            <a:off x="4419600" y="1447800"/>
            <a:ext cx="5334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798" name="Line 6"/>
          <p:cNvSpPr>
            <a:spLocks noChangeShapeType="1"/>
          </p:cNvSpPr>
          <p:nvPr/>
        </p:nvSpPr>
        <p:spPr bwMode="auto">
          <a:xfrm>
            <a:off x="8305800" y="4495800"/>
            <a:ext cx="533400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4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BE2DA-65A5-4CD5-B99A-27BBA3CD937F}" type="slidenum">
              <a:rPr lang="en-US"/>
              <a:pPr/>
              <a:t>58</a:t>
            </a:fld>
            <a:endParaRPr lang="en-US"/>
          </a:p>
        </p:txBody>
      </p:sp>
      <p:sp>
        <p:nvSpPr>
          <p:cNvPr id="246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Loop Example Cycle 10</a:t>
            </a:r>
          </a:p>
        </p:txBody>
      </p:sp>
      <p:sp>
        <p:nvSpPr>
          <p:cNvPr id="2466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1325" y="6127750"/>
            <a:ext cx="8032750" cy="444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77500" lnSpcReduction="20000"/>
          </a:bodyPr>
          <a:lstStyle/>
          <a:p>
            <a:pPr>
              <a:lnSpc>
                <a:spcPct val="70000"/>
              </a:lnSpc>
            </a:pPr>
            <a:r>
              <a:rPr lang="en-US" sz="2400">
                <a:solidFill>
                  <a:schemeClr val="hlink"/>
                </a:solidFill>
              </a:rPr>
              <a:t>Load2 completing: who is waiting?</a:t>
            </a:r>
          </a:p>
          <a:p>
            <a:pPr>
              <a:lnSpc>
                <a:spcPct val="70000"/>
              </a:lnSpc>
            </a:pPr>
            <a:r>
              <a:rPr lang="en-US" sz="2400">
                <a:solidFill>
                  <a:schemeClr val="hlink"/>
                </a:solidFill>
              </a:rPr>
              <a:t>Note: Dispatching BNEZ</a:t>
            </a:r>
          </a:p>
        </p:txBody>
      </p:sp>
      <p:sp>
        <p:nvSpPr>
          <p:cNvPr id="2466821" name="AutoShape 5"/>
          <p:cNvSpPr>
            <a:spLocks noChangeArrowheads="1"/>
          </p:cNvSpPr>
          <p:nvPr/>
        </p:nvSpPr>
        <p:spPr bwMode="auto">
          <a:xfrm>
            <a:off x="3124200" y="4343400"/>
            <a:ext cx="7620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822" name="AutoShape 6"/>
          <p:cNvSpPr>
            <a:spLocks noChangeArrowheads="1"/>
          </p:cNvSpPr>
          <p:nvPr/>
        </p:nvSpPr>
        <p:spPr bwMode="auto">
          <a:xfrm>
            <a:off x="5715000" y="1447800"/>
            <a:ext cx="12192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823" name="AutoShape 7"/>
          <p:cNvSpPr>
            <a:spLocks noChangeArrowheads="1"/>
          </p:cNvSpPr>
          <p:nvPr/>
        </p:nvSpPr>
        <p:spPr bwMode="auto">
          <a:xfrm>
            <a:off x="4953000" y="1447800"/>
            <a:ext cx="5334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824" name="AutoShape 8"/>
          <p:cNvSpPr>
            <a:spLocks noChangeArrowheads="1"/>
          </p:cNvSpPr>
          <p:nvPr/>
        </p:nvSpPr>
        <p:spPr bwMode="auto">
          <a:xfrm>
            <a:off x="4419600" y="2209800"/>
            <a:ext cx="5334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825" name="AutoShape 9"/>
          <p:cNvSpPr>
            <a:spLocks noChangeArrowheads="1"/>
          </p:cNvSpPr>
          <p:nvPr/>
        </p:nvSpPr>
        <p:spPr bwMode="auto">
          <a:xfrm>
            <a:off x="1371600" y="5562600"/>
            <a:ext cx="5334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826" name="Line 10"/>
          <p:cNvSpPr>
            <a:spLocks noChangeShapeType="1"/>
          </p:cNvSpPr>
          <p:nvPr/>
        </p:nvSpPr>
        <p:spPr bwMode="auto">
          <a:xfrm>
            <a:off x="8305800" y="4876800"/>
            <a:ext cx="533400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895" name="AutoShape 79"/>
          <p:cNvSpPr>
            <a:spLocks noChangeAspect="1" noChangeArrowheads="1" noTextEdit="1"/>
          </p:cNvSpPr>
          <p:nvPr/>
        </p:nvSpPr>
        <p:spPr bwMode="auto">
          <a:xfrm>
            <a:off x="381000" y="838200"/>
            <a:ext cx="8013700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897" name="Rectangle 81"/>
          <p:cNvSpPr>
            <a:spLocks noChangeArrowheads="1"/>
          </p:cNvSpPr>
          <p:nvPr/>
        </p:nvSpPr>
        <p:spPr bwMode="auto">
          <a:xfrm>
            <a:off x="500063" y="863600"/>
            <a:ext cx="18208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0" i="1">
                <a:solidFill>
                  <a:srgbClr val="FF0000"/>
                </a:solidFill>
                <a:effectLst/>
              </a:rPr>
              <a:t>Instruction status: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898" name="Rectangle 82"/>
          <p:cNvSpPr>
            <a:spLocks noChangeArrowheads="1"/>
          </p:cNvSpPr>
          <p:nvPr/>
        </p:nvSpPr>
        <p:spPr bwMode="auto">
          <a:xfrm>
            <a:off x="4481513" y="887413"/>
            <a:ext cx="444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 i="1">
                <a:solidFill>
                  <a:srgbClr val="000000"/>
                </a:solidFill>
                <a:effectLst/>
              </a:rPr>
              <a:t>Exec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899" name="Rectangle 83"/>
          <p:cNvSpPr>
            <a:spLocks noChangeArrowheads="1"/>
          </p:cNvSpPr>
          <p:nvPr/>
        </p:nvSpPr>
        <p:spPr bwMode="auto">
          <a:xfrm>
            <a:off x="5022850" y="887413"/>
            <a:ext cx="508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 i="1">
                <a:solidFill>
                  <a:srgbClr val="000000"/>
                </a:solidFill>
                <a:effectLst/>
              </a:rPr>
              <a:t>Write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00" name="Rectangle 84"/>
          <p:cNvSpPr>
            <a:spLocks noChangeArrowheads="1"/>
          </p:cNvSpPr>
          <p:nvPr/>
        </p:nvSpPr>
        <p:spPr bwMode="auto">
          <a:xfrm>
            <a:off x="806450" y="1193800"/>
            <a:ext cx="482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 i="1">
                <a:solidFill>
                  <a:srgbClr val="000000"/>
                </a:solidFill>
                <a:effectLst/>
              </a:rPr>
              <a:t>ITER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01" name="Rectangle 85"/>
          <p:cNvSpPr>
            <a:spLocks noChangeArrowheads="1"/>
          </p:cNvSpPr>
          <p:nvPr/>
        </p:nvSpPr>
        <p:spPr bwMode="auto">
          <a:xfrm>
            <a:off x="1406525" y="1193800"/>
            <a:ext cx="990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effectLst/>
              </a:rPr>
              <a:t>Instruction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02" name="Rectangle 86"/>
          <p:cNvSpPr>
            <a:spLocks noChangeArrowheads="1"/>
          </p:cNvSpPr>
          <p:nvPr/>
        </p:nvSpPr>
        <p:spPr bwMode="auto">
          <a:xfrm>
            <a:off x="2919413" y="1193800"/>
            <a:ext cx="63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 i="1">
                <a:solidFill>
                  <a:srgbClr val="000000"/>
                </a:solidFill>
                <a:effectLst/>
              </a:rPr>
              <a:t>j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03" name="Rectangle 87"/>
          <p:cNvSpPr>
            <a:spLocks noChangeArrowheads="1"/>
          </p:cNvSpPr>
          <p:nvPr/>
        </p:nvSpPr>
        <p:spPr bwMode="auto">
          <a:xfrm>
            <a:off x="3481388" y="1193800"/>
            <a:ext cx="10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 i="1">
                <a:solidFill>
                  <a:srgbClr val="000000"/>
                </a:solidFill>
                <a:effectLst/>
              </a:rPr>
              <a:t>k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04" name="Rectangle 88"/>
          <p:cNvSpPr>
            <a:spLocks noChangeArrowheads="1"/>
          </p:cNvSpPr>
          <p:nvPr/>
        </p:nvSpPr>
        <p:spPr bwMode="auto">
          <a:xfrm>
            <a:off x="3887788" y="1193800"/>
            <a:ext cx="469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 i="1">
                <a:solidFill>
                  <a:srgbClr val="000000"/>
                </a:solidFill>
                <a:effectLst/>
              </a:rPr>
              <a:t>Issue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05" name="Rectangle 89"/>
          <p:cNvSpPr>
            <a:spLocks noChangeArrowheads="1"/>
          </p:cNvSpPr>
          <p:nvPr/>
        </p:nvSpPr>
        <p:spPr bwMode="auto">
          <a:xfrm>
            <a:off x="4435475" y="1193800"/>
            <a:ext cx="546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 i="1">
                <a:solidFill>
                  <a:srgbClr val="000000"/>
                </a:solidFill>
                <a:effectLst/>
              </a:rPr>
              <a:t>Comp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06" name="Rectangle 90"/>
          <p:cNvSpPr>
            <a:spLocks noChangeArrowheads="1"/>
          </p:cNvSpPr>
          <p:nvPr/>
        </p:nvSpPr>
        <p:spPr bwMode="auto">
          <a:xfrm>
            <a:off x="4991100" y="1193800"/>
            <a:ext cx="571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 i="1">
                <a:solidFill>
                  <a:srgbClr val="000000"/>
                </a:solidFill>
                <a:effectLst/>
              </a:rPr>
              <a:t>Result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07" name="Rectangle 91"/>
          <p:cNvSpPr>
            <a:spLocks noChangeArrowheads="1"/>
          </p:cNvSpPr>
          <p:nvPr/>
        </p:nvSpPr>
        <p:spPr bwMode="auto">
          <a:xfrm>
            <a:off x="6491288" y="1193800"/>
            <a:ext cx="444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 i="1">
                <a:solidFill>
                  <a:srgbClr val="000000"/>
                </a:solidFill>
                <a:effectLst/>
              </a:rPr>
              <a:t>Busy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08" name="Rectangle 92"/>
          <p:cNvSpPr>
            <a:spLocks noChangeArrowheads="1"/>
          </p:cNvSpPr>
          <p:nvPr/>
        </p:nvSpPr>
        <p:spPr bwMode="auto">
          <a:xfrm>
            <a:off x="7134225" y="11938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 i="1">
                <a:solidFill>
                  <a:srgbClr val="000000"/>
                </a:solidFill>
                <a:effectLst/>
              </a:rPr>
              <a:t>Addr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09" name="Rectangle 93"/>
          <p:cNvSpPr>
            <a:spLocks noChangeArrowheads="1"/>
          </p:cNvSpPr>
          <p:nvPr/>
        </p:nvSpPr>
        <p:spPr bwMode="auto">
          <a:xfrm>
            <a:off x="7937500" y="1169988"/>
            <a:ext cx="2809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0" i="1">
                <a:solidFill>
                  <a:srgbClr val="000000"/>
                </a:solidFill>
                <a:effectLst/>
              </a:rPr>
              <a:t>Qk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10" name="Rectangle 94"/>
          <p:cNvSpPr>
            <a:spLocks noChangeArrowheads="1"/>
          </p:cNvSpPr>
          <p:nvPr/>
        </p:nvSpPr>
        <p:spPr bwMode="auto">
          <a:xfrm>
            <a:off x="1004888" y="149225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11" name="Rectangle 95"/>
          <p:cNvSpPr>
            <a:spLocks noChangeArrowheads="1"/>
          </p:cNvSpPr>
          <p:nvPr/>
        </p:nvSpPr>
        <p:spPr bwMode="auto">
          <a:xfrm>
            <a:off x="1379538" y="1492250"/>
            <a:ext cx="26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LD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12" name="Rectangle 96"/>
          <p:cNvSpPr>
            <a:spLocks noChangeArrowheads="1"/>
          </p:cNvSpPr>
          <p:nvPr/>
        </p:nvSpPr>
        <p:spPr bwMode="auto">
          <a:xfrm>
            <a:off x="2290763" y="1492250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F0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13" name="Rectangle 97"/>
          <p:cNvSpPr>
            <a:spLocks noChangeArrowheads="1"/>
          </p:cNvSpPr>
          <p:nvPr/>
        </p:nvSpPr>
        <p:spPr bwMode="auto">
          <a:xfrm>
            <a:off x="2913063" y="149225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14" name="Rectangle 98"/>
          <p:cNvSpPr>
            <a:spLocks noChangeArrowheads="1"/>
          </p:cNvSpPr>
          <p:nvPr/>
        </p:nvSpPr>
        <p:spPr bwMode="auto">
          <a:xfrm>
            <a:off x="3430588" y="1492250"/>
            <a:ext cx="236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R1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15" name="Rectangle 99"/>
          <p:cNvSpPr>
            <a:spLocks noChangeArrowheads="1"/>
          </p:cNvSpPr>
          <p:nvPr/>
        </p:nvSpPr>
        <p:spPr bwMode="auto">
          <a:xfrm>
            <a:off x="4084638" y="149225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16" name="Rectangle 100"/>
          <p:cNvSpPr>
            <a:spLocks noChangeArrowheads="1"/>
          </p:cNvSpPr>
          <p:nvPr/>
        </p:nvSpPr>
        <p:spPr bwMode="auto">
          <a:xfrm>
            <a:off x="4665663" y="149225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9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17" name="Rectangle 101"/>
          <p:cNvSpPr>
            <a:spLocks noChangeArrowheads="1"/>
          </p:cNvSpPr>
          <p:nvPr/>
        </p:nvSpPr>
        <p:spPr bwMode="auto">
          <a:xfrm>
            <a:off x="5192713" y="1492250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10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18" name="Rectangle 102"/>
          <p:cNvSpPr>
            <a:spLocks noChangeArrowheads="1"/>
          </p:cNvSpPr>
          <p:nvPr/>
        </p:nvSpPr>
        <p:spPr bwMode="auto">
          <a:xfrm>
            <a:off x="5886450" y="1492250"/>
            <a:ext cx="5191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Load1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19" name="Rectangle 103"/>
          <p:cNvSpPr>
            <a:spLocks noChangeArrowheads="1"/>
          </p:cNvSpPr>
          <p:nvPr/>
        </p:nvSpPr>
        <p:spPr bwMode="auto">
          <a:xfrm>
            <a:off x="6602413" y="1492250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No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20" name="Rectangle 104"/>
          <p:cNvSpPr>
            <a:spLocks noChangeArrowheads="1"/>
          </p:cNvSpPr>
          <p:nvPr/>
        </p:nvSpPr>
        <p:spPr bwMode="auto">
          <a:xfrm>
            <a:off x="1004888" y="17494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21" name="Rectangle 105"/>
          <p:cNvSpPr>
            <a:spLocks noChangeArrowheads="1"/>
          </p:cNvSpPr>
          <p:nvPr/>
        </p:nvSpPr>
        <p:spPr bwMode="auto">
          <a:xfrm>
            <a:off x="1392238" y="1749425"/>
            <a:ext cx="720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MULTD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22" name="Rectangle 106"/>
          <p:cNvSpPr>
            <a:spLocks noChangeArrowheads="1"/>
          </p:cNvSpPr>
          <p:nvPr/>
        </p:nvSpPr>
        <p:spPr bwMode="auto">
          <a:xfrm>
            <a:off x="2290763" y="1749425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F4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23" name="Rectangle 107"/>
          <p:cNvSpPr>
            <a:spLocks noChangeArrowheads="1"/>
          </p:cNvSpPr>
          <p:nvPr/>
        </p:nvSpPr>
        <p:spPr bwMode="auto">
          <a:xfrm>
            <a:off x="2855913" y="1749425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F0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24" name="Rectangle 108"/>
          <p:cNvSpPr>
            <a:spLocks noChangeArrowheads="1"/>
          </p:cNvSpPr>
          <p:nvPr/>
        </p:nvSpPr>
        <p:spPr bwMode="auto">
          <a:xfrm>
            <a:off x="3446463" y="1749425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F2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25" name="Rectangle 109"/>
          <p:cNvSpPr>
            <a:spLocks noChangeArrowheads="1"/>
          </p:cNvSpPr>
          <p:nvPr/>
        </p:nvSpPr>
        <p:spPr bwMode="auto">
          <a:xfrm>
            <a:off x="4084638" y="17494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26" name="Rectangle 110"/>
          <p:cNvSpPr>
            <a:spLocks noChangeArrowheads="1"/>
          </p:cNvSpPr>
          <p:nvPr/>
        </p:nvSpPr>
        <p:spPr bwMode="auto">
          <a:xfrm>
            <a:off x="5886450" y="1749425"/>
            <a:ext cx="5191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Load2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27" name="Rectangle 111"/>
          <p:cNvSpPr>
            <a:spLocks noChangeArrowheads="1"/>
          </p:cNvSpPr>
          <p:nvPr/>
        </p:nvSpPr>
        <p:spPr bwMode="auto">
          <a:xfrm>
            <a:off x="6572250" y="1749425"/>
            <a:ext cx="3159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Yes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28" name="Rectangle 112"/>
          <p:cNvSpPr>
            <a:spLocks noChangeArrowheads="1"/>
          </p:cNvSpPr>
          <p:nvPr/>
        </p:nvSpPr>
        <p:spPr bwMode="auto">
          <a:xfrm>
            <a:off x="7278688" y="17494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72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29" name="Rectangle 113"/>
          <p:cNvSpPr>
            <a:spLocks noChangeArrowheads="1"/>
          </p:cNvSpPr>
          <p:nvPr/>
        </p:nvSpPr>
        <p:spPr bwMode="auto">
          <a:xfrm>
            <a:off x="1004888" y="2005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30" name="Rectangle 114"/>
          <p:cNvSpPr>
            <a:spLocks noChangeArrowheads="1"/>
          </p:cNvSpPr>
          <p:nvPr/>
        </p:nvSpPr>
        <p:spPr bwMode="auto">
          <a:xfrm>
            <a:off x="1379538" y="2005013"/>
            <a:ext cx="258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SD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31" name="Rectangle 115"/>
          <p:cNvSpPr>
            <a:spLocks noChangeArrowheads="1"/>
          </p:cNvSpPr>
          <p:nvPr/>
        </p:nvSpPr>
        <p:spPr bwMode="auto">
          <a:xfrm>
            <a:off x="2290763" y="2005013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F4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32" name="Rectangle 116"/>
          <p:cNvSpPr>
            <a:spLocks noChangeArrowheads="1"/>
          </p:cNvSpPr>
          <p:nvPr/>
        </p:nvSpPr>
        <p:spPr bwMode="auto">
          <a:xfrm>
            <a:off x="2913063" y="2005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33" name="Rectangle 117"/>
          <p:cNvSpPr>
            <a:spLocks noChangeArrowheads="1"/>
          </p:cNvSpPr>
          <p:nvPr/>
        </p:nvSpPr>
        <p:spPr bwMode="auto">
          <a:xfrm>
            <a:off x="3430588" y="2005013"/>
            <a:ext cx="236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R1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34" name="Rectangle 118"/>
          <p:cNvSpPr>
            <a:spLocks noChangeArrowheads="1"/>
          </p:cNvSpPr>
          <p:nvPr/>
        </p:nvSpPr>
        <p:spPr bwMode="auto">
          <a:xfrm>
            <a:off x="4084638" y="2005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3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35" name="Rectangle 119"/>
          <p:cNvSpPr>
            <a:spLocks noChangeArrowheads="1"/>
          </p:cNvSpPr>
          <p:nvPr/>
        </p:nvSpPr>
        <p:spPr bwMode="auto">
          <a:xfrm>
            <a:off x="5886450" y="2005013"/>
            <a:ext cx="5191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Load3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36" name="Rectangle 120"/>
          <p:cNvSpPr>
            <a:spLocks noChangeArrowheads="1"/>
          </p:cNvSpPr>
          <p:nvPr/>
        </p:nvSpPr>
        <p:spPr bwMode="auto">
          <a:xfrm>
            <a:off x="6602413" y="20050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No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37" name="Rectangle 121"/>
          <p:cNvSpPr>
            <a:spLocks noChangeArrowheads="1"/>
          </p:cNvSpPr>
          <p:nvPr/>
        </p:nvSpPr>
        <p:spPr bwMode="auto">
          <a:xfrm>
            <a:off x="1004888" y="22701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38" name="Rectangle 122"/>
          <p:cNvSpPr>
            <a:spLocks noChangeArrowheads="1"/>
          </p:cNvSpPr>
          <p:nvPr/>
        </p:nvSpPr>
        <p:spPr bwMode="auto">
          <a:xfrm>
            <a:off x="1379538" y="2270125"/>
            <a:ext cx="26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LD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39" name="Rectangle 123"/>
          <p:cNvSpPr>
            <a:spLocks noChangeArrowheads="1"/>
          </p:cNvSpPr>
          <p:nvPr/>
        </p:nvSpPr>
        <p:spPr bwMode="auto">
          <a:xfrm>
            <a:off x="2290763" y="2270125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F0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40" name="Rectangle 124"/>
          <p:cNvSpPr>
            <a:spLocks noChangeArrowheads="1"/>
          </p:cNvSpPr>
          <p:nvPr/>
        </p:nvSpPr>
        <p:spPr bwMode="auto">
          <a:xfrm>
            <a:off x="2913063" y="22701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41" name="Rectangle 125"/>
          <p:cNvSpPr>
            <a:spLocks noChangeArrowheads="1"/>
          </p:cNvSpPr>
          <p:nvPr/>
        </p:nvSpPr>
        <p:spPr bwMode="auto">
          <a:xfrm>
            <a:off x="3430588" y="2270125"/>
            <a:ext cx="236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R1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42" name="Rectangle 126"/>
          <p:cNvSpPr>
            <a:spLocks noChangeArrowheads="1"/>
          </p:cNvSpPr>
          <p:nvPr/>
        </p:nvSpPr>
        <p:spPr bwMode="auto">
          <a:xfrm>
            <a:off x="4084638" y="22701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6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43" name="Rectangle 127"/>
          <p:cNvSpPr>
            <a:spLocks noChangeArrowheads="1"/>
          </p:cNvSpPr>
          <p:nvPr/>
        </p:nvSpPr>
        <p:spPr bwMode="auto">
          <a:xfrm>
            <a:off x="4619625" y="22701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10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44" name="Rectangle 128"/>
          <p:cNvSpPr>
            <a:spLocks noChangeArrowheads="1"/>
          </p:cNvSpPr>
          <p:nvPr/>
        </p:nvSpPr>
        <p:spPr bwMode="auto">
          <a:xfrm>
            <a:off x="5883275" y="2270125"/>
            <a:ext cx="531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Store1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45" name="Rectangle 129"/>
          <p:cNvSpPr>
            <a:spLocks noChangeArrowheads="1"/>
          </p:cNvSpPr>
          <p:nvPr/>
        </p:nvSpPr>
        <p:spPr bwMode="auto">
          <a:xfrm>
            <a:off x="6572250" y="2270125"/>
            <a:ext cx="3159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Yes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46" name="Rectangle 130"/>
          <p:cNvSpPr>
            <a:spLocks noChangeArrowheads="1"/>
          </p:cNvSpPr>
          <p:nvPr/>
        </p:nvSpPr>
        <p:spPr bwMode="auto">
          <a:xfrm>
            <a:off x="7278688" y="22701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80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47" name="Rectangle 131"/>
          <p:cNvSpPr>
            <a:spLocks noChangeArrowheads="1"/>
          </p:cNvSpPr>
          <p:nvPr/>
        </p:nvSpPr>
        <p:spPr bwMode="auto">
          <a:xfrm>
            <a:off x="7850188" y="2270125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Mult1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48" name="Rectangle 132"/>
          <p:cNvSpPr>
            <a:spLocks noChangeArrowheads="1"/>
          </p:cNvSpPr>
          <p:nvPr/>
        </p:nvSpPr>
        <p:spPr bwMode="auto">
          <a:xfrm>
            <a:off x="1004888" y="252730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49" name="Rectangle 133"/>
          <p:cNvSpPr>
            <a:spLocks noChangeArrowheads="1"/>
          </p:cNvSpPr>
          <p:nvPr/>
        </p:nvSpPr>
        <p:spPr bwMode="auto">
          <a:xfrm>
            <a:off x="1392238" y="2527300"/>
            <a:ext cx="720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MULTD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50" name="Rectangle 134"/>
          <p:cNvSpPr>
            <a:spLocks noChangeArrowheads="1"/>
          </p:cNvSpPr>
          <p:nvPr/>
        </p:nvSpPr>
        <p:spPr bwMode="auto">
          <a:xfrm>
            <a:off x="2290763" y="2527300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F4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51" name="Rectangle 135"/>
          <p:cNvSpPr>
            <a:spLocks noChangeArrowheads="1"/>
          </p:cNvSpPr>
          <p:nvPr/>
        </p:nvSpPr>
        <p:spPr bwMode="auto">
          <a:xfrm>
            <a:off x="2855913" y="2527300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F0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52" name="Rectangle 136"/>
          <p:cNvSpPr>
            <a:spLocks noChangeArrowheads="1"/>
          </p:cNvSpPr>
          <p:nvPr/>
        </p:nvSpPr>
        <p:spPr bwMode="auto">
          <a:xfrm>
            <a:off x="3446463" y="2527300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F2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53" name="Rectangle 137"/>
          <p:cNvSpPr>
            <a:spLocks noChangeArrowheads="1"/>
          </p:cNvSpPr>
          <p:nvPr/>
        </p:nvSpPr>
        <p:spPr bwMode="auto">
          <a:xfrm>
            <a:off x="4084638" y="252730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7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54" name="Rectangle 138"/>
          <p:cNvSpPr>
            <a:spLocks noChangeArrowheads="1"/>
          </p:cNvSpPr>
          <p:nvPr/>
        </p:nvSpPr>
        <p:spPr bwMode="auto">
          <a:xfrm>
            <a:off x="5883275" y="2527300"/>
            <a:ext cx="531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Store2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55" name="Rectangle 139"/>
          <p:cNvSpPr>
            <a:spLocks noChangeArrowheads="1"/>
          </p:cNvSpPr>
          <p:nvPr/>
        </p:nvSpPr>
        <p:spPr bwMode="auto">
          <a:xfrm>
            <a:off x="6572250" y="2527300"/>
            <a:ext cx="3159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Yes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56" name="Rectangle 140"/>
          <p:cNvSpPr>
            <a:spLocks noChangeArrowheads="1"/>
          </p:cNvSpPr>
          <p:nvPr/>
        </p:nvSpPr>
        <p:spPr bwMode="auto">
          <a:xfrm>
            <a:off x="7278688" y="2527300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72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57" name="Rectangle 141"/>
          <p:cNvSpPr>
            <a:spLocks noChangeArrowheads="1"/>
          </p:cNvSpPr>
          <p:nvPr/>
        </p:nvSpPr>
        <p:spPr bwMode="auto">
          <a:xfrm>
            <a:off x="7850188" y="2527300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Mult2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58" name="Rectangle 142"/>
          <p:cNvSpPr>
            <a:spLocks noChangeArrowheads="1"/>
          </p:cNvSpPr>
          <p:nvPr/>
        </p:nvSpPr>
        <p:spPr bwMode="auto">
          <a:xfrm>
            <a:off x="1004888" y="27844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59" name="Rectangle 143"/>
          <p:cNvSpPr>
            <a:spLocks noChangeArrowheads="1"/>
          </p:cNvSpPr>
          <p:nvPr/>
        </p:nvSpPr>
        <p:spPr bwMode="auto">
          <a:xfrm>
            <a:off x="1379538" y="2784475"/>
            <a:ext cx="258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SD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60" name="Rectangle 144"/>
          <p:cNvSpPr>
            <a:spLocks noChangeArrowheads="1"/>
          </p:cNvSpPr>
          <p:nvPr/>
        </p:nvSpPr>
        <p:spPr bwMode="auto">
          <a:xfrm>
            <a:off x="2290763" y="2784475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F4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61" name="Rectangle 145"/>
          <p:cNvSpPr>
            <a:spLocks noChangeArrowheads="1"/>
          </p:cNvSpPr>
          <p:nvPr/>
        </p:nvSpPr>
        <p:spPr bwMode="auto">
          <a:xfrm>
            <a:off x="2913063" y="27844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62" name="Rectangle 146"/>
          <p:cNvSpPr>
            <a:spLocks noChangeArrowheads="1"/>
          </p:cNvSpPr>
          <p:nvPr/>
        </p:nvSpPr>
        <p:spPr bwMode="auto">
          <a:xfrm>
            <a:off x="3430588" y="2784475"/>
            <a:ext cx="236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R1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63" name="Rectangle 147"/>
          <p:cNvSpPr>
            <a:spLocks noChangeArrowheads="1"/>
          </p:cNvSpPr>
          <p:nvPr/>
        </p:nvSpPr>
        <p:spPr bwMode="auto">
          <a:xfrm>
            <a:off x="4084638" y="27844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8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64" name="Rectangle 148"/>
          <p:cNvSpPr>
            <a:spLocks noChangeArrowheads="1"/>
          </p:cNvSpPr>
          <p:nvPr/>
        </p:nvSpPr>
        <p:spPr bwMode="auto">
          <a:xfrm>
            <a:off x="5883275" y="2784475"/>
            <a:ext cx="531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Store3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65" name="Rectangle 149"/>
          <p:cNvSpPr>
            <a:spLocks noChangeArrowheads="1"/>
          </p:cNvSpPr>
          <p:nvPr/>
        </p:nvSpPr>
        <p:spPr bwMode="auto">
          <a:xfrm>
            <a:off x="6602413" y="2784475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No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66" name="Rectangle 150"/>
          <p:cNvSpPr>
            <a:spLocks noChangeArrowheads="1"/>
          </p:cNvSpPr>
          <p:nvPr/>
        </p:nvSpPr>
        <p:spPr bwMode="auto">
          <a:xfrm>
            <a:off x="501650" y="3073400"/>
            <a:ext cx="2066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0" i="1">
                <a:solidFill>
                  <a:srgbClr val="FF0000"/>
                </a:solidFill>
                <a:effectLst/>
              </a:rPr>
              <a:t>Reservation Stations: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67" name="Rectangle 151"/>
          <p:cNvSpPr>
            <a:spLocks noChangeArrowheads="1"/>
          </p:cNvSpPr>
          <p:nvPr/>
        </p:nvSpPr>
        <p:spPr bwMode="auto">
          <a:xfrm>
            <a:off x="4021138" y="312261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S1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68" name="Rectangle 152"/>
          <p:cNvSpPr>
            <a:spLocks noChangeArrowheads="1"/>
          </p:cNvSpPr>
          <p:nvPr/>
        </p:nvSpPr>
        <p:spPr bwMode="auto">
          <a:xfrm>
            <a:off x="4602163" y="312261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S2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69" name="Rectangle 153"/>
          <p:cNvSpPr>
            <a:spLocks noChangeArrowheads="1"/>
          </p:cNvSpPr>
          <p:nvPr/>
        </p:nvSpPr>
        <p:spPr bwMode="auto">
          <a:xfrm>
            <a:off x="5133975" y="3122613"/>
            <a:ext cx="276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RS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70" name="Rectangle 154"/>
          <p:cNvSpPr>
            <a:spLocks noChangeArrowheads="1"/>
          </p:cNvSpPr>
          <p:nvPr/>
        </p:nvSpPr>
        <p:spPr bwMode="auto">
          <a:xfrm>
            <a:off x="844550" y="3387725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Time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71" name="Rectangle 155"/>
          <p:cNvSpPr>
            <a:spLocks noChangeArrowheads="1"/>
          </p:cNvSpPr>
          <p:nvPr/>
        </p:nvSpPr>
        <p:spPr bwMode="auto">
          <a:xfrm>
            <a:off x="1487488" y="3387725"/>
            <a:ext cx="473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Name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72" name="Rectangle 156"/>
          <p:cNvSpPr>
            <a:spLocks noChangeArrowheads="1"/>
          </p:cNvSpPr>
          <p:nvPr/>
        </p:nvSpPr>
        <p:spPr bwMode="auto">
          <a:xfrm>
            <a:off x="2182813" y="3387725"/>
            <a:ext cx="3952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Busy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73" name="Rectangle 157"/>
          <p:cNvSpPr>
            <a:spLocks noChangeArrowheads="1"/>
          </p:cNvSpPr>
          <p:nvPr/>
        </p:nvSpPr>
        <p:spPr bwMode="auto">
          <a:xfrm>
            <a:off x="2820988" y="3387725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Op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74" name="Rectangle 158"/>
          <p:cNvSpPr>
            <a:spLocks noChangeArrowheads="1"/>
          </p:cNvSpPr>
          <p:nvPr/>
        </p:nvSpPr>
        <p:spPr bwMode="auto">
          <a:xfrm>
            <a:off x="3436938" y="3387725"/>
            <a:ext cx="1809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Vj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75" name="Rectangle 159"/>
          <p:cNvSpPr>
            <a:spLocks noChangeArrowheads="1"/>
          </p:cNvSpPr>
          <p:nvPr/>
        </p:nvSpPr>
        <p:spPr bwMode="auto">
          <a:xfrm>
            <a:off x="4010025" y="3387725"/>
            <a:ext cx="214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Vk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76" name="Rectangle 160"/>
          <p:cNvSpPr>
            <a:spLocks noChangeArrowheads="1"/>
          </p:cNvSpPr>
          <p:nvPr/>
        </p:nvSpPr>
        <p:spPr bwMode="auto">
          <a:xfrm>
            <a:off x="4602163" y="33877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Qj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77" name="Rectangle 161"/>
          <p:cNvSpPr>
            <a:spLocks noChangeArrowheads="1"/>
          </p:cNvSpPr>
          <p:nvPr/>
        </p:nvSpPr>
        <p:spPr bwMode="auto">
          <a:xfrm>
            <a:off x="5157788" y="3387725"/>
            <a:ext cx="236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Qk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78" name="Rectangle 162"/>
          <p:cNvSpPr>
            <a:spLocks noChangeArrowheads="1"/>
          </p:cNvSpPr>
          <p:nvPr/>
        </p:nvSpPr>
        <p:spPr bwMode="auto">
          <a:xfrm>
            <a:off x="5791200" y="3387725"/>
            <a:ext cx="496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i="1">
                <a:solidFill>
                  <a:srgbClr val="000000"/>
                </a:solidFill>
                <a:effectLst/>
              </a:rPr>
              <a:t>Code: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79" name="Rectangle 163"/>
          <p:cNvSpPr>
            <a:spLocks noChangeArrowheads="1"/>
          </p:cNvSpPr>
          <p:nvPr/>
        </p:nvSpPr>
        <p:spPr bwMode="auto">
          <a:xfrm>
            <a:off x="1511300" y="3652838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Add1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80" name="Rectangle 164"/>
          <p:cNvSpPr>
            <a:spLocks noChangeArrowheads="1"/>
          </p:cNvSpPr>
          <p:nvPr/>
        </p:nvSpPr>
        <p:spPr bwMode="auto">
          <a:xfrm>
            <a:off x="2274888" y="3652838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No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81" name="Rectangle 165"/>
          <p:cNvSpPr>
            <a:spLocks noChangeArrowheads="1"/>
          </p:cNvSpPr>
          <p:nvPr/>
        </p:nvSpPr>
        <p:spPr bwMode="auto">
          <a:xfrm>
            <a:off x="5699125" y="3652838"/>
            <a:ext cx="26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LD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82" name="Rectangle 166"/>
          <p:cNvSpPr>
            <a:spLocks noChangeArrowheads="1"/>
          </p:cNvSpPr>
          <p:nvPr/>
        </p:nvSpPr>
        <p:spPr bwMode="auto">
          <a:xfrm>
            <a:off x="6618288" y="3652838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F0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83" name="Rectangle 167"/>
          <p:cNvSpPr>
            <a:spLocks noChangeArrowheads="1"/>
          </p:cNvSpPr>
          <p:nvPr/>
        </p:nvSpPr>
        <p:spPr bwMode="auto">
          <a:xfrm>
            <a:off x="7326313" y="36528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84" name="Rectangle 168"/>
          <p:cNvSpPr>
            <a:spLocks noChangeArrowheads="1"/>
          </p:cNvSpPr>
          <p:nvPr/>
        </p:nvSpPr>
        <p:spPr bwMode="auto">
          <a:xfrm>
            <a:off x="7972425" y="3652838"/>
            <a:ext cx="236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R1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85" name="Rectangle 169"/>
          <p:cNvSpPr>
            <a:spLocks noChangeArrowheads="1"/>
          </p:cNvSpPr>
          <p:nvPr/>
        </p:nvSpPr>
        <p:spPr bwMode="auto">
          <a:xfrm>
            <a:off x="1511300" y="3910013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Add2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86" name="Rectangle 170"/>
          <p:cNvSpPr>
            <a:spLocks noChangeArrowheads="1"/>
          </p:cNvSpPr>
          <p:nvPr/>
        </p:nvSpPr>
        <p:spPr bwMode="auto">
          <a:xfrm>
            <a:off x="2274888" y="39100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No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87" name="Rectangle 171"/>
          <p:cNvSpPr>
            <a:spLocks noChangeArrowheads="1"/>
          </p:cNvSpPr>
          <p:nvPr/>
        </p:nvSpPr>
        <p:spPr bwMode="auto">
          <a:xfrm>
            <a:off x="5711825" y="3910013"/>
            <a:ext cx="720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MULTD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88" name="Rectangle 172"/>
          <p:cNvSpPr>
            <a:spLocks noChangeArrowheads="1"/>
          </p:cNvSpPr>
          <p:nvPr/>
        </p:nvSpPr>
        <p:spPr bwMode="auto">
          <a:xfrm>
            <a:off x="6618288" y="3910013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F4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89" name="Rectangle 173"/>
          <p:cNvSpPr>
            <a:spLocks noChangeArrowheads="1"/>
          </p:cNvSpPr>
          <p:nvPr/>
        </p:nvSpPr>
        <p:spPr bwMode="auto">
          <a:xfrm>
            <a:off x="7277100" y="3910013"/>
            <a:ext cx="214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F0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90" name="Rectangle 174"/>
          <p:cNvSpPr>
            <a:spLocks noChangeArrowheads="1"/>
          </p:cNvSpPr>
          <p:nvPr/>
        </p:nvSpPr>
        <p:spPr bwMode="auto">
          <a:xfrm>
            <a:off x="7986713" y="3910013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F2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91" name="Rectangle 175"/>
          <p:cNvSpPr>
            <a:spLocks noChangeArrowheads="1"/>
          </p:cNvSpPr>
          <p:nvPr/>
        </p:nvSpPr>
        <p:spPr bwMode="auto">
          <a:xfrm>
            <a:off x="1511300" y="4165600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Add3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92" name="Rectangle 176"/>
          <p:cNvSpPr>
            <a:spLocks noChangeArrowheads="1"/>
          </p:cNvSpPr>
          <p:nvPr/>
        </p:nvSpPr>
        <p:spPr bwMode="auto">
          <a:xfrm>
            <a:off x="2274888" y="4165600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No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93" name="Rectangle 177"/>
          <p:cNvSpPr>
            <a:spLocks noChangeArrowheads="1"/>
          </p:cNvSpPr>
          <p:nvPr/>
        </p:nvSpPr>
        <p:spPr bwMode="auto">
          <a:xfrm>
            <a:off x="5699125" y="4165600"/>
            <a:ext cx="258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SD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94" name="Rectangle 178"/>
          <p:cNvSpPr>
            <a:spLocks noChangeArrowheads="1"/>
          </p:cNvSpPr>
          <p:nvPr/>
        </p:nvSpPr>
        <p:spPr bwMode="auto">
          <a:xfrm>
            <a:off x="6618288" y="4165600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F4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95" name="Rectangle 179"/>
          <p:cNvSpPr>
            <a:spLocks noChangeArrowheads="1"/>
          </p:cNvSpPr>
          <p:nvPr/>
        </p:nvSpPr>
        <p:spPr bwMode="auto">
          <a:xfrm>
            <a:off x="7326313" y="416560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96" name="Rectangle 180"/>
          <p:cNvSpPr>
            <a:spLocks noChangeArrowheads="1"/>
          </p:cNvSpPr>
          <p:nvPr/>
        </p:nvSpPr>
        <p:spPr bwMode="auto">
          <a:xfrm>
            <a:off x="7972425" y="4165600"/>
            <a:ext cx="236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R1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97" name="Rectangle 181"/>
          <p:cNvSpPr>
            <a:spLocks noChangeArrowheads="1"/>
          </p:cNvSpPr>
          <p:nvPr/>
        </p:nvSpPr>
        <p:spPr bwMode="auto">
          <a:xfrm>
            <a:off x="1004888" y="44227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4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98" name="Rectangle 182"/>
          <p:cNvSpPr>
            <a:spLocks noChangeArrowheads="1"/>
          </p:cNvSpPr>
          <p:nvPr/>
        </p:nvSpPr>
        <p:spPr bwMode="auto">
          <a:xfrm>
            <a:off x="1495425" y="4422775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Mult1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6999" name="Rectangle 183"/>
          <p:cNvSpPr>
            <a:spLocks noChangeArrowheads="1"/>
          </p:cNvSpPr>
          <p:nvPr/>
        </p:nvSpPr>
        <p:spPr bwMode="auto">
          <a:xfrm>
            <a:off x="2244725" y="4422775"/>
            <a:ext cx="3159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Yes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00" name="Rectangle 184"/>
          <p:cNvSpPr>
            <a:spLocks noChangeArrowheads="1"/>
          </p:cNvSpPr>
          <p:nvPr/>
        </p:nvSpPr>
        <p:spPr bwMode="auto">
          <a:xfrm>
            <a:off x="2709863" y="4422775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Multd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01" name="Rectangle 185"/>
          <p:cNvSpPr>
            <a:spLocks noChangeArrowheads="1"/>
          </p:cNvSpPr>
          <p:nvPr/>
        </p:nvSpPr>
        <p:spPr bwMode="auto">
          <a:xfrm>
            <a:off x="3302000" y="4422775"/>
            <a:ext cx="520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M[80]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02" name="Rectangle 186"/>
          <p:cNvSpPr>
            <a:spLocks noChangeArrowheads="1"/>
          </p:cNvSpPr>
          <p:nvPr/>
        </p:nvSpPr>
        <p:spPr bwMode="auto">
          <a:xfrm>
            <a:off x="3900488" y="4422775"/>
            <a:ext cx="485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  <a:effectLst/>
              </a:rPr>
              <a:t>R(F2)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03" name="Rectangle 187"/>
          <p:cNvSpPr>
            <a:spLocks noChangeArrowheads="1"/>
          </p:cNvSpPr>
          <p:nvPr/>
        </p:nvSpPr>
        <p:spPr bwMode="auto">
          <a:xfrm>
            <a:off x="5705475" y="4422775"/>
            <a:ext cx="4619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SUBI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04" name="Rectangle 188"/>
          <p:cNvSpPr>
            <a:spLocks noChangeArrowheads="1"/>
          </p:cNvSpPr>
          <p:nvPr/>
        </p:nvSpPr>
        <p:spPr bwMode="auto">
          <a:xfrm>
            <a:off x="6611938" y="4422775"/>
            <a:ext cx="236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R1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05" name="Rectangle 189"/>
          <p:cNvSpPr>
            <a:spLocks noChangeArrowheads="1"/>
          </p:cNvSpPr>
          <p:nvPr/>
        </p:nvSpPr>
        <p:spPr bwMode="auto">
          <a:xfrm>
            <a:off x="7262813" y="4422775"/>
            <a:ext cx="236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R1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06" name="Rectangle 190"/>
          <p:cNvSpPr>
            <a:spLocks noChangeArrowheads="1"/>
          </p:cNvSpPr>
          <p:nvPr/>
        </p:nvSpPr>
        <p:spPr bwMode="auto">
          <a:xfrm>
            <a:off x="7988300" y="44227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#8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07" name="Rectangle 191"/>
          <p:cNvSpPr>
            <a:spLocks noChangeArrowheads="1"/>
          </p:cNvSpPr>
          <p:nvPr/>
        </p:nvSpPr>
        <p:spPr bwMode="auto">
          <a:xfrm>
            <a:off x="1495425" y="4679950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effectLst/>
              </a:rPr>
              <a:t>Mult2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08" name="Rectangle 192"/>
          <p:cNvSpPr>
            <a:spLocks noChangeArrowheads="1"/>
          </p:cNvSpPr>
          <p:nvPr/>
        </p:nvSpPr>
        <p:spPr bwMode="auto">
          <a:xfrm>
            <a:off x="2244725" y="4679950"/>
            <a:ext cx="3159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Yes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09" name="Rectangle 193"/>
          <p:cNvSpPr>
            <a:spLocks noChangeArrowheads="1"/>
          </p:cNvSpPr>
          <p:nvPr/>
        </p:nvSpPr>
        <p:spPr bwMode="auto">
          <a:xfrm>
            <a:off x="2709863" y="4679950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Multd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10" name="Rectangle 194"/>
          <p:cNvSpPr>
            <a:spLocks noChangeArrowheads="1"/>
          </p:cNvSpPr>
          <p:nvPr/>
        </p:nvSpPr>
        <p:spPr bwMode="auto">
          <a:xfrm>
            <a:off x="3900488" y="4679950"/>
            <a:ext cx="485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R(F2)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11" name="Rectangle 195"/>
          <p:cNvSpPr>
            <a:spLocks noChangeArrowheads="1"/>
          </p:cNvSpPr>
          <p:nvPr/>
        </p:nvSpPr>
        <p:spPr bwMode="auto">
          <a:xfrm>
            <a:off x="4465638" y="4679950"/>
            <a:ext cx="519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Load2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12" name="Rectangle 196"/>
          <p:cNvSpPr>
            <a:spLocks noChangeArrowheads="1"/>
          </p:cNvSpPr>
          <p:nvPr/>
        </p:nvSpPr>
        <p:spPr bwMode="auto">
          <a:xfrm>
            <a:off x="5705475" y="4679950"/>
            <a:ext cx="528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BNEZ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13" name="Rectangle 197"/>
          <p:cNvSpPr>
            <a:spLocks noChangeArrowheads="1"/>
          </p:cNvSpPr>
          <p:nvPr/>
        </p:nvSpPr>
        <p:spPr bwMode="auto">
          <a:xfrm>
            <a:off x="6611938" y="4679950"/>
            <a:ext cx="236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R1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14" name="Rectangle 198"/>
          <p:cNvSpPr>
            <a:spLocks noChangeArrowheads="1"/>
          </p:cNvSpPr>
          <p:nvPr/>
        </p:nvSpPr>
        <p:spPr bwMode="auto">
          <a:xfrm>
            <a:off x="7173913" y="4679950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3333CC"/>
                </a:solidFill>
                <a:effectLst/>
              </a:rPr>
              <a:t>Loop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15" name="Rectangle 199"/>
          <p:cNvSpPr>
            <a:spLocks noChangeArrowheads="1"/>
          </p:cNvSpPr>
          <p:nvPr/>
        </p:nvSpPr>
        <p:spPr bwMode="auto">
          <a:xfrm>
            <a:off x="501650" y="4968875"/>
            <a:ext cx="20320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0" i="1">
                <a:solidFill>
                  <a:srgbClr val="FF0000"/>
                </a:solidFill>
                <a:effectLst/>
              </a:rPr>
              <a:t>Register result status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16" name="Rectangle 200"/>
          <p:cNvSpPr>
            <a:spLocks noChangeArrowheads="1"/>
          </p:cNvSpPr>
          <p:nvPr/>
        </p:nvSpPr>
        <p:spPr bwMode="auto">
          <a:xfrm>
            <a:off x="630238" y="5283200"/>
            <a:ext cx="6381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i="1">
                <a:solidFill>
                  <a:srgbClr val="000000"/>
                </a:solidFill>
                <a:effectLst/>
              </a:rPr>
              <a:t>Clock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17" name="Rectangle 201"/>
          <p:cNvSpPr>
            <a:spLocks noChangeArrowheads="1"/>
          </p:cNvSpPr>
          <p:nvPr/>
        </p:nvSpPr>
        <p:spPr bwMode="auto">
          <a:xfrm>
            <a:off x="1611313" y="5349875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effectLst/>
              </a:rPr>
              <a:t>R1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18" name="Rectangle 202"/>
          <p:cNvSpPr>
            <a:spLocks noChangeArrowheads="1"/>
          </p:cNvSpPr>
          <p:nvPr/>
        </p:nvSpPr>
        <p:spPr bwMode="auto">
          <a:xfrm>
            <a:off x="2806700" y="5283200"/>
            <a:ext cx="2968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0" i="1">
                <a:solidFill>
                  <a:srgbClr val="000000"/>
                </a:solidFill>
                <a:effectLst/>
              </a:rPr>
              <a:t>F0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19" name="Rectangle 203"/>
          <p:cNvSpPr>
            <a:spLocks noChangeArrowheads="1"/>
          </p:cNvSpPr>
          <p:nvPr/>
        </p:nvSpPr>
        <p:spPr bwMode="auto">
          <a:xfrm>
            <a:off x="3389313" y="5283200"/>
            <a:ext cx="2968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0" i="1">
                <a:solidFill>
                  <a:srgbClr val="000000"/>
                </a:solidFill>
                <a:effectLst/>
              </a:rPr>
              <a:t>F2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20" name="Rectangle 204"/>
          <p:cNvSpPr>
            <a:spLocks noChangeArrowheads="1"/>
          </p:cNvSpPr>
          <p:nvPr/>
        </p:nvSpPr>
        <p:spPr bwMode="auto">
          <a:xfrm>
            <a:off x="3978275" y="5283200"/>
            <a:ext cx="2968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0" i="1">
                <a:solidFill>
                  <a:srgbClr val="000000"/>
                </a:solidFill>
                <a:effectLst/>
              </a:rPr>
              <a:t>F4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21" name="Rectangle 205"/>
          <p:cNvSpPr>
            <a:spLocks noChangeArrowheads="1"/>
          </p:cNvSpPr>
          <p:nvPr/>
        </p:nvSpPr>
        <p:spPr bwMode="auto">
          <a:xfrm>
            <a:off x="4560888" y="5283200"/>
            <a:ext cx="2968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0" i="1">
                <a:solidFill>
                  <a:srgbClr val="000000"/>
                </a:solidFill>
                <a:effectLst/>
              </a:rPr>
              <a:t>F6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22" name="Rectangle 206"/>
          <p:cNvSpPr>
            <a:spLocks noChangeArrowheads="1"/>
          </p:cNvSpPr>
          <p:nvPr/>
        </p:nvSpPr>
        <p:spPr bwMode="auto">
          <a:xfrm>
            <a:off x="5133975" y="5283200"/>
            <a:ext cx="2968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0" i="1">
                <a:solidFill>
                  <a:srgbClr val="000000"/>
                </a:solidFill>
                <a:effectLst/>
              </a:rPr>
              <a:t>F8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23" name="Rectangle 207"/>
          <p:cNvSpPr>
            <a:spLocks noChangeArrowheads="1"/>
          </p:cNvSpPr>
          <p:nvPr/>
        </p:nvSpPr>
        <p:spPr bwMode="auto">
          <a:xfrm>
            <a:off x="5827713" y="5283200"/>
            <a:ext cx="4302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0" i="1">
                <a:solidFill>
                  <a:srgbClr val="000000"/>
                </a:solidFill>
                <a:effectLst/>
              </a:rPr>
              <a:t>F10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24" name="Rectangle 208"/>
          <p:cNvSpPr>
            <a:spLocks noChangeArrowheads="1"/>
          </p:cNvSpPr>
          <p:nvPr/>
        </p:nvSpPr>
        <p:spPr bwMode="auto">
          <a:xfrm>
            <a:off x="6486525" y="5283200"/>
            <a:ext cx="4302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0" i="1">
                <a:solidFill>
                  <a:srgbClr val="000000"/>
                </a:solidFill>
                <a:effectLst/>
              </a:rPr>
              <a:t>F12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25" name="Rectangle 209"/>
          <p:cNvSpPr>
            <a:spLocks noChangeArrowheads="1"/>
          </p:cNvSpPr>
          <p:nvPr/>
        </p:nvSpPr>
        <p:spPr bwMode="auto">
          <a:xfrm>
            <a:off x="7272338" y="5283200"/>
            <a:ext cx="2000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0" i="1">
                <a:solidFill>
                  <a:srgbClr val="000000"/>
                </a:solidFill>
                <a:effectLst/>
              </a:rPr>
              <a:t>...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26" name="Rectangle 210"/>
          <p:cNvSpPr>
            <a:spLocks noChangeArrowheads="1"/>
          </p:cNvSpPr>
          <p:nvPr/>
        </p:nvSpPr>
        <p:spPr bwMode="auto">
          <a:xfrm>
            <a:off x="7862888" y="5283200"/>
            <a:ext cx="4302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0" i="1">
                <a:solidFill>
                  <a:srgbClr val="000000"/>
                </a:solidFill>
                <a:effectLst/>
              </a:rPr>
              <a:t>F30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27" name="Rectangle 211"/>
          <p:cNvSpPr>
            <a:spLocks noChangeArrowheads="1"/>
          </p:cNvSpPr>
          <p:nvPr/>
        </p:nvSpPr>
        <p:spPr bwMode="auto">
          <a:xfrm>
            <a:off x="963613" y="56737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effectLst/>
              </a:rPr>
              <a:t>10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28" name="Rectangle 212"/>
          <p:cNvSpPr>
            <a:spLocks noChangeArrowheads="1"/>
          </p:cNvSpPr>
          <p:nvPr/>
        </p:nvSpPr>
        <p:spPr bwMode="auto">
          <a:xfrm>
            <a:off x="1639888" y="56737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effectLst/>
              </a:rPr>
              <a:t>64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29" name="Rectangle 213"/>
          <p:cNvSpPr>
            <a:spLocks noChangeArrowheads="1"/>
          </p:cNvSpPr>
          <p:nvPr/>
        </p:nvSpPr>
        <p:spPr bwMode="auto">
          <a:xfrm>
            <a:off x="2257425" y="5622925"/>
            <a:ext cx="2413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0" i="1">
                <a:solidFill>
                  <a:srgbClr val="000000"/>
                </a:solidFill>
                <a:effectLst/>
              </a:rPr>
              <a:t>Qi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30" name="Rectangle 214"/>
          <p:cNvSpPr>
            <a:spLocks noChangeArrowheads="1"/>
          </p:cNvSpPr>
          <p:nvPr/>
        </p:nvSpPr>
        <p:spPr bwMode="auto">
          <a:xfrm>
            <a:off x="2713038" y="5673725"/>
            <a:ext cx="519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Load2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31" name="Rectangle 215"/>
          <p:cNvSpPr>
            <a:spLocks noChangeArrowheads="1"/>
          </p:cNvSpPr>
          <p:nvPr/>
        </p:nvSpPr>
        <p:spPr bwMode="auto">
          <a:xfrm>
            <a:off x="3898900" y="5673725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FF00"/>
                </a:solidFill>
                <a:effectLst/>
              </a:rPr>
              <a:t>Mult2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7032" name="Rectangle 216"/>
          <p:cNvSpPr>
            <a:spLocks noChangeArrowheads="1"/>
          </p:cNvSpPr>
          <p:nvPr/>
        </p:nvSpPr>
        <p:spPr bwMode="auto">
          <a:xfrm>
            <a:off x="3802063" y="1450975"/>
            <a:ext cx="1727200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33" name="Rectangle 217"/>
          <p:cNvSpPr>
            <a:spLocks noChangeArrowheads="1"/>
          </p:cNvSpPr>
          <p:nvPr/>
        </p:nvSpPr>
        <p:spPr bwMode="auto">
          <a:xfrm>
            <a:off x="3802063" y="3006725"/>
            <a:ext cx="1727200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34" name="Rectangle 218"/>
          <p:cNvSpPr>
            <a:spLocks noChangeArrowheads="1"/>
          </p:cNvSpPr>
          <p:nvPr/>
        </p:nvSpPr>
        <p:spPr bwMode="auto">
          <a:xfrm>
            <a:off x="5511800" y="1466850"/>
            <a:ext cx="17463" cy="15573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35" name="Rectangle 219"/>
          <p:cNvSpPr>
            <a:spLocks noChangeArrowheads="1"/>
          </p:cNvSpPr>
          <p:nvPr/>
        </p:nvSpPr>
        <p:spPr bwMode="auto">
          <a:xfrm>
            <a:off x="8377238" y="2246313"/>
            <a:ext cx="17462" cy="777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36" name="Rectangle 220"/>
          <p:cNvSpPr>
            <a:spLocks noChangeArrowheads="1"/>
          </p:cNvSpPr>
          <p:nvPr/>
        </p:nvSpPr>
        <p:spPr bwMode="auto">
          <a:xfrm>
            <a:off x="3784600" y="1450975"/>
            <a:ext cx="17463" cy="15732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37" name="Rectangle 221"/>
          <p:cNvSpPr>
            <a:spLocks noChangeArrowheads="1"/>
          </p:cNvSpPr>
          <p:nvPr/>
        </p:nvSpPr>
        <p:spPr bwMode="auto">
          <a:xfrm>
            <a:off x="5511800" y="3627438"/>
            <a:ext cx="17463" cy="12922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38" name="Rectangle 222"/>
          <p:cNvSpPr>
            <a:spLocks noChangeArrowheads="1"/>
          </p:cNvSpPr>
          <p:nvPr/>
        </p:nvSpPr>
        <p:spPr bwMode="auto">
          <a:xfrm>
            <a:off x="6376988" y="1450975"/>
            <a:ext cx="15875" cy="15732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39" name="Rectangle 223"/>
          <p:cNvSpPr>
            <a:spLocks noChangeArrowheads="1"/>
          </p:cNvSpPr>
          <p:nvPr/>
        </p:nvSpPr>
        <p:spPr bwMode="auto">
          <a:xfrm>
            <a:off x="7685088" y="1466850"/>
            <a:ext cx="17462" cy="15573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40" name="Rectangle 224"/>
          <p:cNvSpPr>
            <a:spLocks noChangeArrowheads="1"/>
          </p:cNvSpPr>
          <p:nvPr/>
        </p:nvSpPr>
        <p:spPr bwMode="auto">
          <a:xfrm>
            <a:off x="8377238" y="5607050"/>
            <a:ext cx="17462" cy="3143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41" name="Rectangle 225"/>
          <p:cNvSpPr>
            <a:spLocks noChangeArrowheads="1"/>
          </p:cNvSpPr>
          <p:nvPr/>
        </p:nvSpPr>
        <p:spPr bwMode="auto">
          <a:xfrm>
            <a:off x="2057400" y="3611563"/>
            <a:ext cx="17463" cy="13081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42" name="Rectangle 226"/>
          <p:cNvSpPr>
            <a:spLocks noChangeArrowheads="1"/>
          </p:cNvSpPr>
          <p:nvPr/>
        </p:nvSpPr>
        <p:spPr bwMode="auto">
          <a:xfrm>
            <a:off x="2613025" y="5589588"/>
            <a:ext cx="17463" cy="3317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43" name="Rectangle 227"/>
          <p:cNvSpPr>
            <a:spLocks noChangeArrowheads="1"/>
          </p:cNvSpPr>
          <p:nvPr/>
        </p:nvSpPr>
        <p:spPr bwMode="auto">
          <a:xfrm>
            <a:off x="6392863" y="1450975"/>
            <a:ext cx="1309687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44" name="Rectangle 228"/>
          <p:cNvSpPr>
            <a:spLocks noChangeArrowheads="1"/>
          </p:cNvSpPr>
          <p:nvPr/>
        </p:nvSpPr>
        <p:spPr bwMode="auto">
          <a:xfrm>
            <a:off x="6392863" y="2228850"/>
            <a:ext cx="2001837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45" name="Rectangle 229"/>
          <p:cNvSpPr>
            <a:spLocks noChangeArrowheads="1"/>
          </p:cNvSpPr>
          <p:nvPr/>
        </p:nvSpPr>
        <p:spPr bwMode="auto">
          <a:xfrm>
            <a:off x="6392863" y="3006725"/>
            <a:ext cx="2001837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46" name="Rectangle 230"/>
          <p:cNvSpPr>
            <a:spLocks noChangeArrowheads="1"/>
          </p:cNvSpPr>
          <p:nvPr/>
        </p:nvSpPr>
        <p:spPr bwMode="auto">
          <a:xfrm>
            <a:off x="2074863" y="3611563"/>
            <a:ext cx="3454400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47" name="Rectangle 231"/>
          <p:cNvSpPr>
            <a:spLocks noChangeArrowheads="1"/>
          </p:cNvSpPr>
          <p:nvPr/>
        </p:nvSpPr>
        <p:spPr bwMode="auto">
          <a:xfrm>
            <a:off x="2074863" y="4903788"/>
            <a:ext cx="3454400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48" name="Rectangle 232"/>
          <p:cNvSpPr>
            <a:spLocks noChangeArrowheads="1"/>
          </p:cNvSpPr>
          <p:nvPr/>
        </p:nvSpPr>
        <p:spPr bwMode="auto">
          <a:xfrm>
            <a:off x="2630488" y="5589588"/>
            <a:ext cx="576421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49" name="Rectangle 233"/>
          <p:cNvSpPr>
            <a:spLocks noChangeArrowheads="1"/>
          </p:cNvSpPr>
          <p:nvPr/>
        </p:nvSpPr>
        <p:spPr bwMode="auto">
          <a:xfrm>
            <a:off x="2630488" y="5905500"/>
            <a:ext cx="5764212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16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169A1-ADA4-4334-A6A8-E26535B9B92E}" type="slidenum">
              <a:rPr lang="en-US"/>
              <a:pPr/>
              <a:t>59</a:t>
            </a:fld>
            <a:endParaRPr lang="en-US"/>
          </a:p>
        </p:txBody>
      </p:sp>
      <p:sp>
        <p:nvSpPr>
          <p:cNvPr id="249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0"/>
            <a:ext cx="7162800" cy="990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/>
              <a:t>Tomasulo Organization</a:t>
            </a:r>
          </a:p>
        </p:txBody>
      </p:sp>
      <p:grpSp>
        <p:nvGrpSpPr>
          <p:cNvPr id="2490372" name="Group 4"/>
          <p:cNvGrpSpPr>
            <a:grpSpLocks/>
          </p:cNvGrpSpPr>
          <p:nvPr/>
        </p:nvGrpSpPr>
        <p:grpSpPr bwMode="auto">
          <a:xfrm>
            <a:off x="725488" y="2225675"/>
            <a:ext cx="914400" cy="1219200"/>
            <a:chOff x="1872" y="1584"/>
            <a:chExt cx="576" cy="864"/>
          </a:xfrm>
        </p:grpSpPr>
        <p:sp>
          <p:nvSpPr>
            <p:cNvPr id="2490373" name="Rectangle 5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374" name="Rectangle 6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375" name="Rectangle 7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376" name="Rectangle 8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377" name="Rectangle 9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378" name="Rectangle 10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0379" name="Line 11"/>
          <p:cNvSpPr>
            <a:spLocks noChangeShapeType="1"/>
          </p:cNvSpPr>
          <p:nvPr/>
        </p:nvSpPr>
        <p:spPr bwMode="auto">
          <a:xfrm>
            <a:off x="1106488" y="1616075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90380" name="Group 12"/>
          <p:cNvGrpSpPr>
            <a:grpSpLocks/>
          </p:cNvGrpSpPr>
          <p:nvPr/>
        </p:nvGrpSpPr>
        <p:grpSpPr bwMode="auto">
          <a:xfrm>
            <a:off x="3340100" y="1246188"/>
            <a:ext cx="914400" cy="1219200"/>
            <a:chOff x="1872" y="1584"/>
            <a:chExt cx="576" cy="864"/>
          </a:xfrm>
        </p:grpSpPr>
        <p:sp>
          <p:nvSpPr>
            <p:cNvPr id="2490381" name="Rectangle 13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382" name="Rectangle 14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383" name="Rectangle 15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384" name="Rectangle 16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385" name="Rectangle 17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386" name="Rectangle 18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90387" name="Group 19"/>
          <p:cNvGrpSpPr>
            <a:grpSpLocks/>
          </p:cNvGrpSpPr>
          <p:nvPr/>
        </p:nvGrpSpPr>
        <p:grpSpPr bwMode="auto">
          <a:xfrm>
            <a:off x="5168900" y="1474788"/>
            <a:ext cx="2209800" cy="812800"/>
            <a:chOff x="3456" y="1200"/>
            <a:chExt cx="1392" cy="512"/>
          </a:xfrm>
        </p:grpSpPr>
        <p:sp>
          <p:nvSpPr>
            <p:cNvPr id="2490388" name="Rectangle 20"/>
            <p:cNvSpPr>
              <a:spLocks noChangeArrowheads="1"/>
            </p:cNvSpPr>
            <p:nvPr/>
          </p:nvSpPr>
          <p:spPr bwMode="auto">
            <a:xfrm>
              <a:off x="3456" y="1200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389" name="Rectangle 21"/>
            <p:cNvSpPr>
              <a:spLocks noChangeArrowheads="1"/>
            </p:cNvSpPr>
            <p:nvPr/>
          </p:nvSpPr>
          <p:spPr bwMode="auto">
            <a:xfrm>
              <a:off x="3456" y="1328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390" name="Rectangle 22"/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391" name="Rectangle 23"/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90392" name="Group 24"/>
          <p:cNvGrpSpPr>
            <a:grpSpLocks/>
          </p:cNvGrpSpPr>
          <p:nvPr/>
        </p:nvGrpSpPr>
        <p:grpSpPr bwMode="auto">
          <a:xfrm>
            <a:off x="7583488" y="3368675"/>
            <a:ext cx="914400" cy="609600"/>
            <a:chOff x="3888" y="2064"/>
            <a:chExt cx="576" cy="384"/>
          </a:xfrm>
        </p:grpSpPr>
        <p:sp>
          <p:nvSpPr>
            <p:cNvPr id="2490393" name="Rectangle 25"/>
            <p:cNvSpPr>
              <a:spLocks noChangeArrowheads="1"/>
            </p:cNvSpPr>
            <p:nvPr/>
          </p:nvSpPr>
          <p:spPr bwMode="auto">
            <a:xfrm>
              <a:off x="3888" y="2064"/>
              <a:ext cx="576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394" name="Rectangle 26"/>
            <p:cNvSpPr>
              <a:spLocks noChangeArrowheads="1"/>
            </p:cNvSpPr>
            <p:nvPr/>
          </p:nvSpPr>
          <p:spPr bwMode="auto">
            <a:xfrm>
              <a:off x="3888" y="2192"/>
              <a:ext cx="576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395" name="Rectangle 27"/>
            <p:cNvSpPr>
              <a:spLocks noChangeArrowheads="1"/>
            </p:cNvSpPr>
            <p:nvPr/>
          </p:nvSpPr>
          <p:spPr bwMode="auto">
            <a:xfrm>
              <a:off x="3888" y="2320"/>
              <a:ext cx="576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90396" name="Group 28"/>
          <p:cNvGrpSpPr>
            <a:grpSpLocks/>
          </p:cNvGrpSpPr>
          <p:nvPr/>
        </p:nvGrpSpPr>
        <p:grpSpPr bwMode="auto">
          <a:xfrm>
            <a:off x="1677988" y="3913188"/>
            <a:ext cx="2209800" cy="609600"/>
            <a:chOff x="1536" y="2736"/>
            <a:chExt cx="1392" cy="384"/>
          </a:xfrm>
        </p:grpSpPr>
        <p:sp>
          <p:nvSpPr>
            <p:cNvPr id="2490397" name="Rectangle 29"/>
            <p:cNvSpPr>
              <a:spLocks noChangeArrowheads="1"/>
            </p:cNvSpPr>
            <p:nvPr/>
          </p:nvSpPr>
          <p:spPr bwMode="auto">
            <a:xfrm>
              <a:off x="1536" y="2736"/>
              <a:ext cx="1392" cy="1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398" name="Rectangle 30"/>
            <p:cNvSpPr>
              <a:spLocks noChangeArrowheads="1"/>
            </p:cNvSpPr>
            <p:nvPr/>
          </p:nvSpPr>
          <p:spPr bwMode="auto">
            <a:xfrm>
              <a:off x="1536" y="2864"/>
              <a:ext cx="1392" cy="1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399" name="Rectangle 31"/>
            <p:cNvSpPr>
              <a:spLocks noChangeArrowheads="1"/>
            </p:cNvSpPr>
            <p:nvPr/>
          </p:nvSpPr>
          <p:spPr bwMode="auto">
            <a:xfrm>
              <a:off x="1536" y="2992"/>
              <a:ext cx="1392" cy="1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0400" name="Rectangle 32"/>
          <p:cNvSpPr>
            <a:spLocks noChangeArrowheads="1"/>
          </p:cNvSpPr>
          <p:nvPr/>
        </p:nvSpPr>
        <p:spPr bwMode="auto">
          <a:xfrm>
            <a:off x="1982788" y="3913188"/>
            <a:ext cx="7620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01" name="Rectangle 33"/>
          <p:cNvSpPr>
            <a:spLocks noChangeArrowheads="1"/>
          </p:cNvSpPr>
          <p:nvPr/>
        </p:nvSpPr>
        <p:spPr bwMode="auto">
          <a:xfrm>
            <a:off x="2249488" y="5056188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1800">
                <a:effectLst/>
                <a:latin typeface="Comic Sans MS" pitchFamily="66" charset="0"/>
              </a:rPr>
              <a:t>FP adders</a:t>
            </a:r>
          </a:p>
        </p:txBody>
      </p:sp>
      <p:sp>
        <p:nvSpPr>
          <p:cNvPr id="2490402" name="Text Box 34"/>
          <p:cNvSpPr txBox="1">
            <a:spLocks noChangeArrowheads="1"/>
          </p:cNvSpPr>
          <p:nvPr/>
        </p:nvSpPr>
        <p:spPr bwMode="auto">
          <a:xfrm>
            <a:off x="1095375" y="3841750"/>
            <a:ext cx="631825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hlink"/>
                </a:solidFill>
                <a:effectLst/>
                <a:latin typeface="Comic Sans MS" pitchFamily="66" charset="0"/>
              </a:rPr>
              <a:t>Add1</a:t>
            </a:r>
          </a:p>
          <a:p>
            <a:r>
              <a:rPr lang="en-US" sz="1400">
                <a:solidFill>
                  <a:schemeClr val="hlink"/>
                </a:solidFill>
                <a:effectLst/>
                <a:latin typeface="Comic Sans MS" pitchFamily="66" charset="0"/>
              </a:rPr>
              <a:t>Add2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hlink"/>
                </a:solidFill>
                <a:effectLst/>
                <a:latin typeface="Comic Sans MS" pitchFamily="66" charset="0"/>
              </a:rPr>
              <a:t>Add3</a:t>
            </a:r>
          </a:p>
        </p:txBody>
      </p:sp>
      <p:grpSp>
        <p:nvGrpSpPr>
          <p:cNvPr id="2490403" name="Group 35"/>
          <p:cNvGrpSpPr>
            <a:grpSpLocks/>
          </p:cNvGrpSpPr>
          <p:nvPr/>
        </p:nvGrpSpPr>
        <p:grpSpPr bwMode="auto">
          <a:xfrm>
            <a:off x="4864100" y="4065588"/>
            <a:ext cx="2209800" cy="381000"/>
            <a:chOff x="3312" y="2688"/>
            <a:chExt cx="1392" cy="256"/>
          </a:xfrm>
        </p:grpSpPr>
        <p:sp>
          <p:nvSpPr>
            <p:cNvPr id="2490404" name="Rectangle 36"/>
            <p:cNvSpPr>
              <a:spLocks noChangeArrowheads="1"/>
            </p:cNvSpPr>
            <p:nvPr/>
          </p:nvSpPr>
          <p:spPr bwMode="auto">
            <a:xfrm>
              <a:off x="3312" y="2688"/>
              <a:ext cx="1392" cy="1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405" name="Rectangle 37"/>
            <p:cNvSpPr>
              <a:spLocks noChangeArrowheads="1"/>
            </p:cNvSpPr>
            <p:nvPr/>
          </p:nvSpPr>
          <p:spPr bwMode="auto">
            <a:xfrm>
              <a:off x="3312" y="2816"/>
              <a:ext cx="1392" cy="1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0406" name="Rectangle 38"/>
          <p:cNvSpPr>
            <a:spLocks noChangeArrowheads="1"/>
          </p:cNvSpPr>
          <p:nvPr/>
        </p:nvSpPr>
        <p:spPr bwMode="auto">
          <a:xfrm>
            <a:off x="5168900" y="4065588"/>
            <a:ext cx="7620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07" name="Rectangle 39"/>
          <p:cNvSpPr>
            <a:spLocks noChangeArrowheads="1"/>
          </p:cNvSpPr>
          <p:nvPr/>
        </p:nvSpPr>
        <p:spPr bwMode="auto">
          <a:xfrm>
            <a:off x="5321300" y="5056188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1800">
                <a:effectLst/>
                <a:latin typeface="Comic Sans MS" pitchFamily="66" charset="0"/>
              </a:rPr>
              <a:t>FP multipliers</a:t>
            </a:r>
          </a:p>
        </p:txBody>
      </p:sp>
      <p:sp>
        <p:nvSpPr>
          <p:cNvPr id="2490408" name="Text Box 40"/>
          <p:cNvSpPr txBox="1">
            <a:spLocks noChangeArrowheads="1"/>
          </p:cNvSpPr>
          <p:nvPr/>
        </p:nvSpPr>
        <p:spPr bwMode="auto">
          <a:xfrm>
            <a:off x="4230688" y="4054475"/>
            <a:ext cx="6746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hlink"/>
                </a:solidFill>
                <a:effectLst/>
                <a:latin typeface="Comic Sans MS" pitchFamily="66" charset="0"/>
              </a:rPr>
              <a:t>Mult1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hlink"/>
                </a:solidFill>
                <a:effectLst/>
                <a:latin typeface="Comic Sans MS" pitchFamily="66" charset="0"/>
              </a:rPr>
              <a:t>Mult2</a:t>
            </a:r>
          </a:p>
        </p:txBody>
      </p:sp>
      <p:sp>
        <p:nvSpPr>
          <p:cNvPr id="2490409" name="Line 41"/>
          <p:cNvSpPr>
            <a:spLocks noChangeShapeType="1"/>
          </p:cNvSpPr>
          <p:nvPr/>
        </p:nvSpPr>
        <p:spPr bwMode="auto">
          <a:xfrm>
            <a:off x="2425700" y="452278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10" name="Line 42"/>
          <p:cNvSpPr>
            <a:spLocks noChangeShapeType="1"/>
          </p:cNvSpPr>
          <p:nvPr/>
        </p:nvSpPr>
        <p:spPr bwMode="auto">
          <a:xfrm>
            <a:off x="3111500" y="452278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11" name="Line 43"/>
          <p:cNvSpPr>
            <a:spLocks noChangeShapeType="1"/>
          </p:cNvSpPr>
          <p:nvPr/>
        </p:nvSpPr>
        <p:spPr bwMode="auto">
          <a:xfrm>
            <a:off x="5549900" y="4446588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12" name="Line 44"/>
          <p:cNvSpPr>
            <a:spLocks noChangeShapeType="1"/>
          </p:cNvSpPr>
          <p:nvPr/>
        </p:nvSpPr>
        <p:spPr bwMode="auto">
          <a:xfrm>
            <a:off x="6464300" y="4446588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13" name="Freeform 45"/>
          <p:cNvSpPr>
            <a:spLocks/>
          </p:cNvSpPr>
          <p:nvPr/>
        </p:nvSpPr>
        <p:spPr bwMode="auto">
          <a:xfrm>
            <a:off x="1816100" y="2465388"/>
            <a:ext cx="1981200" cy="1447800"/>
          </a:xfrm>
          <a:custGeom>
            <a:avLst/>
            <a:gdLst>
              <a:gd name="T0" fmla="*/ 1248 w 1248"/>
              <a:gd name="T1" fmla="*/ 0 h 912"/>
              <a:gd name="T2" fmla="*/ 1248 w 1248"/>
              <a:gd name="T3" fmla="*/ 672 h 912"/>
              <a:gd name="T4" fmla="*/ 0 w 1248"/>
              <a:gd name="T5" fmla="*/ 672 h 912"/>
              <a:gd name="T6" fmla="*/ 0 w 1248"/>
              <a:gd name="T7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912">
                <a:moveTo>
                  <a:pt x="1248" y="0"/>
                </a:moveTo>
                <a:lnTo>
                  <a:pt x="1248" y="672"/>
                </a:lnTo>
                <a:lnTo>
                  <a:pt x="0" y="672"/>
                </a:lnTo>
                <a:lnTo>
                  <a:pt x="0" y="9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14" name="Freeform 46"/>
          <p:cNvSpPr>
            <a:spLocks/>
          </p:cNvSpPr>
          <p:nvPr/>
        </p:nvSpPr>
        <p:spPr bwMode="auto">
          <a:xfrm>
            <a:off x="3797300" y="3532188"/>
            <a:ext cx="1219200" cy="533400"/>
          </a:xfrm>
          <a:custGeom>
            <a:avLst/>
            <a:gdLst>
              <a:gd name="T0" fmla="*/ 0 w 768"/>
              <a:gd name="T1" fmla="*/ 0 h 336"/>
              <a:gd name="T2" fmla="*/ 768 w 768"/>
              <a:gd name="T3" fmla="*/ 0 h 336"/>
              <a:gd name="T4" fmla="*/ 768 w 768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336">
                <a:moveTo>
                  <a:pt x="0" y="0"/>
                </a:moveTo>
                <a:lnTo>
                  <a:pt x="768" y="0"/>
                </a:lnTo>
                <a:lnTo>
                  <a:pt x="768" y="33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15" name="Freeform 47"/>
          <p:cNvSpPr>
            <a:spLocks/>
          </p:cNvSpPr>
          <p:nvPr/>
        </p:nvSpPr>
        <p:spPr bwMode="auto">
          <a:xfrm>
            <a:off x="2349500" y="2312988"/>
            <a:ext cx="3124200" cy="1600200"/>
          </a:xfrm>
          <a:custGeom>
            <a:avLst/>
            <a:gdLst>
              <a:gd name="T0" fmla="*/ 1968 w 1968"/>
              <a:gd name="T1" fmla="*/ 0 h 1008"/>
              <a:gd name="T2" fmla="*/ 1968 w 1968"/>
              <a:gd name="T3" fmla="*/ 528 h 1008"/>
              <a:gd name="T4" fmla="*/ 0 w 1968"/>
              <a:gd name="T5" fmla="*/ 528 h 1008"/>
              <a:gd name="T6" fmla="*/ 0 w 1968"/>
              <a:gd name="T7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8" h="1008">
                <a:moveTo>
                  <a:pt x="1968" y="0"/>
                </a:moveTo>
                <a:lnTo>
                  <a:pt x="1968" y="528"/>
                </a:lnTo>
                <a:lnTo>
                  <a:pt x="0" y="528"/>
                </a:lnTo>
                <a:lnTo>
                  <a:pt x="0" y="10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16" name="Line 48"/>
          <p:cNvSpPr>
            <a:spLocks noChangeShapeType="1"/>
          </p:cNvSpPr>
          <p:nvPr/>
        </p:nvSpPr>
        <p:spPr bwMode="auto">
          <a:xfrm>
            <a:off x="5473700" y="3151188"/>
            <a:ext cx="1588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17" name="Line 49"/>
          <p:cNvSpPr>
            <a:spLocks noChangeShapeType="1"/>
          </p:cNvSpPr>
          <p:nvPr/>
        </p:nvSpPr>
        <p:spPr bwMode="auto">
          <a:xfrm>
            <a:off x="6311900" y="2312988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18" name="Freeform 50"/>
          <p:cNvSpPr>
            <a:spLocks/>
          </p:cNvSpPr>
          <p:nvPr/>
        </p:nvSpPr>
        <p:spPr bwMode="auto">
          <a:xfrm>
            <a:off x="3263900" y="3303588"/>
            <a:ext cx="3048000" cy="609600"/>
          </a:xfrm>
          <a:custGeom>
            <a:avLst/>
            <a:gdLst>
              <a:gd name="T0" fmla="*/ 1920 w 1920"/>
              <a:gd name="T1" fmla="*/ 0 h 384"/>
              <a:gd name="T2" fmla="*/ 0 w 1920"/>
              <a:gd name="T3" fmla="*/ 0 h 384"/>
              <a:gd name="T4" fmla="*/ 0 w 1920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0" h="384">
                <a:moveTo>
                  <a:pt x="1920" y="0"/>
                </a:move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19" name="Freeform 51"/>
          <p:cNvSpPr>
            <a:spLocks/>
          </p:cNvSpPr>
          <p:nvPr/>
        </p:nvSpPr>
        <p:spPr bwMode="auto">
          <a:xfrm>
            <a:off x="6288088" y="2835275"/>
            <a:ext cx="1752600" cy="533400"/>
          </a:xfrm>
          <a:custGeom>
            <a:avLst/>
            <a:gdLst>
              <a:gd name="T0" fmla="*/ 0 w 1008"/>
              <a:gd name="T1" fmla="*/ 0 h 144"/>
              <a:gd name="T2" fmla="*/ 1008 w 1008"/>
              <a:gd name="T3" fmla="*/ 0 h 144"/>
              <a:gd name="T4" fmla="*/ 1008 w 1008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144">
                <a:moveTo>
                  <a:pt x="0" y="0"/>
                </a:moveTo>
                <a:lnTo>
                  <a:pt x="1008" y="0"/>
                </a:lnTo>
                <a:lnTo>
                  <a:pt x="1008" y="14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20" name="Line 52"/>
          <p:cNvSpPr>
            <a:spLocks noChangeShapeType="1"/>
          </p:cNvSpPr>
          <p:nvPr/>
        </p:nvSpPr>
        <p:spPr bwMode="auto">
          <a:xfrm>
            <a:off x="719138" y="6035675"/>
            <a:ext cx="8310562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21" name="Line 53"/>
          <p:cNvSpPr>
            <a:spLocks noChangeShapeType="1"/>
          </p:cNvSpPr>
          <p:nvPr/>
        </p:nvSpPr>
        <p:spPr bwMode="auto">
          <a:xfrm flipH="1">
            <a:off x="8497888" y="3673475"/>
            <a:ext cx="381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22" name="Freeform 54"/>
          <p:cNvSpPr>
            <a:spLocks/>
          </p:cNvSpPr>
          <p:nvPr/>
        </p:nvSpPr>
        <p:spPr bwMode="auto">
          <a:xfrm>
            <a:off x="7354888" y="1844675"/>
            <a:ext cx="1524000" cy="4191000"/>
          </a:xfrm>
          <a:custGeom>
            <a:avLst/>
            <a:gdLst>
              <a:gd name="T0" fmla="*/ 960 w 960"/>
              <a:gd name="T1" fmla="*/ 2448 h 2448"/>
              <a:gd name="T2" fmla="*/ 960 w 960"/>
              <a:gd name="T3" fmla="*/ 0 h 2448"/>
              <a:gd name="T4" fmla="*/ 0 w 960"/>
              <a:gd name="T5" fmla="*/ 0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2448">
                <a:moveTo>
                  <a:pt x="960" y="2448"/>
                </a:moveTo>
                <a:lnTo>
                  <a:pt x="960" y="0"/>
                </a:ln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23" name="Line 55"/>
          <p:cNvSpPr>
            <a:spLocks noChangeShapeType="1"/>
          </p:cNvSpPr>
          <p:nvPr/>
        </p:nvSpPr>
        <p:spPr bwMode="auto">
          <a:xfrm>
            <a:off x="1106488" y="3444875"/>
            <a:ext cx="0" cy="2590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24" name="Line 56"/>
          <p:cNvSpPr>
            <a:spLocks noChangeShapeType="1"/>
          </p:cNvSpPr>
          <p:nvPr/>
        </p:nvSpPr>
        <p:spPr bwMode="auto">
          <a:xfrm>
            <a:off x="6059488" y="5349875"/>
            <a:ext cx="0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25" name="Line 57"/>
          <p:cNvSpPr>
            <a:spLocks noChangeShapeType="1"/>
          </p:cNvSpPr>
          <p:nvPr/>
        </p:nvSpPr>
        <p:spPr bwMode="auto">
          <a:xfrm>
            <a:off x="2782888" y="5349875"/>
            <a:ext cx="0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26" name="Line 58"/>
          <p:cNvSpPr>
            <a:spLocks noChangeShapeType="1"/>
          </p:cNvSpPr>
          <p:nvPr/>
        </p:nvSpPr>
        <p:spPr bwMode="auto">
          <a:xfrm>
            <a:off x="8040688" y="3978275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27" name="Text Box 59"/>
          <p:cNvSpPr txBox="1">
            <a:spLocks noChangeArrowheads="1"/>
          </p:cNvSpPr>
          <p:nvPr/>
        </p:nvSpPr>
        <p:spPr bwMode="auto">
          <a:xfrm>
            <a:off x="347663" y="1235075"/>
            <a:ext cx="1336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>
                <a:effectLst/>
                <a:latin typeface="Comic Sans MS" pitchFamily="66" charset="0"/>
              </a:rPr>
              <a:t>From Mem</a:t>
            </a:r>
          </a:p>
        </p:txBody>
      </p:sp>
      <p:sp>
        <p:nvSpPr>
          <p:cNvPr id="2490428" name="Text Box 60"/>
          <p:cNvSpPr txBox="1">
            <a:spLocks noChangeArrowheads="1"/>
          </p:cNvSpPr>
          <p:nvPr/>
        </p:nvSpPr>
        <p:spPr bwMode="auto">
          <a:xfrm>
            <a:off x="5429250" y="1158875"/>
            <a:ext cx="1570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>
                <a:effectLst/>
                <a:latin typeface="Comic Sans MS" pitchFamily="66" charset="0"/>
              </a:rPr>
              <a:t>FP Registers</a:t>
            </a:r>
          </a:p>
        </p:txBody>
      </p:sp>
      <p:sp>
        <p:nvSpPr>
          <p:cNvPr id="2490429" name="Text Box 61"/>
          <p:cNvSpPr txBox="1">
            <a:spLocks noChangeArrowheads="1"/>
          </p:cNvSpPr>
          <p:nvPr/>
        </p:nvSpPr>
        <p:spPr bwMode="auto">
          <a:xfrm>
            <a:off x="3724275" y="4549775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>
                <a:effectLst/>
                <a:latin typeface="Comic Sans MS" pitchFamily="66" charset="0"/>
              </a:rPr>
              <a:t>Reservation </a:t>
            </a:r>
          </a:p>
          <a:p>
            <a:r>
              <a:rPr lang="en-US" sz="1800">
                <a:effectLst/>
                <a:latin typeface="Comic Sans MS" pitchFamily="66" charset="0"/>
              </a:rPr>
              <a:t>Stations</a:t>
            </a:r>
          </a:p>
        </p:txBody>
      </p:sp>
      <p:sp>
        <p:nvSpPr>
          <p:cNvPr id="2490430" name="Line 62"/>
          <p:cNvSpPr>
            <a:spLocks noChangeShapeType="1"/>
          </p:cNvSpPr>
          <p:nvPr/>
        </p:nvSpPr>
        <p:spPr bwMode="auto">
          <a:xfrm flipV="1">
            <a:off x="3544888" y="4511675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31" name="Line 63"/>
          <p:cNvSpPr>
            <a:spLocks noChangeShapeType="1"/>
          </p:cNvSpPr>
          <p:nvPr/>
        </p:nvSpPr>
        <p:spPr bwMode="auto">
          <a:xfrm flipV="1">
            <a:off x="3544888" y="4511675"/>
            <a:ext cx="0" cy="1524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32" name="Line 64"/>
          <p:cNvSpPr>
            <a:spLocks noChangeShapeType="1"/>
          </p:cNvSpPr>
          <p:nvPr/>
        </p:nvSpPr>
        <p:spPr bwMode="auto">
          <a:xfrm flipV="1">
            <a:off x="6897688" y="4435475"/>
            <a:ext cx="0" cy="1600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0433" name="Text Box 65"/>
          <p:cNvSpPr txBox="1">
            <a:spLocks noChangeArrowheads="1"/>
          </p:cNvSpPr>
          <p:nvPr/>
        </p:nvSpPr>
        <p:spPr bwMode="auto">
          <a:xfrm>
            <a:off x="2954338" y="6188075"/>
            <a:ext cx="285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>
                <a:effectLst/>
                <a:latin typeface="Comic Sans MS" pitchFamily="66" charset="0"/>
              </a:rPr>
              <a:t>Common Data Bus (CDB)</a:t>
            </a:r>
          </a:p>
        </p:txBody>
      </p:sp>
      <p:sp>
        <p:nvSpPr>
          <p:cNvPr id="2490434" name="Text Box 66"/>
          <p:cNvSpPr txBox="1">
            <a:spLocks noChangeArrowheads="1"/>
          </p:cNvSpPr>
          <p:nvPr/>
        </p:nvSpPr>
        <p:spPr bwMode="auto">
          <a:xfrm>
            <a:off x="7470775" y="4587875"/>
            <a:ext cx="1069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>
                <a:effectLst/>
                <a:latin typeface="Comic Sans MS" pitchFamily="66" charset="0"/>
              </a:rPr>
              <a:t>To Mem</a:t>
            </a:r>
          </a:p>
        </p:txBody>
      </p:sp>
      <p:sp>
        <p:nvSpPr>
          <p:cNvPr id="2490435" name="Text Box 67"/>
          <p:cNvSpPr txBox="1">
            <a:spLocks noChangeArrowheads="1"/>
          </p:cNvSpPr>
          <p:nvPr/>
        </p:nvSpPr>
        <p:spPr bwMode="auto">
          <a:xfrm>
            <a:off x="2401888" y="1235075"/>
            <a:ext cx="879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>
                <a:effectLst/>
                <a:latin typeface="Comic Sans MS" pitchFamily="66" charset="0"/>
              </a:rPr>
              <a:t>FP Op</a:t>
            </a:r>
          </a:p>
          <a:p>
            <a:r>
              <a:rPr lang="en-US" sz="1800">
                <a:effectLst/>
                <a:latin typeface="Comic Sans MS" pitchFamily="66" charset="0"/>
              </a:rPr>
              <a:t>Queue</a:t>
            </a:r>
          </a:p>
        </p:txBody>
      </p:sp>
      <p:sp>
        <p:nvSpPr>
          <p:cNvPr id="2490436" name="Text Box 68"/>
          <p:cNvSpPr txBox="1">
            <a:spLocks noChangeArrowheads="1"/>
          </p:cNvSpPr>
          <p:nvPr/>
        </p:nvSpPr>
        <p:spPr bwMode="auto">
          <a:xfrm>
            <a:off x="1335088" y="1768475"/>
            <a:ext cx="163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>
                <a:effectLst/>
                <a:latin typeface="Comic Sans MS" pitchFamily="66" charset="0"/>
              </a:rPr>
              <a:t>Load Buffers</a:t>
            </a:r>
          </a:p>
        </p:txBody>
      </p:sp>
      <p:sp>
        <p:nvSpPr>
          <p:cNvPr id="2490437" name="Text Box 69"/>
          <p:cNvSpPr txBox="1">
            <a:spLocks noChangeArrowheads="1"/>
          </p:cNvSpPr>
          <p:nvPr/>
        </p:nvSpPr>
        <p:spPr bwMode="auto">
          <a:xfrm>
            <a:off x="6592888" y="2987675"/>
            <a:ext cx="1028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>
                <a:effectLst/>
                <a:latin typeface="Comic Sans MS" pitchFamily="66" charset="0"/>
              </a:rPr>
              <a:t>Store </a:t>
            </a:r>
          </a:p>
          <a:p>
            <a:r>
              <a:rPr lang="en-US" sz="1800">
                <a:effectLst/>
                <a:latin typeface="Comic Sans MS" pitchFamily="66" charset="0"/>
              </a:rPr>
              <a:t>Buffers</a:t>
            </a:r>
          </a:p>
        </p:txBody>
      </p:sp>
      <p:sp>
        <p:nvSpPr>
          <p:cNvPr id="2490438" name="Text Box 70"/>
          <p:cNvSpPr txBox="1">
            <a:spLocks noChangeArrowheads="1"/>
          </p:cNvSpPr>
          <p:nvPr/>
        </p:nvSpPr>
        <p:spPr bwMode="auto">
          <a:xfrm>
            <a:off x="85725" y="2209800"/>
            <a:ext cx="687388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hlink"/>
                </a:solidFill>
                <a:effectLst/>
                <a:latin typeface="Comic Sans MS" pitchFamily="66" charset="0"/>
              </a:rPr>
              <a:t>Load1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hlink"/>
                </a:solidFill>
                <a:effectLst/>
                <a:latin typeface="Comic Sans MS" pitchFamily="66" charset="0"/>
              </a:rPr>
              <a:t>Load2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hlink"/>
                </a:solidFill>
                <a:effectLst/>
                <a:latin typeface="Comic Sans MS" pitchFamily="66" charset="0"/>
              </a:rPr>
              <a:t>Load3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hlink"/>
                </a:solidFill>
                <a:effectLst/>
                <a:latin typeface="Comic Sans MS" pitchFamily="66" charset="0"/>
              </a:rPr>
              <a:t>Load4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hlink"/>
                </a:solidFill>
                <a:effectLst/>
                <a:latin typeface="Comic Sans MS" pitchFamily="66" charset="0"/>
              </a:rPr>
              <a:t>Load5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hlink"/>
                </a:solidFill>
                <a:effectLst/>
                <a:latin typeface="Comic Sans MS" pitchFamily="66" charset="0"/>
              </a:rPr>
              <a:t>Load6</a:t>
            </a:r>
          </a:p>
        </p:txBody>
      </p:sp>
    </p:spTree>
    <p:extLst>
      <p:ext uri="{BB962C8B-B14F-4D97-AF65-F5344CB8AC3E}">
        <p14:creationId xmlns:p14="http://schemas.microsoft.com/office/powerpoint/2010/main" val="3966379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E84C5-F32F-4D5D-9E34-F64BFE6E1074}" type="slidenum">
              <a:rPr lang="en-US"/>
              <a:pPr/>
              <a:t>6</a:t>
            </a:fld>
            <a:endParaRPr lang="en-US"/>
          </a:p>
        </p:txBody>
      </p:sp>
      <p:sp>
        <p:nvSpPr>
          <p:cNvPr id="2342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838200"/>
            <a:ext cx="85344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50000"/>
              </a:spcBef>
            </a:pPr>
            <a:r>
              <a:rPr lang="en-US" sz="3600" b="1" u="sng" dirty="0">
                <a:solidFill>
                  <a:srgbClr val="0000FF"/>
                </a:solidFill>
                <a:latin typeface="Arial Rounded MT Bold" pitchFamily="34" charset="0"/>
                <a:cs typeface="Times New Roman" pitchFamily="18" charset="0"/>
              </a:rPr>
              <a:t/>
            </a:r>
            <a:br>
              <a:rPr lang="en-US" sz="3600" b="1" u="sng" dirty="0">
                <a:solidFill>
                  <a:srgbClr val="0000FF"/>
                </a:solidFill>
                <a:latin typeface="Arial Rounded MT Bold" pitchFamily="34" charset="0"/>
                <a:cs typeface="Times New Roman" pitchFamily="18" charset="0"/>
              </a:rPr>
            </a:br>
            <a:r>
              <a:rPr 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Times New Roman" pitchFamily="18" charset="0"/>
              </a:rPr>
              <a:t>Dynamic Scheduling Through Hardware Schemes</a:t>
            </a:r>
            <a:r>
              <a:rPr 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Times New Roman" pitchFamily="18" charset="0"/>
              </a:rPr>
              <a:t/>
            </a:r>
            <a:br>
              <a:rPr 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Arial Rounded MT Bold" pitchFamily="34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rgbClr val="FF0000"/>
                </a:solidFill>
                <a:latin typeface="Arial Rounded MT Bold" pitchFamily="34" charset="0"/>
                <a:cs typeface="Times New Roman" pitchFamily="18" charset="0"/>
              </a:rPr>
            </a:br>
            <a:endParaRPr lang="en-US" sz="3600" b="1" dirty="0">
              <a:solidFill>
                <a:srgbClr val="000000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C59E-57CD-44B3-BC0A-5FC6FBE2279C}" type="slidenum">
              <a:rPr lang="en-US"/>
              <a:pPr/>
              <a:t>60</a:t>
            </a:fld>
            <a:endParaRPr lang="en-US"/>
          </a:p>
        </p:txBody>
      </p:sp>
      <p:sp>
        <p:nvSpPr>
          <p:cNvPr id="246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Loop Example Cycle 11</a:t>
            </a:r>
          </a:p>
        </p:txBody>
      </p:sp>
      <p:graphicFrame>
        <p:nvGraphicFramePr>
          <p:cNvPr id="2467843" name="Object 3"/>
          <p:cNvGraphicFramePr>
            <a:graphicFrameLocks noChangeAspect="1"/>
          </p:cNvGraphicFramePr>
          <p:nvPr/>
        </p:nvGraphicFramePr>
        <p:xfrm>
          <a:off x="381000" y="8382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Worksheet" r:id="rId3" imgW="8925306" imgH="5848668" progId="Excel.Sheet.8">
                  <p:embed/>
                </p:oleObj>
              </mc:Choice>
              <mc:Fallback>
                <p:oleObj name="Worksheet" r:id="rId3" imgW="8925306" imgH="584866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1325" y="6127750"/>
            <a:ext cx="8032750" cy="444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lnSpc>
                <a:spcPct val="70000"/>
              </a:lnSpc>
            </a:pPr>
            <a:r>
              <a:rPr lang="en-US">
                <a:solidFill>
                  <a:schemeClr val="hlink"/>
                </a:solidFill>
              </a:rPr>
              <a:t>Next load in sequence</a:t>
            </a:r>
          </a:p>
        </p:txBody>
      </p:sp>
      <p:sp>
        <p:nvSpPr>
          <p:cNvPr id="2467845" name="AutoShape 5"/>
          <p:cNvSpPr>
            <a:spLocks noChangeArrowheads="1"/>
          </p:cNvSpPr>
          <p:nvPr/>
        </p:nvSpPr>
        <p:spPr bwMode="auto">
          <a:xfrm>
            <a:off x="3124200" y="4648200"/>
            <a:ext cx="7620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846" name="AutoShape 6"/>
          <p:cNvSpPr>
            <a:spLocks noChangeArrowheads="1"/>
          </p:cNvSpPr>
          <p:nvPr/>
        </p:nvSpPr>
        <p:spPr bwMode="auto">
          <a:xfrm>
            <a:off x="5715000" y="1752600"/>
            <a:ext cx="1219200" cy="2286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847" name="AutoShape 7"/>
          <p:cNvSpPr>
            <a:spLocks noChangeArrowheads="1"/>
          </p:cNvSpPr>
          <p:nvPr/>
        </p:nvSpPr>
        <p:spPr bwMode="auto">
          <a:xfrm>
            <a:off x="2590800" y="5181600"/>
            <a:ext cx="695325" cy="762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848" name="AutoShape 8"/>
          <p:cNvSpPr>
            <a:spLocks noChangeArrowheads="1"/>
          </p:cNvSpPr>
          <p:nvPr/>
        </p:nvSpPr>
        <p:spPr bwMode="auto">
          <a:xfrm>
            <a:off x="5638800" y="1981200"/>
            <a:ext cx="2209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849" name="AutoShape 9"/>
          <p:cNvSpPr>
            <a:spLocks noChangeArrowheads="1"/>
          </p:cNvSpPr>
          <p:nvPr/>
        </p:nvSpPr>
        <p:spPr bwMode="auto">
          <a:xfrm>
            <a:off x="4953000" y="2209800"/>
            <a:ext cx="5334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850" name="Line 10"/>
          <p:cNvSpPr>
            <a:spLocks noChangeShapeType="1"/>
          </p:cNvSpPr>
          <p:nvPr/>
        </p:nvSpPr>
        <p:spPr bwMode="auto">
          <a:xfrm>
            <a:off x="8305800" y="3733800"/>
            <a:ext cx="533400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27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44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BED08-CDA5-4D37-925A-F25F83F760EF}" type="slidenum">
              <a:rPr lang="en-US"/>
              <a:pPr/>
              <a:t>61</a:t>
            </a:fld>
            <a:endParaRPr lang="en-US"/>
          </a:p>
        </p:txBody>
      </p:sp>
      <p:sp>
        <p:nvSpPr>
          <p:cNvPr id="246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Loop Example Cycle 12</a:t>
            </a:r>
          </a:p>
        </p:txBody>
      </p:sp>
      <p:graphicFrame>
        <p:nvGraphicFramePr>
          <p:cNvPr id="2468867" name="Object 3"/>
          <p:cNvGraphicFramePr>
            <a:graphicFrameLocks noChangeAspect="1"/>
          </p:cNvGraphicFramePr>
          <p:nvPr/>
        </p:nvGraphicFramePr>
        <p:xfrm>
          <a:off x="381000" y="8382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Worksheet" r:id="rId3" imgW="8925306" imgH="5848668" progId="Excel.Sheet.8">
                  <p:embed/>
                </p:oleObj>
              </mc:Choice>
              <mc:Fallback>
                <p:oleObj name="Worksheet" r:id="rId3" imgW="8925306" imgH="584866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8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1325" y="6127750"/>
            <a:ext cx="8032750" cy="444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lnSpc>
                <a:spcPct val="70000"/>
              </a:lnSpc>
            </a:pPr>
            <a:r>
              <a:rPr lang="en-US">
                <a:solidFill>
                  <a:schemeClr val="hlink"/>
                </a:solidFill>
              </a:rPr>
              <a:t>Why not issue third multiply?</a:t>
            </a:r>
          </a:p>
        </p:txBody>
      </p:sp>
      <p:sp>
        <p:nvSpPr>
          <p:cNvPr id="2468869" name="Line 5"/>
          <p:cNvSpPr>
            <a:spLocks noChangeShapeType="1"/>
          </p:cNvSpPr>
          <p:nvPr/>
        </p:nvSpPr>
        <p:spPr bwMode="auto">
          <a:xfrm>
            <a:off x="8305800" y="3962400"/>
            <a:ext cx="533400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94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8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8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868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762E-4A93-4175-B4E1-54DE8B476655}" type="slidenum">
              <a:rPr lang="en-US"/>
              <a:pPr/>
              <a:t>62</a:t>
            </a:fld>
            <a:endParaRPr lang="en-US"/>
          </a:p>
        </p:txBody>
      </p:sp>
      <p:sp>
        <p:nvSpPr>
          <p:cNvPr id="246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Loop Example Cycle 13</a:t>
            </a:r>
          </a:p>
        </p:txBody>
      </p:sp>
      <p:graphicFrame>
        <p:nvGraphicFramePr>
          <p:cNvPr id="2469891" name="Object 3"/>
          <p:cNvGraphicFramePr>
            <a:graphicFrameLocks noChangeAspect="1"/>
          </p:cNvGraphicFramePr>
          <p:nvPr/>
        </p:nvGraphicFramePr>
        <p:xfrm>
          <a:off x="381000" y="8382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Worksheet" r:id="rId3" imgW="8925306" imgH="5848668" progId="Excel.Sheet.8">
                  <p:embed/>
                </p:oleObj>
              </mc:Choice>
              <mc:Fallback>
                <p:oleObj name="Worksheet" r:id="rId3" imgW="8925306" imgH="584866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9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1325" y="6127750"/>
            <a:ext cx="8032750" cy="444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lnSpc>
                <a:spcPct val="70000"/>
              </a:lnSpc>
            </a:pPr>
            <a:r>
              <a:rPr lang="en-US">
                <a:solidFill>
                  <a:schemeClr val="hlink"/>
                </a:solidFill>
              </a:rPr>
              <a:t>Why not issue third store?</a:t>
            </a:r>
          </a:p>
        </p:txBody>
      </p:sp>
      <p:sp>
        <p:nvSpPr>
          <p:cNvPr id="2469893" name="Line 5"/>
          <p:cNvSpPr>
            <a:spLocks noChangeShapeType="1"/>
          </p:cNvSpPr>
          <p:nvPr/>
        </p:nvSpPr>
        <p:spPr bwMode="auto">
          <a:xfrm>
            <a:off x="8305800" y="3962400"/>
            <a:ext cx="533400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34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9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9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9892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A36-1751-4106-B822-0ACEF31AD2A6}" type="slidenum">
              <a:rPr lang="en-US"/>
              <a:pPr/>
              <a:t>63</a:t>
            </a:fld>
            <a:endParaRPr lang="en-US"/>
          </a:p>
        </p:txBody>
      </p:sp>
      <p:sp>
        <p:nvSpPr>
          <p:cNvPr id="247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Loop Example Cycle 14</a:t>
            </a:r>
          </a:p>
        </p:txBody>
      </p:sp>
      <p:graphicFrame>
        <p:nvGraphicFramePr>
          <p:cNvPr id="2470915" name="Object 3"/>
          <p:cNvGraphicFramePr>
            <a:graphicFrameLocks noChangeAspect="1"/>
          </p:cNvGraphicFramePr>
          <p:nvPr/>
        </p:nvGraphicFramePr>
        <p:xfrm>
          <a:off x="381000" y="8382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Worksheet" r:id="rId3" imgW="8925306" imgH="5848668" progId="Excel.Sheet.8">
                  <p:embed/>
                </p:oleObj>
              </mc:Choice>
              <mc:Fallback>
                <p:oleObj name="Worksheet" r:id="rId3" imgW="8925306" imgH="584866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0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1325" y="6127750"/>
            <a:ext cx="8032750" cy="444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lnSpc>
                <a:spcPct val="70000"/>
              </a:lnSpc>
            </a:pPr>
            <a:r>
              <a:rPr lang="en-US">
                <a:solidFill>
                  <a:schemeClr val="hlink"/>
                </a:solidFill>
              </a:rPr>
              <a:t>Mult1 completing.  Who is waiting?</a:t>
            </a:r>
          </a:p>
        </p:txBody>
      </p:sp>
      <p:sp>
        <p:nvSpPr>
          <p:cNvPr id="2470917" name="AutoShape 5"/>
          <p:cNvSpPr>
            <a:spLocks noChangeArrowheads="1"/>
          </p:cNvSpPr>
          <p:nvPr/>
        </p:nvSpPr>
        <p:spPr bwMode="auto">
          <a:xfrm>
            <a:off x="4419600" y="1676400"/>
            <a:ext cx="5334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0918" name="Line 6"/>
          <p:cNvSpPr>
            <a:spLocks noChangeShapeType="1"/>
          </p:cNvSpPr>
          <p:nvPr/>
        </p:nvSpPr>
        <p:spPr bwMode="auto">
          <a:xfrm>
            <a:off x="8305800" y="3962400"/>
            <a:ext cx="533400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0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0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0916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F7CB3-ED54-44DC-A951-F54FD0CB6DE2}" type="slidenum">
              <a:rPr lang="en-US"/>
              <a:pPr/>
              <a:t>64</a:t>
            </a:fld>
            <a:endParaRPr lang="en-US"/>
          </a:p>
        </p:txBody>
      </p:sp>
      <p:sp>
        <p:nvSpPr>
          <p:cNvPr id="247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Loop Example Cycle 15</a:t>
            </a:r>
          </a:p>
        </p:txBody>
      </p:sp>
      <p:graphicFrame>
        <p:nvGraphicFramePr>
          <p:cNvPr id="2471939" name="Object 3"/>
          <p:cNvGraphicFramePr>
            <a:graphicFrameLocks noChangeAspect="1"/>
          </p:cNvGraphicFramePr>
          <p:nvPr/>
        </p:nvGraphicFramePr>
        <p:xfrm>
          <a:off x="381000" y="8382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Worksheet" r:id="rId3" imgW="8925306" imgH="5848668" progId="Excel.Sheet.8">
                  <p:embed/>
                </p:oleObj>
              </mc:Choice>
              <mc:Fallback>
                <p:oleObj name="Worksheet" r:id="rId3" imgW="8925306" imgH="584866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1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1325" y="6127750"/>
            <a:ext cx="8032750" cy="444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lnSpc>
                <a:spcPct val="70000"/>
              </a:lnSpc>
            </a:pPr>
            <a:r>
              <a:rPr lang="en-US">
                <a:solidFill>
                  <a:schemeClr val="hlink"/>
                </a:solidFill>
              </a:rPr>
              <a:t>Mult2 completing.  Who is waiting?</a:t>
            </a:r>
          </a:p>
        </p:txBody>
      </p:sp>
      <p:sp>
        <p:nvSpPr>
          <p:cNvPr id="2471941" name="AutoShape 5"/>
          <p:cNvSpPr>
            <a:spLocks noChangeArrowheads="1"/>
          </p:cNvSpPr>
          <p:nvPr/>
        </p:nvSpPr>
        <p:spPr bwMode="auto">
          <a:xfrm>
            <a:off x="4953000" y="1676400"/>
            <a:ext cx="5334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1942" name="AutoShape 6"/>
          <p:cNvSpPr>
            <a:spLocks noChangeArrowheads="1"/>
          </p:cNvSpPr>
          <p:nvPr/>
        </p:nvSpPr>
        <p:spPr bwMode="auto">
          <a:xfrm>
            <a:off x="4419600" y="2514600"/>
            <a:ext cx="5334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1943" name="AutoShape 7"/>
          <p:cNvSpPr>
            <a:spLocks noChangeArrowheads="1"/>
          </p:cNvSpPr>
          <p:nvPr/>
        </p:nvSpPr>
        <p:spPr bwMode="auto">
          <a:xfrm>
            <a:off x="7543800" y="2209800"/>
            <a:ext cx="9906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1944" name="Line 8"/>
          <p:cNvSpPr>
            <a:spLocks noChangeShapeType="1"/>
          </p:cNvSpPr>
          <p:nvPr/>
        </p:nvSpPr>
        <p:spPr bwMode="auto">
          <a:xfrm>
            <a:off x="8305800" y="3962400"/>
            <a:ext cx="533400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29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1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1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1940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19B8A-A744-4C20-AB2A-951D686A0174}" type="slidenum">
              <a:rPr lang="en-US"/>
              <a:pPr/>
              <a:t>65</a:t>
            </a:fld>
            <a:endParaRPr lang="en-US"/>
          </a:p>
        </p:txBody>
      </p:sp>
      <p:sp>
        <p:nvSpPr>
          <p:cNvPr id="247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Loop Example Cycle 16</a:t>
            </a:r>
          </a:p>
        </p:txBody>
      </p:sp>
      <p:graphicFrame>
        <p:nvGraphicFramePr>
          <p:cNvPr id="2472963" name="Object 3"/>
          <p:cNvGraphicFramePr>
            <a:graphicFrameLocks noChangeAspect="1"/>
          </p:cNvGraphicFramePr>
          <p:nvPr/>
        </p:nvGraphicFramePr>
        <p:xfrm>
          <a:off x="381000" y="8382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Worksheet" r:id="rId3" imgW="8925306" imgH="5848668" progId="Excel.Sheet.8">
                  <p:embed/>
                </p:oleObj>
              </mc:Choice>
              <mc:Fallback>
                <p:oleObj name="Worksheet" r:id="rId3" imgW="8925306" imgH="584866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2964" name="AutoShape 4"/>
          <p:cNvSpPr>
            <a:spLocks noChangeArrowheads="1"/>
          </p:cNvSpPr>
          <p:nvPr/>
        </p:nvSpPr>
        <p:spPr bwMode="auto">
          <a:xfrm>
            <a:off x="4953000" y="2438400"/>
            <a:ext cx="5334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2965" name="AutoShape 5"/>
          <p:cNvSpPr>
            <a:spLocks noChangeArrowheads="1"/>
          </p:cNvSpPr>
          <p:nvPr/>
        </p:nvSpPr>
        <p:spPr bwMode="auto">
          <a:xfrm>
            <a:off x="7543800" y="2438400"/>
            <a:ext cx="9906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2966" name="AutoShape 6"/>
          <p:cNvSpPr>
            <a:spLocks noChangeArrowheads="1"/>
          </p:cNvSpPr>
          <p:nvPr/>
        </p:nvSpPr>
        <p:spPr bwMode="auto">
          <a:xfrm>
            <a:off x="1371600" y="4343400"/>
            <a:ext cx="41148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2967" name="Line 7"/>
          <p:cNvSpPr>
            <a:spLocks noChangeShapeType="1"/>
          </p:cNvSpPr>
          <p:nvPr/>
        </p:nvSpPr>
        <p:spPr bwMode="auto">
          <a:xfrm>
            <a:off x="8305800" y="3962400"/>
            <a:ext cx="533400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67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93772-36D5-4843-B8D9-8844AA1D5615}" type="slidenum">
              <a:rPr lang="en-US"/>
              <a:pPr/>
              <a:t>66</a:t>
            </a:fld>
            <a:endParaRPr lang="en-US"/>
          </a:p>
        </p:txBody>
      </p:sp>
      <p:sp>
        <p:nvSpPr>
          <p:cNvPr id="247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Loop Example Cycle 17</a:t>
            </a:r>
          </a:p>
        </p:txBody>
      </p:sp>
      <p:graphicFrame>
        <p:nvGraphicFramePr>
          <p:cNvPr id="2473987" name="Object 3"/>
          <p:cNvGraphicFramePr>
            <a:graphicFrameLocks noChangeAspect="1"/>
          </p:cNvGraphicFramePr>
          <p:nvPr/>
        </p:nvGraphicFramePr>
        <p:xfrm>
          <a:off x="381000" y="8382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Worksheet" r:id="rId3" imgW="8925306" imgH="5848668" progId="Excel.Sheet.8">
                  <p:embed/>
                </p:oleObj>
              </mc:Choice>
              <mc:Fallback>
                <p:oleObj name="Worksheet" r:id="rId3" imgW="8925306" imgH="584866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3988" name="AutoShape 4"/>
          <p:cNvSpPr>
            <a:spLocks noChangeArrowheads="1"/>
          </p:cNvSpPr>
          <p:nvPr/>
        </p:nvSpPr>
        <p:spPr bwMode="auto">
          <a:xfrm>
            <a:off x="7543800" y="2743200"/>
            <a:ext cx="9906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3989" name="Line 5"/>
          <p:cNvSpPr>
            <a:spLocks noChangeShapeType="1"/>
          </p:cNvSpPr>
          <p:nvPr/>
        </p:nvSpPr>
        <p:spPr bwMode="auto">
          <a:xfrm>
            <a:off x="8305800" y="4267200"/>
            <a:ext cx="533400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19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D2009-3136-4CA4-8668-6FCF6C0DDBDB}" type="slidenum">
              <a:rPr lang="en-US"/>
              <a:pPr/>
              <a:t>67</a:t>
            </a:fld>
            <a:endParaRPr lang="en-US"/>
          </a:p>
        </p:txBody>
      </p:sp>
      <p:sp>
        <p:nvSpPr>
          <p:cNvPr id="247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Loop Example Cycle 18</a:t>
            </a:r>
          </a:p>
        </p:txBody>
      </p:sp>
      <p:graphicFrame>
        <p:nvGraphicFramePr>
          <p:cNvPr id="2475011" name="Object 3"/>
          <p:cNvGraphicFramePr>
            <a:graphicFrameLocks noChangeAspect="1"/>
          </p:cNvGraphicFramePr>
          <p:nvPr/>
        </p:nvGraphicFramePr>
        <p:xfrm>
          <a:off x="381000" y="8382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Worksheet" r:id="rId3" imgW="8925306" imgH="5848668" progId="Excel.Sheet.8">
                  <p:embed/>
                </p:oleObj>
              </mc:Choice>
              <mc:Fallback>
                <p:oleObj name="Worksheet" r:id="rId3" imgW="8925306" imgH="584866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5012" name="AutoShape 4"/>
          <p:cNvSpPr>
            <a:spLocks noChangeArrowheads="1"/>
          </p:cNvSpPr>
          <p:nvPr/>
        </p:nvSpPr>
        <p:spPr bwMode="auto">
          <a:xfrm>
            <a:off x="4419600" y="1905000"/>
            <a:ext cx="5334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5013" name="Line 5"/>
          <p:cNvSpPr>
            <a:spLocks noChangeShapeType="1"/>
          </p:cNvSpPr>
          <p:nvPr/>
        </p:nvSpPr>
        <p:spPr bwMode="auto">
          <a:xfrm>
            <a:off x="8229600" y="4572000"/>
            <a:ext cx="533400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25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0083F-0171-49A8-9832-577707B43E52}" type="slidenum">
              <a:rPr lang="en-US"/>
              <a:pPr/>
              <a:t>68</a:t>
            </a:fld>
            <a:endParaRPr lang="en-US"/>
          </a:p>
        </p:txBody>
      </p:sp>
      <p:sp>
        <p:nvSpPr>
          <p:cNvPr id="247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Loop Example Cycle 19</a:t>
            </a:r>
          </a:p>
        </p:txBody>
      </p:sp>
      <p:graphicFrame>
        <p:nvGraphicFramePr>
          <p:cNvPr id="2476035" name="Object 3"/>
          <p:cNvGraphicFramePr>
            <a:graphicFrameLocks noChangeAspect="1"/>
          </p:cNvGraphicFramePr>
          <p:nvPr/>
        </p:nvGraphicFramePr>
        <p:xfrm>
          <a:off x="381000" y="8382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Worksheet" r:id="rId3" imgW="8925306" imgH="5848668" progId="Excel.Sheet.8">
                  <p:embed/>
                </p:oleObj>
              </mc:Choice>
              <mc:Fallback>
                <p:oleObj name="Worksheet" r:id="rId3" imgW="8925306" imgH="584866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6036" name="AutoShape 4"/>
          <p:cNvSpPr>
            <a:spLocks noChangeArrowheads="1"/>
          </p:cNvSpPr>
          <p:nvPr/>
        </p:nvSpPr>
        <p:spPr bwMode="auto">
          <a:xfrm>
            <a:off x="4953000" y="1905000"/>
            <a:ext cx="5334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6037" name="AutoShape 5"/>
          <p:cNvSpPr>
            <a:spLocks noChangeArrowheads="1"/>
          </p:cNvSpPr>
          <p:nvPr/>
        </p:nvSpPr>
        <p:spPr bwMode="auto">
          <a:xfrm>
            <a:off x="4419600" y="2667000"/>
            <a:ext cx="5334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6038" name="Line 6"/>
          <p:cNvSpPr>
            <a:spLocks noChangeShapeType="1"/>
          </p:cNvSpPr>
          <p:nvPr/>
        </p:nvSpPr>
        <p:spPr bwMode="auto">
          <a:xfrm>
            <a:off x="8382000" y="4800600"/>
            <a:ext cx="533400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7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5FA7C-76EC-4D15-BD69-3332BE2344A1}" type="slidenum">
              <a:rPr lang="en-US"/>
              <a:pPr/>
              <a:t>69</a:t>
            </a:fld>
            <a:endParaRPr lang="en-US"/>
          </a:p>
        </p:txBody>
      </p:sp>
      <p:sp>
        <p:nvSpPr>
          <p:cNvPr id="247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Loop Example Cycle 20</a:t>
            </a:r>
          </a:p>
        </p:txBody>
      </p:sp>
      <p:graphicFrame>
        <p:nvGraphicFramePr>
          <p:cNvPr id="2477059" name="Object 3"/>
          <p:cNvGraphicFramePr>
            <a:graphicFrameLocks noChangeAspect="1"/>
          </p:cNvGraphicFramePr>
          <p:nvPr/>
        </p:nvGraphicFramePr>
        <p:xfrm>
          <a:off x="381000" y="8382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Worksheet" r:id="rId3" imgW="8925306" imgH="5848668" progId="Excel.Sheet.8">
                  <p:embed/>
                </p:oleObj>
              </mc:Choice>
              <mc:Fallback>
                <p:oleObj name="Worksheet" r:id="rId3" imgW="8925306" imgH="584866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7060" name="Rectangle 4"/>
          <p:cNvSpPr>
            <a:spLocks noChangeArrowheads="1"/>
          </p:cNvSpPr>
          <p:nvPr/>
        </p:nvSpPr>
        <p:spPr bwMode="auto">
          <a:xfrm>
            <a:off x="304800" y="5943600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>
                <a:solidFill>
                  <a:schemeClr val="hlink"/>
                </a:solidFill>
                <a:effectLst/>
                <a:latin typeface="Comic Sans MS" pitchFamily="66" charset="0"/>
              </a:rPr>
              <a:t>Once again: In-order issue, out-of-order execution and out-of-order completion.</a:t>
            </a:r>
          </a:p>
        </p:txBody>
      </p:sp>
      <p:sp>
        <p:nvSpPr>
          <p:cNvPr id="2477061" name="AutoShape 5"/>
          <p:cNvSpPr>
            <a:spLocks noChangeArrowheads="1"/>
          </p:cNvSpPr>
          <p:nvPr/>
        </p:nvSpPr>
        <p:spPr bwMode="auto">
          <a:xfrm>
            <a:off x="3733800" y="1371600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7062" name="AutoShape 6"/>
          <p:cNvSpPr>
            <a:spLocks noChangeArrowheads="1"/>
          </p:cNvSpPr>
          <p:nvPr/>
        </p:nvSpPr>
        <p:spPr bwMode="auto">
          <a:xfrm>
            <a:off x="4419600" y="1981200"/>
            <a:ext cx="457200" cy="1066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7063" name="AutoShape 7"/>
          <p:cNvSpPr>
            <a:spLocks noChangeArrowheads="1"/>
          </p:cNvSpPr>
          <p:nvPr/>
        </p:nvSpPr>
        <p:spPr bwMode="auto">
          <a:xfrm>
            <a:off x="5029200" y="1981200"/>
            <a:ext cx="457200" cy="1066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7064" name="Line 8"/>
          <p:cNvSpPr>
            <a:spLocks noChangeShapeType="1"/>
          </p:cNvSpPr>
          <p:nvPr/>
        </p:nvSpPr>
        <p:spPr bwMode="auto">
          <a:xfrm>
            <a:off x="8382000" y="3733800"/>
            <a:ext cx="533400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38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7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7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706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E28E3-4C25-4AF6-8FCD-01EEE8EB7AEE}" type="slidenum">
              <a:rPr lang="en-US"/>
              <a:pPr/>
              <a:t>7</a:t>
            </a:fld>
            <a:endParaRPr lang="en-US"/>
          </a:p>
        </p:txBody>
      </p:sp>
      <p:sp>
        <p:nvSpPr>
          <p:cNvPr id="234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Gulim" pitchFamily="34" charset="-127"/>
              </a:rPr>
              <a:t>Static vs. Dynamic Scheduling</a:t>
            </a:r>
          </a:p>
        </p:txBody>
      </p:sp>
      <p:sp>
        <p:nvSpPr>
          <p:cNvPr id="2344963" name="Rectangle 3"/>
          <p:cNvSpPr>
            <a:spLocks noChangeArrowheads="1"/>
          </p:cNvSpPr>
          <p:nvPr/>
        </p:nvSpPr>
        <p:spPr bwMode="auto">
          <a:xfrm>
            <a:off x="304800" y="838200"/>
            <a:ext cx="8178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ko-KR" sz="2800" b="0" dirty="0">
                <a:effectLst/>
                <a:latin typeface="Arial" pitchFamily="34" charset="0"/>
                <a:ea typeface="Gulim" pitchFamily="34" charset="-127"/>
                <a:cs typeface="Arial" pitchFamily="34" charset="0"/>
              </a:rPr>
              <a:t>Static Scheduling by compiler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ko-KR" sz="2000" b="0" dirty="0">
                <a:effectLst/>
                <a:latin typeface="Arial" pitchFamily="34" charset="0"/>
                <a:ea typeface="Gulim" pitchFamily="34" charset="-127"/>
                <a:cs typeface="Arial" pitchFamily="34" charset="0"/>
              </a:rPr>
              <a:t>Code scheduling for LD delay slots and branch delay slots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ko-KR" sz="2000" b="0" dirty="0">
                <a:effectLst/>
                <a:latin typeface="Arial" pitchFamily="34" charset="0"/>
                <a:ea typeface="Gulim" pitchFamily="34" charset="-127"/>
                <a:cs typeface="Arial" pitchFamily="34" charset="0"/>
              </a:rPr>
              <a:t>Avoiding data hazards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ko-KR" sz="2000" b="0" dirty="0">
                <a:effectLst/>
                <a:latin typeface="Arial" pitchFamily="34" charset="0"/>
                <a:ea typeface="Gulim" pitchFamily="34" charset="-127"/>
                <a:cs typeface="Arial" pitchFamily="34" charset="0"/>
              </a:rPr>
              <a:t>In-order instruction issue:                                                          </a:t>
            </a:r>
          </a:p>
          <a:p>
            <a:pPr marL="1143000" lvl="2" indent="-228600" algn="l">
              <a:spcBef>
                <a:spcPct val="20000"/>
              </a:spcBef>
              <a:buFontTx/>
              <a:buChar char="•"/>
            </a:pPr>
            <a:r>
              <a:rPr lang="en-US" altLang="ko-KR" sz="2000" b="0" dirty="0">
                <a:effectLst/>
                <a:latin typeface="Arial" pitchFamily="34" charset="0"/>
                <a:ea typeface="Gulim" pitchFamily="34" charset="-127"/>
                <a:cs typeface="Arial" pitchFamily="34" charset="0"/>
              </a:rPr>
              <a:t>If an instruction is stalled, no later instructions can proceed.</a:t>
            </a:r>
          </a:p>
          <a:p>
            <a:pPr marL="1143000" lvl="2" indent="-228600" algn="l">
              <a:spcBef>
                <a:spcPct val="20000"/>
              </a:spcBef>
              <a:buFontTx/>
              <a:buChar char="•"/>
            </a:pPr>
            <a:r>
              <a:rPr lang="en-US" altLang="ko-KR" sz="2000" b="0" dirty="0">
                <a:effectLst/>
                <a:latin typeface="Arial" pitchFamily="34" charset="0"/>
                <a:ea typeface="Gulim" pitchFamily="34" charset="-127"/>
                <a:cs typeface="Arial" pitchFamily="34" charset="0"/>
              </a:rPr>
              <a:t>Multiple copies of a unit may be idle </a:t>
            </a:r>
            <a:r>
              <a:rPr lang="en-US" altLang="ko-KR" sz="2000" b="0" dirty="0" smtClean="0">
                <a:effectLst/>
                <a:latin typeface="Arial" pitchFamily="34" charset="0"/>
                <a:ea typeface="Gulim" pitchFamily="34" charset="-127"/>
                <a:cs typeface="Arial" pitchFamily="34" charset="0"/>
              </a:rPr>
              <a:t>– inefficiency</a:t>
            </a:r>
          </a:p>
          <a:p>
            <a:pPr marL="1143000" lvl="2" indent="-228600" algn="l">
              <a:spcBef>
                <a:spcPct val="20000"/>
              </a:spcBef>
              <a:buFontTx/>
              <a:buChar char="•"/>
            </a:pPr>
            <a:r>
              <a:rPr lang="en-US" altLang="ko-KR" sz="2000" dirty="0" smtClean="0">
                <a:latin typeface="Arial" pitchFamily="34" charset="0"/>
                <a:ea typeface="Gulim" pitchFamily="34" charset="-127"/>
                <a:cs typeface="Arial" pitchFamily="34" charset="0"/>
              </a:rPr>
              <a:t>Static scheduling cannot help</a:t>
            </a:r>
            <a:endParaRPr lang="en-US" altLang="ko-KR" sz="2000" b="0" dirty="0">
              <a:effectLst/>
              <a:latin typeface="Arial" pitchFamily="34" charset="0"/>
              <a:ea typeface="Gulim" pitchFamily="34" charset="-127"/>
              <a:cs typeface="Arial" pitchFamily="34" charset="0"/>
            </a:endParaRPr>
          </a:p>
          <a:p>
            <a:pPr marL="1143000" lvl="2" indent="-228600" algn="l">
              <a:spcBef>
                <a:spcPct val="20000"/>
              </a:spcBef>
              <a:buFontTx/>
              <a:buChar char="•"/>
            </a:pPr>
            <a:endParaRPr lang="en-US" altLang="ko-KR" sz="2000" b="0" dirty="0">
              <a:effectLst/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2344964" name="Text Box 4"/>
          <p:cNvSpPr txBox="1">
            <a:spLocks noChangeArrowheads="1"/>
          </p:cNvSpPr>
          <p:nvPr/>
        </p:nvSpPr>
        <p:spPr bwMode="auto">
          <a:xfrm>
            <a:off x="381000" y="3276600"/>
            <a:ext cx="8108950" cy="331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7651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7651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663575" algn="l" defTabSz="7651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7651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7651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765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765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765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765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latinLnBrk="1" hangingPunct="1"/>
            <a:endParaRPr kumimoji="1" lang="en-US" altLang="ko-KR" sz="2800" dirty="0">
              <a:solidFill>
                <a:srgbClr val="FFFF00"/>
              </a:solidFill>
              <a:effectLst/>
              <a:latin typeface="Arial" charset="0"/>
              <a:ea typeface="Gulim" pitchFamily="34" charset="-127"/>
            </a:endParaRPr>
          </a:p>
          <a:p>
            <a:pPr eaLnBrk="1" latinLnBrk="1" hangingPunct="1">
              <a:lnSpc>
                <a:spcPct val="120000"/>
              </a:lnSpc>
              <a:buClr>
                <a:schemeClr val="tx1"/>
              </a:buClr>
              <a:buFontTx/>
              <a:buChar char="•"/>
            </a:pPr>
            <a:r>
              <a:rPr kumimoji="1" lang="en-US" altLang="ko-KR" sz="2800" dirty="0">
                <a:solidFill>
                  <a:srgbClr val="FFFF00"/>
                </a:solidFill>
                <a:effectLst/>
                <a:latin typeface="Arial" charset="0"/>
                <a:ea typeface="Gulim" pitchFamily="34" charset="-127"/>
              </a:rPr>
              <a:t>  </a:t>
            </a:r>
            <a:r>
              <a:rPr kumimoji="1" lang="en-US" altLang="ko-KR" sz="2800" dirty="0">
                <a:solidFill>
                  <a:srgbClr val="A50021"/>
                </a:solidFill>
                <a:effectLst/>
                <a:latin typeface="Arial" charset="0"/>
                <a:ea typeface="Gulim" pitchFamily="34" charset="-127"/>
              </a:rPr>
              <a:t>Dynamic Scheduling by Hardware</a:t>
            </a:r>
          </a:p>
          <a:p>
            <a:pPr lvl="1" eaLnBrk="1" latinLnBrk="1" hangingPunct="1">
              <a:lnSpc>
                <a:spcPct val="120000"/>
              </a:lnSpc>
              <a:buFontTx/>
              <a:buChar char="–"/>
            </a:pPr>
            <a:r>
              <a:rPr kumimoji="1" lang="en-US" altLang="ko-KR" sz="2000" dirty="0">
                <a:solidFill>
                  <a:srgbClr val="A50021"/>
                </a:solidFill>
                <a:effectLst/>
                <a:latin typeface="Arial" charset="0"/>
                <a:ea typeface="Gulim" pitchFamily="34" charset="-127"/>
              </a:rPr>
              <a:t>  Allow </a:t>
            </a:r>
            <a:r>
              <a:rPr kumimoji="1" lang="en-US" altLang="ko-KR" sz="2000" i="1" dirty="0">
                <a:solidFill>
                  <a:srgbClr val="0000CC"/>
                </a:solidFill>
                <a:effectLst/>
                <a:latin typeface="Arial" charset="0"/>
                <a:ea typeface="Gulim" pitchFamily="34" charset="-127"/>
              </a:rPr>
              <a:t>Out-of-order execution</a:t>
            </a:r>
            <a:r>
              <a:rPr kumimoji="1" lang="en-US" altLang="ko-KR" sz="2000" dirty="0">
                <a:solidFill>
                  <a:srgbClr val="A50021"/>
                </a:solidFill>
                <a:effectLst/>
                <a:latin typeface="Arial" charset="0"/>
                <a:ea typeface="Gulim" pitchFamily="34" charset="-127"/>
              </a:rPr>
              <a:t>, </a:t>
            </a:r>
            <a:r>
              <a:rPr kumimoji="1" lang="en-US" altLang="ko-KR" sz="2000" i="1" dirty="0">
                <a:solidFill>
                  <a:srgbClr val="0000CC"/>
                </a:solidFill>
                <a:effectLst/>
                <a:latin typeface="Arial" charset="0"/>
                <a:ea typeface="Gulim" pitchFamily="34" charset="-127"/>
              </a:rPr>
              <a:t>Out-of-order </a:t>
            </a:r>
            <a:r>
              <a:rPr kumimoji="1" lang="en-US" altLang="ko-KR" sz="2000" i="1" dirty="0" smtClean="0">
                <a:solidFill>
                  <a:srgbClr val="0000CC"/>
                </a:solidFill>
                <a:effectLst/>
                <a:latin typeface="Arial" charset="0"/>
                <a:ea typeface="Gulim" pitchFamily="34" charset="-127"/>
              </a:rPr>
              <a:t>“completion”</a:t>
            </a:r>
            <a:endParaRPr kumimoji="1" lang="en-US" altLang="ko-KR" sz="2000" i="1" dirty="0">
              <a:solidFill>
                <a:srgbClr val="0000CC"/>
              </a:solidFill>
              <a:effectLst/>
              <a:latin typeface="Arial" charset="0"/>
              <a:ea typeface="Gulim" pitchFamily="34" charset="-127"/>
            </a:endParaRPr>
          </a:p>
          <a:p>
            <a:pPr lvl="1" eaLnBrk="1" latinLnBrk="1" hangingPunct="1">
              <a:lnSpc>
                <a:spcPct val="120000"/>
              </a:lnSpc>
              <a:buFontTx/>
              <a:buChar char="–"/>
            </a:pPr>
            <a:r>
              <a:rPr kumimoji="1" lang="en-US" altLang="ko-KR" sz="2000" dirty="0">
                <a:solidFill>
                  <a:srgbClr val="A50021"/>
                </a:solidFill>
                <a:effectLst/>
                <a:latin typeface="Arial" charset="0"/>
                <a:ea typeface="Gulim" pitchFamily="34" charset="-127"/>
              </a:rPr>
              <a:t>  Even though an instruction is stalled, later instructions, with no    	data dependencies with the instructions which are stalled and 		causing the stall, can proceed</a:t>
            </a:r>
          </a:p>
          <a:p>
            <a:pPr lvl="1" eaLnBrk="1" latinLnBrk="1" hangingPunct="1">
              <a:lnSpc>
                <a:spcPct val="120000"/>
              </a:lnSpc>
              <a:buFontTx/>
              <a:buChar char="–"/>
            </a:pPr>
            <a:r>
              <a:rPr kumimoji="1" lang="en-US" altLang="ko-KR" sz="2000" dirty="0">
                <a:solidFill>
                  <a:srgbClr val="A50021"/>
                </a:solidFill>
                <a:effectLst/>
                <a:latin typeface="Arial" charset="0"/>
                <a:ea typeface="Gulim" pitchFamily="34" charset="-127"/>
              </a:rPr>
              <a:t>  Efficient utilization of functional unit with multiple units</a:t>
            </a:r>
            <a:r>
              <a:rPr kumimoji="1" lang="en-US" altLang="ko-KR" sz="2000" dirty="0">
                <a:solidFill>
                  <a:srgbClr val="FFFF00"/>
                </a:solidFill>
                <a:effectLst/>
                <a:latin typeface="Arial" charset="0"/>
                <a:ea typeface="Gulim" pitchFamily="34" charset="-127"/>
              </a:rPr>
              <a:t> </a:t>
            </a:r>
            <a:r>
              <a:rPr kumimoji="1" lang="en-US" altLang="ko-KR" sz="2800" dirty="0">
                <a:solidFill>
                  <a:srgbClr val="FFFF00"/>
                </a:solidFill>
                <a:effectLst/>
                <a:latin typeface="Arial" charset="0"/>
                <a:ea typeface="Gulim" pitchFamily="34" charset="-127"/>
              </a:rPr>
              <a:t> </a:t>
            </a:r>
            <a:endParaRPr kumimoji="1" lang="en-US" altLang="ko-KR" sz="2800" i="1" dirty="0">
              <a:solidFill>
                <a:srgbClr val="FFFF00"/>
              </a:solidFill>
              <a:effectLst/>
              <a:latin typeface="Arial" charset="0"/>
              <a:ea typeface="Gulim" pitchFamily="34" charset="-127"/>
            </a:endParaRPr>
          </a:p>
          <a:p>
            <a:endParaRPr kumimoji="1" lang="en-US" altLang="ko-KR" sz="20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122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CD1E-EFEE-4714-98A7-E7E6610DCE2D}" type="slidenum">
              <a:rPr lang="en-US"/>
              <a:pPr/>
              <a:t>70</a:t>
            </a:fld>
            <a:endParaRPr lang="en-US"/>
          </a:p>
        </p:txBody>
      </p:sp>
      <p:sp>
        <p:nvSpPr>
          <p:cNvPr id="247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6858000" cy="609600"/>
          </a:xfrm>
        </p:spPr>
        <p:txBody>
          <a:bodyPr>
            <a:normAutofit fontScale="90000"/>
          </a:bodyPr>
          <a:lstStyle/>
          <a:p>
            <a:r>
              <a:rPr lang="en-US"/>
              <a:t>Why can Tomasulo overlap iterations of loops?</a:t>
            </a:r>
          </a:p>
        </p:txBody>
      </p:sp>
      <p:sp>
        <p:nvSpPr>
          <p:cNvPr id="247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Register renaming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Multiple iterations use different physical destinations for registers (dynamic loop unrolling).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Reservation stations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Buffer old values of registers - </a:t>
            </a:r>
            <a:r>
              <a:rPr lang="en-US" dirty="0" smtClean="0"/>
              <a:t>avoiding </a:t>
            </a:r>
            <a:r>
              <a:rPr lang="en-US" dirty="0"/>
              <a:t>the WAR stall that we saw in the scoreboard.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Other perspective: </a:t>
            </a:r>
            <a:r>
              <a:rPr lang="en-US" dirty="0" err="1"/>
              <a:t>Tomasulo</a:t>
            </a:r>
            <a:r>
              <a:rPr lang="en-US" dirty="0"/>
              <a:t> </a:t>
            </a:r>
            <a:r>
              <a:rPr lang="en-US" dirty="0" smtClean="0"/>
              <a:t>builds </a:t>
            </a:r>
            <a:r>
              <a:rPr lang="en-US" dirty="0"/>
              <a:t>data flow dependency graph on the fly. </a:t>
            </a:r>
          </a:p>
        </p:txBody>
      </p:sp>
    </p:spTree>
    <p:extLst>
      <p:ext uri="{BB962C8B-B14F-4D97-AF65-F5344CB8AC3E}">
        <p14:creationId xmlns:p14="http://schemas.microsoft.com/office/powerpoint/2010/main" val="354358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56282-B71A-4149-BEF7-ECAC7DD44D1E}" type="slidenum">
              <a:rPr lang="en-US"/>
              <a:pPr/>
              <a:t>71</a:t>
            </a:fld>
            <a:endParaRPr lang="en-US"/>
          </a:p>
        </p:txBody>
      </p:sp>
      <p:sp>
        <p:nvSpPr>
          <p:cNvPr id="2479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Tomasulo’s scheme offers 2 major advantages</a:t>
            </a:r>
          </a:p>
        </p:txBody>
      </p:sp>
      <p:sp>
        <p:nvSpPr>
          <p:cNvPr id="247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Tx/>
              <a:buAutoNum type="arabicParenBoth"/>
            </a:pPr>
            <a:r>
              <a:rPr lang="en-US" b="1"/>
              <a:t>the distribution of the hazard detection logic</a:t>
            </a:r>
          </a:p>
          <a:p>
            <a:pPr marL="800100" lvl="1" indent="-342900" algn="just"/>
            <a:r>
              <a:rPr lang="en-US"/>
              <a:t>Distributed reservation stations and the CDB</a:t>
            </a:r>
          </a:p>
          <a:p>
            <a:pPr marL="800100" lvl="1" indent="-342900"/>
            <a:r>
              <a:rPr lang="en-US"/>
              <a:t>If multiple instructions waiting on single result, the instructions can be released simultaneously by broadcast on CDB </a:t>
            </a:r>
          </a:p>
          <a:p>
            <a:pPr marL="800100" lvl="1" indent="-342900" algn="just"/>
            <a:r>
              <a:rPr lang="en-US"/>
              <a:t>If a centralized register file were used, the units would have to read their results from the registers when register buses are available.</a:t>
            </a:r>
          </a:p>
          <a:p>
            <a:pPr marL="457200" indent="-457200" algn="just">
              <a:buFontTx/>
              <a:buNone/>
            </a:pPr>
            <a:r>
              <a:rPr lang="en-US" b="1"/>
              <a:t>(2) the elimination of stalls for WAW and WAR hazards</a:t>
            </a:r>
          </a:p>
          <a:p>
            <a:pPr marL="457200" indent="-457200" algn="just">
              <a:buFontTx/>
              <a:buNone/>
            </a:pPr>
            <a:endParaRPr lang="en-US" b="1"/>
          </a:p>
          <a:p>
            <a:pPr marL="457200" indent="-4572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7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E42C6-E725-4655-853A-F6D55CEDE7B9}" type="slidenum">
              <a:rPr lang="en-US"/>
              <a:pPr/>
              <a:t>72</a:t>
            </a:fld>
            <a:endParaRPr lang="en-US"/>
          </a:p>
        </p:txBody>
      </p:sp>
      <p:sp>
        <p:nvSpPr>
          <p:cNvPr id="249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Recall from Pipelining</a:t>
            </a:r>
          </a:p>
        </p:txBody>
      </p:sp>
      <p:sp>
        <p:nvSpPr>
          <p:cNvPr id="249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114800"/>
          </a:xfrm>
        </p:spPr>
        <p:txBody>
          <a:bodyPr/>
          <a:lstStyle/>
          <a:p>
            <a:pPr marL="285750" indent="-285750">
              <a:spcBef>
                <a:spcPct val="35000"/>
              </a:spcBef>
            </a:pPr>
            <a:r>
              <a:rPr lang="en-US" altLang="en-US" sz="2400">
                <a:latin typeface="Comic Sans MS" pitchFamily="66" charset="0"/>
              </a:rPr>
              <a:t>Pipeline CPI = Ideal pipeline CPI + Structural Stalls + Data Hazard Stalls + Control Stalls</a:t>
            </a:r>
          </a:p>
          <a:p>
            <a:pPr marL="685800" lvl="1" indent="-228600">
              <a:spcBef>
                <a:spcPct val="35000"/>
              </a:spcBef>
            </a:pPr>
            <a:r>
              <a:rPr lang="en-US" altLang="en-US" sz="2000" u="sng">
                <a:solidFill>
                  <a:srgbClr val="FF0000"/>
                </a:solidFill>
                <a:latin typeface="Comic Sans MS" pitchFamily="66" charset="0"/>
              </a:rPr>
              <a:t>Ideal pipeline CPI</a:t>
            </a:r>
            <a:r>
              <a:rPr lang="en-US" altLang="en-US" sz="2000">
                <a:latin typeface="Comic Sans MS" pitchFamily="66" charset="0"/>
              </a:rPr>
              <a:t>: measure of the maximum performance attainable by the implementation</a:t>
            </a:r>
          </a:p>
          <a:p>
            <a:pPr marL="685800" lvl="1" indent="-228600">
              <a:spcBef>
                <a:spcPct val="35000"/>
              </a:spcBef>
            </a:pPr>
            <a:r>
              <a:rPr lang="en-US" altLang="en-US" sz="2000" u="sng">
                <a:solidFill>
                  <a:srgbClr val="0000FF"/>
                </a:solidFill>
                <a:latin typeface="Comic Sans MS" pitchFamily="66" charset="0"/>
              </a:rPr>
              <a:t>Structural hazards</a:t>
            </a:r>
            <a:r>
              <a:rPr lang="en-US" altLang="en-US" sz="2000">
                <a:solidFill>
                  <a:srgbClr val="0000FF"/>
                </a:solidFill>
                <a:latin typeface="Comic Sans MS" pitchFamily="66" charset="0"/>
              </a:rPr>
              <a:t>:</a:t>
            </a:r>
            <a:r>
              <a:rPr lang="en-US" altLang="en-US" sz="2000">
                <a:latin typeface="Comic Sans MS" pitchFamily="66" charset="0"/>
              </a:rPr>
              <a:t> HW cannot support this combination of instructions</a:t>
            </a:r>
          </a:p>
          <a:p>
            <a:pPr marL="685800" lvl="1" indent="-228600">
              <a:spcBef>
                <a:spcPct val="35000"/>
              </a:spcBef>
            </a:pPr>
            <a:r>
              <a:rPr lang="en-US" altLang="en-US" sz="2000" u="sng">
                <a:solidFill>
                  <a:srgbClr val="0000FF"/>
                </a:solidFill>
                <a:latin typeface="Comic Sans MS" pitchFamily="66" charset="0"/>
              </a:rPr>
              <a:t>Data hazards</a:t>
            </a:r>
            <a:r>
              <a:rPr lang="en-US" altLang="en-US" sz="2000">
                <a:solidFill>
                  <a:srgbClr val="0000FF"/>
                </a:solidFill>
                <a:latin typeface="Comic Sans MS" pitchFamily="66" charset="0"/>
              </a:rPr>
              <a:t>:</a:t>
            </a:r>
            <a:r>
              <a:rPr lang="en-US" altLang="en-US" sz="2000">
                <a:latin typeface="Comic Sans MS" pitchFamily="66" charset="0"/>
              </a:rPr>
              <a:t> Instruction depends on result of prior instruction still in the pipeline</a:t>
            </a:r>
          </a:p>
          <a:p>
            <a:pPr marL="685800" lvl="1" indent="-228600">
              <a:spcBef>
                <a:spcPct val="35000"/>
              </a:spcBef>
            </a:pPr>
            <a:r>
              <a:rPr lang="en-US" altLang="en-US" sz="2000" u="sng">
                <a:solidFill>
                  <a:srgbClr val="0000FF"/>
                </a:solidFill>
                <a:latin typeface="Comic Sans MS" pitchFamily="66" charset="0"/>
              </a:rPr>
              <a:t>Control hazards</a:t>
            </a:r>
            <a:r>
              <a:rPr lang="en-US" altLang="en-US" sz="2000">
                <a:latin typeface="Comic Sans MS" pitchFamily="66" charset="0"/>
              </a:rPr>
              <a:t>: Caused by delay between the fetching of instructions and decisions about changes in control flow (branches and jumps)</a:t>
            </a:r>
          </a:p>
        </p:txBody>
      </p:sp>
    </p:spTree>
    <p:extLst>
      <p:ext uri="{BB962C8B-B14F-4D97-AF65-F5344CB8AC3E}">
        <p14:creationId xmlns:p14="http://schemas.microsoft.com/office/powerpoint/2010/main" val="4258669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14D08-A0AA-4FE5-A2FA-F1DF04CC6FBD}" type="slidenum">
              <a:rPr lang="en-US"/>
              <a:pPr/>
              <a:t>73</a:t>
            </a:fld>
            <a:endParaRPr lang="en-US"/>
          </a:p>
        </p:txBody>
      </p:sp>
      <p:sp>
        <p:nvSpPr>
          <p:cNvPr id="249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Techniques to Reduce Stalls and Increase ILP</a:t>
            </a:r>
          </a:p>
        </p:txBody>
      </p:sp>
      <p:sp>
        <p:nvSpPr>
          <p:cNvPr id="249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2667000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Hardware</a:t>
            </a:r>
            <a:r>
              <a:rPr lang="en-US" sz="2400">
                <a:latin typeface="Comic Sans MS" pitchFamily="66" charset="0"/>
              </a:rPr>
              <a:t> Schemes to Reduce: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>
                <a:latin typeface="Comic Sans MS" pitchFamily="66" charset="0"/>
              </a:rPr>
              <a:t>Structural hazards</a:t>
            </a:r>
          </a:p>
          <a:p>
            <a:pPr lvl="2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800">
                <a:latin typeface="Comic Sans MS" pitchFamily="66" charset="0"/>
              </a:rPr>
              <a:t>Memory: Separate instruction and data memory</a:t>
            </a:r>
          </a:p>
          <a:p>
            <a:pPr lvl="2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800">
                <a:latin typeface="Comic Sans MS" pitchFamily="66" charset="0"/>
              </a:rPr>
              <a:t>Registers: Write 1st half of cycle and read 2</a:t>
            </a:r>
            <a:r>
              <a:rPr lang="en-US" sz="1800" baseline="30000">
                <a:latin typeface="Comic Sans MS" pitchFamily="66" charset="0"/>
              </a:rPr>
              <a:t>nd</a:t>
            </a:r>
            <a:r>
              <a:rPr lang="en-US" sz="1800">
                <a:latin typeface="Comic Sans MS" pitchFamily="66" charset="0"/>
              </a:rPr>
              <a:t> half of cycle</a:t>
            </a:r>
          </a:p>
        </p:txBody>
      </p:sp>
      <p:sp>
        <p:nvSpPr>
          <p:cNvPr id="2494468" name="Rectangle 4"/>
          <p:cNvSpPr>
            <a:spLocks noChangeArrowheads="1"/>
          </p:cNvSpPr>
          <p:nvPr/>
        </p:nvSpPr>
        <p:spPr bwMode="auto">
          <a:xfrm>
            <a:off x="1295400" y="4021138"/>
            <a:ext cx="763588" cy="8763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400">
                <a:effectLst/>
                <a:ea typeface="PMingLiU" pitchFamily="18" charset="-120"/>
              </a:rPr>
              <a:t>Mem</a:t>
            </a:r>
            <a:endParaRPr lang="en-US" altLang="zh-TW">
              <a:effectLst/>
              <a:ea typeface="PMingLiU" pitchFamily="18" charset="-120"/>
            </a:endParaRPr>
          </a:p>
        </p:txBody>
      </p:sp>
      <p:grpSp>
        <p:nvGrpSpPr>
          <p:cNvPr id="2494469" name="Group 5"/>
          <p:cNvGrpSpPr>
            <a:grpSpLocks/>
          </p:cNvGrpSpPr>
          <p:nvPr/>
        </p:nvGrpSpPr>
        <p:grpSpPr bwMode="auto">
          <a:xfrm>
            <a:off x="4191000" y="3962400"/>
            <a:ext cx="606425" cy="1038225"/>
            <a:chOff x="2021" y="1363"/>
            <a:chExt cx="253" cy="400"/>
          </a:xfrm>
        </p:grpSpPr>
        <p:sp>
          <p:nvSpPr>
            <p:cNvPr id="2494470" name="Freeform 6"/>
            <p:cNvSpPr>
              <a:spLocks/>
            </p:cNvSpPr>
            <p:nvPr/>
          </p:nvSpPr>
          <p:spPr bwMode="auto">
            <a:xfrm>
              <a:off x="2021" y="1363"/>
              <a:ext cx="253" cy="400"/>
            </a:xfrm>
            <a:custGeom>
              <a:avLst/>
              <a:gdLst>
                <a:gd name="T0" fmla="*/ 0 w 484"/>
                <a:gd name="T1" fmla="*/ 774 h 774"/>
                <a:gd name="T2" fmla="*/ 0 w 484"/>
                <a:gd name="T3" fmla="*/ 579 h 774"/>
                <a:gd name="T4" fmla="*/ 242 w 484"/>
                <a:gd name="T5" fmla="*/ 532 h 774"/>
                <a:gd name="T6" fmla="*/ 242 w 484"/>
                <a:gd name="T7" fmla="*/ 243 h 774"/>
                <a:gd name="T8" fmla="*/ 0 w 484"/>
                <a:gd name="T9" fmla="*/ 195 h 774"/>
                <a:gd name="T10" fmla="*/ 0 w 484"/>
                <a:gd name="T11" fmla="*/ 0 h 774"/>
                <a:gd name="T12" fmla="*/ 484 w 484"/>
                <a:gd name="T13" fmla="*/ 101 h 774"/>
                <a:gd name="T14" fmla="*/ 484 w 484"/>
                <a:gd name="T15" fmla="*/ 674 h 774"/>
                <a:gd name="T16" fmla="*/ 0 w 484"/>
                <a:gd name="T1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4" h="774">
                  <a:moveTo>
                    <a:pt x="0" y="774"/>
                  </a:moveTo>
                  <a:lnTo>
                    <a:pt x="0" y="579"/>
                  </a:lnTo>
                  <a:lnTo>
                    <a:pt x="242" y="532"/>
                  </a:lnTo>
                  <a:lnTo>
                    <a:pt x="242" y="243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484" y="101"/>
                  </a:lnTo>
                  <a:lnTo>
                    <a:pt x="484" y="674"/>
                  </a:lnTo>
                  <a:lnTo>
                    <a:pt x="0" y="7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4471" name="Text Box 7"/>
            <p:cNvSpPr txBox="1">
              <a:spLocks noChangeArrowheads="1"/>
            </p:cNvSpPr>
            <p:nvPr/>
          </p:nvSpPr>
          <p:spPr bwMode="auto">
            <a:xfrm rot="-5400000">
              <a:off x="2062" y="1581"/>
              <a:ext cx="216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1400">
                  <a:effectLst/>
                  <a:ea typeface="PMingLiU" pitchFamily="18" charset="-120"/>
                </a:rPr>
                <a:t>ALU</a:t>
              </a:r>
              <a:endParaRPr lang="en-US" altLang="zh-TW">
                <a:effectLst/>
                <a:ea typeface="PMingLiU" pitchFamily="18" charset="-120"/>
              </a:endParaRPr>
            </a:p>
          </p:txBody>
        </p:sp>
      </p:grpSp>
      <p:grpSp>
        <p:nvGrpSpPr>
          <p:cNvPr id="2494472" name="Group 8"/>
          <p:cNvGrpSpPr>
            <a:grpSpLocks/>
          </p:cNvGrpSpPr>
          <p:nvPr/>
        </p:nvGrpSpPr>
        <p:grpSpPr bwMode="auto">
          <a:xfrm>
            <a:off x="2713038" y="4044950"/>
            <a:ext cx="949325" cy="827088"/>
            <a:chOff x="1091" y="1668"/>
            <a:chExt cx="396" cy="318"/>
          </a:xfrm>
        </p:grpSpPr>
        <p:grpSp>
          <p:nvGrpSpPr>
            <p:cNvPr id="2494473" name="Group 9"/>
            <p:cNvGrpSpPr>
              <a:grpSpLocks/>
            </p:cNvGrpSpPr>
            <p:nvPr/>
          </p:nvGrpSpPr>
          <p:grpSpPr bwMode="auto">
            <a:xfrm>
              <a:off x="1091" y="1668"/>
              <a:ext cx="396" cy="318"/>
              <a:chOff x="1936" y="2560"/>
              <a:chExt cx="469" cy="400"/>
            </a:xfrm>
          </p:grpSpPr>
          <p:sp>
            <p:nvSpPr>
              <p:cNvPr id="2494474" name="Freeform 10"/>
              <p:cNvSpPr>
                <a:spLocks/>
              </p:cNvSpPr>
              <p:nvPr/>
            </p:nvSpPr>
            <p:spPr bwMode="auto">
              <a:xfrm>
                <a:off x="1936" y="2560"/>
                <a:ext cx="255" cy="400"/>
              </a:xfrm>
              <a:custGeom>
                <a:avLst/>
                <a:gdLst>
                  <a:gd name="T0" fmla="*/ 255 w 255"/>
                  <a:gd name="T1" fmla="*/ 0 h 400"/>
                  <a:gd name="T2" fmla="*/ 0 w 255"/>
                  <a:gd name="T3" fmla="*/ 0 h 400"/>
                  <a:gd name="T4" fmla="*/ 0 w 255"/>
                  <a:gd name="T5" fmla="*/ 400 h 400"/>
                  <a:gd name="T6" fmla="*/ 246 w 255"/>
                  <a:gd name="T7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5" h="400">
                    <a:moveTo>
                      <a:pt x="255" y="0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246" y="400"/>
                    </a:ln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4475" name="Freeform 11"/>
              <p:cNvSpPr>
                <a:spLocks/>
              </p:cNvSpPr>
              <p:nvPr/>
            </p:nvSpPr>
            <p:spPr bwMode="auto">
              <a:xfrm flipH="1">
                <a:off x="2159" y="2560"/>
                <a:ext cx="246" cy="400"/>
              </a:xfrm>
              <a:custGeom>
                <a:avLst/>
                <a:gdLst>
                  <a:gd name="T0" fmla="*/ 255 w 255"/>
                  <a:gd name="T1" fmla="*/ 0 h 400"/>
                  <a:gd name="T2" fmla="*/ 0 w 255"/>
                  <a:gd name="T3" fmla="*/ 0 h 400"/>
                  <a:gd name="T4" fmla="*/ 0 w 255"/>
                  <a:gd name="T5" fmla="*/ 400 h 400"/>
                  <a:gd name="T6" fmla="*/ 246 w 255"/>
                  <a:gd name="T7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5" h="400">
                    <a:moveTo>
                      <a:pt x="255" y="0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246" y="40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94476" name="Text Box 12"/>
            <p:cNvSpPr txBox="1">
              <a:spLocks noChangeArrowheads="1"/>
            </p:cNvSpPr>
            <p:nvPr/>
          </p:nvSpPr>
          <p:spPr bwMode="auto">
            <a:xfrm>
              <a:off x="1152" y="1761"/>
              <a:ext cx="201" cy="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1400">
                  <a:effectLst/>
                  <a:ea typeface="PMingLiU" pitchFamily="18" charset="-120"/>
                </a:rPr>
                <a:t>Reg</a:t>
              </a:r>
              <a:endParaRPr lang="en-US" altLang="zh-TW">
                <a:effectLst/>
                <a:ea typeface="PMingLiU" pitchFamily="18" charset="-120"/>
              </a:endParaRPr>
            </a:p>
          </p:txBody>
        </p:sp>
      </p:grpSp>
      <p:sp>
        <p:nvSpPr>
          <p:cNvPr id="2494477" name="Rectangle 13"/>
          <p:cNvSpPr>
            <a:spLocks noChangeArrowheads="1"/>
          </p:cNvSpPr>
          <p:nvPr/>
        </p:nvSpPr>
        <p:spPr bwMode="auto">
          <a:xfrm>
            <a:off x="5383213" y="4067175"/>
            <a:ext cx="763587" cy="8763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400" b="0">
                <a:effectLst/>
                <a:ea typeface="PMingLiU" pitchFamily="18" charset="-120"/>
              </a:rPr>
              <a:t>Mem</a:t>
            </a:r>
            <a:endParaRPr lang="en-US" altLang="zh-TW" b="0">
              <a:effectLst/>
              <a:ea typeface="PMingLiU" pitchFamily="18" charset="-120"/>
            </a:endParaRPr>
          </a:p>
        </p:txBody>
      </p:sp>
      <p:grpSp>
        <p:nvGrpSpPr>
          <p:cNvPr id="2494478" name="Group 14"/>
          <p:cNvGrpSpPr>
            <a:grpSpLocks/>
          </p:cNvGrpSpPr>
          <p:nvPr/>
        </p:nvGrpSpPr>
        <p:grpSpPr bwMode="auto">
          <a:xfrm>
            <a:off x="6740525" y="4094163"/>
            <a:ext cx="949325" cy="823912"/>
            <a:chOff x="3069" y="1364"/>
            <a:chExt cx="396" cy="318"/>
          </a:xfrm>
        </p:grpSpPr>
        <p:grpSp>
          <p:nvGrpSpPr>
            <p:cNvPr id="2494479" name="Group 15"/>
            <p:cNvGrpSpPr>
              <a:grpSpLocks/>
            </p:cNvGrpSpPr>
            <p:nvPr/>
          </p:nvGrpSpPr>
          <p:grpSpPr bwMode="auto">
            <a:xfrm flipH="1">
              <a:off x="3069" y="1364"/>
              <a:ext cx="396" cy="318"/>
              <a:chOff x="1936" y="2560"/>
              <a:chExt cx="469" cy="400"/>
            </a:xfrm>
          </p:grpSpPr>
          <p:sp>
            <p:nvSpPr>
              <p:cNvPr id="2494480" name="Freeform 16"/>
              <p:cNvSpPr>
                <a:spLocks/>
              </p:cNvSpPr>
              <p:nvPr/>
            </p:nvSpPr>
            <p:spPr bwMode="auto">
              <a:xfrm>
                <a:off x="1936" y="2560"/>
                <a:ext cx="255" cy="400"/>
              </a:xfrm>
              <a:custGeom>
                <a:avLst/>
                <a:gdLst>
                  <a:gd name="T0" fmla="*/ 255 w 255"/>
                  <a:gd name="T1" fmla="*/ 0 h 400"/>
                  <a:gd name="T2" fmla="*/ 0 w 255"/>
                  <a:gd name="T3" fmla="*/ 0 h 400"/>
                  <a:gd name="T4" fmla="*/ 0 w 255"/>
                  <a:gd name="T5" fmla="*/ 400 h 400"/>
                  <a:gd name="T6" fmla="*/ 246 w 255"/>
                  <a:gd name="T7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5" h="400">
                    <a:moveTo>
                      <a:pt x="255" y="0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246" y="400"/>
                    </a:ln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4481" name="Freeform 17"/>
              <p:cNvSpPr>
                <a:spLocks/>
              </p:cNvSpPr>
              <p:nvPr/>
            </p:nvSpPr>
            <p:spPr bwMode="auto">
              <a:xfrm flipH="1">
                <a:off x="2159" y="2560"/>
                <a:ext cx="246" cy="400"/>
              </a:xfrm>
              <a:custGeom>
                <a:avLst/>
                <a:gdLst>
                  <a:gd name="T0" fmla="*/ 255 w 255"/>
                  <a:gd name="T1" fmla="*/ 0 h 400"/>
                  <a:gd name="T2" fmla="*/ 0 w 255"/>
                  <a:gd name="T3" fmla="*/ 0 h 400"/>
                  <a:gd name="T4" fmla="*/ 0 w 255"/>
                  <a:gd name="T5" fmla="*/ 400 h 400"/>
                  <a:gd name="T6" fmla="*/ 246 w 255"/>
                  <a:gd name="T7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5" h="400">
                    <a:moveTo>
                      <a:pt x="255" y="0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246" y="40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94482" name="Text Box 18"/>
            <p:cNvSpPr txBox="1">
              <a:spLocks noChangeArrowheads="1"/>
            </p:cNvSpPr>
            <p:nvPr/>
          </p:nvSpPr>
          <p:spPr bwMode="auto">
            <a:xfrm>
              <a:off x="3134" y="1419"/>
              <a:ext cx="201" cy="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1400">
                  <a:effectLst/>
                  <a:ea typeface="PMingLiU" pitchFamily="18" charset="-120"/>
                </a:rPr>
                <a:t>Reg</a:t>
              </a:r>
              <a:endParaRPr lang="en-US" altLang="zh-TW">
                <a:effectLst/>
                <a:ea typeface="PMingLiU" pitchFamily="18" charset="-120"/>
              </a:endParaRPr>
            </a:p>
          </p:txBody>
        </p:sp>
      </p:grpSp>
      <p:sp>
        <p:nvSpPr>
          <p:cNvPr id="2494483" name="Line 19"/>
          <p:cNvSpPr>
            <a:spLocks noChangeShapeType="1"/>
          </p:cNvSpPr>
          <p:nvPr/>
        </p:nvSpPr>
        <p:spPr bwMode="auto">
          <a:xfrm>
            <a:off x="2082800" y="4602163"/>
            <a:ext cx="630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4484" name="Freeform 20"/>
          <p:cNvSpPr>
            <a:spLocks/>
          </p:cNvSpPr>
          <p:nvPr/>
        </p:nvSpPr>
        <p:spPr bwMode="auto">
          <a:xfrm>
            <a:off x="2408238" y="4156075"/>
            <a:ext cx="304800" cy="446088"/>
          </a:xfrm>
          <a:custGeom>
            <a:avLst/>
            <a:gdLst>
              <a:gd name="T0" fmla="*/ 0 w 127"/>
              <a:gd name="T1" fmla="*/ 172 h 172"/>
              <a:gd name="T2" fmla="*/ 0 w 127"/>
              <a:gd name="T3" fmla="*/ 0 h 172"/>
              <a:gd name="T4" fmla="*/ 127 w 127"/>
              <a:gd name="T5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" h="172">
                <a:moveTo>
                  <a:pt x="0" y="172"/>
                </a:moveTo>
                <a:lnTo>
                  <a:pt x="0" y="0"/>
                </a:lnTo>
                <a:lnTo>
                  <a:pt x="127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4485" name="Line 21"/>
          <p:cNvSpPr>
            <a:spLocks noChangeShapeType="1"/>
          </p:cNvSpPr>
          <p:nvPr/>
        </p:nvSpPr>
        <p:spPr bwMode="auto">
          <a:xfrm>
            <a:off x="3665538" y="4119563"/>
            <a:ext cx="54133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4486" name="Line 22"/>
          <p:cNvSpPr>
            <a:spLocks noChangeShapeType="1"/>
          </p:cNvSpPr>
          <p:nvPr/>
        </p:nvSpPr>
        <p:spPr bwMode="auto">
          <a:xfrm>
            <a:off x="3681413" y="4799013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4487" name="Freeform 23"/>
          <p:cNvSpPr>
            <a:spLocks/>
          </p:cNvSpPr>
          <p:nvPr/>
        </p:nvSpPr>
        <p:spPr bwMode="auto">
          <a:xfrm>
            <a:off x="3978275" y="4552950"/>
            <a:ext cx="1050925" cy="614363"/>
          </a:xfrm>
          <a:custGeom>
            <a:avLst/>
            <a:gdLst>
              <a:gd name="T0" fmla="*/ 0 w 509"/>
              <a:gd name="T1" fmla="*/ 91 h 236"/>
              <a:gd name="T2" fmla="*/ 9 w 509"/>
              <a:gd name="T3" fmla="*/ 236 h 236"/>
              <a:gd name="T4" fmla="*/ 390 w 509"/>
              <a:gd name="T5" fmla="*/ 236 h 236"/>
              <a:gd name="T6" fmla="*/ 509 w 509"/>
              <a:gd name="T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9" h="236">
                <a:moveTo>
                  <a:pt x="0" y="91"/>
                </a:moveTo>
                <a:lnTo>
                  <a:pt x="9" y="236"/>
                </a:lnTo>
                <a:lnTo>
                  <a:pt x="390" y="236"/>
                </a:lnTo>
                <a:lnTo>
                  <a:pt x="50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4488" name="Line 24"/>
          <p:cNvSpPr>
            <a:spLocks noChangeShapeType="1"/>
          </p:cNvSpPr>
          <p:nvPr/>
        </p:nvSpPr>
        <p:spPr bwMode="auto">
          <a:xfrm>
            <a:off x="4829175" y="4576763"/>
            <a:ext cx="544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4489" name="Freeform 25"/>
          <p:cNvSpPr>
            <a:spLocks/>
          </p:cNvSpPr>
          <p:nvPr/>
        </p:nvSpPr>
        <p:spPr bwMode="auto">
          <a:xfrm>
            <a:off x="5267325" y="4389438"/>
            <a:ext cx="1306513" cy="765175"/>
          </a:xfrm>
          <a:custGeom>
            <a:avLst/>
            <a:gdLst>
              <a:gd name="T0" fmla="*/ 0 w 527"/>
              <a:gd name="T1" fmla="*/ 100 h 387"/>
              <a:gd name="T2" fmla="*/ 14 w 527"/>
              <a:gd name="T3" fmla="*/ 387 h 387"/>
              <a:gd name="T4" fmla="*/ 390 w 527"/>
              <a:gd name="T5" fmla="*/ 387 h 387"/>
              <a:gd name="T6" fmla="*/ 527 w 527"/>
              <a:gd name="T7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7" h="387">
                <a:moveTo>
                  <a:pt x="0" y="100"/>
                </a:moveTo>
                <a:lnTo>
                  <a:pt x="14" y="387"/>
                </a:lnTo>
                <a:lnTo>
                  <a:pt x="390" y="387"/>
                </a:lnTo>
                <a:lnTo>
                  <a:pt x="527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4490" name="Line 26"/>
          <p:cNvSpPr>
            <a:spLocks noChangeShapeType="1"/>
          </p:cNvSpPr>
          <p:nvPr/>
        </p:nvSpPr>
        <p:spPr bwMode="auto">
          <a:xfrm flipV="1">
            <a:off x="6110288" y="4398963"/>
            <a:ext cx="6318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8BDD-38AC-4644-92AD-2475879E91F8}" type="slidenum">
              <a:rPr lang="en-US"/>
              <a:pPr/>
              <a:t>74</a:t>
            </a:fld>
            <a:endParaRPr lang="en-US"/>
          </a:p>
        </p:txBody>
      </p:sp>
      <p:sp>
        <p:nvSpPr>
          <p:cNvPr id="249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Techniques to Reduce Stalls</a:t>
            </a:r>
          </a:p>
        </p:txBody>
      </p:sp>
      <p:sp>
        <p:nvSpPr>
          <p:cNvPr id="2495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85800"/>
            <a:ext cx="8458200" cy="19050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8000"/>
                </a:solidFill>
                <a:latin typeface="Comic Sans MS" pitchFamily="66" charset="0"/>
              </a:rPr>
              <a:t>Hardware</a:t>
            </a:r>
            <a:r>
              <a:rPr lang="en-US" sz="2000">
                <a:latin typeface="Comic Sans MS" pitchFamily="66" charset="0"/>
              </a:rPr>
              <a:t> Schemes to Reduce: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800">
                <a:latin typeface="Comic Sans MS" pitchFamily="66" charset="0"/>
              </a:rPr>
              <a:t>Data Hazards</a:t>
            </a:r>
          </a:p>
          <a:p>
            <a:pPr lvl="2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>
                <a:latin typeface="Comic Sans MS" pitchFamily="66" charset="0"/>
              </a:rPr>
              <a:t>Forwarding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800">
                <a:latin typeface="Comic Sans MS" pitchFamily="66" charset="0"/>
              </a:rPr>
              <a:t>Control Hazards</a:t>
            </a:r>
          </a:p>
          <a:p>
            <a:pPr lvl="2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>
                <a:latin typeface="Comic Sans MS" pitchFamily="66" charset="0"/>
              </a:rPr>
              <a:t>Moving the branch resolution earlier in the pipeline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000">
              <a:latin typeface="Comic Sans MS" pitchFamily="66" charset="0"/>
            </a:endParaRPr>
          </a:p>
        </p:txBody>
      </p:sp>
      <p:pic>
        <p:nvPicPr>
          <p:cNvPr id="2495492" name="Picture 4"/>
          <p:cNvPicPr>
            <a:picLocks noGrp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2590800"/>
            <a:ext cx="5638800" cy="35814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5753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6FFC9-C557-400F-8966-8A1F98049FAC}" type="slidenum">
              <a:rPr lang="en-US"/>
              <a:pPr/>
              <a:t>75</a:t>
            </a:fld>
            <a:endParaRPr lang="en-US"/>
          </a:p>
        </p:txBody>
      </p:sp>
      <p:sp>
        <p:nvSpPr>
          <p:cNvPr id="249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Techniques to Reduce Stalls and Increase ILP</a:t>
            </a:r>
          </a:p>
        </p:txBody>
      </p:sp>
      <p:sp>
        <p:nvSpPr>
          <p:cNvPr id="2496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7627938" cy="1584325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sz="2000" b="1">
                <a:solidFill>
                  <a:srgbClr val="008000"/>
                </a:solidFill>
                <a:latin typeface="Comic Sans MS" pitchFamily="66" charset="0"/>
              </a:rPr>
              <a:t>Hardware</a:t>
            </a:r>
            <a:r>
              <a:rPr lang="en-US" sz="2000">
                <a:latin typeface="Comic Sans MS" pitchFamily="66" charset="0"/>
              </a:rPr>
              <a:t> Schemes to increase ILP: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800">
                <a:latin typeface="Comic Sans MS" pitchFamily="66" charset="0"/>
              </a:rPr>
              <a:t>Scoreboarding</a:t>
            </a:r>
          </a:p>
          <a:p>
            <a:pPr lvl="2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>
                <a:latin typeface="Comic Sans MS" pitchFamily="66" charset="0"/>
              </a:rPr>
              <a:t>Allows out-of-order execution of instructions</a:t>
            </a:r>
          </a:p>
          <a:p>
            <a:pPr algn="just">
              <a:buFontTx/>
              <a:buNone/>
            </a:pPr>
            <a:endParaRPr lang="en-US" sz="2000">
              <a:latin typeface="Comic Sans MS" pitchFamily="66" charset="0"/>
            </a:endParaRPr>
          </a:p>
        </p:txBody>
      </p:sp>
      <p:pic>
        <p:nvPicPr>
          <p:cNvPr id="249651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5" t="18974" r="14737" b="48727"/>
          <a:stretch>
            <a:fillRect/>
          </a:stretch>
        </p:blipFill>
        <p:spPr>
          <a:xfrm>
            <a:off x="1524000" y="2590800"/>
            <a:ext cx="5181600" cy="36131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340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45D5-F458-4845-B5A4-D80B8CA5A669}" type="slidenum">
              <a:rPr lang="en-US"/>
              <a:pPr/>
              <a:t>76</a:t>
            </a:fld>
            <a:endParaRPr lang="en-US"/>
          </a:p>
        </p:txBody>
      </p:sp>
      <p:sp>
        <p:nvSpPr>
          <p:cNvPr id="249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Techniques to Reduce Stalls and Increase ILP</a:t>
            </a:r>
          </a:p>
        </p:txBody>
      </p:sp>
      <p:sp>
        <p:nvSpPr>
          <p:cNvPr id="249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Hardware</a:t>
            </a:r>
            <a:r>
              <a:rPr lang="en-US" sz="2400">
                <a:latin typeface="Comic Sans MS" pitchFamily="66" charset="0"/>
              </a:rPr>
              <a:t> Schemes to increase ILP: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>
                <a:latin typeface="Comic Sans MS" pitchFamily="66" charset="0"/>
              </a:rPr>
              <a:t>Scoreboarding</a:t>
            </a:r>
          </a:p>
          <a:p>
            <a:pPr lvl="2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800">
                <a:latin typeface="Comic Sans MS" pitchFamily="66" charset="0"/>
              </a:rPr>
              <a:t>Allows out-of-order execution of instructions</a:t>
            </a:r>
          </a:p>
          <a:p>
            <a:pPr algn="just">
              <a:buFontTx/>
              <a:buNone/>
            </a:pPr>
            <a:endParaRPr lang="en-US" sz="2400">
              <a:latin typeface="Comic Sans MS" pitchFamily="66" charset="0"/>
            </a:endParaRPr>
          </a:p>
        </p:txBody>
      </p:sp>
      <p:grpSp>
        <p:nvGrpSpPr>
          <p:cNvPr id="2497540" name="Group 4"/>
          <p:cNvGrpSpPr>
            <a:grpSpLocks/>
          </p:cNvGrpSpPr>
          <p:nvPr/>
        </p:nvGrpSpPr>
        <p:grpSpPr bwMode="auto">
          <a:xfrm>
            <a:off x="609600" y="2743200"/>
            <a:ext cx="8534400" cy="3713163"/>
            <a:chOff x="445" y="493"/>
            <a:chExt cx="4539" cy="2339"/>
          </a:xfrm>
        </p:grpSpPr>
        <p:sp>
          <p:nvSpPr>
            <p:cNvPr id="2497541" name="Line 5"/>
            <p:cNvSpPr>
              <a:spLocks noChangeShapeType="1"/>
            </p:cNvSpPr>
            <p:nvPr/>
          </p:nvSpPr>
          <p:spPr bwMode="auto">
            <a:xfrm>
              <a:off x="1751" y="773"/>
              <a:ext cx="15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542" name="Line 6"/>
            <p:cNvSpPr>
              <a:spLocks noChangeShapeType="1"/>
            </p:cNvSpPr>
            <p:nvPr/>
          </p:nvSpPr>
          <p:spPr bwMode="auto">
            <a:xfrm>
              <a:off x="1751" y="1654"/>
              <a:ext cx="15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543" name="Rectangle 7"/>
            <p:cNvSpPr>
              <a:spLocks noChangeArrowheads="1"/>
            </p:cNvSpPr>
            <p:nvPr/>
          </p:nvSpPr>
          <p:spPr bwMode="auto">
            <a:xfrm>
              <a:off x="506" y="493"/>
              <a:ext cx="73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u="sng">
                  <a:solidFill>
                    <a:srgbClr val="000000"/>
                  </a:solidFill>
                  <a:effectLst/>
                  <a:latin typeface="Geneva" charset="0"/>
                </a:rPr>
                <a:t>Instruction status </a:t>
              </a:r>
              <a:endParaRPr lang="en-US" sz="1200" b="0">
                <a:effectLst/>
              </a:endParaRPr>
            </a:p>
          </p:txBody>
        </p:sp>
        <p:sp>
          <p:nvSpPr>
            <p:cNvPr id="2497544" name="Rectangle 8"/>
            <p:cNvSpPr>
              <a:spLocks noChangeArrowheads="1"/>
            </p:cNvSpPr>
            <p:nvPr/>
          </p:nvSpPr>
          <p:spPr bwMode="auto">
            <a:xfrm>
              <a:off x="2135" y="493"/>
              <a:ext cx="22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Read</a:t>
              </a:r>
              <a:endParaRPr lang="en-US" sz="1200" b="0">
                <a:effectLst/>
              </a:endParaRPr>
            </a:p>
          </p:txBody>
        </p:sp>
        <p:sp>
          <p:nvSpPr>
            <p:cNvPr id="2497545" name="Rectangle 9"/>
            <p:cNvSpPr>
              <a:spLocks noChangeArrowheads="1"/>
            </p:cNvSpPr>
            <p:nvPr/>
          </p:nvSpPr>
          <p:spPr bwMode="auto">
            <a:xfrm>
              <a:off x="2582" y="493"/>
              <a:ext cx="41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Execution</a:t>
              </a:r>
              <a:endParaRPr lang="en-US" sz="1200" b="0">
                <a:effectLst/>
              </a:endParaRPr>
            </a:p>
          </p:txBody>
        </p:sp>
        <p:sp>
          <p:nvSpPr>
            <p:cNvPr id="2497546" name="Rectangle 10"/>
            <p:cNvSpPr>
              <a:spLocks noChangeArrowheads="1"/>
            </p:cNvSpPr>
            <p:nvPr/>
          </p:nvSpPr>
          <p:spPr bwMode="auto">
            <a:xfrm>
              <a:off x="3023" y="493"/>
              <a:ext cx="22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Write</a:t>
              </a:r>
              <a:endParaRPr lang="en-US" sz="1200" b="0">
                <a:effectLst/>
              </a:endParaRPr>
            </a:p>
          </p:txBody>
        </p:sp>
        <p:sp>
          <p:nvSpPr>
            <p:cNvPr id="2497547" name="Rectangle 11"/>
            <p:cNvSpPr>
              <a:spLocks noChangeArrowheads="1"/>
            </p:cNvSpPr>
            <p:nvPr/>
          </p:nvSpPr>
          <p:spPr bwMode="auto">
            <a:xfrm>
              <a:off x="506" y="640"/>
              <a:ext cx="4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Instruction</a:t>
              </a:r>
              <a:endParaRPr lang="en-US" sz="1200" b="0">
                <a:effectLst/>
              </a:endParaRPr>
            </a:p>
          </p:txBody>
        </p:sp>
        <p:sp>
          <p:nvSpPr>
            <p:cNvPr id="2497548" name="Rectangle 12"/>
            <p:cNvSpPr>
              <a:spLocks noChangeArrowheads="1"/>
            </p:cNvSpPr>
            <p:nvPr/>
          </p:nvSpPr>
          <p:spPr bwMode="auto">
            <a:xfrm>
              <a:off x="1234" y="640"/>
              <a:ext cx="2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j</a:t>
              </a:r>
              <a:endParaRPr lang="en-US" sz="1200" b="0">
                <a:effectLst/>
              </a:endParaRPr>
            </a:p>
          </p:txBody>
        </p:sp>
        <p:sp>
          <p:nvSpPr>
            <p:cNvPr id="2497549" name="Rectangle 13"/>
            <p:cNvSpPr>
              <a:spLocks noChangeArrowheads="1"/>
            </p:cNvSpPr>
            <p:nvPr/>
          </p:nvSpPr>
          <p:spPr bwMode="auto">
            <a:xfrm>
              <a:off x="1534" y="640"/>
              <a:ext cx="4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k</a:t>
              </a:r>
              <a:endParaRPr lang="en-US" sz="1200" b="0">
                <a:effectLst/>
              </a:endParaRPr>
            </a:p>
          </p:txBody>
        </p:sp>
        <p:sp>
          <p:nvSpPr>
            <p:cNvPr id="2497550" name="Rectangle 14"/>
            <p:cNvSpPr>
              <a:spLocks noChangeArrowheads="1"/>
            </p:cNvSpPr>
            <p:nvPr/>
          </p:nvSpPr>
          <p:spPr bwMode="auto">
            <a:xfrm>
              <a:off x="1771" y="640"/>
              <a:ext cx="22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Issue</a:t>
              </a:r>
              <a:endParaRPr lang="en-US" sz="1200" b="0">
                <a:effectLst/>
              </a:endParaRPr>
            </a:p>
          </p:txBody>
        </p:sp>
        <p:sp>
          <p:nvSpPr>
            <p:cNvPr id="2497551" name="Rectangle 15"/>
            <p:cNvSpPr>
              <a:spLocks noChangeArrowheads="1"/>
            </p:cNvSpPr>
            <p:nvPr/>
          </p:nvSpPr>
          <p:spPr bwMode="auto">
            <a:xfrm>
              <a:off x="2135" y="640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operands</a:t>
              </a:r>
              <a:endParaRPr lang="en-US" sz="1200" b="0">
                <a:effectLst/>
              </a:endParaRPr>
            </a:p>
          </p:txBody>
        </p:sp>
        <p:sp>
          <p:nvSpPr>
            <p:cNvPr id="2497552" name="Rectangle 16"/>
            <p:cNvSpPr>
              <a:spLocks noChangeArrowheads="1"/>
            </p:cNvSpPr>
            <p:nvPr/>
          </p:nvSpPr>
          <p:spPr bwMode="auto">
            <a:xfrm>
              <a:off x="2582" y="640"/>
              <a:ext cx="38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complete</a:t>
              </a:r>
              <a:endParaRPr lang="en-US" sz="1200" b="0">
                <a:effectLst/>
              </a:endParaRPr>
            </a:p>
          </p:txBody>
        </p:sp>
        <p:sp>
          <p:nvSpPr>
            <p:cNvPr id="2497553" name="Rectangle 17"/>
            <p:cNvSpPr>
              <a:spLocks noChangeArrowheads="1"/>
            </p:cNvSpPr>
            <p:nvPr/>
          </p:nvSpPr>
          <p:spPr bwMode="auto">
            <a:xfrm>
              <a:off x="3023" y="640"/>
              <a:ext cx="2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 i="1">
                  <a:solidFill>
                    <a:srgbClr val="000000"/>
                  </a:solidFill>
                  <a:effectLst/>
                  <a:latin typeface="Geneva" charset="0"/>
                </a:rPr>
                <a:t>Result</a:t>
              </a:r>
              <a:endParaRPr lang="en-US" sz="1200" b="0">
                <a:effectLst/>
              </a:endParaRPr>
            </a:p>
          </p:txBody>
        </p:sp>
        <p:sp>
          <p:nvSpPr>
            <p:cNvPr id="2497554" name="Rectangle 18"/>
            <p:cNvSpPr>
              <a:spLocks noChangeArrowheads="1"/>
            </p:cNvSpPr>
            <p:nvPr/>
          </p:nvSpPr>
          <p:spPr bwMode="auto">
            <a:xfrm>
              <a:off x="851" y="787"/>
              <a:ext cx="1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F6</a:t>
              </a:r>
              <a:endParaRPr lang="en-US" sz="1200" b="0">
                <a:effectLst/>
              </a:endParaRPr>
            </a:p>
          </p:txBody>
        </p:sp>
        <p:sp>
          <p:nvSpPr>
            <p:cNvPr id="2497555" name="Rectangle 19"/>
            <p:cNvSpPr>
              <a:spLocks noChangeArrowheads="1"/>
            </p:cNvSpPr>
            <p:nvPr/>
          </p:nvSpPr>
          <p:spPr bwMode="auto">
            <a:xfrm>
              <a:off x="1157" y="787"/>
              <a:ext cx="15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34+</a:t>
              </a:r>
              <a:endParaRPr lang="en-US" sz="1200" b="0">
                <a:effectLst/>
              </a:endParaRPr>
            </a:p>
          </p:txBody>
        </p:sp>
        <p:sp>
          <p:nvSpPr>
            <p:cNvPr id="2497556" name="Rectangle 20"/>
            <p:cNvSpPr>
              <a:spLocks noChangeArrowheads="1"/>
            </p:cNvSpPr>
            <p:nvPr/>
          </p:nvSpPr>
          <p:spPr bwMode="auto">
            <a:xfrm>
              <a:off x="1464" y="787"/>
              <a:ext cx="12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R2</a:t>
              </a:r>
              <a:endParaRPr lang="en-US" sz="1200" b="0">
                <a:effectLst/>
              </a:endParaRPr>
            </a:p>
          </p:txBody>
        </p:sp>
        <p:sp>
          <p:nvSpPr>
            <p:cNvPr id="2497557" name="Rectangle 21"/>
            <p:cNvSpPr>
              <a:spLocks noChangeArrowheads="1"/>
            </p:cNvSpPr>
            <p:nvPr/>
          </p:nvSpPr>
          <p:spPr bwMode="auto">
            <a:xfrm>
              <a:off x="1892" y="787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1</a:t>
              </a:r>
              <a:endParaRPr lang="en-US" sz="1200" b="0">
                <a:effectLst/>
              </a:endParaRPr>
            </a:p>
          </p:txBody>
        </p:sp>
        <p:sp>
          <p:nvSpPr>
            <p:cNvPr id="2497558" name="Rectangle 22"/>
            <p:cNvSpPr>
              <a:spLocks noChangeArrowheads="1"/>
            </p:cNvSpPr>
            <p:nvPr/>
          </p:nvSpPr>
          <p:spPr bwMode="auto">
            <a:xfrm>
              <a:off x="2301" y="787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2</a:t>
              </a:r>
              <a:endParaRPr lang="en-US" sz="1200" b="0">
                <a:effectLst/>
              </a:endParaRPr>
            </a:p>
          </p:txBody>
        </p:sp>
        <p:sp>
          <p:nvSpPr>
            <p:cNvPr id="2497559" name="Rectangle 23"/>
            <p:cNvSpPr>
              <a:spLocks noChangeArrowheads="1"/>
            </p:cNvSpPr>
            <p:nvPr/>
          </p:nvSpPr>
          <p:spPr bwMode="auto">
            <a:xfrm>
              <a:off x="2742" y="787"/>
              <a:ext cx="5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3</a:t>
              </a:r>
              <a:endParaRPr lang="en-US" sz="1200" b="0">
                <a:effectLst/>
              </a:endParaRPr>
            </a:p>
          </p:txBody>
        </p:sp>
        <p:sp>
          <p:nvSpPr>
            <p:cNvPr id="2497560" name="Rectangle 24"/>
            <p:cNvSpPr>
              <a:spLocks noChangeArrowheads="1"/>
            </p:cNvSpPr>
            <p:nvPr/>
          </p:nvSpPr>
          <p:spPr bwMode="auto">
            <a:xfrm>
              <a:off x="3119" y="787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4</a:t>
              </a:r>
              <a:endParaRPr lang="en-US" sz="1200" b="0">
                <a:effectLst/>
              </a:endParaRPr>
            </a:p>
          </p:txBody>
        </p:sp>
        <p:sp>
          <p:nvSpPr>
            <p:cNvPr id="2497561" name="Rectangle 25"/>
            <p:cNvSpPr>
              <a:spLocks noChangeArrowheads="1"/>
            </p:cNvSpPr>
            <p:nvPr/>
          </p:nvSpPr>
          <p:spPr bwMode="auto">
            <a:xfrm>
              <a:off x="851" y="933"/>
              <a:ext cx="1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DD0806"/>
                  </a:solidFill>
                  <a:effectLst/>
                  <a:latin typeface="Geneva" charset="0"/>
                </a:rPr>
                <a:t>F2</a:t>
              </a:r>
              <a:endParaRPr lang="en-US" sz="1200" b="0">
                <a:effectLst/>
              </a:endParaRPr>
            </a:p>
          </p:txBody>
        </p:sp>
        <p:sp>
          <p:nvSpPr>
            <p:cNvPr id="2497562" name="Rectangle 26"/>
            <p:cNvSpPr>
              <a:spLocks noChangeArrowheads="1"/>
            </p:cNvSpPr>
            <p:nvPr/>
          </p:nvSpPr>
          <p:spPr bwMode="auto">
            <a:xfrm>
              <a:off x="1157" y="933"/>
              <a:ext cx="15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DD0806"/>
                  </a:solidFill>
                  <a:effectLst/>
                  <a:latin typeface="Geneva" charset="0"/>
                </a:rPr>
                <a:t>45+</a:t>
              </a:r>
              <a:endParaRPr lang="en-US" sz="1200" b="0">
                <a:effectLst/>
              </a:endParaRPr>
            </a:p>
          </p:txBody>
        </p:sp>
        <p:sp>
          <p:nvSpPr>
            <p:cNvPr id="2497563" name="Rectangle 27"/>
            <p:cNvSpPr>
              <a:spLocks noChangeArrowheads="1"/>
            </p:cNvSpPr>
            <p:nvPr/>
          </p:nvSpPr>
          <p:spPr bwMode="auto">
            <a:xfrm>
              <a:off x="1464" y="933"/>
              <a:ext cx="12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DD0806"/>
                  </a:solidFill>
                  <a:effectLst/>
                  <a:latin typeface="Geneva" charset="0"/>
                </a:rPr>
                <a:t>R3</a:t>
              </a:r>
              <a:endParaRPr lang="en-US" sz="1200" b="0">
                <a:effectLst/>
              </a:endParaRPr>
            </a:p>
          </p:txBody>
        </p:sp>
        <p:sp>
          <p:nvSpPr>
            <p:cNvPr id="2497564" name="Rectangle 28"/>
            <p:cNvSpPr>
              <a:spLocks noChangeArrowheads="1"/>
            </p:cNvSpPr>
            <p:nvPr/>
          </p:nvSpPr>
          <p:spPr bwMode="auto">
            <a:xfrm>
              <a:off x="1892" y="933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5</a:t>
              </a:r>
              <a:endParaRPr lang="en-US" sz="1200" b="0">
                <a:effectLst/>
              </a:endParaRPr>
            </a:p>
          </p:txBody>
        </p:sp>
        <p:sp>
          <p:nvSpPr>
            <p:cNvPr id="2497565" name="Rectangle 29"/>
            <p:cNvSpPr>
              <a:spLocks noChangeArrowheads="1"/>
            </p:cNvSpPr>
            <p:nvPr/>
          </p:nvSpPr>
          <p:spPr bwMode="auto">
            <a:xfrm>
              <a:off x="2301" y="933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6</a:t>
              </a:r>
              <a:endParaRPr lang="en-US" sz="1200" b="0">
                <a:effectLst/>
              </a:endParaRPr>
            </a:p>
          </p:txBody>
        </p:sp>
        <p:sp>
          <p:nvSpPr>
            <p:cNvPr id="2497566" name="Rectangle 30"/>
            <p:cNvSpPr>
              <a:spLocks noChangeArrowheads="1"/>
            </p:cNvSpPr>
            <p:nvPr/>
          </p:nvSpPr>
          <p:spPr bwMode="auto">
            <a:xfrm>
              <a:off x="2742" y="933"/>
              <a:ext cx="5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7</a:t>
              </a:r>
              <a:endParaRPr lang="en-US" sz="1200" b="0">
                <a:effectLst/>
              </a:endParaRPr>
            </a:p>
          </p:txBody>
        </p:sp>
        <p:sp>
          <p:nvSpPr>
            <p:cNvPr id="2497567" name="Rectangle 31"/>
            <p:cNvSpPr>
              <a:spLocks noChangeArrowheads="1"/>
            </p:cNvSpPr>
            <p:nvPr/>
          </p:nvSpPr>
          <p:spPr bwMode="auto">
            <a:xfrm>
              <a:off x="3119" y="933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8</a:t>
              </a:r>
              <a:endParaRPr lang="en-US" sz="1200" b="0">
                <a:effectLst/>
              </a:endParaRPr>
            </a:p>
          </p:txBody>
        </p:sp>
        <p:sp>
          <p:nvSpPr>
            <p:cNvPr id="2497568" name="Rectangle 32"/>
            <p:cNvSpPr>
              <a:spLocks noChangeArrowheads="1"/>
            </p:cNvSpPr>
            <p:nvPr/>
          </p:nvSpPr>
          <p:spPr bwMode="auto">
            <a:xfrm>
              <a:off x="851" y="1080"/>
              <a:ext cx="1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D4"/>
                  </a:solidFill>
                  <a:effectLst/>
                  <a:latin typeface="Geneva" charset="0"/>
                </a:rPr>
                <a:t>F0</a:t>
              </a:r>
              <a:endParaRPr lang="en-US" sz="1200" b="0">
                <a:effectLst/>
              </a:endParaRPr>
            </a:p>
          </p:txBody>
        </p:sp>
        <p:sp>
          <p:nvSpPr>
            <p:cNvPr id="2497569" name="Rectangle 33"/>
            <p:cNvSpPr>
              <a:spLocks noChangeArrowheads="1"/>
            </p:cNvSpPr>
            <p:nvPr/>
          </p:nvSpPr>
          <p:spPr bwMode="auto">
            <a:xfrm>
              <a:off x="1157" y="1080"/>
              <a:ext cx="1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D4"/>
                  </a:solidFill>
                  <a:effectLst/>
                  <a:latin typeface="Geneva" charset="0"/>
                </a:rPr>
                <a:t>F2</a:t>
              </a:r>
              <a:endParaRPr lang="en-US" sz="1200" b="0">
                <a:effectLst/>
              </a:endParaRPr>
            </a:p>
          </p:txBody>
        </p:sp>
        <p:sp>
          <p:nvSpPr>
            <p:cNvPr id="2497570" name="Rectangle 34"/>
            <p:cNvSpPr>
              <a:spLocks noChangeArrowheads="1"/>
            </p:cNvSpPr>
            <p:nvPr/>
          </p:nvSpPr>
          <p:spPr bwMode="auto">
            <a:xfrm>
              <a:off x="1464" y="1080"/>
              <a:ext cx="1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D4"/>
                  </a:solidFill>
                  <a:effectLst/>
                  <a:latin typeface="Geneva" charset="0"/>
                </a:rPr>
                <a:t>F4</a:t>
              </a:r>
              <a:endParaRPr lang="en-US" sz="1200" b="0">
                <a:effectLst/>
              </a:endParaRPr>
            </a:p>
          </p:txBody>
        </p:sp>
        <p:sp>
          <p:nvSpPr>
            <p:cNvPr id="2497571" name="Rectangle 35"/>
            <p:cNvSpPr>
              <a:spLocks noChangeArrowheads="1"/>
            </p:cNvSpPr>
            <p:nvPr/>
          </p:nvSpPr>
          <p:spPr bwMode="auto">
            <a:xfrm>
              <a:off x="1892" y="1080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6</a:t>
              </a:r>
              <a:endParaRPr lang="en-US" sz="1200" b="0">
                <a:effectLst/>
              </a:endParaRPr>
            </a:p>
          </p:txBody>
        </p:sp>
        <p:sp>
          <p:nvSpPr>
            <p:cNvPr id="2497572" name="Rectangle 36"/>
            <p:cNvSpPr>
              <a:spLocks noChangeArrowheads="1"/>
            </p:cNvSpPr>
            <p:nvPr/>
          </p:nvSpPr>
          <p:spPr bwMode="auto">
            <a:xfrm>
              <a:off x="2301" y="1080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9</a:t>
              </a:r>
              <a:endParaRPr lang="en-US" sz="1200" b="0">
                <a:effectLst/>
              </a:endParaRPr>
            </a:p>
          </p:txBody>
        </p:sp>
        <p:sp>
          <p:nvSpPr>
            <p:cNvPr id="2497573" name="Rectangle 37"/>
            <p:cNvSpPr>
              <a:spLocks noChangeArrowheads="1"/>
            </p:cNvSpPr>
            <p:nvPr/>
          </p:nvSpPr>
          <p:spPr bwMode="auto">
            <a:xfrm>
              <a:off x="2703" y="1080"/>
              <a:ext cx="1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19</a:t>
              </a:r>
              <a:endParaRPr lang="en-US" sz="1200" b="0">
                <a:effectLst/>
              </a:endParaRPr>
            </a:p>
          </p:txBody>
        </p:sp>
        <p:sp>
          <p:nvSpPr>
            <p:cNvPr id="2497574" name="Rectangle 38"/>
            <p:cNvSpPr>
              <a:spLocks noChangeArrowheads="1"/>
            </p:cNvSpPr>
            <p:nvPr/>
          </p:nvSpPr>
          <p:spPr bwMode="auto">
            <a:xfrm>
              <a:off x="3080" y="1080"/>
              <a:ext cx="1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20</a:t>
              </a:r>
              <a:endParaRPr lang="en-US" sz="1200" b="0">
                <a:effectLst/>
              </a:endParaRPr>
            </a:p>
          </p:txBody>
        </p:sp>
        <p:sp>
          <p:nvSpPr>
            <p:cNvPr id="2497575" name="Rectangle 39"/>
            <p:cNvSpPr>
              <a:spLocks noChangeArrowheads="1"/>
            </p:cNvSpPr>
            <p:nvPr/>
          </p:nvSpPr>
          <p:spPr bwMode="auto">
            <a:xfrm>
              <a:off x="851" y="1227"/>
              <a:ext cx="1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F20884"/>
                  </a:solidFill>
                  <a:effectLst/>
                  <a:latin typeface="Geneva" charset="0"/>
                </a:rPr>
                <a:t>F8</a:t>
              </a:r>
              <a:endParaRPr lang="en-US" sz="1200" b="0">
                <a:effectLst/>
              </a:endParaRPr>
            </a:p>
          </p:txBody>
        </p:sp>
        <p:sp>
          <p:nvSpPr>
            <p:cNvPr id="2497576" name="Rectangle 40"/>
            <p:cNvSpPr>
              <a:spLocks noChangeArrowheads="1"/>
            </p:cNvSpPr>
            <p:nvPr/>
          </p:nvSpPr>
          <p:spPr bwMode="auto">
            <a:xfrm>
              <a:off x="1157" y="1227"/>
              <a:ext cx="1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F20884"/>
                  </a:solidFill>
                  <a:effectLst/>
                  <a:latin typeface="Geneva" charset="0"/>
                </a:rPr>
                <a:t>F6</a:t>
              </a:r>
              <a:endParaRPr lang="en-US" sz="1200" b="0">
                <a:effectLst/>
              </a:endParaRPr>
            </a:p>
          </p:txBody>
        </p:sp>
        <p:sp>
          <p:nvSpPr>
            <p:cNvPr id="2497577" name="Rectangle 41"/>
            <p:cNvSpPr>
              <a:spLocks noChangeArrowheads="1"/>
            </p:cNvSpPr>
            <p:nvPr/>
          </p:nvSpPr>
          <p:spPr bwMode="auto">
            <a:xfrm>
              <a:off x="1464" y="1227"/>
              <a:ext cx="1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F20884"/>
                  </a:solidFill>
                  <a:effectLst/>
                  <a:latin typeface="Geneva" charset="0"/>
                </a:rPr>
                <a:t>F2</a:t>
              </a:r>
              <a:endParaRPr lang="en-US" sz="1200" b="0">
                <a:effectLst/>
              </a:endParaRPr>
            </a:p>
          </p:txBody>
        </p:sp>
        <p:sp>
          <p:nvSpPr>
            <p:cNvPr id="2497578" name="Rectangle 42"/>
            <p:cNvSpPr>
              <a:spLocks noChangeArrowheads="1"/>
            </p:cNvSpPr>
            <p:nvPr/>
          </p:nvSpPr>
          <p:spPr bwMode="auto">
            <a:xfrm>
              <a:off x="1892" y="1227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7</a:t>
              </a:r>
              <a:endParaRPr lang="en-US" sz="1200" b="0">
                <a:effectLst/>
              </a:endParaRPr>
            </a:p>
          </p:txBody>
        </p:sp>
        <p:sp>
          <p:nvSpPr>
            <p:cNvPr id="2497579" name="Rectangle 43"/>
            <p:cNvSpPr>
              <a:spLocks noChangeArrowheads="1"/>
            </p:cNvSpPr>
            <p:nvPr/>
          </p:nvSpPr>
          <p:spPr bwMode="auto">
            <a:xfrm>
              <a:off x="2301" y="1227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9</a:t>
              </a:r>
              <a:endParaRPr lang="en-US" sz="1200" b="0">
                <a:effectLst/>
              </a:endParaRPr>
            </a:p>
          </p:txBody>
        </p:sp>
        <p:sp>
          <p:nvSpPr>
            <p:cNvPr id="2497580" name="Rectangle 44"/>
            <p:cNvSpPr>
              <a:spLocks noChangeArrowheads="1"/>
            </p:cNvSpPr>
            <p:nvPr/>
          </p:nvSpPr>
          <p:spPr bwMode="auto">
            <a:xfrm>
              <a:off x="2703" y="1227"/>
              <a:ext cx="1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11</a:t>
              </a:r>
              <a:endParaRPr lang="en-US" sz="1200" b="0">
                <a:effectLst/>
              </a:endParaRPr>
            </a:p>
          </p:txBody>
        </p:sp>
        <p:sp>
          <p:nvSpPr>
            <p:cNvPr id="2497581" name="Rectangle 45"/>
            <p:cNvSpPr>
              <a:spLocks noChangeArrowheads="1"/>
            </p:cNvSpPr>
            <p:nvPr/>
          </p:nvSpPr>
          <p:spPr bwMode="auto">
            <a:xfrm>
              <a:off x="3080" y="1227"/>
              <a:ext cx="1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12</a:t>
              </a:r>
              <a:endParaRPr lang="en-US" sz="1200" b="0">
                <a:effectLst/>
              </a:endParaRPr>
            </a:p>
          </p:txBody>
        </p:sp>
        <p:sp>
          <p:nvSpPr>
            <p:cNvPr id="2497582" name="Rectangle 46"/>
            <p:cNvSpPr>
              <a:spLocks noChangeArrowheads="1"/>
            </p:cNvSpPr>
            <p:nvPr/>
          </p:nvSpPr>
          <p:spPr bwMode="auto">
            <a:xfrm>
              <a:off x="851" y="1374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8011"/>
                  </a:solidFill>
                  <a:effectLst/>
                  <a:latin typeface="Geneva" charset="0"/>
                </a:rPr>
                <a:t>F10</a:t>
              </a:r>
              <a:endParaRPr lang="en-US" sz="1200" b="0">
                <a:effectLst/>
              </a:endParaRPr>
            </a:p>
          </p:txBody>
        </p:sp>
        <p:sp>
          <p:nvSpPr>
            <p:cNvPr id="2497583" name="Rectangle 47"/>
            <p:cNvSpPr>
              <a:spLocks noChangeArrowheads="1"/>
            </p:cNvSpPr>
            <p:nvPr/>
          </p:nvSpPr>
          <p:spPr bwMode="auto">
            <a:xfrm>
              <a:off x="1157" y="1374"/>
              <a:ext cx="1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8011"/>
                  </a:solidFill>
                  <a:effectLst/>
                  <a:latin typeface="Geneva" charset="0"/>
                </a:rPr>
                <a:t>F0</a:t>
              </a:r>
              <a:endParaRPr lang="en-US" sz="1200" b="0">
                <a:effectLst/>
              </a:endParaRPr>
            </a:p>
          </p:txBody>
        </p:sp>
        <p:sp>
          <p:nvSpPr>
            <p:cNvPr id="2497584" name="Rectangle 48"/>
            <p:cNvSpPr>
              <a:spLocks noChangeArrowheads="1"/>
            </p:cNvSpPr>
            <p:nvPr/>
          </p:nvSpPr>
          <p:spPr bwMode="auto">
            <a:xfrm>
              <a:off x="1464" y="1374"/>
              <a:ext cx="1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8011"/>
                  </a:solidFill>
                  <a:effectLst/>
                  <a:latin typeface="Geneva" charset="0"/>
                </a:rPr>
                <a:t>F6</a:t>
              </a:r>
              <a:endParaRPr lang="en-US" sz="1200" b="0">
                <a:effectLst/>
              </a:endParaRPr>
            </a:p>
          </p:txBody>
        </p:sp>
        <p:sp>
          <p:nvSpPr>
            <p:cNvPr id="2497585" name="Rectangle 49"/>
            <p:cNvSpPr>
              <a:spLocks noChangeArrowheads="1"/>
            </p:cNvSpPr>
            <p:nvPr/>
          </p:nvSpPr>
          <p:spPr bwMode="auto">
            <a:xfrm>
              <a:off x="1892" y="1374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8</a:t>
              </a:r>
              <a:endParaRPr lang="en-US" sz="1200" b="0">
                <a:effectLst/>
              </a:endParaRPr>
            </a:p>
          </p:txBody>
        </p:sp>
        <p:sp>
          <p:nvSpPr>
            <p:cNvPr id="2497586" name="Rectangle 50"/>
            <p:cNvSpPr>
              <a:spLocks noChangeArrowheads="1"/>
            </p:cNvSpPr>
            <p:nvPr/>
          </p:nvSpPr>
          <p:spPr bwMode="auto">
            <a:xfrm>
              <a:off x="2263" y="1374"/>
              <a:ext cx="1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21</a:t>
              </a:r>
              <a:endParaRPr lang="en-US" sz="1200" b="0">
                <a:effectLst/>
              </a:endParaRPr>
            </a:p>
          </p:txBody>
        </p:sp>
        <p:sp>
          <p:nvSpPr>
            <p:cNvPr id="2497587" name="Rectangle 51"/>
            <p:cNvSpPr>
              <a:spLocks noChangeArrowheads="1"/>
            </p:cNvSpPr>
            <p:nvPr/>
          </p:nvSpPr>
          <p:spPr bwMode="auto">
            <a:xfrm>
              <a:off x="2703" y="1374"/>
              <a:ext cx="1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61</a:t>
              </a:r>
              <a:endParaRPr lang="en-US" sz="1200" b="0">
                <a:effectLst/>
              </a:endParaRPr>
            </a:p>
          </p:txBody>
        </p:sp>
        <p:sp>
          <p:nvSpPr>
            <p:cNvPr id="2497588" name="Rectangle 52"/>
            <p:cNvSpPr>
              <a:spLocks noChangeArrowheads="1"/>
            </p:cNvSpPr>
            <p:nvPr/>
          </p:nvSpPr>
          <p:spPr bwMode="auto">
            <a:xfrm>
              <a:off x="3080" y="1374"/>
              <a:ext cx="1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62</a:t>
              </a:r>
              <a:endParaRPr lang="en-US" sz="1200" b="0">
                <a:effectLst/>
              </a:endParaRPr>
            </a:p>
          </p:txBody>
        </p:sp>
        <p:sp>
          <p:nvSpPr>
            <p:cNvPr id="2497589" name="Rectangle 53"/>
            <p:cNvSpPr>
              <a:spLocks noChangeArrowheads="1"/>
            </p:cNvSpPr>
            <p:nvPr/>
          </p:nvSpPr>
          <p:spPr bwMode="auto">
            <a:xfrm>
              <a:off x="851" y="1520"/>
              <a:ext cx="1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F6</a:t>
              </a:r>
              <a:endParaRPr lang="en-US" sz="1200" b="0">
                <a:effectLst/>
              </a:endParaRPr>
            </a:p>
          </p:txBody>
        </p:sp>
        <p:sp>
          <p:nvSpPr>
            <p:cNvPr id="2497590" name="Rectangle 54"/>
            <p:cNvSpPr>
              <a:spLocks noChangeArrowheads="1"/>
            </p:cNvSpPr>
            <p:nvPr/>
          </p:nvSpPr>
          <p:spPr bwMode="auto">
            <a:xfrm>
              <a:off x="1157" y="1520"/>
              <a:ext cx="1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F8</a:t>
              </a:r>
              <a:endParaRPr lang="en-US" sz="1200" b="0">
                <a:effectLst/>
              </a:endParaRPr>
            </a:p>
          </p:txBody>
        </p:sp>
        <p:sp>
          <p:nvSpPr>
            <p:cNvPr id="2497591" name="Rectangle 55"/>
            <p:cNvSpPr>
              <a:spLocks noChangeArrowheads="1"/>
            </p:cNvSpPr>
            <p:nvPr/>
          </p:nvSpPr>
          <p:spPr bwMode="auto">
            <a:xfrm>
              <a:off x="1464" y="1520"/>
              <a:ext cx="1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F2</a:t>
              </a:r>
              <a:endParaRPr lang="en-US" sz="1200" b="0">
                <a:effectLst/>
              </a:endParaRPr>
            </a:p>
          </p:txBody>
        </p:sp>
        <p:sp>
          <p:nvSpPr>
            <p:cNvPr id="2497592" name="Rectangle 56"/>
            <p:cNvSpPr>
              <a:spLocks noChangeArrowheads="1"/>
            </p:cNvSpPr>
            <p:nvPr/>
          </p:nvSpPr>
          <p:spPr bwMode="auto">
            <a:xfrm>
              <a:off x="1854" y="1520"/>
              <a:ext cx="1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13</a:t>
              </a:r>
              <a:endParaRPr lang="en-US" sz="1200" b="0">
                <a:effectLst/>
              </a:endParaRPr>
            </a:p>
          </p:txBody>
        </p:sp>
        <p:sp>
          <p:nvSpPr>
            <p:cNvPr id="2497593" name="Rectangle 57"/>
            <p:cNvSpPr>
              <a:spLocks noChangeArrowheads="1"/>
            </p:cNvSpPr>
            <p:nvPr/>
          </p:nvSpPr>
          <p:spPr bwMode="auto">
            <a:xfrm>
              <a:off x="2263" y="1520"/>
              <a:ext cx="1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14</a:t>
              </a:r>
              <a:endParaRPr lang="en-US" sz="1200" b="0">
                <a:effectLst/>
              </a:endParaRPr>
            </a:p>
          </p:txBody>
        </p:sp>
        <p:sp>
          <p:nvSpPr>
            <p:cNvPr id="2497594" name="Rectangle 58"/>
            <p:cNvSpPr>
              <a:spLocks noChangeArrowheads="1"/>
            </p:cNvSpPr>
            <p:nvPr/>
          </p:nvSpPr>
          <p:spPr bwMode="auto">
            <a:xfrm>
              <a:off x="2703" y="1520"/>
              <a:ext cx="1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16</a:t>
              </a:r>
              <a:endParaRPr lang="en-US" sz="1200" b="0">
                <a:effectLst/>
              </a:endParaRPr>
            </a:p>
          </p:txBody>
        </p:sp>
        <p:sp>
          <p:nvSpPr>
            <p:cNvPr id="2497595" name="Rectangle 59"/>
            <p:cNvSpPr>
              <a:spLocks noChangeArrowheads="1"/>
            </p:cNvSpPr>
            <p:nvPr/>
          </p:nvSpPr>
          <p:spPr bwMode="auto">
            <a:xfrm>
              <a:off x="3080" y="1520"/>
              <a:ext cx="1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  <a:effectLst/>
                  <a:latin typeface="Geneva" charset="0"/>
                </a:rPr>
                <a:t>22</a:t>
              </a:r>
              <a:endParaRPr lang="en-US" sz="1200" b="0">
                <a:effectLst/>
              </a:endParaRPr>
            </a:p>
          </p:txBody>
        </p:sp>
        <p:sp>
          <p:nvSpPr>
            <p:cNvPr id="2497596" name="Line 60"/>
            <p:cNvSpPr>
              <a:spLocks noChangeShapeType="1"/>
            </p:cNvSpPr>
            <p:nvPr/>
          </p:nvSpPr>
          <p:spPr bwMode="auto">
            <a:xfrm>
              <a:off x="1745" y="773"/>
              <a:ext cx="1" cy="8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597" name="Line 61"/>
            <p:cNvSpPr>
              <a:spLocks noChangeShapeType="1"/>
            </p:cNvSpPr>
            <p:nvPr/>
          </p:nvSpPr>
          <p:spPr bwMode="auto">
            <a:xfrm>
              <a:off x="3304" y="773"/>
              <a:ext cx="1" cy="8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598" name="AutoShape 62"/>
            <p:cNvSpPr>
              <a:spLocks noChangeArrowheads="1"/>
            </p:cNvSpPr>
            <p:nvPr/>
          </p:nvSpPr>
          <p:spPr bwMode="auto">
            <a:xfrm>
              <a:off x="3030" y="1063"/>
              <a:ext cx="244" cy="580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7599" name="AutoShape 63"/>
            <p:cNvSpPr>
              <a:spLocks noChangeArrowheads="1"/>
            </p:cNvSpPr>
            <p:nvPr/>
          </p:nvSpPr>
          <p:spPr bwMode="auto">
            <a:xfrm>
              <a:off x="2226" y="1063"/>
              <a:ext cx="676" cy="580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7600" name="AutoShape 64"/>
            <p:cNvSpPr>
              <a:spLocks noChangeArrowheads="1"/>
            </p:cNvSpPr>
            <p:nvPr/>
          </p:nvSpPr>
          <p:spPr bwMode="auto">
            <a:xfrm>
              <a:off x="1830" y="799"/>
              <a:ext cx="244" cy="844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7601" name="Rectangle 65"/>
            <p:cNvSpPr>
              <a:spLocks noChangeArrowheads="1"/>
            </p:cNvSpPr>
            <p:nvPr/>
          </p:nvSpPr>
          <p:spPr bwMode="auto">
            <a:xfrm>
              <a:off x="624" y="2112"/>
              <a:ext cx="436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FontTx/>
                <a:buChar char="•"/>
                <a:tabLst>
                  <a:tab pos="914400" algn="l"/>
                  <a:tab pos="1657350" algn="l"/>
                  <a:tab pos="3028950" algn="l"/>
                </a:tabLst>
              </a:pPr>
              <a:r>
                <a:rPr lang="en-US" sz="2200" dirty="0">
                  <a:solidFill>
                    <a:srgbClr val="FF3300"/>
                  </a:solidFill>
                  <a:effectLst/>
                  <a:latin typeface="Arial" charset="0"/>
                </a:rPr>
                <a:t>We have:</a:t>
              </a:r>
            </a:p>
            <a:p>
              <a:pPr marL="685800" lvl="1" indent="-228600" algn="l">
                <a:lnSpc>
                  <a:spcPct val="90000"/>
                </a:lnSpc>
                <a:spcBef>
                  <a:spcPct val="30000"/>
                </a:spcBef>
                <a:buFontTx/>
                <a:buChar char="•"/>
                <a:tabLst>
                  <a:tab pos="914400" algn="l"/>
                  <a:tab pos="1657350" algn="l"/>
                  <a:tab pos="3028950" algn="l"/>
                </a:tabLst>
              </a:pPr>
              <a:r>
                <a:rPr lang="en-US" sz="1800" dirty="0">
                  <a:solidFill>
                    <a:srgbClr val="FF3300"/>
                  </a:solidFill>
                  <a:effectLst/>
                  <a:latin typeface="Arial" charset="0"/>
                </a:rPr>
                <a:t>In-</a:t>
              </a:r>
              <a:r>
                <a:rPr lang="en-US" sz="1800" dirty="0" err="1">
                  <a:solidFill>
                    <a:srgbClr val="FF3300"/>
                  </a:solidFill>
                  <a:effectLst/>
                  <a:latin typeface="Arial" charset="0"/>
                </a:rPr>
                <a:t>oder</a:t>
              </a:r>
              <a:r>
                <a:rPr lang="en-US" sz="1800" dirty="0">
                  <a:solidFill>
                    <a:srgbClr val="FF3300"/>
                  </a:solidFill>
                  <a:effectLst/>
                  <a:latin typeface="Arial" charset="0"/>
                </a:rPr>
                <a:t> issue, </a:t>
              </a:r>
            </a:p>
            <a:p>
              <a:pPr marL="685800" lvl="1" indent="-228600" algn="l">
                <a:lnSpc>
                  <a:spcPct val="90000"/>
                </a:lnSpc>
                <a:spcBef>
                  <a:spcPct val="30000"/>
                </a:spcBef>
                <a:buFontTx/>
                <a:buChar char="•"/>
                <a:tabLst>
                  <a:tab pos="914400" algn="l"/>
                  <a:tab pos="1657350" algn="l"/>
                  <a:tab pos="3028950" algn="l"/>
                </a:tabLst>
              </a:pPr>
              <a:r>
                <a:rPr lang="en-US" sz="1800" dirty="0">
                  <a:solidFill>
                    <a:srgbClr val="FF3300"/>
                  </a:solidFill>
                  <a:effectLst/>
                  <a:latin typeface="Arial" charset="0"/>
                </a:rPr>
                <a:t>Out-of-order execute and </a:t>
              </a:r>
              <a:r>
                <a:rPr lang="en-US" dirty="0" smtClean="0">
                  <a:solidFill>
                    <a:srgbClr val="FF3300"/>
                  </a:solidFill>
                  <a:latin typeface="Arial" charset="0"/>
                </a:rPr>
                <a:t>“completion”</a:t>
              </a:r>
              <a:endParaRPr lang="en-US" sz="1800" dirty="0">
                <a:solidFill>
                  <a:srgbClr val="FF3300"/>
                </a:solidFill>
                <a:effectLst/>
                <a:latin typeface="Arial" charset="0"/>
              </a:endParaRPr>
            </a:p>
          </p:txBody>
        </p:sp>
        <p:sp>
          <p:nvSpPr>
            <p:cNvPr id="2497602" name="Line 66"/>
            <p:cNvSpPr>
              <a:spLocks noChangeShapeType="1"/>
            </p:cNvSpPr>
            <p:nvPr/>
          </p:nvSpPr>
          <p:spPr bwMode="auto">
            <a:xfrm flipH="1">
              <a:off x="1824" y="1632"/>
              <a:ext cx="144" cy="76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7603" name="Line 67"/>
            <p:cNvSpPr>
              <a:spLocks noChangeShapeType="1"/>
            </p:cNvSpPr>
            <p:nvPr/>
          </p:nvSpPr>
          <p:spPr bwMode="auto">
            <a:xfrm flipH="1">
              <a:off x="2352" y="1632"/>
              <a:ext cx="192" cy="91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7604" name="Line 68"/>
            <p:cNvSpPr>
              <a:spLocks noChangeShapeType="1"/>
            </p:cNvSpPr>
            <p:nvPr/>
          </p:nvSpPr>
          <p:spPr bwMode="auto">
            <a:xfrm flipH="1">
              <a:off x="3024" y="1632"/>
              <a:ext cx="96" cy="86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97605" name="Group 69"/>
            <p:cNvGrpSpPr>
              <a:grpSpLocks/>
            </p:cNvGrpSpPr>
            <p:nvPr/>
          </p:nvGrpSpPr>
          <p:grpSpPr bwMode="auto">
            <a:xfrm>
              <a:off x="445" y="786"/>
              <a:ext cx="294" cy="867"/>
              <a:chOff x="519" y="1067"/>
              <a:chExt cx="294" cy="867"/>
            </a:xfrm>
          </p:grpSpPr>
          <p:sp>
            <p:nvSpPr>
              <p:cNvPr id="2497606" name="Rectangle 70"/>
              <p:cNvSpPr>
                <a:spLocks noChangeArrowheads="1"/>
              </p:cNvSpPr>
              <p:nvPr/>
            </p:nvSpPr>
            <p:spPr bwMode="auto">
              <a:xfrm>
                <a:off x="519" y="1067"/>
                <a:ext cx="14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400" b="0">
                    <a:solidFill>
                      <a:srgbClr val="000000"/>
                    </a:solidFill>
                    <a:effectLst/>
                    <a:latin typeface="Geneva" charset="0"/>
                  </a:rPr>
                  <a:t>L.D</a:t>
                </a:r>
                <a:endParaRPr lang="en-US" sz="1200" b="0">
                  <a:effectLst/>
                </a:endParaRPr>
              </a:p>
            </p:txBody>
          </p:sp>
          <p:sp>
            <p:nvSpPr>
              <p:cNvPr id="2497607" name="Rectangle 71"/>
              <p:cNvSpPr>
                <a:spLocks noChangeArrowheads="1"/>
              </p:cNvSpPr>
              <p:nvPr/>
            </p:nvSpPr>
            <p:spPr bwMode="auto">
              <a:xfrm>
                <a:off x="519" y="1213"/>
                <a:ext cx="14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400" b="0">
                    <a:solidFill>
                      <a:srgbClr val="DD0806"/>
                    </a:solidFill>
                    <a:effectLst/>
                    <a:latin typeface="Geneva" charset="0"/>
                  </a:rPr>
                  <a:t>L.D</a:t>
                </a:r>
                <a:endParaRPr lang="en-US" sz="1200" b="0">
                  <a:effectLst/>
                </a:endParaRPr>
              </a:p>
            </p:txBody>
          </p:sp>
          <p:sp>
            <p:nvSpPr>
              <p:cNvPr id="2497608" name="Rectangle 72"/>
              <p:cNvSpPr>
                <a:spLocks noChangeArrowheads="1"/>
              </p:cNvSpPr>
              <p:nvPr/>
            </p:nvSpPr>
            <p:spPr bwMode="auto">
              <a:xfrm>
                <a:off x="519" y="1360"/>
                <a:ext cx="29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400" b="0">
                    <a:solidFill>
                      <a:srgbClr val="0000D4"/>
                    </a:solidFill>
                    <a:effectLst/>
                    <a:latin typeface="Geneva" charset="0"/>
                  </a:rPr>
                  <a:t>MUL.D</a:t>
                </a:r>
                <a:endParaRPr lang="en-US" sz="1200" b="0">
                  <a:effectLst/>
                </a:endParaRPr>
              </a:p>
            </p:txBody>
          </p:sp>
          <p:sp>
            <p:nvSpPr>
              <p:cNvPr id="2497609" name="Rectangle 73"/>
              <p:cNvSpPr>
                <a:spLocks noChangeArrowheads="1"/>
              </p:cNvSpPr>
              <p:nvPr/>
            </p:nvSpPr>
            <p:spPr bwMode="auto">
              <a:xfrm>
                <a:off x="519" y="1507"/>
                <a:ext cx="289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400" b="0">
                    <a:solidFill>
                      <a:srgbClr val="F20884"/>
                    </a:solidFill>
                    <a:effectLst/>
                    <a:latin typeface="Geneva" charset="0"/>
                  </a:rPr>
                  <a:t>SUB.D</a:t>
                </a:r>
                <a:endParaRPr lang="en-US" sz="1200" b="0">
                  <a:effectLst/>
                </a:endParaRPr>
              </a:p>
            </p:txBody>
          </p:sp>
          <p:sp>
            <p:nvSpPr>
              <p:cNvPr id="2497610" name="Rectangle 74"/>
              <p:cNvSpPr>
                <a:spLocks noChangeArrowheads="1"/>
              </p:cNvSpPr>
              <p:nvPr/>
            </p:nvSpPr>
            <p:spPr bwMode="auto">
              <a:xfrm>
                <a:off x="519" y="1654"/>
                <a:ext cx="25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400" b="0">
                    <a:solidFill>
                      <a:srgbClr val="008011"/>
                    </a:solidFill>
                    <a:effectLst/>
                    <a:latin typeface="Geneva" charset="0"/>
                  </a:rPr>
                  <a:t>DIV.D</a:t>
                </a:r>
                <a:endParaRPr lang="en-US" sz="1200" b="0">
                  <a:effectLst/>
                </a:endParaRPr>
              </a:p>
            </p:txBody>
          </p:sp>
          <p:sp>
            <p:nvSpPr>
              <p:cNvPr id="2497611" name="Rectangle 75"/>
              <p:cNvSpPr>
                <a:spLocks noChangeArrowheads="1"/>
              </p:cNvSpPr>
              <p:nvPr/>
            </p:nvSpPr>
            <p:spPr bwMode="auto">
              <a:xfrm>
                <a:off x="519" y="1800"/>
                <a:ext cx="29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400" b="0">
                    <a:solidFill>
                      <a:srgbClr val="000000"/>
                    </a:solidFill>
                    <a:effectLst/>
                    <a:latin typeface="Geneva" charset="0"/>
                  </a:rPr>
                  <a:t>ADD.D</a:t>
                </a:r>
                <a:endParaRPr lang="en-US" sz="1200" b="0">
                  <a:effectLst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891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34FD3-9D35-4F1F-94BA-7340B753DBAD}" type="slidenum">
              <a:rPr lang="en-US"/>
              <a:pPr/>
              <a:t>77</a:t>
            </a:fld>
            <a:endParaRPr lang="en-US"/>
          </a:p>
        </p:txBody>
      </p:sp>
      <p:sp>
        <p:nvSpPr>
          <p:cNvPr id="249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Techniques to Reduce Stalls and Increase ILP</a:t>
            </a:r>
          </a:p>
        </p:txBody>
      </p:sp>
      <p:sp>
        <p:nvSpPr>
          <p:cNvPr id="249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267200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Hardware</a:t>
            </a:r>
            <a:r>
              <a:rPr lang="en-US" sz="2400">
                <a:latin typeface="Comic Sans MS" pitchFamily="66" charset="0"/>
              </a:rPr>
              <a:t> Schemes to reduce stalls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>
                <a:latin typeface="Comic Sans MS" pitchFamily="66" charset="0"/>
              </a:rPr>
              <a:t>The Tomasulo’s Algorithm</a:t>
            </a:r>
          </a:p>
          <a:p>
            <a:pPr lvl="2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800">
                <a:latin typeface="Comic Sans MS" pitchFamily="66" charset="0"/>
              </a:rPr>
              <a:t>Similar to scoreboarding but more advanced (e.g., register renaming)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>
                <a:latin typeface="Comic Sans MS" pitchFamily="66" charset="0"/>
              </a:rPr>
              <a:t>Control Hazards</a:t>
            </a:r>
          </a:p>
          <a:p>
            <a:pPr lvl="2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800">
                <a:latin typeface="Comic Sans MS" pitchFamily="66" charset="0"/>
              </a:rPr>
              <a:t>Dynamic branch prediction (using buffer lookup schemes)</a:t>
            </a:r>
          </a:p>
          <a:p>
            <a:pPr algn="just">
              <a:buFontTx/>
              <a:buNone/>
            </a:pPr>
            <a:endParaRPr lang="en-US" sz="24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0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D542E-93C3-4D63-84A8-055DEF4F7428}" type="slidenum">
              <a:rPr lang="en-US"/>
              <a:pPr/>
              <a:t>78</a:t>
            </a:fld>
            <a:endParaRPr lang="en-US"/>
          </a:p>
        </p:txBody>
      </p:sp>
      <p:sp>
        <p:nvSpPr>
          <p:cNvPr id="249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51543" y="152400"/>
            <a:ext cx="8229600" cy="9144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Techniques to Reduce Stalls and Increase ILP</a:t>
            </a:r>
          </a:p>
        </p:txBody>
      </p:sp>
      <p:sp>
        <p:nvSpPr>
          <p:cNvPr id="249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Software</a:t>
            </a:r>
            <a:r>
              <a:rPr lang="en-US" sz="2400">
                <a:latin typeface="Comic Sans MS" pitchFamily="66" charset="0"/>
              </a:rPr>
              <a:t> Schemes to Reduce: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>
                <a:latin typeface="Comic Sans MS" pitchFamily="66" charset="0"/>
              </a:rPr>
              <a:t>Data Hazards</a:t>
            </a:r>
          </a:p>
          <a:p>
            <a:pPr lvl="2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800">
                <a:latin typeface="Comic Sans MS" pitchFamily="66" charset="0"/>
              </a:rPr>
              <a:t>Compiler Scheduling: reduce load stalls</a:t>
            </a:r>
          </a:p>
          <a:p>
            <a:pPr algn="just">
              <a:buFontTx/>
              <a:buNone/>
            </a:pPr>
            <a:endParaRPr lang="en-US" sz="2400">
              <a:latin typeface="Comic Sans MS" pitchFamily="66" charset="0"/>
            </a:endParaRPr>
          </a:p>
        </p:txBody>
      </p:sp>
      <p:sp>
        <p:nvSpPr>
          <p:cNvPr id="2499588" name="Rectangle 4"/>
          <p:cNvSpPr>
            <a:spLocks noChangeArrowheads="1"/>
          </p:cNvSpPr>
          <p:nvPr/>
        </p:nvSpPr>
        <p:spPr bwMode="auto">
          <a:xfrm>
            <a:off x="5105400" y="2895600"/>
            <a:ext cx="3581400" cy="297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</a:pPr>
            <a:r>
              <a:rPr lang="en-US" sz="1800" b="0">
                <a:solidFill>
                  <a:srgbClr val="0000CC"/>
                </a:solidFill>
                <a:effectLst/>
              </a:rPr>
              <a:t>Scheduled code with no stalls: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="0">
                <a:effectLst/>
              </a:rPr>
              <a:t>		</a:t>
            </a:r>
            <a:r>
              <a:rPr lang="en-US" sz="1600" b="0">
                <a:effectLst/>
              </a:rPr>
              <a:t>LD 	Rb,b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b="0">
                <a:effectLst/>
              </a:rPr>
              <a:t>		LD 	Rc,c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b="0">
                <a:solidFill>
                  <a:srgbClr val="0000CC"/>
                </a:solidFill>
                <a:effectLst/>
              </a:rPr>
              <a:t>		LD 	Re,e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b="0">
                <a:effectLst/>
              </a:rPr>
              <a:t>		DADD 	Ra,Rb,Rc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b="0">
                <a:effectLst/>
              </a:rPr>
              <a:t>		LD 	Rf,f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b="0">
                <a:solidFill>
                  <a:srgbClr val="0000CC"/>
                </a:solidFill>
                <a:effectLst/>
              </a:rPr>
              <a:t>		SD  	Ra,a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b="0">
                <a:effectLst/>
              </a:rPr>
              <a:t>		DSUB 	Rd,Re,Rf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b="0">
                <a:effectLst/>
              </a:rPr>
              <a:t>		SD	Rd,d</a:t>
            </a:r>
          </a:p>
        </p:txBody>
      </p:sp>
      <p:sp>
        <p:nvSpPr>
          <p:cNvPr id="2499589" name="Text Box 5"/>
          <p:cNvSpPr txBox="1">
            <a:spLocks noChangeArrowheads="1"/>
          </p:cNvSpPr>
          <p:nvPr/>
        </p:nvSpPr>
        <p:spPr bwMode="auto">
          <a:xfrm>
            <a:off x="584200" y="3009900"/>
            <a:ext cx="3028950" cy="316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effectLst/>
                <a:latin typeface="Arial" charset="0"/>
              </a:rPr>
              <a:t>Original code with stalls: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effectLst/>
                <a:latin typeface="Arial" charset="0"/>
              </a:rPr>
              <a:t>	LD 	Rb,b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effectLst/>
                <a:latin typeface="Arial" charset="0"/>
              </a:rPr>
              <a:t>	LD 	</a:t>
            </a:r>
            <a:r>
              <a:rPr lang="en-US" sz="1800">
                <a:solidFill>
                  <a:srgbClr val="0000CC"/>
                </a:solidFill>
                <a:effectLst/>
                <a:latin typeface="Arial" charset="0"/>
              </a:rPr>
              <a:t>Rc</a:t>
            </a:r>
            <a:r>
              <a:rPr lang="en-US" sz="1800">
                <a:effectLst/>
                <a:latin typeface="Arial" charset="0"/>
              </a:rPr>
              <a:t>,c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effectLst/>
                <a:latin typeface="Arial" charset="0"/>
              </a:rPr>
              <a:t>	DADD 	Ra,Rb,</a:t>
            </a:r>
            <a:r>
              <a:rPr lang="en-US" sz="1800">
                <a:solidFill>
                  <a:srgbClr val="0000CC"/>
                </a:solidFill>
                <a:effectLst/>
                <a:latin typeface="Arial" charset="0"/>
              </a:rPr>
              <a:t>Rc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effectLst/>
                <a:latin typeface="Arial" charset="0"/>
              </a:rPr>
              <a:t>	SD  	Ra,a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effectLst/>
                <a:latin typeface="Arial" charset="0"/>
              </a:rPr>
              <a:t>	LD 	Re,e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effectLst/>
                <a:latin typeface="Arial" charset="0"/>
              </a:rPr>
              <a:t>	LD 	</a:t>
            </a:r>
            <a:r>
              <a:rPr lang="en-US" sz="1800">
                <a:solidFill>
                  <a:srgbClr val="0000CC"/>
                </a:solidFill>
                <a:effectLst/>
                <a:latin typeface="Arial" charset="0"/>
              </a:rPr>
              <a:t>Rf</a:t>
            </a:r>
            <a:r>
              <a:rPr lang="en-US" sz="1800">
                <a:effectLst/>
                <a:latin typeface="Arial" charset="0"/>
              </a:rPr>
              <a:t>,f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effectLst/>
                <a:latin typeface="Arial" charset="0"/>
              </a:rPr>
              <a:t>	DSUB 	Rd,Re,</a:t>
            </a:r>
            <a:r>
              <a:rPr lang="en-US" sz="1800">
                <a:solidFill>
                  <a:srgbClr val="0000CC"/>
                </a:solidFill>
                <a:effectLst/>
                <a:latin typeface="Arial" charset="0"/>
              </a:rPr>
              <a:t>Rf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effectLst/>
                <a:latin typeface="Arial" charset="0"/>
              </a:rPr>
              <a:t>	SD	Rd,d</a:t>
            </a:r>
          </a:p>
          <a:p>
            <a:pPr algn="l"/>
            <a:endParaRPr lang="en-US" sz="1200">
              <a:effectLst/>
            </a:endParaRPr>
          </a:p>
        </p:txBody>
      </p:sp>
      <p:sp>
        <p:nvSpPr>
          <p:cNvPr id="2499590" name="Line 6"/>
          <p:cNvSpPr>
            <a:spLocks noChangeShapeType="1"/>
          </p:cNvSpPr>
          <p:nvPr/>
        </p:nvSpPr>
        <p:spPr bwMode="auto">
          <a:xfrm flipV="1">
            <a:off x="3124200" y="4419600"/>
            <a:ext cx="2819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9591" name="Line 7"/>
          <p:cNvSpPr>
            <a:spLocks noChangeShapeType="1"/>
          </p:cNvSpPr>
          <p:nvPr/>
        </p:nvSpPr>
        <p:spPr bwMode="auto">
          <a:xfrm>
            <a:off x="3124200" y="4572000"/>
            <a:ext cx="2819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99592" name="Group 8"/>
          <p:cNvGrpSpPr>
            <a:grpSpLocks/>
          </p:cNvGrpSpPr>
          <p:nvPr/>
        </p:nvGrpSpPr>
        <p:grpSpPr bwMode="auto">
          <a:xfrm>
            <a:off x="685800" y="5105400"/>
            <a:ext cx="927100" cy="396875"/>
            <a:chOff x="2544" y="3552"/>
            <a:chExt cx="584" cy="250"/>
          </a:xfrm>
        </p:grpSpPr>
        <p:sp>
          <p:nvSpPr>
            <p:cNvPr id="2499593" name="Text Box 9"/>
            <p:cNvSpPr txBox="1">
              <a:spLocks noChangeArrowheads="1"/>
            </p:cNvSpPr>
            <p:nvPr/>
          </p:nvSpPr>
          <p:spPr bwMode="auto">
            <a:xfrm>
              <a:off x="2544" y="3552"/>
              <a:ext cx="4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i="1">
                  <a:effectLst/>
                </a:rPr>
                <a:t>Stall</a:t>
              </a:r>
            </a:p>
          </p:txBody>
        </p:sp>
        <p:sp>
          <p:nvSpPr>
            <p:cNvPr id="2499594" name="Line 10"/>
            <p:cNvSpPr>
              <a:spLocks noChangeShapeType="1"/>
            </p:cNvSpPr>
            <p:nvPr/>
          </p:nvSpPr>
          <p:spPr bwMode="auto">
            <a:xfrm>
              <a:off x="2936" y="368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99595" name="Group 11"/>
          <p:cNvGrpSpPr>
            <a:grpSpLocks/>
          </p:cNvGrpSpPr>
          <p:nvPr/>
        </p:nvGrpSpPr>
        <p:grpSpPr bwMode="auto">
          <a:xfrm>
            <a:off x="647700" y="3771900"/>
            <a:ext cx="927100" cy="396875"/>
            <a:chOff x="2544" y="3552"/>
            <a:chExt cx="584" cy="250"/>
          </a:xfrm>
        </p:grpSpPr>
        <p:sp>
          <p:nvSpPr>
            <p:cNvPr id="2499596" name="Text Box 12"/>
            <p:cNvSpPr txBox="1">
              <a:spLocks noChangeArrowheads="1"/>
            </p:cNvSpPr>
            <p:nvPr/>
          </p:nvSpPr>
          <p:spPr bwMode="auto">
            <a:xfrm>
              <a:off x="2544" y="3552"/>
              <a:ext cx="4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i="1">
                  <a:effectLst/>
                </a:rPr>
                <a:t>Stall</a:t>
              </a:r>
            </a:p>
          </p:txBody>
        </p:sp>
        <p:sp>
          <p:nvSpPr>
            <p:cNvPr id="2499597" name="Line 13"/>
            <p:cNvSpPr>
              <a:spLocks noChangeShapeType="1"/>
            </p:cNvSpPr>
            <p:nvPr/>
          </p:nvSpPr>
          <p:spPr bwMode="auto">
            <a:xfrm>
              <a:off x="2936" y="368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0C914-11F8-4614-89A6-3762A32309CA}" type="slidenum">
              <a:rPr lang="en-US"/>
              <a:pPr/>
              <a:t>79</a:t>
            </a:fld>
            <a:endParaRPr lang="en-US"/>
          </a:p>
        </p:txBody>
      </p:sp>
      <p:sp>
        <p:nvSpPr>
          <p:cNvPr id="250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Techniques to Reduce Stalls and Increase ILP</a:t>
            </a:r>
          </a:p>
        </p:txBody>
      </p:sp>
      <p:sp>
        <p:nvSpPr>
          <p:cNvPr id="250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Software</a:t>
            </a:r>
            <a:r>
              <a:rPr lang="en-US" sz="2400" dirty="0">
                <a:latin typeface="Comic Sans MS" pitchFamily="66" charset="0"/>
              </a:rPr>
              <a:t> Schemes to Reduce: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>
                <a:latin typeface="Comic Sans MS" pitchFamily="66" charset="0"/>
              </a:rPr>
              <a:t>Data Hazards</a:t>
            </a:r>
          </a:p>
          <a:p>
            <a:pPr lvl="2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800" dirty="0">
                <a:latin typeface="Comic Sans MS" pitchFamily="66" charset="0"/>
              </a:rPr>
              <a:t>Compiler Scheduling: register renaming to eliminate WAW and WAR hazards</a:t>
            </a:r>
          </a:p>
          <a:p>
            <a:pPr lvl="2" algn="just">
              <a:spcBef>
                <a:spcPct val="50000"/>
              </a:spcBef>
              <a:buFont typeface="Wingdings" pitchFamily="2" charset="2"/>
              <a:buChar char="ü"/>
            </a:pPr>
            <a:endParaRPr lang="en-US" sz="1800" dirty="0">
              <a:latin typeface="Comic Sans MS" pitchFamily="66" charset="0"/>
            </a:endParaRPr>
          </a:p>
          <a:p>
            <a:pPr lvl="2" algn="just">
              <a:spcBef>
                <a:spcPct val="50000"/>
              </a:spcBef>
              <a:buFont typeface="Wingdings" pitchFamily="2" charset="2"/>
              <a:buChar char="ü"/>
            </a:pPr>
            <a:endParaRPr lang="en-US" sz="1800" dirty="0">
              <a:latin typeface="Comic Sans MS" pitchFamily="66" charset="0"/>
            </a:endParaRPr>
          </a:p>
        </p:txBody>
      </p:sp>
      <p:graphicFrame>
        <p:nvGraphicFramePr>
          <p:cNvPr id="2500612" name="Object 4"/>
          <p:cNvGraphicFramePr>
            <a:graphicFrameLocks/>
          </p:cNvGraphicFramePr>
          <p:nvPr/>
        </p:nvGraphicFramePr>
        <p:xfrm>
          <a:off x="381000" y="3657600"/>
          <a:ext cx="82915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Worksheet" r:id="rId3" imgW="5515356" imgH="333654" progId="Excel.Sheet.8">
                  <p:embed/>
                </p:oleObj>
              </mc:Choice>
              <mc:Fallback>
                <p:oleObj name="Worksheet" r:id="rId3" imgW="5515356" imgH="333654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657600"/>
                        <a:ext cx="82915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0613" name="Rectangle 5"/>
          <p:cNvSpPr>
            <a:spLocks noChangeArrowheads="1"/>
          </p:cNvSpPr>
          <p:nvPr/>
        </p:nvSpPr>
        <p:spPr bwMode="auto">
          <a:xfrm>
            <a:off x="1219200" y="3581400"/>
            <a:ext cx="381000" cy="685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0614" name="Rectangle 6"/>
          <p:cNvSpPr>
            <a:spLocks noChangeArrowheads="1"/>
          </p:cNvSpPr>
          <p:nvPr/>
        </p:nvSpPr>
        <p:spPr bwMode="auto">
          <a:xfrm>
            <a:off x="6858000" y="3886200"/>
            <a:ext cx="457200" cy="3810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0615" name="Rectangle 7"/>
          <p:cNvSpPr>
            <a:spLocks noChangeArrowheads="1"/>
          </p:cNvSpPr>
          <p:nvPr/>
        </p:nvSpPr>
        <p:spPr bwMode="auto">
          <a:xfrm>
            <a:off x="8077200" y="3581400"/>
            <a:ext cx="457200" cy="3810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0616" name="Line 8"/>
          <p:cNvSpPr>
            <a:spLocks noChangeShapeType="1"/>
          </p:cNvSpPr>
          <p:nvPr/>
        </p:nvSpPr>
        <p:spPr bwMode="auto">
          <a:xfrm flipH="1">
            <a:off x="7315200" y="32766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0617" name="Line 9"/>
          <p:cNvSpPr>
            <a:spLocks noChangeShapeType="1"/>
          </p:cNvSpPr>
          <p:nvPr/>
        </p:nvSpPr>
        <p:spPr bwMode="auto">
          <a:xfrm>
            <a:off x="7467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3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99C1D-8929-4EF4-8F77-7E0661EF3472}" type="slidenum">
              <a:rPr lang="en-US"/>
              <a:pPr/>
              <a:t>8</a:t>
            </a:fld>
            <a:endParaRPr lang="en-US"/>
          </a:p>
        </p:txBody>
      </p:sp>
      <p:sp>
        <p:nvSpPr>
          <p:cNvPr id="234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Dynamic Pipeline Scheduling: </a:t>
            </a:r>
            <a:r>
              <a:rPr lang="en-US" sz="3200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The Concept</a:t>
            </a:r>
            <a:endParaRPr lang="en-US" sz="3200" i="1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4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953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400" dirty="0"/>
              <a:t>Dynamic pipeline scheduling overcomes the limitations of  in-order execution by allowing out-of-order instruction execution.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Gulim" pitchFamily="34" charset="-127"/>
              </a:rPr>
              <a:t>Works when dependencies are unknown at compile time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Gulim" pitchFamily="34" charset="-127"/>
              </a:rPr>
              <a:t>Simpler compiler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6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Instructions </a:t>
            </a:r>
            <a:r>
              <a:rPr lang="en-US" sz="2400" dirty="0"/>
              <a:t>are allowed to start executing out-of-order as soon as their operands are available.</a:t>
            </a:r>
          </a:p>
          <a:p>
            <a:pPr>
              <a:lnSpc>
                <a:spcPct val="80000"/>
              </a:lnSpc>
            </a:pPr>
            <a:r>
              <a:rPr lang="en-US" sz="2500" dirty="0" smtClean="0"/>
              <a:t>Example</a:t>
            </a:r>
            <a:r>
              <a:rPr lang="en-US" sz="2500" dirty="0"/>
              <a:t>:</a:t>
            </a:r>
            <a:r>
              <a:rPr lang="en-US" sz="2400" dirty="0"/>
              <a:t>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600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This implies allowing out-of-order instruction </a:t>
            </a:r>
            <a:r>
              <a:rPr lang="en-US" sz="2400" dirty="0" smtClean="0"/>
              <a:t>“completion’.</a:t>
            </a:r>
            <a:endParaRPr lang="en-US" sz="2400" dirty="0"/>
          </a:p>
        </p:txBody>
      </p:sp>
      <p:sp>
        <p:nvSpPr>
          <p:cNvPr id="2345988" name="Rectangle 4"/>
          <p:cNvSpPr>
            <a:spLocks noChangeArrowheads="1"/>
          </p:cNvSpPr>
          <p:nvPr/>
        </p:nvSpPr>
        <p:spPr bwMode="auto">
          <a:xfrm>
            <a:off x="762000" y="3581400"/>
            <a:ext cx="51244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sz="1800" dirty="0">
                <a:effectLst/>
              </a:rPr>
              <a:t>In the case of in-order execution </a:t>
            </a:r>
          </a:p>
          <a:p>
            <a:pPr algn="l"/>
            <a:r>
              <a:rPr lang="en-US" sz="1800" dirty="0">
                <a:effectLst/>
              </a:rPr>
              <a:t>SUBD must wait for DIVD to complete </a:t>
            </a:r>
          </a:p>
          <a:p>
            <a:pPr algn="l"/>
            <a:r>
              <a:rPr lang="en-US" sz="1800" dirty="0">
                <a:effectLst/>
              </a:rPr>
              <a:t>which stalled ADDD before starting execution</a:t>
            </a:r>
          </a:p>
          <a:p>
            <a:pPr algn="l"/>
            <a:r>
              <a:rPr lang="en-US" sz="1800" dirty="0">
                <a:effectLst/>
              </a:rPr>
              <a:t>In out-of-order execution SUBD can start as soon </a:t>
            </a:r>
          </a:p>
          <a:p>
            <a:pPr algn="l"/>
            <a:r>
              <a:rPr lang="en-US" sz="1800" dirty="0">
                <a:effectLst/>
              </a:rPr>
              <a:t>as the values of its operands F8, F14  are available.</a:t>
            </a:r>
          </a:p>
        </p:txBody>
      </p:sp>
      <p:sp>
        <p:nvSpPr>
          <p:cNvPr id="2345989" name="Rectangle 5"/>
          <p:cNvSpPr>
            <a:spLocks noChangeArrowheads="1"/>
          </p:cNvSpPr>
          <p:nvPr/>
        </p:nvSpPr>
        <p:spPr bwMode="auto">
          <a:xfrm>
            <a:off x="6019800" y="3505200"/>
            <a:ext cx="24098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000">
                <a:solidFill>
                  <a:srgbClr val="0000CC"/>
                </a:solidFill>
                <a:effectLst/>
              </a:rPr>
              <a:t>DIVD   F0, F2, F4</a:t>
            </a:r>
            <a:endParaRPr lang="en-US" sz="1200" b="0">
              <a:solidFill>
                <a:srgbClr val="0000CC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sz="2000">
                <a:solidFill>
                  <a:srgbClr val="0000CC"/>
                </a:solidFill>
                <a:effectLst/>
              </a:rPr>
              <a:t>ADDD  F10, F0, F8</a:t>
            </a:r>
          </a:p>
          <a:p>
            <a:pPr algn="l">
              <a:spcBef>
                <a:spcPct val="20000"/>
              </a:spcBef>
            </a:pPr>
            <a:r>
              <a:rPr lang="en-US" sz="2000">
                <a:solidFill>
                  <a:srgbClr val="0000CC"/>
                </a:solidFill>
                <a:effectLst/>
              </a:rPr>
              <a:t>SUBD   F12, F8, F14</a:t>
            </a:r>
            <a:endParaRPr lang="en-US" sz="1200" b="0">
              <a:solidFill>
                <a:srgbClr val="0000CC"/>
              </a:solidFill>
              <a:effectLst/>
            </a:endParaRPr>
          </a:p>
        </p:txBody>
      </p:sp>
      <p:sp>
        <p:nvSpPr>
          <p:cNvPr id="2345990" name="Rectangle 6"/>
          <p:cNvSpPr>
            <a:spLocks noChangeArrowheads="1"/>
          </p:cNvSpPr>
          <p:nvPr/>
        </p:nvSpPr>
        <p:spPr bwMode="auto">
          <a:xfrm>
            <a:off x="5943600" y="3429000"/>
            <a:ext cx="2590800" cy="12954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32A94-03F0-4FF3-A3C4-268C4B5AD2D0}" type="slidenum">
              <a:rPr lang="en-US"/>
              <a:pPr/>
              <a:t>80</a:t>
            </a:fld>
            <a:endParaRPr lang="en-US"/>
          </a:p>
        </p:txBody>
      </p:sp>
      <p:sp>
        <p:nvSpPr>
          <p:cNvPr id="250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Techniques to Reduce Stalls and Increase ILP</a:t>
            </a:r>
          </a:p>
        </p:txBody>
      </p:sp>
      <p:sp>
        <p:nvSpPr>
          <p:cNvPr id="2501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077200" cy="2438400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sz="2000" b="1">
                <a:solidFill>
                  <a:srgbClr val="008000"/>
                </a:solidFill>
                <a:latin typeface="Comic Sans MS" pitchFamily="66" charset="0"/>
              </a:rPr>
              <a:t>Software</a:t>
            </a:r>
            <a:r>
              <a:rPr lang="en-US" sz="2000">
                <a:latin typeface="Comic Sans MS" pitchFamily="66" charset="0"/>
              </a:rPr>
              <a:t> Schemes to Reduce: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800">
                <a:latin typeface="Comic Sans MS" pitchFamily="66" charset="0"/>
              </a:rPr>
              <a:t>Control Hazards</a:t>
            </a:r>
          </a:p>
          <a:p>
            <a:pPr lvl="2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>
                <a:latin typeface="Comic Sans MS" pitchFamily="66" charset="0"/>
              </a:rPr>
              <a:t>Branch prediction</a:t>
            </a:r>
          </a:p>
          <a:p>
            <a:pPr lvl="3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200">
                <a:latin typeface="Comic Sans MS" pitchFamily="66" charset="0"/>
              </a:rPr>
              <a:t>Example : choosing backward branches </a:t>
            </a:r>
            <a:r>
              <a:rPr lang="en-US" sz="1200" b="1">
                <a:solidFill>
                  <a:srgbClr val="0000CC"/>
                </a:solidFill>
                <a:latin typeface="Comic Sans MS" pitchFamily="66" charset="0"/>
              </a:rPr>
              <a:t>(loop)</a:t>
            </a:r>
            <a:r>
              <a:rPr lang="en-US" sz="1200">
                <a:latin typeface="Comic Sans MS" pitchFamily="66" charset="0"/>
              </a:rPr>
              <a:t> as taken and forward branches </a:t>
            </a:r>
            <a:r>
              <a:rPr lang="en-US" sz="1200" b="1">
                <a:solidFill>
                  <a:srgbClr val="0000CC"/>
                </a:solidFill>
                <a:latin typeface="Comic Sans MS" pitchFamily="66" charset="0"/>
              </a:rPr>
              <a:t>(if)</a:t>
            </a:r>
            <a:r>
              <a:rPr lang="en-US" sz="1200">
                <a:latin typeface="Comic Sans MS" pitchFamily="66" charset="0"/>
              </a:rPr>
              <a:t> as not taken</a:t>
            </a:r>
          </a:p>
          <a:p>
            <a:pPr lvl="3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200">
                <a:latin typeface="Comic Sans MS" pitchFamily="66" charset="0"/>
              </a:rPr>
              <a:t>Tracing Program behaviour</a:t>
            </a:r>
          </a:p>
          <a:p>
            <a:pPr algn="just">
              <a:buFontTx/>
              <a:buNone/>
            </a:pPr>
            <a:endParaRPr lang="en-US" sz="1400">
              <a:latin typeface="Comic Sans MS" pitchFamily="66" charset="0"/>
            </a:endParaRPr>
          </a:p>
        </p:txBody>
      </p:sp>
      <p:pic>
        <p:nvPicPr>
          <p:cNvPr id="2501636" name="Picture 4"/>
          <p:cNvPicPr>
            <a:picLocks noGrp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3124200"/>
            <a:ext cx="4191000" cy="31242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3496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56C8A-BE98-4503-868F-FCD3928C9E1B}" type="slidenum">
              <a:rPr lang="en-US"/>
              <a:pPr/>
              <a:t>81</a:t>
            </a:fld>
            <a:endParaRPr lang="en-US"/>
          </a:p>
        </p:txBody>
      </p:sp>
      <p:sp>
        <p:nvSpPr>
          <p:cNvPr id="250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Techniques to Reduce Stalls and Increase ILP</a:t>
            </a:r>
          </a:p>
        </p:txBody>
      </p:sp>
      <p:sp>
        <p:nvSpPr>
          <p:cNvPr id="250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Software</a:t>
            </a:r>
            <a:r>
              <a:rPr lang="en-US" sz="2400">
                <a:latin typeface="Comic Sans MS" pitchFamily="66" charset="0"/>
              </a:rPr>
              <a:t> Schemes to Reduce: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>
                <a:latin typeface="Comic Sans MS" pitchFamily="66" charset="0"/>
              </a:rPr>
              <a:t>Control Hazards</a:t>
            </a:r>
          </a:p>
          <a:p>
            <a:pPr lvl="2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800">
                <a:latin typeface="Comic Sans MS" pitchFamily="66" charset="0"/>
              </a:rPr>
              <a:t>Loop unrolling</a:t>
            </a:r>
          </a:p>
          <a:p>
            <a:pPr algn="just">
              <a:buFontTx/>
              <a:buNone/>
            </a:pPr>
            <a:endParaRPr lang="en-US" sz="2400">
              <a:latin typeface="Comic Sans MS" pitchFamily="66" charset="0"/>
            </a:endParaRPr>
          </a:p>
        </p:txBody>
      </p:sp>
      <p:grpSp>
        <p:nvGrpSpPr>
          <p:cNvPr id="2502660" name="Group 4"/>
          <p:cNvGrpSpPr>
            <a:grpSpLocks/>
          </p:cNvGrpSpPr>
          <p:nvPr/>
        </p:nvGrpSpPr>
        <p:grpSpPr bwMode="auto">
          <a:xfrm>
            <a:off x="1981200" y="2971800"/>
            <a:ext cx="5680075" cy="3352800"/>
            <a:chOff x="1069" y="1468"/>
            <a:chExt cx="3757" cy="2234"/>
          </a:xfrm>
        </p:grpSpPr>
        <p:sp>
          <p:nvSpPr>
            <p:cNvPr id="2502661" name="Rectangle 5"/>
            <p:cNvSpPr>
              <a:spLocks noChangeArrowheads="1"/>
            </p:cNvSpPr>
            <p:nvPr/>
          </p:nvSpPr>
          <p:spPr bwMode="auto">
            <a:xfrm>
              <a:off x="1240" y="1981"/>
              <a:ext cx="512" cy="342"/>
            </a:xfrm>
            <a:prstGeom prst="rect">
              <a:avLst/>
            </a:prstGeom>
            <a:solidFill>
              <a:srgbClr val="00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62" name="Freeform 6"/>
            <p:cNvSpPr>
              <a:spLocks/>
            </p:cNvSpPr>
            <p:nvPr/>
          </p:nvSpPr>
          <p:spPr bwMode="auto">
            <a:xfrm>
              <a:off x="1752" y="1981"/>
              <a:ext cx="171" cy="342"/>
            </a:xfrm>
            <a:custGeom>
              <a:avLst/>
              <a:gdLst>
                <a:gd name="T0" fmla="*/ 0 w 171"/>
                <a:gd name="T1" fmla="*/ 342 h 342"/>
                <a:gd name="T2" fmla="*/ 171 w 171"/>
                <a:gd name="T3" fmla="*/ 342 h 342"/>
                <a:gd name="T4" fmla="*/ 0 w 171"/>
                <a:gd name="T5" fmla="*/ 0 h 342"/>
                <a:gd name="T6" fmla="*/ 0 w 171"/>
                <a:gd name="T7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342">
                  <a:moveTo>
                    <a:pt x="0" y="342"/>
                  </a:moveTo>
                  <a:lnTo>
                    <a:pt x="171" y="342"/>
                  </a:lnTo>
                  <a:lnTo>
                    <a:pt x="0" y="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FFFF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63" name="Freeform 7"/>
            <p:cNvSpPr>
              <a:spLocks/>
            </p:cNvSpPr>
            <p:nvPr/>
          </p:nvSpPr>
          <p:spPr bwMode="auto">
            <a:xfrm>
              <a:off x="1069" y="1981"/>
              <a:ext cx="171" cy="342"/>
            </a:xfrm>
            <a:custGeom>
              <a:avLst/>
              <a:gdLst>
                <a:gd name="T0" fmla="*/ 171 w 171"/>
                <a:gd name="T1" fmla="*/ 342 h 342"/>
                <a:gd name="T2" fmla="*/ 0 w 171"/>
                <a:gd name="T3" fmla="*/ 342 h 342"/>
                <a:gd name="T4" fmla="*/ 171 w 171"/>
                <a:gd name="T5" fmla="*/ 0 h 342"/>
                <a:gd name="T6" fmla="*/ 171 w 171"/>
                <a:gd name="T7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342">
                  <a:moveTo>
                    <a:pt x="171" y="342"/>
                  </a:moveTo>
                  <a:lnTo>
                    <a:pt x="0" y="342"/>
                  </a:lnTo>
                  <a:lnTo>
                    <a:pt x="171" y="0"/>
                  </a:lnTo>
                  <a:lnTo>
                    <a:pt x="171" y="342"/>
                  </a:lnTo>
                  <a:close/>
                </a:path>
              </a:pathLst>
            </a:custGeom>
            <a:solidFill>
              <a:srgbClr val="FFFF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64" name="Rectangle 8"/>
            <p:cNvSpPr>
              <a:spLocks noChangeArrowheads="1"/>
            </p:cNvSpPr>
            <p:nvPr/>
          </p:nvSpPr>
          <p:spPr bwMode="auto">
            <a:xfrm>
              <a:off x="2093" y="1981"/>
              <a:ext cx="513" cy="342"/>
            </a:xfrm>
            <a:prstGeom prst="rect">
              <a:avLst/>
            </a:prstGeom>
            <a:solidFill>
              <a:srgbClr val="00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65" name="Freeform 9"/>
            <p:cNvSpPr>
              <a:spLocks/>
            </p:cNvSpPr>
            <p:nvPr/>
          </p:nvSpPr>
          <p:spPr bwMode="auto">
            <a:xfrm>
              <a:off x="2606" y="1981"/>
              <a:ext cx="170" cy="342"/>
            </a:xfrm>
            <a:custGeom>
              <a:avLst/>
              <a:gdLst>
                <a:gd name="T0" fmla="*/ 0 w 170"/>
                <a:gd name="T1" fmla="*/ 342 h 342"/>
                <a:gd name="T2" fmla="*/ 170 w 170"/>
                <a:gd name="T3" fmla="*/ 342 h 342"/>
                <a:gd name="T4" fmla="*/ 0 w 170"/>
                <a:gd name="T5" fmla="*/ 0 h 342"/>
                <a:gd name="T6" fmla="*/ 0 w 170"/>
                <a:gd name="T7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342">
                  <a:moveTo>
                    <a:pt x="0" y="342"/>
                  </a:moveTo>
                  <a:lnTo>
                    <a:pt x="170" y="342"/>
                  </a:lnTo>
                  <a:lnTo>
                    <a:pt x="0" y="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FFFF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66" name="Freeform 10"/>
            <p:cNvSpPr>
              <a:spLocks/>
            </p:cNvSpPr>
            <p:nvPr/>
          </p:nvSpPr>
          <p:spPr bwMode="auto">
            <a:xfrm>
              <a:off x="1923" y="1981"/>
              <a:ext cx="170" cy="342"/>
            </a:xfrm>
            <a:custGeom>
              <a:avLst/>
              <a:gdLst>
                <a:gd name="T0" fmla="*/ 170 w 170"/>
                <a:gd name="T1" fmla="*/ 342 h 342"/>
                <a:gd name="T2" fmla="*/ 0 w 170"/>
                <a:gd name="T3" fmla="*/ 342 h 342"/>
                <a:gd name="T4" fmla="*/ 170 w 170"/>
                <a:gd name="T5" fmla="*/ 0 h 342"/>
                <a:gd name="T6" fmla="*/ 170 w 170"/>
                <a:gd name="T7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342">
                  <a:moveTo>
                    <a:pt x="170" y="342"/>
                  </a:moveTo>
                  <a:lnTo>
                    <a:pt x="0" y="342"/>
                  </a:lnTo>
                  <a:lnTo>
                    <a:pt x="170" y="0"/>
                  </a:lnTo>
                  <a:lnTo>
                    <a:pt x="170" y="342"/>
                  </a:lnTo>
                  <a:close/>
                </a:path>
              </a:pathLst>
            </a:custGeom>
            <a:solidFill>
              <a:srgbClr val="FFFF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67" name="Rectangle 11"/>
            <p:cNvSpPr>
              <a:spLocks noChangeArrowheads="1"/>
            </p:cNvSpPr>
            <p:nvPr/>
          </p:nvSpPr>
          <p:spPr bwMode="auto">
            <a:xfrm>
              <a:off x="3801" y="1981"/>
              <a:ext cx="512" cy="342"/>
            </a:xfrm>
            <a:prstGeom prst="rect">
              <a:avLst/>
            </a:prstGeom>
            <a:solidFill>
              <a:srgbClr val="00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68" name="Freeform 12"/>
            <p:cNvSpPr>
              <a:spLocks/>
            </p:cNvSpPr>
            <p:nvPr/>
          </p:nvSpPr>
          <p:spPr bwMode="auto">
            <a:xfrm>
              <a:off x="4313" y="1981"/>
              <a:ext cx="171" cy="342"/>
            </a:xfrm>
            <a:custGeom>
              <a:avLst/>
              <a:gdLst>
                <a:gd name="T0" fmla="*/ 0 w 171"/>
                <a:gd name="T1" fmla="*/ 342 h 342"/>
                <a:gd name="T2" fmla="*/ 171 w 171"/>
                <a:gd name="T3" fmla="*/ 342 h 342"/>
                <a:gd name="T4" fmla="*/ 0 w 171"/>
                <a:gd name="T5" fmla="*/ 0 h 342"/>
                <a:gd name="T6" fmla="*/ 0 w 171"/>
                <a:gd name="T7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342">
                  <a:moveTo>
                    <a:pt x="0" y="342"/>
                  </a:moveTo>
                  <a:lnTo>
                    <a:pt x="171" y="342"/>
                  </a:lnTo>
                  <a:lnTo>
                    <a:pt x="0" y="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FFFF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69" name="Freeform 13"/>
            <p:cNvSpPr>
              <a:spLocks/>
            </p:cNvSpPr>
            <p:nvPr/>
          </p:nvSpPr>
          <p:spPr bwMode="auto">
            <a:xfrm>
              <a:off x="3630" y="1981"/>
              <a:ext cx="171" cy="342"/>
            </a:xfrm>
            <a:custGeom>
              <a:avLst/>
              <a:gdLst>
                <a:gd name="T0" fmla="*/ 171 w 171"/>
                <a:gd name="T1" fmla="*/ 342 h 342"/>
                <a:gd name="T2" fmla="*/ 0 w 171"/>
                <a:gd name="T3" fmla="*/ 342 h 342"/>
                <a:gd name="T4" fmla="*/ 171 w 171"/>
                <a:gd name="T5" fmla="*/ 0 h 342"/>
                <a:gd name="T6" fmla="*/ 171 w 171"/>
                <a:gd name="T7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342">
                  <a:moveTo>
                    <a:pt x="171" y="342"/>
                  </a:moveTo>
                  <a:lnTo>
                    <a:pt x="0" y="342"/>
                  </a:lnTo>
                  <a:lnTo>
                    <a:pt x="171" y="0"/>
                  </a:lnTo>
                  <a:lnTo>
                    <a:pt x="171" y="342"/>
                  </a:lnTo>
                  <a:close/>
                </a:path>
              </a:pathLst>
            </a:custGeom>
            <a:solidFill>
              <a:srgbClr val="FFFF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70" name="Line 14"/>
            <p:cNvSpPr>
              <a:spLocks noChangeShapeType="1"/>
            </p:cNvSpPr>
            <p:nvPr/>
          </p:nvSpPr>
          <p:spPr bwMode="auto">
            <a:xfrm>
              <a:off x="3033" y="2152"/>
              <a:ext cx="59" cy="1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671" name="Line 15"/>
            <p:cNvSpPr>
              <a:spLocks noChangeShapeType="1"/>
            </p:cNvSpPr>
            <p:nvPr/>
          </p:nvSpPr>
          <p:spPr bwMode="auto">
            <a:xfrm>
              <a:off x="3151" y="2152"/>
              <a:ext cx="59" cy="1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672" name="Line 16"/>
            <p:cNvSpPr>
              <a:spLocks noChangeShapeType="1"/>
            </p:cNvSpPr>
            <p:nvPr/>
          </p:nvSpPr>
          <p:spPr bwMode="auto">
            <a:xfrm>
              <a:off x="3269" y="2152"/>
              <a:ext cx="60" cy="1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673" name="Line 17"/>
            <p:cNvSpPr>
              <a:spLocks noChangeShapeType="1"/>
            </p:cNvSpPr>
            <p:nvPr/>
          </p:nvSpPr>
          <p:spPr bwMode="auto">
            <a:xfrm>
              <a:off x="2435" y="3521"/>
              <a:ext cx="59" cy="1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674" name="Line 18"/>
            <p:cNvSpPr>
              <a:spLocks noChangeShapeType="1"/>
            </p:cNvSpPr>
            <p:nvPr/>
          </p:nvSpPr>
          <p:spPr bwMode="auto">
            <a:xfrm>
              <a:off x="2553" y="3521"/>
              <a:ext cx="59" cy="1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675" name="Line 19"/>
            <p:cNvSpPr>
              <a:spLocks noChangeShapeType="1"/>
            </p:cNvSpPr>
            <p:nvPr/>
          </p:nvSpPr>
          <p:spPr bwMode="auto">
            <a:xfrm>
              <a:off x="2672" y="3521"/>
              <a:ext cx="59" cy="1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676" name="Line 20"/>
            <p:cNvSpPr>
              <a:spLocks noChangeShapeType="1"/>
            </p:cNvSpPr>
            <p:nvPr/>
          </p:nvSpPr>
          <p:spPr bwMode="auto">
            <a:xfrm>
              <a:off x="1069" y="1468"/>
              <a:ext cx="1" cy="8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677" name="Line 21"/>
            <p:cNvSpPr>
              <a:spLocks noChangeShapeType="1"/>
            </p:cNvSpPr>
            <p:nvPr/>
          </p:nvSpPr>
          <p:spPr bwMode="auto">
            <a:xfrm>
              <a:off x="1069" y="2836"/>
              <a:ext cx="1" cy="8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678" name="Freeform 22"/>
            <p:cNvSpPr>
              <a:spLocks/>
            </p:cNvSpPr>
            <p:nvPr/>
          </p:nvSpPr>
          <p:spPr bwMode="auto">
            <a:xfrm>
              <a:off x="1069" y="3350"/>
              <a:ext cx="81" cy="342"/>
            </a:xfrm>
            <a:custGeom>
              <a:avLst/>
              <a:gdLst>
                <a:gd name="T0" fmla="*/ 81 w 81"/>
                <a:gd name="T1" fmla="*/ 342 h 342"/>
                <a:gd name="T2" fmla="*/ 0 w 81"/>
                <a:gd name="T3" fmla="*/ 342 h 342"/>
                <a:gd name="T4" fmla="*/ 81 w 81"/>
                <a:gd name="T5" fmla="*/ 0 h 342"/>
                <a:gd name="T6" fmla="*/ 81 w 81"/>
                <a:gd name="T7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342">
                  <a:moveTo>
                    <a:pt x="81" y="342"/>
                  </a:moveTo>
                  <a:lnTo>
                    <a:pt x="0" y="342"/>
                  </a:lnTo>
                  <a:lnTo>
                    <a:pt x="81" y="0"/>
                  </a:lnTo>
                  <a:lnTo>
                    <a:pt x="81" y="342"/>
                  </a:lnTo>
                  <a:close/>
                </a:path>
              </a:pathLst>
            </a:custGeom>
            <a:solidFill>
              <a:srgbClr val="FFFF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79" name="Freeform 23"/>
            <p:cNvSpPr>
              <a:spLocks/>
            </p:cNvSpPr>
            <p:nvPr/>
          </p:nvSpPr>
          <p:spPr bwMode="auto">
            <a:xfrm>
              <a:off x="1069" y="1724"/>
              <a:ext cx="3415" cy="171"/>
            </a:xfrm>
            <a:custGeom>
              <a:avLst/>
              <a:gdLst>
                <a:gd name="T0" fmla="*/ 0 w 3415"/>
                <a:gd name="T1" fmla="*/ 86 h 171"/>
                <a:gd name="T2" fmla="*/ 85 w 3415"/>
                <a:gd name="T3" fmla="*/ 0 h 171"/>
                <a:gd name="T4" fmla="*/ 85 w 3415"/>
                <a:gd name="T5" fmla="*/ 57 h 171"/>
                <a:gd name="T6" fmla="*/ 3330 w 3415"/>
                <a:gd name="T7" fmla="*/ 57 h 171"/>
                <a:gd name="T8" fmla="*/ 3330 w 3415"/>
                <a:gd name="T9" fmla="*/ 0 h 171"/>
                <a:gd name="T10" fmla="*/ 3415 w 3415"/>
                <a:gd name="T11" fmla="*/ 86 h 171"/>
                <a:gd name="T12" fmla="*/ 3330 w 3415"/>
                <a:gd name="T13" fmla="*/ 171 h 171"/>
                <a:gd name="T14" fmla="*/ 3330 w 3415"/>
                <a:gd name="T15" fmla="*/ 116 h 171"/>
                <a:gd name="T16" fmla="*/ 85 w 3415"/>
                <a:gd name="T17" fmla="*/ 116 h 171"/>
                <a:gd name="T18" fmla="*/ 85 w 3415"/>
                <a:gd name="T19" fmla="*/ 171 h 171"/>
                <a:gd name="T20" fmla="*/ 0 w 3415"/>
                <a:gd name="T21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5" h="171">
                  <a:moveTo>
                    <a:pt x="0" y="86"/>
                  </a:moveTo>
                  <a:lnTo>
                    <a:pt x="85" y="0"/>
                  </a:lnTo>
                  <a:lnTo>
                    <a:pt x="85" y="57"/>
                  </a:lnTo>
                  <a:lnTo>
                    <a:pt x="3330" y="57"/>
                  </a:lnTo>
                  <a:lnTo>
                    <a:pt x="3330" y="0"/>
                  </a:lnTo>
                  <a:lnTo>
                    <a:pt x="3415" y="86"/>
                  </a:lnTo>
                  <a:lnTo>
                    <a:pt x="3330" y="171"/>
                  </a:lnTo>
                  <a:lnTo>
                    <a:pt x="3330" y="116"/>
                  </a:lnTo>
                  <a:lnTo>
                    <a:pt x="85" y="116"/>
                  </a:lnTo>
                  <a:lnTo>
                    <a:pt x="85" y="171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80" name="Rectangle 24"/>
            <p:cNvSpPr>
              <a:spLocks noChangeArrowheads="1"/>
            </p:cNvSpPr>
            <p:nvPr/>
          </p:nvSpPr>
          <p:spPr bwMode="auto">
            <a:xfrm>
              <a:off x="2375" y="1636"/>
              <a:ext cx="73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600" b="0">
                  <a:solidFill>
                    <a:srgbClr val="000000"/>
                  </a:solidFill>
                  <a:effectLst/>
                  <a:latin typeface="Arial" charset="0"/>
                </a:rPr>
                <a:t>4n iterations</a:t>
              </a:r>
              <a:endParaRPr lang="en-US" sz="1600" b="0">
                <a:effectLst/>
              </a:endParaRPr>
            </a:p>
          </p:txBody>
        </p:sp>
        <p:sp>
          <p:nvSpPr>
            <p:cNvPr id="2502681" name="Freeform 25"/>
            <p:cNvSpPr>
              <a:spLocks/>
            </p:cNvSpPr>
            <p:nvPr/>
          </p:nvSpPr>
          <p:spPr bwMode="auto">
            <a:xfrm>
              <a:off x="1069" y="2751"/>
              <a:ext cx="3073" cy="171"/>
            </a:xfrm>
            <a:custGeom>
              <a:avLst/>
              <a:gdLst>
                <a:gd name="T0" fmla="*/ 0 w 3073"/>
                <a:gd name="T1" fmla="*/ 85 h 171"/>
                <a:gd name="T2" fmla="*/ 85 w 3073"/>
                <a:gd name="T3" fmla="*/ 0 h 171"/>
                <a:gd name="T4" fmla="*/ 85 w 3073"/>
                <a:gd name="T5" fmla="*/ 57 h 171"/>
                <a:gd name="T6" fmla="*/ 2988 w 3073"/>
                <a:gd name="T7" fmla="*/ 57 h 171"/>
                <a:gd name="T8" fmla="*/ 2988 w 3073"/>
                <a:gd name="T9" fmla="*/ 0 h 171"/>
                <a:gd name="T10" fmla="*/ 3073 w 3073"/>
                <a:gd name="T11" fmla="*/ 85 h 171"/>
                <a:gd name="T12" fmla="*/ 2988 w 3073"/>
                <a:gd name="T13" fmla="*/ 171 h 171"/>
                <a:gd name="T14" fmla="*/ 2988 w 3073"/>
                <a:gd name="T15" fmla="*/ 115 h 171"/>
                <a:gd name="T16" fmla="*/ 85 w 3073"/>
                <a:gd name="T17" fmla="*/ 115 h 171"/>
                <a:gd name="T18" fmla="*/ 85 w 3073"/>
                <a:gd name="T19" fmla="*/ 171 h 171"/>
                <a:gd name="T20" fmla="*/ 0 w 3073"/>
                <a:gd name="T21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3" h="171">
                  <a:moveTo>
                    <a:pt x="0" y="85"/>
                  </a:moveTo>
                  <a:lnTo>
                    <a:pt x="85" y="0"/>
                  </a:lnTo>
                  <a:lnTo>
                    <a:pt x="85" y="57"/>
                  </a:lnTo>
                  <a:lnTo>
                    <a:pt x="2988" y="57"/>
                  </a:lnTo>
                  <a:lnTo>
                    <a:pt x="2988" y="0"/>
                  </a:lnTo>
                  <a:lnTo>
                    <a:pt x="3073" y="85"/>
                  </a:lnTo>
                  <a:lnTo>
                    <a:pt x="2988" y="171"/>
                  </a:lnTo>
                  <a:lnTo>
                    <a:pt x="2988" y="115"/>
                  </a:lnTo>
                  <a:lnTo>
                    <a:pt x="85" y="115"/>
                  </a:lnTo>
                  <a:lnTo>
                    <a:pt x="85" y="1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82" name="Freeform 26"/>
            <p:cNvSpPr>
              <a:spLocks/>
            </p:cNvSpPr>
            <p:nvPr/>
          </p:nvSpPr>
          <p:spPr bwMode="auto">
            <a:xfrm>
              <a:off x="1069" y="3093"/>
              <a:ext cx="1331" cy="171"/>
            </a:xfrm>
            <a:custGeom>
              <a:avLst/>
              <a:gdLst>
                <a:gd name="T0" fmla="*/ 0 w 1110"/>
                <a:gd name="T1" fmla="*/ 85 h 171"/>
                <a:gd name="T2" fmla="*/ 85 w 1110"/>
                <a:gd name="T3" fmla="*/ 0 h 171"/>
                <a:gd name="T4" fmla="*/ 85 w 1110"/>
                <a:gd name="T5" fmla="*/ 57 h 171"/>
                <a:gd name="T6" fmla="*/ 1024 w 1110"/>
                <a:gd name="T7" fmla="*/ 57 h 171"/>
                <a:gd name="T8" fmla="*/ 1024 w 1110"/>
                <a:gd name="T9" fmla="*/ 0 h 171"/>
                <a:gd name="T10" fmla="*/ 1110 w 1110"/>
                <a:gd name="T11" fmla="*/ 85 h 171"/>
                <a:gd name="T12" fmla="*/ 1024 w 1110"/>
                <a:gd name="T13" fmla="*/ 171 h 171"/>
                <a:gd name="T14" fmla="*/ 1024 w 1110"/>
                <a:gd name="T15" fmla="*/ 115 h 171"/>
                <a:gd name="T16" fmla="*/ 85 w 1110"/>
                <a:gd name="T17" fmla="*/ 115 h 171"/>
                <a:gd name="T18" fmla="*/ 85 w 1110"/>
                <a:gd name="T19" fmla="*/ 171 h 171"/>
                <a:gd name="T20" fmla="*/ 0 w 1110"/>
                <a:gd name="T21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0" h="171">
                  <a:moveTo>
                    <a:pt x="0" y="85"/>
                  </a:moveTo>
                  <a:lnTo>
                    <a:pt x="85" y="0"/>
                  </a:lnTo>
                  <a:lnTo>
                    <a:pt x="85" y="57"/>
                  </a:lnTo>
                  <a:lnTo>
                    <a:pt x="1024" y="57"/>
                  </a:lnTo>
                  <a:lnTo>
                    <a:pt x="1024" y="0"/>
                  </a:lnTo>
                  <a:lnTo>
                    <a:pt x="1110" y="85"/>
                  </a:lnTo>
                  <a:lnTo>
                    <a:pt x="1024" y="171"/>
                  </a:lnTo>
                  <a:lnTo>
                    <a:pt x="1024" y="115"/>
                  </a:lnTo>
                  <a:lnTo>
                    <a:pt x="85" y="115"/>
                  </a:lnTo>
                  <a:lnTo>
                    <a:pt x="85" y="1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83" name="Rectangle 27"/>
            <p:cNvSpPr>
              <a:spLocks noChangeArrowheads="1"/>
            </p:cNvSpPr>
            <p:nvPr/>
          </p:nvSpPr>
          <p:spPr bwMode="auto">
            <a:xfrm>
              <a:off x="2279" y="2663"/>
              <a:ext cx="65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600" b="0">
                  <a:solidFill>
                    <a:srgbClr val="000000"/>
                  </a:solidFill>
                  <a:effectLst/>
                  <a:latin typeface="Arial" charset="0"/>
                </a:rPr>
                <a:t>n iterations</a:t>
              </a:r>
              <a:endParaRPr lang="en-US" sz="1600" b="0">
                <a:effectLst/>
              </a:endParaRPr>
            </a:p>
          </p:txBody>
        </p:sp>
        <p:sp>
          <p:nvSpPr>
            <p:cNvPr id="2502684" name="Rectangle 28"/>
            <p:cNvSpPr>
              <a:spLocks noChangeArrowheads="1"/>
            </p:cNvSpPr>
            <p:nvPr/>
          </p:nvSpPr>
          <p:spPr bwMode="auto">
            <a:xfrm>
              <a:off x="1276" y="3023"/>
              <a:ext cx="65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600" b="0">
                  <a:solidFill>
                    <a:srgbClr val="000000"/>
                  </a:solidFill>
                  <a:effectLst/>
                  <a:latin typeface="Arial" charset="0"/>
                </a:rPr>
                <a:t>4 iterations</a:t>
              </a:r>
              <a:endParaRPr lang="en-US" sz="1600" b="0">
                <a:effectLst/>
              </a:endParaRPr>
            </a:p>
          </p:txBody>
        </p:sp>
        <p:sp>
          <p:nvSpPr>
            <p:cNvPr id="2502685" name="Freeform 29"/>
            <p:cNvSpPr>
              <a:spLocks/>
            </p:cNvSpPr>
            <p:nvPr/>
          </p:nvSpPr>
          <p:spPr bwMode="auto">
            <a:xfrm>
              <a:off x="3033" y="3093"/>
              <a:ext cx="1383" cy="171"/>
            </a:xfrm>
            <a:custGeom>
              <a:avLst/>
              <a:gdLst>
                <a:gd name="T0" fmla="*/ 0 w 1109"/>
                <a:gd name="T1" fmla="*/ 85 h 171"/>
                <a:gd name="T2" fmla="*/ 85 w 1109"/>
                <a:gd name="T3" fmla="*/ 0 h 171"/>
                <a:gd name="T4" fmla="*/ 85 w 1109"/>
                <a:gd name="T5" fmla="*/ 57 h 171"/>
                <a:gd name="T6" fmla="*/ 1024 w 1109"/>
                <a:gd name="T7" fmla="*/ 57 h 171"/>
                <a:gd name="T8" fmla="*/ 1024 w 1109"/>
                <a:gd name="T9" fmla="*/ 0 h 171"/>
                <a:gd name="T10" fmla="*/ 1109 w 1109"/>
                <a:gd name="T11" fmla="*/ 85 h 171"/>
                <a:gd name="T12" fmla="*/ 1024 w 1109"/>
                <a:gd name="T13" fmla="*/ 171 h 171"/>
                <a:gd name="T14" fmla="*/ 1024 w 1109"/>
                <a:gd name="T15" fmla="*/ 115 h 171"/>
                <a:gd name="T16" fmla="*/ 85 w 1109"/>
                <a:gd name="T17" fmla="*/ 115 h 171"/>
                <a:gd name="T18" fmla="*/ 85 w 1109"/>
                <a:gd name="T19" fmla="*/ 171 h 171"/>
                <a:gd name="T20" fmla="*/ 0 w 1109"/>
                <a:gd name="T21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9" h="171">
                  <a:moveTo>
                    <a:pt x="0" y="85"/>
                  </a:moveTo>
                  <a:lnTo>
                    <a:pt x="85" y="0"/>
                  </a:lnTo>
                  <a:lnTo>
                    <a:pt x="85" y="57"/>
                  </a:lnTo>
                  <a:lnTo>
                    <a:pt x="1024" y="57"/>
                  </a:lnTo>
                  <a:lnTo>
                    <a:pt x="1024" y="0"/>
                  </a:lnTo>
                  <a:lnTo>
                    <a:pt x="1109" y="85"/>
                  </a:lnTo>
                  <a:lnTo>
                    <a:pt x="1024" y="171"/>
                  </a:lnTo>
                  <a:lnTo>
                    <a:pt x="1024" y="115"/>
                  </a:lnTo>
                  <a:lnTo>
                    <a:pt x="85" y="115"/>
                  </a:lnTo>
                  <a:lnTo>
                    <a:pt x="85" y="1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86" name="Rectangle 30"/>
            <p:cNvSpPr>
              <a:spLocks noChangeArrowheads="1"/>
            </p:cNvSpPr>
            <p:nvPr/>
          </p:nvSpPr>
          <p:spPr bwMode="auto">
            <a:xfrm>
              <a:off x="3240" y="3023"/>
              <a:ext cx="65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600" b="0">
                  <a:solidFill>
                    <a:srgbClr val="000000"/>
                  </a:solidFill>
                  <a:effectLst/>
                  <a:latin typeface="Arial" charset="0"/>
                </a:rPr>
                <a:t>4 iterations</a:t>
              </a:r>
              <a:endParaRPr lang="en-US" sz="1600" b="0">
                <a:effectLst/>
              </a:endParaRPr>
            </a:p>
          </p:txBody>
        </p:sp>
        <p:sp>
          <p:nvSpPr>
            <p:cNvPr id="2502687" name="Line 31"/>
            <p:cNvSpPr>
              <a:spLocks noChangeShapeType="1"/>
            </p:cNvSpPr>
            <p:nvPr/>
          </p:nvSpPr>
          <p:spPr bwMode="auto">
            <a:xfrm>
              <a:off x="1069" y="2323"/>
              <a:ext cx="375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688" name="Line 32"/>
            <p:cNvSpPr>
              <a:spLocks noChangeShapeType="1"/>
            </p:cNvSpPr>
            <p:nvPr/>
          </p:nvSpPr>
          <p:spPr bwMode="auto">
            <a:xfrm>
              <a:off x="1069" y="3692"/>
              <a:ext cx="375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689" name="Rectangle 33"/>
            <p:cNvSpPr>
              <a:spLocks noChangeArrowheads="1"/>
            </p:cNvSpPr>
            <p:nvPr/>
          </p:nvSpPr>
          <p:spPr bwMode="auto">
            <a:xfrm>
              <a:off x="1833" y="3350"/>
              <a:ext cx="260" cy="342"/>
            </a:xfrm>
            <a:prstGeom prst="rect">
              <a:avLst/>
            </a:prstGeom>
            <a:solidFill>
              <a:srgbClr val="00FF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90" name="Freeform 34"/>
            <p:cNvSpPr>
              <a:spLocks/>
            </p:cNvSpPr>
            <p:nvPr/>
          </p:nvSpPr>
          <p:spPr bwMode="auto">
            <a:xfrm>
              <a:off x="2093" y="3350"/>
              <a:ext cx="86" cy="342"/>
            </a:xfrm>
            <a:custGeom>
              <a:avLst/>
              <a:gdLst>
                <a:gd name="T0" fmla="*/ 0 w 86"/>
                <a:gd name="T1" fmla="*/ 342 h 342"/>
                <a:gd name="T2" fmla="*/ 86 w 86"/>
                <a:gd name="T3" fmla="*/ 342 h 342"/>
                <a:gd name="T4" fmla="*/ 0 w 86"/>
                <a:gd name="T5" fmla="*/ 0 h 342"/>
                <a:gd name="T6" fmla="*/ 0 w 86"/>
                <a:gd name="T7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342">
                  <a:moveTo>
                    <a:pt x="0" y="342"/>
                  </a:moveTo>
                  <a:lnTo>
                    <a:pt x="86" y="342"/>
                  </a:lnTo>
                  <a:lnTo>
                    <a:pt x="0" y="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FFFF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91" name="Freeform 35"/>
            <p:cNvSpPr>
              <a:spLocks/>
            </p:cNvSpPr>
            <p:nvPr/>
          </p:nvSpPr>
          <p:spPr bwMode="auto">
            <a:xfrm>
              <a:off x="1752" y="3350"/>
              <a:ext cx="81" cy="342"/>
            </a:xfrm>
            <a:custGeom>
              <a:avLst/>
              <a:gdLst>
                <a:gd name="T0" fmla="*/ 81 w 81"/>
                <a:gd name="T1" fmla="*/ 342 h 342"/>
                <a:gd name="T2" fmla="*/ 0 w 81"/>
                <a:gd name="T3" fmla="*/ 342 h 342"/>
                <a:gd name="T4" fmla="*/ 81 w 81"/>
                <a:gd name="T5" fmla="*/ 0 h 342"/>
                <a:gd name="T6" fmla="*/ 81 w 81"/>
                <a:gd name="T7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342">
                  <a:moveTo>
                    <a:pt x="81" y="342"/>
                  </a:moveTo>
                  <a:lnTo>
                    <a:pt x="0" y="342"/>
                  </a:lnTo>
                  <a:lnTo>
                    <a:pt x="81" y="0"/>
                  </a:lnTo>
                  <a:lnTo>
                    <a:pt x="81" y="342"/>
                  </a:lnTo>
                  <a:close/>
                </a:path>
              </a:pathLst>
            </a:custGeom>
            <a:solidFill>
              <a:srgbClr val="FFFF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92" name="Rectangle 36"/>
            <p:cNvSpPr>
              <a:spLocks noChangeArrowheads="1"/>
            </p:cNvSpPr>
            <p:nvPr/>
          </p:nvSpPr>
          <p:spPr bwMode="auto">
            <a:xfrm>
              <a:off x="1150" y="3350"/>
              <a:ext cx="260" cy="342"/>
            </a:xfrm>
            <a:prstGeom prst="rect">
              <a:avLst/>
            </a:prstGeom>
            <a:solidFill>
              <a:srgbClr val="00FF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93" name="Freeform 37"/>
            <p:cNvSpPr>
              <a:spLocks/>
            </p:cNvSpPr>
            <p:nvPr/>
          </p:nvSpPr>
          <p:spPr bwMode="auto">
            <a:xfrm>
              <a:off x="1410" y="3350"/>
              <a:ext cx="86" cy="342"/>
            </a:xfrm>
            <a:custGeom>
              <a:avLst/>
              <a:gdLst>
                <a:gd name="T0" fmla="*/ 0 w 86"/>
                <a:gd name="T1" fmla="*/ 342 h 342"/>
                <a:gd name="T2" fmla="*/ 86 w 86"/>
                <a:gd name="T3" fmla="*/ 342 h 342"/>
                <a:gd name="T4" fmla="*/ 0 w 86"/>
                <a:gd name="T5" fmla="*/ 0 h 342"/>
                <a:gd name="T6" fmla="*/ 0 w 86"/>
                <a:gd name="T7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342">
                  <a:moveTo>
                    <a:pt x="0" y="342"/>
                  </a:moveTo>
                  <a:lnTo>
                    <a:pt x="86" y="342"/>
                  </a:lnTo>
                  <a:lnTo>
                    <a:pt x="0" y="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FFFF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94" name="Rectangle 38"/>
            <p:cNvSpPr>
              <a:spLocks noChangeArrowheads="1"/>
            </p:cNvSpPr>
            <p:nvPr/>
          </p:nvSpPr>
          <p:spPr bwMode="auto">
            <a:xfrm>
              <a:off x="1491" y="3350"/>
              <a:ext cx="261" cy="342"/>
            </a:xfrm>
            <a:prstGeom prst="rect">
              <a:avLst/>
            </a:prstGeom>
            <a:solidFill>
              <a:srgbClr val="00FF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95" name="Freeform 39"/>
            <p:cNvSpPr>
              <a:spLocks/>
            </p:cNvSpPr>
            <p:nvPr/>
          </p:nvSpPr>
          <p:spPr bwMode="auto">
            <a:xfrm>
              <a:off x="1752" y="3350"/>
              <a:ext cx="85" cy="342"/>
            </a:xfrm>
            <a:custGeom>
              <a:avLst/>
              <a:gdLst>
                <a:gd name="T0" fmla="*/ 0 w 85"/>
                <a:gd name="T1" fmla="*/ 342 h 342"/>
                <a:gd name="T2" fmla="*/ 85 w 85"/>
                <a:gd name="T3" fmla="*/ 342 h 342"/>
                <a:gd name="T4" fmla="*/ 0 w 85"/>
                <a:gd name="T5" fmla="*/ 0 h 342"/>
                <a:gd name="T6" fmla="*/ 0 w 85"/>
                <a:gd name="T7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342">
                  <a:moveTo>
                    <a:pt x="0" y="342"/>
                  </a:moveTo>
                  <a:lnTo>
                    <a:pt x="85" y="342"/>
                  </a:lnTo>
                  <a:lnTo>
                    <a:pt x="0" y="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FFFF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96" name="Freeform 40"/>
            <p:cNvSpPr>
              <a:spLocks/>
            </p:cNvSpPr>
            <p:nvPr/>
          </p:nvSpPr>
          <p:spPr bwMode="auto">
            <a:xfrm>
              <a:off x="1410" y="3350"/>
              <a:ext cx="81" cy="342"/>
            </a:xfrm>
            <a:custGeom>
              <a:avLst/>
              <a:gdLst>
                <a:gd name="T0" fmla="*/ 81 w 81"/>
                <a:gd name="T1" fmla="*/ 342 h 342"/>
                <a:gd name="T2" fmla="*/ 0 w 81"/>
                <a:gd name="T3" fmla="*/ 342 h 342"/>
                <a:gd name="T4" fmla="*/ 81 w 81"/>
                <a:gd name="T5" fmla="*/ 0 h 342"/>
                <a:gd name="T6" fmla="*/ 81 w 81"/>
                <a:gd name="T7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342">
                  <a:moveTo>
                    <a:pt x="81" y="342"/>
                  </a:moveTo>
                  <a:lnTo>
                    <a:pt x="0" y="342"/>
                  </a:lnTo>
                  <a:lnTo>
                    <a:pt x="81" y="0"/>
                  </a:lnTo>
                  <a:lnTo>
                    <a:pt x="81" y="342"/>
                  </a:lnTo>
                  <a:close/>
                </a:path>
              </a:pathLst>
            </a:custGeom>
            <a:solidFill>
              <a:srgbClr val="FFFF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97" name="Rectangle 41"/>
            <p:cNvSpPr>
              <a:spLocks noChangeArrowheads="1"/>
            </p:cNvSpPr>
            <p:nvPr/>
          </p:nvSpPr>
          <p:spPr bwMode="auto">
            <a:xfrm>
              <a:off x="3796" y="3350"/>
              <a:ext cx="261" cy="342"/>
            </a:xfrm>
            <a:prstGeom prst="rect">
              <a:avLst/>
            </a:prstGeom>
            <a:solidFill>
              <a:srgbClr val="00FF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98" name="Freeform 42"/>
            <p:cNvSpPr>
              <a:spLocks/>
            </p:cNvSpPr>
            <p:nvPr/>
          </p:nvSpPr>
          <p:spPr bwMode="auto">
            <a:xfrm>
              <a:off x="4057" y="3350"/>
              <a:ext cx="85" cy="342"/>
            </a:xfrm>
            <a:custGeom>
              <a:avLst/>
              <a:gdLst>
                <a:gd name="T0" fmla="*/ 0 w 85"/>
                <a:gd name="T1" fmla="*/ 342 h 342"/>
                <a:gd name="T2" fmla="*/ 85 w 85"/>
                <a:gd name="T3" fmla="*/ 342 h 342"/>
                <a:gd name="T4" fmla="*/ 0 w 85"/>
                <a:gd name="T5" fmla="*/ 0 h 342"/>
                <a:gd name="T6" fmla="*/ 0 w 85"/>
                <a:gd name="T7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342">
                  <a:moveTo>
                    <a:pt x="0" y="342"/>
                  </a:moveTo>
                  <a:lnTo>
                    <a:pt x="85" y="342"/>
                  </a:lnTo>
                  <a:lnTo>
                    <a:pt x="0" y="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FFFF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699" name="Freeform 43"/>
            <p:cNvSpPr>
              <a:spLocks/>
            </p:cNvSpPr>
            <p:nvPr/>
          </p:nvSpPr>
          <p:spPr bwMode="auto">
            <a:xfrm>
              <a:off x="3716" y="3350"/>
              <a:ext cx="80" cy="342"/>
            </a:xfrm>
            <a:custGeom>
              <a:avLst/>
              <a:gdLst>
                <a:gd name="T0" fmla="*/ 80 w 80"/>
                <a:gd name="T1" fmla="*/ 342 h 342"/>
                <a:gd name="T2" fmla="*/ 0 w 80"/>
                <a:gd name="T3" fmla="*/ 342 h 342"/>
                <a:gd name="T4" fmla="*/ 80 w 80"/>
                <a:gd name="T5" fmla="*/ 0 h 342"/>
                <a:gd name="T6" fmla="*/ 80 w 80"/>
                <a:gd name="T7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342">
                  <a:moveTo>
                    <a:pt x="80" y="342"/>
                  </a:moveTo>
                  <a:lnTo>
                    <a:pt x="0" y="342"/>
                  </a:lnTo>
                  <a:lnTo>
                    <a:pt x="80" y="0"/>
                  </a:lnTo>
                  <a:lnTo>
                    <a:pt x="80" y="342"/>
                  </a:lnTo>
                  <a:close/>
                </a:path>
              </a:pathLst>
            </a:custGeom>
            <a:solidFill>
              <a:srgbClr val="FFFF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700" name="Rectangle 44"/>
            <p:cNvSpPr>
              <a:spLocks noChangeArrowheads="1"/>
            </p:cNvSpPr>
            <p:nvPr/>
          </p:nvSpPr>
          <p:spPr bwMode="auto">
            <a:xfrm>
              <a:off x="3113" y="3350"/>
              <a:ext cx="261" cy="342"/>
            </a:xfrm>
            <a:prstGeom prst="rect">
              <a:avLst/>
            </a:prstGeom>
            <a:solidFill>
              <a:srgbClr val="00FF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701" name="Freeform 45"/>
            <p:cNvSpPr>
              <a:spLocks/>
            </p:cNvSpPr>
            <p:nvPr/>
          </p:nvSpPr>
          <p:spPr bwMode="auto">
            <a:xfrm>
              <a:off x="3374" y="3350"/>
              <a:ext cx="85" cy="342"/>
            </a:xfrm>
            <a:custGeom>
              <a:avLst/>
              <a:gdLst>
                <a:gd name="T0" fmla="*/ 0 w 85"/>
                <a:gd name="T1" fmla="*/ 342 h 342"/>
                <a:gd name="T2" fmla="*/ 85 w 85"/>
                <a:gd name="T3" fmla="*/ 342 h 342"/>
                <a:gd name="T4" fmla="*/ 0 w 85"/>
                <a:gd name="T5" fmla="*/ 0 h 342"/>
                <a:gd name="T6" fmla="*/ 0 w 85"/>
                <a:gd name="T7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342">
                  <a:moveTo>
                    <a:pt x="0" y="342"/>
                  </a:moveTo>
                  <a:lnTo>
                    <a:pt x="85" y="342"/>
                  </a:lnTo>
                  <a:lnTo>
                    <a:pt x="0" y="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FFFF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702" name="Freeform 46"/>
            <p:cNvSpPr>
              <a:spLocks/>
            </p:cNvSpPr>
            <p:nvPr/>
          </p:nvSpPr>
          <p:spPr bwMode="auto">
            <a:xfrm>
              <a:off x="3033" y="3350"/>
              <a:ext cx="80" cy="342"/>
            </a:xfrm>
            <a:custGeom>
              <a:avLst/>
              <a:gdLst>
                <a:gd name="T0" fmla="*/ 80 w 80"/>
                <a:gd name="T1" fmla="*/ 342 h 342"/>
                <a:gd name="T2" fmla="*/ 0 w 80"/>
                <a:gd name="T3" fmla="*/ 342 h 342"/>
                <a:gd name="T4" fmla="*/ 80 w 80"/>
                <a:gd name="T5" fmla="*/ 0 h 342"/>
                <a:gd name="T6" fmla="*/ 80 w 80"/>
                <a:gd name="T7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342">
                  <a:moveTo>
                    <a:pt x="80" y="342"/>
                  </a:moveTo>
                  <a:lnTo>
                    <a:pt x="0" y="342"/>
                  </a:lnTo>
                  <a:lnTo>
                    <a:pt x="80" y="0"/>
                  </a:lnTo>
                  <a:lnTo>
                    <a:pt x="80" y="342"/>
                  </a:lnTo>
                  <a:close/>
                </a:path>
              </a:pathLst>
            </a:custGeom>
            <a:solidFill>
              <a:srgbClr val="FFFF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703" name="Rectangle 47"/>
            <p:cNvSpPr>
              <a:spLocks noChangeArrowheads="1"/>
            </p:cNvSpPr>
            <p:nvPr/>
          </p:nvSpPr>
          <p:spPr bwMode="auto">
            <a:xfrm>
              <a:off x="3455" y="3350"/>
              <a:ext cx="261" cy="342"/>
            </a:xfrm>
            <a:prstGeom prst="rect">
              <a:avLst/>
            </a:prstGeom>
            <a:solidFill>
              <a:srgbClr val="00FF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704" name="Freeform 48"/>
            <p:cNvSpPr>
              <a:spLocks/>
            </p:cNvSpPr>
            <p:nvPr/>
          </p:nvSpPr>
          <p:spPr bwMode="auto">
            <a:xfrm>
              <a:off x="3716" y="3350"/>
              <a:ext cx="85" cy="342"/>
            </a:xfrm>
            <a:custGeom>
              <a:avLst/>
              <a:gdLst>
                <a:gd name="T0" fmla="*/ 0 w 85"/>
                <a:gd name="T1" fmla="*/ 342 h 342"/>
                <a:gd name="T2" fmla="*/ 85 w 85"/>
                <a:gd name="T3" fmla="*/ 342 h 342"/>
                <a:gd name="T4" fmla="*/ 0 w 85"/>
                <a:gd name="T5" fmla="*/ 0 h 342"/>
                <a:gd name="T6" fmla="*/ 0 w 85"/>
                <a:gd name="T7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342">
                  <a:moveTo>
                    <a:pt x="0" y="342"/>
                  </a:moveTo>
                  <a:lnTo>
                    <a:pt x="85" y="342"/>
                  </a:lnTo>
                  <a:lnTo>
                    <a:pt x="0" y="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FFFF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705" name="Freeform 49"/>
            <p:cNvSpPr>
              <a:spLocks/>
            </p:cNvSpPr>
            <p:nvPr/>
          </p:nvSpPr>
          <p:spPr bwMode="auto">
            <a:xfrm>
              <a:off x="3374" y="3350"/>
              <a:ext cx="81" cy="342"/>
            </a:xfrm>
            <a:custGeom>
              <a:avLst/>
              <a:gdLst>
                <a:gd name="T0" fmla="*/ 81 w 81"/>
                <a:gd name="T1" fmla="*/ 342 h 342"/>
                <a:gd name="T2" fmla="*/ 0 w 81"/>
                <a:gd name="T3" fmla="*/ 342 h 342"/>
                <a:gd name="T4" fmla="*/ 81 w 81"/>
                <a:gd name="T5" fmla="*/ 0 h 342"/>
                <a:gd name="T6" fmla="*/ 81 w 81"/>
                <a:gd name="T7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342">
                  <a:moveTo>
                    <a:pt x="81" y="342"/>
                  </a:moveTo>
                  <a:lnTo>
                    <a:pt x="0" y="342"/>
                  </a:lnTo>
                  <a:lnTo>
                    <a:pt x="81" y="0"/>
                  </a:lnTo>
                  <a:lnTo>
                    <a:pt x="81" y="342"/>
                  </a:lnTo>
                  <a:close/>
                </a:path>
              </a:pathLst>
            </a:custGeom>
            <a:solidFill>
              <a:srgbClr val="FFFF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706" name="Rectangle 50"/>
            <p:cNvSpPr>
              <a:spLocks noChangeArrowheads="1"/>
            </p:cNvSpPr>
            <p:nvPr/>
          </p:nvSpPr>
          <p:spPr bwMode="auto">
            <a:xfrm>
              <a:off x="2160" y="3360"/>
              <a:ext cx="260" cy="342"/>
            </a:xfrm>
            <a:prstGeom prst="rect">
              <a:avLst/>
            </a:prstGeom>
            <a:solidFill>
              <a:srgbClr val="00FF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707" name="Freeform 51"/>
            <p:cNvSpPr>
              <a:spLocks/>
            </p:cNvSpPr>
            <p:nvPr/>
          </p:nvSpPr>
          <p:spPr bwMode="auto">
            <a:xfrm>
              <a:off x="2420" y="3360"/>
              <a:ext cx="86" cy="342"/>
            </a:xfrm>
            <a:custGeom>
              <a:avLst/>
              <a:gdLst>
                <a:gd name="T0" fmla="*/ 0 w 86"/>
                <a:gd name="T1" fmla="*/ 342 h 342"/>
                <a:gd name="T2" fmla="*/ 86 w 86"/>
                <a:gd name="T3" fmla="*/ 342 h 342"/>
                <a:gd name="T4" fmla="*/ 0 w 86"/>
                <a:gd name="T5" fmla="*/ 0 h 342"/>
                <a:gd name="T6" fmla="*/ 0 w 86"/>
                <a:gd name="T7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342">
                  <a:moveTo>
                    <a:pt x="0" y="342"/>
                  </a:moveTo>
                  <a:lnTo>
                    <a:pt x="86" y="342"/>
                  </a:lnTo>
                  <a:lnTo>
                    <a:pt x="0" y="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FFFF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708" name="Rectangle 52"/>
            <p:cNvSpPr>
              <a:spLocks noChangeArrowheads="1"/>
            </p:cNvSpPr>
            <p:nvPr/>
          </p:nvSpPr>
          <p:spPr bwMode="auto">
            <a:xfrm>
              <a:off x="4128" y="3360"/>
              <a:ext cx="260" cy="342"/>
            </a:xfrm>
            <a:prstGeom prst="rect">
              <a:avLst/>
            </a:prstGeom>
            <a:solidFill>
              <a:srgbClr val="00FF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709" name="Freeform 53"/>
            <p:cNvSpPr>
              <a:spLocks/>
            </p:cNvSpPr>
            <p:nvPr/>
          </p:nvSpPr>
          <p:spPr bwMode="auto">
            <a:xfrm>
              <a:off x="4388" y="3360"/>
              <a:ext cx="86" cy="342"/>
            </a:xfrm>
            <a:custGeom>
              <a:avLst/>
              <a:gdLst>
                <a:gd name="T0" fmla="*/ 0 w 86"/>
                <a:gd name="T1" fmla="*/ 342 h 342"/>
                <a:gd name="T2" fmla="*/ 86 w 86"/>
                <a:gd name="T3" fmla="*/ 342 h 342"/>
                <a:gd name="T4" fmla="*/ 0 w 86"/>
                <a:gd name="T5" fmla="*/ 0 h 342"/>
                <a:gd name="T6" fmla="*/ 0 w 86"/>
                <a:gd name="T7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342">
                  <a:moveTo>
                    <a:pt x="0" y="342"/>
                  </a:moveTo>
                  <a:lnTo>
                    <a:pt x="86" y="342"/>
                  </a:lnTo>
                  <a:lnTo>
                    <a:pt x="0" y="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FFFF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80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7F31E-9133-4D6E-A448-2757C144BD38}" type="slidenum">
              <a:rPr lang="en-US"/>
              <a:pPr/>
              <a:t>82</a:t>
            </a:fld>
            <a:endParaRPr lang="en-US"/>
          </a:p>
        </p:txBody>
      </p:sp>
      <p:sp>
        <p:nvSpPr>
          <p:cNvPr id="250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Techniques to Reduce Stalls and Increase ILP</a:t>
            </a:r>
          </a:p>
        </p:txBody>
      </p:sp>
      <p:sp>
        <p:nvSpPr>
          <p:cNvPr id="250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Software</a:t>
            </a:r>
            <a:r>
              <a:rPr lang="en-US" sz="2400">
                <a:latin typeface="Comic Sans MS" pitchFamily="66" charset="0"/>
              </a:rPr>
              <a:t> Schemes to Reduce: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>
                <a:latin typeface="Comic Sans MS" pitchFamily="66" charset="0"/>
              </a:rPr>
              <a:t>Control Hazards</a:t>
            </a:r>
          </a:p>
          <a:p>
            <a:pPr lvl="2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800">
                <a:latin typeface="Comic Sans MS" pitchFamily="66" charset="0"/>
              </a:rPr>
              <a:t>Increase loop-level parallelism</a:t>
            </a:r>
          </a:p>
          <a:p>
            <a:pPr lvl="2" algn="just">
              <a:spcBef>
                <a:spcPct val="50000"/>
              </a:spcBef>
              <a:buFont typeface="Wingdings" pitchFamily="2" charset="2"/>
              <a:buChar char="ü"/>
            </a:pPr>
            <a:endParaRPr lang="en-US" sz="1800">
              <a:latin typeface="Comic Sans MS" pitchFamily="66" charset="0"/>
            </a:endParaRPr>
          </a:p>
          <a:p>
            <a:pPr algn="just">
              <a:buFontTx/>
              <a:buNone/>
            </a:pPr>
            <a:endParaRPr lang="en-US" sz="2400">
              <a:latin typeface="Comic Sans MS" pitchFamily="66" charset="0"/>
            </a:endParaRPr>
          </a:p>
        </p:txBody>
      </p:sp>
      <p:sp>
        <p:nvSpPr>
          <p:cNvPr id="2503684" name="Rectangle 4"/>
          <p:cNvSpPr>
            <a:spLocks noChangeArrowheads="1"/>
          </p:cNvSpPr>
          <p:nvPr/>
        </p:nvSpPr>
        <p:spPr bwMode="auto">
          <a:xfrm>
            <a:off x="381000" y="3048000"/>
            <a:ext cx="838200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400">
                <a:solidFill>
                  <a:srgbClr val="FF3300"/>
                </a:solidFill>
                <a:effectLst/>
              </a:rPr>
              <a:t>for (i=1; i&lt;=100; i=i+1)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400">
                <a:effectLst/>
              </a:rPr>
              <a:t>                                 </a:t>
            </a:r>
            <a:r>
              <a:rPr lang="en-US" sz="1400">
                <a:solidFill>
                  <a:srgbClr val="FF3300"/>
                </a:solidFill>
                <a:effectLst/>
              </a:rPr>
              <a:t>A[i] = A[i] + B[i];</a:t>
            </a:r>
            <a:r>
              <a:rPr lang="en-US" sz="1400">
                <a:effectLst/>
              </a:rPr>
              <a:t>          /*  </a:t>
            </a:r>
            <a:r>
              <a:rPr lang="en-US" sz="1400">
                <a:solidFill>
                  <a:srgbClr val="0000FF"/>
                </a:solidFill>
                <a:effectLst/>
              </a:rPr>
              <a:t>S1</a:t>
            </a:r>
            <a:r>
              <a:rPr lang="en-US" sz="1400">
                <a:effectLst/>
              </a:rPr>
              <a:t>  */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400">
                <a:effectLst/>
              </a:rPr>
              <a:t>                                 </a:t>
            </a:r>
            <a:r>
              <a:rPr lang="en-US" sz="1400">
                <a:solidFill>
                  <a:srgbClr val="FF3300"/>
                </a:solidFill>
                <a:effectLst/>
              </a:rPr>
              <a:t>B[i+1] = C[i] + D[i];</a:t>
            </a:r>
            <a:r>
              <a:rPr lang="en-US" sz="1400">
                <a:effectLst/>
              </a:rPr>
              <a:t>     /*  </a:t>
            </a:r>
            <a:r>
              <a:rPr lang="en-US" sz="1400">
                <a:solidFill>
                  <a:srgbClr val="0000FF"/>
                </a:solidFill>
                <a:effectLst/>
              </a:rPr>
              <a:t>S2</a:t>
            </a:r>
            <a:r>
              <a:rPr lang="en-US" sz="1400">
                <a:effectLst/>
              </a:rPr>
              <a:t>  */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400">
                <a:effectLst/>
              </a:rPr>
              <a:t>                      </a:t>
            </a:r>
            <a:r>
              <a:rPr lang="en-US" sz="1400">
                <a:solidFill>
                  <a:srgbClr val="FF3300"/>
                </a:solidFill>
                <a:effectLst/>
              </a:rPr>
              <a:t> }</a:t>
            </a:r>
            <a:endParaRPr lang="en-US" sz="1400">
              <a:effectLst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1400">
                <a:effectLst/>
              </a:rPr>
              <a:t>Can be made parallel by replacing the code with the following: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1400">
                <a:effectLst/>
              </a:rPr>
              <a:t>            </a:t>
            </a:r>
            <a:r>
              <a:rPr lang="en-US" sz="1400">
                <a:solidFill>
                  <a:srgbClr val="FF3300"/>
                </a:solidFill>
                <a:effectLst/>
              </a:rPr>
              <a:t>A[1] = A[1] + B[1];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1400">
                <a:solidFill>
                  <a:srgbClr val="FF3300"/>
                </a:solidFill>
                <a:effectLst/>
              </a:rPr>
              <a:t>            for (i=1; i&lt;=99; i=i+1)  {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1400">
                <a:solidFill>
                  <a:srgbClr val="FF3300"/>
                </a:solidFill>
                <a:effectLst/>
              </a:rPr>
              <a:t>                    B[i+1] = C[i] + D[i];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1400">
                <a:solidFill>
                  <a:srgbClr val="FF3300"/>
                </a:solidFill>
                <a:effectLst/>
              </a:rPr>
              <a:t>                    A[i+1] = A[i+1] + B[i+1];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1400">
                <a:solidFill>
                  <a:srgbClr val="FF3300"/>
                </a:solidFill>
                <a:effectLst/>
              </a:rPr>
              <a:t>             }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1400">
                <a:solidFill>
                  <a:srgbClr val="FF3300"/>
                </a:solidFill>
                <a:effectLst/>
              </a:rPr>
              <a:t>             B[101] = C[100] + D[100];</a:t>
            </a:r>
            <a:r>
              <a:rPr lang="en-US" sz="1400">
                <a:effectLst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1011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76ABC-9EEF-49D0-B9E4-5C446AAE05A1}" type="slidenum">
              <a:rPr lang="en-US"/>
              <a:pPr/>
              <a:t>9</a:t>
            </a:fld>
            <a:endParaRPr lang="en-US"/>
          </a:p>
        </p:txBody>
      </p:sp>
      <p:sp>
        <p:nvSpPr>
          <p:cNvPr id="234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085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5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Arial" pitchFamily="34" charset="0"/>
              </a:rPr>
              <a:t>Dynamic Pipeline Scheduling</a:t>
            </a:r>
            <a:endParaRPr lang="en-US" dirty="0">
              <a:solidFill>
                <a:srgbClr val="002060"/>
              </a:solidFill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234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3340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dirty="0"/>
              <a:t>Dynamic instruction scheduling </a:t>
            </a:r>
            <a:r>
              <a:rPr lang="en-US" dirty="0" smtClean="0"/>
              <a:t>can be </a:t>
            </a:r>
            <a:r>
              <a:rPr lang="en-US" dirty="0"/>
              <a:t>accomplished by</a:t>
            </a:r>
            <a:r>
              <a:rPr lang="en-US" dirty="0" smtClean="0"/>
              <a:t>:</a:t>
            </a:r>
            <a:endParaRPr lang="en-US" sz="1400" dirty="0"/>
          </a:p>
          <a:p>
            <a:pPr lvl="1">
              <a:spcBef>
                <a:spcPct val="50000"/>
              </a:spcBef>
            </a:pPr>
            <a:r>
              <a:rPr lang="en-US" sz="2000" b="1" dirty="0"/>
              <a:t>Dividing the Instruction Decode ID stage into two stages:</a:t>
            </a:r>
          </a:p>
          <a:p>
            <a:pPr lvl="2">
              <a:spcBef>
                <a:spcPct val="50000"/>
              </a:spcBef>
            </a:pPr>
            <a:r>
              <a:rPr lang="en-US" sz="2400" dirty="0"/>
              <a:t>Issue:  Decode instructions, check for structural hazards.</a:t>
            </a:r>
          </a:p>
          <a:p>
            <a:pPr lvl="2">
              <a:spcBef>
                <a:spcPct val="50000"/>
              </a:spcBef>
            </a:pPr>
            <a:r>
              <a:rPr lang="en-US" sz="2400" dirty="0"/>
              <a:t>Read operands:  Wait until  data hazard conditions, if any,  are resolved, then read operands when available.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en-US" sz="2400" dirty="0"/>
              <a:t>(All instructions pass through the issue stage in order but can be stalled or pass each other in the read operands stage</a:t>
            </a:r>
            <a:r>
              <a:rPr lang="en-US" sz="2400" dirty="0" smtClean="0"/>
              <a:t>).</a:t>
            </a:r>
          </a:p>
          <a:p>
            <a:pPr lvl="1">
              <a:spcBef>
                <a:spcPct val="50000"/>
              </a:spcBef>
            </a:pPr>
            <a:r>
              <a:rPr lang="en-US" sz="2000" b="1" dirty="0"/>
              <a:t>In the instruction fetch stage IF, fetch an additional instruction every cycle into a latch or several instructions into an instruction queue.</a:t>
            </a:r>
          </a:p>
          <a:p>
            <a:pPr lvl="1">
              <a:spcBef>
                <a:spcPct val="50000"/>
              </a:spcBef>
            </a:pPr>
            <a:r>
              <a:rPr lang="en-US" sz="2000" b="1" dirty="0"/>
              <a:t>Increase the number of functional units to meet the demands of the additional instructions in their EX stage</a:t>
            </a:r>
            <a:r>
              <a:rPr lang="en-US" sz="2000" b="1" dirty="0" smtClean="0"/>
              <a:t>.</a:t>
            </a:r>
            <a:endParaRPr lang="en-US" sz="2400" dirty="0"/>
          </a:p>
          <a:p>
            <a:pPr lvl="2">
              <a:spcBef>
                <a:spcPct val="50000"/>
              </a:spcBef>
              <a:buFontTx/>
              <a:buNone/>
            </a:pPr>
            <a:endParaRPr lang="en-US" sz="300" dirty="0"/>
          </a:p>
          <a:p>
            <a:pPr lvl="1">
              <a:spcBef>
                <a:spcPct val="50000"/>
              </a:spcBef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15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5852</Words>
  <Application>Microsoft Office PowerPoint</Application>
  <PresentationFormat>On-screen Show (4:3)</PresentationFormat>
  <Paragraphs>2750</Paragraphs>
  <Slides>82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4" baseType="lpstr">
      <vt:lpstr>Office Theme</vt:lpstr>
      <vt:lpstr>Worksheet</vt:lpstr>
      <vt:lpstr> Pipelining LLP, Dynamic Scheduling  Lin Gu CSE, HKUST</vt:lpstr>
      <vt:lpstr>Loop-Level Parallelism (LLP) Analysis </vt:lpstr>
      <vt:lpstr>LLP Analysis Example 1</vt:lpstr>
      <vt:lpstr>LLP Analysis Example 2</vt:lpstr>
      <vt:lpstr>LLP Analysis Example 2</vt:lpstr>
      <vt:lpstr> Dynamic Scheduling Through Hardware Schemes  </vt:lpstr>
      <vt:lpstr>Static vs. Dynamic Scheduling</vt:lpstr>
      <vt:lpstr>Dynamic Pipeline Scheduling: The Concept</vt:lpstr>
      <vt:lpstr>Dynamic Pipeline Scheduling</vt:lpstr>
      <vt:lpstr>Dynamic Pipeline Scheduling</vt:lpstr>
      <vt:lpstr>Dynamic Scheduling With A Scoreboard</vt:lpstr>
      <vt:lpstr>Dynamic Scheduling With A Scoreboard</vt:lpstr>
      <vt:lpstr>Scoreboard Implications</vt:lpstr>
      <vt:lpstr>Scoreboard Specifics</vt:lpstr>
      <vt:lpstr>PowerPoint Presentation</vt:lpstr>
      <vt:lpstr>Instruction Execution Stages with A Scoreboard</vt:lpstr>
      <vt:lpstr>Three Parts of the Scoreboard</vt:lpstr>
      <vt:lpstr>A Scoreboard Example</vt:lpstr>
      <vt:lpstr>       Dependency Graph For Example Code</vt:lpstr>
      <vt:lpstr>Scoreboard Example:  Cycle 1</vt:lpstr>
      <vt:lpstr>Scoreboard Example:  Cycle 2</vt:lpstr>
      <vt:lpstr>Scoreboard Example:  Cycle 3</vt:lpstr>
      <vt:lpstr>Scoreboard Example:  Cycle 4</vt:lpstr>
      <vt:lpstr>Scoreboard Example:  Cycle 5</vt:lpstr>
      <vt:lpstr>Scoreboard Example:  Cycle 6</vt:lpstr>
      <vt:lpstr>Scoreboard Example:  Cycle 7</vt:lpstr>
      <vt:lpstr>Scoreboard Example:  Cycle 8a (First half of cycle 8)</vt:lpstr>
      <vt:lpstr>Scoreboard Example:  Cycle 8b (Second half of cycle 8)</vt:lpstr>
      <vt:lpstr>Scoreboard Example:  Cycle 9 </vt:lpstr>
      <vt:lpstr>Scoreboard Example:  Cycle 11</vt:lpstr>
      <vt:lpstr>Scoreboard Example:  Cycle 12</vt:lpstr>
      <vt:lpstr>Scoreboard Example:  Cycle 13</vt:lpstr>
      <vt:lpstr>Scoreboard Example:  Cycle 17</vt:lpstr>
      <vt:lpstr>Scoreboard Example:  Cycle 20</vt:lpstr>
      <vt:lpstr>Scoreboard Example:  Cycle 21</vt:lpstr>
      <vt:lpstr>Scoreboard Example:  Cycle 22</vt:lpstr>
      <vt:lpstr>Scoreboard Example:  Cycle 61</vt:lpstr>
      <vt:lpstr>Scoreboard Example:  Cycle 62</vt:lpstr>
      <vt:lpstr>Where have all the transistors gone?</vt:lpstr>
      <vt:lpstr> Pipelining The Tomasulo’s Algorithm</vt:lpstr>
      <vt:lpstr>The Tomasulo’s Algorithm</vt:lpstr>
      <vt:lpstr>Tomasulo Algorithm</vt:lpstr>
      <vt:lpstr>Tomasulo Organization</vt:lpstr>
      <vt:lpstr>Reservation Station Components</vt:lpstr>
      <vt:lpstr>PowerPoint Presentation</vt:lpstr>
      <vt:lpstr>Three Stages of Tomasulo Algorithm</vt:lpstr>
      <vt:lpstr>Tomasulo Loop Example</vt:lpstr>
      <vt:lpstr>Loop Example using simplified presentation for load/store components</vt:lpstr>
      <vt:lpstr>Loop Example Cycle 1</vt:lpstr>
      <vt:lpstr>Loop Example Cycle 2</vt:lpstr>
      <vt:lpstr>Loop Example Cycle 3</vt:lpstr>
      <vt:lpstr>Loop Example Cycle 4</vt:lpstr>
      <vt:lpstr>Loop Example Cycle 5</vt:lpstr>
      <vt:lpstr>Loop Example Cycle 6</vt:lpstr>
      <vt:lpstr>Loop Example Cycle 7</vt:lpstr>
      <vt:lpstr>Loop Example Cycle 8</vt:lpstr>
      <vt:lpstr>Loop Example Cycle 9</vt:lpstr>
      <vt:lpstr>Loop Example Cycle 10</vt:lpstr>
      <vt:lpstr>Tomasulo Organization</vt:lpstr>
      <vt:lpstr>Loop Example Cycle 11</vt:lpstr>
      <vt:lpstr>Loop Example Cycle 12</vt:lpstr>
      <vt:lpstr>Loop Example Cycle 13</vt:lpstr>
      <vt:lpstr>Loop Example Cycle 14</vt:lpstr>
      <vt:lpstr>Loop Example Cycle 15</vt:lpstr>
      <vt:lpstr>Loop Example Cycle 16</vt:lpstr>
      <vt:lpstr>Loop Example Cycle 17</vt:lpstr>
      <vt:lpstr>Loop Example Cycle 18</vt:lpstr>
      <vt:lpstr>Loop Example Cycle 19</vt:lpstr>
      <vt:lpstr>Loop Example Cycle 20</vt:lpstr>
      <vt:lpstr>Why can Tomasulo overlap iterations of loops?</vt:lpstr>
      <vt:lpstr>Tomasulo’s scheme offers 2 major advantages</vt:lpstr>
      <vt:lpstr>Recall from Pipelining</vt:lpstr>
      <vt:lpstr>Techniques to Reduce Stalls and Increase ILP</vt:lpstr>
      <vt:lpstr>Techniques to Reduce Stalls</vt:lpstr>
      <vt:lpstr>Techniques to Reduce Stalls and Increase ILP</vt:lpstr>
      <vt:lpstr>Techniques to Reduce Stalls and Increase ILP</vt:lpstr>
      <vt:lpstr>Techniques to Reduce Stalls and Increase ILP</vt:lpstr>
      <vt:lpstr>Techniques to Reduce Stalls and Increase ILP</vt:lpstr>
      <vt:lpstr>Techniques to Reduce Stalls and Increase ILP</vt:lpstr>
      <vt:lpstr>Techniques to Reduce Stalls and Increase ILP</vt:lpstr>
      <vt:lpstr>Techniques to Reduce Stalls and Increase ILP</vt:lpstr>
      <vt:lpstr>Techniques to Reduce Stalls and Increase ILP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 More on LLP, Dynamic Scheduling</dc:title>
  <dc:creator>lingu</dc:creator>
  <cp:lastModifiedBy>l</cp:lastModifiedBy>
  <cp:revision>35</cp:revision>
  <dcterms:created xsi:type="dcterms:W3CDTF">2006-08-16T00:00:00Z</dcterms:created>
  <dcterms:modified xsi:type="dcterms:W3CDTF">2012-10-17T16:05:41Z</dcterms:modified>
</cp:coreProperties>
</file>