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2"/>
  </p:notesMasterIdLst>
  <p:sldIdLst>
    <p:sldId id="1347" r:id="rId2"/>
    <p:sldId id="1349" r:id="rId3"/>
    <p:sldId id="1350" r:id="rId4"/>
    <p:sldId id="1351" r:id="rId5"/>
    <p:sldId id="1352" r:id="rId6"/>
    <p:sldId id="1353" r:id="rId7"/>
    <p:sldId id="1354" r:id="rId8"/>
    <p:sldId id="1357" r:id="rId9"/>
    <p:sldId id="1358" r:id="rId10"/>
    <p:sldId id="1360" r:id="rId11"/>
    <p:sldId id="1362" r:id="rId12"/>
    <p:sldId id="1363" r:id="rId13"/>
    <p:sldId id="1367" r:id="rId14"/>
    <p:sldId id="1368" r:id="rId15"/>
    <p:sldId id="1369" r:id="rId16"/>
    <p:sldId id="1370" r:id="rId17"/>
    <p:sldId id="1371" r:id="rId18"/>
    <p:sldId id="1373" r:id="rId19"/>
    <p:sldId id="1376" r:id="rId20"/>
    <p:sldId id="1379" r:id="rId21"/>
    <p:sldId id="1380" r:id="rId22"/>
    <p:sldId id="1381" r:id="rId23"/>
    <p:sldId id="1382" r:id="rId24"/>
    <p:sldId id="1383" r:id="rId25"/>
    <p:sldId id="1384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21" r:id="rId42"/>
    <p:sldId id="1422" r:id="rId43"/>
    <p:sldId id="1423" r:id="rId44"/>
    <p:sldId id="1424" r:id="rId45"/>
    <p:sldId id="1425" r:id="rId46"/>
    <p:sldId id="1426" r:id="rId47"/>
    <p:sldId id="1427" r:id="rId48"/>
    <p:sldId id="1428" r:id="rId49"/>
    <p:sldId id="1429" r:id="rId50"/>
    <p:sldId id="1430" r:id="rId51"/>
    <p:sldId id="1431" r:id="rId52"/>
    <p:sldId id="1432" r:id="rId53"/>
    <p:sldId id="1433" r:id="rId54"/>
    <p:sldId id="1434" r:id="rId55"/>
    <p:sldId id="1435" r:id="rId56"/>
    <p:sldId id="1436" r:id="rId57"/>
    <p:sldId id="1437" r:id="rId58"/>
    <p:sldId id="1438" r:id="rId59"/>
    <p:sldId id="1439" r:id="rId60"/>
    <p:sldId id="1440" r:id="rId61"/>
    <p:sldId id="1441" r:id="rId62"/>
    <p:sldId id="1442" r:id="rId63"/>
    <p:sldId id="1443" r:id="rId64"/>
    <p:sldId id="1446" r:id="rId65"/>
    <p:sldId id="1447" r:id="rId66"/>
    <p:sldId id="1450" r:id="rId67"/>
    <p:sldId id="1451" r:id="rId68"/>
    <p:sldId id="1453" r:id="rId69"/>
    <p:sldId id="1454" r:id="rId70"/>
    <p:sldId id="1456" r:id="rId71"/>
    <p:sldId id="1457" r:id="rId72"/>
    <p:sldId id="1458" r:id="rId73"/>
    <p:sldId id="1459" r:id="rId74"/>
    <p:sldId id="1460" r:id="rId75"/>
    <p:sldId id="1461" r:id="rId76"/>
    <p:sldId id="1467" r:id="rId77"/>
    <p:sldId id="1468" r:id="rId78"/>
    <p:sldId id="1469" r:id="rId79"/>
    <p:sldId id="1470" r:id="rId80"/>
    <p:sldId id="1472" r:id="rId81"/>
    <p:sldId id="1473" r:id="rId82"/>
    <p:sldId id="1474" r:id="rId83"/>
    <p:sldId id="1478" r:id="rId84"/>
    <p:sldId id="1479" r:id="rId85"/>
    <p:sldId id="1480" r:id="rId86"/>
    <p:sldId id="1481" r:id="rId87"/>
    <p:sldId id="1482" r:id="rId88"/>
    <p:sldId id="1483" r:id="rId89"/>
    <p:sldId id="1484" r:id="rId90"/>
    <p:sldId id="1485" r:id="rId91"/>
    <p:sldId id="1486" r:id="rId92"/>
    <p:sldId id="1487" r:id="rId93"/>
    <p:sldId id="1488" r:id="rId94"/>
    <p:sldId id="1489" r:id="rId95"/>
    <p:sldId id="1490" r:id="rId96"/>
    <p:sldId id="1491" r:id="rId97"/>
    <p:sldId id="1492" r:id="rId98"/>
    <p:sldId id="1493" r:id="rId99"/>
    <p:sldId id="1494" r:id="rId100"/>
    <p:sldId id="1495" r:id="rId101"/>
    <p:sldId id="1496" r:id="rId102"/>
    <p:sldId id="1497" r:id="rId103"/>
    <p:sldId id="1499" r:id="rId104"/>
    <p:sldId id="1500" r:id="rId105"/>
    <p:sldId id="1501" r:id="rId106"/>
    <p:sldId id="1502" r:id="rId107"/>
    <p:sldId id="1505" r:id="rId108"/>
    <p:sldId id="1506" r:id="rId109"/>
    <p:sldId id="1507" r:id="rId110"/>
    <p:sldId id="1509" r:id="rId111"/>
    <p:sldId id="1510" r:id="rId112"/>
    <p:sldId id="1511" r:id="rId113"/>
    <p:sldId id="1512" r:id="rId114"/>
    <p:sldId id="1513" r:id="rId115"/>
    <p:sldId id="1514" r:id="rId116"/>
    <p:sldId id="1515" r:id="rId117"/>
    <p:sldId id="1516" r:id="rId118"/>
    <p:sldId id="1517" r:id="rId119"/>
    <p:sldId id="1518" r:id="rId120"/>
    <p:sldId id="1529" r:id="rId121"/>
    <p:sldId id="1530" r:id="rId122"/>
    <p:sldId id="1532" r:id="rId123"/>
    <p:sldId id="1538" r:id="rId124"/>
    <p:sldId id="1539" r:id="rId125"/>
    <p:sldId id="1540" r:id="rId126"/>
    <p:sldId id="1541" r:id="rId127"/>
    <p:sldId id="1542" r:id="rId128"/>
    <p:sldId id="1543" r:id="rId129"/>
    <p:sldId id="1544" r:id="rId130"/>
    <p:sldId id="1545" r:id="rId131"/>
    <p:sldId id="1546" r:id="rId132"/>
    <p:sldId id="1547" r:id="rId133"/>
    <p:sldId id="1548" r:id="rId134"/>
    <p:sldId id="1552" r:id="rId135"/>
    <p:sldId id="1554" r:id="rId136"/>
    <p:sldId id="1556" r:id="rId137"/>
    <p:sldId id="1557" r:id="rId138"/>
    <p:sldId id="1558" r:id="rId139"/>
    <p:sldId id="1560" r:id="rId140"/>
    <p:sldId id="1561" r:id="rId141"/>
    <p:sldId id="1571" r:id="rId142"/>
    <p:sldId id="1572" r:id="rId143"/>
    <p:sldId id="1573" r:id="rId144"/>
    <p:sldId id="1578" r:id="rId145"/>
    <p:sldId id="1583" r:id="rId146"/>
    <p:sldId id="1584" r:id="rId147"/>
    <p:sldId id="1587" r:id="rId148"/>
    <p:sldId id="1588" r:id="rId149"/>
    <p:sldId id="1589" r:id="rId150"/>
    <p:sldId id="1593" r:id="rId151"/>
    <p:sldId id="1594" r:id="rId152"/>
    <p:sldId id="1607" r:id="rId153"/>
    <p:sldId id="1617" r:id="rId154"/>
    <p:sldId id="1624" r:id="rId155"/>
    <p:sldId id="1625" r:id="rId156"/>
    <p:sldId id="1626" r:id="rId157"/>
    <p:sldId id="1627" r:id="rId158"/>
    <p:sldId id="1628" r:id="rId159"/>
    <p:sldId id="1629" r:id="rId160"/>
    <p:sldId id="1633" r:id="rId161"/>
    <p:sldId id="1634" r:id="rId162"/>
    <p:sldId id="1635" r:id="rId163"/>
    <p:sldId id="1636" r:id="rId164"/>
    <p:sldId id="1637" r:id="rId165"/>
    <p:sldId id="1638" r:id="rId166"/>
    <p:sldId id="1639" r:id="rId167"/>
    <p:sldId id="1640" r:id="rId168"/>
    <p:sldId id="1641" r:id="rId169"/>
    <p:sldId id="1642" r:id="rId170"/>
    <p:sldId id="1643" r:id="rId171"/>
    <p:sldId id="1675" r:id="rId172"/>
    <p:sldId id="1677" r:id="rId173"/>
    <p:sldId id="1678" r:id="rId174"/>
    <p:sldId id="1679" r:id="rId175"/>
    <p:sldId id="1680" r:id="rId176"/>
    <p:sldId id="1681" r:id="rId177"/>
    <p:sldId id="1682" r:id="rId178"/>
    <p:sldId id="1684" r:id="rId179"/>
    <p:sldId id="1685" r:id="rId180"/>
    <p:sldId id="1686" r:id="rId181"/>
    <p:sldId id="1687" r:id="rId182"/>
    <p:sldId id="1688" r:id="rId183"/>
    <p:sldId id="1689" r:id="rId184"/>
    <p:sldId id="1690" r:id="rId185"/>
    <p:sldId id="1691" r:id="rId186"/>
    <p:sldId id="1692" r:id="rId187"/>
    <p:sldId id="1695" r:id="rId188"/>
    <p:sldId id="1696" r:id="rId189"/>
    <p:sldId id="1700" r:id="rId190"/>
    <p:sldId id="1701" r:id="rId191"/>
    <p:sldId id="1707" r:id="rId192"/>
    <p:sldId id="1709" r:id="rId193"/>
    <p:sldId id="1710" r:id="rId194"/>
    <p:sldId id="1711" r:id="rId195"/>
    <p:sldId id="1712" r:id="rId196"/>
    <p:sldId id="1713" r:id="rId197"/>
    <p:sldId id="1714" r:id="rId198"/>
    <p:sldId id="1715" r:id="rId199"/>
    <p:sldId id="1716" r:id="rId200"/>
    <p:sldId id="1717" r:id="rId201"/>
    <p:sldId id="1718" r:id="rId202"/>
    <p:sldId id="1719" r:id="rId203"/>
    <p:sldId id="1727" r:id="rId204"/>
    <p:sldId id="1728" r:id="rId205"/>
    <p:sldId id="1729" r:id="rId206"/>
    <p:sldId id="1732" r:id="rId207"/>
    <p:sldId id="1733" r:id="rId208"/>
    <p:sldId id="1734" r:id="rId209"/>
    <p:sldId id="1735" r:id="rId210"/>
    <p:sldId id="1736" r:id="rId211"/>
    <p:sldId id="1737" r:id="rId212"/>
    <p:sldId id="1738" r:id="rId213"/>
    <p:sldId id="1739" r:id="rId214"/>
    <p:sldId id="1740" r:id="rId215"/>
    <p:sldId id="1742" r:id="rId216"/>
    <p:sldId id="1746" r:id="rId217"/>
    <p:sldId id="1748" r:id="rId218"/>
    <p:sldId id="1750" r:id="rId219"/>
    <p:sldId id="1755" r:id="rId220"/>
    <p:sldId id="1774" r:id="rId2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CC00"/>
    <a:srgbClr val="FBFBFB"/>
    <a:srgbClr val="FF3300"/>
    <a:srgbClr val="00FFFF"/>
    <a:srgbClr val="CCCCFF"/>
    <a:srgbClr val="A50021"/>
    <a:srgbClr val="0000CC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>
      <p:cViewPr>
        <p:scale>
          <a:sx n="75" d="100"/>
          <a:sy n="75" d="100"/>
        </p:scale>
        <p:origin x="-2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DF06DCF-33E3-4A4A-9B90-ED38B4B77E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4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D7216D-F433-4F00-B716-2F5862B9A733}" type="slidenum">
              <a:rPr lang="zh-CN" altLang="en-GB" sz="1200" b="0"/>
              <a:pPr/>
              <a:t>1</a:t>
            </a:fld>
            <a:endParaRPr lang="en-GB" altLang="zh-CN" sz="1200" b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24" name="Text Box 2"/>
          <p:cNvSpPr>
            <a:spLocks noGrp="1" noChangeArrowheads="1"/>
          </p:cNvSpPr>
          <p:nvPr>
            <p:ph type="body"/>
          </p:nvPr>
        </p:nvSpPr>
        <p:spPr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mtClean="0"/>
              <a:t>Please if anyone has additional comments please speak up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36B5C-48D5-4A8E-A9C1-DEA527FDF624}" type="slidenum">
              <a:rPr lang="en-US"/>
              <a:pPr/>
              <a:t>25</a:t>
            </a:fld>
            <a:endParaRPr lang="en-US"/>
          </a:p>
        </p:txBody>
      </p:sp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31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6CF82-A41B-4A3F-B8F0-E35CD5AB4F87}" type="slidenum">
              <a:rPr lang="en-US"/>
              <a:pPr/>
              <a:t>34</a:t>
            </a:fld>
            <a:endParaRPr lang="en-US"/>
          </a:p>
        </p:txBody>
      </p:sp>
      <p:sp>
        <p:nvSpPr>
          <p:cNvPr id="238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9DA0A-1745-402A-AC46-84EF2C79FF95}" type="slidenum">
              <a:rPr lang="en-US"/>
              <a:pPr/>
              <a:t>36</a:t>
            </a:fld>
            <a:endParaRPr lang="en-US"/>
          </a:p>
        </p:txBody>
      </p:sp>
      <p:sp>
        <p:nvSpPr>
          <p:cNvPr id="238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FF318-6BE5-4C86-950A-B4BAE5D4C013}" type="slidenum">
              <a:rPr lang="en-US"/>
              <a:pPr/>
              <a:t>37</a:t>
            </a:fld>
            <a:endParaRPr lang="en-US"/>
          </a:p>
        </p:txBody>
      </p:sp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439D1-9081-4545-A1A2-515FB289100C}" type="slidenum">
              <a:rPr lang="en-US"/>
              <a:pPr/>
              <a:t>38</a:t>
            </a:fld>
            <a:endParaRPr lang="en-US"/>
          </a:p>
        </p:txBody>
      </p:sp>
      <p:sp>
        <p:nvSpPr>
          <p:cNvPr id="238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1D60E-E49B-40BE-BD7F-993F5D0F5DC9}" type="slidenum">
              <a:rPr lang="en-US"/>
              <a:pPr/>
              <a:t>44</a:t>
            </a:fld>
            <a:endParaRPr lang="en-US"/>
          </a:p>
        </p:txBody>
      </p:sp>
      <p:sp>
        <p:nvSpPr>
          <p:cNvPr id="229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5788"/>
            <a:ext cx="4556125" cy="3417887"/>
          </a:xfrm>
          <a:ln/>
        </p:spPr>
      </p:sp>
      <p:sp>
        <p:nvSpPr>
          <p:cNvPr id="229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9" y="4344988"/>
            <a:ext cx="5910262" cy="4114800"/>
          </a:xfrm>
        </p:spPr>
        <p:txBody>
          <a:bodyPr lIns="91797" tIns="45899" rIns="91797" bIns="458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021E2-5BDA-466E-87A5-0ED1D6A4B914}" type="slidenum">
              <a:rPr lang="en-US"/>
              <a:pPr/>
              <a:t>46</a:t>
            </a:fld>
            <a:endParaRPr lang="en-US"/>
          </a:p>
        </p:txBody>
      </p:sp>
      <p:sp>
        <p:nvSpPr>
          <p:cNvPr id="230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5788"/>
            <a:ext cx="4556125" cy="3417887"/>
          </a:xfrm>
          <a:ln/>
        </p:spPr>
      </p:sp>
      <p:sp>
        <p:nvSpPr>
          <p:cNvPr id="230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9" y="4344988"/>
            <a:ext cx="5910262" cy="4114800"/>
          </a:xfrm>
        </p:spPr>
        <p:txBody>
          <a:bodyPr lIns="91797" tIns="45899" rIns="91797" bIns="458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522" y="8687386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545D134-CF08-447B-99DA-7378A4D97350}" type="slidenum">
              <a:rPr lang="en-US" altLang="zh-TW" sz="1200" b="0"/>
              <a:pPr algn="r"/>
              <a:t>53</a:t>
            </a:fld>
            <a:endParaRPr lang="en-US" altLang="zh-TW" sz="12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315" y="4343694"/>
            <a:ext cx="5910851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80" tIns="46510" rIns="94680" bIns="46510"/>
          <a:lstStyle/>
          <a:p>
            <a:endParaRPr lang="zh-TW" altLang="zh-TW" smtClean="0"/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588963"/>
            <a:ext cx="4552950" cy="3414712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4B8D39-8D8E-4B6F-B863-1CC69B2F1533}" type="slidenum">
              <a:rPr lang="en-US" altLang="zh-TW" smtClean="0"/>
              <a:pPr eaLnBrk="1" hangingPunct="1"/>
              <a:t>55</a:t>
            </a:fld>
            <a:endParaRPr lang="en-US" altLang="zh-TW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52463"/>
            <a:ext cx="4643437" cy="348456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9" y="4354514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917" y="8685923"/>
            <a:ext cx="2971479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A46E123-C098-4E25-B548-B06B881451C7}" type="slidenum">
              <a:rPr lang="en-US" altLang="zh-TW" sz="1200" b="0">
                <a:latin typeface="Arial" pitchFamily="34" charset="0"/>
              </a:rPr>
              <a:pPr algn="r" eaLnBrk="1" hangingPunct="1"/>
              <a:t>57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3694"/>
            <a:ext cx="5487042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1A709-2B8A-4F72-8701-A57E43ECC7BD}" type="slidenum">
              <a:rPr lang="en-US" altLang="zh-TW" sz="1200" b="0"/>
              <a:pPr/>
              <a:t>66</a:t>
            </a:fld>
            <a:endParaRPr lang="en-US" altLang="zh-TW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DCBD367-91C9-4B3C-90EC-7BDD787F119A}" type="slidenum">
              <a:rPr lang="en-US" altLang="zh-TW" sz="1200" b="0">
                <a:latin typeface="Arial" pitchFamily="34" charset="0"/>
              </a:rPr>
              <a:pPr algn="r" eaLnBrk="1" hangingPunct="1"/>
              <a:t>69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2538" y="4343401"/>
            <a:ext cx="42799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74" tIns="44437" rIns="88874" bIns="44437"/>
          <a:lstStyle/>
          <a:p>
            <a:pPr defTabSz="877802"/>
            <a:endParaRPr lang="zh-TW" altLang="zh-TW" sz="110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F9E3BD-49C1-49AA-8C48-F2B8157C9581}" type="slidenum">
              <a:rPr lang="en-US" altLang="zh-TW" sz="1200" b="0"/>
              <a:pPr/>
              <a:t>83</a:t>
            </a:fld>
            <a:endParaRPr lang="en-US" altLang="zh-TW" sz="1200" b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0BF6484-B597-4CD6-AC43-B4F843AB0705}" type="slidenum">
              <a:rPr lang="en-US" altLang="zh-TW" sz="1200" b="0"/>
              <a:pPr algn="r"/>
              <a:t>83</a:t>
            </a:fld>
            <a:endParaRPr lang="en-US" altLang="zh-TW" sz="1200" b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E4F4E9-18F0-406D-B2D5-07D6C6D7F5F9}" type="slidenum">
              <a:rPr lang="en-US" altLang="zh-TW" sz="1200" b="0"/>
              <a:pPr/>
              <a:t>84</a:t>
            </a:fld>
            <a:endParaRPr lang="en-US" altLang="zh-TW" sz="1200" b="0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1BCB080-42E6-4703-9A32-57027DC9AE84}" type="slidenum">
              <a:rPr lang="en-US" altLang="zh-TW" sz="1200" b="0"/>
              <a:pPr algn="r"/>
              <a:t>84</a:t>
            </a:fld>
            <a:endParaRPr lang="en-US" altLang="zh-TW" sz="1200" b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7EC162-08B3-468C-8C8F-72B8FDE6ABF7}" type="slidenum">
              <a:rPr lang="en-US" altLang="zh-TW" sz="1200" b="0"/>
              <a:pPr/>
              <a:t>86</a:t>
            </a:fld>
            <a:endParaRPr lang="en-US" altLang="zh-TW" sz="1200" b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461A80F-A175-4BE9-9108-B0E616F076D1}" type="slidenum">
              <a:rPr lang="en-US" altLang="zh-TW" sz="1200" b="0"/>
              <a:pPr algn="r"/>
              <a:t>86</a:t>
            </a:fld>
            <a:endParaRPr lang="en-US" altLang="zh-TW" sz="1200" b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6F19D-B9F0-44A2-A7CD-48E54B1C6BF0}" type="slidenum">
              <a:rPr lang="en-US" altLang="zh-TW" sz="1200" b="0"/>
              <a:pPr/>
              <a:t>87</a:t>
            </a:fld>
            <a:endParaRPr lang="en-US" altLang="zh-TW" sz="1200" b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D70881E-7074-45DF-8666-B1AC0ADE33CC}" type="slidenum">
              <a:rPr lang="en-US" altLang="zh-TW" sz="1200" b="0"/>
              <a:pPr algn="r"/>
              <a:t>87</a:t>
            </a:fld>
            <a:endParaRPr lang="en-US" altLang="zh-TW" sz="1200" b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D8B040-D530-484D-90AB-91704F513265}" type="slidenum">
              <a:rPr lang="en-US" altLang="zh-TW" sz="1200" b="0"/>
              <a:pPr/>
              <a:t>89</a:t>
            </a:fld>
            <a:endParaRPr lang="en-US" altLang="zh-TW" sz="1200" b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056AFC0-6DB5-4C68-ABE7-3AE160562CCC}" type="slidenum">
              <a:rPr lang="en-US" altLang="zh-TW" sz="1200" b="0"/>
              <a:pPr algn="r"/>
              <a:t>89</a:t>
            </a:fld>
            <a:endParaRPr lang="en-US" altLang="zh-TW" sz="1200" b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EF3CF7-F73F-4A33-83B6-568A89CCBC0C}" type="slidenum">
              <a:rPr lang="en-US" altLang="zh-TW" sz="1200" b="0"/>
              <a:pPr/>
              <a:t>90</a:t>
            </a:fld>
            <a:endParaRPr lang="en-US" altLang="zh-TW" sz="1200" b="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458A933-2243-4EC0-9E31-EB6D11717542}" type="slidenum">
              <a:rPr lang="en-US" altLang="zh-TW" sz="1200" b="0"/>
              <a:pPr algn="r"/>
              <a:t>90</a:t>
            </a:fld>
            <a:endParaRPr lang="en-US" altLang="zh-TW" sz="1200" b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5551DF-55A7-41EB-AFAA-C3F6F0941680}" type="slidenum">
              <a:rPr lang="en-US" altLang="zh-TW" sz="1200" b="0"/>
              <a:pPr/>
              <a:t>91</a:t>
            </a:fld>
            <a:endParaRPr lang="en-US" altLang="zh-TW" sz="1200" b="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264584E-7CC7-4847-A4F6-61B80750BF0B}" type="slidenum">
              <a:rPr lang="en-US" altLang="zh-TW" sz="1200" b="0"/>
              <a:pPr algn="r"/>
              <a:t>91</a:t>
            </a:fld>
            <a:endParaRPr lang="en-US" altLang="zh-TW" sz="1200" b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A7CC61-A99C-4A51-B3D0-7BB9A24ECBBE}" type="slidenum">
              <a:rPr lang="en-US" altLang="zh-TW" sz="1200" b="0"/>
              <a:pPr/>
              <a:t>92</a:t>
            </a:fld>
            <a:endParaRPr lang="en-US" altLang="zh-TW" sz="1200" b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D58267-93A5-4AFE-95A7-7F3CDE0AE260}" type="slidenum">
              <a:rPr lang="en-US" altLang="zh-TW" sz="1200" b="0"/>
              <a:pPr algn="r"/>
              <a:t>92</a:t>
            </a:fld>
            <a:endParaRPr lang="en-US" altLang="zh-TW" sz="1200" b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C14483-DEE3-432F-B1D7-250FC27C3A3D}" type="slidenum">
              <a:rPr lang="en-US" altLang="zh-TW" sz="1200" b="0"/>
              <a:pPr/>
              <a:t>94</a:t>
            </a:fld>
            <a:endParaRPr lang="en-US" altLang="zh-TW" sz="1200" b="0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94FCA0C-FE9B-4E6C-A2FE-52A552219480}" type="slidenum">
              <a:rPr lang="en-US" altLang="zh-TW" sz="1200" b="0"/>
              <a:pPr algn="r"/>
              <a:t>94</a:t>
            </a:fld>
            <a:endParaRPr lang="en-US" altLang="zh-TW" sz="1200" b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BD416F-04B8-4CBA-B386-633ACFD7BF73}" type="slidenum">
              <a:rPr lang="en-US" altLang="zh-TW" sz="1200" b="0"/>
              <a:pPr/>
              <a:t>102</a:t>
            </a:fld>
            <a:endParaRPr lang="en-US" altLang="zh-TW" sz="12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8963"/>
            <a:ext cx="4554538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9" y="4341813"/>
            <a:ext cx="5910262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EB22E6-493F-4D24-A4F8-E27D7A6F8898}" type="slidenum">
              <a:rPr lang="en-US" altLang="zh-TW" sz="1200" b="0"/>
              <a:pPr/>
              <a:t>103</a:t>
            </a:fld>
            <a:endParaRPr lang="en-US" altLang="zh-TW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8E831C-6F69-4203-A4F2-59BB124721CE}" type="slidenum">
              <a:rPr lang="en-US" altLang="zh-TW" sz="1200" b="0"/>
              <a:pPr/>
              <a:t>104</a:t>
            </a:fld>
            <a:endParaRPr lang="en-US" altLang="zh-TW" sz="1200" b="0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B46E644-D256-49CF-B46E-8822FF163DF9}" type="slidenum">
              <a:rPr lang="en-US" altLang="zh-TW" sz="1200" b="0"/>
              <a:pPr algn="r"/>
              <a:t>104</a:t>
            </a:fld>
            <a:endParaRPr lang="en-US" altLang="zh-TW" sz="1200" b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F08105-3222-4A6A-933B-4EEDC714E1A7}" type="slidenum">
              <a:rPr lang="en-US" altLang="zh-TW" sz="1200" b="0"/>
              <a:pPr/>
              <a:t>105</a:t>
            </a:fld>
            <a:endParaRPr lang="en-US" altLang="zh-TW" sz="1200" b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04F04CB-9BB4-42B6-A089-BF2A491A70B0}" type="slidenum">
              <a:rPr lang="en-US" altLang="zh-TW" sz="1200" b="0"/>
              <a:pPr algn="r"/>
              <a:t>105</a:t>
            </a:fld>
            <a:endParaRPr lang="en-US" altLang="zh-TW" sz="1200" b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5800"/>
            <a:ext cx="4560888" cy="3422650"/>
          </a:xfrm>
          <a:ln w="12700" cap="flat">
            <a:solidFill>
              <a:schemeClr val="tx1"/>
            </a:solidFill>
          </a:ln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6" tIns="42857" rIns="92066" bIns="42857"/>
          <a:lstStyle/>
          <a:p>
            <a:pPr defTabSz="895263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2889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045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200" indent="-22857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356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511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8667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5823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A2E07D-8058-4799-A86F-614DFC38A89F}" type="slidenum">
              <a:rPr lang="en-US" altLang="zh-TW" sz="1200" b="0"/>
              <a:pPr/>
              <a:t>106</a:t>
            </a:fld>
            <a:endParaRPr lang="en-US" altLang="zh-TW" sz="1200" b="0"/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A77C9C3-0E47-4D7E-9091-82DC4DC0CD9D}" type="slidenum">
              <a:rPr lang="en-US" altLang="zh-TW" sz="1200" b="0"/>
              <a:pPr algn="r"/>
              <a:t>106</a:t>
            </a:fld>
            <a:endParaRPr lang="en-US" altLang="zh-TW" sz="1200" b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5800"/>
            <a:ext cx="4560888" cy="3422650"/>
          </a:xfrm>
          <a:ln w="12700" cap="flat">
            <a:solidFill>
              <a:schemeClr val="tx1"/>
            </a:solidFill>
          </a:ln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6" tIns="42857" rIns="92066" bIns="42857"/>
          <a:lstStyle/>
          <a:p>
            <a:pPr defTabSz="895263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0EBA0-224A-4856-B1DD-310056DC4ABB}" type="slidenum">
              <a:rPr lang="en-US" altLang="zh-TW" sz="1200" b="0" smtClean="0"/>
              <a:pPr/>
              <a:t>126</a:t>
            </a:fld>
            <a:endParaRPr lang="en-US" altLang="zh-TW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0EBA0-224A-4856-B1DD-310056DC4ABB}" type="slidenum">
              <a:rPr lang="en-US" altLang="zh-TW" sz="1200" b="0" smtClean="0"/>
              <a:pPr/>
              <a:t>134</a:t>
            </a:fld>
            <a:endParaRPr lang="en-US" altLang="zh-TW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7238" cy="342423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21" y="4343693"/>
            <a:ext cx="5040758" cy="41197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288DE2-9CFD-4082-A9E0-15E45528E639}" type="slidenum">
              <a:rPr lang="en-US" altLang="zh-TW" sz="1200" b="0" smtClean="0"/>
              <a:pPr/>
              <a:t>146</a:t>
            </a:fld>
            <a:endParaRPr lang="en-US" altLang="zh-TW" sz="1200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3693"/>
            <a:ext cx="5487042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E6E89-3C8E-4EF6-8DA9-4DCC279C908E}" type="slidenum">
              <a:rPr lang="en-US" altLang="zh-TW" sz="1200" b="0" smtClean="0"/>
              <a:pPr/>
              <a:t>147</a:t>
            </a:fld>
            <a:endParaRPr lang="en-US" altLang="zh-TW" sz="1200" b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90550"/>
            <a:ext cx="4551362" cy="34131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919" y="4342230"/>
            <a:ext cx="5909246" cy="41139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60A0F5-6CEE-46F1-B5EE-47BA2D47C558}" type="slidenum">
              <a:rPr lang="en-US" altLang="zh-TW" sz="1200" b="0" smtClean="0"/>
              <a:pPr/>
              <a:t>148</a:t>
            </a:fld>
            <a:endParaRPr lang="en-US" altLang="zh-TW" sz="1200" b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90550"/>
            <a:ext cx="4551362" cy="34131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919" y="4342230"/>
            <a:ext cx="5909246" cy="41139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0335BB-8A36-4E51-9429-E9584DAC42E8}" type="slidenum">
              <a:rPr lang="en-US" altLang="zh-TW" sz="1200" b="0" smtClean="0"/>
              <a:pPr/>
              <a:t>149</a:t>
            </a:fld>
            <a:endParaRPr lang="en-US" altLang="zh-TW" sz="1200" b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90550"/>
            <a:ext cx="4551362" cy="34131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919" y="4342230"/>
            <a:ext cx="5909246" cy="41139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8AEF4-6602-4865-84E1-28171786E961}" type="slidenum">
              <a:rPr lang="en-US" altLang="zh-TW" sz="1200" b="0"/>
              <a:pPr/>
              <a:t>153</a:t>
            </a:fld>
            <a:endParaRPr lang="en-US" altLang="zh-TW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7C9AF6-9494-444C-87F7-A44B209ED630}" type="datetime3">
              <a:rPr lang="en-AU"/>
              <a:pPr/>
              <a:t>4 December, 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6 — Storage and Other I/O Topics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382CF-8983-4DC4-AEEC-E89CB3935D43}" type="slidenum">
              <a:rPr lang="en-AU"/>
              <a:pPr/>
              <a:t>155</a:t>
            </a:fld>
            <a:endParaRPr lang="en-AU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33DA63A1-7674-4E25-98C7-96F08891DF83}" type="slidenum">
              <a:rPr lang="en-US" altLang="zh-TW" sz="1200" b="0"/>
              <a:pPr algn="r"/>
              <a:t>168</a:t>
            </a:fld>
            <a:endParaRPr lang="en-US" altLang="zh-TW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06DE2F-67F1-45F9-BEF8-C7728AC1E1FF}" type="slidenum">
              <a:rPr lang="en-GB"/>
              <a:pPr/>
              <a:t>171</a:t>
            </a:fld>
            <a:endParaRPr lang="en-GB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1183978A-27E4-436F-AE38-AB725BACEFE4}" type="slidenum">
              <a:rPr lang="en-GB" sz="1200"/>
              <a:pPr algn="r">
                <a:lnSpc>
                  <a:spcPct val="100000"/>
                </a:lnSpc>
              </a:pPr>
              <a:t>171</a:t>
            </a:fld>
            <a:endParaRPr lang="en-GB" sz="12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81A21-5FE4-4A80-8263-68C1A65BFD02}" type="slidenum">
              <a:rPr lang="en-GB"/>
              <a:pPr/>
              <a:t>172</a:t>
            </a:fld>
            <a:endParaRPr lang="en-GB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F416BDBE-9ABE-4C7F-8C06-8B2DED0FF0C0}" type="slidenum">
              <a:rPr lang="en-GB" sz="1200"/>
              <a:pPr algn="r">
                <a:lnSpc>
                  <a:spcPct val="100000"/>
                </a:lnSpc>
              </a:pPr>
              <a:t>172</a:t>
            </a:fld>
            <a:endParaRPr lang="en-GB" sz="120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173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173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57D777-982A-4E87-A04D-38BA217D80EF}" type="slidenum">
              <a:rPr lang="en-GB"/>
              <a:pPr/>
              <a:t>175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A7AC37B-111A-4FF7-BB1F-48947DEA87C1}" type="slidenum">
              <a:rPr lang="en-GB" sz="1200"/>
              <a:pPr algn="r">
                <a:lnSpc>
                  <a:spcPct val="100000"/>
                </a:lnSpc>
              </a:pPr>
              <a:t>175</a:t>
            </a:fld>
            <a:endParaRPr lang="en-GB" sz="1200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7F2904-57FF-4063-A37E-86337842F95E}" type="slidenum">
              <a:rPr lang="en-GB"/>
              <a:pPr/>
              <a:t>176</a:t>
            </a:fld>
            <a:endParaRPr lang="en-GB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36708E9-C1E6-4BDD-877F-79D61A399E8A}" type="slidenum">
              <a:rPr lang="en-GB" sz="1200"/>
              <a:pPr algn="r">
                <a:lnSpc>
                  <a:spcPct val="100000"/>
                </a:lnSpc>
              </a:pPr>
              <a:t>176</a:t>
            </a:fld>
            <a:endParaRPr lang="en-GB" sz="120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Rectangle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B0C0D-567F-4027-890A-95B2EF612B2C}" type="slidenum">
              <a:rPr lang="en-GB"/>
              <a:pPr/>
              <a:t>177</a:t>
            </a:fld>
            <a:endParaRPr lang="en-GB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EF8D33E9-C491-4496-AF5C-C1EB537334F4}" type="slidenum">
              <a:rPr lang="en-GB" sz="1200"/>
              <a:pPr algn="r">
                <a:lnSpc>
                  <a:spcPct val="100000"/>
                </a:lnSpc>
              </a:pPr>
              <a:t>177</a:t>
            </a:fld>
            <a:endParaRPr lang="en-GB" sz="1200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Rectangle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A64C6F-6A2F-43DB-BD61-0A312D9EDD34}" type="slidenum">
              <a:rPr lang="en-GB"/>
              <a:pPr/>
              <a:t>178</a:t>
            </a:fld>
            <a:endParaRPr lang="en-GB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DBFA238-F978-429B-AD38-0BCE90B81EE6}" type="slidenum">
              <a:rPr lang="en-GB" sz="1200"/>
              <a:pPr algn="r">
                <a:lnSpc>
                  <a:spcPct val="100000"/>
                </a:lnSpc>
              </a:pPr>
              <a:t>178</a:t>
            </a:fld>
            <a:endParaRPr lang="en-GB" sz="1200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EA1C1-D3C6-44A7-9A6A-966DBE9B8A07}" type="slidenum">
              <a:rPr lang="en-GB"/>
              <a:pPr/>
              <a:t>179</a:t>
            </a:fld>
            <a:endParaRPr lang="en-GB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F619538C-96BE-4BF8-853E-56FE7D0EBDE3}" type="slidenum">
              <a:rPr lang="en-GB" sz="1200"/>
              <a:pPr algn="r">
                <a:lnSpc>
                  <a:spcPct val="100000"/>
                </a:lnSpc>
              </a:pPr>
              <a:t>179</a:t>
            </a:fld>
            <a:endParaRPr lang="en-GB" sz="1200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EC751A-2D0B-4324-9F87-41385925604B}" type="slidenum">
              <a:rPr lang="en-GB"/>
              <a:pPr/>
              <a:t>180</a:t>
            </a:fld>
            <a:endParaRPr lang="en-GB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8E4C33D6-29DD-4F7A-ADF0-AFBF48F7C398}" type="slidenum">
              <a:rPr lang="en-GB" sz="1200"/>
              <a:pPr algn="r">
                <a:lnSpc>
                  <a:spcPct val="100000"/>
                </a:lnSpc>
              </a:pPr>
              <a:t>180</a:t>
            </a:fld>
            <a:endParaRPr lang="en-GB" sz="1200"/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5FA51-1A73-4729-876A-03DA98D4DDF3}" type="slidenum">
              <a:rPr lang="en-GB"/>
              <a:pPr/>
              <a:t>181</a:t>
            </a:fld>
            <a:endParaRPr lang="en-GB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81EA0C59-DE48-4779-AAD4-7D44430D6A50}" type="slidenum">
              <a:rPr lang="en-GB" sz="1200"/>
              <a:pPr algn="r">
                <a:lnSpc>
                  <a:spcPct val="100000"/>
                </a:lnSpc>
              </a:pPr>
              <a:t>181</a:t>
            </a:fld>
            <a:endParaRPr lang="en-GB" sz="1200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8066C-FFC9-4E09-845D-F405D8AA29FC}" type="slidenum">
              <a:rPr lang="en-GB"/>
              <a:pPr/>
              <a:t>182</a:t>
            </a:fld>
            <a:endParaRPr lang="en-GB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F149B46-75E3-4102-927F-04116CC6EDA7}" type="slidenum">
              <a:rPr lang="en-GB" sz="1200"/>
              <a:pPr algn="r">
                <a:lnSpc>
                  <a:spcPct val="100000"/>
                </a:lnSpc>
              </a:pPr>
              <a:t>182</a:t>
            </a:fld>
            <a:endParaRPr lang="en-GB" sz="1200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83163-D999-40A1-AF66-F5B634197A34}" type="slidenum">
              <a:rPr lang="en-GB"/>
              <a:pPr/>
              <a:t>183</a:t>
            </a:fld>
            <a:endParaRPr lang="en-GB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408B2BD4-8385-4BC1-83C6-9AC660CAAE53}" type="slidenum">
              <a:rPr lang="en-GB" sz="1200"/>
              <a:pPr algn="r">
                <a:lnSpc>
                  <a:spcPct val="100000"/>
                </a:lnSpc>
              </a:pPr>
              <a:t>183</a:t>
            </a:fld>
            <a:endParaRPr lang="en-GB" sz="1200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C7564-0B42-4893-8526-ACB3B3B8C7A5}" type="slidenum">
              <a:rPr lang="en-GB"/>
              <a:pPr/>
              <a:t>184</a:t>
            </a:fld>
            <a:endParaRPr lang="en-GB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02AEB1A-AA88-492C-896F-EE393EA7AAD5}" type="slidenum">
              <a:rPr lang="en-GB" sz="1200"/>
              <a:pPr algn="r">
                <a:lnSpc>
                  <a:spcPct val="100000"/>
                </a:lnSpc>
              </a:pPr>
              <a:t>184</a:t>
            </a:fld>
            <a:endParaRPr lang="en-GB" sz="1200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F1073-3577-465B-8B7C-E66EF1AEFA5F}" type="slidenum">
              <a:rPr lang="en-GB"/>
              <a:pPr/>
              <a:t>185</a:t>
            </a:fld>
            <a:endParaRPr lang="en-GB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588A031-6118-4FEE-B5B0-A46171FC54E3}" type="slidenum">
              <a:rPr lang="en-GB" sz="1200"/>
              <a:pPr algn="r">
                <a:lnSpc>
                  <a:spcPct val="100000"/>
                </a:lnSpc>
              </a:pPr>
              <a:t>185</a:t>
            </a:fld>
            <a:endParaRPr lang="en-GB" sz="1200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186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186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217B4-322C-4C6D-B8C5-880800EE14B8}" type="slidenum">
              <a:rPr lang="en-US" altLang="zh-TW" smtClean="0"/>
              <a:pPr>
                <a:defRPr/>
              </a:pPr>
              <a:t>199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00010-F4B8-4D27-8D00-F2C78F8237DA}" type="slidenum">
              <a:rPr lang="en-US" altLang="zh-TW" smtClean="0"/>
              <a:pPr>
                <a:defRPr/>
              </a:pPr>
              <a:t>200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201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201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204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204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7DEB6B6-0F03-46BE-A829-C69A4619548E}" type="slidenum">
              <a:rPr lang="en-US" altLang="zh-TW" sz="1200" u="none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205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2163" y="4343693"/>
            <a:ext cx="4279829" cy="41153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2" tIns="45292" rIns="92202" bIns="45292"/>
          <a:lstStyle/>
          <a:p>
            <a:endParaRPr lang="zh-TW" altLang="zh-TW" smtClean="0"/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C7E8AC-B59F-4CC4-963A-C0CFC6F8F5E2}" type="slidenum">
              <a:rPr lang="en-US" altLang="zh-TW" sz="1200" u="none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208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5788"/>
            <a:ext cx="4556125" cy="34178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314" y="4343693"/>
            <a:ext cx="5912456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/>
            <a:endParaRPr lang="zh-TW" altLang="zh-TW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07" tIns="44361" rIns="90307" bIns="44361"/>
          <a:lstStyle/>
          <a:p>
            <a:endParaRPr lang="en-US" altLang="en-US" smtClean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D2BC5C7E-D41E-45BC-B9F7-6B7A76EC1E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40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39C4C455-3753-42D7-AF76-0AE8F32D37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25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452F9B3D-1160-4D52-A5F4-B9992A8903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360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3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B8688A-94EF-4708-A988-59A7CE51E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5048D-A119-40B9-8855-0D72FC19F1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85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9B58EA02-606B-4E08-9ABD-7897FB3DC3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7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A8D9AB76-BD29-4E6A-9AB0-2D0D4A0679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52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0CF24301-07AC-4A1F-BEA0-97E69DE442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33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C9E0C533-A70B-4A99-83BE-9CC6323406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45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173BDA71-FFB7-4681-92E7-076341D79D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1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8DE66BEE-0564-4460-8F98-243E504EC5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2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DFBA0471-5A86-4459-A655-1589F804B1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47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defRPr>
            </a:lvl1pPr>
          </a:lstStyle>
          <a:p>
            <a:fld id="{EB9B39D0-40F3-4086-ADF6-1CF30D5410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5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82296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200DD4AD-C28C-4B18-9CF5-7B4CFBC2494F}" type="slidenum"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PMingLiU" pitchFamily="18" charset="-120"/>
              </a:rPr>
              <a:pPr algn="r"/>
              <a:t>‹#›</a:t>
            </a:fld>
            <a:endParaRPr lang="en-US" altLang="zh-TW" sz="14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kumimoji="1" lang="en-US" altLang="zh-CN" sz="1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SimSun" pitchFamily="2" charset="-122"/>
              </a:rPr>
              <a:t>COMP381</a:t>
            </a:r>
            <a:endParaRPr kumimoji="1" lang="en-US" altLang="zh-CN"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4" r:id="rId12"/>
    <p:sldLayoutId id="2147483686" r:id="rId13"/>
    <p:sldLayoutId id="214748368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png"/><Relationship Id="rId3" Type="http://schemas.openxmlformats.org/officeDocument/2006/relationships/image" Target="../media/image22.jpe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jpeg"/><Relationship Id="rId25" Type="http://schemas.openxmlformats.org/officeDocument/2006/relationships/image" Target="../media/image44.jpeg"/><Relationship Id="rId2" Type="http://schemas.openxmlformats.org/officeDocument/2006/relationships/notesSlide" Target="../notesSlides/notesSlide8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jpe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jpe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jpeg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5.emf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250825"/>
            <a:ext cx="8459787" cy="5824538"/>
          </a:xfrm>
        </p:spPr>
        <p:txBody>
          <a:bodyPr/>
          <a:lstStyle/>
          <a:p>
            <a:pPr>
              <a:spcBef>
                <a:spcPts val="2100"/>
              </a:spcBef>
              <a:buClr>
                <a:srgbClr val="0000FF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GB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/>
            </a:r>
            <a:br>
              <a:rPr lang="zh-CN" altLang="en-GB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</a:br>
            <a:r>
              <a:rPr lang="en-GB" altLang="zh-CN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>COMP </a:t>
            </a:r>
            <a:r>
              <a:rPr lang="en-GB" altLang="zh-CN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>461</a:t>
            </a:r>
            <a:r>
              <a:rPr lang="en-GB" altLang="zh-CN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>1</a:t>
            </a:r>
            <a:br>
              <a:rPr lang="en-GB" altLang="zh-CN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</a:br>
            <a:r>
              <a:rPr lang="en-GB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/>
            </a:r>
            <a:br>
              <a:rPr lang="en-GB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</a:br>
            <a:r>
              <a:rPr lang="en-GB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Design and Analysis of Computer Architectures </a:t>
            </a:r>
            <a:r>
              <a:rPr lang="en-GB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/>
            </a:r>
            <a:br>
              <a:rPr lang="en-GB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lang="en-GB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 </a:t>
            </a:r>
            <a:r>
              <a:rPr lang="en-GB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/>
            </a:r>
            <a:br>
              <a:rPr lang="en-GB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Final 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Exam Review</a:t>
            </a:r>
            <a:r>
              <a:rPr lang="en-US" altLang="zh-CN" sz="6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/>
            </a:r>
            <a:br>
              <a:rPr lang="en-US" altLang="zh-CN" sz="6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</a:br>
            <a:r>
              <a:rPr lang="en-GB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  <a:t> </a:t>
            </a:r>
            <a:br>
              <a:rPr lang="en-GB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haroni" pitchFamily="2" charset="-79"/>
                <a:ea typeface="SimSun" pitchFamily="2" charset="-122"/>
                <a:cs typeface="Aharoni" pitchFamily="2" charset="-79"/>
              </a:rPr>
            </a:br>
            <a:endParaRPr lang="en-GB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haroni" pitchFamily="2" charset="-79"/>
              <a:ea typeface="SimSun" pitchFamily="2" charset="-122"/>
              <a:cs typeface="Aharoni" pitchFamily="2" charset="-79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6219" cy="48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of EEPROM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Non-volatile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Limited number of write cycles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Cheaper than SDRAM, more expensive than disk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Slower than SRAM, faster than disk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8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5C34FA-4E66-45A2-9717-B67674F2960F}" type="slidenum">
              <a:rPr lang="en-US" altLang="zh-TW" sz="1400">
                <a:latin typeface="Comic Sans MS" pitchFamily="66" charset="0"/>
              </a:rPr>
              <a:pPr/>
              <a:t>100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CA32801-42E5-4222-AB1F-36A87358F27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2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Higher associativity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hit time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A04F00-4CF5-4783-AE4D-F091B0AA24FC}" type="slidenum">
              <a:rPr lang="en-US" altLang="zh-TW" sz="1400">
                <a:latin typeface="Comic Sans MS" pitchFamily="66" charset="0"/>
              </a:rPr>
              <a:pPr/>
              <a:t>101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BE7D5DA-9F73-45DF-A27C-FB637F5D3A9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3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Multiple levels of caches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penalty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cost and power consumption 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3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3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B75C81-593A-4662-B803-3DBED0EF6716}" type="slidenum">
              <a:rPr lang="en-US" altLang="zh-TW" sz="1400">
                <a:latin typeface="Comic Sans MS" pitchFamily="66" charset="0"/>
              </a:rPr>
              <a:pPr/>
              <a:t>102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52400"/>
            <a:ext cx="8229600" cy="574675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Multilevel Cache Design Considerations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128713"/>
            <a:ext cx="8153400" cy="4989512"/>
          </a:xfrm>
        </p:spPr>
        <p:txBody>
          <a:bodyPr>
            <a:normAutofit lnSpcReduction="10000"/>
          </a:bodyPr>
          <a:lstStyle/>
          <a:p>
            <a:pPr marL="287338" indent="-287338">
              <a:spcBef>
                <a:spcPct val="70000"/>
              </a:spcBef>
            </a:pPr>
            <a:r>
              <a:rPr lang="en-US" altLang="zh-TW" sz="3200" smtClean="0">
                <a:ea typeface="PMingLiU" pitchFamily="18" charset="-120"/>
              </a:rPr>
              <a:t>Design considerations for L1 and L2 caches are very different</a:t>
            </a:r>
          </a:p>
          <a:p>
            <a:pPr marL="741363" lvl="1" indent="-246063">
              <a:spcBef>
                <a:spcPct val="70000"/>
              </a:spcBef>
            </a:pPr>
            <a:r>
              <a:rPr lang="en-US" altLang="zh-TW" sz="2800" smtClean="0">
                <a:ea typeface="PMingLiU" pitchFamily="18" charset="-120"/>
              </a:rPr>
              <a:t>Primary cache should focus on </a:t>
            </a:r>
            <a:r>
              <a:rPr lang="en-US" altLang="zh-TW" sz="2800" smtClean="0">
                <a:solidFill>
                  <a:srgbClr val="0000FF"/>
                </a:solidFill>
                <a:ea typeface="PMingLiU" pitchFamily="18" charset="-120"/>
              </a:rPr>
              <a:t>minimizing hit time</a:t>
            </a:r>
            <a:r>
              <a:rPr lang="en-US" altLang="zh-TW" sz="2800" smtClean="0">
                <a:ea typeface="PMingLiU" pitchFamily="18" charset="-120"/>
              </a:rPr>
              <a:t> in support of a shorter clock cycle</a:t>
            </a:r>
          </a:p>
          <a:p>
            <a:pPr marL="1146175" lvl="2" indent="-176213">
              <a:spcBef>
                <a:spcPct val="70000"/>
              </a:spcBef>
            </a:pPr>
            <a:r>
              <a:rPr lang="en-US" altLang="zh-TW" sz="2400" smtClean="0">
                <a:ea typeface="PMingLiU" pitchFamily="18" charset="-120"/>
              </a:rPr>
              <a:t>Smaller cache with smaller block sizes</a:t>
            </a:r>
          </a:p>
          <a:p>
            <a:pPr marL="741363" lvl="1" indent="-246063">
              <a:spcBef>
                <a:spcPct val="70000"/>
              </a:spcBef>
            </a:pPr>
            <a:r>
              <a:rPr lang="en-US" altLang="zh-TW" sz="2800" smtClean="0">
                <a:ea typeface="PMingLiU" pitchFamily="18" charset="-120"/>
              </a:rPr>
              <a:t>Secondary cache (s) should focus on </a:t>
            </a:r>
            <a:r>
              <a:rPr lang="en-US" altLang="zh-TW" sz="2800" smtClean="0">
                <a:solidFill>
                  <a:srgbClr val="0000FF"/>
                </a:solidFill>
                <a:ea typeface="PMingLiU" pitchFamily="18" charset="-120"/>
              </a:rPr>
              <a:t>reducing miss rate</a:t>
            </a:r>
            <a:r>
              <a:rPr lang="en-US" altLang="zh-TW" sz="2800" smtClean="0">
                <a:ea typeface="PMingLiU" pitchFamily="18" charset="-120"/>
              </a:rPr>
              <a:t> to reduce the penalty of long main memory access times</a:t>
            </a:r>
          </a:p>
          <a:p>
            <a:pPr marL="1146175" lvl="2" indent="-176213">
              <a:spcBef>
                <a:spcPct val="70000"/>
              </a:spcBef>
            </a:pPr>
            <a:r>
              <a:rPr lang="en-US" altLang="zh-TW" sz="2400" smtClean="0">
                <a:ea typeface="PMingLiU" pitchFamily="18" charset="-120"/>
              </a:rPr>
              <a:t>Larger cache with larger block sizes and/or higher associativity</a:t>
            </a:r>
          </a:p>
          <a:p>
            <a:pPr marL="1146175" lvl="2" indent="-176213">
              <a:buFontTx/>
              <a:buNone/>
            </a:pPr>
            <a:endParaRPr lang="en-US" altLang="zh-TW" sz="2400" smtClean="0">
              <a:latin typeface="Comic Sans MS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447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E03AA6-5218-4C49-AD09-DD8F43B4C9F5}" type="slidenum">
              <a:rPr lang="en-US" altLang="zh-TW" sz="1400">
                <a:latin typeface="Comic Sans MS" pitchFamily="66" charset="0"/>
              </a:rPr>
              <a:pPr/>
              <a:t>103</a:t>
            </a:fld>
            <a:endParaRPr lang="en-US" altLang="zh-TW" sz="140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1713" y="3598863"/>
            <a:ext cx="2819400" cy="2935287"/>
            <a:chOff x="3072" y="2423"/>
            <a:chExt cx="1776" cy="1849"/>
          </a:xfrm>
        </p:grpSpPr>
        <p:sp>
          <p:nvSpPr>
            <p:cNvPr id="2501635" name="Rectangle 3"/>
            <p:cNvSpPr>
              <a:spLocks noChangeArrowheads="1"/>
            </p:cNvSpPr>
            <p:nvPr/>
          </p:nvSpPr>
          <p:spPr bwMode="auto">
            <a:xfrm>
              <a:off x="3408" y="2688"/>
              <a:ext cx="144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36" name="Rectangle 4"/>
            <p:cNvSpPr>
              <a:spLocks noChangeArrowheads="1"/>
            </p:cNvSpPr>
            <p:nvPr/>
          </p:nvSpPr>
          <p:spPr bwMode="auto">
            <a:xfrm>
              <a:off x="3408" y="2688"/>
              <a:ext cx="14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7709" name="Text Box 5"/>
            <p:cNvSpPr txBox="1">
              <a:spLocks noChangeArrowheads="1"/>
            </p:cNvSpPr>
            <p:nvPr/>
          </p:nvSpPr>
          <p:spPr bwMode="auto">
            <a:xfrm>
              <a:off x="3360" y="2423"/>
              <a:ext cx="3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j=0</a:t>
              </a:r>
            </a:p>
          </p:txBody>
        </p:sp>
        <p:sp>
          <p:nvSpPr>
            <p:cNvPr id="27710" name="Text Box 6"/>
            <p:cNvSpPr txBox="1">
              <a:spLocks noChangeArrowheads="1"/>
            </p:cNvSpPr>
            <p:nvPr/>
          </p:nvSpPr>
          <p:spPr bwMode="auto">
            <a:xfrm>
              <a:off x="3072" y="2640"/>
              <a:ext cx="3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i=0</a:t>
              </a:r>
            </a:p>
          </p:txBody>
        </p:sp>
        <p:sp>
          <p:nvSpPr>
            <p:cNvPr id="2501639" name="Line 7"/>
            <p:cNvSpPr>
              <a:spLocks noChangeShapeType="1"/>
            </p:cNvSpPr>
            <p:nvPr/>
          </p:nvSpPr>
          <p:spPr bwMode="auto">
            <a:xfrm>
              <a:off x="3696" y="25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1640" name="Line 8"/>
            <p:cNvSpPr>
              <a:spLocks noChangeShapeType="1"/>
            </p:cNvSpPr>
            <p:nvPr/>
          </p:nvSpPr>
          <p:spPr bwMode="auto">
            <a:xfrm>
              <a:off x="3312" y="29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01641" name="Rectangle 9"/>
          <p:cNvSpPr>
            <a:spLocks noChangeArrowheads="1"/>
          </p:cNvSpPr>
          <p:nvPr/>
        </p:nvSpPr>
        <p:spPr bwMode="auto">
          <a:xfrm>
            <a:off x="6615113" y="4705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42" name="Rectangle 10"/>
          <p:cNvSpPr>
            <a:spLocks noChangeArrowheads="1"/>
          </p:cNvSpPr>
          <p:nvPr/>
        </p:nvSpPr>
        <p:spPr bwMode="auto">
          <a:xfrm>
            <a:off x="6615113" y="44767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43" name="Rectangle 11"/>
          <p:cNvSpPr>
            <a:spLocks noChangeArrowheads="1"/>
          </p:cNvSpPr>
          <p:nvPr/>
        </p:nvSpPr>
        <p:spPr bwMode="auto">
          <a:xfrm>
            <a:off x="4371975" y="1149350"/>
            <a:ext cx="22860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501644" name="Rectangle 12"/>
          <p:cNvSpPr>
            <a:spLocks noChangeArrowheads="1"/>
          </p:cNvSpPr>
          <p:nvPr/>
        </p:nvSpPr>
        <p:spPr bwMode="auto">
          <a:xfrm>
            <a:off x="4371975" y="1149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7656" name="Rectangle 13"/>
          <p:cNvSpPr>
            <a:spLocks noGrp="1" noChangeArrowheads="1"/>
          </p:cNvSpPr>
          <p:nvPr>
            <p:ph type="title"/>
          </p:nvPr>
        </p:nvSpPr>
        <p:spPr>
          <a:xfrm>
            <a:off x="484188" y="201613"/>
            <a:ext cx="8229600" cy="458787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Reducing Miss rate with programming</a:t>
            </a:r>
          </a:p>
        </p:txBody>
      </p:sp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4295775" y="84296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j=0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3838575" y="1073150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i=0</a:t>
            </a:r>
          </a:p>
        </p:txBody>
      </p:sp>
      <p:sp>
        <p:nvSpPr>
          <p:cNvPr id="2501648" name="Line 16"/>
          <p:cNvSpPr>
            <a:spLocks noChangeShapeType="1"/>
          </p:cNvSpPr>
          <p:nvPr/>
        </p:nvSpPr>
        <p:spPr bwMode="auto">
          <a:xfrm>
            <a:off x="4829175" y="10350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49" name="Rectangle 17"/>
          <p:cNvSpPr>
            <a:spLocks noChangeArrowheads="1"/>
          </p:cNvSpPr>
          <p:nvPr/>
        </p:nvSpPr>
        <p:spPr bwMode="auto">
          <a:xfrm>
            <a:off x="4371975" y="13779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0" name="Rectangle 18"/>
          <p:cNvSpPr>
            <a:spLocks noChangeArrowheads="1"/>
          </p:cNvSpPr>
          <p:nvPr/>
        </p:nvSpPr>
        <p:spPr bwMode="auto">
          <a:xfrm>
            <a:off x="4371975" y="16065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1" name="Rectangle 19"/>
          <p:cNvSpPr>
            <a:spLocks noChangeArrowheads="1"/>
          </p:cNvSpPr>
          <p:nvPr/>
        </p:nvSpPr>
        <p:spPr bwMode="auto">
          <a:xfrm>
            <a:off x="4371975" y="18351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2" name="Rectangle 20"/>
          <p:cNvSpPr>
            <a:spLocks noChangeArrowheads="1"/>
          </p:cNvSpPr>
          <p:nvPr/>
        </p:nvSpPr>
        <p:spPr bwMode="auto">
          <a:xfrm>
            <a:off x="4371975" y="3435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3" name="Line 21"/>
          <p:cNvSpPr>
            <a:spLocks noChangeShapeType="1"/>
          </p:cNvSpPr>
          <p:nvPr/>
        </p:nvSpPr>
        <p:spPr bwMode="auto">
          <a:xfrm>
            <a:off x="4219575" y="15303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4148138" y="2711450"/>
            <a:ext cx="914400" cy="76200"/>
            <a:chOff x="3984" y="1872"/>
            <a:chExt cx="576" cy="48"/>
          </a:xfrm>
        </p:grpSpPr>
        <p:sp>
          <p:nvSpPr>
            <p:cNvPr id="2501655" name="Rectangle 23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6" name="Rectangle 24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7" name="Rectangle 25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8" name="Rectangle 26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9" name="Rectangle 27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60" name="Line 28"/>
          <p:cNvSpPr>
            <a:spLocks noChangeShapeType="1"/>
          </p:cNvSpPr>
          <p:nvPr/>
        </p:nvSpPr>
        <p:spPr bwMode="auto">
          <a:xfrm flipV="1">
            <a:off x="46005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1" name="Line 29"/>
          <p:cNvSpPr>
            <a:spLocks noChangeShapeType="1"/>
          </p:cNvSpPr>
          <p:nvPr/>
        </p:nvSpPr>
        <p:spPr bwMode="auto">
          <a:xfrm>
            <a:off x="48291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2" name="Line 30"/>
          <p:cNvSpPr>
            <a:spLocks noChangeShapeType="1"/>
          </p:cNvSpPr>
          <p:nvPr/>
        </p:nvSpPr>
        <p:spPr bwMode="auto">
          <a:xfrm flipV="1">
            <a:off x="48291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3" name="Line 31"/>
          <p:cNvSpPr>
            <a:spLocks noChangeShapeType="1"/>
          </p:cNvSpPr>
          <p:nvPr/>
        </p:nvSpPr>
        <p:spPr bwMode="auto">
          <a:xfrm>
            <a:off x="50577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4" name="Line 32"/>
          <p:cNvSpPr>
            <a:spLocks noChangeShapeType="1"/>
          </p:cNvSpPr>
          <p:nvPr/>
        </p:nvSpPr>
        <p:spPr bwMode="auto">
          <a:xfrm flipV="1">
            <a:off x="50577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5" name="Line 33"/>
          <p:cNvSpPr>
            <a:spLocks noChangeShapeType="1"/>
          </p:cNvSpPr>
          <p:nvPr/>
        </p:nvSpPr>
        <p:spPr bwMode="auto">
          <a:xfrm>
            <a:off x="52863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6" name="Line 34"/>
          <p:cNvSpPr>
            <a:spLocks noChangeShapeType="1"/>
          </p:cNvSpPr>
          <p:nvPr/>
        </p:nvSpPr>
        <p:spPr bwMode="auto">
          <a:xfrm flipV="1">
            <a:off x="52863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591175" y="2597150"/>
            <a:ext cx="914400" cy="76200"/>
            <a:chOff x="3984" y="1872"/>
            <a:chExt cx="576" cy="48"/>
          </a:xfrm>
        </p:grpSpPr>
        <p:sp>
          <p:nvSpPr>
            <p:cNvPr id="2501668" name="Rectangle 36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69" name="Rectangle 37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0" name="Rectangle 38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1" name="Rectangle 39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2" name="Rectangle 40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73" name="Line 41"/>
          <p:cNvSpPr>
            <a:spLocks noChangeShapeType="1"/>
          </p:cNvSpPr>
          <p:nvPr/>
        </p:nvSpPr>
        <p:spPr bwMode="auto">
          <a:xfrm>
            <a:off x="46005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4" name="Rectangle 42"/>
          <p:cNvSpPr>
            <a:spLocks noChangeArrowheads="1"/>
          </p:cNvSpPr>
          <p:nvPr/>
        </p:nvSpPr>
        <p:spPr bwMode="auto">
          <a:xfrm>
            <a:off x="6615113" y="42481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75" name="Line 43"/>
          <p:cNvSpPr>
            <a:spLocks noChangeShapeType="1"/>
          </p:cNvSpPr>
          <p:nvPr/>
        </p:nvSpPr>
        <p:spPr bwMode="auto">
          <a:xfrm rot="-5400000">
            <a:off x="7796213" y="31432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6" name="Line 44"/>
          <p:cNvSpPr>
            <a:spLocks noChangeShapeType="1"/>
          </p:cNvSpPr>
          <p:nvPr/>
        </p:nvSpPr>
        <p:spPr bwMode="auto">
          <a:xfrm flipV="1">
            <a:off x="6767513" y="41719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7" name="Line 45"/>
          <p:cNvSpPr>
            <a:spLocks noChangeShapeType="1"/>
          </p:cNvSpPr>
          <p:nvPr/>
        </p:nvSpPr>
        <p:spPr bwMode="auto">
          <a:xfrm rot="-5400000">
            <a:off x="7796213" y="33718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8" name="Line 46"/>
          <p:cNvSpPr>
            <a:spLocks noChangeShapeType="1"/>
          </p:cNvSpPr>
          <p:nvPr/>
        </p:nvSpPr>
        <p:spPr bwMode="auto">
          <a:xfrm flipV="1">
            <a:off x="6767513" y="44005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9" name="Line 47"/>
          <p:cNvSpPr>
            <a:spLocks noChangeShapeType="1"/>
          </p:cNvSpPr>
          <p:nvPr/>
        </p:nvSpPr>
        <p:spPr bwMode="auto">
          <a:xfrm rot="-5400000">
            <a:off x="7796213" y="36004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0" name="Line 48"/>
          <p:cNvSpPr>
            <a:spLocks noChangeShapeType="1"/>
          </p:cNvSpPr>
          <p:nvPr/>
        </p:nvSpPr>
        <p:spPr bwMode="auto">
          <a:xfrm flipV="1">
            <a:off x="6767513" y="46291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1" name="Line 49"/>
          <p:cNvSpPr>
            <a:spLocks noChangeShapeType="1"/>
          </p:cNvSpPr>
          <p:nvPr/>
        </p:nvSpPr>
        <p:spPr bwMode="auto">
          <a:xfrm rot="-5400000">
            <a:off x="7796213" y="38290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2" name="Line 50"/>
          <p:cNvSpPr>
            <a:spLocks noChangeShapeType="1"/>
          </p:cNvSpPr>
          <p:nvPr/>
        </p:nvSpPr>
        <p:spPr bwMode="auto">
          <a:xfrm flipV="1">
            <a:off x="6767513" y="48577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 rot="-5400000">
            <a:off x="7339013" y="5581650"/>
            <a:ext cx="914400" cy="76200"/>
            <a:chOff x="3984" y="1872"/>
            <a:chExt cx="576" cy="48"/>
          </a:xfrm>
        </p:grpSpPr>
        <p:sp>
          <p:nvSpPr>
            <p:cNvPr id="2501684" name="Rectangle 52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5" name="Rectangle 53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6" name="Rectangle 54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7" name="Rectangle 55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8" name="Rectangle 56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89" name="Rectangle 57"/>
          <p:cNvSpPr>
            <a:spLocks noChangeArrowheads="1"/>
          </p:cNvSpPr>
          <p:nvPr/>
        </p:nvSpPr>
        <p:spPr bwMode="auto">
          <a:xfrm>
            <a:off x="277813" y="673100"/>
            <a:ext cx="3394075" cy="80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l" defTabSz="820738">
              <a:defRPr/>
            </a:pPr>
            <a:r>
              <a:rPr lang="en-US" altLang="zh-TW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新細明體" pitchFamily="18" charset="-120"/>
              </a:rPr>
              <a:t>Examples:</a:t>
            </a:r>
          </a:p>
          <a:p>
            <a:pPr marL="409575" lvl="1" algn="l" defTabSz="820738">
              <a:defRPr/>
            </a:pPr>
            <a:r>
              <a:rPr lang="en-US" altLang="zh-TW" sz="1600">
                <a:latin typeface="Trebuchet MS" pitchFamily="34" charset="0"/>
                <a:ea typeface="新細明體" pitchFamily="18" charset="-120"/>
              </a:rPr>
              <a:t>cold cache, 4-byte words, 4-word cache blocks</a:t>
            </a:r>
          </a:p>
        </p:txBody>
      </p:sp>
      <p:sp>
        <p:nvSpPr>
          <p:cNvPr id="27686" name="Text Box 58"/>
          <p:cNvSpPr txBox="1">
            <a:spLocks noChangeArrowheads="1"/>
          </p:cNvSpPr>
          <p:nvPr/>
        </p:nvSpPr>
        <p:spPr bwMode="auto">
          <a:xfrm>
            <a:off x="138113" y="4168775"/>
            <a:ext cx="3635375" cy="2044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int sumarrayrows(int a[M][N])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{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int i, j, sum = 0;</a:t>
            </a:r>
          </a:p>
          <a:p>
            <a:pPr algn="l"/>
            <a:endParaRPr lang="en-US" altLang="zh-TW" sz="1400">
              <a:latin typeface="Courier New" pitchFamily="49" charset="0"/>
              <a:ea typeface="PMingLiU" pitchFamily="18" charset="-120"/>
            </a:endParaRP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for (i = 0; i &lt; M; i++)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for (j = 0; j &lt; N; j++)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    sum += a[i][j];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return sum;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}</a:t>
            </a:r>
          </a:p>
        </p:txBody>
      </p:sp>
      <p:sp>
        <p:nvSpPr>
          <p:cNvPr id="27687" name="Text Box 59"/>
          <p:cNvSpPr txBox="1">
            <a:spLocks noChangeArrowheads="1"/>
          </p:cNvSpPr>
          <p:nvPr/>
        </p:nvSpPr>
        <p:spPr bwMode="auto">
          <a:xfrm>
            <a:off x="138113" y="1612900"/>
            <a:ext cx="3635375" cy="2046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int sumarraycols(int a[M][N])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{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int i, j, sum = 0;</a:t>
            </a:r>
          </a:p>
          <a:p>
            <a:pPr algn="l"/>
            <a:endParaRPr lang="en-US" altLang="zh-TW" sz="1400">
              <a:latin typeface="Courier New" pitchFamily="49" charset="0"/>
              <a:ea typeface="PMingLiU" pitchFamily="18" charset="-120"/>
            </a:endParaRP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for (j = 0; j &lt; N; j++)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for (i = 0; i &lt; M; i++)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    sum += a[i][j];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return sum;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}</a:t>
            </a:r>
          </a:p>
        </p:txBody>
      </p:sp>
      <p:sp>
        <p:nvSpPr>
          <p:cNvPr id="27688" name="Text Box 60"/>
          <p:cNvSpPr txBox="1">
            <a:spLocks noChangeArrowheads="1"/>
          </p:cNvSpPr>
          <p:nvPr/>
        </p:nvSpPr>
        <p:spPr bwMode="auto">
          <a:xfrm>
            <a:off x="1143000" y="6319838"/>
            <a:ext cx="12350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latin typeface="Helvetica" pitchFamily="34" charset="0"/>
                <a:ea typeface="PMingLiU" pitchFamily="18" charset="-120"/>
              </a:rPr>
              <a:t>Miss rate =</a:t>
            </a:r>
          </a:p>
        </p:txBody>
      </p:sp>
      <p:sp>
        <p:nvSpPr>
          <p:cNvPr id="2501693" name="Text Box 61"/>
          <p:cNvSpPr txBox="1">
            <a:spLocks noChangeArrowheads="1"/>
          </p:cNvSpPr>
          <p:nvPr/>
        </p:nvSpPr>
        <p:spPr bwMode="auto">
          <a:xfrm>
            <a:off x="2320925" y="63246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1029" tIns="41029" rIns="41029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TW" altLang="en-US" sz="1600" dirty="0">
                <a:solidFill>
                  <a:srgbClr val="FF0000"/>
                </a:solidFill>
                <a:latin typeface="PMingLiU" pitchFamily="18" charset="-120"/>
                <a:ea typeface="PMingLiU" pitchFamily="18" charset="-120"/>
              </a:rPr>
              <a:t>～</a:t>
            </a:r>
            <a:r>
              <a:rPr lang="en-US" altLang="zh-TW" sz="1600" dirty="0">
                <a:solidFill>
                  <a:srgbClr val="FF0000"/>
                </a:solidFill>
                <a:latin typeface="Helvetica" pitchFamily="34" charset="0"/>
                <a:ea typeface="PMingLiU" pitchFamily="18" charset="-120"/>
              </a:rPr>
              <a:t>1/N</a:t>
            </a:r>
          </a:p>
        </p:txBody>
      </p:sp>
      <p:sp>
        <p:nvSpPr>
          <p:cNvPr id="2501694" name="Text Box 62"/>
          <p:cNvSpPr txBox="1">
            <a:spLocks noChangeArrowheads="1"/>
          </p:cNvSpPr>
          <p:nvPr/>
        </p:nvSpPr>
        <p:spPr bwMode="auto">
          <a:xfrm>
            <a:off x="1828800" y="3733800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1029" tIns="41029" rIns="41029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sz="1600">
                <a:solidFill>
                  <a:srgbClr val="FF0000"/>
                </a:solidFill>
                <a:latin typeface="PMingLiU" pitchFamily="18" charset="-120"/>
                <a:ea typeface="PMingLiU" pitchFamily="18" charset="-120"/>
              </a:rPr>
              <a:t>～ </a:t>
            </a:r>
            <a:r>
              <a:rPr lang="en-US" altLang="zh-TW" sz="1600">
                <a:solidFill>
                  <a:srgbClr val="FF0000"/>
                </a:solidFill>
                <a:latin typeface="Helvetica" pitchFamily="34" charset="0"/>
                <a:ea typeface="PMingLiU" pitchFamily="18" charset="-120"/>
              </a:rPr>
              <a:t>100%</a:t>
            </a:r>
          </a:p>
        </p:txBody>
      </p:sp>
      <p:sp>
        <p:nvSpPr>
          <p:cNvPr id="27691" name="Text Box 63"/>
          <p:cNvSpPr txBox="1">
            <a:spLocks noChangeArrowheads="1"/>
          </p:cNvSpPr>
          <p:nvPr/>
        </p:nvSpPr>
        <p:spPr bwMode="auto">
          <a:xfrm>
            <a:off x="692150" y="3697288"/>
            <a:ext cx="1304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latin typeface="Helvetica" pitchFamily="34" charset="0"/>
                <a:ea typeface="PMingLiU" pitchFamily="18" charset="-120"/>
              </a:rPr>
              <a:t>Miss rate = </a:t>
            </a:r>
          </a:p>
        </p:txBody>
      </p:sp>
    </p:spTree>
    <p:extLst>
      <p:ext uri="{BB962C8B-B14F-4D97-AF65-F5344CB8AC3E}">
        <p14:creationId xmlns:p14="http://schemas.microsoft.com/office/powerpoint/2010/main" val="3763803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0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0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0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0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0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0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0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0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0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0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0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0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50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0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50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41" grpId="0" animBg="1"/>
      <p:bldP spid="2501642" grpId="0" animBg="1"/>
      <p:bldP spid="2501649" grpId="0" animBg="1"/>
      <p:bldP spid="2501650" grpId="0" animBg="1"/>
      <p:bldP spid="2501651" grpId="0" animBg="1"/>
      <p:bldP spid="2501652" grpId="0" animBg="1"/>
      <p:bldP spid="2501674" grpId="0" animBg="1"/>
      <p:bldP spid="2501693" grpId="0" autoUpdateAnimBg="0"/>
      <p:bldP spid="2501694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A906B5-BD9B-45DA-BC82-3BD2AC80F037}" type="slidenum">
              <a:rPr lang="en-US" altLang="zh-TW" sz="1400">
                <a:latin typeface="Comic Sans MS" pitchFamily="66" charset="0"/>
              </a:rPr>
              <a:pPr/>
              <a:t>104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48A91FB-6A1D-4329-90AB-B5E54DE16605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3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</a:pPr>
            <a:r>
              <a:rPr lang="en-US" altLang="zh-TW" sz="32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2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Reducing Miss Penalty</a:t>
            </a:r>
            <a:br>
              <a:rPr lang="en-US" altLang="zh-TW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32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2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endParaRPr lang="en-US" altLang="zh-TW" sz="3200" b="1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D28EBF-9F5C-4A0E-A967-BC9DD0FA007C}" type="slidenum">
              <a:rPr lang="en-US" altLang="zh-TW" sz="1400">
                <a:latin typeface="Comic Sans MS" pitchFamily="66" charset="0"/>
              </a:rPr>
              <a:pPr/>
              <a:t>105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0EBB58-E70F-4AF9-9B43-1234AA2791E7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609600"/>
          </a:xfrm>
          <a:noFill/>
        </p:spPr>
        <p:txBody>
          <a:bodyPr lIns="92075" tIns="46038" rIns="92075" bIns="46038" anchor="t"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cost of a cache miss</a:t>
            </a:r>
          </a:p>
        </p:txBody>
      </p:sp>
      <p:sp>
        <p:nvSpPr>
          <p:cNvPr id="235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066800"/>
            <a:ext cx="8216900" cy="2209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mtClean="0">
                <a:ea typeface="PMingLiU" pitchFamily="18" charset="-120"/>
              </a:rPr>
              <a:t>For a memory access, assume: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 clock cycle to send address to memory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25 clock cycles for each DRAM access</a:t>
            </a:r>
            <a:br>
              <a:rPr lang="en-US" altLang="zh-TW" smtClean="0">
                <a:ea typeface="PMingLiU" pitchFamily="18" charset="-120"/>
              </a:rPr>
            </a:br>
            <a:r>
              <a:rPr lang="en-US" altLang="zh-TW" smtClean="0">
                <a:ea typeface="PMingLiU" pitchFamily="18" charset="-120"/>
              </a:rPr>
              <a:t>(clock cycle 2ns, 50 ns access time)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 clock cycle to send each resulting data word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1828800"/>
            <a:ext cx="1981200" cy="1323975"/>
            <a:chOff x="96" y="1152"/>
            <a:chExt cx="1248" cy="834"/>
          </a:xfrm>
        </p:grpSpPr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96" y="1152"/>
              <a:ext cx="1014" cy="8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10000"/>
                </a:spcBef>
              </a:pP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This actually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depends on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the bus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speed</a:t>
              </a:r>
            </a:p>
          </p:txBody>
        </p:sp>
        <p:sp>
          <p:nvSpPr>
            <p:cNvPr id="2355206" name="Line 6"/>
            <p:cNvSpPr>
              <a:spLocks noChangeShapeType="1"/>
            </p:cNvSpPr>
            <p:nvPr/>
          </p:nvSpPr>
          <p:spPr bwMode="auto">
            <a:xfrm flipV="1">
              <a:off x="1104" y="1152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07" name="Line 7"/>
            <p:cNvSpPr>
              <a:spLocks noChangeShapeType="1"/>
            </p:cNvSpPr>
            <p:nvPr/>
          </p:nvSpPr>
          <p:spPr bwMode="auto">
            <a:xfrm>
              <a:off x="1104" y="158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55208" name="Rectangle 8"/>
          <p:cNvSpPr>
            <a:spLocks noChangeArrowheads="1"/>
          </p:cNvSpPr>
          <p:nvPr/>
        </p:nvSpPr>
        <p:spPr bwMode="auto">
          <a:xfrm>
            <a:off x="1600200" y="3429000"/>
            <a:ext cx="8216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Miss access time (4-word block)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b="0">
                <a:ea typeface="PMingLiU" pitchFamily="18" charset="-120"/>
              </a:rPr>
              <a:t>4 x (Address + access + sending data word)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b="0">
                <a:ea typeface="PMingLiU" pitchFamily="18" charset="-120"/>
              </a:rPr>
              <a:t>4 x (1 + 25 + 1) = 108</a:t>
            </a:r>
            <a:br>
              <a:rPr lang="en-US" altLang="zh-TW" b="0">
                <a:ea typeface="PMingLiU" pitchFamily="18" charset="-120"/>
              </a:rPr>
            </a:br>
            <a:r>
              <a:rPr lang="en-US" altLang="zh-TW" b="0">
                <a:ea typeface="PMingLiU" pitchFamily="18" charset="-120"/>
              </a:rPr>
              <a:t>= 108 cycles for each miss</a:t>
            </a:r>
          </a:p>
        </p:txBody>
      </p:sp>
    </p:spTree>
    <p:extLst>
      <p:ext uri="{BB962C8B-B14F-4D97-AF65-F5344CB8AC3E}">
        <p14:creationId xmlns:p14="http://schemas.microsoft.com/office/powerpoint/2010/main" val="1598075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03" grpId="0" autoUpdateAnimBg="0"/>
      <p:bldP spid="2355208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1025C-8A43-4737-A1B7-CA1754D7C678}" type="slidenum">
              <a:rPr lang="en-US" altLang="zh-TW" sz="1400">
                <a:latin typeface="Comic Sans MS" pitchFamily="66" charset="0"/>
              </a:rPr>
              <a:pPr/>
              <a:t>106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4FF0A4F-1E35-4454-9B90-E03B3E4ED04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  <a:noFill/>
        </p:spPr>
        <p:txBody>
          <a:bodyPr lIns="92075" tIns="46038" rIns="92075" bIns="46038" anchor="t"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Memory Interleaving</a:t>
            </a:r>
          </a:p>
        </p:txBody>
      </p:sp>
      <p:sp>
        <p:nvSpPr>
          <p:cNvPr id="2357251" name="Rectangle 3"/>
          <p:cNvSpPr>
            <a:spLocks noChangeArrowheads="1"/>
          </p:cNvSpPr>
          <p:nvPr/>
        </p:nvSpPr>
        <p:spPr bwMode="auto">
          <a:xfrm>
            <a:off x="5257800" y="990600"/>
            <a:ext cx="150971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Interleaving</a:t>
            </a:r>
          </a:p>
        </p:txBody>
      </p:sp>
      <p:sp>
        <p:nvSpPr>
          <p:cNvPr id="2357252" name="Rectangle 4"/>
          <p:cNvSpPr>
            <a:spLocks noChangeArrowheads="1"/>
          </p:cNvSpPr>
          <p:nvPr/>
        </p:nvSpPr>
        <p:spPr bwMode="auto">
          <a:xfrm>
            <a:off x="1576388" y="1320800"/>
            <a:ext cx="10017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Default</a:t>
            </a:r>
          </a:p>
        </p:txBody>
      </p:sp>
      <p:sp>
        <p:nvSpPr>
          <p:cNvPr id="2357253" name="Text Box 5"/>
          <p:cNvSpPr txBox="1">
            <a:spLocks noChangeArrowheads="1"/>
          </p:cNvSpPr>
          <p:nvPr/>
        </p:nvSpPr>
        <p:spPr bwMode="auto">
          <a:xfrm>
            <a:off x="5132388" y="1639888"/>
            <a:ext cx="3133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Begin accessing one word, and while waiting, start accessing other three words (pipelining)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2138" y="1066800"/>
            <a:ext cx="839787" cy="4743450"/>
            <a:chOff x="373" y="672"/>
            <a:chExt cx="529" cy="2988"/>
          </a:xfrm>
        </p:grpSpPr>
        <p:sp>
          <p:nvSpPr>
            <p:cNvPr id="30767" name="Rectangle 7"/>
            <p:cNvSpPr>
              <a:spLocks noChangeArrowheads="1"/>
            </p:cNvSpPr>
            <p:nvPr/>
          </p:nvSpPr>
          <p:spPr bwMode="auto">
            <a:xfrm>
              <a:off x="388" y="964"/>
              <a:ext cx="47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0768" name="Rectangle 8"/>
            <p:cNvSpPr>
              <a:spLocks noChangeArrowheads="1"/>
            </p:cNvSpPr>
            <p:nvPr/>
          </p:nvSpPr>
          <p:spPr bwMode="auto">
            <a:xfrm>
              <a:off x="388" y="1492"/>
              <a:ext cx="472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Cache</a:t>
              </a:r>
            </a:p>
          </p:txBody>
        </p:sp>
        <p:sp>
          <p:nvSpPr>
            <p:cNvPr id="30769" name="Rectangle 9"/>
            <p:cNvSpPr>
              <a:spLocks noChangeArrowheads="1"/>
            </p:cNvSpPr>
            <p:nvPr/>
          </p:nvSpPr>
          <p:spPr bwMode="auto">
            <a:xfrm>
              <a:off x="388" y="2276"/>
              <a:ext cx="472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2357258" name="Line 10"/>
            <p:cNvSpPr>
              <a:spLocks noChangeShapeType="1"/>
            </p:cNvSpPr>
            <p:nvPr/>
          </p:nvSpPr>
          <p:spPr bwMode="auto">
            <a:xfrm>
              <a:off x="385" y="864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71" name="Rectangle 11"/>
            <p:cNvSpPr>
              <a:spLocks noChangeArrowheads="1"/>
            </p:cNvSpPr>
            <p:nvPr/>
          </p:nvSpPr>
          <p:spPr bwMode="auto">
            <a:xfrm>
              <a:off x="373" y="672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4 bytes</a:t>
              </a:r>
            </a:p>
          </p:txBody>
        </p:sp>
        <p:sp>
          <p:nvSpPr>
            <p:cNvPr id="30772" name="AutoShape 12"/>
            <p:cNvSpPr>
              <a:spLocks noChangeArrowheads="1"/>
            </p:cNvSpPr>
            <p:nvPr/>
          </p:nvSpPr>
          <p:spPr bwMode="auto">
            <a:xfrm>
              <a:off x="412" y="1196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73" name="AutoShape 13"/>
            <p:cNvSpPr>
              <a:spLocks noChangeArrowheads="1"/>
            </p:cNvSpPr>
            <p:nvPr/>
          </p:nvSpPr>
          <p:spPr bwMode="auto">
            <a:xfrm>
              <a:off x="412" y="1964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49500" y="1112838"/>
            <a:ext cx="4418013" cy="4394200"/>
            <a:chOff x="1600" y="752"/>
            <a:chExt cx="2783" cy="2768"/>
          </a:xfrm>
        </p:grpSpPr>
        <p:sp>
          <p:nvSpPr>
            <p:cNvPr id="30753" name="Rectangle 15"/>
            <p:cNvSpPr>
              <a:spLocks noChangeArrowheads="1"/>
            </p:cNvSpPr>
            <p:nvPr/>
          </p:nvSpPr>
          <p:spPr bwMode="auto">
            <a:xfrm>
              <a:off x="2752" y="1045"/>
              <a:ext cx="47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0754" name="Rectangle 16"/>
            <p:cNvSpPr>
              <a:spLocks noChangeArrowheads="1"/>
            </p:cNvSpPr>
            <p:nvPr/>
          </p:nvSpPr>
          <p:spPr bwMode="auto">
            <a:xfrm>
              <a:off x="2752" y="1573"/>
              <a:ext cx="472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Cache</a:t>
              </a:r>
            </a:p>
          </p:txBody>
        </p:sp>
        <p:sp>
          <p:nvSpPr>
            <p:cNvPr id="30755" name="Rectangle 17"/>
            <p:cNvSpPr>
              <a:spLocks noChangeArrowheads="1"/>
            </p:cNvSpPr>
            <p:nvPr/>
          </p:nvSpPr>
          <p:spPr bwMode="auto">
            <a:xfrm>
              <a:off x="2512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2357266" name="Line 18"/>
            <p:cNvSpPr>
              <a:spLocks noChangeShapeType="1"/>
            </p:cNvSpPr>
            <p:nvPr/>
          </p:nvSpPr>
          <p:spPr bwMode="auto">
            <a:xfrm>
              <a:off x="2749" y="945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7" name="Rectangle 19"/>
            <p:cNvSpPr>
              <a:spLocks noChangeArrowheads="1"/>
            </p:cNvSpPr>
            <p:nvPr/>
          </p:nvSpPr>
          <p:spPr bwMode="auto">
            <a:xfrm>
              <a:off x="2737" y="752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4 bytes</a:t>
              </a:r>
            </a:p>
          </p:txBody>
        </p:sp>
        <p:sp>
          <p:nvSpPr>
            <p:cNvPr id="30758" name="Rectangle 20"/>
            <p:cNvSpPr>
              <a:spLocks noChangeArrowheads="1"/>
            </p:cNvSpPr>
            <p:nvPr/>
          </p:nvSpPr>
          <p:spPr bwMode="auto">
            <a:xfrm>
              <a:off x="3040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59" name="Rectangle 21"/>
            <p:cNvSpPr>
              <a:spLocks noChangeArrowheads="1"/>
            </p:cNvSpPr>
            <p:nvPr/>
          </p:nvSpPr>
          <p:spPr bwMode="auto">
            <a:xfrm>
              <a:off x="1984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0" name="Rectangle 22"/>
            <p:cNvSpPr>
              <a:spLocks noChangeArrowheads="1"/>
            </p:cNvSpPr>
            <p:nvPr/>
          </p:nvSpPr>
          <p:spPr bwMode="auto">
            <a:xfrm>
              <a:off x="3568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14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1" name="AutoShape 23"/>
            <p:cNvSpPr>
              <a:spLocks noChangeArrowheads="1"/>
            </p:cNvSpPr>
            <p:nvPr/>
          </p:nvSpPr>
          <p:spPr bwMode="auto">
            <a:xfrm>
              <a:off x="2768" y="1277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 dirty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2" name="AutoShape 24"/>
            <p:cNvSpPr>
              <a:spLocks noChangeArrowheads="1"/>
            </p:cNvSpPr>
            <p:nvPr/>
          </p:nvSpPr>
          <p:spPr bwMode="auto">
            <a:xfrm>
              <a:off x="1600" y="2045"/>
              <a:ext cx="2783" cy="666"/>
            </a:xfrm>
            <a:custGeom>
              <a:avLst/>
              <a:gdLst>
                <a:gd name="T0" fmla="*/ 179 w 21600"/>
                <a:gd name="T1" fmla="*/ 0 h 21600"/>
                <a:gd name="T2" fmla="*/ 0 w 21600"/>
                <a:gd name="T3" fmla="*/ 17 h 21600"/>
                <a:gd name="T4" fmla="*/ 179 w 21600"/>
                <a:gd name="T5" fmla="*/ 19 h 21600"/>
                <a:gd name="T6" fmla="*/ 359 w 21600"/>
                <a:gd name="T7" fmla="*/ 1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1273 w 21600"/>
                <a:gd name="T13" fmla="*/ 16443 h 21600"/>
                <a:gd name="T14" fmla="*/ 20327 w 21600"/>
                <a:gd name="T15" fmla="*/ 20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8825" y="3975"/>
                  </a:lnTo>
                  <a:lnTo>
                    <a:pt x="9733" y="3975"/>
                  </a:lnTo>
                  <a:lnTo>
                    <a:pt x="9733" y="16457"/>
                  </a:lnTo>
                  <a:lnTo>
                    <a:pt x="2351" y="16457"/>
                  </a:lnTo>
                  <a:lnTo>
                    <a:pt x="2351" y="14921"/>
                  </a:lnTo>
                  <a:lnTo>
                    <a:pt x="0" y="18261"/>
                  </a:lnTo>
                  <a:lnTo>
                    <a:pt x="2351" y="21600"/>
                  </a:lnTo>
                  <a:lnTo>
                    <a:pt x="2351" y="20065"/>
                  </a:lnTo>
                  <a:lnTo>
                    <a:pt x="19249" y="20065"/>
                  </a:lnTo>
                  <a:lnTo>
                    <a:pt x="19249" y="21600"/>
                  </a:lnTo>
                  <a:lnTo>
                    <a:pt x="21600" y="18261"/>
                  </a:lnTo>
                  <a:lnTo>
                    <a:pt x="19249" y="14921"/>
                  </a:lnTo>
                  <a:lnTo>
                    <a:pt x="19249" y="16457"/>
                  </a:lnTo>
                  <a:lnTo>
                    <a:pt x="11867" y="16457"/>
                  </a:lnTo>
                  <a:lnTo>
                    <a:pt x="11867" y="3975"/>
                  </a:lnTo>
                  <a:lnTo>
                    <a:pt x="12775" y="3975"/>
                  </a:lnTo>
                  <a:close/>
                </a:path>
              </a:pathLst>
            </a:cu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endParaRPr lang="zh-TW" altLang="zh-TW" sz="20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3" name="AutoShape 25"/>
            <p:cNvSpPr>
              <a:spLocks noChangeArrowheads="1"/>
            </p:cNvSpPr>
            <p:nvPr/>
          </p:nvSpPr>
          <p:spPr bwMode="auto">
            <a:xfrm>
              <a:off x="1976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 dirty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4" name="AutoShape 26"/>
            <p:cNvSpPr>
              <a:spLocks noChangeArrowheads="1"/>
            </p:cNvSpPr>
            <p:nvPr/>
          </p:nvSpPr>
          <p:spPr bwMode="auto">
            <a:xfrm>
              <a:off x="2504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5" name="AutoShape 27"/>
            <p:cNvSpPr>
              <a:spLocks noChangeArrowheads="1"/>
            </p:cNvSpPr>
            <p:nvPr/>
          </p:nvSpPr>
          <p:spPr bwMode="auto">
            <a:xfrm>
              <a:off x="3032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6" name="AutoShape 28"/>
            <p:cNvSpPr>
              <a:spLocks noChangeArrowheads="1"/>
            </p:cNvSpPr>
            <p:nvPr/>
          </p:nvSpPr>
          <p:spPr bwMode="auto">
            <a:xfrm>
              <a:off x="3560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</p:grpSp>
      <p:sp>
        <p:nvSpPr>
          <p:cNvPr id="2357277" name="Text Box 29"/>
          <p:cNvSpPr txBox="1">
            <a:spLocks noChangeArrowheads="1"/>
          </p:cNvSpPr>
          <p:nvPr/>
        </p:nvSpPr>
        <p:spPr bwMode="auto">
          <a:xfrm>
            <a:off x="6477000" y="4343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800" b="0">
                <a:latin typeface="Arial" pitchFamily="34" charset="0"/>
                <a:ea typeface="PMingLiU" pitchFamily="18" charset="-120"/>
              </a:rPr>
              <a:t>Requires 4 separate memories, each 1/4 size</a:t>
            </a:r>
          </a:p>
        </p:txBody>
      </p:sp>
      <p:sp>
        <p:nvSpPr>
          <p:cNvPr id="2357278" name="Text Box 30"/>
          <p:cNvSpPr txBox="1">
            <a:spLocks noChangeArrowheads="1"/>
          </p:cNvSpPr>
          <p:nvPr/>
        </p:nvSpPr>
        <p:spPr bwMode="auto">
          <a:xfrm>
            <a:off x="1576388" y="1806575"/>
            <a:ext cx="2549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Must finish accessing one word before starting the next access</a:t>
            </a:r>
          </a:p>
        </p:txBody>
      </p:sp>
      <p:sp>
        <p:nvSpPr>
          <p:cNvPr id="2357279" name="Text Box 31"/>
          <p:cNvSpPr txBox="1">
            <a:spLocks noChangeArrowheads="1"/>
          </p:cNvSpPr>
          <p:nvPr/>
        </p:nvSpPr>
        <p:spPr bwMode="auto">
          <a:xfrm>
            <a:off x="1603375" y="3127375"/>
            <a:ext cx="161448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(1+25+1)x4 </a:t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r>
              <a:rPr lang="en-US" altLang="zh-TW" sz="2000" b="0">
                <a:latin typeface="Arial" pitchFamily="34" charset="0"/>
                <a:ea typeface="PMingLiU" pitchFamily="18" charset="-120"/>
              </a:rPr>
              <a:t>= 108 cycles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853113" y="3079750"/>
            <a:ext cx="1955800" cy="163513"/>
            <a:chOff x="3988" y="2103"/>
            <a:chExt cx="1232" cy="103"/>
          </a:xfrm>
        </p:grpSpPr>
        <p:sp>
          <p:nvSpPr>
            <p:cNvPr id="30750" name="Rectangle 33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51" name="Rectangle 34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52" name="Rectangle 35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sp>
        <p:nvSpPr>
          <p:cNvPr id="2357284" name="Text Box 36"/>
          <p:cNvSpPr txBox="1">
            <a:spLocks noChangeArrowheads="1"/>
          </p:cNvSpPr>
          <p:nvPr/>
        </p:nvSpPr>
        <p:spPr bwMode="auto">
          <a:xfrm>
            <a:off x="7620000" y="3810000"/>
            <a:ext cx="1255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30 cycles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81713" y="3243263"/>
            <a:ext cx="1955800" cy="163512"/>
            <a:chOff x="3988" y="2103"/>
            <a:chExt cx="1232" cy="103"/>
          </a:xfrm>
        </p:grpSpPr>
        <p:sp>
          <p:nvSpPr>
            <p:cNvPr id="30747" name="Rectangle 38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8" name="Rectangle 39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9" name="Rectangle 40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310313" y="3406775"/>
            <a:ext cx="1955800" cy="163513"/>
            <a:chOff x="3988" y="2103"/>
            <a:chExt cx="1232" cy="103"/>
          </a:xfrm>
        </p:grpSpPr>
        <p:sp>
          <p:nvSpPr>
            <p:cNvPr id="30744" name="Rectangle 42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5" name="Rectangle 43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6" name="Rectangle 44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538913" y="3570288"/>
            <a:ext cx="1955800" cy="163512"/>
            <a:chOff x="3988" y="2103"/>
            <a:chExt cx="1232" cy="103"/>
          </a:xfrm>
        </p:grpSpPr>
        <p:sp>
          <p:nvSpPr>
            <p:cNvPr id="30741" name="Rectangle 46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2" name="Rectangle 47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3" name="Rectangle 48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sp>
        <p:nvSpPr>
          <p:cNvPr id="2357297" name="Text Box 49"/>
          <p:cNvSpPr txBox="1">
            <a:spLocks noChangeArrowheads="1"/>
          </p:cNvSpPr>
          <p:nvPr/>
        </p:nvSpPr>
        <p:spPr bwMode="auto">
          <a:xfrm>
            <a:off x="2493963" y="5532438"/>
            <a:ext cx="413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600" b="0">
                <a:solidFill>
                  <a:srgbClr val="000099"/>
                </a:solidFill>
                <a:latin typeface="Arial" pitchFamily="34" charset="0"/>
                <a:ea typeface="PMingLiU" pitchFamily="18" charset="-120"/>
              </a:rPr>
              <a:t>Spread out addresses among the memories</a:t>
            </a:r>
          </a:p>
        </p:txBody>
      </p:sp>
      <p:sp>
        <p:nvSpPr>
          <p:cNvPr id="2357298" name="Rectangle 50"/>
          <p:cNvSpPr>
            <a:spLocks noChangeArrowheads="1"/>
          </p:cNvSpPr>
          <p:nvPr/>
        </p:nvSpPr>
        <p:spPr bwMode="auto">
          <a:xfrm>
            <a:off x="6705600" y="5105400"/>
            <a:ext cx="231775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1800" b="0">
                <a:latin typeface="Arial" pitchFamily="34" charset="0"/>
                <a:ea typeface="PMingLiU" pitchFamily="18" charset="-120"/>
              </a:rPr>
              <a:t>Interleaving works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perfectly with caches</a:t>
            </a:r>
          </a:p>
        </p:txBody>
      </p:sp>
      <p:sp>
        <p:nvSpPr>
          <p:cNvPr id="2357299" name="Text Box 51"/>
          <p:cNvSpPr txBox="1">
            <a:spLocks noChangeArrowheads="1"/>
          </p:cNvSpPr>
          <p:nvPr/>
        </p:nvSpPr>
        <p:spPr bwMode="auto">
          <a:xfrm>
            <a:off x="1295400" y="586740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800" b="0">
                <a:solidFill>
                  <a:srgbClr val="A50021"/>
                </a:solidFill>
                <a:latin typeface="Arial" pitchFamily="34" charset="0"/>
                <a:ea typeface="PMingLiU" pitchFamily="18" charset="-120"/>
              </a:rPr>
              <a:t>Sophisticated DRAMs provide support for this</a:t>
            </a:r>
          </a:p>
        </p:txBody>
      </p:sp>
    </p:spTree>
    <p:extLst>
      <p:ext uri="{BB962C8B-B14F-4D97-AF65-F5344CB8AC3E}">
        <p14:creationId xmlns:p14="http://schemas.microsoft.com/office/powerpoint/2010/main" val="305148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1" grpId="0" animBg="1" autoUpdateAnimBg="0"/>
      <p:bldP spid="2357252" grpId="0" animBg="1" autoUpdateAnimBg="0"/>
      <p:bldP spid="2357253" grpId="0" autoUpdateAnimBg="0"/>
      <p:bldP spid="2357277" grpId="0" autoUpdateAnimBg="0"/>
      <p:bldP spid="2357278" grpId="0" autoUpdateAnimBg="0"/>
      <p:bldP spid="2357279" grpId="0" animBg="1" autoUpdateAnimBg="0"/>
      <p:bldP spid="2357284" grpId="0" animBg="1" autoUpdateAnimBg="0"/>
      <p:bldP spid="2357297" grpId="0" autoUpdateAnimBg="0"/>
      <p:bldP spid="2357298" grpId="0" animBg="1" autoUpdateAnimBg="0"/>
      <p:bldP spid="2357299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Cache Optimization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</p:spTree>
    <p:extLst>
      <p:ext uri="{BB962C8B-B14F-4D97-AF65-F5344CB8AC3E}">
        <p14:creationId xmlns:p14="http://schemas.microsoft.com/office/powerpoint/2010/main" val="1559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Ten Advanced Optimizations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1. Small and simple first level caches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Critical timing path: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addressing tag memory,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comparing tags,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selecting correct 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Direct-mapped caches can overlap tag compare and transmission of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associativity reduces power because fewer cache lines are accessed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09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89" y="6127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Monotype Corsiva" pitchFamily="66" charset="0"/>
              </a:rPr>
              <a:t>L1 Size and Associativity</a:t>
            </a:r>
            <a:endParaRPr lang="en-AU" sz="36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838200"/>
            <a:ext cx="6648028" cy="466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2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</p:spTree>
    <p:extLst>
      <p:ext uri="{BB962C8B-B14F-4D97-AF65-F5344CB8AC3E}">
        <p14:creationId xmlns:p14="http://schemas.microsoft.com/office/powerpoint/2010/main" val="22788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Way Prediction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2. To improve hit time, predict the way to pre-set mux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 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</p:spTree>
    <p:extLst>
      <p:ext uri="{BB962C8B-B14F-4D97-AF65-F5344CB8AC3E}">
        <p14:creationId xmlns:p14="http://schemas.microsoft.com/office/powerpoint/2010/main" val="17864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Pipelining Cache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3. 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branch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Makes it easier to increase associativity</a:t>
            </a:r>
          </a:p>
        </p:txBody>
      </p:sp>
    </p:spTree>
    <p:extLst>
      <p:ext uri="{BB962C8B-B14F-4D97-AF65-F5344CB8AC3E}">
        <p14:creationId xmlns:p14="http://schemas.microsoft.com/office/powerpoint/2010/main" val="6583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Nonblocking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Caches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83731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4</a:t>
            </a:r>
            <a:r>
              <a:rPr lang="en-US" sz="2400" dirty="0" smtClean="0"/>
              <a:t>. 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general, processors can hide L1 miss penalty but not L2 miss penalty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744" y="1221134"/>
            <a:ext cx="4680520" cy="40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6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Multibanked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Caches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5. 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Interleave banks according to block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25788"/>
            <a:ext cx="6286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Critical Word First, Early Restart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6. 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    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word to the processor as soon as it arrives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Effectiveness of these strategies depends on block size and likelihood of another access to the portion of the block that has not yet been fetched</a:t>
            </a:r>
          </a:p>
        </p:txBody>
      </p:sp>
    </p:spTree>
    <p:extLst>
      <p:ext uri="{BB962C8B-B14F-4D97-AF65-F5344CB8AC3E}">
        <p14:creationId xmlns:p14="http://schemas.microsoft.com/office/powerpoint/2010/main" val="30472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Merging Write Buffer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7. When storing to a block that is already pending in the write buffer, update write buffer (write merging)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Reduces stalls due to full write buffer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 not apply to I/O addresses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merging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merging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841" y="2708920"/>
            <a:ext cx="4623295" cy="329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8</a:t>
            </a:r>
            <a:r>
              <a:rPr lang="en-US" sz="2800" dirty="0" smtClean="0"/>
              <a:t>. 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Blocking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Instead of accessing entire rows or columns, subdivide matrices into blocks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Improves locality if a block can fit in the cache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16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Hardware </a:t>
            </a:r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Prefetching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9</a:t>
            </a:r>
            <a:r>
              <a:rPr lang="en-US" sz="2800" dirty="0" smtClean="0"/>
              <a:t>. Fetch two blocks on miss (include next sequential block)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6624736" cy="352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70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Compiler </a:t>
            </a:r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Prefetching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10. 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Non-faulting: 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doesn’t cause exceptions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Register </a:t>
            </a:r>
            <a:r>
              <a:rPr lang="en-US" sz="2400" dirty="0" err="1" smtClean="0"/>
              <a:t>prefetch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Loads data into register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Cache </a:t>
            </a:r>
            <a:r>
              <a:rPr lang="en-US" sz="2400" dirty="0" err="1" smtClean="0"/>
              <a:t>prefetch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Loads data into cache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Combine with loop unrolling and software pipelining</a:t>
            </a:r>
          </a:p>
        </p:txBody>
      </p:sp>
    </p:spTree>
    <p:extLst>
      <p:ext uri="{BB962C8B-B14F-4D97-AF65-F5344CB8AC3E}">
        <p14:creationId xmlns:p14="http://schemas.microsoft.com/office/powerpoint/2010/main" val="12383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Summary</a:t>
            </a:r>
            <a:endParaRPr lang="en-A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296" y="908720"/>
            <a:ext cx="6347048" cy="52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31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1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14D312-D8B4-4BD1-B274-1756F418239A}" type="slidenum">
              <a:rPr lang="en-US" altLang="zh-TW" sz="1400">
                <a:latin typeface="Comic Sans MS" pitchFamily="66" charset="0"/>
              </a:rPr>
              <a:pPr/>
              <a:t>120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Virtual Memory</a:t>
            </a:r>
          </a:p>
        </p:txBody>
      </p:sp>
      <p:sp>
        <p:nvSpPr>
          <p:cNvPr id="245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Originally invented to support program sizes larger than then-available physical memory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later on it finds applications in multi-programming and virtual machines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Virtual memory is as large as the address space allowed by the ISA…but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only a portion of the address space resides in physical memory at any given time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the rest is kept on disks and brought into physical memory as needed</a:t>
            </a:r>
          </a:p>
        </p:txBody>
      </p:sp>
    </p:spTree>
    <p:extLst>
      <p:ext uri="{BB962C8B-B14F-4D97-AF65-F5344CB8AC3E}">
        <p14:creationId xmlns:p14="http://schemas.microsoft.com/office/powerpoint/2010/main" val="5797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6884A0-247B-446C-975B-A6F33F2142E8}" type="slidenum">
              <a:rPr lang="en-US" altLang="zh-TW" sz="1400">
                <a:latin typeface="Comic Sans MS" pitchFamily="66" charset="0"/>
              </a:rPr>
              <a:pPr/>
              <a:t>121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934200" cy="447675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Motivations for Virtual Memory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458200" cy="4495800"/>
          </a:xfrm>
        </p:spPr>
        <p:txBody>
          <a:bodyPr>
            <a:normAutofit/>
          </a:bodyPr>
          <a:lstStyle/>
          <a:p>
            <a:pPr marL="385763" indent="-385763"/>
            <a:r>
              <a:rPr lang="en-US" altLang="zh-TW" dirty="0" smtClean="0">
                <a:ea typeface="PMingLiU" pitchFamily="18" charset="-120"/>
              </a:rPr>
              <a:t>(1) Use Physical DRAM as a Cache for the Disk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Address space of a process (program) can exceed physical memory size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Sum of address spaces of multiple processes can exceed physical memory</a:t>
            </a:r>
          </a:p>
          <a:p>
            <a:pPr marL="385763" indent="-385763"/>
            <a:r>
              <a:rPr lang="en-US" altLang="zh-TW" dirty="0" smtClean="0">
                <a:ea typeface="PMingLiU" pitchFamily="18" charset="-120"/>
              </a:rPr>
              <a:t>(2) Simplify Memory Management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Multiple processes reside in main memory.</a:t>
            </a:r>
          </a:p>
          <a:p>
            <a:pPr marL="1146175" lvl="2" indent="-238125"/>
            <a:r>
              <a:rPr lang="en-US" altLang="zh-TW" dirty="0" smtClean="0">
                <a:ea typeface="PMingLiU" pitchFamily="18" charset="-120"/>
              </a:rPr>
              <a:t>Each process with its own address space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Only “active” code and data are actually in memory</a:t>
            </a:r>
          </a:p>
          <a:p>
            <a:pPr marL="1146175" lvl="2" indent="-238125"/>
            <a:r>
              <a:rPr lang="en-US" altLang="zh-TW" dirty="0" smtClean="0">
                <a:ea typeface="PMingLiU" pitchFamily="18" charset="-120"/>
              </a:rPr>
              <a:t>Allocate more memory to process as needed.</a:t>
            </a:r>
          </a:p>
        </p:txBody>
      </p:sp>
    </p:spTree>
    <p:extLst>
      <p:ext uri="{BB962C8B-B14F-4D97-AF65-F5344CB8AC3E}">
        <p14:creationId xmlns:p14="http://schemas.microsoft.com/office/powerpoint/2010/main" val="36231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550025" cy="447675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DRAM vs. SRAM as a “Cache”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224463"/>
          </a:xfrm>
        </p:spPr>
        <p:txBody>
          <a:bodyPr>
            <a:normAutofit/>
          </a:bodyPr>
          <a:lstStyle/>
          <a:p>
            <a:pPr marL="385763" indent="-385763"/>
            <a:r>
              <a:rPr lang="en-US" altLang="zh-TW" sz="2800" dirty="0" smtClean="0">
                <a:ea typeface="PMingLiU" pitchFamily="18" charset="-120"/>
              </a:rPr>
              <a:t>DRAM vs. disk is more extreme than SRAM vs. DRAM</a:t>
            </a:r>
          </a:p>
          <a:p>
            <a:pPr marL="744538" lvl="1" indent="-246063"/>
            <a:r>
              <a:rPr lang="en-US" altLang="zh-TW" sz="2400" dirty="0" smtClean="0">
                <a:ea typeface="PMingLiU" pitchFamily="18" charset="-120"/>
              </a:rPr>
              <a:t>Access latencies:</a:t>
            </a:r>
          </a:p>
          <a:p>
            <a:pPr marL="1146175" lvl="2" indent="-238125"/>
            <a:r>
              <a:rPr lang="en-US" altLang="zh-TW" sz="2000" dirty="0" smtClean="0">
                <a:ea typeface="PMingLiU" pitchFamily="18" charset="-120"/>
              </a:rPr>
              <a:t>DRAM ~10X slower than SRAM</a:t>
            </a:r>
          </a:p>
          <a:p>
            <a:pPr marL="1146175" lvl="2" indent="-238125"/>
            <a:r>
              <a:rPr lang="en-US" altLang="zh-TW" sz="2000" dirty="0" smtClean="0">
                <a:ea typeface="PMingLiU" pitchFamily="18" charset="-120"/>
              </a:rPr>
              <a:t>Disk </a:t>
            </a:r>
            <a:r>
              <a:rPr lang="en-US" altLang="zh-TW" sz="2000" dirty="0" smtClean="0">
                <a:solidFill>
                  <a:srgbClr val="0000FF"/>
                </a:solidFill>
                <a:ea typeface="PMingLiU" pitchFamily="18" charset="-120"/>
              </a:rPr>
              <a:t>~</a:t>
            </a:r>
            <a:r>
              <a:rPr lang="en-US" altLang="zh-TW" sz="2000" b="1" dirty="0" smtClean="0">
                <a:solidFill>
                  <a:srgbClr val="0000FF"/>
                </a:solidFill>
                <a:ea typeface="PMingLiU" pitchFamily="18" charset="-120"/>
              </a:rPr>
              <a:t>100,000X</a:t>
            </a:r>
            <a:r>
              <a:rPr lang="en-US" altLang="zh-TW" sz="2000" dirty="0" smtClean="0">
                <a:ea typeface="PMingLiU" pitchFamily="18" charset="-120"/>
              </a:rPr>
              <a:t> slower than DRAM</a:t>
            </a:r>
          </a:p>
          <a:p>
            <a:pPr marL="744538" lvl="1" indent="-246063"/>
            <a:r>
              <a:rPr lang="en-US" altLang="zh-TW" sz="2400" dirty="0" smtClean="0">
                <a:ea typeface="PMingLiU" pitchFamily="18" charset="-120"/>
              </a:rPr>
              <a:t>Design decisions made for DRAM caches driven by enormous cost of misses</a:t>
            </a:r>
          </a:p>
        </p:txBody>
      </p:sp>
      <p:sp>
        <p:nvSpPr>
          <p:cNvPr id="2357252" name="Rectangle 4"/>
          <p:cNvSpPr>
            <a:spLocks noChangeArrowheads="1"/>
          </p:cNvSpPr>
          <p:nvPr/>
        </p:nvSpPr>
        <p:spPr bwMode="auto">
          <a:xfrm>
            <a:off x="3276600" y="4292600"/>
            <a:ext cx="1131888" cy="1131888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3" name="Line 5"/>
          <p:cNvSpPr>
            <a:spLocks noChangeShapeType="1"/>
          </p:cNvSpPr>
          <p:nvPr/>
        </p:nvSpPr>
        <p:spPr bwMode="auto">
          <a:xfrm>
            <a:off x="4419600" y="4852988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429000" y="46736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DRAM</a:t>
            </a:r>
            <a:endParaRPr lang="en-US" altLang="zh-TW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2357255" name="Rectangle 7"/>
          <p:cNvSpPr>
            <a:spLocks noChangeArrowheads="1"/>
          </p:cNvSpPr>
          <p:nvPr/>
        </p:nvSpPr>
        <p:spPr bwMode="auto">
          <a:xfrm>
            <a:off x="1524000" y="4624388"/>
            <a:ext cx="849313" cy="44132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1524000" y="47005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SRAM</a:t>
            </a:r>
          </a:p>
        </p:txBody>
      </p:sp>
      <p:sp>
        <p:nvSpPr>
          <p:cNvPr id="2357257" name="Rectangle 9"/>
          <p:cNvSpPr>
            <a:spLocks noChangeArrowheads="1"/>
          </p:cNvSpPr>
          <p:nvPr/>
        </p:nvSpPr>
        <p:spPr bwMode="auto">
          <a:xfrm>
            <a:off x="5334000" y="4343400"/>
            <a:ext cx="2124075" cy="1016000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8" name="Oval 10"/>
          <p:cNvSpPr>
            <a:spLocks noChangeArrowheads="1"/>
          </p:cNvSpPr>
          <p:nvPr/>
        </p:nvSpPr>
        <p:spPr bwMode="auto">
          <a:xfrm>
            <a:off x="5334000" y="4090988"/>
            <a:ext cx="2124075" cy="341312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9" name="Line 11"/>
          <p:cNvSpPr>
            <a:spLocks noChangeShapeType="1"/>
          </p:cNvSpPr>
          <p:nvPr/>
        </p:nvSpPr>
        <p:spPr bwMode="auto">
          <a:xfrm>
            <a:off x="5334000" y="4283075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260" name="Line 12"/>
          <p:cNvSpPr>
            <a:spLocks noChangeShapeType="1"/>
          </p:cNvSpPr>
          <p:nvPr/>
        </p:nvSpPr>
        <p:spPr bwMode="auto">
          <a:xfrm>
            <a:off x="7458075" y="4283075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261" name="Freeform 13"/>
          <p:cNvSpPr>
            <a:spLocks/>
          </p:cNvSpPr>
          <p:nvPr/>
        </p:nvSpPr>
        <p:spPr bwMode="auto">
          <a:xfrm>
            <a:off x="5334000" y="5359400"/>
            <a:ext cx="2124075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6019800" y="4673600"/>
            <a:ext cx="825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sp>
        <p:nvSpPr>
          <p:cNvPr id="2357263" name="Line 15"/>
          <p:cNvSpPr>
            <a:spLocks noChangeShapeType="1"/>
          </p:cNvSpPr>
          <p:nvPr/>
        </p:nvSpPr>
        <p:spPr bwMode="auto">
          <a:xfrm flipV="1">
            <a:off x="2362200" y="4852988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8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5870A-E312-4B8D-9131-B507DA1DEBB8}" type="slidenum">
              <a:rPr lang="en-US" altLang="zh-TW" sz="1400">
                <a:latin typeface="Comic Sans MS" pitchFamily="66" charset="0"/>
              </a:rPr>
              <a:pPr/>
              <a:t>123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4767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Virtual Memory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800600" y="13716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zh-TW" altLang="zh-TW" sz="2000" b="0">
              <a:ea typeface="PMingLiU" pitchFamily="18" charset="-12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419600" y="1143000"/>
            <a:ext cx="4572000" cy="5486400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ea typeface="PMingLiU" pitchFamily="18" charset="-120"/>
              </a:rPr>
              <a:t>Address translation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ea typeface="PMingLiU" pitchFamily="18" charset="-120"/>
              </a:rPr>
              <a:t>Program “sees” entire VM address space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ea typeface="PMingLiU" pitchFamily="18" charset="-120"/>
              </a:rPr>
              <a:t>Program is run in physical memory which is typically smaller than the address space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ea typeface="PMingLiU" pitchFamily="18" charset="-120"/>
              </a:rPr>
              <a:t>Pages of address space are swapped in/out of disk storage as needed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ea typeface="PMingLiU" pitchFamily="18" charset="-120"/>
              </a:rPr>
              <a:t>Strictly speaking VM is required to overcome limitation on the size of physical memory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1800" b="0" dirty="0">
                <a:ea typeface="PMingLiU" pitchFamily="18" charset="-120"/>
              </a:rPr>
              <a:t>but VM is extended in a natural way to support multiprogramming &amp; memory protection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1800" b="0" dirty="0">
                <a:ea typeface="PMingLiU" pitchFamily="18" charset="-120"/>
              </a:rPr>
              <a:t>There are machines where the physical memory space is larger than the virtual memory space (e.g., PDP-11)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152400" y="1371600"/>
            <a:ext cx="4114800" cy="4375150"/>
            <a:chOff x="288" y="912"/>
            <a:chExt cx="2592" cy="2756"/>
          </a:xfrm>
        </p:grpSpPr>
        <p:sp>
          <p:nvSpPr>
            <p:cNvPr id="2414598" name="Oval 6"/>
            <p:cNvSpPr>
              <a:spLocks noChangeArrowheads="1"/>
            </p:cNvSpPr>
            <p:nvPr/>
          </p:nvSpPr>
          <p:spPr bwMode="auto">
            <a:xfrm>
              <a:off x="2064" y="3024"/>
              <a:ext cx="816" cy="24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599" name="Rectangle 7"/>
            <p:cNvSpPr>
              <a:spLocks noChangeArrowheads="1"/>
            </p:cNvSpPr>
            <p:nvPr/>
          </p:nvSpPr>
          <p:spPr bwMode="auto">
            <a:xfrm>
              <a:off x="2064" y="2976"/>
              <a:ext cx="816" cy="192"/>
            </a:xfrm>
            <a:prstGeom prst="rect">
              <a:avLst/>
            </a:prstGeom>
            <a:solidFill>
              <a:srgbClr val="008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0" name="Rectangle 8"/>
            <p:cNvSpPr>
              <a:spLocks noChangeArrowheads="1"/>
            </p:cNvSpPr>
            <p:nvPr/>
          </p:nvSpPr>
          <p:spPr bwMode="auto">
            <a:xfrm>
              <a:off x="336" y="1152"/>
              <a:ext cx="816" cy="144"/>
            </a:xfrm>
            <a:prstGeom prst="rect">
              <a:avLst/>
            </a:prstGeom>
            <a:solidFill>
              <a:srgbClr val="CC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1" name="Rectangle 9"/>
            <p:cNvSpPr>
              <a:spLocks noChangeArrowheads="1"/>
            </p:cNvSpPr>
            <p:nvPr/>
          </p:nvSpPr>
          <p:spPr bwMode="auto">
            <a:xfrm>
              <a:off x="336" y="1296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816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3" name="Rectangle 11"/>
            <p:cNvSpPr>
              <a:spLocks noChangeArrowheads="1"/>
            </p:cNvSpPr>
            <p:nvPr/>
          </p:nvSpPr>
          <p:spPr bwMode="auto">
            <a:xfrm>
              <a:off x="336" y="1584"/>
              <a:ext cx="816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4" name="Rectangle 12"/>
            <p:cNvSpPr>
              <a:spLocks noChangeArrowheads="1"/>
            </p:cNvSpPr>
            <p:nvPr/>
          </p:nvSpPr>
          <p:spPr bwMode="auto">
            <a:xfrm>
              <a:off x="336" y="1728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5" name="Rectangle 13"/>
            <p:cNvSpPr>
              <a:spLocks noChangeArrowheads="1"/>
            </p:cNvSpPr>
            <p:nvPr/>
          </p:nvSpPr>
          <p:spPr bwMode="auto">
            <a:xfrm>
              <a:off x="336" y="1872"/>
              <a:ext cx="816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6" name="Rectangle 14"/>
            <p:cNvSpPr>
              <a:spLocks noChangeArrowheads="1"/>
            </p:cNvSpPr>
            <p:nvPr/>
          </p:nvSpPr>
          <p:spPr bwMode="auto">
            <a:xfrm>
              <a:off x="336" y="2016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7" name="Rectangle 15"/>
            <p:cNvSpPr>
              <a:spLocks noChangeArrowheads="1"/>
            </p:cNvSpPr>
            <p:nvPr/>
          </p:nvSpPr>
          <p:spPr bwMode="auto">
            <a:xfrm>
              <a:off x="336" y="2160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8" name="Rectangle 16"/>
            <p:cNvSpPr>
              <a:spLocks noChangeArrowheads="1"/>
            </p:cNvSpPr>
            <p:nvPr/>
          </p:nvSpPr>
          <p:spPr bwMode="auto">
            <a:xfrm>
              <a:off x="336" y="2304"/>
              <a:ext cx="816" cy="14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9" name="Rectangle 17"/>
            <p:cNvSpPr>
              <a:spLocks noChangeArrowheads="1"/>
            </p:cNvSpPr>
            <p:nvPr/>
          </p:nvSpPr>
          <p:spPr bwMode="auto">
            <a:xfrm>
              <a:off x="336" y="2448"/>
              <a:ext cx="816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0" name="Rectangle 18"/>
            <p:cNvSpPr>
              <a:spLocks noChangeArrowheads="1"/>
            </p:cNvSpPr>
            <p:nvPr/>
          </p:nvSpPr>
          <p:spPr bwMode="auto">
            <a:xfrm>
              <a:off x="336" y="2592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1" name="Rectangle 19"/>
            <p:cNvSpPr>
              <a:spLocks noChangeArrowheads="1"/>
            </p:cNvSpPr>
            <p:nvPr/>
          </p:nvSpPr>
          <p:spPr bwMode="auto">
            <a:xfrm>
              <a:off x="336" y="2736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2" name="Rectangle 20"/>
            <p:cNvSpPr>
              <a:spLocks noChangeArrowheads="1"/>
            </p:cNvSpPr>
            <p:nvPr/>
          </p:nvSpPr>
          <p:spPr bwMode="auto">
            <a:xfrm>
              <a:off x="336" y="2880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3" name="Rectangle 21"/>
            <p:cNvSpPr>
              <a:spLocks noChangeArrowheads="1"/>
            </p:cNvSpPr>
            <p:nvPr/>
          </p:nvSpPr>
          <p:spPr bwMode="auto">
            <a:xfrm>
              <a:off x="336" y="3024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4" name="Rectangle 22"/>
            <p:cNvSpPr>
              <a:spLocks noChangeArrowheads="1"/>
            </p:cNvSpPr>
            <p:nvPr/>
          </p:nvSpPr>
          <p:spPr bwMode="auto">
            <a:xfrm>
              <a:off x="336" y="3168"/>
              <a:ext cx="816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5" name="Rectangle 23"/>
            <p:cNvSpPr>
              <a:spLocks noChangeArrowheads="1"/>
            </p:cNvSpPr>
            <p:nvPr/>
          </p:nvSpPr>
          <p:spPr bwMode="auto">
            <a:xfrm>
              <a:off x="336" y="3312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6" name="Rectangle 24"/>
            <p:cNvSpPr>
              <a:spLocks noChangeArrowheads="1"/>
            </p:cNvSpPr>
            <p:nvPr/>
          </p:nvSpPr>
          <p:spPr bwMode="auto">
            <a:xfrm>
              <a:off x="2016" y="960"/>
              <a:ext cx="816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7" name="Rectangle 25"/>
            <p:cNvSpPr>
              <a:spLocks noChangeArrowheads="1"/>
            </p:cNvSpPr>
            <p:nvPr/>
          </p:nvSpPr>
          <p:spPr bwMode="auto">
            <a:xfrm>
              <a:off x="2016" y="1104"/>
              <a:ext cx="816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8" name="Rectangle 26"/>
            <p:cNvSpPr>
              <a:spLocks noChangeArrowheads="1"/>
            </p:cNvSpPr>
            <p:nvPr/>
          </p:nvSpPr>
          <p:spPr bwMode="auto">
            <a:xfrm>
              <a:off x="2016" y="1248"/>
              <a:ext cx="816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9" name="Rectangle 27"/>
            <p:cNvSpPr>
              <a:spLocks noChangeArrowheads="1"/>
            </p:cNvSpPr>
            <p:nvPr/>
          </p:nvSpPr>
          <p:spPr bwMode="auto">
            <a:xfrm>
              <a:off x="2016" y="1392"/>
              <a:ext cx="816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0" name="Rectangle 28"/>
            <p:cNvSpPr>
              <a:spLocks noChangeArrowheads="1"/>
            </p:cNvSpPr>
            <p:nvPr/>
          </p:nvSpPr>
          <p:spPr bwMode="auto">
            <a:xfrm>
              <a:off x="2016" y="1536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1" name="Rectangle 29"/>
            <p:cNvSpPr>
              <a:spLocks noChangeArrowheads="1"/>
            </p:cNvSpPr>
            <p:nvPr/>
          </p:nvSpPr>
          <p:spPr bwMode="auto">
            <a:xfrm>
              <a:off x="2016" y="1680"/>
              <a:ext cx="816" cy="14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2" name="Rectangle 30"/>
            <p:cNvSpPr>
              <a:spLocks noChangeArrowheads="1"/>
            </p:cNvSpPr>
            <p:nvPr/>
          </p:nvSpPr>
          <p:spPr bwMode="auto">
            <a:xfrm>
              <a:off x="2016" y="1824"/>
              <a:ext cx="816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3" name="Rectangle 31"/>
            <p:cNvSpPr>
              <a:spLocks noChangeArrowheads="1"/>
            </p:cNvSpPr>
            <p:nvPr/>
          </p:nvSpPr>
          <p:spPr bwMode="auto">
            <a:xfrm>
              <a:off x="2016" y="1968"/>
              <a:ext cx="816" cy="144"/>
            </a:xfrm>
            <a:prstGeom prst="rect">
              <a:avLst/>
            </a:prstGeom>
            <a:solidFill>
              <a:srgbClr val="CC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4" name="Oval 32"/>
            <p:cNvSpPr>
              <a:spLocks noChangeArrowheads="1"/>
            </p:cNvSpPr>
            <p:nvPr/>
          </p:nvSpPr>
          <p:spPr bwMode="auto">
            <a:xfrm>
              <a:off x="2064" y="2880"/>
              <a:ext cx="816" cy="24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cxnSp>
          <p:nvCxnSpPr>
            <p:cNvPr id="40994" name="AutoShape 33"/>
            <p:cNvCxnSpPr>
              <a:cxnSpLocks noChangeShapeType="1"/>
              <a:stCxn id="2414624" idx="6"/>
              <a:endCxn id="2414598" idx="6"/>
            </p:cNvCxnSpPr>
            <p:nvPr/>
          </p:nvCxnSpPr>
          <p:spPr bwMode="auto">
            <a:xfrm>
              <a:off x="2880" y="3000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5" name="AutoShape 34"/>
            <p:cNvCxnSpPr>
              <a:cxnSpLocks noChangeShapeType="1"/>
              <a:stCxn id="2414600" idx="3"/>
              <a:endCxn id="2414623" idx="1"/>
            </p:cNvCxnSpPr>
            <p:nvPr/>
          </p:nvCxnSpPr>
          <p:spPr bwMode="auto">
            <a:xfrm>
              <a:off x="1152" y="1224"/>
              <a:ext cx="864" cy="816"/>
            </a:xfrm>
            <a:prstGeom prst="straightConnector1">
              <a:avLst/>
            </a:prstGeom>
            <a:noFill/>
            <a:ln w="127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6" name="AutoShape 35"/>
            <p:cNvCxnSpPr>
              <a:cxnSpLocks noChangeShapeType="1"/>
              <a:stCxn id="2414609" idx="3"/>
              <a:endCxn id="2414618" idx="1"/>
            </p:cNvCxnSpPr>
            <p:nvPr/>
          </p:nvCxnSpPr>
          <p:spPr bwMode="auto">
            <a:xfrm flipV="1">
              <a:off x="1152" y="1320"/>
              <a:ext cx="864" cy="12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7" name="AutoShape 36"/>
            <p:cNvCxnSpPr>
              <a:cxnSpLocks noChangeShapeType="1"/>
              <a:stCxn id="2414604" idx="3"/>
              <a:endCxn id="2414622" idx="1"/>
            </p:cNvCxnSpPr>
            <p:nvPr/>
          </p:nvCxnSpPr>
          <p:spPr bwMode="auto">
            <a:xfrm>
              <a:off x="1152" y="1800"/>
              <a:ext cx="864" cy="96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8" name="AutoShape 37"/>
            <p:cNvCxnSpPr>
              <a:cxnSpLocks noChangeShapeType="1"/>
              <a:stCxn id="2414615" idx="3"/>
              <a:endCxn id="2414599" idx="1"/>
            </p:cNvCxnSpPr>
            <p:nvPr/>
          </p:nvCxnSpPr>
          <p:spPr bwMode="auto">
            <a:xfrm flipV="1">
              <a:off x="1152" y="3072"/>
              <a:ext cx="912" cy="31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9" name="AutoShape 38"/>
            <p:cNvCxnSpPr>
              <a:cxnSpLocks noChangeShapeType="1"/>
              <a:stCxn id="2414610" idx="3"/>
              <a:endCxn id="2414624" idx="2"/>
            </p:cNvCxnSpPr>
            <p:nvPr/>
          </p:nvCxnSpPr>
          <p:spPr bwMode="auto">
            <a:xfrm>
              <a:off x="1152" y="2664"/>
              <a:ext cx="912" cy="33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0" name="AutoShape 39"/>
            <p:cNvCxnSpPr>
              <a:cxnSpLocks noChangeShapeType="1"/>
              <a:stCxn id="2414606" idx="3"/>
              <a:endCxn id="2414624" idx="0"/>
            </p:cNvCxnSpPr>
            <p:nvPr/>
          </p:nvCxnSpPr>
          <p:spPr bwMode="auto">
            <a:xfrm>
              <a:off x="1152" y="2088"/>
              <a:ext cx="1320" cy="79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01" name="Text Box 40"/>
            <p:cNvSpPr txBox="1">
              <a:spLocks noChangeArrowheads="1"/>
            </p:cNvSpPr>
            <p:nvPr/>
          </p:nvSpPr>
          <p:spPr bwMode="auto">
            <a:xfrm>
              <a:off x="2256" y="2880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solidFill>
                    <a:schemeClr val="bg1"/>
                  </a:solidFill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41002" name="Text Box 41"/>
            <p:cNvSpPr txBox="1">
              <a:spLocks noChangeArrowheads="1"/>
            </p:cNvSpPr>
            <p:nvPr/>
          </p:nvSpPr>
          <p:spPr bwMode="auto">
            <a:xfrm>
              <a:off x="1968" y="2112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Physical memory</a:t>
              </a:r>
            </a:p>
          </p:txBody>
        </p:sp>
        <p:sp>
          <p:nvSpPr>
            <p:cNvPr id="41003" name="Text Box 42"/>
            <p:cNvSpPr txBox="1">
              <a:spLocks noChangeArrowheads="1"/>
            </p:cNvSpPr>
            <p:nvPr/>
          </p:nvSpPr>
          <p:spPr bwMode="auto">
            <a:xfrm>
              <a:off x="288" y="3456"/>
              <a:ext cx="8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Virtual memory</a:t>
              </a:r>
            </a:p>
          </p:txBody>
        </p:sp>
        <p:sp>
          <p:nvSpPr>
            <p:cNvPr id="2414635" name="Line 43"/>
            <p:cNvSpPr>
              <a:spLocks noChangeShapeType="1"/>
            </p:cNvSpPr>
            <p:nvPr/>
          </p:nvSpPr>
          <p:spPr bwMode="auto">
            <a:xfrm>
              <a:off x="206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05" name="Text Box 44"/>
            <p:cNvSpPr txBox="1">
              <a:spLocks noChangeArrowheads="1"/>
            </p:cNvSpPr>
            <p:nvPr/>
          </p:nvSpPr>
          <p:spPr bwMode="auto">
            <a:xfrm>
              <a:off x="1152" y="912"/>
              <a:ext cx="74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Address</a:t>
              </a:r>
            </a:p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translation</a:t>
              </a:r>
            </a:p>
          </p:txBody>
        </p:sp>
        <p:cxnSp>
          <p:nvCxnSpPr>
            <p:cNvPr id="41006" name="AutoShape 45"/>
            <p:cNvCxnSpPr>
              <a:cxnSpLocks noChangeShapeType="1"/>
              <a:stCxn id="2414612" idx="3"/>
              <a:endCxn id="2414624" idx="2"/>
            </p:cNvCxnSpPr>
            <p:nvPr/>
          </p:nvCxnSpPr>
          <p:spPr bwMode="auto">
            <a:xfrm>
              <a:off x="1152" y="2952"/>
              <a:ext cx="912" cy="48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7" name="AutoShape 46"/>
            <p:cNvCxnSpPr>
              <a:cxnSpLocks noChangeShapeType="1"/>
              <a:stCxn id="2414613" idx="3"/>
              <a:endCxn id="2414635" idx="0"/>
            </p:cNvCxnSpPr>
            <p:nvPr/>
          </p:nvCxnSpPr>
          <p:spPr bwMode="auto">
            <a:xfrm flipV="1">
              <a:off x="1152" y="2976"/>
              <a:ext cx="912" cy="12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8" name="AutoShape 47"/>
            <p:cNvCxnSpPr>
              <a:cxnSpLocks noChangeShapeType="1"/>
              <a:endCxn id="2414624" idx="1"/>
            </p:cNvCxnSpPr>
            <p:nvPr/>
          </p:nvCxnSpPr>
          <p:spPr bwMode="auto">
            <a:xfrm>
              <a:off x="1152" y="1344"/>
              <a:ext cx="1031" cy="1571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9" name="AutoShape 48"/>
            <p:cNvCxnSpPr>
              <a:cxnSpLocks noChangeShapeType="1"/>
              <a:endCxn id="2414624" idx="1"/>
            </p:cNvCxnSpPr>
            <p:nvPr/>
          </p:nvCxnSpPr>
          <p:spPr bwMode="auto">
            <a:xfrm>
              <a:off x="1152" y="2208"/>
              <a:ext cx="1031" cy="707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0" name="AutoShape 49"/>
            <p:cNvCxnSpPr>
              <a:cxnSpLocks noChangeShapeType="1"/>
              <a:stCxn id="2414602" idx="3"/>
              <a:endCxn id="2414619" idx="1"/>
            </p:cNvCxnSpPr>
            <p:nvPr/>
          </p:nvCxnSpPr>
          <p:spPr bwMode="auto">
            <a:xfrm flipV="1">
              <a:off x="1152" y="1464"/>
              <a:ext cx="864" cy="48"/>
            </a:xfrm>
            <a:prstGeom prst="straightConnector1">
              <a:avLst/>
            </a:prstGeom>
            <a:noFill/>
            <a:ln w="158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1" name="AutoShape 50"/>
            <p:cNvCxnSpPr>
              <a:cxnSpLocks noChangeShapeType="1"/>
              <a:stCxn id="2414608" idx="3"/>
              <a:endCxn id="2414621" idx="1"/>
            </p:cNvCxnSpPr>
            <p:nvPr/>
          </p:nvCxnSpPr>
          <p:spPr bwMode="auto">
            <a:xfrm flipV="1">
              <a:off x="1152" y="1752"/>
              <a:ext cx="864" cy="624"/>
            </a:xfrm>
            <a:prstGeom prst="straightConnector1">
              <a:avLst/>
            </a:prstGeom>
            <a:noFill/>
            <a:ln w="158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AutoShape 51"/>
            <p:cNvCxnSpPr>
              <a:cxnSpLocks noChangeShapeType="1"/>
              <a:stCxn id="2414611" idx="3"/>
              <a:endCxn id="2414620" idx="1"/>
            </p:cNvCxnSpPr>
            <p:nvPr/>
          </p:nvCxnSpPr>
          <p:spPr bwMode="auto">
            <a:xfrm flipV="1">
              <a:off x="1152" y="1608"/>
              <a:ext cx="864" cy="120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AutoShape 52"/>
            <p:cNvCxnSpPr>
              <a:cxnSpLocks noChangeShapeType="1"/>
              <a:stCxn id="2414614" idx="3"/>
              <a:endCxn id="2414616" idx="1"/>
            </p:cNvCxnSpPr>
            <p:nvPr/>
          </p:nvCxnSpPr>
          <p:spPr bwMode="auto">
            <a:xfrm flipV="1">
              <a:off x="1152" y="1032"/>
              <a:ext cx="864" cy="2208"/>
            </a:xfrm>
            <a:prstGeom prst="straightConnector1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8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CB2506-053B-4752-BA79-29D87A2DC1ED}" type="slidenum">
              <a:rPr lang="en-US" altLang="zh-TW" sz="1400">
                <a:latin typeface="Comic Sans MS" pitchFamily="66" charset="0"/>
              </a:rPr>
              <a:pPr/>
              <a:t>124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Advantages of Virtual Memory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2400" dirty="0" smtClean="0">
                <a:ea typeface="PMingLiU" pitchFamily="18" charset="-120"/>
              </a:rPr>
              <a:t>Abstraction of large and flat memory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program has a consistent view of a contiguous memory, even though physical memory is scrambled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Allows multiprogramming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relocation: allows the same program to run in any location in physical memory</a:t>
            </a:r>
          </a:p>
          <a:p>
            <a:pPr>
              <a:spcBef>
                <a:spcPct val="35000"/>
              </a:spcBef>
            </a:pPr>
            <a:r>
              <a:rPr lang="en-US" altLang="zh-TW" sz="2400" dirty="0" smtClean="0">
                <a:ea typeface="PMingLiU" pitchFamily="18" charset="-120"/>
              </a:rPr>
              <a:t>Protection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different processes are protected from each other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different pages can have different behavior (read-only; user/supervisor)</a:t>
            </a:r>
          </a:p>
          <a:p>
            <a:pPr lvl="2">
              <a:spcBef>
                <a:spcPct val="35000"/>
              </a:spcBef>
            </a:pPr>
            <a:r>
              <a:rPr lang="en-US" altLang="zh-TW" sz="1600" dirty="0" smtClean="0">
                <a:ea typeface="PMingLiU" pitchFamily="18" charset="-120"/>
              </a:rPr>
              <a:t>kernel code/data protected from user programs</a:t>
            </a:r>
          </a:p>
          <a:p>
            <a:pPr>
              <a:spcBef>
                <a:spcPct val="35000"/>
              </a:spcBef>
            </a:pPr>
            <a:r>
              <a:rPr lang="en-US" altLang="zh-TW" sz="2400" dirty="0" smtClean="0">
                <a:ea typeface="PMingLiU" pitchFamily="18" charset="-120"/>
              </a:rPr>
              <a:t>Sharing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can map same physical memory to multiple processes (shared memory)</a:t>
            </a:r>
          </a:p>
        </p:txBody>
      </p:sp>
    </p:spTree>
    <p:extLst>
      <p:ext uri="{BB962C8B-B14F-4D97-AF65-F5344CB8AC3E}">
        <p14:creationId xmlns:p14="http://schemas.microsoft.com/office/powerpoint/2010/main" val="35320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A7F8AD-1167-4275-BB58-070C7548CAFA}" type="slidenum">
              <a:rPr lang="en-US" altLang="zh-TW" sz="1400">
                <a:latin typeface="Comic Sans MS" pitchFamily="66" charset="0"/>
              </a:rPr>
              <a:pPr/>
              <a:t>125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How VM Works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1054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PMingLiU" pitchFamily="18" charset="-120"/>
              </a:rPr>
              <a:t>On program startup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OS loads part of the program into RAM; this includes enough code to start execution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program size exceeds allocated RAM space the remainder is maintained on disk</a:t>
            </a:r>
          </a:p>
          <a:p>
            <a:r>
              <a:rPr lang="en-US" altLang="zh-TW" dirty="0" smtClean="0">
                <a:ea typeface="PMingLiU" pitchFamily="18" charset="-120"/>
              </a:rPr>
              <a:t>During execution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program needs a code/data not resident in RAM, it fetches the segment from disk into RAM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there is not enough room in RAM, some resident code/data is evicted from memory to make room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evicted contents are “dirty”, they are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775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383D4D-BCE5-4C76-AA82-30B537AFA477}" type="slidenum">
              <a:rPr lang="en-US" altLang="zh-TW" sz="1400" smtClean="0">
                <a:latin typeface="Comic Sans MS" pitchFamily="66" charset="0"/>
              </a:rPr>
              <a:pPr/>
              <a:t>126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  <a:defRPr/>
            </a:pPr>
            <a:r>
              <a:rPr lang="en-US" altLang="zh-TW" sz="7200" b="1" dirty="0" smtClean="0">
                <a:solidFill>
                  <a:srgbClr val="002060"/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>Address Translation</a:t>
            </a:r>
            <a:endParaRPr lang="en-US" altLang="zh-TW" sz="4000" b="1" dirty="0" smtClean="0">
              <a:solidFill>
                <a:srgbClr val="002060"/>
              </a:solidFill>
              <a:latin typeface="JasmineUPC" pitchFamily="18" charset="-34"/>
              <a:ea typeface="新細明體" pitchFamily="18" charset="-12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35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3E9EE1-D09A-4B89-B31C-86ECC5DC145F}" type="slidenum">
              <a:rPr lang="en-US" altLang="zh-TW" sz="1400">
                <a:latin typeface="Comic Sans MS" pitchFamily="66" charset="0"/>
              </a:rPr>
              <a:pPr/>
              <a:t>127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VA-to-PA Address Translation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685800" y="4114800"/>
            <a:ext cx="1447800" cy="685800"/>
            <a:chOff x="576" y="1728"/>
            <a:chExt cx="912" cy="432"/>
          </a:xfrm>
        </p:grpSpPr>
        <p:sp>
          <p:nvSpPr>
            <p:cNvPr id="2416644" name="AutoShape 4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90" name="Text Box 5"/>
            <p:cNvSpPr txBox="1">
              <a:spLocks noChangeArrowheads="1"/>
            </p:cNvSpPr>
            <p:nvPr/>
          </p:nvSpPr>
          <p:spPr bwMode="auto">
            <a:xfrm>
              <a:off x="672" y="1824"/>
              <a:ext cx="67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Processor</a:t>
              </a:r>
            </a:p>
          </p:txBody>
        </p:sp>
      </p:grp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3429000" y="4114800"/>
            <a:ext cx="1524000" cy="1281113"/>
            <a:chOff x="2112" y="1824"/>
            <a:chExt cx="960" cy="807"/>
          </a:xfrm>
        </p:grpSpPr>
        <p:sp>
          <p:nvSpPr>
            <p:cNvPr id="2416647" name="Rectangle 7"/>
            <p:cNvSpPr>
              <a:spLocks noChangeArrowheads="1"/>
            </p:cNvSpPr>
            <p:nvPr/>
          </p:nvSpPr>
          <p:spPr bwMode="auto">
            <a:xfrm>
              <a:off x="2112" y="1824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4" name="Text Box 8"/>
            <p:cNvSpPr txBox="1">
              <a:spLocks noChangeArrowheads="1"/>
            </p:cNvSpPr>
            <p:nvPr/>
          </p:nvSpPr>
          <p:spPr bwMode="auto">
            <a:xfrm>
              <a:off x="2160" y="182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2416649" name="Rectangle 9"/>
            <p:cNvSpPr>
              <a:spLocks noChangeArrowheads="1"/>
            </p:cNvSpPr>
            <p:nvPr/>
          </p:nvSpPr>
          <p:spPr bwMode="auto">
            <a:xfrm>
              <a:off x="2592" y="1824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6" name="Text Box 10"/>
            <p:cNvSpPr txBox="1">
              <a:spLocks noChangeArrowheads="1"/>
            </p:cNvSpPr>
            <p:nvPr/>
          </p:nvSpPr>
          <p:spPr bwMode="auto">
            <a:xfrm>
              <a:off x="2640" y="182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2416651" name="Rectangle 11"/>
            <p:cNvSpPr>
              <a:spLocks noChangeArrowheads="1"/>
            </p:cNvSpPr>
            <p:nvPr/>
          </p:nvSpPr>
          <p:spPr bwMode="auto">
            <a:xfrm>
              <a:off x="2112" y="2016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8" name="Text Box 12"/>
            <p:cNvSpPr txBox="1">
              <a:spLocks noChangeArrowheads="1"/>
            </p:cNvSpPr>
            <p:nvPr/>
          </p:nvSpPr>
          <p:spPr bwMode="auto">
            <a:xfrm>
              <a:off x="2160" y="201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2416653" name="Rectangle 13"/>
            <p:cNvSpPr>
              <a:spLocks noChangeArrowheads="1"/>
            </p:cNvSpPr>
            <p:nvPr/>
          </p:nvSpPr>
          <p:spPr bwMode="auto">
            <a:xfrm>
              <a:off x="2592" y="2016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0" name="Text Box 14"/>
            <p:cNvSpPr txBox="1">
              <a:spLocks noChangeArrowheads="1"/>
            </p:cNvSpPr>
            <p:nvPr/>
          </p:nvSpPr>
          <p:spPr bwMode="auto">
            <a:xfrm>
              <a:off x="2640" y="201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2416655" name="Rectangle 15"/>
            <p:cNvSpPr>
              <a:spLocks noChangeArrowheads="1"/>
            </p:cNvSpPr>
            <p:nvPr/>
          </p:nvSpPr>
          <p:spPr bwMode="auto">
            <a:xfrm>
              <a:off x="2112" y="2208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2" name="Text Box 16"/>
            <p:cNvSpPr txBox="1">
              <a:spLocks noChangeArrowheads="1"/>
            </p:cNvSpPr>
            <p:nvPr/>
          </p:nvSpPr>
          <p:spPr bwMode="auto">
            <a:xfrm>
              <a:off x="2160" y="2208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0x08</a:t>
              </a:r>
            </a:p>
          </p:txBody>
        </p:sp>
        <p:sp>
          <p:nvSpPr>
            <p:cNvPr id="2416657" name="Rectangle 17"/>
            <p:cNvSpPr>
              <a:spLocks noChangeArrowheads="1"/>
            </p:cNvSpPr>
            <p:nvPr/>
          </p:nvSpPr>
          <p:spPr bwMode="auto">
            <a:xfrm>
              <a:off x="2592" y="2208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4" name="Text Box 18"/>
            <p:cNvSpPr txBox="1">
              <a:spLocks noChangeArrowheads="1"/>
            </p:cNvSpPr>
            <p:nvPr/>
          </p:nvSpPr>
          <p:spPr bwMode="auto">
            <a:xfrm>
              <a:off x="2640" y="2208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  <p:sp>
          <p:nvSpPr>
            <p:cNvPr id="2416659" name="Rectangle 19"/>
            <p:cNvSpPr>
              <a:spLocks noChangeArrowheads="1"/>
            </p:cNvSpPr>
            <p:nvPr/>
          </p:nvSpPr>
          <p:spPr bwMode="auto">
            <a:xfrm>
              <a:off x="2112" y="2400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6" name="Text Box 20"/>
            <p:cNvSpPr txBox="1">
              <a:spLocks noChangeArrowheads="1"/>
            </p:cNvSpPr>
            <p:nvPr/>
          </p:nvSpPr>
          <p:spPr bwMode="auto">
            <a:xfrm>
              <a:off x="2160" y="240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  <p:sp>
          <p:nvSpPr>
            <p:cNvPr id="2416661" name="Rectangle 21"/>
            <p:cNvSpPr>
              <a:spLocks noChangeArrowheads="1"/>
            </p:cNvSpPr>
            <p:nvPr/>
          </p:nvSpPr>
          <p:spPr bwMode="auto">
            <a:xfrm>
              <a:off x="2592" y="2400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8" name="Text Box 22"/>
            <p:cNvSpPr txBox="1">
              <a:spLocks noChangeArrowheads="1"/>
            </p:cNvSpPr>
            <p:nvPr/>
          </p:nvSpPr>
          <p:spPr bwMode="auto">
            <a:xfrm>
              <a:off x="2665" y="2400"/>
              <a:ext cx="3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</p:grpSp>
      <p:grpSp>
        <p:nvGrpSpPr>
          <p:cNvPr id="44038" name="Group 23"/>
          <p:cNvGrpSpPr>
            <a:grpSpLocks/>
          </p:cNvGrpSpPr>
          <p:nvPr/>
        </p:nvGrpSpPr>
        <p:grpSpPr bwMode="auto">
          <a:xfrm>
            <a:off x="6477000" y="3352800"/>
            <a:ext cx="2162175" cy="1524000"/>
            <a:chOff x="4080" y="1440"/>
            <a:chExt cx="1362" cy="960"/>
          </a:xfrm>
        </p:grpSpPr>
        <p:grpSp>
          <p:nvGrpSpPr>
            <p:cNvPr id="44057" name="Group 24"/>
            <p:cNvGrpSpPr>
              <a:grpSpLocks/>
            </p:cNvGrpSpPr>
            <p:nvPr/>
          </p:nvGrpSpPr>
          <p:grpSpPr bwMode="auto">
            <a:xfrm>
              <a:off x="4080" y="1440"/>
              <a:ext cx="960" cy="240"/>
              <a:chOff x="4080" y="1440"/>
              <a:chExt cx="960" cy="240"/>
            </a:xfrm>
          </p:grpSpPr>
          <p:sp>
            <p:nvSpPr>
              <p:cNvPr id="2416665" name="Rectangle 25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72" name="Text Box 26"/>
              <p:cNvSpPr txBox="1">
                <a:spLocks noChangeArrowheads="1"/>
              </p:cNvSpPr>
              <p:nvPr/>
            </p:nvSpPr>
            <p:spPr bwMode="auto">
              <a:xfrm>
                <a:off x="4176" y="1448"/>
                <a:ext cx="75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 dirty="0" err="1" smtClean="0">
                    <a:latin typeface="Gill Sans MT" pitchFamily="34" charset="0"/>
                    <a:ea typeface="PMingLiU" pitchFamily="18" charset="-120"/>
                  </a:rPr>
                  <a:t>Sw</a:t>
                </a:r>
                <a:r>
                  <a:rPr lang="en-US" altLang="zh-TW" sz="1600" b="0" i="1" dirty="0" smtClean="0">
                    <a:latin typeface="Gill Sans MT" pitchFamily="34" charset="0"/>
                    <a:ea typeface="PMingLiU" pitchFamily="18" charset="-120"/>
                  </a:rPr>
                  <a:t> </a:t>
                </a:r>
                <a:r>
                  <a:rPr lang="en-US" altLang="zh-TW" sz="1600" b="0" i="1" dirty="0">
                    <a:latin typeface="Gill Sans MT" pitchFamily="34" charset="0"/>
                    <a:ea typeface="PMingLiU" pitchFamily="18" charset="-120"/>
                  </a:rPr>
                  <a:t>R1, 0(R4)</a:t>
                </a:r>
              </a:p>
            </p:txBody>
          </p:sp>
        </p:grpSp>
        <p:grpSp>
          <p:nvGrpSpPr>
            <p:cNvPr id="44058" name="Group 27"/>
            <p:cNvGrpSpPr>
              <a:grpSpLocks/>
            </p:cNvGrpSpPr>
            <p:nvPr/>
          </p:nvGrpSpPr>
          <p:grpSpPr bwMode="auto">
            <a:xfrm>
              <a:off x="4080" y="1680"/>
              <a:ext cx="960" cy="240"/>
              <a:chOff x="4080" y="1440"/>
              <a:chExt cx="960" cy="240"/>
            </a:xfrm>
          </p:grpSpPr>
          <p:sp>
            <p:nvSpPr>
              <p:cNvPr id="2416668" name="Rectangle 28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70" name="Text Box 29"/>
              <p:cNvSpPr txBox="1">
                <a:spLocks noChangeArrowheads="1"/>
              </p:cNvSpPr>
              <p:nvPr/>
            </p:nvSpPr>
            <p:spPr bwMode="auto">
              <a:xfrm>
                <a:off x="4119" y="1449"/>
                <a:ext cx="8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add R1, R2, R4</a:t>
                </a:r>
              </a:p>
            </p:txBody>
          </p:sp>
        </p:grpSp>
        <p:grpSp>
          <p:nvGrpSpPr>
            <p:cNvPr id="44059" name="Group 30"/>
            <p:cNvGrpSpPr>
              <a:grpSpLocks/>
            </p:cNvGrpSpPr>
            <p:nvPr/>
          </p:nvGrpSpPr>
          <p:grpSpPr bwMode="auto">
            <a:xfrm>
              <a:off x="4080" y="1920"/>
              <a:ext cx="960" cy="240"/>
              <a:chOff x="4080" y="1440"/>
              <a:chExt cx="960" cy="240"/>
            </a:xfrm>
          </p:grpSpPr>
          <p:sp>
            <p:nvSpPr>
              <p:cNvPr id="2416671" name="Rectangle 31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68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449"/>
                <a:ext cx="8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 dirty="0">
                    <a:latin typeface="Gill Sans MT" pitchFamily="34" charset="0"/>
                    <a:ea typeface="PMingLiU" pitchFamily="18" charset="-120"/>
                  </a:rPr>
                  <a:t>Sub </a:t>
                </a:r>
                <a:r>
                  <a:rPr lang="en-US" altLang="zh-TW" sz="1600" b="0" i="1" dirty="0" smtClean="0">
                    <a:latin typeface="Gill Sans MT" pitchFamily="34" charset="0"/>
                    <a:ea typeface="PMingLiU" pitchFamily="18" charset="-120"/>
                  </a:rPr>
                  <a:t>R8, </a:t>
                </a:r>
                <a:r>
                  <a:rPr lang="en-US" altLang="zh-TW" sz="1600" b="0" i="1" dirty="0">
                    <a:latin typeface="Gill Sans MT" pitchFamily="34" charset="0"/>
                    <a:ea typeface="PMingLiU" pitchFamily="18" charset="-120"/>
                  </a:rPr>
                  <a:t>R2, R1</a:t>
                </a:r>
              </a:p>
            </p:txBody>
          </p:sp>
        </p:grpSp>
        <p:grpSp>
          <p:nvGrpSpPr>
            <p:cNvPr id="44060" name="Group 33"/>
            <p:cNvGrpSpPr>
              <a:grpSpLocks/>
            </p:cNvGrpSpPr>
            <p:nvPr/>
          </p:nvGrpSpPr>
          <p:grpSpPr bwMode="auto">
            <a:xfrm>
              <a:off x="4080" y="2160"/>
              <a:ext cx="993" cy="240"/>
              <a:chOff x="4080" y="1440"/>
              <a:chExt cx="993" cy="240"/>
            </a:xfrm>
          </p:grpSpPr>
          <p:sp>
            <p:nvSpPr>
              <p:cNvPr id="2416674" name="Rectangle 34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66" name="Text Box 35"/>
              <p:cNvSpPr txBox="1">
                <a:spLocks noChangeArrowheads="1"/>
              </p:cNvSpPr>
              <p:nvPr/>
            </p:nvSpPr>
            <p:spPr bwMode="auto">
              <a:xfrm>
                <a:off x="4176" y="1449"/>
                <a:ext cx="8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BNEZ R5, 0x64</a:t>
                </a:r>
              </a:p>
            </p:txBody>
          </p:sp>
        </p:grpSp>
        <p:sp>
          <p:nvSpPr>
            <p:cNvPr id="44061" name="Text Box 36"/>
            <p:cNvSpPr txBox="1">
              <a:spLocks noChangeArrowheads="1"/>
            </p:cNvSpPr>
            <p:nvPr/>
          </p:nvSpPr>
          <p:spPr bwMode="auto">
            <a:xfrm>
              <a:off x="5040" y="144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44062" name="Text Box 37"/>
            <p:cNvSpPr txBox="1">
              <a:spLocks noChangeArrowheads="1"/>
            </p:cNvSpPr>
            <p:nvPr/>
          </p:nvSpPr>
          <p:spPr bwMode="auto">
            <a:xfrm>
              <a:off x="5040" y="168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44063" name="Text Box 38"/>
            <p:cNvSpPr txBox="1">
              <a:spLocks noChangeArrowheads="1"/>
            </p:cNvSpPr>
            <p:nvPr/>
          </p:nvSpPr>
          <p:spPr bwMode="auto">
            <a:xfrm>
              <a:off x="5040" y="192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0x08</a:t>
              </a:r>
            </a:p>
          </p:txBody>
        </p:sp>
        <p:sp>
          <p:nvSpPr>
            <p:cNvPr id="44064" name="Text Box 39"/>
            <p:cNvSpPr txBox="1">
              <a:spLocks noChangeArrowheads="1"/>
            </p:cNvSpPr>
            <p:nvPr/>
          </p:nvSpPr>
          <p:spPr bwMode="auto">
            <a:xfrm>
              <a:off x="5040" y="216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</p:grpSp>
      <p:grpSp>
        <p:nvGrpSpPr>
          <p:cNvPr id="44039" name="Group 40"/>
          <p:cNvGrpSpPr>
            <a:grpSpLocks/>
          </p:cNvGrpSpPr>
          <p:nvPr/>
        </p:nvGrpSpPr>
        <p:grpSpPr bwMode="auto">
          <a:xfrm>
            <a:off x="6553200" y="5715000"/>
            <a:ext cx="1295400" cy="609600"/>
            <a:chOff x="2064" y="2880"/>
            <a:chExt cx="816" cy="384"/>
          </a:xfrm>
        </p:grpSpPr>
        <p:sp>
          <p:nvSpPr>
            <p:cNvPr id="2416681" name="Oval 41"/>
            <p:cNvSpPr>
              <a:spLocks noChangeArrowheads="1"/>
            </p:cNvSpPr>
            <p:nvPr/>
          </p:nvSpPr>
          <p:spPr bwMode="auto">
            <a:xfrm>
              <a:off x="2064" y="3024"/>
              <a:ext cx="816" cy="240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6682" name="Rectangle 42"/>
            <p:cNvSpPr>
              <a:spLocks noChangeArrowheads="1"/>
            </p:cNvSpPr>
            <p:nvPr/>
          </p:nvSpPr>
          <p:spPr bwMode="auto">
            <a:xfrm>
              <a:off x="2064" y="2976"/>
              <a:ext cx="816" cy="192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6683" name="Oval 43"/>
            <p:cNvSpPr>
              <a:spLocks noChangeArrowheads="1"/>
            </p:cNvSpPr>
            <p:nvPr/>
          </p:nvSpPr>
          <p:spPr bwMode="auto">
            <a:xfrm>
              <a:off x="2064" y="2880"/>
              <a:ext cx="816" cy="240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cxnSp>
          <p:nvCxnSpPr>
            <p:cNvPr id="44054" name="AutoShape 44"/>
            <p:cNvCxnSpPr>
              <a:cxnSpLocks noChangeShapeType="1"/>
              <a:stCxn id="2416683" idx="6"/>
              <a:endCxn id="2416681" idx="6"/>
            </p:cNvCxnSpPr>
            <p:nvPr/>
          </p:nvCxnSpPr>
          <p:spPr bwMode="auto">
            <a:xfrm>
              <a:off x="2880" y="3000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5" name="Text Box 45"/>
            <p:cNvSpPr txBox="1">
              <a:spLocks noChangeArrowheads="1"/>
            </p:cNvSpPr>
            <p:nvPr/>
          </p:nvSpPr>
          <p:spPr bwMode="auto">
            <a:xfrm>
              <a:off x="2256" y="2880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2416686" name="Line 46"/>
            <p:cNvSpPr>
              <a:spLocks noChangeShapeType="1"/>
            </p:cNvSpPr>
            <p:nvPr/>
          </p:nvSpPr>
          <p:spPr bwMode="auto">
            <a:xfrm>
              <a:off x="206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16687" name="Line 47"/>
          <p:cNvSpPr>
            <a:spLocks noChangeShapeType="1"/>
          </p:cNvSpPr>
          <p:nvPr/>
        </p:nvSpPr>
        <p:spPr bwMode="auto">
          <a:xfrm>
            <a:off x="2286000" y="4495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1" name="Text Box 48"/>
          <p:cNvSpPr txBox="1">
            <a:spLocks noChangeArrowheads="1"/>
          </p:cNvSpPr>
          <p:nvPr/>
        </p:nvSpPr>
        <p:spPr bwMode="auto">
          <a:xfrm>
            <a:off x="2362200" y="4114800"/>
            <a:ext cx="84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Virtual</a:t>
            </a:r>
          </a:p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address</a:t>
            </a:r>
          </a:p>
        </p:txBody>
      </p:sp>
      <p:cxnSp>
        <p:nvCxnSpPr>
          <p:cNvPr id="44042" name="AutoShape 49"/>
          <p:cNvCxnSpPr>
            <a:cxnSpLocks noChangeShapeType="1"/>
            <a:stCxn id="2416649" idx="3"/>
            <a:endCxn id="2416668" idx="1"/>
          </p:cNvCxnSpPr>
          <p:nvPr/>
        </p:nvCxnSpPr>
        <p:spPr bwMode="auto">
          <a:xfrm flipV="1">
            <a:off x="4953000" y="3924300"/>
            <a:ext cx="1524000" cy="342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50"/>
          <p:cNvCxnSpPr>
            <a:cxnSpLocks noChangeShapeType="1"/>
            <a:stCxn id="2416653" idx="3"/>
            <a:endCxn id="2416665" idx="1"/>
          </p:cNvCxnSpPr>
          <p:nvPr/>
        </p:nvCxnSpPr>
        <p:spPr bwMode="auto">
          <a:xfrm flipV="1">
            <a:off x="4953000" y="3543300"/>
            <a:ext cx="15240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51"/>
          <p:cNvCxnSpPr>
            <a:cxnSpLocks noChangeShapeType="1"/>
            <a:stCxn id="2416657" idx="3"/>
            <a:endCxn id="2416674" idx="1"/>
          </p:cNvCxnSpPr>
          <p:nvPr/>
        </p:nvCxnSpPr>
        <p:spPr bwMode="auto">
          <a:xfrm flipV="1">
            <a:off x="4953000" y="4686300"/>
            <a:ext cx="1524000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52"/>
          <p:cNvCxnSpPr>
            <a:cxnSpLocks noChangeShapeType="1"/>
            <a:stCxn id="2416661" idx="3"/>
            <a:endCxn id="2416686" idx="0"/>
          </p:cNvCxnSpPr>
          <p:nvPr/>
        </p:nvCxnSpPr>
        <p:spPr bwMode="auto">
          <a:xfrm>
            <a:off x="4953000" y="5181600"/>
            <a:ext cx="1600200" cy="685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Text Box 53"/>
          <p:cNvSpPr txBox="1">
            <a:spLocks noChangeArrowheads="1"/>
          </p:cNvSpPr>
          <p:nvPr/>
        </p:nvSpPr>
        <p:spPr bwMode="auto">
          <a:xfrm>
            <a:off x="3614738" y="3733800"/>
            <a:ext cx="41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VA</a:t>
            </a:r>
          </a:p>
        </p:txBody>
      </p:sp>
      <p:sp>
        <p:nvSpPr>
          <p:cNvPr id="44047" name="Text Box 54"/>
          <p:cNvSpPr txBox="1">
            <a:spLocks noChangeArrowheads="1"/>
          </p:cNvSpPr>
          <p:nvPr/>
        </p:nvSpPr>
        <p:spPr bwMode="auto">
          <a:xfrm>
            <a:off x="4306888" y="373380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</a:t>
            </a:r>
          </a:p>
        </p:txBody>
      </p:sp>
      <p:sp>
        <p:nvSpPr>
          <p:cNvPr id="44048" name="Text Box 55"/>
          <p:cNvSpPr txBox="1">
            <a:spLocks noChangeArrowheads="1"/>
          </p:cNvSpPr>
          <p:nvPr/>
        </p:nvSpPr>
        <p:spPr bwMode="auto">
          <a:xfrm>
            <a:off x="6553200" y="4876800"/>
            <a:ext cx="1392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Main memory</a:t>
            </a:r>
          </a:p>
        </p:txBody>
      </p:sp>
      <p:sp>
        <p:nvSpPr>
          <p:cNvPr id="44049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23749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PMingLiU" pitchFamily="18" charset="-120"/>
              </a:rPr>
              <a:t>Programs use virtual addresses (VA) for data &amp; instructions</a:t>
            </a:r>
          </a:p>
          <a:p>
            <a:r>
              <a:rPr lang="en-US" altLang="zh-TW" sz="2400" dirty="0" smtClean="0">
                <a:ea typeface="PMingLiU" pitchFamily="18" charset="-120"/>
              </a:rPr>
              <a:t>VA translated to physical addresses (PA)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Usually organized in pages (paging) or segments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Paging systems use a “page table” for the translation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Instruction/data fetched/updated in memory </a:t>
            </a:r>
          </a:p>
        </p:txBody>
      </p:sp>
      <p:sp>
        <p:nvSpPr>
          <p:cNvPr id="44050" name="Text Box 57"/>
          <p:cNvSpPr txBox="1">
            <a:spLocks noChangeArrowheads="1"/>
          </p:cNvSpPr>
          <p:nvPr/>
        </p:nvSpPr>
        <p:spPr bwMode="auto">
          <a:xfrm>
            <a:off x="3589338" y="5334000"/>
            <a:ext cx="1077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6141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2FB8D-054F-4544-957E-5040A8860225}" type="slidenum">
              <a:rPr lang="en-US" altLang="zh-TW" sz="1400">
                <a:latin typeface="Comic Sans MS" pitchFamily="66" charset="0"/>
              </a:rPr>
              <a:pPr/>
              <a:t>128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508000"/>
          </a:xfrm>
        </p:spPr>
        <p:txBody>
          <a:bodyPr>
            <a:normAutofit fontScale="90000"/>
          </a:bodyPr>
          <a:lstStyle/>
          <a:p>
            <a:r>
              <a:rPr lang="en-US" altLang="zh-TW" sz="4000" b="1" smtClean="0">
                <a:solidFill>
                  <a:srgbClr val="FF3300"/>
                </a:solidFill>
                <a:ea typeface="PMingLiU" pitchFamily="18" charset="-120"/>
              </a:rPr>
              <a:t>Page Table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3505200" y="3214688"/>
            <a:ext cx="4854575" cy="900112"/>
            <a:chOff x="1152" y="1401"/>
            <a:chExt cx="3058" cy="567"/>
          </a:xfrm>
        </p:grpSpPr>
        <p:sp>
          <p:nvSpPr>
            <p:cNvPr id="2417668" name="Rectangle 4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7669" name="Rectangle 5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5080" name="Text Box 6"/>
            <p:cNvSpPr txBox="1">
              <a:spLocks noChangeArrowheads="1"/>
            </p:cNvSpPr>
            <p:nvPr/>
          </p:nvSpPr>
          <p:spPr bwMode="auto">
            <a:xfrm>
              <a:off x="1563" y="1688"/>
              <a:ext cx="11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 dirty="0">
                  <a:solidFill>
                    <a:srgbClr val="FFFF00"/>
                  </a:solidFill>
                  <a:latin typeface="Gill Sans MT" pitchFamily="34" charset="0"/>
                  <a:ea typeface="PMingLiU" pitchFamily="18" charset="-120"/>
                </a:rPr>
                <a:t>Virtual page number</a:t>
              </a:r>
            </a:p>
          </p:txBody>
        </p:sp>
        <p:sp>
          <p:nvSpPr>
            <p:cNvPr id="45081" name="Text Box 7"/>
            <p:cNvSpPr txBox="1">
              <a:spLocks noChangeArrowheads="1"/>
            </p:cNvSpPr>
            <p:nvPr/>
          </p:nvSpPr>
          <p:spPr bwMode="auto">
            <a:xfrm>
              <a:off x="3333" y="1689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5082" name="Text Box 8"/>
            <p:cNvSpPr txBox="1">
              <a:spLocks noChangeArrowheads="1"/>
            </p:cNvSpPr>
            <p:nvPr/>
          </p:nvSpPr>
          <p:spPr bwMode="auto">
            <a:xfrm>
              <a:off x="4023" y="140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5083" name="Text Box 9"/>
            <p:cNvSpPr txBox="1">
              <a:spLocks noChangeArrowheads="1"/>
            </p:cNvSpPr>
            <p:nvPr/>
          </p:nvSpPr>
          <p:spPr bwMode="auto">
            <a:xfrm>
              <a:off x="3172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5084" name="Text Box 10"/>
            <p:cNvSpPr txBox="1">
              <a:spLocks noChangeArrowheads="1"/>
            </p:cNvSpPr>
            <p:nvPr/>
          </p:nvSpPr>
          <p:spPr bwMode="auto">
            <a:xfrm>
              <a:off x="2932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5085" name="Text Box 11"/>
            <p:cNvSpPr txBox="1">
              <a:spLocks noChangeArrowheads="1"/>
            </p:cNvSpPr>
            <p:nvPr/>
          </p:nvSpPr>
          <p:spPr bwMode="auto">
            <a:xfrm>
              <a:off x="1156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31</a:t>
              </a:r>
            </a:p>
          </p:txBody>
        </p:sp>
      </p:grpSp>
      <p:grpSp>
        <p:nvGrpSpPr>
          <p:cNvPr id="45061" name="Group 12"/>
          <p:cNvGrpSpPr>
            <a:grpSpLocks/>
          </p:cNvGrpSpPr>
          <p:nvPr/>
        </p:nvGrpSpPr>
        <p:grpSpPr bwMode="auto">
          <a:xfrm>
            <a:off x="4603750" y="5043488"/>
            <a:ext cx="3778250" cy="900112"/>
            <a:chOff x="1796" y="2409"/>
            <a:chExt cx="2380" cy="567"/>
          </a:xfrm>
        </p:grpSpPr>
        <p:sp>
          <p:nvSpPr>
            <p:cNvPr id="2417677" name="Rectangle 13"/>
            <p:cNvSpPr>
              <a:spLocks noChangeArrowheads="1"/>
            </p:cNvSpPr>
            <p:nvPr/>
          </p:nvSpPr>
          <p:spPr bwMode="auto">
            <a:xfrm>
              <a:off x="3168" y="2640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7678" name="Rectangle 14"/>
            <p:cNvSpPr>
              <a:spLocks noChangeArrowheads="1"/>
            </p:cNvSpPr>
            <p:nvPr/>
          </p:nvSpPr>
          <p:spPr bwMode="auto">
            <a:xfrm>
              <a:off x="1824" y="2640"/>
              <a:ext cx="1344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5072" name="Text Box 15"/>
            <p:cNvSpPr txBox="1">
              <a:spLocks noChangeArrowheads="1"/>
            </p:cNvSpPr>
            <p:nvPr/>
          </p:nvSpPr>
          <p:spPr bwMode="auto">
            <a:xfrm>
              <a:off x="1796" y="2696"/>
              <a:ext cx="11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 dirty="0">
                  <a:solidFill>
                    <a:srgbClr val="FFFF00"/>
                  </a:solidFill>
                  <a:latin typeface="Gill Sans MT" pitchFamily="34" charset="0"/>
                  <a:ea typeface="PMingLiU" pitchFamily="18" charset="-120"/>
                </a:rPr>
                <a:t>Physical page number</a:t>
              </a:r>
            </a:p>
          </p:txBody>
        </p:sp>
        <p:sp>
          <p:nvSpPr>
            <p:cNvPr id="45073" name="Text Box 16"/>
            <p:cNvSpPr txBox="1">
              <a:spLocks noChangeArrowheads="1"/>
            </p:cNvSpPr>
            <p:nvPr/>
          </p:nvSpPr>
          <p:spPr bwMode="auto">
            <a:xfrm>
              <a:off x="3333" y="2697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5074" name="Text Box 17"/>
            <p:cNvSpPr txBox="1">
              <a:spLocks noChangeArrowheads="1"/>
            </p:cNvSpPr>
            <p:nvPr/>
          </p:nvSpPr>
          <p:spPr bwMode="auto">
            <a:xfrm>
              <a:off x="3986" y="24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3135" y="240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2932" y="240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5077" name="Text Box 20"/>
            <p:cNvSpPr txBox="1">
              <a:spLocks noChangeArrowheads="1"/>
            </p:cNvSpPr>
            <p:nvPr/>
          </p:nvSpPr>
          <p:spPr bwMode="auto">
            <a:xfrm>
              <a:off x="1828" y="2409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23</a:t>
              </a:r>
            </a:p>
          </p:txBody>
        </p:sp>
      </p:grpSp>
      <p:sp>
        <p:nvSpPr>
          <p:cNvPr id="2417685" name="Line 21"/>
          <p:cNvSpPr>
            <a:spLocks noChangeShapeType="1"/>
          </p:cNvSpPr>
          <p:nvPr/>
        </p:nvSpPr>
        <p:spPr bwMode="auto">
          <a:xfrm>
            <a:off x="7543800" y="4191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7686" name="Oval 22"/>
          <p:cNvSpPr>
            <a:spLocks noChangeArrowheads="1"/>
          </p:cNvSpPr>
          <p:nvPr/>
        </p:nvSpPr>
        <p:spPr bwMode="auto">
          <a:xfrm>
            <a:off x="5105400" y="4572000"/>
            <a:ext cx="1066800" cy="3810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5064" name="Text Box 23"/>
          <p:cNvSpPr txBox="1">
            <a:spLocks noChangeArrowheads="1"/>
          </p:cNvSpPr>
          <p:nvPr/>
        </p:nvSpPr>
        <p:spPr bwMode="auto">
          <a:xfrm>
            <a:off x="5181600" y="4572000"/>
            <a:ext cx="97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latin typeface="Gill Sans MT" pitchFamily="34" charset="0"/>
                <a:ea typeface="PMingLiU" pitchFamily="18" charset="-120"/>
              </a:rPr>
              <a:t>Page table</a:t>
            </a:r>
          </a:p>
        </p:txBody>
      </p:sp>
      <p:sp>
        <p:nvSpPr>
          <p:cNvPr id="2417688" name="Line 24"/>
          <p:cNvSpPr>
            <a:spLocks noChangeShapeType="1"/>
          </p:cNvSpPr>
          <p:nvPr/>
        </p:nvSpPr>
        <p:spPr bwMode="auto">
          <a:xfrm>
            <a:off x="5638800" y="4114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7689" name="Line 25"/>
          <p:cNvSpPr>
            <a:spLocks noChangeShapeType="1"/>
          </p:cNvSpPr>
          <p:nvPr/>
        </p:nvSpPr>
        <p:spPr bwMode="auto">
          <a:xfrm>
            <a:off x="56388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6002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PMingLiU" pitchFamily="18" charset="-120"/>
              </a:rPr>
              <a:t>Memory organized in pages (similar to blocks in cache)</a:t>
            </a:r>
          </a:p>
          <a:p>
            <a:r>
              <a:rPr lang="en-US" altLang="zh-TW" dirty="0" smtClean="0">
                <a:ea typeface="PMingLiU" pitchFamily="18" charset="-120"/>
              </a:rPr>
              <a:t>Page size is usually 4-8 Kbytes</a:t>
            </a:r>
          </a:p>
        </p:txBody>
      </p:sp>
      <p:sp>
        <p:nvSpPr>
          <p:cNvPr id="45068" name="Text Box 27"/>
          <p:cNvSpPr txBox="1">
            <a:spLocks noChangeArrowheads="1"/>
          </p:cNvSpPr>
          <p:nvPr/>
        </p:nvSpPr>
        <p:spPr bwMode="auto">
          <a:xfrm>
            <a:off x="1524000" y="3733800"/>
            <a:ext cx="159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Virtual address</a:t>
            </a:r>
          </a:p>
        </p:txBody>
      </p:sp>
      <p:sp>
        <p:nvSpPr>
          <p:cNvPr id="45069" name="Text Box 28"/>
          <p:cNvSpPr txBox="1">
            <a:spLocks noChangeArrowheads="1"/>
          </p:cNvSpPr>
          <p:nvPr/>
        </p:nvSpPr>
        <p:spPr bwMode="auto">
          <a:xfrm>
            <a:off x="2743200" y="5562600"/>
            <a:ext cx="171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3651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67EA9D-59A1-4836-AF28-06FB06C19297}" type="slidenum">
              <a:rPr lang="en-US" altLang="zh-TW" sz="1400">
                <a:latin typeface="Comic Sans MS" pitchFamily="66" charset="0"/>
              </a:rPr>
              <a:pPr/>
              <a:t>129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18690" name="Oval 2"/>
          <p:cNvSpPr>
            <a:spLocks noChangeArrowheads="1"/>
          </p:cNvSpPr>
          <p:nvPr/>
        </p:nvSpPr>
        <p:spPr bwMode="auto">
          <a:xfrm>
            <a:off x="2057400" y="2438400"/>
            <a:ext cx="533400" cy="838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508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VA to PA Translation</a:t>
            </a:r>
          </a:p>
        </p:txBody>
      </p:sp>
      <p:sp>
        <p:nvSpPr>
          <p:cNvPr id="2418692" name="Rectangle 4"/>
          <p:cNvSpPr>
            <a:spLocks noChangeArrowheads="1"/>
          </p:cNvSpPr>
          <p:nvPr/>
        </p:nvSpPr>
        <p:spPr bwMode="auto">
          <a:xfrm>
            <a:off x="762000" y="2057400"/>
            <a:ext cx="990600" cy="10668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3" name="Rectangle 5"/>
          <p:cNvSpPr>
            <a:spLocks noChangeArrowheads="1"/>
          </p:cNvSpPr>
          <p:nvPr/>
        </p:nvSpPr>
        <p:spPr bwMode="auto">
          <a:xfrm>
            <a:off x="762000" y="3124200"/>
            <a:ext cx="9906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18694" name="Rectangle 6"/>
          <p:cNvSpPr>
            <a:spLocks noChangeArrowheads="1"/>
          </p:cNvSpPr>
          <p:nvPr/>
        </p:nvSpPr>
        <p:spPr bwMode="auto">
          <a:xfrm>
            <a:off x="762000" y="4191000"/>
            <a:ext cx="9906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18695" name="Rectangle 7"/>
          <p:cNvSpPr>
            <a:spLocks noChangeArrowheads="1"/>
          </p:cNvSpPr>
          <p:nvPr/>
        </p:nvSpPr>
        <p:spPr bwMode="auto">
          <a:xfrm>
            <a:off x="762000" y="2514600"/>
            <a:ext cx="990600" cy="1524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6" name="Rectangle 8"/>
          <p:cNvSpPr>
            <a:spLocks noChangeArrowheads="1"/>
          </p:cNvSpPr>
          <p:nvPr/>
        </p:nvSpPr>
        <p:spPr bwMode="auto">
          <a:xfrm>
            <a:off x="3429000" y="3124200"/>
            <a:ext cx="990600" cy="10668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7" name="Rectangle 9"/>
          <p:cNvSpPr>
            <a:spLocks noChangeArrowheads="1"/>
          </p:cNvSpPr>
          <p:nvPr/>
        </p:nvSpPr>
        <p:spPr bwMode="auto">
          <a:xfrm>
            <a:off x="3429000" y="3581400"/>
            <a:ext cx="990600" cy="1524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8" name="Line 10"/>
          <p:cNvSpPr>
            <a:spLocks noChangeShapeType="1"/>
          </p:cNvSpPr>
          <p:nvPr/>
        </p:nvSpPr>
        <p:spPr bwMode="auto">
          <a:xfrm>
            <a:off x="685800" y="25908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8699" name="Line 11"/>
          <p:cNvSpPr>
            <a:spLocks noChangeShapeType="1"/>
          </p:cNvSpPr>
          <p:nvPr/>
        </p:nvSpPr>
        <p:spPr bwMode="auto">
          <a:xfrm>
            <a:off x="4495800" y="36576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8700" name="Line 12"/>
          <p:cNvSpPr>
            <a:spLocks noChangeShapeType="1"/>
          </p:cNvSpPr>
          <p:nvPr/>
        </p:nvSpPr>
        <p:spPr bwMode="auto">
          <a:xfrm>
            <a:off x="2590800" y="2895600"/>
            <a:ext cx="838200" cy="129540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 rot="-5425814">
            <a:off x="-140493" y="2731294"/>
            <a:ext cx="116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Page offset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266700" y="5303838"/>
            <a:ext cx="208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Virtual address space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3124200" y="42354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Physical address space</a:t>
            </a:r>
          </a:p>
        </p:txBody>
      </p:sp>
      <p:sp>
        <p:nvSpPr>
          <p:cNvPr id="2418704" name="Rectangle 16" descr="Light upward diagonal"/>
          <p:cNvSpPr>
            <a:spLocks noChangeArrowheads="1"/>
          </p:cNvSpPr>
          <p:nvPr/>
        </p:nvSpPr>
        <p:spPr bwMode="auto">
          <a:xfrm>
            <a:off x="3429000" y="2057400"/>
            <a:ext cx="990600" cy="1066800"/>
          </a:xfrm>
          <a:prstGeom prst="rect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2514600" y="1447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Page frame</a:t>
            </a:r>
          </a:p>
        </p:txBody>
      </p:sp>
      <p:sp>
        <p:nvSpPr>
          <p:cNvPr id="2418706" name="Line 18"/>
          <p:cNvSpPr>
            <a:spLocks noChangeShapeType="1"/>
          </p:cNvSpPr>
          <p:nvPr/>
        </p:nvSpPr>
        <p:spPr bwMode="auto">
          <a:xfrm>
            <a:off x="2971800" y="18288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100" name="Group 19"/>
          <p:cNvGrpSpPr>
            <a:grpSpLocks/>
          </p:cNvGrpSpPr>
          <p:nvPr/>
        </p:nvGrpSpPr>
        <p:grpSpPr bwMode="auto">
          <a:xfrm>
            <a:off x="3200400" y="4953000"/>
            <a:ext cx="4857750" cy="914400"/>
            <a:chOff x="1152" y="1392"/>
            <a:chExt cx="3060" cy="576"/>
          </a:xfrm>
        </p:grpSpPr>
        <p:sp>
          <p:nvSpPr>
            <p:cNvPr id="2418708" name="Rectangle 20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8709" name="Rectangle 21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6107" name="Text Box 22"/>
            <p:cNvSpPr txBox="1">
              <a:spLocks noChangeArrowheads="1"/>
            </p:cNvSpPr>
            <p:nvPr/>
          </p:nvSpPr>
          <p:spPr bwMode="auto">
            <a:xfrm>
              <a:off x="1584" y="1679"/>
              <a:ext cx="1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 dirty="0">
                  <a:solidFill>
                    <a:srgbClr val="FFFF00"/>
                  </a:solidFill>
                  <a:latin typeface="Gill Sans MT" pitchFamily="34" charset="0"/>
                  <a:ea typeface="PMingLiU" pitchFamily="18" charset="-120"/>
                </a:rPr>
                <a:t>Virtual page number</a:t>
              </a:r>
            </a:p>
          </p:txBody>
        </p:sp>
        <p:sp>
          <p:nvSpPr>
            <p:cNvPr id="46108" name="Text Box 23"/>
            <p:cNvSpPr txBox="1">
              <a:spLocks noChangeArrowheads="1"/>
            </p:cNvSpPr>
            <p:nvPr/>
          </p:nvSpPr>
          <p:spPr bwMode="auto">
            <a:xfrm>
              <a:off x="3360" y="1680"/>
              <a:ext cx="7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6109" name="Text Box 24"/>
            <p:cNvSpPr txBox="1">
              <a:spLocks noChangeArrowheads="1"/>
            </p:cNvSpPr>
            <p:nvPr/>
          </p:nvSpPr>
          <p:spPr bwMode="auto">
            <a:xfrm>
              <a:off x="4021" y="139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6110" name="Text Box 25"/>
            <p:cNvSpPr txBox="1">
              <a:spLocks noChangeArrowheads="1"/>
            </p:cNvSpPr>
            <p:nvPr/>
          </p:nvSpPr>
          <p:spPr bwMode="auto">
            <a:xfrm>
              <a:off x="3168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6111" name="Text Box 26"/>
            <p:cNvSpPr txBox="1">
              <a:spLocks noChangeArrowheads="1"/>
            </p:cNvSpPr>
            <p:nvPr/>
          </p:nvSpPr>
          <p:spPr bwMode="auto">
            <a:xfrm>
              <a:off x="2928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6112" name="Text Box 27"/>
            <p:cNvSpPr txBox="1">
              <a:spLocks noChangeArrowheads="1"/>
            </p:cNvSpPr>
            <p:nvPr/>
          </p:nvSpPr>
          <p:spPr bwMode="auto">
            <a:xfrm>
              <a:off x="1152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63</a:t>
              </a:r>
            </a:p>
          </p:txBody>
        </p:sp>
      </p:grpSp>
      <p:sp>
        <p:nvSpPr>
          <p:cNvPr id="241871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49738" cy="3200400"/>
          </a:xfr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Page table maps the base address of virtual and physical page frames</a:t>
            </a:r>
          </a:p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Page offset need not be used in VA=&gt;PA translation because virtual and physical block sizes are the same</a:t>
            </a:r>
          </a:p>
        </p:txBody>
      </p:sp>
      <p:sp>
        <p:nvSpPr>
          <p:cNvPr id="46102" name="Text Box 29"/>
          <p:cNvSpPr txBox="1">
            <a:spLocks noChangeArrowheads="1"/>
          </p:cNvSpPr>
          <p:nvPr/>
        </p:nvSpPr>
        <p:spPr bwMode="auto">
          <a:xfrm>
            <a:off x="2016125" y="2620963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</a:t>
            </a:r>
          </a:p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Table</a:t>
            </a:r>
          </a:p>
        </p:txBody>
      </p:sp>
      <p:sp>
        <p:nvSpPr>
          <p:cNvPr id="46103" name="Text Box 30"/>
          <p:cNvSpPr txBox="1">
            <a:spLocks noChangeArrowheads="1"/>
          </p:cNvSpPr>
          <p:nvPr/>
        </p:nvSpPr>
        <p:spPr bwMode="auto">
          <a:xfrm rot="-5425814">
            <a:off x="4097338" y="3897313"/>
            <a:ext cx="10683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Page offset</a:t>
            </a:r>
          </a:p>
        </p:txBody>
      </p:sp>
      <p:sp>
        <p:nvSpPr>
          <p:cNvPr id="2418719" name="Line 31"/>
          <p:cNvSpPr>
            <a:spLocks noChangeShapeType="1"/>
          </p:cNvSpPr>
          <p:nvPr/>
        </p:nvSpPr>
        <p:spPr bwMode="auto">
          <a:xfrm flipV="1">
            <a:off x="1752600" y="2819400"/>
            <a:ext cx="304800" cy="30480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How to make memory system better?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illusion of a large, fast memory being presented to the processor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5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5E331E-A913-4B10-B4DA-64C0F136BE5B}" type="slidenum">
              <a:rPr lang="en-US" altLang="zh-TW" sz="1400">
                <a:latin typeface="Comic Sans MS" pitchFamily="66" charset="0"/>
              </a:rPr>
              <a:pPr/>
              <a:t>130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6400"/>
          </a:xfrm>
        </p:spPr>
        <p:txBody>
          <a:bodyPr>
            <a:normAutofit fontScale="90000"/>
          </a:bodyPr>
          <a:lstStyle/>
          <a:p>
            <a:r>
              <a:rPr lang="en-US" altLang="zh-TW" sz="2800" b="1" smtClean="0">
                <a:solidFill>
                  <a:srgbClr val="FF3300"/>
                </a:solidFill>
                <a:ea typeface="PMingLiU" pitchFamily="18" charset="-120"/>
              </a:rPr>
              <a:t>Multiprogramming View of VM</a:t>
            </a:r>
          </a:p>
        </p:txBody>
      </p:sp>
      <p:sp>
        <p:nvSpPr>
          <p:cNvPr id="2419715" name="Rectangle 3"/>
          <p:cNvSpPr>
            <a:spLocks noChangeArrowheads="1"/>
          </p:cNvSpPr>
          <p:nvPr/>
        </p:nvSpPr>
        <p:spPr bwMode="auto">
          <a:xfrm>
            <a:off x="1143000" y="21336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16" name="Rectangle 4"/>
          <p:cNvSpPr>
            <a:spLocks noChangeArrowheads="1"/>
          </p:cNvSpPr>
          <p:nvPr/>
        </p:nvSpPr>
        <p:spPr bwMode="auto">
          <a:xfrm>
            <a:off x="1143000" y="24384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17" name="Rectangle 5"/>
          <p:cNvSpPr>
            <a:spLocks noChangeArrowheads="1"/>
          </p:cNvSpPr>
          <p:nvPr/>
        </p:nvSpPr>
        <p:spPr bwMode="auto">
          <a:xfrm>
            <a:off x="1143000" y="27432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295400" y="2133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19" name="Rectangle 7"/>
          <p:cNvSpPr>
            <a:spLocks noChangeArrowheads="1"/>
          </p:cNvSpPr>
          <p:nvPr/>
        </p:nvSpPr>
        <p:spPr bwMode="auto">
          <a:xfrm>
            <a:off x="1143000" y="32766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0" name="Rectangle 8"/>
          <p:cNvSpPr>
            <a:spLocks noChangeArrowheads="1"/>
          </p:cNvSpPr>
          <p:nvPr/>
        </p:nvSpPr>
        <p:spPr bwMode="auto">
          <a:xfrm>
            <a:off x="1143000" y="35814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1" name="Rectangle 9"/>
          <p:cNvSpPr>
            <a:spLocks noChangeArrowheads="1"/>
          </p:cNvSpPr>
          <p:nvPr/>
        </p:nvSpPr>
        <p:spPr bwMode="auto">
          <a:xfrm>
            <a:off x="1143000" y="38862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295400" y="3276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23" name="Rectangle 11"/>
          <p:cNvSpPr>
            <a:spLocks noChangeArrowheads="1"/>
          </p:cNvSpPr>
          <p:nvPr/>
        </p:nvSpPr>
        <p:spPr bwMode="auto">
          <a:xfrm>
            <a:off x="1143000" y="48006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4" name="Rectangle 12"/>
          <p:cNvSpPr>
            <a:spLocks noChangeArrowheads="1"/>
          </p:cNvSpPr>
          <p:nvPr/>
        </p:nvSpPr>
        <p:spPr bwMode="auto">
          <a:xfrm>
            <a:off x="1143000" y="51054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5" name="Rectangle 13"/>
          <p:cNvSpPr>
            <a:spLocks noChangeArrowheads="1"/>
          </p:cNvSpPr>
          <p:nvPr/>
        </p:nvSpPr>
        <p:spPr bwMode="auto">
          <a:xfrm>
            <a:off x="1143000" y="54102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9" name="Text Box 14"/>
          <p:cNvSpPr txBox="1">
            <a:spLocks noChangeArrowheads="1"/>
          </p:cNvSpPr>
          <p:nvPr/>
        </p:nvSpPr>
        <p:spPr bwMode="auto">
          <a:xfrm>
            <a:off x="1295400" y="4800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27" name="Rectangle 15"/>
          <p:cNvSpPr>
            <a:spLocks noChangeArrowheads="1"/>
          </p:cNvSpPr>
          <p:nvPr/>
        </p:nvSpPr>
        <p:spPr bwMode="auto">
          <a:xfrm>
            <a:off x="1143000" y="57150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8" name="Rectangle 16"/>
          <p:cNvSpPr>
            <a:spLocks noChangeArrowheads="1"/>
          </p:cNvSpPr>
          <p:nvPr/>
        </p:nvSpPr>
        <p:spPr bwMode="auto">
          <a:xfrm>
            <a:off x="1143000" y="41910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0" y="24384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1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0" y="37338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2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0" y="52578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3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/>
        </p:nvSpPr>
        <p:spPr bwMode="auto">
          <a:xfrm>
            <a:off x="3124200" y="2667000"/>
            <a:ext cx="1163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1</a:t>
            </a:r>
          </a:p>
        </p:txBody>
      </p:sp>
      <p:sp>
        <p:nvSpPr>
          <p:cNvPr id="2419733" name="Line 21"/>
          <p:cNvSpPr>
            <a:spLocks noChangeShapeType="1"/>
          </p:cNvSpPr>
          <p:nvPr/>
        </p:nvSpPr>
        <p:spPr bwMode="auto">
          <a:xfrm>
            <a:off x="2057400" y="4953000"/>
            <a:ext cx="1066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4" name="Line 22"/>
          <p:cNvSpPr>
            <a:spLocks noChangeShapeType="1"/>
          </p:cNvSpPr>
          <p:nvPr/>
        </p:nvSpPr>
        <p:spPr bwMode="auto">
          <a:xfrm flipV="1">
            <a:off x="2057400" y="3352800"/>
            <a:ext cx="1066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5" name="Line 23"/>
          <p:cNvSpPr>
            <a:spLocks noChangeShapeType="1"/>
          </p:cNvSpPr>
          <p:nvPr/>
        </p:nvSpPr>
        <p:spPr bwMode="auto">
          <a:xfrm flipV="1">
            <a:off x="2057400" y="1905000"/>
            <a:ext cx="1066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6" name="Rectangle 24"/>
          <p:cNvSpPr>
            <a:spLocks noChangeArrowheads="1"/>
          </p:cNvSpPr>
          <p:nvPr/>
        </p:nvSpPr>
        <p:spPr bwMode="auto">
          <a:xfrm>
            <a:off x="5257800" y="20574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7" name="Rectangle 25"/>
          <p:cNvSpPr>
            <a:spLocks noChangeArrowheads="1"/>
          </p:cNvSpPr>
          <p:nvPr/>
        </p:nvSpPr>
        <p:spPr bwMode="auto">
          <a:xfrm>
            <a:off x="5257800" y="23622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8" name="Rectangle 26"/>
          <p:cNvSpPr>
            <a:spLocks noChangeArrowheads="1"/>
          </p:cNvSpPr>
          <p:nvPr/>
        </p:nvSpPr>
        <p:spPr bwMode="auto">
          <a:xfrm>
            <a:off x="5257800" y="2667000"/>
            <a:ext cx="9144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9" name="Rectangle 27"/>
          <p:cNvSpPr>
            <a:spLocks noChangeArrowheads="1"/>
          </p:cNvSpPr>
          <p:nvPr/>
        </p:nvSpPr>
        <p:spPr bwMode="auto">
          <a:xfrm>
            <a:off x="5257800" y="29718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0" name="Rectangle 28"/>
          <p:cNvSpPr>
            <a:spLocks noChangeArrowheads="1"/>
          </p:cNvSpPr>
          <p:nvPr/>
        </p:nvSpPr>
        <p:spPr bwMode="auto">
          <a:xfrm>
            <a:off x="5257800" y="32766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1" name="Rectangle 29"/>
          <p:cNvSpPr>
            <a:spLocks noChangeArrowheads="1"/>
          </p:cNvSpPr>
          <p:nvPr/>
        </p:nvSpPr>
        <p:spPr bwMode="auto">
          <a:xfrm>
            <a:off x="5257800" y="3581400"/>
            <a:ext cx="914400" cy="3048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2" name="Rectangle 30"/>
          <p:cNvSpPr>
            <a:spLocks noChangeArrowheads="1"/>
          </p:cNvSpPr>
          <p:nvPr/>
        </p:nvSpPr>
        <p:spPr bwMode="auto">
          <a:xfrm>
            <a:off x="5257800" y="38862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3" name="Rectangle 31"/>
          <p:cNvSpPr>
            <a:spLocks noChangeArrowheads="1"/>
          </p:cNvSpPr>
          <p:nvPr/>
        </p:nvSpPr>
        <p:spPr bwMode="auto">
          <a:xfrm>
            <a:off x="5257800" y="41910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4" name="Rectangle 32"/>
          <p:cNvSpPr>
            <a:spLocks noChangeArrowheads="1"/>
          </p:cNvSpPr>
          <p:nvPr/>
        </p:nvSpPr>
        <p:spPr bwMode="auto">
          <a:xfrm>
            <a:off x="5257800" y="449580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5" name="Line 33"/>
          <p:cNvSpPr>
            <a:spLocks noChangeShapeType="1"/>
          </p:cNvSpPr>
          <p:nvPr/>
        </p:nvSpPr>
        <p:spPr bwMode="auto">
          <a:xfrm>
            <a:off x="4038600" y="1905000"/>
            <a:ext cx="1219200" cy="1828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46" name="Line 34"/>
          <p:cNvSpPr>
            <a:spLocks noChangeShapeType="1"/>
          </p:cNvSpPr>
          <p:nvPr/>
        </p:nvSpPr>
        <p:spPr bwMode="auto">
          <a:xfrm flipV="1">
            <a:off x="4038600" y="2819400"/>
            <a:ext cx="12192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47" name="Line 35"/>
          <p:cNvSpPr>
            <a:spLocks noChangeShapeType="1"/>
          </p:cNvSpPr>
          <p:nvPr/>
        </p:nvSpPr>
        <p:spPr bwMode="auto">
          <a:xfrm flipV="1">
            <a:off x="4038600" y="4648200"/>
            <a:ext cx="1219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41" name="Rectangle 36" descr="Shingle"/>
          <p:cNvSpPr>
            <a:spLocks noChangeArrowheads="1"/>
          </p:cNvSpPr>
          <p:nvPr/>
        </p:nvSpPr>
        <p:spPr bwMode="auto">
          <a:xfrm>
            <a:off x="3124200" y="17446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42" name="Rectangle 37" descr="Shingle"/>
          <p:cNvSpPr>
            <a:spLocks noChangeArrowheads="1"/>
          </p:cNvSpPr>
          <p:nvPr/>
        </p:nvSpPr>
        <p:spPr bwMode="auto">
          <a:xfrm>
            <a:off x="3124200" y="20494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43" name="Rectangle 38" descr="Shingle"/>
          <p:cNvSpPr>
            <a:spLocks noChangeArrowheads="1"/>
          </p:cNvSpPr>
          <p:nvPr/>
        </p:nvSpPr>
        <p:spPr bwMode="auto">
          <a:xfrm>
            <a:off x="3124200" y="23542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3124200" y="4419600"/>
            <a:ext cx="1163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2</a:t>
            </a:r>
          </a:p>
        </p:txBody>
      </p:sp>
      <p:sp>
        <p:nvSpPr>
          <p:cNvPr id="47145" name="Rectangle 40" descr="Shingle"/>
          <p:cNvSpPr>
            <a:spLocks noChangeArrowheads="1"/>
          </p:cNvSpPr>
          <p:nvPr/>
        </p:nvSpPr>
        <p:spPr bwMode="auto">
          <a:xfrm>
            <a:off x="3124200" y="31924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46" name="Rectangle 41" descr="Shingle"/>
          <p:cNvSpPr>
            <a:spLocks noChangeArrowheads="1"/>
          </p:cNvSpPr>
          <p:nvPr/>
        </p:nvSpPr>
        <p:spPr bwMode="auto">
          <a:xfrm>
            <a:off x="3124200" y="34972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47" name="Rectangle 42" descr="Shingle"/>
          <p:cNvSpPr>
            <a:spLocks noChangeArrowheads="1"/>
          </p:cNvSpPr>
          <p:nvPr/>
        </p:nvSpPr>
        <p:spPr bwMode="auto">
          <a:xfrm>
            <a:off x="3124200" y="38020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48" name="Rectangle 43" descr="Shingle"/>
          <p:cNvSpPr>
            <a:spLocks noChangeArrowheads="1"/>
          </p:cNvSpPr>
          <p:nvPr/>
        </p:nvSpPr>
        <p:spPr bwMode="auto">
          <a:xfrm>
            <a:off x="3124200" y="41068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4</a:t>
            </a:r>
          </a:p>
        </p:txBody>
      </p:sp>
      <p:sp>
        <p:nvSpPr>
          <p:cNvPr id="47149" name="Text Box 44"/>
          <p:cNvSpPr txBox="1">
            <a:spLocks noChangeArrowheads="1"/>
          </p:cNvSpPr>
          <p:nvPr/>
        </p:nvSpPr>
        <p:spPr bwMode="auto">
          <a:xfrm>
            <a:off x="2819400" y="6202363"/>
            <a:ext cx="16986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3       </a:t>
            </a:r>
          </a:p>
          <a:p>
            <a:endParaRPr lang="en-US" altLang="zh-TW" sz="1200">
              <a:latin typeface="Tahoma" pitchFamily="34" charset="0"/>
              <a:ea typeface="PMingLiU" pitchFamily="18" charset="-120"/>
            </a:endParaRPr>
          </a:p>
        </p:txBody>
      </p:sp>
      <p:sp>
        <p:nvSpPr>
          <p:cNvPr id="47150" name="Rectangle 45" descr="Shingle"/>
          <p:cNvSpPr>
            <a:spLocks noChangeArrowheads="1"/>
          </p:cNvSpPr>
          <p:nvPr/>
        </p:nvSpPr>
        <p:spPr bwMode="auto">
          <a:xfrm>
            <a:off x="3124200" y="48688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51" name="Rectangle 46" descr="Shingle"/>
          <p:cNvSpPr>
            <a:spLocks noChangeArrowheads="1"/>
          </p:cNvSpPr>
          <p:nvPr/>
        </p:nvSpPr>
        <p:spPr bwMode="auto">
          <a:xfrm>
            <a:off x="3124200" y="51736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52" name="Rectangle 47" descr="Shingle"/>
          <p:cNvSpPr>
            <a:spLocks noChangeArrowheads="1"/>
          </p:cNvSpPr>
          <p:nvPr/>
        </p:nvSpPr>
        <p:spPr bwMode="auto">
          <a:xfrm>
            <a:off x="3124200" y="54784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53" name="Rectangle 48" descr="Shingle"/>
          <p:cNvSpPr>
            <a:spLocks noChangeArrowheads="1"/>
          </p:cNvSpPr>
          <p:nvPr/>
        </p:nvSpPr>
        <p:spPr bwMode="auto">
          <a:xfrm>
            <a:off x="3124200" y="57832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4</a:t>
            </a:r>
          </a:p>
        </p:txBody>
      </p:sp>
      <p:sp>
        <p:nvSpPr>
          <p:cNvPr id="47154" name="Text Box 49"/>
          <p:cNvSpPr txBox="1">
            <a:spLocks noChangeArrowheads="1"/>
          </p:cNvSpPr>
          <p:nvPr/>
        </p:nvSpPr>
        <p:spPr bwMode="auto">
          <a:xfrm>
            <a:off x="4953000" y="4876800"/>
            <a:ext cx="1693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Physical Memory</a:t>
            </a:r>
          </a:p>
        </p:txBody>
      </p:sp>
      <p:cxnSp>
        <p:nvCxnSpPr>
          <p:cNvPr id="47155" name="AutoShape 50"/>
          <p:cNvCxnSpPr>
            <a:cxnSpLocks noChangeShapeType="1"/>
            <a:stCxn id="47141" idx="0"/>
            <a:endCxn id="47143" idx="2"/>
          </p:cNvCxnSpPr>
          <p:nvPr/>
        </p:nvCxnSpPr>
        <p:spPr bwMode="auto">
          <a:xfrm>
            <a:off x="3581400" y="1736725"/>
            <a:ext cx="0" cy="946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6" name="AutoShape 51"/>
          <p:cNvCxnSpPr>
            <a:cxnSpLocks noChangeShapeType="1"/>
            <a:stCxn id="47145" idx="0"/>
            <a:endCxn id="47148" idx="2"/>
          </p:cNvCxnSpPr>
          <p:nvPr/>
        </p:nvCxnSpPr>
        <p:spPr bwMode="auto">
          <a:xfrm>
            <a:off x="3581400" y="3184525"/>
            <a:ext cx="0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7" name="AutoShape 52"/>
          <p:cNvCxnSpPr>
            <a:cxnSpLocks noChangeShapeType="1"/>
            <a:stCxn id="47150" idx="0"/>
            <a:endCxn id="47153" idx="2"/>
          </p:cNvCxnSpPr>
          <p:nvPr/>
        </p:nvCxnSpPr>
        <p:spPr bwMode="auto">
          <a:xfrm>
            <a:off x="3581400" y="4860925"/>
            <a:ext cx="0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9765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1371600"/>
            <a:ext cx="2286000" cy="4343400"/>
          </a:xfrm>
          <a:solidFill>
            <a:srgbClr val="EAEAEA"/>
          </a:soli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Each application has a separate page table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Page table contains an entry for each page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Page tables are identified by the base pointers maintained by OS for individual processes</a:t>
            </a:r>
          </a:p>
        </p:txBody>
      </p:sp>
      <p:sp>
        <p:nvSpPr>
          <p:cNvPr id="2419766" name="Line 54"/>
          <p:cNvSpPr>
            <a:spLocks noChangeShapeType="1"/>
          </p:cNvSpPr>
          <p:nvPr/>
        </p:nvSpPr>
        <p:spPr bwMode="auto">
          <a:xfrm>
            <a:off x="2362200" y="17526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67" name="Line 55"/>
          <p:cNvSpPr>
            <a:spLocks noChangeShapeType="1"/>
          </p:cNvSpPr>
          <p:nvPr/>
        </p:nvSpPr>
        <p:spPr bwMode="auto">
          <a:xfrm>
            <a:off x="2362200" y="32004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68" name="Line 56"/>
          <p:cNvSpPr>
            <a:spLocks noChangeShapeType="1"/>
          </p:cNvSpPr>
          <p:nvPr/>
        </p:nvSpPr>
        <p:spPr bwMode="auto">
          <a:xfrm>
            <a:off x="2362200" y="48768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62" name="Text Box 57"/>
          <p:cNvSpPr txBox="1">
            <a:spLocks noChangeArrowheads="1"/>
          </p:cNvSpPr>
          <p:nvPr/>
        </p:nvSpPr>
        <p:spPr bwMode="auto">
          <a:xfrm>
            <a:off x="1981200" y="44196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3</a:t>
            </a:r>
          </a:p>
        </p:txBody>
      </p:sp>
      <p:sp>
        <p:nvSpPr>
          <p:cNvPr id="47163" name="Text Box 58"/>
          <p:cNvSpPr txBox="1">
            <a:spLocks noChangeArrowheads="1"/>
          </p:cNvSpPr>
          <p:nvPr/>
        </p:nvSpPr>
        <p:spPr bwMode="auto">
          <a:xfrm>
            <a:off x="2057400" y="27432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2</a:t>
            </a:r>
          </a:p>
        </p:txBody>
      </p:sp>
      <p:sp>
        <p:nvSpPr>
          <p:cNvPr id="47164" name="Text Box 59"/>
          <p:cNvSpPr txBox="1">
            <a:spLocks noChangeArrowheads="1"/>
          </p:cNvSpPr>
          <p:nvPr/>
        </p:nvSpPr>
        <p:spPr bwMode="auto">
          <a:xfrm>
            <a:off x="2057400" y="12954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1</a:t>
            </a:r>
          </a:p>
        </p:txBody>
      </p:sp>
    </p:spTree>
    <p:extLst>
      <p:ext uri="{BB962C8B-B14F-4D97-AF65-F5344CB8AC3E}">
        <p14:creationId xmlns:p14="http://schemas.microsoft.com/office/powerpoint/2010/main" val="2858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1F2498-EBED-4986-A9B5-98A0C44D6FEA}" type="slidenum">
              <a:rPr lang="en-US" altLang="zh-TW" sz="1400">
                <a:latin typeface="Comic Sans MS" pitchFamily="66" charset="0"/>
              </a:rPr>
              <a:pPr/>
              <a:t>131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4648200" cy="609600"/>
          </a:xfrm>
        </p:spPr>
        <p:txBody>
          <a:bodyPr/>
          <a:lstStyle/>
          <a:p>
            <a:pPr algn="r"/>
            <a:r>
              <a:rPr lang="en-US" altLang="zh-TW" sz="2400" b="1" smtClean="0">
                <a:solidFill>
                  <a:srgbClr val="FF3300"/>
                </a:solidFill>
                <a:ea typeface="PMingLiU" pitchFamily="18" charset="-120"/>
              </a:rPr>
              <a:t>Page Table Structure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1925638" y="2362200"/>
            <a:ext cx="3159125" cy="2687638"/>
            <a:chOff x="362" y="1104"/>
            <a:chExt cx="1990" cy="1693"/>
          </a:xfrm>
        </p:grpSpPr>
        <p:sp>
          <p:nvSpPr>
            <p:cNvPr id="2422788" name="Rectangle 4"/>
            <p:cNvSpPr>
              <a:spLocks noChangeArrowheads="1"/>
            </p:cNvSpPr>
            <p:nvPr/>
          </p:nvSpPr>
          <p:spPr bwMode="auto">
            <a:xfrm>
              <a:off x="912" y="1296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89" name="Rectangle 5"/>
            <p:cNvSpPr>
              <a:spLocks noChangeArrowheads="1"/>
            </p:cNvSpPr>
            <p:nvPr/>
          </p:nvSpPr>
          <p:spPr bwMode="auto">
            <a:xfrm>
              <a:off x="1104" y="1296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57" name="Rectangle 6"/>
            <p:cNvSpPr>
              <a:spLocks noChangeArrowheads="1"/>
            </p:cNvSpPr>
            <p:nvPr/>
          </p:nvSpPr>
          <p:spPr bwMode="auto">
            <a:xfrm>
              <a:off x="362" y="1280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0x00000</a:t>
              </a:r>
            </a:p>
          </p:txBody>
        </p:sp>
        <p:sp>
          <p:nvSpPr>
            <p:cNvPr id="2422791" name="Rectangle 7"/>
            <p:cNvSpPr>
              <a:spLocks noChangeArrowheads="1"/>
            </p:cNvSpPr>
            <p:nvPr/>
          </p:nvSpPr>
          <p:spPr bwMode="auto">
            <a:xfrm>
              <a:off x="912" y="144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2" name="Rectangle 8"/>
            <p:cNvSpPr>
              <a:spLocks noChangeArrowheads="1"/>
            </p:cNvSpPr>
            <p:nvPr/>
          </p:nvSpPr>
          <p:spPr bwMode="auto">
            <a:xfrm>
              <a:off x="1104" y="144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0" name="Rectangle 9"/>
            <p:cNvSpPr>
              <a:spLocks noChangeArrowheads="1"/>
            </p:cNvSpPr>
            <p:nvPr/>
          </p:nvSpPr>
          <p:spPr bwMode="auto">
            <a:xfrm>
              <a:off x="370" y="1424"/>
              <a:ext cx="51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0x00001</a:t>
              </a:r>
            </a:p>
          </p:txBody>
        </p:sp>
        <p:sp>
          <p:nvSpPr>
            <p:cNvPr id="2422794" name="Rectangle 10"/>
            <p:cNvSpPr>
              <a:spLocks noChangeArrowheads="1"/>
            </p:cNvSpPr>
            <p:nvPr/>
          </p:nvSpPr>
          <p:spPr bwMode="auto">
            <a:xfrm>
              <a:off x="912" y="1584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5" name="Rectangle 11"/>
            <p:cNvSpPr>
              <a:spLocks noChangeArrowheads="1"/>
            </p:cNvSpPr>
            <p:nvPr/>
          </p:nvSpPr>
          <p:spPr bwMode="auto">
            <a:xfrm>
              <a:off x="1104" y="1584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3" name="Rectangle 12"/>
            <p:cNvSpPr>
              <a:spLocks noChangeArrowheads="1"/>
            </p:cNvSpPr>
            <p:nvPr/>
          </p:nvSpPr>
          <p:spPr bwMode="auto">
            <a:xfrm>
              <a:off x="362" y="1568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0x00002</a:t>
              </a:r>
            </a:p>
          </p:txBody>
        </p:sp>
        <p:sp>
          <p:nvSpPr>
            <p:cNvPr id="2422797" name="Rectangle 13"/>
            <p:cNvSpPr>
              <a:spLocks noChangeArrowheads="1"/>
            </p:cNvSpPr>
            <p:nvPr/>
          </p:nvSpPr>
          <p:spPr bwMode="auto">
            <a:xfrm>
              <a:off x="912" y="1728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8" name="Rectangle 14"/>
            <p:cNvSpPr>
              <a:spLocks noChangeArrowheads="1"/>
            </p:cNvSpPr>
            <p:nvPr/>
          </p:nvSpPr>
          <p:spPr bwMode="auto">
            <a:xfrm>
              <a:off x="1104" y="1728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6" name="Rectangle 15"/>
            <p:cNvSpPr>
              <a:spLocks noChangeArrowheads="1"/>
            </p:cNvSpPr>
            <p:nvPr/>
          </p:nvSpPr>
          <p:spPr bwMode="auto">
            <a:xfrm>
              <a:off x="362" y="1712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0x00003</a:t>
              </a:r>
            </a:p>
          </p:txBody>
        </p:sp>
        <p:sp>
          <p:nvSpPr>
            <p:cNvPr id="2422800" name="Rectangle 16"/>
            <p:cNvSpPr>
              <a:spLocks noChangeArrowheads="1"/>
            </p:cNvSpPr>
            <p:nvPr/>
          </p:nvSpPr>
          <p:spPr bwMode="auto">
            <a:xfrm>
              <a:off x="912" y="1872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1" name="Rectangle 17"/>
            <p:cNvSpPr>
              <a:spLocks noChangeArrowheads="1"/>
            </p:cNvSpPr>
            <p:nvPr/>
          </p:nvSpPr>
          <p:spPr bwMode="auto">
            <a:xfrm>
              <a:off x="1104" y="1872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9" name="Rectangle 18"/>
            <p:cNvSpPr>
              <a:spLocks noChangeArrowheads="1"/>
            </p:cNvSpPr>
            <p:nvPr/>
          </p:nvSpPr>
          <p:spPr bwMode="auto">
            <a:xfrm>
              <a:off x="362" y="1856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0x00004</a:t>
              </a:r>
            </a:p>
          </p:txBody>
        </p:sp>
        <p:sp>
          <p:nvSpPr>
            <p:cNvPr id="2422803" name="Rectangle 19"/>
            <p:cNvSpPr>
              <a:spLocks noChangeArrowheads="1"/>
            </p:cNvSpPr>
            <p:nvPr/>
          </p:nvSpPr>
          <p:spPr bwMode="auto">
            <a:xfrm>
              <a:off x="912" y="2016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4" name="Rectangle 20"/>
            <p:cNvSpPr>
              <a:spLocks noChangeArrowheads="1"/>
            </p:cNvSpPr>
            <p:nvPr/>
          </p:nvSpPr>
          <p:spPr bwMode="auto">
            <a:xfrm>
              <a:off x="1104" y="2016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2" name="Rectangle 21"/>
            <p:cNvSpPr>
              <a:spLocks noChangeArrowheads="1"/>
            </p:cNvSpPr>
            <p:nvPr/>
          </p:nvSpPr>
          <p:spPr bwMode="auto">
            <a:xfrm>
              <a:off x="362" y="2000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0x00005</a:t>
              </a:r>
            </a:p>
          </p:txBody>
        </p:sp>
        <p:sp>
          <p:nvSpPr>
            <p:cNvPr id="2422806" name="Rectangle 22"/>
            <p:cNvSpPr>
              <a:spLocks noChangeArrowheads="1"/>
            </p:cNvSpPr>
            <p:nvPr/>
          </p:nvSpPr>
          <p:spPr bwMode="auto">
            <a:xfrm>
              <a:off x="912" y="216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7" name="Rectangle 23"/>
            <p:cNvSpPr>
              <a:spLocks noChangeArrowheads="1"/>
            </p:cNvSpPr>
            <p:nvPr/>
          </p:nvSpPr>
          <p:spPr bwMode="auto">
            <a:xfrm>
              <a:off x="1104" y="216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5" name="Rectangle 24"/>
            <p:cNvSpPr>
              <a:spLocks noChangeArrowheads="1"/>
            </p:cNvSpPr>
            <p:nvPr/>
          </p:nvSpPr>
          <p:spPr bwMode="auto">
            <a:xfrm>
              <a:off x="362" y="2144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0x00006</a:t>
              </a:r>
            </a:p>
          </p:txBody>
        </p:sp>
        <p:sp>
          <p:nvSpPr>
            <p:cNvPr id="2422809" name="Rectangle 25"/>
            <p:cNvSpPr>
              <a:spLocks noChangeArrowheads="1"/>
            </p:cNvSpPr>
            <p:nvPr/>
          </p:nvSpPr>
          <p:spPr bwMode="auto">
            <a:xfrm>
              <a:off x="912" y="2304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10" name="Rectangle 26"/>
            <p:cNvSpPr>
              <a:spLocks noChangeArrowheads="1"/>
            </p:cNvSpPr>
            <p:nvPr/>
          </p:nvSpPr>
          <p:spPr bwMode="auto">
            <a:xfrm>
              <a:off x="1104" y="2304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8" name="Rectangle 27"/>
            <p:cNvSpPr>
              <a:spLocks noChangeArrowheads="1"/>
            </p:cNvSpPr>
            <p:nvPr/>
          </p:nvSpPr>
          <p:spPr bwMode="auto">
            <a:xfrm>
              <a:off x="362" y="2288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0x00007</a:t>
              </a:r>
            </a:p>
          </p:txBody>
        </p:sp>
        <p:sp>
          <p:nvSpPr>
            <p:cNvPr id="48179" name="Text Box 28"/>
            <p:cNvSpPr txBox="1">
              <a:spLocks noChangeArrowheads="1"/>
            </p:cNvSpPr>
            <p:nvPr/>
          </p:nvSpPr>
          <p:spPr bwMode="auto">
            <a:xfrm>
              <a:off x="895" y="1104"/>
              <a:ext cx="1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48180" name="Text Box 29"/>
            <p:cNvSpPr txBox="1">
              <a:spLocks noChangeArrowheads="1"/>
            </p:cNvSpPr>
            <p:nvPr/>
          </p:nvSpPr>
          <p:spPr bwMode="auto">
            <a:xfrm>
              <a:off x="1108" y="1104"/>
              <a:ext cx="12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Physical page number</a:t>
              </a:r>
            </a:p>
          </p:txBody>
        </p:sp>
        <p:sp>
          <p:nvSpPr>
            <p:cNvPr id="2422814" name="Rectangle 30"/>
            <p:cNvSpPr>
              <a:spLocks noChangeArrowheads="1"/>
            </p:cNvSpPr>
            <p:nvPr/>
          </p:nvSpPr>
          <p:spPr bwMode="auto">
            <a:xfrm>
              <a:off x="912" y="264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15" name="Rectangle 31"/>
            <p:cNvSpPr>
              <a:spLocks noChangeArrowheads="1"/>
            </p:cNvSpPr>
            <p:nvPr/>
          </p:nvSpPr>
          <p:spPr bwMode="auto">
            <a:xfrm>
              <a:off x="1104" y="264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83" name="Rectangle 32"/>
            <p:cNvSpPr>
              <a:spLocks noChangeArrowheads="1"/>
            </p:cNvSpPr>
            <p:nvPr/>
          </p:nvSpPr>
          <p:spPr bwMode="auto">
            <a:xfrm>
              <a:off x="365" y="2624"/>
              <a:ext cx="522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0xFFFFF</a:t>
              </a:r>
            </a:p>
          </p:txBody>
        </p:sp>
        <p:sp>
          <p:nvSpPr>
            <p:cNvPr id="48184" name="Text Box 33"/>
            <p:cNvSpPr txBox="1">
              <a:spLocks noChangeArrowheads="1"/>
            </p:cNvSpPr>
            <p:nvPr/>
          </p:nvSpPr>
          <p:spPr bwMode="auto">
            <a:xfrm>
              <a:off x="1580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  <p:sp>
          <p:nvSpPr>
            <p:cNvPr id="48185" name="Text Box 34"/>
            <p:cNvSpPr txBox="1">
              <a:spLocks noChangeArrowheads="1"/>
            </p:cNvSpPr>
            <p:nvPr/>
          </p:nvSpPr>
          <p:spPr bwMode="auto">
            <a:xfrm>
              <a:off x="2108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  <p:sp>
          <p:nvSpPr>
            <p:cNvPr id="48186" name="Text Box 35"/>
            <p:cNvSpPr txBox="1">
              <a:spLocks noChangeArrowheads="1"/>
            </p:cNvSpPr>
            <p:nvPr/>
          </p:nvSpPr>
          <p:spPr bwMode="auto">
            <a:xfrm>
              <a:off x="1196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</p:grpSp>
      <p:sp>
        <p:nvSpPr>
          <p:cNvPr id="2422820" name="Rectangle 36"/>
          <p:cNvSpPr>
            <a:spLocks noChangeArrowheads="1"/>
          </p:cNvSpPr>
          <p:nvPr/>
        </p:nvSpPr>
        <p:spPr bwMode="auto">
          <a:xfrm>
            <a:off x="2971800" y="1447800"/>
            <a:ext cx="1981200" cy="2286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2821" name="Rectangle 37"/>
          <p:cNvSpPr>
            <a:spLocks noChangeArrowheads="1"/>
          </p:cNvSpPr>
          <p:nvPr/>
        </p:nvSpPr>
        <p:spPr bwMode="auto">
          <a:xfrm>
            <a:off x="4953000" y="1447800"/>
            <a:ext cx="7620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8135" name="Text Box 38"/>
          <p:cNvSpPr txBox="1">
            <a:spLocks noChangeArrowheads="1"/>
          </p:cNvSpPr>
          <p:nvPr/>
        </p:nvSpPr>
        <p:spPr bwMode="auto">
          <a:xfrm>
            <a:off x="5480050" y="121920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0</a:t>
            </a:r>
          </a:p>
        </p:txBody>
      </p:sp>
      <p:sp>
        <p:nvSpPr>
          <p:cNvPr id="48136" name="Text Box 39"/>
          <p:cNvSpPr txBox="1">
            <a:spLocks noChangeArrowheads="1"/>
          </p:cNvSpPr>
          <p:nvPr/>
        </p:nvSpPr>
        <p:spPr bwMode="auto">
          <a:xfrm>
            <a:off x="4876800" y="1219200"/>
            <a:ext cx="32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11</a:t>
            </a:r>
          </a:p>
        </p:txBody>
      </p:sp>
      <p:sp>
        <p:nvSpPr>
          <p:cNvPr id="48137" name="Text Box 40"/>
          <p:cNvSpPr txBox="1">
            <a:spLocks noChangeArrowheads="1"/>
          </p:cNvSpPr>
          <p:nvPr/>
        </p:nvSpPr>
        <p:spPr bwMode="auto">
          <a:xfrm>
            <a:off x="4648200" y="12192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12</a:t>
            </a:r>
          </a:p>
        </p:txBody>
      </p:sp>
      <p:sp>
        <p:nvSpPr>
          <p:cNvPr id="48138" name="Text Box 41"/>
          <p:cNvSpPr txBox="1">
            <a:spLocks noChangeArrowheads="1"/>
          </p:cNvSpPr>
          <p:nvPr/>
        </p:nvSpPr>
        <p:spPr bwMode="auto">
          <a:xfrm>
            <a:off x="2894013" y="12192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31</a:t>
            </a:r>
          </a:p>
        </p:txBody>
      </p:sp>
      <p:sp>
        <p:nvSpPr>
          <p:cNvPr id="48139" name="Text Box 42"/>
          <p:cNvSpPr txBox="1">
            <a:spLocks noChangeArrowheads="1"/>
          </p:cNvSpPr>
          <p:nvPr/>
        </p:nvSpPr>
        <p:spPr bwMode="auto">
          <a:xfrm>
            <a:off x="4905375" y="1431925"/>
            <a:ext cx="879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0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Page offset</a:t>
            </a:r>
          </a:p>
        </p:txBody>
      </p:sp>
      <p:sp>
        <p:nvSpPr>
          <p:cNvPr id="48140" name="Text Box 43"/>
          <p:cNvSpPr txBox="1">
            <a:spLocks noChangeArrowheads="1"/>
          </p:cNvSpPr>
          <p:nvPr/>
        </p:nvSpPr>
        <p:spPr bwMode="auto">
          <a:xfrm>
            <a:off x="3408363" y="1447800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0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Virtual page number</a:t>
            </a:r>
          </a:p>
        </p:txBody>
      </p:sp>
      <p:sp>
        <p:nvSpPr>
          <p:cNvPr id="2422828" name="Rectangle 44"/>
          <p:cNvSpPr>
            <a:spLocks noChangeArrowheads="1"/>
          </p:cNvSpPr>
          <p:nvPr/>
        </p:nvSpPr>
        <p:spPr bwMode="auto">
          <a:xfrm>
            <a:off x="4800600" y="5791200"/>
            <a:ext cx="739775" cy="228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2829" name="Rectangle 45"/>
          <p:cNvSpPr>
            <a:spLocks noChangeArrowheads="1"/>
          </p:cNvSpPr>
          <p:nvPr/>
        </p:nvSpPr>
        <p:spPr bwMode="auto">
          <a:xfrm>
            <a:off x="5540375" y="5791200"/>
            <a:ext cx="6096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8143" name="Text Box 46"/>
          <p:cNvSpPr txBox="1">
            <a:spLocks noChangeArrowheads="1"/>
          </p:cNvSpPr>
          <p:nvPr/>
        </p:nvSpPr>
        <p:spPr bwMode="auto">
          <a:xfrm>
            <a:off x="5915025" y="556260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0</a:t>
            </a:r>
          </a:p>
        </p:txBody>
      </p:sp>
      <p:sp>
        <p:nvSpPr>
          <p:cNvPr id="48144" name="Text Box 47"/>
          <p:cNvSpPr txBox="1">
            <a:spLocks noChangeArrowheads="1"/>
          </p:cNvSpPr>
          <p:nvPr/>
        </p:nvSpPr>
        <p:spPr bwMode="auto">
          <a:xfrm>
            <a:off x="5511800" y="5562600"/>
            <a:ext cx="32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11</a:t>
            </a:r>
          </a:p>
        </p:txBody>
      </p:sp>
      <p:sp>
        <p:nvSpPr>
          <p:cNvPr id="48145" name="Text Box 48"/>
          <p:cNvSpPr txBox="1">
            <a:spLocks noChangeArrowheads="1"/>
          </p:cNvSpPr>
          <p:nvPr/>
        </p:nvSpPr>
        <p:spPr bwMode="auto">
          <a:xfrm>
            <a:off x="5310188" y="55626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12</a:t>
            </a:r>
          </a:p>
        </p:txBody>
      </p:sp>
      <p:sp>
        <p:nvSpPr>
          <p:cNvPr id="48146" name="Text Box 49"/>
          <p:cNvSpPr txBox="1">
            <a:spLocks noChangeArrowheads="1"/>
          </p:cNvSpPr>
          <p:nvPr/>
        </p:nvSpPr>
        <p:spPr bwMode="auto">
          <a:xfrm>
            <a:off x="4710113" y="5562600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23</a:t>
            </a:r>
          </a:p>
        </p:txBody>
      </p:sp>
      <p:cxnSp>
        <p:nvCxnSpPr>
          <p:cNvPr id="48147" name="AutoShape 50"/>
          <p:cNvCxnSpPr>
            <a:cxnSpLocks noChangeShapeType="1"/>
            <a:stCxn id="48139" idx="2"/>
          </p:cNvCxnSpPr>
          <p:nvPr/>
        </p:nvCxnSpPr>
        <p:spPr bwMode="auto">
          <a:xfrm rot="16200000" flipH="1">
            <a:off x="3524250" y="3497263"/>
            <a:ext cx="4098925" cy="457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51"/>
          <p:cNvCxnSpPr>
            <a:cxnSpLocks noChangeShapeType="1"/>
            <a:stCxn id="48140" idx="2"/>
            <a:endCxn id="48166" idx="1"/>
          </p:cNvCxnSpPr>
          <p:nvPr/>
        </p:nvCxnSpPr>
        <p:spPr bwMode="auto">
          <a:xfrm rot="5400000">
            <a:off x="2123282" y="1494631"/>
            <a:ext cx="1773238" cy="2168525"/>
          </a:xfrm>
          <a:prstGeom prst="bentConnector4">
            <a:avLst>
              <a:gd name="adj1" fmla="val 35537"/>
              <a:gd name="adj2" fmla="val 110542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52"/>
          <p:cNvCxnSpPr>
            <a:cxnSpLocks noChangeShapeType="1"/>
            <a:stCxn id="2422815" idx="2"/>
            <a:endCxn id="2422828" idx="0"/>
          </p:cNvCxnSpPr>
          <p:nvPr/>
        </p:nvCxnSpPr>
        <p:spPr bwMode="auto">
          <a:xfrm rot="16200000" flipH="1">
            <a:off x="4251326" y="4872037"/>
            <a:ext cx="762000" cy="10763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2837" name="Text Box 53"/>
          <p:cNvSpPr txBox="1">
            <a:spLocks noChangeArrowheads="1"/>
          </p:cNvSpPr>
          <p:nvPr/>
        </p:nvSpPr>
        <p:spPr bwMode="auto">
          <a:xfrm>
            <a:off x="6238875" y="1752600"/>
            <a:ext cx="2552700" cy="593725"/>
          </a:xfrm>
          <a:prstGeom prst="rect">
            <a:avLst/>
          </a:prstGeo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Page offset &lt;=&gt; page size</a:t>
            </a:r>
          </a:p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12 bits: 4096 bytes</a:t>
            </a:r>
          </a:p>
        </p:txBody>
      </p:sp>
      <p:sp>
        <p:nvSpPr>
          <p:cNvPr id="2422838" name="Text Box 54"/>
          <p:cNvSpPr txBox="1">
            <a:spLocks noChangeArrowheads="1"/>
          </p:cNvSpPr>
          <p:nvPr/>
        </p:nvSpPr>
        <p:spPr bwMode="auto">
          <a:xfrm>
            <a:off x="323850" y="457200"/>
            <a:ext cx="3894138" cy="593725"/>
          </a:xfrm>
          <a:prstGeom prst="rect">
            <a:avLst/>
          </a:prstGeo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Virtual page number &lt;=&gt; page table size</a:t>
            </a:r>
          </a:p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20 bits: ~1 million</a:t>
            </a:r>
          </a:p>
        </p:txBody>
      </p:sp>
      <p:cxnSp>
        <p:nvCxnSpPr>
          <p:cNvPr id="48152" name="AutoShape 55"/>
          <p:cNvCxnSpPr>
            <a:cxnSpLocks noChangeShapeType="1"/>
            <a:stCxn id="2422838" idx="2"/>
            <a:endCxn id="2422820" idx="1"/>
          </p:cNvCxnSpPr>
          <p:nvPr/>
        </p:nvCxnSpPr>
        <p:spPr bwMode="auto">
          <a:xfrm rot="16200000" flipH="1">
            <a:off x="2366169" y="956469"/>
            <a:ext cx="511175" cy="700087"/>
          </a:xfrm>
          <a:prstGeom prst="bentConnector2">
            <a:avLst/>
          </a:prstGeom>
          <a:noFill/>
          <a:ln w="12700">
            <a:solidFill>
              <a:srgbClr val="33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56"/>
          <p:cNvCxnSpPr>
            <a:cxnSpLocks noChangeShapeType="1"/>
            <a:stCxn id="2422837" idx="1"/>
            <a:endCxn id="48139" idx="3"/>
          </p:cNvCxnSpPr>
          <p:nvPr/>
        </p:nvCxnSpPr>
        <p:spPr bwMode="auto">
          <a:xfrm rot="10800000">
            <a:off x="5784850" y="1554163"/>
            <a:ext cx="454025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33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 Box 57"/>
          <p:cNvSpPr txBox="1">
            <a:spLocks noChangeArrowheads="1"/>
          </p:cNvSpPr>
          <p:nvPr/>
        </p:nvSpPr>
        <p:spPr bwMode="auto">
          <a:xfrm>
            <a:off x="3532188" y="5715000"/>
            <a:ext cx="1352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8916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BDACD3-B098-4350-8E76-72288070A2A0}" type="slidenum">
              <a:rPr lang="en-US" altLang="zh-TW" sz="1400">
                <a:latin typeface="Comic Sans MS" pitchFamily="66" charset="0"/>
              </a:rPr>
              <a:pPr/>
              <a:t>132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Determining Page Table Size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4572000"/>
          </a:xfrm>
        </p:spPr>
        <p:txBody>
          <a:bodyPr/>
          <a:lstStyle/>
          <a:p>
            <a:pPr marL="285750" indent="-285750"/>
            <a:r>
              <a:rPr lang="en-US" altLang="zh-TW" smtClean="0">
                <a:ea typeface="PMingLiU" pitchFamily="18" charset="-120"/>
              </a:rPr>
              <a:t>Assume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32-bit virtual address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30-bit physical address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4 KB pages =&gt; 12 bit page offset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Each page table entry is one word (4 bytes)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How large is the page table?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Virtual page number = 32 - 12 = 20 bits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Number of entries = number of pages = 2^20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Total size = number of entries x bytes/entry </a:t>
            </a:r>
          </a:p>
          <a:p>
            <a:pPr marL="685800" lvl="1" indent="-228600"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= 2^20 x 4 = 4 Mbytes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Each process running needs its own page table</a:t>
            </a:r>
          </a:p>
        </p:txBody>
      </p:sp>
    </p:spTree>
    <p:extLst>
      <p:ext uri="{BB962C8B-B14F-4D97-AF65-F5344CB8AC3E}">
        <p14:creationId xmlns:p14="http://schemas.microsoft.com/office/powerpoint/2010/main" val="2938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83DDC8-601D-4CF4-AAE0-44E83ED6CC41}" type="slidenum">
              <a:rPr lang="en-US" altLang="zh-TW" sz="1400">
                <a:latin typeface="Comic Sans MS" pitchFamily="66" charset="0"/>
              </a:rPr>
              <a:pPr/>
              <a:t>133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Page Fault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How is it known whether the page is in memory?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Maintain a valid bit per page table entry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valid bit is set to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INVALID </a:t>
            </a:r>
            <a:r>
              <a:rPr lang="en-US" altLang="zh-TW" smtClean="0">
                <a:ea typeface="PMingLiU" pitchFamily="18" charset="-120"/>
              </a:rPr>
              <a:t>if the page is not in memory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valid bit is set to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VALID</a:t>
            </a:r>
            <a:r>
              <a:rPr lang="en-US" altLang="zh-TW" smtClean="0">
                <a:ea typeface="PMingLiU" pitchFamily="18" charset="-120"/>
              </a:rPr>
              <a:t> if  the page is in memory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Page fault occurs when a page is not in memory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fault results in OS fetching the page from disk into DRAM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if DRAM is full, OS must evict a page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(victim)</a:t>
            </a:r>
            <a:r>
              <a:rPr lang="en-US" altLang="zh-TW" smtClean="0">
                <a:ea typeface="PMingLiU" pitchFamily="18" charset="-120"/>
              </a:rPr>
              <a:t> to make room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if victim is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dirty </a:t>
            </a:r>
            <a:r>
              <a:rPr lang="en-US" altLang="zh-TW" smtClean="0">
                <a:ea typeface="PMingLiU" pitchFamily="18" charset="-120"/>
              </a:rPr>
              <a:t>OS updates the page on disk before fetch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OS changes page table to reflect turnover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After a page fault and page-fetching, execution resumes at the instruction which caused the fault</a:t>
            </a:r>
          </a:p>
        </p:txBody>
      </p:sp>
    </p:spTree>
    <p:extLst>
      <p:ext uri="{BB962C8B-B14F-4D97-AF65-F5344CB8AC3E}">
        <p14:creationId xmlns:p14="http://schemas.microsoft.com/office/powerpoint/2010/main" val="26237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383D4D-BCE5-4C76-AA82-30B537AFA477}" type="slidenum">
              <a:rPr lang="en-US" altLang="zh-TW" sz="1400" smtClean="0">
                <a:latin typeface="Comic Sans MS" pitchFamily="66" charset="0"/>
              </a:rPr>
              <a:pPr/>
              <a:t>134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  <a:defRPr/>
            </a:pPr>
            <a:r>
              <a:rPr lang="en-US" altLang="zh-TW" sz="7200" b="1" dirty="0" smtClean="0">
                <a:solidFill>
                  <a:srgbClr val="002060"/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>Accelerating Virtual Memory Operations</a:t>
            </a:r>
            <a:endParaRPr lang="en-US" altLang="zh-TW" sz="4000" b="1" dirty="0" smtClean="0">
              <a:solidFill>
                <a:srgbClr val="002060"/>
              </a:solidFill>
              <a:latin typeface="JasmineUPC" pitchFamily="18" charset="-34"/>
              <a:ea typeface="新細明體" pitchFamily="18" charset="-12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6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7C071-BBA0-441B-A39A-138EF9E25CC6}" type="slidenum">
              <a:rPr lang="en-US" altLang="zh-TW" sz="1400" smtClean="0">
                <a:latin typeface="Comic Sans MS" pitchFamily="66" charset="0"/>
              </a:rPr>
              <a:pPr/>
              <a:t>135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28000" cy="78105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VM =&gt; PM Translation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2438400"/>
          </a:xfrm>
        </p:spPr>
        <p:txBody>
          <a:bodyPr/>
          <a:lstStyle/>
          <a:p>
            <a:r>
              <a:rPr lang="en-US" altLang="zh-TW" sz="2000" smtClean="0">
                <a:ea typeface="新細明體" pitchFamily="18" charset="-120"/>
              </a:rPr>
              <a:t>Each program memory reference requires two memory accesses: one for VM =&gt; PM mapping and one for actual data/instruction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must make page table lookup as fast as possible</a:t>
            </a:r>
          </a:p>
          <a:p>
            <a:r>
              <a:rPr lang="en-US" altLang="zh-TW" sz="2000" smtClean="0">
                <a:ea typeface="新細明體" pitchFamily="18" charset="-120"/>
              </a:rPr>
              <a:t>Page table too big to keep in fast memory (SRAM) in its entirety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store page table in main memory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cache a portion of the page table in TLB (Translation Look-Aside Buffer)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3581400" y="1066800"/>
            <a:ext cx="4851400" cy="900113"/>
            <a:chOff x="1152" y="1401"/>
            <a:chExt cx="3056" cy="567"/>
          </a:xfrm>
        </p:grpSpPr>
        <p:sp>
          <p:nvSpPr>
            <p:cNvPr id="2509829" name="Rectangle 5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09830" name="Rectangle 6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8216" name="Text Box 7"/>
            <p:cNvSpPr txBox="1">
              <a:spLocks noChangeArrowheads="1"/>
            </p:cNvSpPr>
            <p:nvPr/>
          </p:nvSpPr>
          <p:spPr bwMode="auto">
            <a:xfrm>
              <a:off x="1646" y="1689"/>
              <a:ext cx="11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solidFill>
                    <a:schemeClr val="bg1"/>
                  </a:solidFill>
                  <a:latin typeface="Gill Sans MT" pitchFamily="34" charset="0"/>
                  <a:ea typeface="新細明體" pitchFamily="18" charset="-120"/>
                </a:rPr>
                <a:t>Virtual page number</a:t>
              </a:r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3393" y="1689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Page offset</a:t>
              </a:r>
            </a:p>
          </p:txBody>
        </p:sp>
        <p:sp>
          <p:nvSpPr>
            <p:cNvPr id="8218" name="Text Box 9"/>
            <p:cNvSpPr txBox="1">
              <a:spLocks noChangeArrowheads="1"/>
            </p:cNvSpPr>
            <p:nvPr/>
          </p:nvSpPr>
          <p:spPr bwMode="auto">
            <a:xfrm>
              <a:off x="4025" y="1401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3176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11</a:t>
              </a:r>
            </a:p>
          </p:txBody>
        </p:sp>
        <p:sp>
          <p:nvSpPr>
            <p:cNvPr id="8220" name="Text Box 11"/>
            <p:cNvSpPr txBox="1">
              <a:spLocks noChangeArrowheads="1"/>
            </p:cNvSpPr>
            <p:nvPr/>
          </p:nvSpPr>
          <p:spPr bwMode="auto">
            <a:xfrm>
              <a:off x="2936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12</a:t>
              </a:r>
            </a:p>
          </p:txBody>
        </p:sp>
        <p:sp>
          <p:nvSpPr>
            <p:cNvPr id="8221" name="Text Box 12"/>
            <p:cNvSpPr txBox="1">
              <a:spLocks noChangeArrowheads="1"/>
            </p:cNvSpPr>
            <p:nvPr/>
          </p:nvSpPr>
          <p:spPr bwMode="auto">
            <a:xfrm>
              <a:off x="1160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31</a:t>
              </a:r>
            </a:p>
          </p:txBody>
        </p:sp>
      </p:grpSp>
      <p:grpSp>
        <p:nvGrpSpPr>
          <p:cNvPr id="8198" name="Group 13"/>
          <p:cNvGrpSpPr>
            <a:grpSpLocks/>
          </p:cNvGrpSpPr>
          <p:nvPr/>
        </p:nvGrpSpPr>
        <p:grpSpPr bwMode="auto">
          <a:xfrm>
            <a:off x="4724400" y="2895600"/>
            <a:ext cx="3733800" cy="900113"/>
            <a:chOff x="1824" y="2409"/>
            <a:chExt cx="2352" cy="567"/>
          </a:xfrm>
        </p:grpSpPr>
        <p:sp>
          <p:nvSpPr>
            <p:cNvPr id="2509838" name="Rectangle 14"/>
            <p:cNvSpPr>
              <a:spLocks noChangeArrowheads="1"/>
            </p:cNvSpPr>
            <p:nvPr/>
          </p:nvSpPr>
          <p:spPr bwMode="auto">
            <a:xfrm>
              <a:off x="3168" y="2640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09839" name="Rectangle 15"/>
            <p:cNvSpPr>
              <a:spLocks noChangeArrowheads="1"/>
            </p:cNvSpPr>
            <p:nvPr/>
          </p:nvSpPr>
          <p:spPr bwMode="auto">
            <a:xfrm>
              <a:off x="1824" y="2640"/>
              <a:ext cx="1344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906" y="2697"/>
              <a:ext cx="11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solidFill>
                    <a:schemeClr val="bg1"/>
                  </a:solidFill>
                  <a:latin typeface="Gill Sans MT" pitchFamily="34" charset="0"/>
                  <a:ea typeface="新細明體" pitchFamily="18" charset="-120"/>
                </a:rPr>
                <a:t>Physical page number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393" y="2697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Page offset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988" y="2409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139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2936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12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1832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24</a:t>
              </a:r>
            </a:p>
          </p:txBody>
        </p:sp>
      </p:grpSp>
      <p:sp>
        <p:nvSpPr>
          <p:cNvPr id="2509846" name="Line 22"/>
          <p:cNvSpPr>
            <a:spLocks noChangeShapeType="1"/>
          </p:cNvSpPr>
          <p:nvPr/>
        </p:nvSpPr>
        <p:spPr bwMode="auto">
          <a:xfrm>
            <a:off x="7620000" y="20431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9847" name="Oval 23"/>
          <p:cNvSpPr>
            <a:spLocks noChangeArrowheads="1"/>
          </p:cNvSpPr>
          <p:nvPr/>
        </p:nvSpPr>
        <p:spPr bwMode="auto">
          <a:xfrm>
            <a:off x="5181600" y="2424113"/>
            <a:ext cx="1066800" cy="3810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5257800" y="2424113"/>
            <a:ext cx="97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latin typeface="Gill Sans MT" pitchFamily="34" charset="0"/>
                <a:ea typeface="新細明體" pitchFamily="18" charset="-120"/>
              </a:rPr>
              <a:t>Page table</a:t>
            </a:r>
          </a:p>
        </p:txBody>
      </p:sp>
      <p:sp>
        <p:nvSpPr>
          <p:cNvPr id="2509849" name="Line 25"/>
          <p:cNvSpPr>
            <a:spLocks noChangeShapeType="1"/>
          </p:cNvSpPr>
          <p:nvPr/>
        </p:nvSpPr>
        <p:spPr bwMode="auto">
          <a:xfrm>
            <a:off x="5715000" y="1966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9850" name="Line 26"/>
          <p:cNvSpPr>
            <a:spLocks noChangeShapeType="1"/>
          </p:cNvSpPr>
          <p:nvPr/>
        </p:nvSpPr>
        <p:spPr bwMode="auto">
          <a:xfrm>
            <a:off x="5715000" y="28051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4" name="Text Box 27"/>
          <p:cNvSpPr txBox="1">
            <a:spLocks noChangeArrowheads="1"/>
          </p:cNvSpPr>
          <p:nvPr/>
        </p:nvSpPr>
        <p:spPr bwMode="auto">
          <a:xfrm>
            <a:off x="1600200" y="1585913"/>
            <a:ext cx="159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新細明體" pitchFamily="18" charset="-120"/>
              </a:rPr>
              <a:t>Virtual address</a:t>
            </a:r>
          </a:p>
        </p:txBody>
      </p:sp>
      <p:sp>
        <p:nvSpPr>
          <p:cNvPr id="8205" name="Text Box 28"/>
          <p:cNvSpPr txBox="1">
            <a:spLocks noChangeArrowheads="1"/>
          </p:cNvSpPr>
          <p:nvPr/>
        </p:nvSpPr>
        <p:spPr bwMode="auto">
          <a:xfrm>
            <a:off x="2819400" y="3414713"/>
            <a:ext cx="171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新細明體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3898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952F5E-1F8F-451A-AF9E-E9CD016AB0A8}" type="slidenum">
              <a:rPr lang="en-US" altLang="zh-TW" sz="1400" smtClean="0">
                <a:latin typeface="Comic Sans MS" pitchFamily="66" charset="0"/>
              </a:rPr>
              <a:pPr/>
              <a:t>136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4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27075"/>
          </a:xfrm>
        </p:spPr>
        <p:txBody>
          <a:bodyPr lIns="92075" tIns="46038" rIns="92075" bIns="46038">
            <a:normAutofit fontScale="90000"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zh-TW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Speeding Up Address Translation: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    </a:t>
            </a:r>
            <a:r>
              <a:rPr lang="en-US" altLang="zh-TW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Translation </a:t>
            </a:r>
            <a:r>
              <a:rPr lang="en-US" altLang="zh-TW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Lookaside</a:t>
            </a:r>
            <a:r>
              <a:rPr lang="en-US" altLang="zh-TW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Buffer (TLB)</a:t>
            </a:r>
            <a:endParaRPr lang="en-US" altLang="zh-TW" dirty="0" smtClean="0">
              <a:solidFill>
                <a:srgbClr val="002060"/>
              </a:solidFill>
              <a:ea typeface="新細明體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1400"/>
            <a:ext cx="8153400" cy="7620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10000"/>
              </a:spcBef>
            </a:pPr>
            <a:r>
              <a:rPr lang="en-US" altLang="zh-TW" sz="1800" dirty="0" smtClean="0">
                <a:ea typeface="新細明體" pitchFamily="18" charset="-120"/>
              </a:rPr>
              <a:t>TLB: A small and fast on-chip memory structure used for address translations.</a:t>
            </a:r>
          </a:p>
          <a:p>
            <a:pPr>
              <a:spcBef>
                <a:spcPct val="10000"/>
              </a:spcBef>
            </a:pPr>
            <a:r>
              <a:rPr lang="en-US" altLang="zh-TW" sz="1800" dirty="0" smtClean="0">
                <a:ea typeface="新細明體" pitchFamily="18" charset="-120"/>
              </a:rPr>
              <a:t>If a virtual address is found in TLB  (a TLB hit), the page table in main memory is not accessed. 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85800" y="1751013"/>
            <a:ext cx="7808913" cy="4398962"/>
            <a:chOff x="432" y="1143"/>
            <a:chExt cx="4919" cy="2771"/>
          </a:xfrm>
        </p:grpSpPr>
        <p:sp>
          <p:nvSpPr>
            <p:cNvPr id="2448389" name="Freeform 5"/>
            <p:cNvSpPr>
              <a:spLocks noChangeAspect="1"/>
            </p:cNvSpPr>
            <p:nvPr/>
          </p:nvSpPr>
          <p:spPr bwMode="auto">
            <a:xfrm>
              <a:off x="2572" y="1961"/>
              <a:ext cx="586" cy="105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0" name="Freeform 6"/>
            <p:cNvSpPr>
              <a:spLocks noChangeAspect="1"/>
            </p:cNvSpPr>
            <p:nvPr/>
          </p:nvSpPr>
          <p:spPr bwMode="auto">
            <a:xfrm>
              <a:off x="1906" y="1644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1" name="Freeform 7"/>
            <p:cNvSpPr>
              <a:spLocks noChangeAspect="1"/>
            </p:cNvSpPr>
            <p:nvPr/>
          </p:nvSpPr>
          <p:spPr bwMode="auto">
            <a:xfrm>
              <a:off x="1906" y="1855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2" name="Freeform 8"/>
            <p:cNvSpPr>
              <a:spLocks noChangeAspect="1"/>
            </p:cNvSpPr>
            <p:nvPr/>
          </p:nvSpPr>
          <p:spPr bwMode="auto">
            <a:xfrm>
              <a:off x="1906" y="2066"/>
              <a:ext cx="88" cy="105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3" name="Freeform 9"/>
            <p:cNvSpPr>
              <a:spLocks noChangeAspect="1"/>
            </p:cNvSpPr>
            <p:nvPr/>
          </p:nvSpPr>
          <p:spPr bwMode="auto">
            <a:xfrm>
              <a:off x="1994" y="1644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4" name="Freeform 10"/>
            <p:cNvSpPr>
              <a:spLocks noChangeAspect="1"/>
            </p:cNvSpPr>
            <p:nvPr/>
          </p:nvSpPr>
          <p:spPr bwMode="auto">
            <a:xfrm>
              <a:off x="1994" y="1855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5" name="Freeform 11"/>
            <p:cNvSpPr>
              <a:spLocks noChangeAspect="1"/>
            </p:cNvSpPr>
            <p:nvPr/>
          </p:nvSpPr>
          <p:spPr bwMode="auto">
            <a:xfrm>
              <a:off x="1994" y="2066"/>
              <a:ext cx="578" cy="105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6" name="Freeform 12"/>
            <p:cNvSpPr>
              <a:spLocks noChangeAspect="1"/>
            </p:cNvSpPr>
            <p:nvPr/>
          </p:nvSpPr>
          <p:spPr bwMode="auto">
            <a:xfrm>
              <a:off x="1996" y="2755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6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7" name="Freeform 13"/>
            <p:cNvSpPr>
              <a:spLocks noChangeAspect="1"/>
            </p:cNvSpPr>
            <p:nvPr/>
          </p:nvSpPr>
          <p:spPr bwMode="auto">
            <a:xfrm>
              <a:off x="1996" y="2755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8" name="Freeform 14"/>
            <p:cNvSpPr>
              <a:spLocks noChangeAspect="1"/>
            </p:cNvSpPr>
            <p:nvPr/>
          </p:nvSpPr>
          <p:spPr bwMode="auto">
            <a:xfrm>
              <a:off x="1906" y="275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9" name="Freeform 15"/>
            <p:cNvSpPr>
              <a:spLocks noChangeAspect="1"/>
            </p:cNvSpPr>
            <p:nvPr/>
          </p:nvSpPr>
          <p:spPr bwMode="auto">
            <a:xfrm>
              <a:off x="1906" y="275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0" name="Freeform 16"/>
            <p:cNvSpPr>
              <a:spLocks noChangeAspect="1"/>
            </p:cNvSpPr>
            <p:nvPr/>
          </p:nvSpPr>
          <p:spPr bwMode="auto">
            <a:xfrm>
              <a:off x="1996" y="2966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1" name="Freeform 17"/>
            <p:cNvSpPr>
              <a:spLocks noChangeAspect="1"/>
            </p:cNvSpPr>
            <p:nvPr/>
          </p:nvSpPr>
          <p:spPr bwMode="auto">
            <a:xfrm>
              <a:off x="1996" y="2966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2" name="Freeform 18"/>
            <p:cNvSpPr>
              <a:spLocks noChangeAspect="1"/>
            </p:cNvSpPr>
            <p:nvPr/>
          </p:nvSpPr>
          <p:spPr bwMode="auto">
            <a:xfrm>
              <a:off x="1906" y="296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3" name="Freeform 19"/>
            <p:cNvSpPr>
              <a:spLocks noChangeAspect="1"/>
            </p:cNvSpPr>
            <p:nvPr/>
          </p:nvSpPr>
          <p:spPr bwMode="auto">
            <a:xfrm>
              <a:off x="1906" y="296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4" name="Freeform 20"/>
            <p:cNvSpPr>
              <a:spLocks noChangeAspect="1"/>
            </p:cNvSpPr>
            <p:nvPr/>
          </p:nvSpPr>
          <p:spPr bwMode="auto">
            <a:xfrm>
              <a:off x="1996" y="3175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5" name="Freeform 21"/>
            <p:cNvSpPr>
              <a:spLocks noChangeAspect="1"/>
            </p:cNvSpPr>
            <p:nvPr/>
          </p:nvSpPr>
          <p:spPr bwMode="auto">
            <a:xfrm>
              <a:off x="1996" y="3175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6" name="Freeform 22"/>
            <p:cNvSpPr>
              <a:spLocks noChangeAspect="1"/>
            </p:cNvSpPr>
            <p:nvPr/>
          </p:nvSpPr>
          <p:spPr bwMode="auto">
            <a:xfrm>
              <a:off x="1906" y="3175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7" name="Freeform 23"/>
            <p:cNvSpPr>
              <a:spLocks noChangeAspect="1"/>
            </p:cNvSpPr>
            <p:nvPr/>
          </p:nvSpPr>
          <p:spPr bwMode="auto">
            <a:xfrm>
              <a:off x="1906" y="3175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8" name="Freeform 24"/>
            <p:cNvSpPr>
              <a:spLocks noChangeAspect="1"/>
            </p:cNvSpPr>
            <p:nvPr/>
          </p:nvSpPr>
          <p:spPr bwMode="auto">
            <a:xfrm>
              <a:off x="1996" y="3387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9" name="Freeform 25"/>
            <p:cNvSpPr>
              <a:spLocks noChangeAspect="1"/>
            </p:cNvSpPr>
            <p:nvPr/>
          </p:nvSpPr>
          <p:spPr bwMode="auto">
            <a:xfrm>
              <a:off x="1996" y="3387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0" name="Freeform 26"/>
            <p:cNvSpPr>
              <a:spLocks noChangeAspect="1"/>
            </p:cNvSpPr>
            <p:nvPr/>
          </p:nvSpPr>
          <p:spPr bwMode="auto">
            <a:xfrm>
              <a:off x="1906" y="3386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1" name="Freeform 27"/>
            <p:cNvSpPr>
              <a:spLocks noChangeAspect="1"/>
            </p:cNvSpPr>
            <p:nvPr/>
          </p:nvSpPr>
          <p:spPr bwMode="auto">
            <a:xfrm>
              <a:off x="1906" y="3386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2" name="Freeform 28"/>
            <p:cNvSpPr>
              <a:spLocks noChangeAspect="1"/>
            </p:cNvSpPr>
            <p:nvPr/>
          </p:nvSpPr>
          <p:spPr bwMode="auto">
            <a:xfrm>
              <a:off x="1996" y="3598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3" name="Freeform 29"/>
            <p:cNvSpPr>
              <a:spLocks noChangeAspect="1"/>
            </p:cNvSpPr>
            <p:nvPr/>
          </p:nvSpPr>
          <p:spPr bwMode="auto">
            <a:xfrm>
              <a:off x="1996" y="3598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4" name="Freeform 30"/>
            <p:cNvSpPr>
              <a:spLocks noChangeAspect="1"/>
            </p:cNvSpPr>
            <p:nvPr/>
          </p:nvSpPr>
          <p:spPr bwMode="auto">
            <a:xfrm>
              <a:off x="1906" y="3596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5" name="Freeform 31"/>
            <p:cNvSpPr>
              <a:spLocks noChangeAspect="1"/>
            </p:cNvSpPr>
            <p:nvPr/>
          </p:nvSpPr>
          <p:spPr bwMode="auto">
            <a:xfrm>
              <a:off x="1906" y="3596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6" name="Freeform 32"/>
            <p:cNvSpPr>
              <a:spLocks noChangeAspect="1"/>
            </p:cNvSpPr>
            <p:nvPr/>
          </p:nvSpPr>
          <p:spPr bwMode="auto">
            <a:xfrm>
              <a:off x="1996" y="3809"/>
              <a:ext cx="584" cy="105"/>
            </a:xfrm>
            <a:custGeom>
              <a:avLst/>
              <a:gdLst/>
              <a:ahLst/>
              <a:cxnLst>
                <a:cxn ang="0">
                  <a:pos x="531" y="93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1" y="95"/>
                </a:cxn>
                <a:cxn ang="0">
                  <a:pos x="531" y="95"/>
                </a:cxn>
                <a:cxn ang="0">
                  <a:pos x="531" y="93"/>
                </a:cxn>
              </a:cxnLst>
              <a:rect l="0" t="0" r="r" b="b"/>
              <a:pathLst>
                <a:path w="531" h="95">
                  <a:moveTo>
                    <a:pt x="531" y="93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1" y="95"/>
                  </a:lnTo>
                  <a:lnTo>
                    <a:pt x="531" y="95"/>
                  </a:lnTo>
                  <a:lnTo>
                    <a:pt x="531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7" name="Freeform 33"/>
            <p:cNvSpPr>
              <a:spLocks noChangeAspect="1"/>
            </p:cNvSpPr>
            <p:nvPr/>
          </p:nvSpPr>
          <p:spPr bwMode="auto">
            <a:xfrm>
              <a:off x="1996" y="3809"/>
              <a:ext cx="584" cy="105"/>
            </a:xfrm>
            <a:custGeom>
              <a:avLst/>
              <a:gdLst/>
              <a:ahLst/>
              <a:cxnLst>
                <a:cxn ang="0">
                  <a:pos x="531" y="93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1" y="95"/>
                </a:cxn>
                <a:cxn ang="0">
                  <a:pos x="531" y="95"/>
                </a:cxn>
              </a:cxnLst>
              <a:rect l="0" t="0" r="r" b="b"/>
              <a:pathLst>
                <a:path w="531" h="95">
                  <a:moveTo>
                    <a:pt x="531" y="93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1" y="95"/>
                  </a:lnTo>
                  <a:lnTo>
                    <a:pt x="531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8" name="Freeform 34"/>
            <p:cNvSpPr>
              <a:spLocks noChangeAspect="1"/>
            </p:cNvSpPr>
            <p:nvPr/>
          </p:nvSpPr>
          <p:spPr bwMode="auto">
            <a:xfrm>
              <a:off x="1906" y="3807"/>
              <a:ext cx="88" cy="105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9" name="Freeform 35"/>
            <p:cNvSpPr>
              <a:spLocks noChangeAspect="1"/>
            </p:cNvSpPr>
            <p:nvPr/>
          </p:nvSpPr>
          <p:spPr bwMode="auto">
            <a:xfrm>
              <a:off x="1906" y="3807"/>
              <a:ext cx="88" cy="105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0" name="Freeform 36"/>
            <p:cNvSpPr>
              <a:spLocks noChangeAspect="1"/>
            </p:cNvSpPr>
            <p:nvPr/>
          </p:nvSpPr>
          <p:spPr bwMode="auto">
            <a:xfrm>
              <a:off x="3704" y="2606"/>
              <a:ext cx="41" cy="3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7"/>
                </a:cxn>
                <a:cxn ang="0">
                  <a:pos x="37" y="3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8" y="0"/>
                  </a:moveTo>
                  <a:lnTo>
                    <a:pt x="0" y="27"/>
                  </a:lnTo>
                  <a:lnTo>
                    <a:pt x="37" y="3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1" name="Freeform 37"/>
            <p:cNvSpPr>
              <a:spLocks noChangeAspect="1"/>
            </p:cNvSpPr>
            <p:nvPr/>
          </p:nvSpPr>
          <p:spPr bwMode="auto">
            <a:xfrm>
              <a:off x="3704" y="2606"/>
              <a:ext cx="41" cy="3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7"/>
                </a:cxn>
                <a:cxn ang="0">
                  <a:pos x="37" y="3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7" h="30">
                  <a:moveTo>
                    <a:pt x="18" y="0"/>
                  </a:moveTo>
                  <a:lnTo>
                    <a:pt x="0" y="27"/>
                  </a:lnTo>
                  <a:lnTo>
                    <a:pt x="37" y="30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2" name="Freeform 38"/>
            <p:cNvSpPr>
              <a:spLocks noChangeAspect="1"/>
            </p:cNvSpPr>
            <p:nvPr/>
          </p:nvSpPr>
          <p:spPr bwMode="auto">
            <a:xfrm>
              <a:off x="3704" y="2293"/>
              <a:ext cx="41" cy="3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1"/>
                </a:cxn>
                <a:cxn ang="0">
                  <a:pos x="37" y="29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</a:cxnLst>
              <a:rect l="0" t="0" r="r" b="b"/>
              <a:pathLst>
                <a:path w="37" h="31">
                  <a:moveTo>
                    <a:pt x="14" y="0"/>
                  </a:moveTo>
                  <a:lnTo>
                    <a:pt x="0" y="31"/>
                  </a:lnTo>
                  <a:lnTo>
                    <a:pt x="37" y="29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3" name="Freeform 39"/>
            <p:cNvSpPr>
              <a:spLocks noChangeAspect="1"/>
            </p:cNvSpPr>
            <p:nvPr/>
          </p:nvSpPr>
          <p:spPr bwMode="auto">
            <a:xfrm>
              <a:off x="3704" y="2293"/>
              <a:ext cx="41" cy="3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1"/>
                </a:cxn>
                <a:cxn ang="0">
                  <a:pos x="37" y="29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31">
                  <a:moveTo>
                    <a:pt x="14" y="0"/>
                  </a:moveTo>
                  <a:lnTo>
                    <a:pt x="0" y="31"/>
                  </a:lnTo>
                  <a:lnTo>
                    <a:pt x="37" y="29"/>
                  </a:lnTo>
                  <a:lnTo>
                    <a:pt x="14" y="2"/>
                  </a:lnTo>
                  <a:lnTo>
                    <a:pt x="14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4" name="Freeform 40"/>
            <p:cNvSpPr>
              <a:spLocks noChangeAspect="1"/>
            </p:cNvSpPr>
            <p:nvPr/>
          </p:nvSpPr>
          <p:spPr bwMode="auto">
            <a:xfrm>
              <a:off x="3704" y="2081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9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9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5" name="Freeform 41"/>
            <p:cNvSpPr>
              <a:spLocks noChangeAspect="1"/>
            </p:cNvSpPr>
            <p:nvPr/>
          </p:nvSpPr>
          <p:spPr bwMode="auto">
            <a:xfrm>
              <a:off x="3704" y="2081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9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9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6" name="Freeform 42"/>
            <p:cNvSpPr>
              <a:spLocks noChangeAspect="1"/>
            </p:cNvSpPr>
            <p:nvPr/>
          </p:nvSpPr>
          <p:spPr bwMode="auto">
            <a:xfrm>
              <a:off x="3708" y="1784"/>
              <a:ext cx="3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7" name="Freeform 43"/>
            <p:cNvSpPr>
              <a:spLocks noChangeAspect="1"/>
            </p:cNvSpPr>
            <p:nvPr/>
          </p:nvSpPr>
          <p:spPr bwMode="auto">
            <a:xfrm>
              <a:off x="3708" y="1784"/>
              <a:ext cx="3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7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8" name="Freeform 44"/>
            <p:cNvSpPr>
              <a:spLocks noChangeAspect="1"/>
            </p:cNvSpPr>
            <p:nvPr/>
          </p:nvSpPr>
          <p:spPr bwMode="auto">
            <a:xfrm>
              <a:off x="2572" y="1961"/>
              <a:ext cx="586" cy="105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9" name="Freeform 45"/>
            <p:cNvSpPr>
              <a:spLocks noChangeAspect="1"/>
            </p:cNvSpPr>
            <p:nvPr/>
          </p:nvSpPr>
          <p:spPr bwMode="auto">
            <a:xfrm>
              <a:off x="2854" y="1798"/>
              <a:ext cx="865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6" y="8"/>
                </a:cxn>
                <a:cxn ang="0">
                  <a:pos x="786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786" h="8">
                  <a:moveTo>
                    <a:pt x="0" y="8"/>
                  </a:moveTo>
                  <a:lnTo>
                    <a:pt x="786" y="8"/>
                  </a:lnTo>
                  <a:lnTo>
                    <a:pt x="786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0" name="Freeform 46"/>
            <p:cNvSpPr>
              <a:spLocks noChangeAspect="1"/>
            </p:cNvSpPr>
            <p:nvPr/>
          </p:nvSpPr>
          <p:spPr bwMode="auto">
            <a:xfrm>
              <a:off x="2854" y="1798"/>
              <a:ext cx="865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6" y="8"/>
                </a:cxn>
                <a:cxn ang="0">
                  <a:pos x="786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786" h="8">
                  <a:moveTo>
                    <a:pt x="0" y="8"/>
                  </a:moveTo>
                  <a:lnTo>
                    <a:pt x="786" y="8"/>
                  </a:lnTo>
                  <a:lnTo>
                    <a:pt x="786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1" name="Freeform 47"/>
            <p:cNvSpPr>
              <a:spLocks noChangeAspect="1"/>
            </p:cNvSpPr>
            <p:nvPr/>
          </p:nvSpPr>
          <p:spPr bwMode="auto">
            <a:xfrm>
              <a:off x="2861" y="1589"/>
              <a:ext cx="863" cy="5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0" y="470"/>
                </a:cxn>
                <a:cxn ang="0">
                  <a:pos x="784" y="462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784" h="470">
                  <a:moveTo>
                    <a:pt x="0" y="8"/>
                  </a:moveTo>
                  <a:lnTo>
                    <a:pt x="780" y="470"/>
                  </a:lnTo>
                  <a:lnTo>
                    <a:pt x="784" y="462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2" name="Freeform 48"/>
            <p:cNvSpPr>
              <a:spLocks noChangeAspect="1"/>
            </p:cNvSpPr>
            <p:nvPr/>
          </p:nvSpPr>
          <p:spPr bwMode="auto">
            <a:xfrm>
              <a:off x="2861" y="1589"/>
              <a:ext cx="863" cy="5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0" y="470"/>
                </a:cxn>
                <a:cxn ang="0">
                  <a:pos x="784" y="462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784" h="470">
                  <a:moveTo>
                    <a:pt x="0" y="8"/>
                  </a:moveTo>
                  <a:lnTo>
                    <a:pt x="780" y="470"/>
                  </a:lnTo>
                  <a:lnTo>
                    <a:pt x="784" y="462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3" name="Freeform 49"/>
            <p:cNvSpPr>
              <a:spLocks noChangeAspect="1"/>
            </p:cNvSpPr>
            <p:nvPr/>
          </p:nvSpPr>
          <p:spPr bwMode="auto">
            <a:xfrm>
              <a:off x="2854" y="1906"/>
              <a:ext cx="870" cy="4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377"/>
                </a:cxn>
                <a:cxn ang="0">
                  <a:pos x="790" y="370"/>
                </a:cxn>
                <a:cxn ang="0">
                  <a:pos x="4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0" h="377">
                  <a:moveTo>
                    <a:pt x="0" y="6"/>
                  </a:moveTo>
                  <a:lnTo>
                    <a:pt x="788" y="377"/>
                  </a:lnTo>
                  <a:lnTo>
                    <a:pt x="790" y="370"/>
                  </a:lnTo>
                  <a:lnTo>
                    <a:pt x="4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4" name="Freeform 50"/>
            <p:cNvSpPr>
              <a:spLocks noChangeAspect="1"/>
            </p:cNvSpPr>
            <p:nvPr/>
          </p:nvSpPr>
          <p:spPr bwMode="auto">
            <a:xfrm>
              <a:off x="2854" y="1906"/>
              <a:ext cx="870" cy="4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377"/>
                </a:cxn>
                <a:cxn ang="0">
                  <a:pos x="790" y="370"/>
                </a:cxn>
                <a:cxn ang="0">
                  <a:pos x="4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0" h="377">
                  <a:moveTo>
                    <a:pt x="0" y="6"/>
                  </a:moveTo>
                  <a:lnTo>
                    <a:pt x="788" y="377"/>
                  </a:lnTo>
                  <a:lnTo>
                    <a:pt x="790" y="370"/>
                  </a:lnTo>
                  <a:lnTo>
                    <a:pt x="4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5" name="Freeform 51"/>
            <p:cNvSpPr>
              <a:spLocks noChangeAspect="1"/>
            </p:cNvSpPr>
            <p:nvPr/>
          </p:nvSpPr>
          <p:spPr bwMode="auto">
            <a:xfrm>
              <a:off x="2854" y="2114"/>
              <a:ext cx="872" cy="5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6" y="468"/>
                </a:cxn>
                <a:cxn ang="0">
                  <a:pos x="792" y="462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2" h="468">
                  <a:moveTo>
                    <a:pt x="0" y="6"/>
                  </a:moveTo>
                  <a:lnTo>
                    <a:pt x="786" y="468"/>
                  </a:lnTo>
                  <a:lnTo>
                    <a:pt x="792" y="462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6" name="Freeform 52"/>
            <p:cNvSpPr>
              <a:spLocks noChangeAspect="1"/>
            </p:cNvSpPr>
            <p:nvPr/>
          </p:nvSpPr>
          <p:spPr bwMode="auto">
            <a:xfrm>
              <a:off x="2854" y="2114"/>
              <a:ext cx="872" cy="5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6" y="468"/>
                </a:cxn>
                <a:cxn ang="0">
                  <a:pos x="792" y="462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2" h="468">
                  <a:moveTo>
                    <a:pt x="0" y="6"/>
                  </a:moveTo>
                  <a:lnTo>
                    <a:pt x="786" y="468"/>
                  </a:lnTo>
                  <a:lnTo>
                    <a:pt x="792" y="462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7" name="Freeform 53"/>
            <p:cNvSpPr>
              <a:spLocks noChangeAspect="1"/>
            </p:cNvSpPr>
            <p:nvPr/>
          </p:nvSpPr>
          <p:spPr bwMode="auto">
            <a:xfrm>
              <a:off x="1996" y="2650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8" name="Freeform 54"/>
            <p:cNvSpPr>
              <a:spLocks noChangeAspect="1"/>
            </p:cNvSpPr>
            <p:nvPr/>
          </p:nvSpPr>
          <p:spPr bwMode="auto">
            <a:xfrm>
              <a:off x="1996" y="2650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9" name="Freeform 55"/>
            <p:cNvSpPr>
              <a:spLocks noChangeAspect="1"/>
            </p:cNvSpPr>
            <p:nvPr/>
          </p:nvSpPr>
          <p:spPr bwMode="auto">
            <a:xfrm>
              <a:off x="1906" y="2648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0" name="Freeform 56"/>
            <p:cNvSpPr>
              <a:spLocks noChangeAspect="1"/>
            </p:cNvSpPr>
            <p:nvPr/>
          </p:nvSpPr>
          <p:spPr bwMode="auto">
            <a:xfrm>
              <a:off x="1906" y="2648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1" name="Freeform 57"/>
            <p:cNvSpPr>
              <a:spLocks noChangeAspect="1"/>
            </p:cNvSpPr>
            <p:nvPr/>
          </p:nvSpPr>
          <p:spPr bwMode="auto">
            <a:xfrm>
              <a:off x="1996" y="2859"/>
              <a:ext cx="584" cy="107"/>
            </a:xfrm>
            <a:custGeom>
              <a:avLst/>
              <a:gdLst/>
              <a:ahLst/>
              <a:cxnLst>
                <a:cxn ang="0">
                  <a:pos x="531" y="95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5"/>
                </a:cxn>
              </a:cxnLst>
              <a:rect l="0" t="0" r="r" b="b"/>
              <a:pathLst>
                <a:path w="531" h="97">
                  <a:moveTo>
                    <a:pt x="531" y="95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2" name="Freeform 58"/>
            <p:cNvSpPr>
              <a:spLocks noChangeAspect="1"/>
            </p:cNvSpPr>
            <p:nvPr/>
          </p:nvSpPr>
          <p:spPr bwMode="auto">
            <a:xfrm>
              <a:off x="1996" y="2859"/>
              <a:ext cx="584" cy="107"/>
            </a:xfrm>
            <a:custGeom>
              <a:avLst/>
              <a:gdLst/>
              <a:ahLst/>
              <a:cxnLst>
                <a:cxn ang="0">
                  <a:pos x="531" y="95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5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3" name="Freeform 59"/>
            <p:cNvSpPr>
              <a:spLocks noChangeAspect="1"/>
            </p:cNvSpPr>
            <p:nvPr/>
          </p:nvSpPr>
          <p:spPr bwMode="auto">
            <a:xfrm>
              <a:off x="1906" y="2859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4" name="Freeform 60"/>
            <p:cNvSpPr>
              <a:spLocks noChangeAspect="1"/>
            </p:cNvSpPr>
            <p:nvPr/>
          </p:nvSpPr>
          <p:spPr bwMode="auto">
            <a:xfrm>
              <a:off x="1906" y="2859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5" name="Freeform 61"/>
            <p:cNvSpPr>
              <a:spLocks noChangeAspect="1"/>
            </p:cNvSpPr>
            <p:nvPr/>
          </p:nvSpPr>
          <p:spPr bwMode="auto">
            <a:xfrm>
              <a:off x="1996" y="3071"/>
              <a:ext cx="584" cy="106"/>
            </a:xfrm>
            <a:custGeom>
              <a:avLst/>
              <a:gdLst/>
              <a:ahLst/>
              <a:cxnLst>
                <a:cxn ang="0">
                  <a:pos x="531" y="94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  <a:cxn ang="0">
                  <a:pos x="531" y="94"/>
                </a:cxn>
              </a:cxnLst>
              <a:rect l="0" t="0" r="r" b="b"/>
              <a:pathLst>
                <a:path w="531" h="96">
                  <a:moveTo>
                    <a:pt x="531" y="94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lnTo>
                    <a:pt x="531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6" name="Freeform 62"/>
            <p:cNvSpPr>
              <a:spLocks noChangeAspect="1"/>
            </p:cNvSpPr>
            <p:nvPr/>
          </p:nvSpPr>
          <p:spPr bwMode="auto">
            <a:xfrm>
              <a:off x="1996" y="3071"/>
              <a:ext cx="584" cy="106"/>
            </a:xfrm>
            <a:custGeom>
              <a:avLst/>
              <a:gdLst/>
              <a:ahLst/>
              <a:cxnLst>
                <a:cxn ang="0">
                  <a:pos x="531" y="94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4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7" name="Freeform 63"/>
            <p:cNvSpPr>
              <a:spLocks noChangeAspect="1"/>
            </p:cNvSpPr>
            <p:nvPr/>
          </p:nvSpPr>
          <p:spPr bwMode="auto">
            <a:xfrm>
              <a:off x="1906" y="3069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8" name="Freeform 64"/>
            <p:cNvSpPr>
              <a:spLocks noChangeAspect="1"/>
            </p:cNvSpPr>
            <p:nvPr/>
          </p:nvSpPr>
          <p:spPr bwMode="auto">
            <a:xfrm>
              <a:off x="1906" y="3069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9" name="Freeform 65"/>
            <p:cNvSpPr>
              <a:spLocks noChangeAspect="1"/>
            </p:cNvSpPr>
            <p:nvPr/>
          </p:nvSpPr>
          <p:spPr bwMode="auto">
            <a:xfrm>
              <a:off x="1996" y="3280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6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0" name="Freeform 66"/>
            <p:cNvSpPr>
              <a:spLocks noChangeAspect="1"/>
            </p:cNvSpPr>
            <p:nvPr/>
          </p:nvSpPr>
          <p:spPr bwMode="auto">
            <a:xfrm>
              <a:off x="1996" y="3280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1" name="Freeform 67"/>
            <p:cNvSpPr>
              <a:spLocks noChangeAspect="1"/>
            </p:cNvSpPr>
            <p:nvPr/>
          </p:nvSpPr>
          <p:spPr bwMode="auto">
            <a:xfrm>
              <a:off x="1906" y="328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2" name="Freeform 68"/>
            <p:cNvSpPr>
              <a:spLocks noChangeAspect="1"/>
            </p:cNvSpPr>
            <p:nvPr/>
          </p:nvSpPr>
          <p:spPr bwMode="auto">
            <a:xfrm>
              <a:off x="1906" y="328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3" name="Freeform 69"/>
            <p:cNvSpPr>
              <a:spLocks noChangeAspect="1"/>
            </p:cNvSpPr>
            <p:nvPr/>
          </p:nvSpPr>
          <p:spPr bwMode="auto">
            <a:xfrm>
              <a:off x="1996" y="3493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4" name="Freeform 70"/>
            <p:cNvSpPr>
              <a:spLocks noChangeAspect="1"/>
            </p:cNvSpPr>
            <p:nvPr/>
          </p:nvSpPr>
          <p:spPr bwMode="auto">
            <a:xfrm>
              <a:off x="1996" y="3493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5" name="Freeform 71"/>
            <p:cNvSpPr>
              <a:spLocks noChangeAspect="1"/>
            </p:cNvSpPr>
            <p:nvPr/>
          </p:nvSpPr>
          <p:spPr bwMode="auto">
            <a:xfrm>
              <a:off x="1906" y="349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6" name="Freeform 72"/>
            <p:cNvSpPr>
              <a:spLocks noChangeAspect="1"/>
            </p:cNvSpPr>
            <p:nvPr/>
          </p:nvSpPr>
          <p:spPr bwMode="auto">
            <a:xfrm>
              <a:off x="1906" y="349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7" name="Freeform 73"/>
            <p:cNvSpPr>
              <a:spLocks noChangeAspect="1"/>
            </p:cNvSpPr>
            <p:nvPr/>
          </p:nvSpPr>
          <p:spPr bwMode="auto">
            <a:xfrm>
              <a:off x="1996" y="3702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531" y="98"/>
                </a:cxn>
                <a:cxn ang="0">
                  <a:pos x="531" y="98"/>
                </a:cxn>
                <a:cxn ang="0">
                  <a:pos x="531" y="96"/>
                </a:cxn>
              </a:cxnLst>
              <a:rect l="0" t="0" r="r" b="b"/>
              <a:pathLst>
                <a:path w="531" h="98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531" y="98"/>
                  </a:lnTo>
                  <a:lnTo>
                    <a:pt x="531" y="98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8" name="Freeform 74"/>
            <p:cNvSpPr>
              <a:spLocks noChangeAspect="1"/>
            </p:cNvSpPr>
            <p:nvPr/>
          </p:nvSpPr>
          <p:spPr bwMode="auto">
            <a:xfrm>
              <a:off x="1996" y="3702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531" y="98"/>
                </a:cxn>
                <a:cxn ang="0">
                  <a:pos x="531" y="98"/>
                </a:cxn>
              </a:cxnLst>
              <a:rect l="0" t="0" r="r" b="b"/>
              <a:pathLst>
                <a:path w="531" h="98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531" y="98"/>
                  </a:lnTo>
                  <a:lnTo>
                    <a:pt x="531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9" name="Freeform 75"/>
            <p:cNvSpPr>
              <a:spLocks noChangeAspect="1"/>
            </p:cNvSpPr>
            <p:nvPr/>
          </p:nvSpPr>
          <p:spPr bwMode="auto">
            <a:xfrm>
              <a:off x="1906" y="3702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0" name="Freeform 76"/>
            <p:cNvSpPr>
              <a:spLocks noChangeAspect="1"/>
            </p:cNvSpPr>
            <p:nvPr/>
          </p:nvSpPr>
          <p:spPr bwMode="auto">
            <a:xfrm>
              <a:off x="1906" y="3702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1" name="Freeform 77"/>
            <p:cNvSpPr>
              <a:spLocks noChangeAspect="1"/>
            </p:cNvSpPr>
            <p:nvPr/>
          </p:nvSpPr>
          <p:spPr bwMode="auto">
            <a:xfrm>
              <a:off x="1996" y="2544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2" name="Freeform 78"/>
            <p:cNvSpPr>
              <a:spLocks noChangeAspect="1"/>
            </p:cNvSpPr>
            <p:nvPr/>
          </p:nvSpPr>
          <p:spPr bwMode="auto">
            <a:xfrm>
              <a:off x="1906" y="2544"/>
              <a:ext cx="88" cy="104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80" y="94"/>
                </a:cxn>
                <a:cxn ang="0">
                  <a:pos x="80" y="94"/>
                </a:cxn>
              </a:cxnLst>
              <a:rect l="0" t="0" r="r" b="b"/>
              <a:pathLst>
                <a:path w="80" h="94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0" y="94"/>
                  </a:lnTo>
                  <a:lnTo>
                    <a:pt x="80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0321" name="Rectangle 79"/>
            <p:cNvSpPr>
              <a:spLocks noChangeAspect="1" noChangeArrowheads="1"/>
            </p:cNvSpPr>
            <p:nvPr/>
          </p:nvSpPr>
          <p:spPr bwMode="auto">
            <a:xfrm>
              <a:off x="1929" y="2659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2" name="Rectangle 80"/>
            <p:cNvSpPr>
              <a:spLocks noChangeAspect="1" noChangeArrowheads="1"/>
            </p:cNvSpPr>
            <p:nvPr/>
          </p:nvSpPr>
          <p:spPr bwMode="auto">
            <a:xfrm>
              <a:off x="1929" y="276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3" name="Rectangle 81"/>
            <p:cNvSpPr>
              <a:spLocks noChangeAspect="1" noChangeArrowheads="1"/>
            </p:cNvSpPr>
            <p:nvPr/>
          </p:nvSpPr>
          <p:spPr bwMode="auto">
            <a:xfrm>
              <a:off x="1929" y="287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4" name="Rectangle 82"/>
            <p:cNvSpPr>
              <a:spLocks noChangeAspect="1" noChangeArrowheads="1"/>
            </p:cNvSpPr>
            <p:nvPr/>
          </p:nvSpPr>
          <p:spPr bwMode="auto">
            <a:xfrm>
              <a:off x="1929" y="297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5" name="Rectangle 83"/>
            <p:cNvSpPr>
              <a:spLocks noChangeAspect="1" noChangeArrowheads="1"/>
            </p:cNvSpPr>
            <p:nvPr/>
          </p:nvSpPr>
          <p:spPr bwMode="auto">
            <a:xfrm>
              <a:off x="1929" y="308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6" name="Rectangle 84"/>
            <p:cNvSpPr>
              <a:spLocks noChangeAspect="1" noChangeArrowheads="1"/>
            </p:cNvSpPr>
            <p:nvPr/>
          </p:nvSpPr>
          <p:spPr bwMode="auto">
            <a:xfrm>
              <a:off x="1929" y="318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7" name="Rectangle 85"/>
            <p:cNvSpPr>
              <a:spLocks noChangeAspect="1" noChangeArrowheads="1"/>
            </p:cNvSpPr>
            <p:nvPr/>
          </p:nvSpPr>
          <p:spPr bwMode="auto">
            <a:xfrm>
              <a:off x="1929" y="329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8" name="Rectangle 86"/>
            <p:cNvSpPr>
              <a:spLocks noChangeAspect="1" noChangeArrowheads="1"/>
            </p:cNvSpPr>
            <p:nvPr/>
          </p:nvSpPr>
          <p:spPr bwMode="auto">
            <a:xfrm>
              <a:off x="1929" y="339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9" name="Rectangle 87"/>
            <p:cNvSpPr>
              <a:spLocks noChangeAspect="1" noChangeArrowheads="1"/>
            </p:cNvSpPr>
            <p:nvPr/>
          </p:nvSpPr>
          <p:spPr bwMode="auto">
            <a:xfrm>
              <a:off x="1929" y="35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0" name="Rectangle 88"/>
            <p:cNvSpPr>
              <a:spLocks noChangeAspect="1" noChangeArrowheads="1"/>
            </p:cNvSpPr>
            <p:nvPr/>
          </p:nvSpPr>
          <p:spPr bwMode="auto">
            <a:xfrm>
              <a:off x="1929" y="3607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1" name="Rectangle 89"/>
            <p:cNvSpPr>
              <a:spLocks noChangeAspect="1" noChangeArrowheads="1"/>
            </p:cNvSpPr>
            <p:nvPr/>
          </p:nvSpPr>
          <p:spPr bwMode="auto">
            <a:xfrm>
              <a:off x="1929" y="371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2" name="Rectangle 90"/>
            <p:cNvSpPr>
              <a:spLocks noChangeAspect="1" noChangeArrowheads="1"/>
            </p:cNvSpPr>
            <p:nvPr/>
          </p:nvSpPr>
          <p:spPr bwMode="auto">
            <a:xfrm>
              <a:off x="1929" y="381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2448475" name="Freeform 91"/>
            <p:cNvSpPr>
              <a:spLocks noChangeAspect="1"/>
            </p:cNvSpPr>
            <p:nvPr/>
          </p:nvSpPr>
          <p:spPr bwMode="auto">
            <a:xfrm>
              <a:off x="2266" y="2684"/>
              <a:ext cx="36" cy="3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6" name="Freeform 92"/>
            <p:cNvSpPr>
              <a:spLocks noChangeAspect="1"/>
            </p:cNvSpPr>
            <p:nvPr/>
          </p:nvSpPr>
          <p:spPr bwMode="auto">
            <a:xfrm>
              <a:off x="2266" y="2788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2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7" name="Freeform 93"/>
            <p:cNvSpPr>
              <a:spLocks noChangeAspect="1"/>
            </p:cNvSpPr>
            <p:nvPr/>
          </p:nvSpPr>
          <p:spPr bwMode="auto">
            <a:xfrm>
              <a:off x="2266" y="2894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8" name="Freeform 94"/>
            <p:cNvSpPr>
              <a:spLocks noChangeAspect="1"/>
            </p:cNvSpPr>
            <p:nvPr/>
          </p:nvSpPr>
          <p:spPr bwMode="auto">
            <a:xfrm>
              <a:off x="2266" y="3000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9" name="Freeform 95"/>
            <p:cNvSpPr>
              <a:spLocks noChangeAspect="1"/>
            </p:cNvSpPr>
            <p:nvPr/>
          </p:nvSpPr>
          <p:spPr bwMode="auto">
            <a:xfrm>
              <a:off x="2266" y="3105"/>
              <a:ext cx="36" cy="36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0" name="Freeform 96"/>
            <p:cNvSpPr>
              <a:spLocks noChangeAspect="1"/>
            </p:cNvSpPr>
            <p:nvPr/>
          </p:nvSpPr>
          <p:spPr bwMode="auto">
            <a:xfrm>
              <a:off x="2266" y="3211"/>
              <a:ext cx="36" cy="3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4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4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1" name="Freeform 97"/>
            <p:cNvSpPr>
              <a:spLocks noChangeAspect="1"/>
            </p:cNvSpPr>
            <p:nvPr/>
          </p:nvSpPr>
          <p:spPr bwMode="auto">
            <a:xfrm>
              <a:off x="2266" y="3315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2" name="Freeform 98"/>
            <p:cNvSpPr>
              <a:spLocks noChangeAspect="1"/>
            </p:cNvSpPr>
            <p:nvPr/>
          </p:nvSpPr>
          <p:spPr bwMode="auto">
            <a:xfrm>
              <a:off x="2266" y="3421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3" name="Freeform 99"/>
            <p:cNvSpPr>
              <a:spLocks noChangeAspect="1"/>
            </p:cNvSpPr>
            <p:nvPr/>
          </p:nvSpPr>
          <p:spPr bwMode="auto">
            <a:xfrm>
              <a:off x="2266" y="3527"/>
              <a:ext cx="36" cy="35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2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1"/>
                </a:cxn>
              </a:cxnLst>
              <a:rect l="0" t="0" r="r" b="b"/>
              <a:pathLst>
                <a:path w="33" h="32">
                  <a:moveTo>
                    <a:pt x="16" y="31"/>
                  </a:moveTo>
                  <a:lnTo>
                    <a:pt x="20" y="32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4" name="Freeform 100"/>
            <p:cNvSpPr>
              <a:spLocks noChangeAspect="1"/>
            </p:cNvSpPr>
            <p:nvPr/>
          </p:nvSpPr>
          <p:spPr bwMode="auto">
            <a:xfrm>
              <a:off x="2266" y="3632"/>
              <a:ext cx="36" cy="36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5" name="Freeform 101"/>
            <p:cNvSpPr>
              <a:spLocks noChangeAspect="1"/>
            </p:cNvSpPr>
            <p:nvPr/>
          </p:nvSpPr>
          <p:spPr bwMode="auto">
            <a:xfrm>
              <a:off x="2266" y="3737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2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6" name="Freeform 102"/>
            <p:cNvSpPr>
              <a:spLocks noChangeAspect="1"/>
            </p:cNvSpPr>
            <p:nvPr/>
          </p:nvSpPr>
          <p:spPr bwMode="auto">
            <a:xfrm>
              <a:off x="2266" y="3842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7" name="Freeform 103"/>
            <p:cNvSpPr>
              <a:spLocks noChangeAspect="1"/>
            </p:cNvSpPr>
            <p:nvPr/>
          </p:nvSpPr>
          <p:spPr bwMode="auto">
            <a:xfrm>
              <a:off x="1906" y="1540"/>
              <a:ext cx="88" cy="104"/>
            </a:xfrm>
            <a:custGeom>
              <a:avLst/>
              <a:gdLst/>
              <a:ahLst/>
              <a:cxnLst>
                <a:cxn ang="0">
                  <a:pos x="80" y="93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3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8" name="Freeform 104"/>
            <p:cNvSpPr>
              <a:spLocks noChangeAspect="1"/>
            </p:cNvSpPr>
            <p:nvPr/>
          </p:nvSpPr>
          <p:spPr bwMode="auto">
            <a:xfrm>
              <a:off x="1906" y="1750"/>
              <a:ext cx="88" cy="105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9" name="Freeform 105"/>
            <p:cNvSpPr>
              <a:spLocks noChangeAspect="1"/>
            </p:cNvSpPr>
            <p:nvPr/>
          </p:nvSpPr>
          <p:spPr bwMode="auto">
            <a:xfrm>
              <a:off x="1906" y="1961"/>
              <a:ext cx="88" cy="105"/>
            </a:xfrm>
            <a:custGeom>
              <a:avLst/>
              <a:gdLst/>
              <a:ahLst/>
              <a:cxnLst>
                <a:cxn ang="0">
                  <a:pos x="80" y="93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3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0" name="Freeform 106"/>
            <p:cNvSpPr>
              <a:spLocks noChangeAspect="1"/>
            </p:cNvSpPr>
            <p:nvPr/>
          </p:nvSpPr>
          <p:spPr bwMode="auto">
            <a:xfrm>
              <a:off x="2572" y="1434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1" name="Freeform 107"/>
            <p:cNvSpPr>
              <a:spLocks noChangeAspect="1"/>
            </p:cNvSpPr>
            <p:nvPr/>
          </p:nvSpPr>
          <p:spPr bwMode="auto">
            <a:xfrm>
              <a:off x="1906" y="1434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0350" name="Rectangle 108"/>
            <p:cNvSpPr>
              <a:spLocks noChangeAspect="1" noChangeArrowheads="1"/>
            </p:cNvSpPr>
            <p:nvPr/>
          </p:nvSpPr>
          <p:spPr bwMode="auto">
            <a:xfrm>
              <a:off x="1929" y="155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1" name="Rectangle 109"/>
            <p:cNvSpPr>
              <a:spLocks noChangeAspect="1" noChangeArrowheads="1"/>
            </p:cNvSpPr>
            <p:nvPr/>
          </p:nvSpPr>
          <p:spPr bwMode="auto">
            <a:xfrm>
              <a:off x="1929" y="165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2" name="Rectangle 110"/>
            <p:cNvSpPr>
              <a:spLocks noChangeAspect="1" noChangeArrowheads="1"/>
            </p:cNvSpPr>
            <p:nvPr/>
          </p:nvSpPr>
          <p:spPr bwMode="auto">
            <a:xfrm>
              <a:off x="1929" y="17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3" name="Rectangle 111"/>
            <p:cNvSpPr>
              <a:spLocks noChangeAspect="1" noChangeArrowheads="1"/>
            </p:cNvSpPr>
            <p:nvPr/>
          </p:nvSpPr>
          <p:spPr bwMode="auto">
            <a:xfrm>
              <a:off x="1929" y="186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4" name="Rectangle 112"/>
            <p:cNvSpPr>
              <a:spLocks noChangeAspect="1" noChangeArrowheads="1"/>
            </p:cNvSpPr>
            <p:nvPr/>
          </p:nvSpPr>
          <p:spPr bwMode="auto">
            <a:xfrm>
              <a:off x="1929" y="1972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5" name="Rectangle 113"/>
            <p:cNvSpPr>
              <a:spLocks noChangeAspect="1" noChangeArrowheads="1"/>
            </p:cNvSpPr>
            <p:nvPr/>
          </p:nvSpPr>
          <p:spPr bwMode="auto">
            <a:xfrm>
              <a:off x="1929" y="2077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2448498" name="Freeform 114"/>
            <p:cNvSpPr>
              <a:spLocks noChangeAspect="1"/>
            </p:cNvSpPr>
            <p:nvPr/>
          </p:nvSpPr>
          <p:spPr bwMode="auto">
            <a:xfrm>
              <a:off x="1994" y="1540"/>
              <a:ext cx="578" cy="104"/>
            </a:xfrm>
            <a:custGeom>
              <a:avLst/>
              <a:gdLst/>
              <a:ahLst/>
              <a:cxnLst>
                <a:cxn ang="0">
                  <a:pos x="525" y="93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25" y="95"/>
                </a:cxn>
                <a:cxn ang="0">
                  <a:pos x="525" y="95"/>
                </a:cxn>
              </a:cxnLst>
              <a:rect l="0" t="0" r="r" b="b"/>
              <a:pathLst>
                <a:path w="525" h="95">
                  <a:moveTo>
                    <a:pt x="525" y="93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25" y="95"/>
                  </a:lnTo>
                  <a:lnTo>
                    <a:pt x="52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9" name="Freeform 115"/>
            <p:cNvSpPr>
              <a:spLocks noChangeAspect="1"/>
            </p:cNvSpPr>
            <p:nvPr/>
          </p:nvSpPr>
          <p:spPr bwMode="auto">
            <a:xfrm>
              <a:off x="1994" y="1750"/>
              <a:ext cx="578" cy="105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0" name="Freeform 116"/>
            <p:cNvSpPr>
              <a:spLocks noChangeAspect="1"/>
            </p:cNvSpPr>
            <p:nvPr/>
          </p:nvSpPr>
          <p:spPr bwMode="auto">
            <a:xfrm>
              <a:off x="1994" y="1961"/>
              <a:ext cx="578" cy="105"/>
            </a:xfrm>
            <a:custGeom>
              <a:avLst/>
              <a:gdLst/>
              <a:ahLst/>
              <a:cxnLst>
                <a:cxn ang="0">
                  <a:pos x="525" y="93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25" y="95"/>
                </a:cxn>
                <a:cxn ang="0">
                  <a:pos x="525" y="95"/>
                </a:cxn>
              </a:cxnLst>
              <a:rect l="0" t="0" r="r" b="b"/>
              <a:pathLst>
                <a:path w="525" h="95">
                  <a:moveTo>
                    <a:pt x="525" y="93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25" y="95"/>
                  </a:lnTo>
                  <a:lnTo>
                    <a:pt x="52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1" name="Freeform 117"/>
            <p:cNvSpPr>
              <a:spLocks noChangeAspect="1"/>
            </p:cNvSpPr>
            <p:nvPr/>
          </p:nvSpPr>
          <p:spPr bwMode="auto">
            <a:xfrm>
              <a:off x="1994" y="1434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2" name="Freeform 118"/>
            <p:cNvSpPr>
              <a:spLocks noChangeAspect="1"/>
            </p:cNvSpPr>
            <p:nvPr/>
          </p:nvSpPr>
          <p:spPr bwMode="auto">
            <a:xfrm>
              <a:off x="1250" y="1432"/>
              <a:ext cx="607" cy="105"/>
            </a:xfrm>
            <a:custGeom>
              <a:avLst/>
              <a:gdLst/>
              <a:ahLst/>
              <a:cxnLst>
                <a:cxn ang="0">
                  <a:pos x="550" y="96"/>
                </a:cxn>
                <a:cxn ang="0">
                  <a:pos x="552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52" y="96"/>
                </a:cxn>
                <a:cxn ang="0">
                  <a:pos x="552" y="96"/>
                </a:cxn>
              </a:cxnLst>
              <a:rect l="0" t="0" r="r" b="b"/>
              <a:pathLst>
                <a:path w="552" h="96">
                  <a:moveTo>
                    <a:pt x="550" y="96"/>
                  </a:moveTo>
                  <a:lnTo>
                    <a:pt x="552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52" y="96"/>
                  </a:lnTo>
                  <a:lnTo>
                    <a:pt x="552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3" name="Freeform 119"/>
            <p:cNvSpPr>
              <a:spLocks noChangeAspect="1"/>
            </p:cNvSpPr>
            <p:nvPr/>
          </p:nvSpPr>
          <p:spPr bwMode="auto">
            <a:xfrm>
              <a:off x="1598" y="1537"/>
              <a:ext cx="276" cy="1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6"/>
                </a:cxn>
                <a:cxn ang="0">
                  <a:pos x="251" y="1536"/>
                </a:cxn>
              </a:cxnLst>
              <a:rect l="0" t="0" r="r" b="b"/>
              <a:pathLst>
                <a:path w="251" h="1536">
                  <a:moveTo>
                    <a:pt x="0" y="0"/>
                  </a:moveTo>
                  <a:lnTo>
                    <a:pt x="0" y="1536"/>
                  </a:lnTo>
                  <a:lnTo>
                    <a:pt x="251" y="153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4" name="Freeform 120"/>
            <p:cNvSpPr>
              <a:spLocks noChangeAspect="1"/>
            </p:cNvSpPr>
            <p:nvPr/>
          </p:nvSpPr>
          <p:spPr bwMode="auto">
            <a:xfrm>
              <a:off x="3708" y="1811"/>
              <a:ext cx="37" cy="4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7" y="36"/>
                </a:cxn>
                <a:cxn ang="0">
                  <a:pos x="33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3" h="36">
                  <a:moveTo>
                    <a:pt x="0" y="17"/>
                  </a:moveTo>
                  <a:lnTo>
                    <a:pt x="27" y="36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5" name="Freeform 121"/>
            <p:cNvSpPr>
              <a:spLocks noChangeAspect="1"/>
            </p:cNvSpPr>
            <p:nvPr/>
          </p:nvSpPr>
          <p:spPr bwMode="auto">
            <a:xfrm>
              <a:off x="3711" y="1918"/>
              <a:ext cx="34" cy="3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7" y="35"/>
                </a:cxn>
                <a:cxn ang="0">
                  <a:pos x="31" y="0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18"/>
                </a:cxn>
              </a:cxnLst>
              <a:rect l="0" t="0" r="r" b="b"/>
              <a:pathLst>
                <a:path w="31" h="35">
                  <a:moveTo>
                    <a:pt x="0" y="18"/>
                  </a:moveTo>
                  <a:lnTo>
                    <a:pt x="27" y="35"/>
                  </a:lnTo>
                  <a:lnTo>
                    <a:pt x="3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6" name="Freeform 122"/>
            <p:cNvSpPr>
              <a:spLocks noChangeAspect="1"/>
            </p:cNvSpPr>
            <p:nvPr/>
          </p:nvSpPr>
          <p:spPr bwMode="auto">
            <a:xfrm>
              <a:off x="3704" y="2015"/>
              <a:ext cx="41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1"/>
                </a:cxn>
                <a:cxn ang="0">
                  <a:pos x="37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7" h="31">
                  <a:moveTo>
                    <a:pt x="0" y="0"/>
                  </a:moveTo>
                  <a:lnTo>
                    <a:pt x="16" y="31"/>
                  </a:lnTo>
                  <a:lnTo>
                    <a:pt x="37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7" name="Freeform 123"/>
            <p:cNvSpPr>
              <a:spLocks noChangeAspect="1"/>
            </p:cNvSpPr>
            <p:nvPr/>
          </p:nvSpPr>
          <p:spPr bwMode="auto">
            <a:xfrm>
              <a:off x="3704" y="2123"/>
              <a:ext cx="41" cy="3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33"/>
                </a:cxn>
                <a:cxn ang="0">
                  <a:pos x="37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</a:cxnLst>
              <a:rect l="0" t="0" r="r" b="b"/>
              <a:pathLst>
                <a:path w="37" h="33">
                  <a:moveTo>
                    <a:pt x="0" y="4"/>
                  </a:moveTo>
                  <a:lnTo>
                    <a:pt x="20" y="33"/>
                  </a:lnTo>
                  <a:lnTo>
                    <a:pt x="3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8" name="Freeform 124"/>
            <p:cNvSpPr>
              <a:spLocks noChangeAspect="1"/>
            </p:cNvSpPr>
            <p:nvPr/>
          </p:nvSpPr>
          <p:spPr bwMode="auto">
            <a:xfrm>
              <a:off x="3706" y="2231"/>
              <a:ext cx="39" cy="39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5" y="36"/>
                </a:cxn>
                <a:cxn ang="0">
                  <a:pos x="35" y="0"/>
                </a:cxn>
                <a:cxn ang="0">
                  <a:pos x="2" y="15"/>
                </a:cxn>
                <a:cxn ang="0">
                  <a:pos x="2" y="15"/>
                </a:cxn>
                <a:cxn ang="0">
                  <a:pos x="0" y="13"/>
                </a:cxn>
              </a:cxnLst>
              <a:rect l="0" t="0" r="r" b="b"/>
              <a:pathLst>
                <a:path w="35" h="36">
                  <a:moveTo>
                    <a:pt x="0" y="13"/>
                  </a:moveTo>
                  <a:lnTo>
                    <a:pt x="25" y="36"/>
                  </a:lnTo>
                  <a:lnTo>
                    <a:pt x="35" y="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9" name="Freeform 125"/>
            <p:cNvSpPr>
              <a:spLocks noChangeAspect="1"/>
            </p:cNvSpPr>
            <p:nvPr/>
          </p:nvSpPr>
          <p:spPr bwMode="auto">
            <a:xfrm>
              <a:off x="3704" y="2334"/>
              <a:ext cx="41" cy="3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30"/>
                </a:cxn>
                <a:cxn ang="0">
                  <a:pos x="37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</a:cxnLst>
              <a:rect l="0" t="0" r="r" b="b"/>
              <a:pathLst>
                <a:path w="37" h="30">
                  <a:moveTo>
                    <a:pt x="0" y="4"/>
                  </a:moveTo>
                  <a:lnTo>
                    <a:pt x="20" y="30"/>
                  </a:lnTo>
                  <a:lnTo>
                    <a:pt x="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0" name="Freeform 126"/>
            <p:cNvSpPr>
              <a:spLocks noChangeAspect="1"/>
            </p:cNvSpPr>
            <p:nvPr/>
          </p:nvSpPr>
          <p:spPr bwMode="auto">
            <a:xfrm>
              <a:off x="3704" y="2426"/>
              <a:ext cx="41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1"/>
                </a:cxn>
                <a:cxn ang="0">
                  <a:pos x="37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7" h="31">
                  <a:moveTo>
                    <a:pt x="0" y="0"/>
                  </a:moveTo>
                  <a:lnTo>
                    <a:pt x="8" y="31"/>
                  </a:lnTo>
                  <a:lnTo>
                    <a:pt x="37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1" name="Freeform 127"/>
            <p:cNvSpPr>
              <a:spLocks noChangeAspect="1"/>
            </p:cNvSpPr>
            <p:nvPr/>
          </p:nvSpPr>
          <p:spPr bwMode="auto">
            <a:xfrm>
              <a:off x="3704" y="2532"/>
              <a:ext cx="4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0"/>
                </a:cxn>
                <a:cxn ang="0">
                  <a:pos x="37" y="9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7" h="30">
                  <a:moveTo>
                    <a:pt x="0" y="0"/>
                  </a:moveTo>
                  <a:lnTo>
                    <a:pt x="8" y="30"/>
                  </a:lnTo>
                  <a:lnTo>
                    <a:pt x="37" y="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2" name="Freeform 128"/>
            <p:cNvSpPr>
              <a:spLocks noChangeAspect="1"/>
            </p:cNvSpPr>
            <p:nvPr/>
          </p:nvSpPr>
          <p:spPr bwMode="auto">
            <a:xfrm>
              <a:off x="3704" y="2648"/>
              <a:ext cx="41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9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9">
                  <a:moveTo>
                    <a:pt x="0" y="0"/>
                  </a:moveTo>
                  <a:lnTo>
                    <a:pt x="16" y="2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3" name="Freeform 129"/>
            <p:cNvSpPr>
              <a:spLocks noChangeAspect="1"/>
            </p:cNvSpPr>
            <p:nvPr/>
          </p:nvSpPr>
          <p:spPr bwMode="auto">
            <a:xfrm>
              <a:off x="1863" y="1784"/>
              <a:ext cx="36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4" name="Line 130"/>
            <p:cNvSpPr>
              <a:spLocks noChangeAspect="1" noChangeShapeType="1"/>
            </p:cNvSpPr>
            <p:nvPr/>
          </p:nvSpPr>
          <p:spPr bwMode="auto">
            <a:xfrm>
              <a:off x="1598" y="1800"/>
              <a:ext cx="27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15" name="Freeform 131"/>
            <p:cNvSpPr>
              <a:spLocks noChangeAspect="1"/>
            </p:cNvSpPr>
            <p:nvPr/>
          </p:nvSpPr>
          <p:spPr bwMode="auto">
            <a:xfrm>
              <a:off x="1863" y="3211"/>
              <a:ext cx="36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6" name="Freeform 132"/>
            <p:cNvSpPr>
              <a:spLocks noChangeAspect="1"/>
            </p:cNvSpPr>
            <p:nvPr/>
          </p:nvSpPr>
          <p:spPr bwMode="auto">
            <a:xfrm>
              <a:off x="2843" y="1575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7" name="Freeform 133"/>
            <p:cNvSpPr>
              <a:spLocks noChangeAspect="1"/>
            </p:cNvSpPr>
            <p:nvPr/>
          </p:nvSpPr>
          <p:spPr bwMode="auto">
            <a:xfrm>
              <a:off x="2843" y="1575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8" name="Freeform 134"/>
            <p:cNvSpPr>
              <a:spLocks noChangeAspect="1"/>
            </p:cNvSpPr>
            <p:nvPr/>
          </p:nvSpPr>
          <p:spPr bwMode="auto">
            <a:xfrm>
              <a:off x="2843" y="1786"/>
              <a:ext cx="37" cy="33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5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7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30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18" y="30"/>
                </a:cxn>
                <a:cxn ang="0">
                  <a:pos x="16" y="30"/>
                </a:cxn>
              </a:cxnLst>
              <a:rect l="0" t="0" r="r" b="b"/>
              <a:pathLst>
                <a:path w="33" h="30">
                  <a:moveTo>
                    <a:pt x="16" y="30"/>
                  </a:moveTo>
                  <a:lnTo>
                    <a:pt x="20" y="30"/>
                  </a:lnTo>
                  <a:lnTo>
                    <a:pt x="22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9" name="Freeform 135"/>
            <p:cNvSpPr>
              <a:spLocks noChangeAspect="1"/>
            </p:cNvSpPr>
            <p:nvPr/>
          </p:nvSpPr>
          <p:spPr bwMode="auto">
            <a:xfrm>
              <a:off x="2843" y="1786"/>
              <a:ext cx="37" cy="33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5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7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30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18" y="30"/>
                </a:cxn>
              </a:cxnLst>
              <a:rect l="0" t="0" r="r" b="b"/>
              <a:pathLst>
                <a:path w="33" h="30">
                  <a:moveTo>
                    <a:pt x="16" y="30"/>
                  </a:moveTo>
                  <a:lnTo>
                    <a:pt x="20" y="30"/>
                  </a:lnTo>
                  <a:lnTo>
                    <a:pt x="22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8" y="3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0" name="Freeform 136"/>
            <p:cNvSpPr>
              <a:spLocks noChangeAspect="1"/>
            </p:cNvSpPr>
            <p:nvPr/>
          </p:nvSpPr>
          <p:spPr bwMode="auto">
            <a:xfrm>
              <a:off x="2843" y="189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1" name="Freeform 137"/>
            <p:cNvSpPr>
              <a:spLocks noChangeAspect="1"/>
            </p:cNvSpPr>
            <p:nvPr/>
          </p:nvSpPr>
          <p:spPr bwMode="auto">
            <a:xfrm>
              <a:off x="2843" y="189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2" name="Freeform 138"/>
            <p:cNvSpPr>
              <a:spLocks noChangeAspect="1"/>
            </p:cNvSpPr>
            <p:nvPr/>
          </p:nvSpPr>
          <p:spPr bwMode="auto">
            <a:xfrm>
              <a:off x="2843" y="2102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3" name="Freeform 139"/>
            <p:cNvSpPr>
              <a:spLocks noChangeAspect="1"/>
            </p:cNvSpPr>
            <p:nvPr/>
          </p:nvSpPr>
          <p:spPr bwMode="auto">
            <a:xfrm>
              <a:off x="2843" y="2102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4" name="Freeform 140"/>
            <p:cNvSpPr>
              <a:spLocks noChangeAspect="1"/>
            </p:cNvSpPr>
            <p:nvPr/>
          </p:nvSpPr>
          <p:spPr bwMode="auto">
            <a:xfrm>
              <a:off x="3704" y="2187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8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8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5" name="Freeform 141"/>
            <p:cNvSpPr>
              <a:spLocks noChangeAspect="1"/>
            </p:cNvSpPr>
            <p:nvPr/>
          </p:nvSpPr>
          <p:spPr bwMode="auto">
            <a:xfrm>
              <a:off x="3704" y="2187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8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8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6" name="Freeform 142"/>
            <p:cNvSpPr>
              <a:spLocks noChangeAspect="1"/>
            </p:cNvSpPr>
            <p:nvPr/>
          </p:nvSpPr>
          <p:spPr bwMode="auto">
            <a:xfrm>
              <a:off x="2852" y="1693"/>
              <a:ext cx="872" cy="5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472"/>
                </a:cxn>
                <a:cxn ang="0">
                  <a:pos x="792" y="464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2" h="472">
                  <a:moveTo>
                    <a:pt x="0" y="6"/>
                  </a:moveTo>
                  <a:lnTo>
                    <a:pt x="788" y="472"/>
                  </a:lnTo>
                  <a:lnTo>
                    <a:pt x="792" y="464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7" name="Freeform 143"/>
            <p:cNvSpPr>
              <a:spLocks noChangeAspect="1"/>
            </p:cNvSpPr>
            <p:nvPr/>
          </p:nvSpPr>
          <p:spPr bwMode="auto">
            <a:xfrm>
              <a:off x="2852" y="1693"/>
              <a:ext cx="872" cy="5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472"/>
                </a:cxn>
                <a:cxn ang="0">
                  <a:pos x="792" y="464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2" h="472">
                  <a:moveTo>
                    <a:pt x="0" y="6"/>
                  </a:moveTo>
                  <a:lnTo>
                    <a:pt x="788" y="472"/>
                  </a:lnTo>
                  <a:lnTo>
                    <a:pt x="792" y="464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8" name="Freeform 144"/>
            <p:cNvSpPr>
              <a:spLocks noChangeAspect="1"/>
            </p:cNvSpPr>
            <p:nvPr/>
          </p:nvSpPr>
          <p:spPr bwMode="auto">
            <a:xfrm>
              <a:off x="2843" y="168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9" name="Freeform 145"/>
            <p:cNvSpPr>
              <a:spLocks noChangeAspect="1"/>
            </p:cNvSpPr>
            <p:nvPr/>
          </p:nvSpPr>
          <p:spPr bwMode="auto">
            <a:xfrm>
              <a:off x="2843" y="168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30" name="Line 146"/>
            <p:cNvSpPr>
              <a:spLocks noChangeAspect="1" noChangeShapeType="1"/>
            </p:cNvSpPr>
            <p:nvPr/>
          </p:nvSpPr>
          <p:spPr bwMode="auto">
            <a:xfrm flipV="1">
              <a:off x="2289" y="1832"/>
              <a:ext cx="1440" cy="17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1" name="Line 147"/>
            <p:cNvSpPr>
              <a:spLocks noChangeAspect="1" noChangeShapeType="1"/>
            </p:cNvSpPr>
            <p:nvPr/>
          </p:nvSpPr>
          <p:spPr bwMode="auto">
            <a:xfrm flipV="1">
              <a:off x="2293" y="1936"/>
              <a:ext cx="1441" cy="19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2" name="Line 148"/>
            <p:cNvSpPr>
              <a:spLocks noChangeAspect="1" noChangeShapeType="1"/>
            </p:cNvSpPr>
            <p:nvPr/>
          </p:nvSpPr>
          <p:spPr bwMode="auto">
            <a:xfrm flipV="1">
              <a:off x="2289" y="2028"/>
              <a:ext cx="1433" cy="6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3" name="Line 149"/>
            <p:cNvSpPr>
              <a:spLocks noChangeAspect="1" noChangeShapeType="1"/>
            </p:cNvSpPr>
            <p:nvPr/>
          </p:nvSpPr>
          <p:spPr bwMode="auto">
            <a:xfrm flipV="1">
              <a:off x="2289" y="2138"/>
              <a:ext cx="1435" cy="8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4" name="Line 150"/>
            <p:cNvSpPr>
              <a:spLocks noChangeAspect="1" noChangeShapeType="1"/>
            </p:cNvSpPr>
            <p:nvPr/>
          </p:nvSpPr>
          <p:spPr bwMode="auto">
            <a:xfrm flipV="1">
              <a:off x="2293" y="2252"/>
              <a:ext cx="1434" cy="13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5" name="Line 151"/>
            <p:cNvSpPr>
              <a:spLocks noChangeAspect="1" noChangeShapeType="1"/>
            </p:cNvSpPr>
            <p:nvPr/>
          </p:nvSpPr>
          <p:spPr bwMode="auto">
            <a:xfrm flipV="1">
              <a:off x="2289" y="2348"/>
              <a:ext cx="1435" cy="8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6" name="Line 152"/>
            <p:cNvSpPr>
              <a:spLocks noChangeAspect="1" noChangeShapeType="1"/>
            </p:cNvSpPr>
            <p:nvPr/>
          </p:nvSpPr>
          <p:spPr bwMode="auto">
            <a:xfrm flipV="1">
              <a:off x="2289" y="2441"/>
              <a:ext cx="1430" cy="3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7" name="Line 153"/>
            <p:cNvSpPr>
              <a:spLocks noChangeAspect="1" noChangeShapeType="1"/>
            </p:cNvSpPr>
            <p:nvPr/>
          </p:nvSpPr>
          <p:spPr bwMode="auto">
            <a:xfrm flipV="1">
              <a:off x="2283" y="2546"/>
              <a:ext cx="1439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8" name="Line 154"/>
            <p:cNvSpPr>
              <a:spLocks noChangeAspect="1" noChangeShapeType="1"/>
            </p:cNvSpPr>
            <p:nvPr/>
          </p:nvSpPr>
          <p:spPr bwMode="auto">
            <a:xfrm flipV="1">
              <a:off x="2289" y="2661"/>
              <a:ext cx="1430" cy="6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9" name="Freeform 155"/>
            <p:cNvSpPr>
              <a:spLocks noChangeAspect="1"/>
            </p:cNvSpPr>
            <p:nvPr/>
          </p:nvSpPr>
          <p:spPr bwMode="auto">
            <a:xfrm>
              <a:off x="2572" y="1540"/>
              <a:ext cx="586" cy="104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0" name="Freeform 156"/>
            <p:cNvSpPr>
              <a:spLocks noChangeAspect="1"/>
            </p:cNvSpPr>
            <p:nvPr/>
          </p:nvSpPr>
          <p:spPr bwMode="auto">
            <a:xfrm>
              <a:off x="2572" y="1644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1" name="Freeform 157"/>
            <p:cNvSpPr>
              <a:spLocks noChangeAspect="1"/>
            </p:cNvSpPr>
            <p:nvPr/>
          </p:nvSpPr>
          <p:spPr bwMode="auto">
            <a:xfrm>
              <a:off x="2572" y="1855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2" name="Freeform 158"/>
            <p:cNvSpPr>
              <a:spLocks noChangeAspect="1"/>
            </p:cNvSpPr>
            <p:nvPr/>
          </p:nvSpPr>
          <p:spPr bwMode="auto">
            <a:xfrm>
              <a:off x="2572" y="2066"/>
              <a:ext cx="586" cy="105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3" name="Freeform 159"/>
            <p:cNvSpPr>
              <a:spLocks noChangeAspect="1"/>
            </p:cNvSpPr>
            <p:nvPr/>
          </p:nvSpPr>
          <p:spPr bwMode="auto">
            <a:xfrm>
              <a:off x="2572" y="1750"/>
              <a:ext cx="586" cy="105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4" name="Freeform 160"/>
            <p:cNvSpPr>
              <a:spLocks noChangeAspect="1"/>
            </p:cNvSpPr>
            <p:nvPr/>
          </p:nvSpPr>
          <p:spPr bwMode="auto">
            <a:xfrm>
              <a:off x="3568" y="3004"/>
              <a:ext cx="1044" cy="706"/>
            </a:xfrm>
            <a:custGeom>
              <a:avLst/>
              <a:gdLst/>
              <a:ahLst/>
              <a:cxnLst>
                <a:cxn ang="0">
                  <a:pos x="949" y="80"/>
                </a:cxn>
                <a:cxn ang="0">
                  <a:pos x="943" y="67"/>
                </a:cxn>
                <a:cxn ang="0">
                  <a:pos x="926" y="55"/>
                </a:cxn>
                <a:cxn ang="0">
                  <a:pos x="897" y="44"/>
                </a:cxn>
                <a:cxn ang="0">
                  <a:pos x="858" y="32"/>
                </a:cxn>
                <a:cxn ang="0">
                  <a:pos x="811" y="23"/>
                </a:cxn>
                <a:cxn ang="0">
                  <a:pos x="755" y="15"/>
                </a:cxn>
                <a:cxn ang="0">
                  <a:pos x="694" y="7"/>
                </a:cxn>
                <a:cxn ang="0">
                  <a:pos x="625" y="4"/>
                </a:cxn>
                <a:cxn ang="0">
                  <a:pos x="552" y="0"/>
                </a:cxn>
                <a:cxn ang="0">
                  <a:pos x="475" y="0"/>
                </a:cxn>
                <a:cxn ang="0">
                  <a:pos x="398" y="0"/>
                </a:cxn>
                <a:cxn ang="0">
                  <a:pos x="326" y="4"/>
                </a:cxn>
                <a:cxn ang="0">
                  <a:pos x="257" y="7"/>
                </a:cxn>
                <a:cxn ang="0">
                  <a:pos x="195" y="15"/>
                </a:cxn>
                <a:cxn ang="0">
                  <a:pos x="140" y="23"/>
                </a:cxn>
                <a:cxn ang="0">
                  <a:pos x="92" y="32"/>
                </a:cxn>
                <a:cxn ang="0">
                  <a:pos x="53" y="44"/>
                </a:cxn>
                <a:cxn ang="0">
                  <a:pos x="25" y="55"/>
                </a:cxn>
                <a:cxn ang="0">
                  <a:pos x="7" y="67"/>
                </a:cxn>
                <a:cxn ang="0">
                  <a:pos x="0" y="80"/>
                </a:cxn>
                <a:cxn ang="0">
                  <a:pos x="0" y="559"/>
                </a:cxn>
                <a:cxn ang="0">
                  <a:pos x="7" y="573"/>
                </a:cxn>
                <a:cxn ang="0">
                  <a:pos x="25" y="586"/>
                </a:cxn>
                <a:cxn ang="0">
                  <a:pos x="53" y="597"/>
                </a:cxn>
                <a:cxn ang="0">
                  <a:pos x="92" y="609"/>
                </a:cxn>
                <a:cxn ang="0">
                  <a:pos x="140" y="619"/>
                </a:cxn>
                <a:cxn ang="0">
                  <a:pos x="195" y="626"/>
                </a:cxn>
                <a:cxn ang="0">
                  <a:pos x="257" y="632"/>
                </a:cxn>
                <a:cxn ang="0">
                  <a:pos x="326" y="638"/>
                </a:cxn>
                <a:cxn ang="0">
                  <a:pos x="398" y="640"/>
                </a:cxn>
                <a:cxn ang="0">
                  <a:pos x="475" y="642"/>
                </a:cxn>
                <a:cxn ang="0">
                  <a:pos x="552" y="640"/>
                </a:cxn>
                <a:cxn ang="0">
                  <a:pos x="625" y="638"/>
                </a:cxn>
                <a:cxn ang="0">
                  <a:pos x="694" y="632"/>
                </a:cxn>
                <a:cxn ang="0">
                  <a:pos x="755" y="626"/>
                </a:cxn>
                <a:cxn ang="0">
                  <a:pos x="811" y="619"/>
                </a:cxn>
                <a:cxn ang="0">
                  <a:pos x="858" y="609"/>
                </a:cxn>
                <a:cxn ang="0">
                  <a:pos x="897" y="597"/>
                </a:cxn>
                <a:cxn ang="0">
                  <a:pos x="926" y="586"/>
                </a:cxn>
                <a:cxn ang="0">
                  <a:pos x="943" y="573"/>
                </a:cxn>
                <a:cxn ang="0">
                  <a:pos x="949" y="559"/>
                </a:cxn>
                <a:cxn ang="0">
                  <a:pos x="949" y="80"/>
                </a:cxn>
                <a:cxn ang="0">
                  <a:pos x="949" y="80"/>
                </a:cxn>
              </a:cxnLst>
              <a:rect l="0" t="0" r="r" b="b"/>
              <a:pathLst>
                <a:path w="949" h="642">
                  <a:moveTo>
                    <a:pt x="949" y="80"/>
                  </a:moveTo>
                  <a:lnTo>
                    <a:pt x="943" y="67"/>
                  </a:lnTo>
                  <a:lnTo>
                    <a:pt x="926" y="55"/>
                  </a:lnTo>
                  <a:lnTo>
                    <a:pt x="897" y="44"/>
                  </a:lnTo>
                  <a:lnTo>
                    <a:pt x="858" y="32"/>
                  </a:lnTo>
                  <a:lnTo>
                    <a:pt x="811" y="23"/>
                  </a:lnTo>
                  <a:lnTo>
                    <a:pt x="755" y="15"/>
                  </a:lnTo>
                  <a:lnTo>
                    <a:pt x="694" y="7"/>
                  </a:lnTo>
                  <a:lnTo>
                    <a:pt x="625" y="4"/>
                  </a:lnTo>
                  <a:lnTo>
                    <a:pt x="552" y="0"/>
                  </a:lnTo>
                  <a:lnTo>
                    <a:pt x="475" y="0"/>
                  </a:lnTo>
                  <a:lnTo>
                    <a:pt x="398" y="0"/>
                  </a:lnTo>
                  <a:lnTo>
                    <a:pt x="326" y="4"/>
                  </a:lnTo>
                  <a:lnTo>
                    <a:pt x="257" y="7"/>
                  </a:lnTo>
                  <a:lnTo>
                    <a:pt x="195" y="15"/>
                  </a:lnTo>
                  <a:lnTo>
                    <a:pt x="140" y="23"/>
                  </a:lnTo>
                  <a:lnTo>
                    <a:pt x="92" y="32"/>
                  </a:lnTo>
                  <a:lnTo>
                    <a:pt x="53" y="44"/>
                  </a:lnTo>
                  <a:lnTo>
                    <a:pt x="25" y="55"/>
                  </a:lnTo>
                  <a:lnTo>
                    <a:pt x="7" y="67"/>
                  </a:lnTo>
                  <a:lnTo>
                    <a:pt x="0" y="80"/>
                  </a:lnTo>
                  <a:lnTo>
                    <a:pt x="0" y="559"/>
                  </a:lnTo>
                  <a:lnTo>
                    <a:pt x="7" y="573"/>
                  </a:lnTo>
                  <a:lnTo>
                    <a:pt x="25" y="586"/>
                  </a:lnTo>
                  <a:lnTo>
                    <a:pt x="53" y="597"/>
                  </a:lnTo>
                  <a:lnTo>
                    <a:pt x="92" y="609"/>
                  </a:lnTo>
                  <a:lnTo>
                    <a:pt x="140" y="619"/>
                  </a:lnTo>
                  <a:lnTo>
                    <a:pt x="195" y="626"/>
                  </a:lnTo>
                  <a:lnTo>
                    <a:pt x="257" y="632"/>
                  </a:lnTo>
                  <a:lnTo>
                    <a:pt x="326" y="638"/>
                  </a:lnTo>
                  <a:lnTo>
                    <a:pt x="398" y="640"/>
                  </a:lnTo>
                  <a:lnTo>
                    <a:pt x="475" y="642"/>
                  </a:lnTo>
                  <a:lnTo>
                    <a:pt x="552" y="640"/>
                  </a:lnTo>
                  <a:lnTo>
                    <a:pt x="625" y="638"/>
                  </a:lnTo>
                  <a:lnTo>
                    <a:pt x="694" y="632"/>
                  </a:lnTo>
                  <a:lnTo>
                    <a:pt x="755" y="626"/>
                  </a:lnTo>
                  <a:lnTo>
                    <a:pt x="811" y="619"/>
                  </a:lnTo>
                  <a:lnTo>
                    <a:pt x="858" y="609"/>
                  </a:lnTo>
                  <a:lnTo>
                    <a:pt x="897" y="597"/>
                  </a:lnTo>
                  <a:lnTo>
                    <a:pt x="926" y="586"/>
                  </a:lnTo>
                  <a:lnTo>
                    <a:pt x="943" y="573"/>
                  </a:lnTo>
                  <a:lnTo>
                    <a:pt x="949" y="559"/>
                  </a:lnTo>
                  <a:lnTo>
                    <a:pt x="949" y="80"/>
                  </a:lnTo>
                  <a:lnTo>
                    <a:pt x="949" y="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5" name="Freeform 161"/>
            <p:cNvSpPr>
              <a:spLocks noChangeAspect="1"/>
            </p:cNvSpPr>
            <p:nvPr/>
          </p:nvSpPr>
          <p:spPr bwMode="auto">
            <a:xfrm>
              <a:off x="3749" y="1800"/>
              <a:ext cx="864" cy="106"/>
            </a:xfrm>
            <a:custGeom>
              <a:avLst/>
              <a:gdLst/>
              <a:ahLst/>
              <a:cxnLst>
                <a:cxn ang="0">
                  <a:pos x="785" y="96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6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6" name="Freeform 162"/>
            <p:cNvSpPr>
              <a:spLocks noChangeAspect="1"/>
            </p:cNvSpPr>
            <p:nvPr/>
          </p:nvSpPr>
          <p:spPr bwMode="auto">
            <a:xfrm>
              <a:off x="3749" y="1906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7" name="Freeform 163"/>
            <p:cNvSpPr>
              <a:spLocks noChangeAspect="1"/>
            </p:cNvSpPr>
            <p:nvPr/>
          </p:nvSpPr>
          <p:spPr bwMode="auto">
            <a:xfrm>
              <a:off x="3749" y="2012"/>
              <a:ext cx="864" cy="102"/>
            </a:xfrm>
            <a:custGeom>
              <a:avLst/>
              <a:gdLst/>
              <a:ahLst/>
              <a:cxnLst>
                <a:cxn ang="0">
                  <a:pos x="785" y="93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3"/>
                </a:cxn>
                <a:cxn ang="0">
                  <a:pos x="785" y="93"/>
                </a:cxn>
                <a:cxn ang="0">
                  <a:pos x="785" y="93"/>
                </a:cxn>
              </a:cxnLst>
              <a:rect l="0" t="0" r="r" b="b"/>
              <a:pathLst>
                <a:path w="785" h="93">
                  <a:moveTo>
                    <a:pt x="785" y="93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785" y="93"/>
                  </a:lnTo>
                  <a:lnTo>
                    <a:pt x="785" y="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8" name="Freeform 164"/>
            <p:cNvSpPr>
              <a:spLocks noChangeAspect="1"/>
            </p:cNvSpPr>
            <p:nvPr/>
          </p:nvSpPr>
          <p:spPr bwMode="auto">
            <a:xfrm>
              <a:off x="3749" y="2114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9" name="Freeform 165"/>
            <p:cNvSpPr>
              <a:spLocks noChangeAspect="1"/>
            </p:cNvSpPr>
            <p:nvPr/>
          </p:nvSpPr>
          <p:spPr bwMode="auto">
            <a:xfrm>
              <a:off x="3749" y="2220"/>
              <a:ext cx="864" cy="103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785" y="94"/>
                </a:cxn>
                <a:cxn ang="0">
                  <a:pos x="785" y="94"/>
                </a:cxn>
              </a:cxnLst>
              <a:rect l="0" t="0" r="r" b="b"/>
              <a:pathLst>
                <a:path w="785" h="94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785" y="94"/>
                  </a:lnTo>
                  <a:lnTo>
                    <a:pt x="785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0" name="Freeform 166"/>
            <p:cNvSpPr>
              <a:spLocks noChangeAspect="1"/>
            </p:cNvSpPr>
            <p:nvPr/>
          </p:nvSpPr>
          <p:spPr bwMode="auto">
            <a:xfrm>
              <a:off x="3749" y="2323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1" name="Freeform 167"/>
            <p:cNvSpPr>
              <a:spLocks noChangeAspect="1"/>
            </p:cNvSpPr>
            <p:nvPr/>
          </p:nvSpPr>
          <p:spPr bwMode="auto">
            <a:xfrm>
              <a:off x="3749" y="2429"/>
              <a:ext cx="864" cy="103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785" y="94"/>
                </a:cxn>
                <a:cxn ang="0">
                  <a:pos x="785" y="94"/>
                </a:cxn>
              </a:cxnLst>
              <a:rect l="0" t="0" r="r" b="b"/>
              <a:pathLst>
                <a:path w="785" h="94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785" y="94"/>
                  </a:lnTo>
                  <a:lnTo>
                    <a:pt x="785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2" name="Freeform 168"/>
            <p:cNvSpPr>
              <a:spLocks noChangeAspect="1"/>
            </p:cNvSpPr>
            <p:nvPr/>
          </p:nvSpPr>
          <p:spPr bwMode="auto">
            <a:xfrm>
              <a:off x="3749" y="2532"/>
              <a:ext cx="864" cy="106"/>
            </a:xfrm>
            <a:custGeom>
              <a:avLst/>
              <a:gdLst/>
              <a:ahLst/>
              <a:cxnLst>
                <a:cxn ang="0">
                  <a:pos x="785" y="96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6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3" name="Freeform 169"/>
            <p:cNvSpPr>
              <a:spLocks noChangeAspect="1"/>
            </p:cNvSpPr>
            <p:nvPr/>
          </p:nvSpPr>
          <p:spPr bwMode="auto">
            <a:xfrm>
              <a:off x="3749" y="2638"/>
              <a:ext cx="864" cy="104"/>
            </a:xfrm>
            <a:custGeom>
              <a:avLst/>
              <a:gdLst/>
              <a:ahLst/>
              <a:cxnLst>
                <a:cxn ang="0">
                  <a:pos x="785" y="93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785" y="95"/>
                </a:cxn>
                <a:cxn ang="0">
                  <a:pos x="785" y="95"/>
                </a:cxn>
              </a:cxnLst>
              <a:rect l="0" t="0" r="r" b="b"/>
              <a:pathLst>
                <a:path w="785" h="95">
                  <a:moveTo>
                    <a:pt x="785" y="93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785" y="95"/>
                  </a:lnTo>
                  <a:lnTo>
                    <a:pt x="78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4" name="Freeform 170"/>
            <p:cNvSpPr>
              <a:spLocks noChangeAspect="1"/>
            </p:cNvSpPr>
            <p:nvPr/>
          </p:nvSpPr>
          <p:spPr bwMode="auto">
            <a:xfrm>
              <a:off x="3639" y="3227"/>
              <a:ext cx="934" cy="106"/>
            </a:xfrm>
            <a:custGeom>
              <a:avLst/>
              <a:gdLst/>
              <a:ahLst/>
              <a:cxnLst>
                <a:cxn ang="0">
                  <a:pos x="847" y="96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  <a:cxn ang="0">
                  <a:pos x="847" y="96"/>
                </a:cxn>
              </a:cxnLst>
              <a:rect l="0" t="0" r="r" b="b"/>
              <a:pathLst>
                <a:path w="849" h="96">
                  <a:moveTo>
                    <a:pt x="847" y="96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  <a:lnTo>
                    <a:pt x="847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5" name="Freeform 171"/>
            <p:cNvSpPr>
              <a:spLocks noChangeAspect="1"/>
            </p:cNvSpPr>
            <p:nvPr/>
          </p:nvSpPr>
          <p:spPr bwMode="auto">
            <a:xfrm>
              <a:off x="3639" y="3227"/>
              <a:ext cx="934" cy="106"/>
            </a:xfrm>
            <a:custGeom>
              <a:avLst/>
              <a:gdLst/>
              <a:ahLst/>
              <a:cxnLst>
                <a:cxn ang="0">
                  <a:pos x="847" y="96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</a:cxnLst>
              <a:rect l="0" t="0" r="r" b="b"/>
              <a:pathLst>
                <a:path w="849" h="96">
                  <a:moveTo>
                    <a:pt x="847" y="96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6" name="Freeform 172"/>
            <p:cNvSpPr>
              <a:spLocks noChangeAspect="1"/>
            </p:cNvSpPr>
            <p:nvPr/>
          </p:nvSpPr>
          <p:spPr bwMode="auto">
            <a:xfrm>
              <a:off x="3639" y="3368"/>
              <a:ext cx="934" cy="106"/>
            </a:xfrm>
            <a:custGeom>
              <a:avLst/>
              <a:gdLst/>
              <a:ahLst/>
              <a:cxnLst>
                <a:cxn ang="0">
                  <a:pos x="847" y="94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  <a:cxn ang="0">
                  <a:pos x="847" y="94"/>
                </a:cxn>
              </a:cxnLst>
              <a:rect l="0" t="0" r="r" b="b"/>
              <a:pathLst>
                <a:path w="849" h="96">
                  <a:moveTo>
                    <a:pt x="847" y="94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  <a:lnTo>
                    <a:pt x="847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7" name="Freeform 173"/>
            <p:cNvSpPr>
              <a:spLocks noChangeAspect="1"/>
            </p:cNvSpPr>
            <p:nvPr/>
          </p:nvSpPr>
          <p:spPr bwMode="auto">
            <a:xfrm>
              <a:off x="3639" y="3368"/>
              <a:ext cx="934" cy="106"/>
            </a:xfrm>
            <a:custGeom>
              <a:avLst/>
              <a:gdLst/>
              <a:ahLst/>
              <a:cxnLst>
                <a:cxn ang="0">
                  <a:pos x="847" y="94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</a:cxnLst>
              <a:rect l="0" t="0" r="r" b="b"/>
              <a:pathLst>
                <a:path w="849" h="96">
                  <a:moveTo>
                    <a:pt x="847" y="94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8" name="Freeform 174"/>
            <p:cNvSpPr>
              <a:spLocks noChangeAspect="1"/>
            </p:cNvSpPr>
            <p:nvPr/>
          </p:nvSpPr>
          <p:spPr bwMode="auto">
            <a:xfrm>
              <a:off x="3639" y="3508"/>
              <a:ext cx="934" cy="105"/>
            </a:xfrm>
            <a:custGeom>
              <a:avLst/>
              <a:gdLst/>
              <a:ahLst/>
              <a:cxnLst>
                <a:cxn ang="0">
                  <a:pos x="847" y="95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49" y="95"/>
                </a:cxn>
                <a:cxn ang="0">
                  <a:pos x="849" y="95"/>
                </a:cxn>
                <a:cxn ang="0">
                  <a:pos x="847" y="95"/>
                </a:cxn>
              </a:cxnLst>
              <a:rect l="0" t="0" r="r" b="b"/>
              <a:pathLst>
                <a:path w="849" h="95">
                  <a:moveTo>
                    <a:pt x="847" y="95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49" y="95"/>
                  </a:lnTo>
                  <a:lnTo>
                    <a:pt x="849" y="95"/>
                  </a:lnTo>
                  <a:lnTo>
                    <a:pt x="847" y="9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9" name="Freeform 175"/>
            <p:cNvSpPr>
              <a:spLocks noChangeAspect="1"/>
            </p:cNvSpPr>
            <p:nvPr/>
          </p:nvSpPr>
          <p:spPr bwMode="auto">
            <a:xfrm>
              <a:off x="3639" y="3508"/>
              <a:ext cx="934" cy="105"/>
            </a:xfrm>
            <a:custGeom>
              <a:avLst/>
              <a:gdLst/>
              <a:ahLst/>
              <a:cxnLst>
                <a:cxn ang="0">
                  <a:pos x="847" y="95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49" y="95"/>
                </a:cxn>
                <a:cxn ang="0">
                  <a:pos x="849" y="95"/>
                </a:cxn>
              </a:cxnLst>
              <a:rect l="0" t="0" r="r" b="b"/>
              <a:pathLst>
                <a:path w="849" h="95">
                  <a:moveTo>
                    <a:pt x="847" y="95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49" y="95"/>
                  </a:lnTo>
                  <a:lnTo>
                    <a:pt x="849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0" name="Freeform 176"/>
            <p:cNvSpPr>
              <a:spLocks noChangeAspect="1"/>
            </p:cNvSpPr>
            <p:nvPr/>
          </p:nvSpPr>
          <p:spPr bwMode="auto">
            <a:xfrm>
              <a:off x="3568" y="3092"/>
              <a:ext cx="1044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5" y="27"/>
                </a:cxn>
                <a:cxn ang="0">
                  <a:pos x="53" y="39"/>
                </a:cxn>
                <a:cxn ang="0">
                  <a:pos x="92" y="50"/>
                </a:cxn>
                <a:cxn ang="0">
                  <a:pos x="140" y="60"/>
                </a:cxn>
                <a:cxn ang="0">
                  <a:pos x="195" y="67"/>
                </a:cxn>
                <a:cxn ang="0">
                  <a:pos x="257" y="75"/>
                </a:cxn>
                <a:cxn ang="0">
                  <a:pos x="326" y="79"/>
                </a:cxn>
                <a:cxn ang="0">
                  <a:pos x="398" y="83"/>
                </a:cxn>
                <a:cxn ang="0">
                  <a:pos x="475" y="83"/>
                </a:cxn>
                <a:cxn ang="0">
                  <a:pos x="552" y="83"/>
                </a:cxn>
                <a:cxn ang="0">
                  <a:pos x="625" y="79"/>
                </a:cxn>
                <a:cxn ang="0">
                  <a:pos x="694" y="75"/>
                </a:cxn>
                <a:cxn ang="0">
                  <a:pos x="755" y="67"/>
                </a:cxn>
                <a:cxn ang="0">
                  <a:pos x="811" y="60"/>
                </a:cxn>
                <a:cxn ang="0">
                  <a:pos x="858" y="50"/>
                </a:cxn>
                <a:cxn ang="0">
                  <a:pos x="897" y="39"/>
                </a:cxn>
                <a:cxn ang="0">
                  <a:pos x="926" y="27"/>
                </a:cxn>
                <a:cxn ang="0">
                  <a:pos x="943" y="14"/>
                </a:cxn>
                <a:cxn ang="0">
                  <a:pos x="949" y="0"/>
                </a:cxn>
              </a:cxnLst>
              <a:rect l="0" t="0" r="r" b="b"/>
              <a:pathLst>
                <a:path w="949" h="83">
                  <a:moveTo>
                    <a:pt x="0" y="0"/>
                  </a:moveTo>
                  <a:lnTo>
                    <a:pt x="7" y="14"/>
                  </a:lnTo>
                  <a:lnTo>
                    <a:pt x="25" y="27"/>
                  </a:lnTo>
                  <a:lnTo>
                    <a:pt x="53" y="39"/>
                  </a:lnTo>
                  <a:lnTo>
                    <a:pt x="92" y="50"/>
                  </a:lnTo>
                  <a:lnTo>
                    <a:pt x="140" y="60"/>
                  </a:lnTo>
                  <a:lnTo>
                    <a:pt x="195" y="67"/>
                  </a:lnTo>
                  <a:lnTo>
                    <a:pt x="257" y="75"/>
                  </a:lnTo>
                  <a:lnTo>
                    <a:pt x="326" y="79"/>
                  </a:lnTo>
                  <a:lnTo>
                    <a:pt x="398" y="83"/>
                  </a:lnTo>
                  <a:lnTo>
                    <a:pt x="475" y="83"/>
                  </a:lnTo>
                  <a:lnTo>
                    <a:pt x="552" y="83"/>
                  </a:lnTo>
                  <a:lnTo>
                    <a:pt x="625" y="79"/>
                  </a:lnTo>
                  <a:lnTo>
                    <a:pt x="694" y="75"/>
                  </a:lnTo>
                  <a:lnTo>
                    <a:pt x="755" y="67"/>
                  </a:lnTo>
                  <a:lnTo>
                    <a:pt x="811" y="60"/>
                  </a:lnTo>
                  <a:lnTo>
                    <a:pt x="858" y="50"/>
                  </a:lnTo>
                  <a:lnTo>
                    <a:pt x="897" y="39"/>
                  </a:lnTo>
                  <a:lnTo>
                    <a:pt x="926" y="27"/>
                  </a:lnTo>
                  <a:lnTo>
                    <a:pt x="943" y="14"/>
                  </a:lnTo>
                  <a:lnTo>
                    <a:pt x="94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1" name="Freeform 177"/>
            <p:cNvSpPr>
              <a:spLocks noChangeAspect="1"/>
            </p:cNvSpPr>
            <p:nvPr/>
          </p:nvSpPr>
          <p:spPr bwMode="auto">
            <a:xfrm>
              <a:off x="3601" y="3202"/>
              <a:ext cx="36" cy="3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2"/>
                </a:cxn>
                <a:cxn ang="0">
                  <a:pos x="33" y="2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3" h="32">
                  <a:moveTo>
                    <a:pt x="4" y="0"/>
                  </a:moveTo>
                  <a:lnTo>
                    <a:pt x="0" y="32"/>
                  </a:lnTo>
                  <a:lnTo>
                    <a:pt x="33" y="2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2" name="Freeform 178"/>
            <p:cNvSpPr>
              <a:spLocks noChangeAspect="1"/>
            </p:cNvSpPr>
            <p:nvPr/>
          </p:nvSpPr>
          <p:spPr bwMode="auto">
            <a:xfrm>
              <a:off x="3599" y="3499"/>
              <a:ext cx="38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1"/>
                </a:cxn>
                <a:cxn ang="0">
                  <a:pos x="34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lnTo>
                    <a:pt x="7" y="31"/>
                  </a:lnTo>
                  <a:lnTo>
                    <a:pt x="3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3" name="Freeform 179"/>
            <p:cNvSpPr>
              <a:spLocks noChangeAspect="1"/>
            </p:cNvSpPr>
            <p:nvPr/>
          </p:nvSpPr>
          <p:spPr bwMode="auto">
            <a:xfrm>
              <a:off x="3599" y="3350"/>
              <a:ext cx="3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3"/>
                </a:cxn>
                <a:cxn ang="0">
                  <a:pos x="34" y="15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34" h="33">
                  <a:moveTo>
                    <a:pt x="0" y="0"/>
                  </a:moveTo>
                  <a:lnTo>
                    <a:pt x="3" y="33"/>
                  </a:lnTo>
                  <a:lnTo>
                    <a:pt x="34" y="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4" name="Line 180"/>
            <p:cNvSpPr>
              <a:spLocks noChangeAspect="1" noChangeShapeType="1"/>
            </p:cNvSpPr>
            <p:nvPr/>
          </p:nvSpPr>
          <p:spPr bwMode="auto">
            <a:xfrm>
              <a:off x="2283" y="3122"/>
              <a:ext cx="1354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65" name="Line 181"/>
            <p:cNvSpPr>
              <a:spLocks noChangeAspect="1" noChangeShapeType="1"/>
            </p:cNvSpPr>
            <p:nvPr/>
          </p:nvSpPr>
          <p:spPr bwMode="auto">
            <a:xfrm flipV="1">
              <a:off x="2289" y="3514"/>
              <a:ext cx="1327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66" name="Line 182"/>
            <p:cNvSpPr>
              <a:spLocks noChangeAspect="1" noChangeShapeType="1"/>
            </p:cNvSpPr>
            <p:nvPr/>
          </p:nvSpPr>
          <p:spPr bwMode="auto">
            <a:xfrm flipV="1">
              <a:off x="2283" y="3366"/>
              <a:ext cx="1354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25" name="Text Box 183"/>
            <p:cNvSpPr txBox="1">
              <a:spLocks noChangeArrowheads="1"/>
            </p:cNvSpPr>
            <p:nvPr/>
          </p:nvSpPr>
          <p:spPr bwMode="auto">
            <a:xfrm>
              <a:off x="4272" y="1584"/>
              <a:ext cx="10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Physical Memory</a:t>
              </a:r>
            </a:p>
          </p:txBody>
        </p:sp>
        <p:sp>
          <p:nvSpPr>
            <p:cNvPr id="10426" name="Text Box 184"/>
            <p:cNvSpPr txBox="1">
              <a:spLocks noChangeArrowheads="1"/>
            </p:cNvSpPr>
            <p:nvPr/>
          </p:nvSpPr>
          <p:spPr bwMode="auto">
            <a:xfrm>
              <a:off x="4552" y="2824"/>
              <a:ext cx="7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Disk Storage</a:t>
              </a:r>
            </a:p>
          </p:txBody>
        </p:sp>
        <p:sp>
          <p:nvSpPr>
            <p:cNvPr id="10427" name="Text Box 185"/>
            <p:cNvSpPr txBox="1">
              <a:spLocks noChangeArrowheads="1"/>
            </p:cNvSpPr>
            <p:nvPr/>
          </p:nvSpPr>
          <p:spPr bwMode="auto">
            <a:xfrm>
              <a:off x="3360" y="1143"/>
              <a:ext cx="92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500">
                  <a:latin typeface="Arial" charset="0"/>
                  <a:ea typeface="新細明體" pitchFamily="18" charset="-120"/>
                </a:rPr>
                <a:t>TLB  (on-chip)</a:t>
              </a:r>
            </a:p>
            <a:p>
              <a:pPr algn="l"/>
              <a:r>
                <a:rPr lang="en-US" altLang="zh-TW" sz="1400">
                  <a:ea typeface="新細明體" pitchFamily="18" charset="-120"/>
                </a:rPr>
                <a:t>128-256  Entries</a:t>
              </a:r>
            </a:p>
          </p:txBody>
        </p:sp>
        <p:sp>
          <p:nvSpPr>
            <p:cNvPr id="10428" name="Text Box 186"/>
            <p:cNvSpPr txBox="1">
              <a:spLocks noChangeArrowheads="1"/>
            </p:cNvSpPr>
            <p:nvPr/>
          </p:nvSpPr>
          <p:spPr bwMode="auto">
            <a:xfrm>
              <a:off x="2536" y="1144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Physical Page</a:t>
              </a:r>
            </a:p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    Address</a:t>
              </a:r>
            </a:p>
          </p:txBody>
        </p:sp>
        <p:sp>
          <p:nvSpPr>
            <p:cNvPr id="10429" name="Text Box 187"/>
            <p:cNvSpPr txBox="1">
              <a:spLocks noChangeArrowheads="1"/>
            </p:cNvSpPr>
            <p:nvPr/>
          </p:nvSpPr>
          <p:spPr bwMode="auto">
            <a:xfrm>
              <a:off x="432" y="1344"/>
              <a:ext cx="7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Virtual Page</a:t>
              </a:r>
            </a:p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    Number</a:t>
              </a:r>
            </a:p>
          </p:txBody>
        </p:sp>
        <p:sp>
          <p:nvSpPr>
            <p:cNvPr id="10430" name="Text Box 188"/>
            <p:cNvSpPr txBox="1">
              <a:spLocks noChangeArrowheads="1"/>
            </p:cNvSpPr>
            <p:nvPr/>
          </p:nvSpPr>
          <p:spPr bwMode="auto">
            <a:xfrm>
              <a:off x="520" y="3050"/>
              <a:ext cx="10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    </a:t>
              </a:r>
              <a:r>
                <a:rPr lang="en-US" altLang="zh-TW" sz="1400">
                  <a:latin typeface="Arial" charset="0"/>
                  <a:ea typeface="新細明體" pitchFamily="18" charset="-120"/>
                </a:rPr>
                <a:t>Page Table</a:t>
              </a:r>
            </a:p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(in main memory)</a:t>
              </a:r>
            </a:p>
          </p:txBody>
        </p:sp>
        <p:sp>
          <p:nvSpPr>
            <p:cNvPr id="10431" name="Text Box 189"/>
            <p:cNvSpPr txBox="1">
              <a:spLocks noChangeArrowheads="1"/>
            </p:cNvSpPr>
            <p:nvPr/>
          </p:nvSpPr>
          <p:spPr bwMode="auto">
            <a:xfrm>
              <a:off x="2033" y="2248"/>
              <a:ext cx="79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100">
                  <a:latin typeface="Arial" charset="0"/>
                  <a:ea typeface="新細明體" pitchFamily="18" charset="-120"/>
                </a:rPr>
                <a:t>Physical Page</a:t>
              </a:r>
            </a:p>
            <a:p>
              <a:pPr algn="l"/>
              <a:r>
                <a:rPr lang="en-US" altLang="zh-TW" sz="1100">
                  <a:latin typeface="Arial" charset="0"/>
                  <a:ea typeface="新細明體" pitchFamily="18" charset="-120"/>
                </a:rPr>
                <a:t>or Disk Address</a:t>
              </a:r>
            </a:p>
          </p:txBody>
        </p:sp>
        <p:sp>
          <p:nvSpPr>
            <p:cNvPr id="10432" name="Text Box 190"/>
            <p:cNvSpPr txBox="1">
              <a:spLocks noChangeArrowheads="1"/>
            </p:cNvSpPr>
            <p:nvPr/>
          </p:nvSpPr>
          <p:spPr bwMode="auto">
            <a:xfrm>
              <a:off x="2094" y="1261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Tag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433" name="Text Box 191"/>
            <p:cNvSpPr txBox="1">
              <a:spLocks noChangeArrowheads="1"/>
            </p:cNvSpPr>
            <p:nvPr/>
          </p:nvSpPr>
          <p:spPr bwMode="auto">
            <a:xfrm>
              <a:off x="1784" y="128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latin typeface="Arial" charset="0"/>
                  <a:ea typeface="新細明體" pitchFamily="18" charset="-120"/>
                </a:rPr>
                <a:t>Valid</a:t>
              </a:r>
              <a:endParaRPr lang="en-US" altLang="zh-TW" sz="12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34" name="Text Box 192"/>
            <p:cNvSpPr txBox="1">
              <a:spLocks noChangeArrowheads="1"/>
            </p:cNvSpPr>
            <p:nvPr/>
          </p:nvSpPr>
          <p:spPr bwMode="auto">
            <a:xfrm>
              <a:off x="1752" y="2406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latin typeface="Arial" charset="0"/>
                  <a:ea typeface="新細明體" pitchFamily="18" charset="-120"/>
                </a:rPr>
                <a:t>Valid</a:t>
              </a:r>
              <a:endParaRPr lang="en-US" altLang="zh-TW" sz="12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0246" name="Text Box 193"/>
          <p:cNvSpPr txBox="1">
            <a:spLocks noChangeArrowheads="1"/>
          </p:cNvSpPr>
          <p:nvPr/>
        </p:nvSpPr>
        <p:spPr bwMode="auto">
          <a:xfrm>
            <a:off x="762000" y="3124200"/>
            <a:ext cx="137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新細明體" pitchFamily="18" charset="-120"/>
              </a:rPr>
              <a:t>128-256</a:t>
            </a:r>
          </a:p>
          <a:p>
            <a:pPr algn="l"/>
            <a:r>
              <a:rPr lang="en-US" altLang="zh-TW" sz="1400">
                <a:ea typeface="新細明體" pitchFamily="18" charset="-120"/>
              </a:rPr>
              <a:t>TLB  Entries</a:t>
            </a:r>
            <a:endParaRPr lang="en-US" altLang="zh-TW" sz="20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57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6A5A5-89F5-49E6-B0CE-7B7B6AD99423}" type="slidenum">
              <a:rPr lang="en-US" altLang="zh-TW" sz="1400" smtClean="0">
                <a:latin typeface="Comic Sans MS" pitchFamily="66" charset="0"/>
              </a:rPr>
              <a:pPr/>
              <a:t>137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6400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  <a:ea typeface="新細明體" pitchFamily="18" charset="-120"/>
              </a:rPr>
              <a:t>Translation Look-Aside Table (TLB)</a:t>
            </a:r>
          </a:p>
        </p:txBody>
      </p:sp>
      <p:sp>
        <p:nvSpPr>
          <p:cNvPr id="2434051" name="Rectangle 3"/>
          <p:cNvSpPr>
            <a:spLocks noChangeArrowheads="1"/>
          </p:cNvSpPr>
          <p:nvPr/>
        </p:nvSpPr>
        <p:spPr bwMode="auto">
          <a:xfrm>
            <a:off x="6248400" y="4267200"/>
            <a:ext cx="2209800" cy="12954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34052" name="Rectangle 4"/>
          <p:cNvSpPr>
            <a:spLocks noChangeArrowheads="1"/>
          </p:cNvSpPr>
          <p:nvPr/>
        </p:nvSpPr>
        <p:spPr bwMode="auto">
          <a:xfrm>
            <a:off x="7010400" y="2895600"/>
            <a:ext cx="6858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34053" name="Rectangle 5"/>
          <p:cNvSpPr>
            <a:spLocks noChangeArrowheads="1"/>
          </p:cNvSpPr>
          <p:nvPr/>
        </p:nvSpPr>
        <p:spPr bwMode="auto">
          <a:xfrm>
            <a:off x="6553200" y="1600200"/>
            <a:ext cx="1600200" cy="762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781800" y="1752600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Processor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7086600" y="30480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TLB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6831013" y="4724400"/>
            <a:ext cx="977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Memory</a:t>
            </a:r>
          </a:p>
        </p:txBody>
      </p:sp>
      <p:cxnSp>
        <p:nvCxnSpPr>
          <p:cNvPr id="9226" name="AutoShape 9"/>
          <p:cNvCxnSpPr>
            <a:cxnSpLocks noChangeShapeType="1"/>
            <a:stCxn id="2434053" idx="2"/>
            <a:endCxn id="2434052" idx="0"/>
          </p:cNvCxnSpPr>
          <p:nvPr/>
        </p:nvCxnSpPr>
        <p:spPr bwMode="auto">
          <a:xfrm>
            <a:off x="7353300" y="23622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0"/>
          <p:cNvCxnSpPr>
            <a:cxnSpLocks noChangeShapeType="1"/>
            <a:stCxn id="2434052" idx="2"/>
            <a:endCxn id="2434051" idx="0"/>
          </p:cNvCxnSpPr>
          <p:nvPr/>
        </p:nvCxnSpPr>
        <p:spPr bwMode="auto">
          <a:xfrm>
            <a:off x="7353300" y="36576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405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562600" cy="4724400"/>
          </a:xfr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TLB maintains a list of most-recently used pages</a:t>
            </a:r>
          </a:p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Similar to instruction &amp; data cache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virtual address is used to index into the TLB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TLB entry contains physical address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takes ~ 1 clock cycle</a:t>
            </a:r>
          </a:p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What if VM=&gt;PM lookup and data/instruction lookup takes more than 1 clock cycle?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To avoid TLB lookup, remember the last VM =&gt; PM translation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if same page is referenced, TLB lookup can be avoided</a:t>
            </a:r>
          </a:p>
        </p:txBody>
      </p:sp>
    </p:spTree>
    <p:extLst>
      <p:ext uri="{BB962C8B-B14F-4D97-AF65-F5344CB8AC3E}">
        <p14:creationId xmlns:p14="http://schemas.microsoft.com/office/powerpoint/2010/main" val="31469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hlink"/>
                </a:solidFill>
              </a:rPr>
              <a:t>TLB / Cache Interaction</a:t>
            </a:r>
          </a:p>
        </p:txBody>
      </p:sp>
      <p:sp>
        <p:nvSpPr>
          <p:cNvPr id="5123" name="AutoShape 5"/>
          <p:cNvSpPr>
            <a:spLocks noChangeAspect="1" noChangeArrowheads="1" noTextEdit="1"/>
          </p:cNvSpPr>
          <p:nvPr/>
        </p:nvSpPr>
        <p:spPr bwMode="auto">
          <a:xfrm>
            <a:off x="1676400" y="1143000"/>
            <a:ext cx="551815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" name="Group 207"/>
          <p:cNvGrpSpPr>
            <a:grpSpLocks/>
          </p:cNvGrpSpPr>
          <p:nvPr/>
        </p:nvGrpSpPr>
        <p:grpSpPr bwMode="auto">
          <a:xfrm>
            <a:off x="2259013" y="1057275"/>
            <a:ext cx="4919662" cy="5127625"/>
            <a:chOff x="1423" y="666"/>
            <a:chExt cx="3099" cy="3230"/>
          </a:xfrm>
        </p:grpSpPr>
        <p:sp>
          <p:nvSpPr>
            <p:cNvPr id="5678" name="Line 7"/>
            <p:cNvSpPr>
              <a:spLocks noChangeShapeType="1"/>
            </p:cNvSpPr>
            <p:nvPr/>
          </p:nvSpPr>
          <p:spPr bwMode="auto">
            <a:xfrm flipV="1">
              <a:off x="4520" y="2972"/>
              <a:ext cx="1" cy="62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9" name="Line 8"/>
            <p:cNvSpPr>
              <a:spLocks noChangeShapeType="1"/>
            </p:cNvSpPr>
            <p:nvPr/>
          </p:nvSpPr>
          <p:spPr bwMode="auto">
            <a:xfrm flipH="1">
              <a:off x="1548" y="2972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0" name="Line 9"/>
            <p:cNvSpPr>
              <a:spLocks noChangeShapeType="1"/>
            </p:cNvSpPr>
            <p:nvPr/>
          </p:nvSpPr>
          <p:spPr bwMode="auto">
            <a:xfrm>
              <a:off x="1548" y="2972"/>
              <a:ext cx="1" cy="62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1" name="Line 10"/>
            <p:cNvSpPr>
              <a:spLocks noChangeShapeType="1"/>
            </p:cNvSpPr>
            <p:nvPr/>
          </p:nvSpPr>
          <p:spPr bwMode="auto">
            <a:xfrm>
              <a:off x="1548" y="3595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2" name="Line 11"/>
            <p:cNvSpPr>
              <a:spLocks noChangeShapeType="1"/>
            </p:cNvSpPr>
            <p:nvPr/>
          </p:nvSpPr>
          <p:spPr bwMode="auto">
            <a:xfrm>
              <a:off x="4520" y="3595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3" name="Rectangle 12"/>
            <p:cNvSpPr>
              <a:spLocks noChangeArrowheads="1"/>
            </p:cNvSpPr>
            <p:nvPr/>
          </p:nvSpPr>
          <p:spPr bwMode="auto">
            <a:xfrm>
              <a:off x="1515" y="288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4" name="Rectangle 13"/>
            <p:cNvSpPr>
              <a:spLocks noChangeArrowheads="1"/>
            </p:cNvSpPr>
            <p:nvPr/>
          </p:nvSpPr>
          <p:spPr bwMode="auto">
            <a:xfrm>
              <a:off x="1557" y="288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5" name="Rectangle 14"/>
            <p:cNvSpPr>
              <a:spLocks noChangeArrowheads="1"/>
            </p:cNvSpPr>
            <p:nvPr/>
          </p:nvSpPr>
          <p:spPr bwMode="auto">
            <a:xfrm>
              <a:off x="1594" y="288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6" name="Rectangle 15"/>
            <p:cNvSpPr>
              <a:spLocks noChangeArrowheads="1"/>
            </p:cNvSpPr>
            <p:nvPr/>
          </p:nvSpPr>
          <p:spPr bwMode="auto">
            <a:xfrm>
              <a:off x="1607" y="288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7" name="Rectangle 16"/>
            <p:cNvSpPr>
              <a:spLocks noChangeArrowheads="1"/>
            </p:cNvSpPr>
            <p:nvPr/>
          </p:nvSpPr>
          <p:spPr bwMode="auto">
            <a:xfrm>
              <a:off x="1621" y="28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8" name="Rectangle 17"/>
            <p:cNvSpPr>
              <a:spLocks noChangeArrowheads="1"/>
            </p:cNvSpPr>
            <p:nvPr/>
          </p:nvSpPr>
          <p:spPr bwMode="auto">
            <a:xfrm>
              <a:off x="2064" y="2878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9" name="Rectangle 18"/>
            <p:cNvSpPr>
              <a:spLocks noChangeArrowheads="1"/>
            </p:cNvSpPr>
            <p:nvPr/>
          </p:nvSpPr>
          <p:spPr bwMode="auto">
            <a:xfrm>
              <a:off x="2103" y="2878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0" name="Rectangle 19"/>
            <p:cNvSpPr>
              <a:spLocks noChangeArrowheads="1"/>
            </p:cNvSpPr>
            <p:nvPr/>
          </p:nvSpPr>
          <p:spPr bwMode="auto">
            <a:xfrm>
              <a:off x="2139" y="28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1" name="Rectangle 20"/>
            <p:cNvSpPr>
              <a:spLocks noChangeArrowheads="1"/>
            </p:cNvSpPr>
            <p:nvPr/>
          </p:nvSpPr>
          <p:spPr bwMode="auto">
            <a:xfrm>
              <a:off x="3510" y="2880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2" name="Rectangle 21"/>
            <p:cNvSpPr>
              <a:spLocks noChangeArrowheads="1"/>
            </p:cNvSpPr>
            <p:nvPr/>
          </p:nvSpPr>
          <p:spPr bwMode="auto">
            <a:xfrm>
              <a:off x="3556" y="2880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3" name="Rectangle 22"/>
            <p:cNvSpPr>
              <a:spLocks noChangeArrowheads="1"/>
            </p:cNvSpPr>
            <p:nvPr/>
          </p:nvSpPr>
          <p:spPr bwMode="auto">
            <a:xfrm>
              <a:off x="3593" y="288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4" name="Rectangle 23"/>
            <p:cNvSpPr>
              <a:spLocks noChangeArrowheads="1"/>
            </p:cNvSpPr>
            <p:nvPr/>
          </p:nvSpPr>
          <p:spPr bwMode="auto">
            <a:xfrm>
              <a:off x="3610" y="2880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5" name="Freeform 24"/>
            <p:cNvSpPr>
              <a:spLocks/>
            </p:cNvSpPr>
            <p:nvPr/>
          </p:nvSpPr>
          <p:spPr bwMode="auto">
            <a:xfrm>
              <a:off x="1550" y="3326"/>
              <a:ext cx="2972" cy="88"/>
            </a:xfrm>
            <a:custGeom>
              <a:avLst/>
              <a:gdLst>
                <a:gd name="T0" fmla="*/ 2970 w 2972"/>
                <a:gd name="T1" fmla="*/ 86 h 88"/>
                <a:gd name="T2" fmla="*/ 2972 w 2972"/>
                <a:gd name="T3" fmla="*/ 0 h 88"/>
                <a:gd name="T4" fmla="*/ 0 w 2972"/>
                <a:gd name="T5" fmla="*/ 0 h 88"/>
                <a:gd name="T6" fmla="*/ 0 w 2972"/>
                <a:gd name="T7" fmla="*/ 88 h 88"/>
                <a:gd name="T8" fmla="*/ 2970 w 2972"/>
                <a:gd name="T9" fmla="*/ 88 h 88"/>
                <a:gd name="T10" fmla="*/ 2970 w 2972"/>
                <a:gd name="T11" fmla="*/ 88 h 88"/>
                <a:gd name="T12" fmla="*/ 2970 w 2972"/>
                <a:gd name="T13" fmla="*/ 8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72"/>
                <a:gd name="T22" fmla="*/ 0 h 88"/>
                <a:gd name="T23" fmla="*/ 2972 w 297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72" h="88">
                  <a:moveTo>
                    <a:pt x="2970" y="86"/>
                  </a:moveTo>
                  <a:lnTo>
                    <a:pt x="2972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2970" y="88"/>
                  </a:lnTo>
                  <a:lnTo>
                    <a:pt x="2970" y="8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96" name="Line 25"/>
            <p:cNvSpPr>
              <a:spLocks noChangeShapeType="1"/>
            </p:cNvSpPr>
            <p:nvPr/>
          </p:nvSpPr>
          <p:spPr bwMode="auto">
            <a:xfrm flipV="1">
              <a:off x="4520" y="3326"/>
              <a:ext cx="2" cy="86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7" name="Line 26"/>
            <p:cNvSpPr>
              <a:spLocks noChangeShapeType="1"/>
            </p:cNvSpPr>
            <p:nvPr/>
          </p:nvSpPr>
          <p:spPr bwMode="auto">
            <a:xfrm flipH="1">
              <a:off x="1550" y="3326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8" name="Line 27"/>
            <p:cNvSpPr>
              <a:spLocks noChangeShapeType="1"/>
            </p:cNvSpPr>
            <p:nvPr/>
          </p:nvSpPr>
          <p:spPr bwMode="auto">
            <a:xfrm>
              <a:off x="1550" y="3326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9" name="Line 28"/>
            <p:cNvSpPr>
              <a:spLocks noChangeShapeType="1"/>
            </p:cNvSpPr>
            <p:nvPr/>
          </p:nvSpPr>
          <p:spPr bwMode="auto">
            <a:xfrm>
              <a:off x="1550" y="3414"/>
              <a:ext cx="2970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0" name="Line 29"/>
            <p:cNvSpPr>
              <a:spLocks noChangeShapeType="1"/>
            </p:cNvSpPr>
            <p:nvPr/>
          </p:nvSpPr>
          <p:spPr bwMode="auto">
            <a:xfrm>
              <a:off x="4520" y="3414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1" name="Line 30"/>
            <p:cNvSpPr>
              <a:spLocks noChangeShapeType="1"/>
            </p:cNvSpPr>
            <p:nvPr/>
          </p:nvSpPr>
          <p:spPr bwMode="auto">
            <a:xfrm flipH="1">
              <a:off x="1548" y="3061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2" name="Line 31"/>
            <p:cNvSpPr>
              <a:spLocks noChangeShapeType="1"/>
            </p:cNvSpPr>
            <p:nvPr/>
          </p:nvSpPr>
          <p:spPr bwMode="auto">
            <a:xfrm flipH="1">
              <a:off x="1548" y="3149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3" name="Line 32"/>
            <p:cNvSpPr>
              <a:spLocks noChangeShapeType="1"/>
            </p:cNvSpPr>
            <p:nvPr/>
          </p:nvSpPr>
          <p:spPr bwMode="auto">
            <a:xfrm flipH="1">
              <a:off x="1548" y="3237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4" name="Line 33"/>
            <p:cNvSpPr>
              <a:spLocks noChangeShapeType="1"/>
            </p:cNvSpPr>
            <p:nvPr/>
          </p:nvSpPr>
          <p:spPr bwMode="auto">
            <a:xfrm flipH="1">
              <a:off x="1578" y="3412"/>
              <a:ext cx="2942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5" name="Line 34"/>
            <p:cNvSpPr>
              <a:spLocks noChangeShapeType="1"/>
            </p:cNvSpPr>
            <p:nvPr/>
          </p:nvSpPr>
          <p:spPr bwMode="auto">
            <a:xfrm flipH="1">
              <a:off x="1548" y="3501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6" name="Line 35"/>
            <p:cNvSpPr>
              <a:spLocks noChangeShapeType="1"/>
            </p:cNvSpPr>
            <p:nvPr/>
          </p:nvSpPr>
          <p:spPr bwMode="auto">
            <a:xfrm>
              <a:off x="1621" y="2976"/>
              <a:ext cx="1" cy="62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7" name="Line 36"/>
            <p:cNvSpPr>
              <a:spLocks noChangeShapeType="1"/>
            </p:cNvSpPr>
            <p:nvPr/>
          </p:nvSpPr>
          <p:spPr bwMode="auto">
            <a:xfrm>
              <a:off x="2613" y="2974"/>
              <a:ext cx="1" cy="6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8" name="Line 37"/>
            <p:cNvSpPr>
              <a:spLocks noChangeShapeType="1"/>
            </p:cNvSpPr>
            <p:nvPr/>
          </p:nvSpPr>
          <p:spPr bwMode="auto">
            <a:xfrm flipV="1">
              <a:off x="3072" y="893"/>
              <a:ext cx="1" cy="1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9" name="Line 38"/>
            <p:cNvSpPr>
              <a:spLocks noChangeShapeType="1"/>
            </p:cNvSpPr>
            <p:nvPr/>
          </p:nvSpPr>
          <p:spPr bwMode="auto">
            <a:xfrm flipV="1">
              <a:off x="1784" y="893"/>
              <a:ext cx="1" cy="1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0" name="Line 39"/>
            <p:cNvSpPr>
              <a:spLocks noChangeShapeType="1"/>
            </p:cNvSpPr>
            <p:nvPr/>
          </p:nvSpPr>
          <p:spPr bwMode="auto">
            <a:xfrm>
              <a:off x="1784" y="893"/>
              <a:ext cx="1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1" name="Line 40"/>
            <p:cNvSpPr>
              <a:spLocks noChangeShapeType="1"/>
            </p:cNvSpPr>
            <p:nvPr/>
          </p:nvSpPr>
          <p:spPr bwMode="auto">
            <a:xfrm>
              <a:off x="3756" y="893"/>
              <a:ext cx="1" cy="1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2" name="Line 41"/>
            <p:cNvSpPr>
              <a:spLocks noChangeShapeType="1"/>
            </p:cNvSpPr>
            <p:nvPr/>
          </p:nvSpPr>
          <p:spPr bwMode="auto">
            <a:xfrm flipH="1">
              <a:off x="1784" y="1010"/>
              <a:ext cx="1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3" name="Line 42"/>
            <p:cNvSpPr>
              <a:spLocks noChangeShapeType="1"/>
            </p:cNvSpPr>
            <p:nvPr/>
          </p:nvSpPr>
          <p:spPr bwMode="auto">
            <a:xfrm>
              <a:off x="1784" y="1010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4" name="Rectangle 43"/>
            <p:cNvSpPr>
              <a:spLocks noChangeArrowheads="1"/>
            </p:cNvSpPr>
            <p:nvPr/>
          </p:nvSpPr>
          <p:spPr bwMode="auto">
            <a:xfrm>
              <a:off x="3163" y="91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5" name="Rectangle 44"/>
            <p:cNvSpPr>
              <a:spLocks noChangeArrowheads="1"/>
            </p:cNvSpPr>
            <p:nvPr/>
          </p:nvSpPr>
          <p:spPr bwMode="auto">
            <a:xfrm>
              <a:off x="3205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6" name="Rectangle 45"/>
            <p:cNvSpPr>
              <a:spLocks noChangeArrowheads="1"/>
            </p:cNvSpPr>
            <p:nvPr/>
          </p:nvSpPr>
          <p:spPr bwMode="auto">
            <a:xfrm>
              <a:off x="3241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7" name="Rectangle 46"/>
            <p:cNvSpPr>
              <a:spLocks noChangeArrowheads="1"/>
            </p:cNvSpPr>
            <p:nvPr/>
          </p:nvSpPr>
          <p:spPr bwMode="auto">
            <a:xfrm>
              <a:off x="3276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8" name="Rectangle 47"/>
            <p:cNvSpPr>
              <a:spLocks noChangeArrowheads="1"/>
            </p:cNvSpPr>
            <p:nvPr/>
          </p:nvSpPr>
          <p:spPr bwMode="auto">
            <a:xfrm>
              <a:off x="3313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9" name="Rectangle 48"/>
            <p:cNvSpPr>
              <a:spLocks noChangeArrowheads="1"/>
            </p:cNvSpPr>
            <p:nvPr/>
          </p:nvSpPr>
          <p:spPr bwMode="auto">
            <a:xfrm>
              <a:off x="3330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0" name="Rectangle 49"/>
            <p:cNvSpPr>
              <a:spLocks noChangeArrowheads="1"/>
            </p:cNvSpPr>
            <p:nvPr/>
          </p:nvSpPr>
          <p:spPr bwMode="auto">
            <a:xfrm>
              <a:off x="3366" y="91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1" name="Rectangle 50"/>
            <p:cNvSpPr>
              <a:spLocks noChangeArrowheads="1"/>
            </p:cNvSpPr>
            <p:nvPr/>
          </p:nvSpPr>
          <p:spPr bwMode="auto">
            <a:xfrm>
              <a:off x="3384" y="91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2" name="Rectangle 51"/>
            <p:cNvSpPr>
              <a:spLocks noChangeArrowheads="1"/>
            </p:cNvSpPr>
            <p:nvPr/>
          </p:nvSpPr>
          <p:spPr bwMode="auto">
            <a:xfrm>
              <a:off x="3401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3" name="Rectangle 52"/>
            <p:cNvSpPr>
              <a:spLocks noChangeArrowheads="1"/>
            </p:cNvSpPr>
            <p:nvPr/>
          </p:nvSpPr>
          <p:spPr bwMode="auto">
            <a:xfrm>
              <a:off x="3434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4" name="Rectangle 53"/>
            <p:cNvSpPr>
              <a:spLocks noChangeArrowheads="1"/>
            </p:cNvSpPr>
            <p:nvPr/>
          </p:nvSpPr>
          <p:spPr bwMode="auto">
            <a:xfrm>
              <a:off x="3468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5" name="Rectangle 54"/>
            <p:cNvSpPr>
              <a:spLocks noChangeArrowheads="1"/>
            </p:cNvSpPr>
            <p:nvPr/>
          </p:nvSpPr>
          <p:spPr bwMode="auto">
            <a:xfrm>
              <a:off x="3702" y="221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6" name="Rectangle 55"/>
            <p:cNvSpPr>
              <a:spLocks noChangeArrowheads="1"/>
            </p:cNvSpPr>
            <p:nvPr/>
          </p:nvSpPr>
          <p:spPr bwMode="auto">
            <a:xfrm>
              <a:off x="3745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7" name="Rectangle 56"/>
            <p:cNvSpPr>
              <a:spLocks noChangeArrowheads="1"/>
            </p:cNvSpPr>
            <p:nvPr/>
          </p:nvSpPr>
          <p:spPr bwMode="auto">
            <a:xfrm>
              <a:off x="378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8" name="Rectangle 57"/>
            <p:cNvSpPr>
              <a:spLocks noChangeArrowheads="1"/>
            </p:cNvSpPr>
            <p:nvPr/>
          </p:nvSpPr>
          <p:spPr bwMode="auto">
            <a:xfrm>
              <a:off x="3816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9" name="Rectangle 58"/>
            <p:cNvSpPr>
              <a:spLocks noChangeArrowheads="1"/>
            </p:cNvSpPr>
            <p:nvPr/>
          </p:nvSpPr>
          <p:spPr bwMode="auto">
            <a:xfrm>
              <a:off x="3852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0" name="Rectangle 59"/>
            <p:cNvSpPr>
              <a:spLocks noChangeArrowheads="1"/>
            </p:cNvSpPr>
            <p:nvPr/>
          </p:nvSpPr>
          <p:spPr bwMode="auto">
            <a:xfrm>
              <a:off x="3869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1" name="Rectangle 60"/>
            <p:cNvSpPr>
              <a:spLocks noChangeArrowheads="1"/>
            </p:cNvSpPr>
            <p:nvPr/>
          </p:nvSpPr>
          <p:spPr bwMode="auto">
            <a:xfrm>
              <a:off x="3906" y="2215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2" name="Rectangle 61"/>
            <p:cNvSpPr>
              <a:spLocks noChangeArrowheads="1"/>
            </p:cNvSpPr>
            <p:nvPr/>
          </p:nvSpPr>
          <p:spPr bwMode="auto">
            <a:xfrm>
              <a:off x="3923" y="2215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3" name="Rectangle 62"/>
            <p:cNvSpPr>
              <a:spLocks noChangeArrowheads="1"/>
            </p:cNvSpPr>
            <p:nvPr/>
          </p:nvSpPr>
          <p:spPr bwMode="auto">
            <a:xfrm>
              <a:off x="394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4" name="Rectangle 63"/>
            <p:cNvSpPr>
              <a:spLocks noChangeArrowheads="1"/>
            </p:cNvSpPr>
            <p:nvPr/>
          </p:nvSpPr>
          <p:spPr bwMode="auto">
            <a:xfrm>
              <a:off x="3973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5" name="Rectangle 64"/>
            <p:cNvSpPr>
              <a:spLocks noChangeArrowheads="1"/>
            </p:cNvSpPr>
            <p:nvPr/>
          </p:nvSpPr>
          <p:spPr bwMode="auto">
            <a:xfrm>
              <a:off x="4008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6" name="Rectangle 65"/>
            <p:cNvSpPr>
              <a:spLocks noChangeArrowheads="1"/>
            </p:cNvSpPr>
            <p:nvPr/>
          </p:nvSpPr>
          <p:spPr bwMode="auto">
            <a:xfrm>
              <a:off x="2229" y="91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7" name="Rectangle 66"/>
            <p:cNvSpPr>
              <a:spLocks noChangeArrowheads="1"/>
            </p:cNvSpPr>
            <p:nvPr/>
          </p:nvSpPr>
          <p:spPr bwMode="auto">
            <a:xfrm>
              <a:off x="2272" y="91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8" name="Rectangle 67"/>
            <p:cNvSpPr>
              <a:spLocks noChangeArrowheads="1"/>
            </p:cNvSpPr>
            <p:nvPr/>
          </p:nvSpPr>
          <p:spPr bwMode="auto">
            <a:xfrm>
              <a:off x="2285" y="91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9" name="Rectangle 68"/>
            <p:cNvSpPr>
              <a:spLocks noChangeArrowheads="1"/>
            </p:cNvSpPr>
            <p:nvPr/>
          </p:nvSpPr>
          <p:spPr bwMode="auto">
            <a:xfrm>
              <a:off x="2306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0" name="Rectangle 69"/>
            <p:cNvSpPr>
              <a:spLocks noChangeArrowheads="1"/>
            </p:cNvSpPr>
            <p:nvPr/>
          </p:nvSpPr>
          <p:spPr bwMode="auto">
            <a:xfrm>
              <a:off x="2323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1" name="Rectangle 70"/>
            <p:cNvSpPr>
              <a:spLocks noChangeArrowheads="1"/>
            </p:cNvSpPr>
            <p:nvPr/>
          </p:nvSpPr>
          <p:spPr bwMode="auto">
            <a:xfrm>
              <a:off x="2360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2" name="Rectangle 71"/>
            <p:cNvSpPr>
              <a:spLocks noChangeArrowheads="1"/>
            </p:cNvSpPr>
            <p:nvPr/>
          </p:nvSpPr>
          <p:spPr bwMode="auto">
            <a:xfrm>
              <a:off x="2396" y="91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3" name="Rectangle 72"/>
            <p:cNvSpPr>
              <a:spLocks noChangeArrowheads="1"/>
            </p:cNvSpPr>
            <p:nvPr/>
          </p:nvSpPr>
          <p:spPr bwMode="auto">
            <a:xfrm>
              <a:off x="2410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4" name="Rectangle 73"/>
            <p:cNvSpPr>
              <a:spLocks noChangeArrowheads="1"/>
            </p:cNvSpPr>
            <p:nvPr/>
          </p:nvSpPr>
          <p:spPr bwMode="auto">
            <a:xfrm>
              <a:off x="2427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5" name="Rectangle 74"/>
            <p:cNvSpPr>
              <a:spLocks noChangeArrowheads="1"/>
            </p:cNvSpPr>
            <p:nvPr/>
          </p:nvSpPr>
          <p:spPr bwMode="auto">
            <a:xfrm>
              <a:off x="2464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6" name="Rectangle 75"/>
            <p:cNvSpPr>
              <a:spLocks noChangeArrowheads="1"/>
            </p:cNvSpPr>
            <p:nvPr/>
          </p:nvSpPr>
          <p:spPr bwMode="auto">
            <a:xfrm>
              <a:off x="2498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7" name="Rectangle 76"/>
            <p:cNvSpPr>
              <a:spLocks noChangeArrowheads="1"/>
            </p:cNvSpPr>
            <p:nvPr/>
          </p:nvSpPr>
          <p:spPr bwMode="auto">
            <a:xfrm>
              <a:off x="2535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8" name="Rectangle 77"/>
            <p:cNvSpPr>
              <a:spLocks noChangeArrowheads="1"/>
            </p:cNvSpPr>
            <p:nvPr/>
          </p:nvSpPr>
          <p:spPr bwMode="auto">
            <a:xfrm>
              <a:off x="2569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9" name="Rectangle 78"/>
            <p:cNvSpPr>
              <a:spLocks noChangeArrowheads="1"/>
            </p:cNvSpPr>
            <p:nvPr/>
          </p:nvSpPr>
          <p:spPr bwMode="auto">
            <a:xfrm>
              <a:off x="2589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0" name="Rectangle 79"/>
            <p:cNvSpPr>
              <a:spLocks noChangeArrowheads="1"/>
            </p:cNvSpPr>
            <p:nvPr/>
          </p:nvSpPr>
          <p:spPr bwMode="auto">
            <a:xfrm>
              <a:off x="2623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1" name="Rectangle 80"/>
            <p:cNvSpPr>
              <a:spLocks noChangeArrowheads="1"/>
            </p:cNvSpPr>
            <p:nvPr/>
          </p:nvSpPr>
          <p:spPr bwMode="auto">
            <a:xfrm>
              <a:off x="2660" y="912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2" name="Rectangle 81"/>
            <p:cNvSpPr>
              <a:spLocks noChangeArrowheads="1"/>
            </p:cNvSpPr>
            <p:nvPr/>
          </p:nvSpPr>
          <p:spPr bwMode="auto">
            <a:xfrm>
              <a:off x="2711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3" name="Rectangle 82"/>
            <p:cNvSpPr>
              <a:spLocks noChangeArrowheads="1"/>
            </p:cNvSpPr>
            <p:nvPr/>
          </p:nvSpPr>
          <p:spPr bwMode="auto">
            <a:xfrm>
              <a:off x="2748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4" name="Rectangle 83"/>
            <p:cNvSpPr>
              <a:spLocks noChangeArrowheads="1"/>
            </p:cNvSpPr>
            <p:nvPr/>
          </p:nvSpPr>
          <p:spPr bwMode="auto">
            <a:xfrm>
              <a:off x="2782" y="91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5" name="Rectangle 84"/>
            <p:cNvSpPr>
              <a:spLocks noChangeArrowheads="1"/>
            </p:cNvSpPr>
            <p:nvPr/>
          </p:nvSpPr>
          <p:spPr bwMode="auto">
            <a:xfrm>
              <a:off x="2617" y="666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6" name="Rectangle 85"/>
            <p:cNvSpPr>
              <a:spLocks noChangeArrowheads="1"/>
            </p:cNvSpPr>
            <p:nvPr/>
          </p:nvSpPr>
          <p:spPr bwMode="auto">
            <a:xfrm>
              <a:off x="2660" y="666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7" name="Rectangle 86"/>
            <p:cNvSpPr>
              <a:spLocks noChangeArrowheads="1"/>
            </p:cNvSpPr>
            <p:nvPr/>
          </p:nvSpPr>
          <p:spPr bwMode="auto">
            <a:xfrm>
              <a:off x="2673" y="666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8" name="Rectangle 87"/>
            <p:cNvSpPr>
              <a:spLocks noChangeArrowheads="1"/>
            </p:cNvSpPr>
            <p:nvPr/>
          </p:nvSpPr>
          <p:spPr bwMode="auto">
            <a:xfrm>
              <a:off x="2694" y="66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9" name="Rectangle 88"/>
            <p:cNvSpPr>
              <a:spLocks noChangeArrowheads="1"/>
            </p:cNvSpPr>
            <p:nvPr/>
          </p:nvSpPr>
          <p:spPr bwMode="auto">
            <a:xfrm>
              <a:off x="2711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0" name="Rectangle 89"/>
            <p:cNvSpPr>
              <a:spLocks noChangeArrowheads="1"/>
            </p:cNvSpPr>
            <p:nvPr/>
          </p:nvSpPr>
          <p:spPr bwMode="auto">
            <a:xfrm>
              <a:off x="2748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1" name="Rectangle 90"/>
            <p:cNvSpPr>
              <a:spLocks noChangeArrowheads="1"/>
            </p:cNvSpPr>
            <p:nvPr/>
          </p:nvSpPr>
          <p:spPr bwMode="auto">
            <a:xfrm>
              <a:off x="2784" y="666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2" name="Rectangle 91"/>
            <p:cNvSpPr>
              <a:spLocks noChangeArrowheads="1"/>
            </p:cNvSpPr>
            <p:nvPr/>
          </p:nvSpPr>
          <p:spPr bwMode="auto">
            <a:xfrm>
              <a:off x="2798" y="66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3" name="Rectangle 92"/>
            <p:cNvSpPr>
              <a:spLocks noChangeArrowheads="1"/>
            </p:cNvSpPr>
            <p:nvPr/>
          </p:nvSpPr>
          <p:spPr bwMode="auto">
            <a:xfrm>
              <a:off x="2815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4" name="Rectangle 93"/>
            <p:cNvSpPr>
              <a:spLocks noChangeArrowheads="1"/>
            </p:cNvSpPr>
            <p:nvPr/>
          </p:nvSpPr>
          <p:spPr bwMode="auto">
            <a:xfrm>
              <a:off x="2852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5" name="Rectangle 94"/>
            <p:cNvSpPr>
              <a:spLocks noChangeArrowheads="1"/>
            </p:cNvSpPr>
            <p:nvPr/>
          </p:nvSpPr>
          <p:spPr bwMode="auto">
            <a:xfrm>
              <a:off x="2886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6" name="Rectangle 95"/>
            <p:cNvSpPr>
              <a:spLocks noChangeArrowheads="1"/>
            </p:cNvSpPr>
            <p:nvPr/>
          </p:nvSpPr>
          <p:spPr bwMode="auto">
            <a:xfrm>
              <a:off x="2923" y="666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7" name="Rectangle 96"/>
            <p:cNvSpPr>
              <a:spLocks noChangeArrowheads="1"/>
            </p:cNvSpPr>
            <p:nvPr/>
          </p:nvSpPr>
          <p:spPr bwMode="auto">
            <a:xfrm>
              <a:off x="2944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8" name="Rectangle 97"/>
            <p:cNvSpPr>
              <a:spLocks noChangeArrowheads="1"/>
            </p:cNvSpPr>
            <p:nvPr/>
          </p:nvSpPr>
          <p:spPr bwMode="auto">
            <a:xfrm>
              <a:off x="2978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9" name="Rectangle 98"/>
            <p:cNvSpPr>
              <a:spLocks noChangeArrowheads="1"/>
            </p:cNvSpPr>
            <p:nvPr/>
          </p:nvSpPr>
          <p:spPr bwMode="auto">
            <a:xfrm>
              <a:off x="3011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0" name="Rectangle 99"/>
            <p:cNvSpPr>
              <a:spLocks noChangeArrowheads="1"/>
            </p:cNvSpPr>
            <p:nvPr/>
          </p:nvSpPr>
          <p:spPr bwMode="auto">
            <a:xfrm>
              <a:off x="3157" y="125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1" name="Rectangle 100"/>
            <p:cNvSpPr>
              <a:spLocks noChangeArrowheads="1"/>
            </p:cNvSpPr>
            <p:nvPr/>
          </p:nvSpPr>
          <p:spPr bwMode="auto">
            <a:xfrm>
              <a:off x="3201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2" name="Rectangle 101"/>
            <p:cNvSpPr>
              <a:spLocks noChangeArrowheads="1"/>
            </p:cNvSpPr>
            <p:nvPr/>
          </p:nvSpPr>
          <p:spPr bwMode="auto">
            <a:xfrm>
              <a:off x="3236" y="1257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3" name="Rectangle 102"/>
            <p:cNvSpPr>
              <a:spLocks noChangeArrowheads="1"/>
            </p:cNvSpPr>
            <p:nvPr/>
          </p:nvSpPr>
          <p:spPr bwMode="auto">
            <a:xfrm>
              <a:off x="3268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4" name="Rectangle 103"/>
            <p:cNvSpPr>
              <a:spLocks noChangeArrowheads="1"/>
            </p:cNvSpPr>
            <p:nvPr/>
          </p:nvSpPr>
          <p:spPr bwMode="auto">
            <a:xfrm>
              <a:off x="3299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5" name="Rectangle 104"/>
            <p:cNvSpPr>
              <a:spLocks noChangeArrowheads="1"/>
            </p:cNvSpPr>
            <p:nvPr/>
          </p:nvSpPr>
          <p:spPr bwMode="auto">
            <a:xfrm>
              <a:off x="3314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6" name="Rectangle 105"/>
            <p:cNvSpPr>
              <a:spLocks noChangeArrowheads="1"/>
            </p:cNvSpPr>
            <p:nvPr/>
          </p:nvSpPr>
          <p:spPr bwMode="auto">
            <a:xfrm>
              <a:off x="3347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7" name="Rectangle 106"/>
            <p:cNvSpPr>
              <a:spLocks noChangeArrowheads="1"/>
            </p:cNvSpPr>
            <p:nvPr/>
          </p:nvSpPr>
          <p:spPr bwMode="auto">
            <a:xfrm>
              <a:off x="3382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8" name="Rectangle 107"/>
            <p:cNvSpPr>
              <a:spLocks noChangeArrowheads="1"/>
            </p:cNvSpPr>
            <p:nvPr/>
          </p:nvSpPr>
          <p:spPr bwMode="auto">
            <a:xfrm>
              <a:off x="3395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9" name="Rectangle 108"/>
            <p:cNvSpPr>
              <a:spLocks noChangeArrowheads="1"/>
            </p:cNvSpPr>
            <p:nvPr/>
          </p:nvSpPr>
          <p:spPr bwMode="auto">
            <a:xfrm>
              <a:off x="3414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0" name="Rectangle 109"/>
            <p:cNvSpPr>
              <a:spLocks noChangeArrowheads="1"/>
            </p:cNvSpPr>
            <p:nvPr/>
          </p:nvSpPr>
          <p:spPr bwMode="auto">
            <a:xfrm>
              <a:off x="3449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1" name="Rectangle 110"/>
            <p:cNvSpPr>
              <a:spLocks noChangeArrowheads="1"/>
            </p:cNvSpPr>
            <p:nvPr/>
          </p:nvSpPr>
          <p:spPr bwMode="auto">
            <a:xfrm>
              <a:off x="3485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2" name="Rectangle 111"/>
            <p:cNvSpPr>
              <a:spLocks noChangeArrowheads="1"/>
            </p:cNvSpPr>
            <p:nvPr/>
          </p:nvSpPr>
          <p:spPr bwMode="auto">
            <a:xfrm>
              <a:off x="3520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3" name="Rectangle 112"/>
            <p:cNvSpPr>
              <a:spLocks noChangeArrowheads="1"/>
            </p:cNvSpPr>
            <p:nvPr/>
          </p:nvSpPr>
          <p:spPr bwMode="auto">
            <a:xfrm>
              <a:off x="3556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4" name="Rectangle 113"/>
            <p:cNvSpPr>
              <a:spLocks noChangeArrowheads="1"/>
            </p:cNvSpPr>
            <p:nvPr/>
          </p:nvSpPr>
          <p:spPr bwMode="auto">
            <a:xfrm>
              <a:off x="3574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5" name="Rectangle 114"/>
            <p:cNvSpPr>
              <a:spLocks noChangeArrowheads="1"/>
            </p:cNvSpPr>
            <p:nvPr/>
          </p:nvSpPr>
          <p:spPr bwMode="auto">
            <a:xfrm>
              <a:off x="3610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6" name="Rectangle 115"/>
            <p:cNvSpPr>
              <a:spLocks noChangeArrowheads="1"/>
            </p:cNvSpPr>
            <p:nvPr/>
          </p:nvSpPr>
          <p:spPr bwMode="auto">
            <a:xfrm>
              <a:off x="3645" y="1257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7" name="Rectangle 116"/>
            <p:cNvSpPr>
              <a:spLocks noChangeArrowheads="1"/>
            </p:cNvSpPr>
            <p:nvPr/>
          </p:nvSpPr>
          <p:spPr bwMode="auto">
            <a:xfrm>
              <a:off x="3699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8" name="Rectangle 117"/>
            <p:cNvSpPr>
              <a:spLocks noChangeArrowheads="1"/>
            </p:cNvSpPr>
            <p:nvPr/>
          </p:nvSpPr>
          <p:spPr bwMode="auto">
            <a:xfrm>
              <a:off x="3733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9" name="Rectangle 118"/>
            <p:cNvSpPr>
              <a:spLocks noChangeArrowheads="1"/>
            </p:cNvSpPr>
            <p:nvPr/>
          </p:nvSpPr>
          <p:spPr bwMode="auto">
            <a:xfrm>
              <a:off x="3770" y="1257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0" name="Rectangle 119"/>
            <p:cNvSpPr>
              <a:spLocks noChangeArrowheads="1"/>
            </p:cNvSpPr>
            <p:nvPr/>
          </p:nvSpPr>
          <p:spPr bwMode="auto">
            <a:xfrm>
              <a:off x="1442" y="125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1" name="Rectangle 120"/>
            <p:cNvSpPr>
              <a:spLocks noChangeArrowheads="1"/>
            </p:cNvSpPr>
            <p:nvPr/>
          </p:nvSpPr>
          <p:spPr bwMode="auto">
            <a:xfrm>
              <a:off x="1484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2" name="Rectangle 121"/>
            <p:cNvSpPr>
              <a:spLocks noChangeArrowheads="1"/>
            </p:cNvSpPr>
            <p:nvPr/>
          </p:nvSpPr>
          <p:spPr bwMode="auto">
            <a:xfrm>
              <a:off x="1521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3" name="Rectangle 122"/>
            <p:cNvSpPr>
              <a:spLocks noChangeArrowheads="1"/>
            </p:cNvSpPr>
            <p:nvPr/>
          </p:nvSpPr>
          <p:spPr bwMode="auto">
            <a:xfrm>
              <a:off x="1534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4" name="Rectangle 123"/>
            <p:cNvSpPr>
              <a:spLocks noChangeArrowheads="1"/>
            </p:cNvSpPr>
            <p:nvPr/>
          </p:nvSpPr>
          <p:spPr bwMode="auto">
            <a:xfrm>
              <a:off x="1550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5" name="Line 124"/>
            <p:cNvSpPr>
              <a:spLocks noChangeShapeType="1"/>
            </p:cNvSpPr>
            <p:nvPr/>
          </p:nvSpPr>
          <p:spPr bwMode="auto">
            <a:xfrm flipV="1">
              <a:off x="4063" y="1348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6" name="Line 125"/>
            <p:cNvSpPr>
              <a:spLocks noChangeShapeType="1"/>
            </p:cNvSpPr>
            <p:nvPr/>
          </p:nvSpPr>
          <p:spPr bwMode="auto">
            <a:xfrm flipH="1">
              <a:off x="1521" y="1348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7" name="Line 126"/>
            <p:cNvSpPr>
              <a:spLocks noChangeShapeType="1"/>
            </p:cNvSpPr>
            <p:nvPr/>
          </p:nvSpPr>
          <p:spPr bwMode="auto">
            <a:xfrm>
              <a:off x="1521" y="1348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8" name="Line 127"/>
            <p:cNvSpPr>
              <a:spLocks noChangeShapeType="1"/>
            </p:cNvSpPr>
            <p:nvPr/>
          </p:nvSpPr>
          <p:spPr bwMode="auto">
            <a:xfrm>
              <a:off x="1521" y="1436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9" name="Line 128"/>
            <p:cNvSpPr>
              <a:spLocks noChangeShapeType="1"/>
            </p:cNvSpPr>
            <p:nvPr/>
          </p:nvSpPr>
          <p:spPr bwMode="auto">
            <a:xfrm>
              <a:off x="4065" y="1436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0" name="Line 129"/>
            <p:cNvSpPr>
              <a:spLocks noChangeShapeType="1"/>
            </p:cNvSpPr>
            <p:nvPr/>
          </p:nvSpPr>
          <p:spPr bwMode="auto">
            <a:xfrm flipV="1">
              <a:off x="4063" y="1436"/>
              <a:ext cx="2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1" name="Line 130"/>
            <p:cNvSpPr>
              <a:spLocks noChangeShapeType="1"/>
            </p:cNvSpPr>
            <p:nvPr/>
          </p:nvSpPr>
          <p:spPr bwMode="auto">
            <a:xfrm flipH="1">
              <a:off x="1523" y="1436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2" name="Line 131"/>
            <p:cNvSpPr>
              <a:spLocks noChangeShapeType="1"/>
            </p:cNvSpPr>
            <p:nvPr/>
          </p:nvSpPr>
          <p:spPr bwMode="auto">
            <a:xfrm>
              <a:off x="1523" y="1436"/>
              <a:ext cx="1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3" name="Line 132"/>
            <p:cNvSpPr>
              <a:spLocks noChangeShapeType="1"/>
            </p:cNvSpPr>
            <p:nvPr/>
          </p:nvSpPr>
          <p:spPr bwMode="auto">
            <a:xfrm>
              <a:off x="1523" y="1525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4" name="Line 133"/>
            <p:cNvSpPr>
              <a:spLocks noChangeShapeType="1"/>
            </p:cNvSpPr>
            <p:nvPr/>
          </p:nvSpPr>
          <p:spPr bwMode="auto">
            <a:xfrm>
              <a:off x="4065" y="1525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5" name="Freeform 134"/>
            <p:cNvSpPr>
              <a:spLocks/>
            </p:cNvSpPr>
            <p:nvPr/>
          </p:nvSpPr>
          <p:spPr bwMode="auto">
            <a:xfrm>
              <a:off x="1523" y="1525"/>
              <a:ext cx="2542" cy="88"/>
            </a:xfrm>
            <a:custGeom>
              <a:avLst/>
              <a:gdLst>
                <a:gd name="T0" fmla="*/ 2540 w 2542"/>
                <a:gd name="T1" fmla="*/ 88 h 88"/>
                <a:gd name="T2" fmla="*/ 2542 w 2542"/>
                <a:gd name="T3" fmla="*/ 0 h 88"/>
                <a:gd name="T4" fmla="*/ 0 w 2542"/>
                <a:gd name="T5" fmla="*/ 0 h 88"/>
                <a:gd name="T6" fmla="*/ 0 w 2542"/>
                <a:gd name="T7" fmla="*/ 88 h 88"/>
                <a:gd name="T8" fmla="*/ 2542 w 2542"/>
                <a:gd name="T9" fmla="*/ 88 h 88"/>
                <a:gd name="T10" fmla="*/ 2542 w 2542"/>
                <a:gd name="T11" fmla="*/ 88 h 88"/>
                <a:gd name="T12" fmla="*/ 2540 w 2542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2"/>
                <a:gd name="T22" fmla="*/ 0 h 88"/>
                <a:gd name="T23" fmla="*/ 2542 w 254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2" h="88">
                  <a:moveTo>
                    <a:pt x="2540" y="88"/>
                  </a:moveTo>
                  <a:lnTo>
                    <a:pt x="2542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2542" y="88"/>
                  </a:lnTo>
                  <a:lnTo>
                    <a:pt x="2540" y="8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06" name="Line 135"/>
            <p:cNvSpPr>
              <a:spLocks noChangeShapeType="1"/>
            </p:cNvSpPr>
            <p:nvPr/>
          </p:nvSpPr>
          <p:spPr bwMode="auto">
            <a:xfrm flipV="1">
              <a:off x="4063" y="1525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7" name="Line 136"/>
            <p:cNvSpPr>
              <a:spLocks noChangeShapeType="1"/>
            </p:cNvSpPr>
            <p:nvPr/>
          </p:nvSpPr>
          <p:spPr bwMode="auto">
            <a:xfrm flipH="1">
              <a:off x="1523" y="1525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8" name="Line 137"/>
            <p:cNvSpPr>
              <a:spLocks noChangeShapeType="1"/>
            </p:cNvSpPr>
            <p:nvPr/>
          </p:nvSpPr>
          <p:spPr bwMode="auto">
            <a:xfrm>
              <a:off x="1523" y="1525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9" name="Line 138"/>
            <p:cNvSpPr>
              <a:spLocks noChangeShapeType="1"/>
            </p:cNvSpPr>
            <p:nvPr/>
          </p:nvSpPr>
          <p:spPr bwMode="auto">
            <a:xfrm>
              <a:off x="1523" y="1613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0" name="Line 139"/>
            <p:cNvSpPr>
              <a:spLocks noChangeShapeType="1"/>
            </p:cNvSpPr>
            <p:nvPr/>
          </p:nvSpPr>
          <p:spPr bwMode="auto">
            <a:xfrm>
              <a:off x="4065" y="1613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1" name="Line 140"/>
            <p:cNvSpPr>
              <a:spLocks noChangeShapeType="1"/>
            </p:cNvSpPr>
            <p:nvPr/>
          </p:nvSpPr>
          <p:spPr bwMode="auto">
            <a:xfrm flipV="1">
              <a:off x="4063" y="1613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2" name="Line 141"/>
            <p:cNvSpPr>
              <a:spLocks noChangeShapeType="1"/>
            </p:cNvSpPr>
            <p:nvPr/>
          </p:nvSpPr>
          <p:spPr bwMode="auto">
            <a:xfrm flipH="1">
              <a:off x="1521" y="1613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3" name="Line 142"/>
            <p:cNvSpPr>
              <a:spLocks noChangeShapeType="1"/>
            </p:cNvSpPr>
            <p:nvPr/>
          </p:nvSpPr>
          <p:spPr bwMode="auto">
            <a:xfrm>
              <a:off x="1521" y="1613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4" name="Line 143"/>
            <p:cNvSpPr>
              <a:spLocks noChangeShapeType="1"/>
            </p:cNvSpPr>
            <p:nvPr/>
          </p:nvSpPr>
          <p:spPr bwMode="auto">
            <a:xfrm>
              <a:off x="1521" y="1701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5" name="Line 144"/>
            <p:cNvSpPr>
              <a:spLocks noChangeShapeType="1"/>
            </p:cNvSpPr>
            <p:nvPr/>
          </p:nvSpPr>
          <p:spPr bwMode="auto">
            <a:xfrm>
              <a:off x="4065" y="1701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6" name="Line 145"/>
            <p:cNvSpPr>
              <a:spLocks noChangeShapeType="1"/>
            </p:cNvSpPr>
            <p:nvPr/>
          </p:nvSpPr>
          <p:spPr bwMode="auto">
            <a:xfrm flipV="1">
              <a:off x="4063" y="1701"/>
              <a:ext cx="2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7" name="Line 146"/>
            <p:cNvSpPr>
              <a:spLocks noChangeShapeType="1"/>
            </p:cNvSpPr>
            <p:nvPr/>
          </p:nvSpPr>
          <p:spPr bwMode="auto">
            <a:xfrm flipH="1">
              <a:off x="1521" y="1701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8" name="Line 147"/>
            <p:cNvSpPr>
              <a:spLocks noChangeShapeType="1"/>
            </p:cNvSpPr>
            <p:nvPr/>
          </p:nvSpPr>
          <p:spPr bwMode="auto">
            <a:xfrm>
              <a:off x="1521" y="1701"/>
              <a:ext cx="1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9" name="Line 148"/>
            <p:cNvSpPr>
              <a:spLocks noChangeShapeType="1"/>
            </p:cNvSpPr>
            <p:nvPr/>
          </p:nvSpPr>
          <p:spPr bwMode="auto">
            <a:xfrm>
              <a:off x="1521" y="1790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0" name="Line 149"/>
            <p:cNvSpPr>
              <a:spLocks noChangeShapeType="1"/>
            </p:cNvSpPr>
            <p:nvPr/>
          </p:nvSpPr>
          <p:spPr bwMode="auto">
            <a:xfrm>
              <a:off x="4065" y="1790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1" name="Line 150"/>
            <p:cNvSpPr>
              <a:spLocks noChangeShapeType="1"/>
            </p:cNvSpPr>
            <p:nvPr/>
          </p:nvSpPr>
          <p:spPr bwMode="auto">
            <a:xfrm flipV="1">
              <a:off x="4063" y="1790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2" name="Line 151"/>
            <p:cNvSpPr>
              <a:spLocks noChangeShapeType="1"/>
            </p:cNvSpPr>
            <p:nvPr/>
          </p:nvSpPr>
          <p:spPr bwMode="auto">
            <a:xfrm flipH="1">
              <a:off x="1523" y="1790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3" name="Line 152"/>
            <p:cNvSpPr>
              <a:spLocks noChangeShapeType="1"/>
            </p:cNvSpPr>
            <p:nvPr/>
          </p:nvSpPr>
          <p:spPr bwMode="auto">
            <a:xfrm>
              <a:off x="1523" y="1790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4" name="Line 153"/>
            <p:cNvSpPr>
              <a:spLocks noChangeShapeType="1"/>
            </p:cNvSpPr>
            <p:nvPr/>
          </p:nvSpPr>
          <p:spPr bwMode="auto">
            <a:xfrm>
              <a:off x="1523" y="1878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5" name="Line 154"/>
            <p:cNvSpPr>
              <a:spLocks noChangeShapeType="1"/>
            </p:cNvSpPr>
            <p:nvPr/>
          </p:nvSpPr>
          <p:spPr bwMode="auto">
            <a:xfrm>
              <a:off x="4065" y="1878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" name="Line 155"/>
            <p:cNvSpPr>
              <a:spLocks noChangeShapeType="1"/>
            </p:cNvSpPr>
            <p:nvPr/>
          </p:nvSpPr>
          <p:spPr bwMode="auto">
            <a:xfrm>
              <a:off x="2863" y="1348"/>
              <a:ext cx="2" cy="52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7" name="Freeform 156"/>
            <p:cNvSpPr>
              <a:spLocks/>
            </p:cNvSpPr>
            <p:nvPr/>
          </p:nvSpPr>
          <p:spPr bwMode="auto">
            <a:xfrm>
              <a:off x="1542" y="1553"/>
              <a:ext cx="29" cy="31"/>
            </a:xfrm>
            <a:custGeom>
              <a:avLst/>
              <a:gdLst>
                <a:gd name="T0" fmla="*/ 13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5 h 31"/>
                <a:gd name="T14" fmla="*/ 27 w 29"/>
                <a:gd name="T15" fmla="*/ 23 h 31"/>
                <a:gd name="T16" fmla="*/ 29 w 29"/>
                <a:gd name="T17" fmla="*/ 20 h 31"/>
                <a:gd name="T18" fmla="*/ 29 w 29"/>
                <a:gd name="T19" fmla="*/ 18 h 31"/>
                <a:gd name="T20" fmla="*/ 29 w 29"/>
                <a:gd name="T21" fmla="*/ 16 h 31"/>
                <a:gd name="T22" fmla="*/ 29 w 29"/>
                <a:gd name="T23" fmla="*/ 14 h 31"/>
                <a:gd name="T24" fmla="*/ 29 w 29"/>
                <a:gd name="T25" fmla="*/ 12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5 w 29"/>
                <a:gd name="T41" fmla="*/ 0 h 31"/>
                <a:gd name="T42" fmla="*/ 11 w 29"/>
                <a:gd name="T43" fmla="*/ 0 h 31"/>
                <a:gd name="T44" fmla="*/ 9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2 h 31"/>
                <a:gd name="T58" fmla="*/ 0 w 29"/>
                <a:gd name="T59" fmla="*/ 14 h 31"/>
                <a:gd name="T60" fmla="*/ 0 w 29"/>
                <a:gd name="T61" fmla="*/ 16 h 31"/>
                <a:gd name="T62" fmla="*/ 0 w 29"/>
                <a:gd name="T63" fmla="*/ 18 h 31"/>
                <a:gd name="T64" fmla="*/ 0 w 29"/>
                <a:gd name="T65" fmla="*/ 20 h 31"/>
                <a:gd name="T66" fmla="*/ 2 w 29"/>
                <a:gd name="T67" fmla="*/ 23 h 31"/>
                <a:gd name="T68" fmla="*/ 2 w 29"/>
                <a:gd name="T69" fmla="*/ 25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9 w 29"/>
                <a:gd name="T77" fmla="*/ 29 h 31"/>
                <a:gd name="T78" fmla="*/ 11 w 29"/>
                <a:gd name="T79" fmla="*/ 31 h 31"/>
                <a:gd name="T80" fmla="*/ 15 w 29"/>
                <a:gd name="T81" fmla="*/ 31 h 31"/>
                <a:gd name="T82" fmla="*/ 15 w 29"/>
                <a:gd name="T83" fmla="*/ 31 h 31"/>
                <a:gd name="T84" fmla="*/ 13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3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9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28" name="Line 157"/>
            <p:cNvSpPr>
              <a:spLocks noChangeShapeType="1"/>
            </p:cNvSpPr>
            <p:nvPr/>
          </p:nvSpPr>
          <p:spPr bwMode="auto">
            <a:xfrm>
              <a:off x="3485" y="1068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" name="Rectangle 158"/>
            <p:cNvSpPr>
              <a:spLocks noChangeArrowheads="1"/>
            </p:cNvSpPr>
            <p:nvPr/>
          </p:nvSpPr>
          <p:spPr bwMode="auto">
            <a:xfrm>
              <a:off x="3581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0" name="Rectangle 159"/>
            <p:cNvSpPr>
              <a:spLocks noChangeArrowheads="1"/>
            </p:cNvSpPr>
            <p:nvPr/>
          </p:nvSpPr>
          <p:spPr bwMode="auto">
            <a:xfrm>
              <a:off x="3618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1" name="Rectangle 160"/>
            <p:cNvSpPr>
              <a:spLocks noChangeArrowheads="1"/>
            </p:cNvSpPr>
            <p:nvPr/>
          </p:nvSpPr>
          <p:spPr bwMode="auto">
            <a:xfrm>
              <a:off x="2135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2" name="Rectangle 161"/>
            <p:cNvSpPr>
              <a:spLocks noChangeArrowheads="1"/>
            </p:cNvSpPr>
            <p:nvPr/>
          </p:nvSpPr>
          <p:spPr bwMode="auto">
            <a:xfrm>
              <a:off x="2170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3" name="Freeform 162"/>
            <p:cNvSpPr>
              <a:spLocks/>
            </p:cNvSpPr>
            <p:nvPr/>
          </p:nvSpPr>
          <p:spPr bwMode="auto">
            <a:xfrm>
              <a:off x="3449" y="1553"/>
              <a:ext cx="29" cy="31"/>
            </a:xfrm>
            <a:custGeom>
              <a:avLst/>
              <a:gdLst>
                <a:gd name="T0" fmla="*/ 13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5 h 31"/>
                <a:gd name="T14" fmla="*/ 27 w 29"/>
                <a:gd name="T15" fmla="*/ 23 h 31"/>
                <a:gd name="T16" fmla="*/ 29 w 29"/>
                <a:gd name="T17" fmla="*/ 20 h 31"/>
                <a:gd name="T18" fmla="*/ 29 w 29"/>
                <a:gd name="T19" fmla="*/ 18 h 31"/>
                <a:gd name="T20" fmla="*/ 29 w 29"/>
                <a:gd name="T21" fmla="*/ 16 h 31"/>
                <a:gd name="T22" fmla="*/ 29 w 29"/>
                <a:gd name="T23" fmla="*/ 14 h 31"/>
                <a:gd name="T24" fmla="*/ 29 w 29"/>
                <a:gd name="T25" fmla="*/ 12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3 w 29"/>
                <a:gd name="T41" fmla="*/ 0 h 31"/>
                <a:gd name="T42" fmla="*/ 11 w 29"/>
                <a:gd name="T43" fmla="*/ 0 h 31"/>
                <a:gd name="T44" fmla="*/ 9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2 h 31"/>
                <a:gd name="T58" fmla="*/ 0 w 29"/>
                <a:gd name="T59" fmla="*/ 14 h 31"/>
                <a:gd name="T60" fmla="*/ 0 w 29"/>
                <a:gd name="T61" fmla="*/ 16 h 31"/>
                <a:gd name="T62" fmla="*/ 0 w 29"/>
                <a:gd name="T63" fmla="*/ 18 h 31"/>
                <a:gd name="T64" fmla="*/ 0 w 29"/>
                <a:gd name="T65" fmla="*/ 20 h 31"/>
                <a:gd name="T66" fmla="*/ 2 w 29"/>
                <a:gd name="T67" fmla="*/ 23 h 31"/>
                <a:gd name="T68" fmla="*/ 2 w 29"/>
                <a:gd name="T69" fmla="*/ 25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9 w 29"/>
                <a:gd name="T77" fmla="*/ 29 h 31"/>
                <a:gd name="T78" fmla="*/ 11 w 29"/>
                <a:gd name="T79" fmla="*/ 31 h 31"/>
                <a:gd name="T80" fmla="*/ 13 w 29"/>
                <a:gd name="T81" fmla="*/ 31 h 31"/>
                <a:gd name="T82" fmla="*/ 13 w 29"/>
                <a:gd name="T83" fmla="*/ 31 h 31"/>
                <a:gd name="T84" fmla="*/ 13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3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9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3" y="31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34" name="Line 163"/>
            <p:cNvSpPr>
              <a:spLocks noChangeShapeType="1"/>
            </p:cNvSpPr>
            <p:nvPr/>
          </p:nvSpPr>
          <p:spPr bwMode="auto">
            <a:xfrm>
              <a:off x="3424" y="1941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5" name="Rectangle 164"/>
            <p:cNvSpPr>
              <a:spLocks noChangeArrowheads="1"/>
            </p:cNvSpPr>
            <p:nvPr/>
          </p:nvSpPr>
          <p:spPr bwMode="auto">
            <a:xfrm>
              <a:off x="3491" y="189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6" name="Rectangle 165"/>
            <p:cNvSpPr>
              <a:spLocks noChangeArrowheads="1"/>
            </p:cNvSpPr>
            <p:nvPr/>
          </p:nvSpPr>
          <p:spPr bwMode="auto">
            <a:xfrm>
              <a:off x="3524" y="189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7" name="Freeform 166"/>
            <p:cNvSpPr>
              <a:spLocks/>
            </p:cNvSpPr>
            <p:nvPr/>
          </p:nvSpPr>
          <p:spPr bwMode="auto">
            <a:xfrm>
              <a:off x="2097" y="3633"/>
              <a:ext cx="29" cy="31"/>
            </a:xfrm>
            <a:custGeom>
              <a:avLst/>
              <a:gdLst>
                <a:gd name="T0" fmla="*/ 29 w 29"/>
                <a:gd name="T1" fmla="*/ 0 h 31"/>
                <a:gd name="T2" fmla="*/ 0 w 29"/>
                <a:gd name="T3" fmla="*/ 2 h 31"/>
                <a:gd name="T4" fmla="*/ 15 w 29"/>
                <a:gd name="T5" fmla="*/ 31 h 31"/>
                <a:gd name="T6" fmla="*/ 29 w 29"/>
                <a:gd name="T7" fmla="*/ 2 h 31"/>
                <a:gd name="T8" fmla="*/ 29 w 29"/>
                <a:gd name="T9" fmla="*/ 2 h 31"/>
                <a:gd name="T10" fmla="*/ 29 w 29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0"/>
                  </a:moveTo>
                  <a:lnTo>
                    <a:pt x="0" y="2"/>
                  </a:lnTo>
                  <a:lnTo>
                    <a:pt x="15" y="31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38" name="Line 167"/>
            <p:cNvSpPr>
              <a:spLocks noChangeShapeType="1"/>
            </p:cNvSpPr>
            <p:nvPr/>
          </p:nvSpPr>
          <p:spPr bwMode="auto">
            <a:xfrm>
              <a:off x="2448" y="2533"/>
              <a:ext cx="79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" name="Rectangle 168"/>
            <p:cNvSpPr>
              <a:spLocks noChangeArrowheads="1"/>
            </p:cNvSpPr>
            <p:nvPr/>
          </p:nvSpPr>
          <p:spPr bwMode="auto">
            <a:xfrm>
              <a:off x="2517" y="24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0" name="Rectangle 169"/>
            <p:cNvSpPr>
              <a:spLocks noChangeArrowheads="1"/>
            </p:cNvSpPr>
            <p:nvPr/>
          </p:nvSpPr>
          <p:spPr bwMode="auto">
            <a:xfrm>
              <a:off x="2552" y="24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6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1" name="Line 170"/>
            <p:cNvSpPr>
              <a:spLocks noChangeShapeType="1"/>
            </p:cNvSpPr>
            <p:nvPr/>
          </p:nvSpPr>
          <p:spPr bwMode="auto">
            <a:xfrm>
              <a:off x="3593" y="2529"/>
              <a:ext cx="79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" name="Rectangle 171"/>
            <p:cNvSpPr>
              <a:spLocks noChangeArrowheads="1"/>
            </p:cNvSpPr>
            <p:nvPr/>
          </p:nvSpPr>
          <p:spPr bwMode="auto">
            <a:xfrm>
              <a:off x="3662" y="24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3" name="Rectangle 172"/>
            <p:cNvSpPr>
              <a:spLocks noChangeArrowheads="1"/>
            </p:cNvSpPr>
            <p:nvPr/>
          </p:nvSpPr>
          <p:spPr bwMode="auto">
            <a:xfrm>
              <a:off x="3697" y="24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4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4" name="Freeform 173"/>
            <p:cNvSpPr>
              <a:spLocks/>
            </p:cNvSpPr>
            <p:nvPr/>
          </p:nvSpPr>
          <p:spPr bwMode="auto">
            <a:xfrm>
              <a:off x="1571" y="3349"/>
              <a:ext cx="28" cy="29"/>
            </a:xfrm>
            <a:custGeom>
              <a:avLst/>
              <a:gdLst>
                <a:gd name="T0" fmla="*/ 13 w 28"/>
                <a:gd name="T1" fmla="*/ 29 h 29"/>
                <a:gd name="T2" fmla="*/ 17 w 28"/>
                <a:gd name="T3" fmla="*/ 29 h 29"/>
                <a:gd name="T4" fmla="*/ 19 w 28"/>
                <a:gd name="T5" fmla="*/ 29 h 29"/>
                <a:gd name="T6" fmla="*/ 21 w 28"/>
                <a:gd name="T7" fmla="*/ 27 h 29"/>
                <a:gd name="T8" fmla="*/ 23 w 28"/>
                <a:gd name="T9" fmla="*/ 27 h 29"/>
                <a:gd name="T10" fmla="*/ 25 w 28"/>
                <a:gd name="T11" fmla="*/ 25 h 29"/>
                <a:gd name="T12" fmla="*/ 27 w 28"/>
                <a:gd name="T13" fmla="*/ 23 h 29"/>
                <a:gd name="T14" fmla="*/ 27 w 28"/>
                <a:gd name="T15" fmla="*/ 21 h 29"/>
                <a:gd name="T16" fmla="*/ 28 w 28"/>
                <a:gd name="T17" fmla="*/ 19 h 29"/>
                <a:gd name="T18" fmla="*/ 28 w 28"/>
                <a:gd name="T19" fmla="*/ 17 h 29"/>
                <a:gd name="T20" fmla="*/ 28 w 28"/>
                <a:gd name="T21" fmla="*/ 15 h 29"/>
                <a:gd name="T22" fmla="*/ 28 w 28"/>
                <a:gd name="T23" fmla="*/ 11 h 29"/>
                <a:gd name="T24" fmla="*/ 28 w 28"/>
                <a:gd name="T25" fmla="*/ 9 h 29"/>
                <a:gd name="T26" fmla="*/ 27 w 28"/>
                <a:gd name="T27" fmla="*/ 8 h 29"/>
                <a:gd name="T28" fmla="*/ 27 w 28"/>
                <a:gd name="T29" fmla="*/ 6 h 29"/>
                <a:gd name="T30" fmla="*/ 25 w 28"/>
                <a:gd name="T31" fmla="*/ 4 h 29"/>
                <a:gd name="T32" fmla="*/ 23 w 28"/>
                <a:gd name="T33" fmla="*/ 2 h 29"/>
                <a:gd name="T34" fmla="*/ 21 w 28"/>
                <a:gd name="T35" fmla="*/ 2 h 29"/>
                <a:gd name="T36" fmla="*/ 19 w 28"/>
                <a:gd name="T37" fmla="*/ 0 h 29"/>
                <a:gd name="T38" fmla="*/ 17 w 28"/>
                <a:gd name="T39" fmla="*/ 0 h 29"/>
                <a:gd name="T40" fmla="*/ 15 w 28"/>
                <a:gd name="T41" fmla="*/ 0 h 29"/>
                <a:gd name="T42" fmla="*/ 11 w 28"/>
                <a:gd name="T43" fmla="*/ 0 h 29"/>
                <a:gd name="T44" fmla="*/ 9 w 28"/>
                <a:gd name="T45" fmla="*/ 0 h 29"/>
                <a:gd name="T46" fmla="*/ 7 w 28"/>
                <a:gd name="T47" fmla="*/ 2 h 29"/>
                <a:gd name="T48" fmla="*/ 5 w 28"/>
                <a:gd name="T49" fmla="*/ 2 h 29"/>
                <a:gd name="T50" fmla="*/ 4 w 28"/>
                <a:gd name="T51" fmla="*/ 4 h 29"/>
                <a:gd name="T52" fmla="*/ 2 w 28"/>
                <a:gd name="T53" fmla="*/ 6 h 29"/>
                <a:gd name="T54" fmla="*/ 2 w 28"/>
                <a:gd name="T55" fmla="*/ 8 h 29"/>
                <a:gd name="T56" fmla="*/ 0 w 28"/>
                <a:gd name="T57" fmla="*/ 9 h 29"/>
                <a:gd name="T58" fmla="*/ 0 w 28"/>
                <a:gd name="T59" fmla="*/ 11 h 29"/>
                <a:gd name="T60" fmla="*/ 0 w 28"/>
                <a:gd name="T61" fmla="*/ 15 h 29"/>
                <a:gd name="T62" fmla="*/ 0 w 28"/>
                <a:gd name="T63" fmla="*/ 17 h 29"/>
                <a:gd name="T64" fmla="*/ 0 w 28"/>
                <a:gd name="T65" fmla="*/ 19 h 29"/>
                <a:gd name="T66" fmla="*/ 2 w 28"/>
                <a:gd name="T67" fmla="*/ 21 h 29"/>
                <a:gd name="T68" fmla="*/ 2 w 28"/>
                <a:gd name="T69" fmla="*/ 23 h 29"/>
                <a:gd name="T70" fmla="*/ 4 w 28"/>
                <a:gd name="T71" fmla="*/ 25 h 29"/>
                <a:gd name="T72" fmla="*/ 5 w 28"/>
                <a:gd name="T73" fmla="*/ 27 h 29"/>
                <a:gd name="T74" fmla="*/ 7 w 28"/>
                <a:gd name="T75" fmla="*/ 27 h 29"/>
                <a:gd name="T76" fmla="*/ 9 w 28"/>
                <a:gd name="T77" fmla="*/ 29 h 29"/>
                <a:gd name="T78" fmla="*/ 11 w 28"/>
                <a:gd name="T79" fmla="*/ 29 h 29"/>
                <a:gd name="T80" fmla="*/ 15 w 28"/>
                <a:gd name="T81" fmla="*/ 29 h 29"/>
                <a:gd name="T82" fmla="*/ 15 w 28"/>
                <a:gd name="T83" fmla="*/ 29 h 29"/>
                <a:gd name="T84" fmla="*/ 13 w 28"/>
                <a:gd name="T85" fmla="*/ 29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"/>
                <a:gd name="T130" fmla="*/ 0 h 29"/>
                <a:gd name="T131" fmla="*/ 28 w 28"/>
                <a:gd name="T132" fmla="*/ 29 h 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" h="29">
                  <a:moveTo>
                    <a:pt x="13" y="29"/>
                  </a:moveTo>
                  <a:lnTo>
                    <a:pt x="17" y="29"/>
                  </a:lnTo>
                  <a:lnTo>
                    <a:pt x="19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5" name="Freeform 174"/>
            <p:cNvSpPr>
              <a:spLocks/>
            </p:cNvSpPr>
            <p:nvPr/>
          </p:nvSpPr>
          <p:spPr bwMode="auto">
            <a:xfrm>
              <a:off x="2097" y="3345"/>
              <a:ext cx="29" cy="29"/>
            </a:xfrm>
            <a:custGeom>
              <a:avLst/>
              <a:gdLst>
                <a:gd name="T0" fmla="*/ 13 w 29"/>
                <a:gd name="T1" fmla="*/ 29 h 29"/>
                <a:gd name="T2" fmla="*/ 17 w 29"/>
                <a:gd name="T3" fmla="*/ 29 h 29"/>
                <a:gd name="T4" fmla="*/ 19 w 29"/>
                <a:gd name="T5" fmla="*/ 29 h 29"/>
                <a:gd name="T6" fmla="*/ 21 w 29"/>
                <a:gd name="T7" fmla="*/ 27 h 29"/>
                <a:gd name="T8" fmla="*/ 23 w 29"/>
                <a:gd name="T9" fmla="*/ 27 h 29"/>
                <a:gd name="T10" fmla="*/ 25 w 29"/>
                <a:gd name="T11" fmla="*/ 25 h 29"/>
                <a:gd name="T12" fmla="*/ 27 w 29"/>
                <a:gd name="T13" fmla="*/ 23 h 29"/>
                <a:gd name="T14" fmla="*/ 29 w 29"/>
                <a:gd name="T15" fmla="*/ 21 h 29"/>
                <a:gd name="T16" fmla="*/ 29 w 29"/>
                <a:gd name="T17" fmla="*/ 19 h 29"/>
                <a:gd name="T18" fmla="*/ 29 w 29"/>
                <a:gd name="T19" fmla="*/ 17 h 29"/>
                <a:gd name="T20" fmla="*/ 29 w 29"/>
                <a:gd name="T21" fmla="*/ 13 h 29"/>
                <a:gd name="T22" fmla="*/ 29 w 29"/>
                <a:gd name="T23" fmla="*/ 12 h 29"/>
                <a:gd name="T24" fmla="*/ 29 w 29"/>
                <a:gd name="T25" fmla="*/ 10 h 29"/>
                <a:gd name="T26" fmla="*/ 29 w 29"/>
                <a:gd name="T27" fmla="*/ 8 h 29"/>
                <a:gd name="T28" fmla="*/ 27 w 29"/>
                <a:gd name="T29" fmla="*/ 6 h 29"/>
                <a:gd name="T30" fmla="*/ 25 w 29"/>
                <a:gd name="T31" fmla="*/ 4 h 29"/>
                <a:gd name="T32" fmla="*/ 23 w 29"/>
                <a:gd name="T33" fmla="*/ 2 h 29"/>
                <a:gd name="T34" fmla="*/ 21 w 29"/>
                <a:gd name="T35" fmla="*/ 2 h 29"/>
                <a:gd name="T36" fmla="*/ 19 w 29"/>
                <a:gd name="T37" fmla="*/ 0 h 29"/>
                <a:gd name="T38" fmla="*/ 17 w 29"/>
                <a:gd name="T39" fmla="*/ 0 h 29"/>
                <a:gd name="T40" fmla="*/ 15 w 29"/>
                <a:gd name="T41" fmla="*/ 0 h 29"/>
                <a:gd name="T42" fmla="*/ 13 w 29"/>
                <a:gd name="T43" fmla="*/ 0 h 29"/>
                <a:gd name="T44" fmla="*/ 9 w 29"/>
                <a:gd name="T45" fmla="*/ 0 h 29"/>
                <a:gd name="T46" fmla="*/ 8 w 29"/>
                <a:gd name="T47" fmla="*/ 2 h 29"/>
                <a:gd name="T48" fmla="*/ 6 w 29"/>
                <a:gd name="T49" fmla="*/ 2 h 29"/>
                <a:gd name="T50" fmla="*/ 4 w 29"/>
                <a:gd name="T51" fmla="*/ 4 h 29"/>
                <a:gd name="T52" fmla="*/ 4 w 29"/>
                <a:gd name="T53" fmla="*/ 6 h 29"/>
                <a:gd name="T54" fmla="*/ 2 w 29"/>
                <a:gd name="T55" fmla="*/ 8 h 29"/>
                <a:gd name="T56" fmla="*/ 2 w 29"/>
                <a:gd name="T57" fmla="*/ 10 h 29"/>
                <a:gd name="T58" fmla="*/ 0 w 29"/>
                <a:gd name="T59" fmla="*/ 12 h 29"/>
                <a:gd name="T60" fmla="*/ 0 w 29"/>
                <a:gd name="T61" fmla="*/ 13 h 29"/>
                <a:gd name="T62" fmla="*/ 0 w 29"/>
                <a:gd name="T63" fmla="*/ 17 h 29"/>
                <a:gd name="T64" fmla="*/ 2 w 29"/>
                <a:gd name="T65" fmla="*/ 19 h 29"/>
                <a:gd name="T66" fmla="*/ 2 w 29"/>
                <a:gd name="T67" fmla="*/ 21 h 29"/>
                <a:gd name="T68" fmla="*/ 4 w 29"/>
                <a:gd name="T69" fmla="*/ 23 h 29"/>
                <a:gd name="T70" fmla="*/ 4 w 29"/>
                <a:gd name="T71" fmla="*/ 25 h 29"/>
                <a:gd name="T72" fmla="*/ 6 w 29"/>
                <a:gd name="T73" fmla="*/ 27 h 29"/>
                <a:gd name="T74" fmla="*/ 8 w 29"/>
                <a:gd name="T75" fmla="*/ 27 h 29"/>
                <a:gd name="T76" fmla="*/ 9 w 29"/>
                <a:gd name="T77" fmla="*/ 29 h 29"/>
                <a:gd name="T78" fmla="*/ 13 w 29"/>
                <a:gd name="T79" fmla="*/ 29 h 29"/>
                <a:gd name="T80" fmla="*/ 15 w 29"/>
                <a:gd name="T81" fmla="*/ 29 h 29"/>
                <a:gd name="T82" fmla="*/ 15 w 29"/>
                <a:gd name="T83" fmla="*/ 29 h 29"/>
                <a:gd name="T84" fmla="*/ 13 w 29"/>
                <a:gd name="T85" fmla="*/ 29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9"/>
                <a:gd name="T131" fmla="*/ 29 w 29"/>
                <a:gd name="T132" fmla="*/ 29 h 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9">
                  <a:moveTo>
                    <a:pt x="13" y="29"/>
                  </a:moveTo>
                  <a:lnTo>
                    <a:pt x="17" y="29"/>
                  </a:lnTo>
                  <a:lnTo>
                    <a:pt x="19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6" name="Freeform 175"/>
            <p:cNvSpPr>
              <a:spLocks/>
            </p:cNvSpPr>
            <p:nvPr/>
          </p:nvSpPr>
          <p:spPr bwMode="auto">
            <a:xfrm>
              <a:off x="3562" y="3349"/>
              <a:ext cx="29" cy="31"/>
            </a:xfrm>
            <a:custGeom>
              <a:avLst/>
              <a:gdLst>
                <a:gd name="T0" fmla="*/ 14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3 h 31"/>
                <a:gd name="T14" fmla="*/ 27 w 29"/>
                <a:gd name="T15" fmla="*/ 21 h 31"/>
                <a:gd name="T16" fmla="*/ 29 w 29"/>
                <a:gd name="T17" fmla="*/ 19 h 31"/>
                <a:gd name="T18" fmla="*/ 29 w 29"/>
                <a:gd name="T19" fmla="*/ 17 h 31"/>
                <a:gd name="T20" fmla="*/ 29 w 29"/>
                <a:gd name="T21" fmla="*/ 15 h 31"/>
                <a:gd name="T22" fmla="*/ 29 w 29"/>
                <a:gd name="T23" fmla="*/ 13 h 31"/>
                <a:gd name="T24" fmla="*/ 29 w 29"/>
                <a:gd name="T25" fmla="*/ 11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4 w 29"/>
                <a:gd name="T41" fmla="*/ 0 h 31"/>
                <a:gd name="T42" fmla="*/ 12 w 29"/>
                <a:gd name="T43" fmla="*/ 0 h 31"/>
                <a:gd name="T44" fmla="*/ 10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1 h 31"/>
                <a:gd name="T58" fmla="*/ 0 w 29"/>
                <a:gd name="T59" fmla="*/ 13 h 31"/>
                <a:gd name="T60" fmla="*/ 0 w 29"/>
                <a:gd name="T61" fmla="*/ 15 h 31"/>
                <a:gd name="T62" fmla="*/ 0 w 29"/>
                <a:gd name="T63" fmla="*/ 17 h 31"/>
                <a:gd name="T64" fmla="*/ 0 w 29"/>
                <a:gd name="T65" fmla="*/ 19 h 31"/>
                <a:gd name="T66" fmla="*/ 2 w 29"/>
                <a:gd name="T67" fmla="*/ 21 h 31"/>
                <a:gd name="T68" fmla="*/ 2 w 29"/>
                <a:gd name="T69" fmla="*/ 23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10 w 29"/>
                <a:gd name="T77" fmla="*/ 29 h 31"/>
                <a:gd name="T78" fmla="*/ 12 w 29"/>
                <a:gd name="T79" fmla="*/ 31 h 31"/>
                <a:gd name="T80" fmla="*/ 14 w 29"/>
                <a:gd name="T81" fmla="*/ 31 h 31"/>
                <a:gd name="T82" fmla="*/ 14 w 29"/>
                <a:gd name="T83" fmla="*/ 31 h 31"/>
                <a:gd name="T84" fmla="*/ 14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4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7" name="Rectangle 176"/>
            <p:cNvSpPr>
              <a:spLocks noChangeArrowheads="1"/>
            </p:cNvSpPr>
            <p:nvPr/>
          </p:nvSpPr>
          <p:spPr bwMode="auto">
            <a:xfrm>
              <a:off x="3541" y="2352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8" name="Rectangle 177"/>
            <p:cNvSpPr>
              <a:spLocks noChangeArrowheads="1"/>
            </p:cNvSpPr>
            <p:nvPr/>
          </p:nvSpPr>
          <p:spPr bwMode="auto">
            <a:xfrm>
              <a:off x="3587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9" name="Rectangle 178"/>
            <p:cNvSpPr>
              <a:spLocks noChangeArrowheads="1"/>
            </p:cNvSpPr>
            <p:nvPr/>
          </p:nvSpPr>
          <p:spPr bwMode="auto">
            <a:xfrm>
              <a:off x="3624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0" name="Rectangle 179"/>
            <p:cNvSpPr>
              <a:spLocks noChangeArrowheads="1"/>
            </p:cNvSpPr>
            <p:nvPr/>
          </p:nvSpPr>
          <p:spPr bwMode="auto">
            <a:xfrm>
              <a:off x="3656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1" name="Rectangle 180"/>
            <p:cNvSpPr>
              <a:spLocks noChangeArrowheads="1"/>
            </p:cNvSpPr>
            <p:nvPr/>
          </p:nvSpPr>
          <p:spPr bwMode="auto">
            <a:xfrm>
              <a:off x="3691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2" name="Rectangle 181"/>
            <p:cNvSpPr>
              <a:spLocks noChangeArrowheads="1"/>
            </p:cNvSpPr>
            <p:nvPr/>
          </p:nvSpPr>
          <p:spPr bwMode="auto">
            <a:xfrm>
              <a:off x="3727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3" name="Rectangle 182"/>
            <p:cNvSpPr>
              <a:spLocks noChangeArrowheads="1"/>
            </p:cNvSpPr>
            <p:nvPr/>
          </p:nvSpPr>
          <p:spPr bwMode="auto">
            <a:xfrm>
              <a:off x="3745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4" name="Rectangle 183"/>
            <p:cNvSpPr>
              <a:spLocks noChangeArrowheads="1"/>
            </p:cNvSpPr>
            <p:nvPr/>
          </p:nvSpPr>
          <p:spPr bwMode="auto">
            <a:xfrm>
              <a:off x="3758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5" name="Rectangle 184"/>
            <p:cNvSpPr>
              <a:spLocks noChangeArrowheads="1"/>
            </p:cNvSpPr>
            <p:nvPr/>
          </p:nvSpPr>
          <p:spPr bwMode="auto">
            <a:xfrm>
              <a:off x="3795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6" name="Rectangle 185"/>
            <p:cNvSpPr>
              <a:spLocks noChangeArrowheads="1"/>
            </p:cNvSpPr>
            <p:nvPr/>
          </p:nvSpPr>
          <p:spPr bwMode="auto">
            <a:xfrm>
              <a:off x="3829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7" name="Rectangle 186"/>
            <p:cNvSpPr>
              <a:spLocks noChangeArrowheads="1"/>
            </p:cNvSpPr>
            <p:nvPr/>
          </p:nvSpPr>
          <p:spPr bwMode="auto">
            <a:xfrm>
              <a:off x="3866" y="2352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x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8" name="Freeform 187"/>
            <p:cNvSpPr>
              <a:spLocks/>
            </p:cNvSpPr>
            <p:nvPr/>
          </p:nvSpPr>
          <p:spPr bwMode="auto">
            <a:xfrm>
              <a:off x="1513" y="3349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2 w 31"/>
                <a:gd name="T3" fmla="*/ 31 h 31"/>
                <a:gd name="T4" fmla="*/ 31 w 31"/>
                <a:gd name="T5" fmla="*/ 15 h 31"/>
                <a:gd name="T6" fmla="*/ 2 w 31"/>
                <a:gd name="T7" fmla="*/ 0 h 31"/>
                <a:gd name="T8" fmla="*/ 2 w 31"/>
                <a:gd name="T9" fmla="*/ 0 h 31"/>
                <a:gd name="T10" fmla="*/ 0 w 31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1"/>
                <a:gd name="T20" fmla="*/ 31 w 31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1">
                  <a:moveTo>
                    <a:pt x="0" y="0"/>
                  </a:moveTo>
                  <a:lnTo>
                    <a:pt x="2" y="31"/>
                  </a:lnTo>
                  <a:lnTo>
                    <a:pt x="31" y="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59" name="Line 188"/>
            <p:cNvSpPr>
              <a:spLocks noChangeShapeType="1"/>
            </p:cNvSpPr>
            <p:nvPr/>
          </p:nvSpPr>
          <p:spPr bwMode="auto">
            <a:xfrm>
              <a:off x="3631" y="2464"/>
              <a:ext cx="2" cy="32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0" name="Line 189"/>
            <p:cNvSpPr>
              <a:spLocks noChangeShapeType="1"/>
            </p:cNvSpPr>
            <p:nvPr/>
          </p:nvSpPr>
          <p:spPr bwMode="auto">
            <a:xfrm flipH="1">
              <a:off x="1478" y="2792"/>
              <a:ext cx="2155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1" name="Line 190"/>
            <p:cNvSpPr>
              <a:spLocks noChangeShapeType="1"/>
            </p:cNvSpPr>
            <p:nvPr/>
          </p:nvSpPr>
          <p:spPr bwMode="auto">
            <a:xfrm>
              <a:off x="1478" y="2792"/>
              <a:ext cx="1" cy="572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2" name="Line 191"/>
            <p:cNvSpPr>
              <a:spLocks noChangeShapeType="1"/>
            </p:cNvSpPr>
            <p:nvPr/>
          </p:nvSpPr>
          <p:spPr bwMode="auto">
            <a:xfrm>
              <a:off x="1478" y="3364"/>
              <a:ext cx="3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3" name="Line 192"/>
            <p:cNvSpPr>
              <a:spLocks noChangeShapeType="1"/>
            </p:cNvSpPr>
            <p:nvPr/>
          </p:nvSpPr>
          <p:spPr bwMode="auto">
            <a:xfrm flipH="1">
              <a:off x="1471" y="3798"/>
              <a:ext cx="7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4" name="Line 193"/>
            <p:cNvSpPr>
              <a:spLocks noChangeShapeType="1"/>
            </p:cNvSpPr>
            <p:nvPr/>
          </p:nvSpPr>
          <p:spPr bwMode="auto">
            <a:xfrm flipH="1">
              <a:off x="1461" y="3798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5" name="Line 194"/>
            <p:cNvSpPr>
              <a:spLocks noChangeShapeType="1"/>
            </p:cNvSpPr>
            <p:nvPr/>
          </p:nvSpPr>
          <p:spPr bwMode="auto">
            <a:xfrm flipH="1">
              <a:off x="1454" y="3802"/>
              <a:ext cx="7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6" name="Line 195"/>
            <p:cNvSpPr>
              <a:spLocks noChangeShapeType="1"/>
            </p:cNvSpPr>
            <p:nvPr/>
          </p:nvSpPr>
          <p:spPr bwMode="auto">
            <a:xfrm flipH="1">
              <a:off x="1446" y="3804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7" name="Line 196"/>
            <p:cNvSpPr>
              <a:spLocks noChangeShapeType="1"/>
            </p:cNvSpPr>
            <p:nvPr/>
          </p:nvSpPr>
          <p:spPr bwMode="auto">
            <a:xfrm flipH="1">
              <a:off x="1440" y="3810"/>
              <a:ext cx="6" cy="5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8" name="Line 197"/>
            <p:cNvSpPr>
              <a:spLocks noChangeShapeType="1"/>
            </p:cNvSpPr>
            <p:nvPr/>
          </p:nvSpPr>
          <p:spPr bwMode="auto">
            <a:xfrm flipH="1">
              <a:off x="1434" y="3815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9" name="Line 198"/>
            <p:cNvSpPr>
              <a:spLocks noChangeShapeType="1"/>
            </p:cNvSpPr>
            <p:nvPr/>
          </p:nvSpPr>
          <p:spPr bwMode="auto">
            <a:xfrm flipH="1">
              <a:off x="1430" y="3821"/>
              <a:ext cx="4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0" name="Line 199"/>
            <p:cNvSpPr>
              <a:spLocks noChangeShapeType="1"/>
            </p:cNvSpPr>
            <p:nvPr/>
          </p:nvSpPr>
          <p:spPr bwMode="auto">
            <a:xfrm flipH="1">
              <a:off x="1427" y="3829"/>
              <a:ext cx="3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1" name="Line 200"/>
            <p:cNvSpPr>
              <a:spLocks noChangeShapeType="1"/>
            </p:cNvSpPr>
            <p:nvPr/>
          </p:nvSpPr>
          <p:spPr bwMode="auto">
            <a:xfrm flipH="1">
              <a:off x="1425" y="3839"/>
              <a:ext cx="2" cy="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2" name="Line 201"/>
            <p:cNvSpPr>
              <a:spLocks noChangeShapeType="1"/>
            </p:cNvSpPr>
            <p:nvPr/>
          </p:nvSpPr>
          <p:spPr bwMode="auto">
            <a:xfrm flipH="1">
              <a:off x="1423" y="3846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" name="Line 202"/>
            <p:cNvSpPr>
              <a:spLocks noChangeShapeType="1"/>
            </p:cNvSpPr>
            <p:nvPr/>
          </p:nvSpPr>
          <p:spPr bwMode="auto">
            <a:xfrm>
              <a:off x="1423" y="3856"/>
              <a:ext cx="2" cy="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" name="Line 203"/>
            <p:cNvSpPr>
              <a:spLocks noChangeShapeType="1"/>
            </p:cNvSpPr>
            <p:nvPr/>
          </p:nvSpPr>
          <p:spPr bwMode="auto">
            <a:xfrm>
              <a:off x="1425" y="3865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" name="Line 204"/>
            <p:cNvSpPr>
              <a:spLocks noChangeShapeType="1"/>
            </p:cNvSpPr>
            <p:nvPr/>
          </p:nvSpPr>
          <p:spPr bwMode="auto">
            <a:xfrm>
              <a:off x="1427" y="3875"/>
              <a:ext cx="3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" name="Line 205"/>
            <p:cNvSpPr>
              <a:spLocks noChangeShapeType="1"/>
            </p:cNvSpPr>
            <p:nvPr/>
          </p:nvSpPr>
          <p:spPr bwMode="auto">
            <a:xfrm>
              <a:off x="1430" y="3883"/>
              <a:ext cx="4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" name="Line 206"/>
            <p:cNvSpPr>
              <a:spLocks noChangeShapeType="1"/>
            </p:cNvSpPr>
            <p:nvPr/>
          </p:nvSpPr>
          <p:spPr bwMode="auto">
            <a:xfrm>
              <a:off x="1434" y="3890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408"/>
          <p:cNvGrpSpPr>
            <a:grpSpLocks/>
          </p:cNvGrpSpPr>
          <p:nvPr/>
        </p:nvGrpSpPr>
        <p:grpSpPr bwMode="auto">
          <a:xfrm>
            <a:off x="1682750" y="1600200"/>
            <a:ext cx="5429250" cy="4613275"/>
            <a:chOff x="1060" y="1008"/>
            <a:chExt cx="3420" cy="2906"/>
          </a:xfrm>
        </p:grpSpPr>
        <p:sp>
          <p:nvSpPr>
            <p:cNvPr id="5478" name="Line 208"/>
            <p:cNvSpPr>
              <a:spLocks noChangeShapeType="1"/>
            </p:cNvSpPr>
            <p:nvPr/>
          </p:nvSpPr>
          <p:spPr bwMode="auto">
            <a:xfrm>
              <a:off x="1440" y="3896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Line 209"/>
            <p:cNvSpPr>
              <a:spLocks noChangeShapeType="1"/>
            </p:cNvSpPr>
            <p:nvPr/>
          </p:nvSpPr>
          <p:spPr bwMode="auto">
            <a:xfrm>
              <a:off x="1446" y="390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Line 210"/>
            <p:cNvSpPr>
              <a:spLocks noChangeShapeType="1"/>
            </p:cNvSpPr>
            <p:nvPr/>
          </p:nvSpPr>
          <p:spPr bwMode="auto">
            <a:xfrm>
              <a:off x="1454" y="3908"/>
              <a:ext cx="7" cy="3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Line 211"/>
            <p:cNvSpPr>
              <a:spLocks noChangeShapeType="1"/>
            </p:cNvSpPr>
            <p:nvPr/>
          </p:nvSpPr>
          <p:spPr bwMode="auto">
            <a:xfrm>
              <a:off x="1461" y="3911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Line 212"/>
            <p:cNvSpPr>
              <a:spLocks noChangeShapeType="1"/>
            </p:cNvSpPr>
            <p:nvPr/>
          </p:nvSpPr>
          <p:spPr bwMode="auto">
            <a:xfrm>
              <a:off x="1471" y="3913"/>
              <a:ext cx="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3" name="Line 213"/>
            <p:cNvSpPr>
              <a:spLocks noChangeShapeType="1"/>
            </p:cNvSpPr>
            <p:nvPr/>
          </p:nvSpPr>
          <p:spPr bwMode="auto">
            <a:xfrm>
              <a:off x="1480" y="3913"/>
              <a:ext cx="83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Line 214"/>
            <p:cNvSpPr>
              <a:spLocks noChangeShapeType="1"/>
            </p:cNvSpPr>
            <p:nvPr/>
          </p:nvSpPr>
          <p:spPr bwMode="auto">
            <a:xfrm flipV="1">
              <a:off x="1563" y="3798"/>
              <a:ext cx="1" cy="11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Line 215"/>
            <p:cNvSpPr>
              <a:spLocks noChangeShapeType="1"/>
            </p:cNvSpPr>
            <p:nvPr/>
          </p:nvSpPr>
          <p:spPr bwMode="auto">
            <a:xfrm flipH="1">
              <a:off x="1480" y="3798"/>
              <a:ext cx="83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Line 216"/>
            <p:cNvSpPr>
              <a:spLocks noChangeShapeType="1"/>
            </p:cNvSpPr>
            <p:nvPr/>
          </p:nvSpPr>
          <p:spPr bwMode="auto">
            <a:xfrm>
              <a:off x="1480" y="3798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Line 217"/>
            <p:cNvSpPr>
              <a:spLocks noChangeShapeType="1"/>
            </p:cNvSpPr>
            <p:nvPr/>
          </p:nvSpPr>
          <p:spPr bwMode="auto">
            <a:xfrm>
              <a:off x="2112" y="3804"/>
              <a:ext cx="1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Line 218"/>
            <p:cNvSpPr>
              <a:spLocks noChangeShapeType="1"/>
            </p:cNvSpPr>
            <p:nvPr/>
          </p:nvSpPr>
          <p:spPr bwMode="auto">
            <a:xfrm flipV="1">
              <a:off x="2124" y="3802"/>
              <a:ext cx="9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Line 219"/>
            <p:cNvSpPr>
              <a:spLocks noChangeShapeType="1"/>
            </p:cNvSpPr>
            <p:nvPr/>
          </p:nvSpPr>
          <p:spPr bwMode="auto">
            <a:xfrm flipV="1">
              <a:off x="2133" y="3798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Line 220"/>
            <p:cNvSpPr>
              <a:spLocks noChangeShapeType="1"/>
            </p:cNvSpPr>
            <p:nvPr/>
          </p:nvSpPr>
          <p:spPr bwMode="auto">
            <a:xfrm flipV="1">
              <a:off x="2143" y="379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Line 221"/>
            <p:cNvSpPr>
              <a:spLocks noChangeShapeType="1"/>
            </p:cNvSpPr>
            <p:nvPr/>
          </p:nvSpPr>
          <p:spPr bwMode="auto">
            <a:xfrm flipV="1">
              <a:off x="2151" y="3785"/>
              <a:ext cx="7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Line 222"/>
            <p:cNvSpPr>
              <a:spLocks noChangeShapeType="1"/>
            </p:cNvSpPr>
            <p:nvPr/>
          </p:nvSpPr>
          <p:spPr bwMode="auto">
            <a:xfrm flipV="1">
              <a:off x="2158" y="3777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Line 223"/>
            <p:cNvSpPr>
              <a:spLocks noChangeShapeType="1"/>
            </p:cNvSpPr>
            <p:nvPr/>
          </p:nvSpPr>
          <p:spPr bwMode="auto">
            <a:xfrm flipV="1">
              <a:off x="2166" y="3769"/>
              <a:ext cx="6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Line 224"/>
            <p:cNvSpPr>
              <a:spLocks noChangeShapeType="1"/>
            </p:cNvSpPr>
            <p:nvPr/>
          </p:nvSpPr>
          <p:spPr bwMode="auto">
            <a:xfrm flipV="1">
              <a:off x="2172" y="3760"/>
              <a:ext cx="4" cy="9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Line 225"/>
            <p:cNvSpPr>
              <a:spLocks noChangeShapeType="1"/>
            </p:cNvSpPr>
            <p:nvPr/>
          </p:nvSpPr>
          <p:spPr bwMode="auto">
            <a:xfrm flipV="1">
              <a:off x="2176" y="3750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Line 226"/>
            <p:cNvSpPr>
              <a:spLocks noChangeShapeType="1"/>
            </p:cNvSpPr>
            <p:nvPr/>
          </p:nvSpPr>
          <p:spPr bwMode="auto">
            <a:xfrm flipV="1">
              <a:off x="2178" y="3739"/>
              <a:ext cx="1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Line 227"/>
            <p:cNvSpPr>
              <a:spLocks noChangeShapeType="1"/>
            </p:cNvSpPr>
            <p:nvPr/>
          </p:nvSpPr>
          <p:spPr bwMode="auto">
            <a:xfrm flipH="1" flipV="1">
              <a:off x="2178" y="3729"/>
              <a:ext cx="1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Line 228"/>
            <p:cNvSpPr>
              <a:spLocks noChangeShapeType="1"/>
            </p:cNvSpPr>
            <p:nvPr/>
          </p:nvSpPr>
          <p:spPr bwMode="auto">
            <a:xfrm flipH="1" flipV="1">
              <a:off x="2176" y="3718"/>
              <a:ext cx="2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Line 229"/>
            <p:cNvSpPr>
              <a:spLocks noChangeShapeType="1"/>
            </p:cNvSpPr>
            <p:nvPr/>
          </p:nvSpPr>
          <p:spPr bwMode="auto">
            <a:xfrm flipH="1" flipV="1">
              <a:off x="2172" y="3708"/>
              <a:ext cx="4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Line 230"/>
            <p:cNvSpPr>
              <a:spLocks noChangeShapeType="1"/>
            </p:cNvSpPr>
            <p:nvPr/>
          </p:nvSpPr>
          <p:spPr bwMode="auto">
            <a:xfrm flipH="1" flipV="1">
              <a:off x="2166" y="3700"/>
              <a:ext cx="6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Line 231"/>
            <p:cNvSpPr>
              <a:spLocks noChangeShapeType="1"/>
            </p:cNvSpPr>
            <p:nvPr/>
          </p:nvSpPr>
          <p:spPr bwMode="auto">
            <a:xfrm flipH="1" flipV="1">
              <a:off x="2158" y="3693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Line 232"/>
            <p:cNvSpPr>
              <a:spLocks noChangeShapeType="1"/>
            </p:cNvSpPr>
            <p:nvPr/>
          </p:nvSpPr>
          <p:spPr bwMode="auto">
            <a:xfrm flipH="1" flipV="1">
              <a:off x="2151" y="3685"/>
              <a:ext cx="7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Line 233"/>
            <p:cNvSpPr>
              <a:spLocks noChangeShapeType="1"/>
            </p:cNvSpPr>
            <p:nvPr/>
          </p:nvSpPr>
          <p:spPr bwMode="auto">
            <a:xfrm flipH="1" flipV="1">
              <a:off x="2143" y="3679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Line 234"/>
            <p:cNvSpPr>
              <a:spLocks noChangeShapeType="1"/>
            </p:cNvSpPr>
            <p:nvPr/>
          </p:nvSpPr>
          <p:spPr bwMode="auto">
            <a:xfrm flipH="1" flipV="1">
              <a:off x="2133" y="3675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" name="Line 235"/>
            <p:cNvSpPr>
              <a:spLocks noChangeShapeType="1"/>
            </p:cNvSpPr>
            <p:nvPr/>
          </p:nvSpPr>
          <p:spPr bwMode="auto">
            <a:xfrm flipH="1" flipV="1">
              <a:off x="2124" y="3673"/>
              <a:ext cx="9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Line 236"/>
            <p:cNvSpPr>
              <a:spLocks noChangeShapeType="1"/>
            </p:cNvSpPr>
            <p:nvPr/>
          </p:nvSpPr>
          <p:spPr bwMode="auto">
            <a:xfrm flipH="1">
              <a:off x="2112" y="3673"/>
              <a:ext cx="1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Line 237"/>
            <p:cNvSpPr>
              <a:spLocks noChangeShapeType="1"/>
            </p:cNvSpPr>
            <p:nvPr/>
          </p:nvSpPr>
          <p:spPr bwMode="auto">
            <a:xfrm flipH="1">
              <a:off x="2101" y="3673"/>
              <a:ext cx="1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Line 238"/>
            <p:cNvSpPr>
              <a:spLocks noChangeShapeType="1"/>
            </p:cNvSpPr>
            <p:nvPr/>
          </p:nvSpPr>
          <p:spPr bwMode="auto">
            <a:xfrm flipH="1">
              <a:off x="2091" y="3673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Line 239"/>
            <p:cNvSpPr>
              <a:spLocks noChangeShapeType="1"/>
            </p:cNvSpPr>
            <p:nvPr/>
          </p:nvSpPr>
          <p:spPr bwMode="auto">
            <a:xfrm flipH="1">
              <a:off x="2082" y="3675"/>
              <a:ext cx="9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Line 240"/>
            <p:cNvSpPr>
              <a:spLocks noChangeShapeType="1"/>
            </p:cNvSpPr>
            <p:nvPr/>
          </p:nvSpPr>
          <p:spPr bwMode="auto">
            <a:xfrm flipH="1">
              <a:off x="2074" y="3679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Line 241"/>
            <p:cNvSpPr>
              <a:spLocks noChangeShapeType="1"/>
            </p:cNvSpPr>
            <p:nvPr/>
          </p:nvSpPr>
          <p:spPr bwMode="auto">
            <a:xfrm flipH="1">
              <a:off x="2066" y="3685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Line 242"/>
            <p:cNvSpPr>
              <a:spLocks noChangeShapeType="1"/>
            </p:cNvSpPr>
            <p:nvPr/>
          </p:nvSpPr>
          <p:spPr bwMode="auto">
            <a:xfrm flipH="1">
              <a:off x="2058" y="3693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Line 243"/>
            <p:cNvSpPr>
              <a:spLocks noChangeShapeType="1"/>
            </p:cNvSpPr>
            <p:nvPr/>
          </p:nvSpPr>
          <p:spPr bwMode="auto">
            <a:xfrm flipH="1">
              <a:off x="2053" y="3700"/>
              <a:ext cx="5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Line 244"/>
            <p:cNvSpPr>
              <a:spLocks noChangeShapeType="1"/>
            </p:cNvSpPr>
            <p:nvPr/>
          </p:nvSpPr>
          <p:spPr bwMode="auto">
            <a:xfrm flipH="1">
              <a:off x="2049" y="3708"/>
              <a:ext cx="4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Line 245"/>
            <p:cNvSpPr>
              <a:spLocks noChangeShapeType="1"/>
            </p:cNvSpPr>
            <p:nvPr/>
          </p:nvSpPr>
          <p:spPr bwMode="auto">
            <a:xfrm flipH="1">
              <a:off x="2047" y="3718"/>
              <a:ext cx="2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Line 246"/>
            <p:cNvSpPr>
              <a:spLocks noChangeShapeType="1"/>
            </p:cNvSpPr>
            <p:nvPr/>
          </p:nvSpPr>
          <p:spPr bwMode="auto">
            <a:xfrm>
              <a:off x="2047" y="3729"/>
              <a:ext cx="1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Line 247"/>
            <p:cNvSpPr>
              <a:spLocks noChangeShapeType="1"/>
            </p:cNvSpPr>
            <p:nvPr/>
          </p:nvSpPr>
          <p:spPr bwMode="auto">
            <a:xfrm>
              <a:off x="2047" y="3739"/>
              <a:ext cx="1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Line 248"/>
            <p:cNvSpPr>
              <a:spLocks noChangeShapeType="1"/>
            </p:cNvSpPr>
            <p:nvPr/>
          </p:nvSpPr>
          <p:spPr bwMode="auto">
            <a:xfrm>
              <a:off x="2047" y="3750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Line 249"/>
            <p:cNvSpPr>
              <a:spLocks noChangeShapeType="1"/>
            </p:cNvSpPr>
            <p:nvPr/>
          </p:nvSpPr>
          <p:spPr bwMode="auto">
            <a:xfrm>
              <a:off x="2049" y="3760"/>
              <a:ext cx="4" cy="9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Line 250"/>
            <p:cNvSpPr>
              <a:spLocks noChangeShapeType="1"/>
            </p:cNvSpPr>
            <p:nvPr/>
          </p:nvSpPr>
          <p:spPr bwMode="auto">
            <a:xfrm>
              <a:off x="2053" y="3769"/>
              <a:ext cx="5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Line 251"/>
            <p:cNvSpPr>
              <a:spLocks noChangeShapeType="1"/>
            </p:cNvSpPr>
            <p:nvPr/>
          </p:nvSpPr>
          <p:spPr bwMode="auto">
            <a:xfrm>
              <a:off x="2058" y="3777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Line 252"/>
            <p:cNvSpPr>
              <a:spLocks noChangeShapeType="1"/>
            </p:cNvSpPr>
            <p:nvPr/>
          </p:nvSpPr>
          <p:spPr bwMode="auto">
            <a:xfrm>
              <a:off x="2066" y="3785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Line 253"/>
            <p:cNvSpPr>
              <a:spLocks noChangeShapeType="1"/>
            </p:cNvSpPr>
            <p:nvPr/>
          </p:nvSpPr>
          <p:spPr bwMode="auto">
            <a:xfrm>
              <a:off x="2074" y="379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Line 254"/>
            <p:cNvSpPr>
              <a:spLocks noChangeShapeType="1"/>
            </p:cNvSpPr>
            <p:nvPr/>
          </p:nvSpPr>
          <p:spPr bwMode="auto">
            <a:xfrm>
              <a:off x="2082" y="3798"/>
              <a:ext cx="9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Line 255"/>
            <p:cNvSpPr>
              <a:spLocks noChangeShapeType="1"/>
            </p:cNvSpPr>
            <p:nvPr/>
          </p:nvSpPr>
          <p:spPr bwMode="auto">
            <a:xfrm>
              <a:off x="2091" y="3802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Line 256"/>
            <p:cNvSpPr>
              <a:spLocks noChangeShapeType="1"/>
            </p:cNvSpPr>
            <p:nvPr/>
          </p:nvSpPr>
          <p:spPr bwMode="auto">
            <a:xfrm>
              <a:off x="2101" y="3804"/>
              <a:ext cx="11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Line 257"/>
            <p:cNvSpPr>
              <a:spLocks noChangeShapeType="1"/>
            </p:cNvSpPr>
            <p:nvPr/>
          </p:nvSpPr>
          <p:spPr bwMode="auto">
            <a:xfrm>
              <a:off x="2112" y="3806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Line 258"/>
            <p:cNvSpPr>
              <a:spLocks noChangeShapeType="1"/>
            </p:cNvSpPr>
            <p:nvPr/>
          </p:nvSpPr>
          <p:spPr bwMode="auto">
            <a:xfrm>
              <a:off x="2110" y="3358"/>
              <a:ext cx="2" cy="28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59"/>
            <p:cNvSpPr>
              <a:spLocks/>
            </p:cNvSpPr>
            <p:nvPr/>
          </p:nvSpPr>
          <p:spPr bwMode="auto">
            <a:xfrm>
              <a:off x="2093" y="3729"/>
              <a:ext cx="38" cy="19"/>
            </a:xfrm>
            <a:custGeom>
              <a:avLst/>
              <a:gdLst>
                <a:gd name="T0" fmla="*/ 0 w 38"/>
                <a:gd name="T1" fmla="*/ 0 h 19"/>
                <a:gd name="T2" fmla="*/ 38 w 38"/>
                <a:gd name="T3" fmla="*/ 0 h 19"/>
                <a:gd name="T4" fmla="*/ 38 w 38"/>
                <a:gd name="T5" fmla="*/ 6 h 19"/>
                <a:gd name="T6" fmla="*/ 0 w 38"/>
                <a:gd name="T7" fmla="*/ 6 h 19"/>
                <a:gd name="T8" fmla="*/ 0 w 38"/>
                <a:gd name="T9" fmla="*/ 0 h 19"/>
                <a:gd name="T10" fmla="*/ 0 w 38"/>
                <a:gd name="T11" fmla="*/ 0 h 19"/>
                <a:gd name="T12" fmla="*/ 0 w 38"/>
                <a:gd name="T13" fmla="*/ 0 h 19"/>
                <a:gd name="T14" fmla="*/ 0 w 38"/>
                <a:gd name="T15" fmla="*/ 15 h 19"/>
                <a:gd name="T16" fmla="*/ 38 w 38"/>
                <a:gd name="T17" fmla="*/ 15 h 19"/>
                <a:gd name="T18" fmla="*/ 38 w 38"/>
                <a:gd name="T19" fmla="*/ 19 h 19"/>
                <a:gd name="T20" fmla="*/ 0 w 38"/>
                <a:gd name="T21" fmla="*/ 19 h 19"/>
                <a:gd name="T22" fmla="*/ 0 w 38"/>
                <a:gd name="T23" fmla="*/ 15 h 19"/>
                <a:gd name="T24" fmla="*/ 0 w 38"/>
                <a:gd name="T25" fmla="*/ 15 h 19"/>
                <a:gd name="T26" fmla="*/ 0 w 38"/>
                <a:gd name="T27" fmla="*/ 15 h 19"/>
                <a:gd name="T28" fmla="*/ 0 w 38"/>
                <a:gd name="T29" fmla="*/ 0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19"/>
                <a:gd name="T47" fmla="*/ 38 w 38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19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8" y="15"/>
                  </a:lnTo>
                  <a:lnTo>
                    <a:pt x="3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30" name="Line 260"/>
            <p:cNvSpPr>
              <a:spLocks noChangeShapeType="1"/>
            </p:cNvSpPr>
            <p:nvPr/>
          </p:nvSpPr>
          <p:spPr bwMode="auto">
            <a:xfrm>
              <a:off x="1584" y="3362"/>
              <a:ext cx="1" cy="45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Line 261"/>
            <p:cNvSpPr>
              <a:spLocks noChangeShapeType="1"/>
            </p:cNvSpPr>
            <p:nvPr/>
          </p:nvSpPr>
          <p:spPr bwMode="auto">
            <a:xfrm flipH="1">
              <a:off x="1563" y="3819"/>
              <a:ext cx="2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Line 262"/>
            <p:cNvSpPr>
              <a:spLocks noChangeShapeType="1"/>
            </p:cNvSpPr>
            <p:nvPr/>
          </p:nvSpPr>
          <p:spPr bwMode="auto">
            <a:xfrm>
              <a:off x="2110" y="3804"/>
              <a:ext cx="2" cy="9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Line 263"/>
            <p:cNvSpPr>
              <a:spLocks noChangeShapeType="1"/>
            </p:cNvSpPr>
            <p:nvPr/>
          </p:nvSpPr>
          <p:spPr bwMode="auto">
            <a:xfrm flipH="1">
              <a:off x="1563" y="3894"/>
              <a:ext cx="54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" name="Freeform 264"/>
            <p:cNvSpPr>
              <a:spLocks/>
            </p:cNvSpPr>
            <p:nvPr/>
          </p:nvSpPr>
          <p:spPr bwMode="auto">
            <a:xfrm>
              <a:off x="2012" y="3719"/>
              <a:ext cx="29" cy="29"/>
            </a:xfrm>
            <a:custGeom>
              <a:avLst/>
              <a:gdLst>
                <a:gd name="T0" fmla="*/ 0 w 29"/>
                <a:gd name="T1" fmla="*/ 0 h 29"/>
                <a:gd name="T2" fmla="*/ 0 w 29"/>
                <a:gd name="T3" fmla="*/ 29 h 29"/>
                <a:gd name="T4" fmla="*/ 29 w 29"/>
                <a:gd name="T5" fmla="*/ 16 h 29"/>
                <a:gd name="T6" fmla="*/ 0 w 29"/>
                <a:gd name="T7" fmla="*/ 0 h 29"/>
                <a:gd name="T8" fmla="*/ 0 w 29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9"/>
                <a:gd name="T17" fmla="*/ 29 w 2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9">
                  <a:moveTo>
                    <a:pt x="0" y="0"/>
                  </a:moveTo>
                  <a:lnTo>
                    <a:pt x="0" y="29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35" name="Line 265"/>
            <p:cNvSpPr>
              <a:spLocks noChangeShapeType="1"/>
            </p:cNvSpPr>
            <p:nvPr/>
          </p:nvSpPr>
          <p:spPr bwMode="auto">
            <a:xfrm>
              <a:off x="2487" y="2464"/>
              <a:ext cx="2" cy="20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" name="Line 266"/>
            <p:cNvSpPr>
              <a:spLocks noChangeShapeType="1"/>
            </p:cNvSpPr>
            <p:nvPr/>
          </p:nvSpPr>
          <p:spPr bwMode="auto">
            <a:xfrm flipH="1">
              <a:off x="1417" y="2665"/>
              <a:ext cx="1072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" name="Line 267"/>
            <p:cNvSpPr>
              <a:spLocks noChangeShapeType="1"/>
            </p:cNvSpPr>
            <p:nvPr/>
          </p:nvSpPr>
          <p:spPr bwMode="auto">
            <a:xfrm>
              <a:off x="1417" y="2665"/>
              <a:ext cx="1" cy="1074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" name="Line 268"/>
            <p:cNvSpPr>
              <a:spLocks noChangeShapeType="1"/>
            </p:cNvSpPr>
            <p:nvPr/>
          </p:nvSpPr>
          <p:spPr bwMode="auto">
            <a:xfrm flipV="1">
              <a:off x="1417" y="3735"/>
              <a:ext cx="609" cy="4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" name="Line 269"/>
            <p:cNvSpPr>
              <a:spLocks noChangeShapeType="1"/>
            </p:cNvSpPr>
            <p:nvPr/>
          </p:nvSpPr>
          <p:spPr bwMode="auto">
            <a:xfrm>
              <a:off x="3576" y="3364"/>
              <a:ext cx="1" cy="396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" name="Line 270"/>
            <p:cNvSpPr>
              <a:spLocks noChangeShapeType="1"/>
            </p:cNvSpPr>
            <p:nvPr/>
          </p:nvSpPr>
          <p:spPr bwMode="auto">
            <a:xfrm>
              <a:off x="3537" y="3648"/>
              <a:ext cx="77" cy="45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" name="Rectangle 271"/>
            <p:cNvSpPr>
              <a:spLocks noChangeArrowheads="1"/>
            </p:cNvSpPr>
            <p:nvPr/>
          </p:nvSpPr>
          <p:spPr bwMode="auto">
            <a:xfrm>
              <a:off x="3604" y="359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3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2" name="Rectangle 272"/>
            <p:cNvSpPr>
              <a:spLocks noChangeArrowheads="1"/>
            </p:cNvSpPr>
            <p:nvPr/>
          </p:nvSpPr>
          <p:spPr bwMode="auto">
            <a:xfrm>
              <a:off x="3641" y="359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3" name="Rectangle 273"/>
            <p:cNvSpPr>
              <a:spLocks noChangeArrowheads="1"/>
            </p:cNvSpPr>
            <p:nvPr/>
          </p:nvSpPr>
          <p:spPr bwMode="auto">
            <a:xfrm>
              <a:off x="1185" y="3235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4" name="Rectangle 274"/>
            <p:cNvSpPr>
              <a:spLocks noChangeArrowheads="1"/>
            </p:cNvSpPr>
            <p:nvPr/>
          </p:nvSpPr>
          <p:spPr bwMode="auto">
            <a:xfrm>
              <a:off x="1231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5" name="Rectangle 275"/>
            <p:cNvSpPr>
              <a:spLocks noChangeArrowheads="1"/>
            </p:cNvSpPr>
            <p:nvPr/>
          </p:nvSpPr>
          <p:spPr bwMode="auto">
            <a:xfrm>
              <a:off x="1267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6" name="Rectangle 276"/>
            <p:cNvSpPr>
              <a:spLocks noChangeArrowheads="1"/>
            </p:cNvSpPr>
            <p:nvPr/>
          </p:nvSpPr>
          <p:spPr bwMode="auto">
            <a:xfrm>
              <a:off x="1298" y="323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7" name="Rectangle 277"/>
            <p:cNvSpPr>
              <a:spLocks noChangeArrowheads="1"/>
            </p:cNvSpPr>
            <p:nvPr/>
          </p:nvSpPr>
          <p:spPr bwMode="auto">
            <a:xfrm>
              <a:off x="1334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8" name="Freeform 278"/>
            <p:cNvSpPr>
              <a:spLocks/>
            </p:cNvSpPr>
            <p:nvPr/>
          </p:nvSpPr>
          <p:spPr bwMode="auto">
            <a:xfrm>
              <a:off x="3560" y="3756"/>
              <a:ext cx="31" cy="31"/>
            </a:xfrm>
            <a:custGeom>
              <a:avLst/>
              <a:gdLst>
                <a:gd name="T0" fmla="*/ 29 w 31"/>
                <a:gd name="T1" fmla="*/ 0 h 31"/>
                <a:gd name="T2" fmla="*/ 0 w 31"/>
                <a:gd name="T3" fmla="*/ 2 h 31"/>
                <a:gd name="T4" fmla="*/ 16 w 31"/>
                <a:gd name="T5" fmla="*/ 31 h 31"/>
                <a:gd name="T6" fmla="*/ 31 w 31"/>
                <a:gd name="T7" fmla="*/ 2 h 31"/>
                <a:gd name="T8" fmla="*/ 31 w 31"/>
                <a:gd name="T9" fmla="*/ 2 h 31"/>
                <a:gd name="T10" fmla="*/ 29 w 31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1"/>
                <a:gd name="T20" fmla="*/ 31 w 31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1">
                  <a:moveTo>
                    <a:pt x="29" y="0"/>
                  </a:moveTo>
                  <a:lnTo>
                    <a:pt x="0" y="2"/>
                  </a:lnTo>
                  <a:lnTo>
                    <a:pt x="16" y="31"/>
                  </a:lnTo>
                  <a:lnTo>
                    <a:pt x="3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49" name="Rectangle 279"/>
            <p:cNvSpPr>
              <a:spLocks noChangeArrowheads="1"/>
            </p:cNvSpPr>
            <p:nvPr/>
          </p:nvSpPr>
          <p:spPr bwMode="auto">
            <a:xfrm>
              <a:off x="3510" y="3792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0" name="Rectangle 280"/>
            <p:cNvSpPr>
              <a:spLocks noChangeArrowheads="1"/>
            </p:cNvSpPr>
            <p:nvPr/>
          </p:nvSpPr>
          <p:spPr bwMode="auto">
            <a:xfrm>
              <a:off x="3556" y="37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1" name="Rectangle 281"/>
            <p:cNvSpPr>
              <a:spLocks noChangeArrowheads="1"/>
            </p:cNvSpPr>
            <p:nvPr/>
          </p:nvSpPr>
          <p:spPr bwMode="auto">
            <a:xfrm>
              <a:off x="3593" y="379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2" name="Rectangle 282"/>
            <p:cNvSpPr>
              <a:spLocks noChangeArrowheads="1"/>
            </p:cNvSpPr>
            <p:nvPr/>
          </p:nvSpPr>
          <p:spPr bwMode="auto">
            <a:xfrm>
              <a:off x="3610" y="37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3" name="Freeform 283"/>
            <p:cNvSpPr>
              <a:spLocks/>
            </p:cNvSpPr>
            <p:nvPr/>
          </p:nvSpPr>
          <p:spPr bwMode="auto">
            <a:xfrm>
              <a:off x="1338" y="3842"/>
              <a:ext cx="31" cy="29"/>
            </a:xfrm>
            <a:custGeom>
              <a:avLst/>
              <a:gdLst>
                <a:gd name="T0" fmla="*/ 29 w 31"/>
                <a:gd name="T1" fmla="*/ 27 h 29"/>
                <a:gd name="T2" fmla="*/ 31 w 31"/>
                <a:gd name="T3" fmla="*/ 0 h 29"/>
                <a:gd name="T4" fmla="*/ 0 w 31"/>
                <a:gd name="T5" fmla="*/ 14 h 29"/>
                <a:gd name="T6" fmla="*/ 31 w 31"/>
                <a:gd name="T7" fmla="*/ 29 h 29"/>
                <a:gd name="T8" fmla="*/ 31 w 31"/>
                <a:gd name="T9" fmla="*/ 29 h 29"/>
                <a:gd name="T10" fmla="*/ 29 w 31"/>
                <a:gd name="T11" fmla="*/ 2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9"/>
                <a:gd name="T20" fmla="*/ 31 w 31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9">
                  <a:moveTo>
                    <a:pt x="29" y="27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31" y="29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54" name="Line 284"/>
            <p:cNvSpPr>
              <a:spLocks noChangeShapeType="1"/>
            </p:cNvSpPr>
            <p:nvPr/>
          </p:nvSpPr>
          <p:spPr bwMode="auto">
            <a:xfrm flipH="1">
              <a:off x="1361" y="3856"/>
              <a:ext cx="6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55" name="Rectangle 285"/>
            <p:cNvSpPr>
              <a:spLocks noChangeArrowheads="1"/>
            </p:cNvSpPr>
            <p:nvPr/>
          </p:nvSpPr>
          <p:spPr bwMode="auto">
            <a:xfrm>
              <a:off x="1060" y="3815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6" name="Rectangle 286"/>
            <p:cNvSpPr>
              <a:spLocks noChangeArrowheads="1"/>
            </p:cNvSpPr>
            <p:nvPr/>
          </p:nvSpPr>
          <p:spPr bwMode="auto">
            <a:xfrm>
              <a:off x="1106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7" name="Rectangle 287"/>
            <p:cNvSpPr>
              <a:spLocks noChangeArrowheads="1"/>
            </p:cNvSpPr>
            <p:nvPr/>
          </p:nvSpPr>
          <p:spPr bwMode="auto">
            <a:xfrm>
              <a:off x="1142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8" name="Rectangle 288"/>
            <p:cNvSpPr>
              <a:spLocks noChangeArrowheads="1"/>
            </p:cNvSpPr>
            <p:nvPr/>
          </p:nvSpPr>
          <p:spPr bwMode="auto">
            <a:xfrm>
              <a:off x="1173" y="38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9" name="Rectangle 289"/>
            <p:cNvSpPr>
              <a:spLocks noChangeArrowheads="1"/>
            </p:cNvSpPr>
            <p:nvPr/>
          </p:nvSpPr>
          <p:spPr bwMode="auto">
            <a:xfrm>
              <a:off x="1210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0" name="Rectangle 290"/>
            <p:cNvSpPr>
              <a:spLocks noChangeArrowheads="1"/>
            </p:cNvSpPr>
            <p:nvPr/>
          </p:nvSpPr>
          <p:spPr bwMode="auto">
            <a:xfrm>
              <a:off x="1244" y="38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1" name="Rectangle 291"/>
            <p:cNvSpPr>
              <a:spLocks noChangeArrowheads="1"/>
            </p:cNvSpPr>
            <p:nvPr/>
          </p:nvSpPr>
          <p:spPr bwMode="auto">
            <a:xfrm>
              <a:off x="1263" y="38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2" name="Rectangle 292"/>
            <p:cNvSpPr>
              <a:spLocks noChangeArrowheads="1"/>
            </p:cNvSpPr>
            <p:nvPr/>
          </p:nvSpPr>
          <p:spPr bwMode="auto">
            <a:xfrm>
              <a:off x="1298" y="38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3" name="Rectangle 293"/>
            <p:cNvSpPr>
              <a:spLocks noChangeArrowheads="1"/>
            </p:cNvSpPr>
            <p:nvPr/>
          </p:nvSpPr>
          <p:spPr bwMode="auto">
            <a:xfrm>
              <a:off x="1311" y="38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4" name="Line 294"/>
            <p:cNvSpPr>
              <a:spLocks noChangeShapeType="1"/>
            </p:cNvSpPr>
            <p:nvPr/>
          </p:nvSpPr>
          <p:spPr bwMode="auto">
            <a:xfrm>
              <a:off x="4213" y="2462"/>
              <a:ext cx="1" cy="18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5" name="Line 295"/>
            <p:cNvSpPr>
              <a:spLocks noChangeShapeType="1"/>
            </p:cNvSpPr>
            <p:nvPr/>
          </p:nvSpPr>
          <p:spPr bwMode="auto">
            <a:xfrm>
              <a:off x="4175" y="2531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6" name="Rectangle 296"/>
            <p:cNvSpPr>
              <a:spLocks noChangeArrowheads="1"/>
            </p:cNvSpPr>
            <p:nvPr/>
          </p:nvSpPr>
          <p:spPr bwMode="auto">
            <a:xfrm>
              <a:off x="4242" y="248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7" name="Freeform 297"/>
            <p:cNvSpPr>
              <a:spLocks/>
            </p:cNvSpPr>
            <p:nvPr/>
          </p:nvSpPr>
          <p:spPr bwMode="auto">
            <a:xfrm>
              <a:off x="4200" y="263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3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3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68" name="Freeform 298"/>
            <p:cNvSpPr>
              <a:spLocks/>
            </p:cNvSpPr>
            <p:nvPr/>
          </p:nvSpPr>
          <p:spPr bwMode="auto">
            <a:xfrm>
              <a:off x="2890" y="215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3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3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69" name="Line 299"/>
            <p:cNvSpPr>
              <a:spLocks noChangeShapeType="1"/>
            </p:cNvSpPr>
            <p:nvPr/>
          </p:nvSpPr>
          <p:spPr bwMode="auto">
            <a:xfrm flipV="1">
              <a:off x="3875" y="2039"/>
              <a:ext cx="2" cy="12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" name="Line 300"/>
            <p:cNvSpPr>
              <a:spLocks noChangeShapeType="1"/>
            </p:cNvSpPr>
            <p:nvPr/>
          </p:nvSpPr>
          <p:spPr bwMode="auto">
            <a:xfrm>
              <a:off x="3877" y="2039"/>
              <a:ext cx="327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1" name="Line 301"/>
            <p:cNvSpPr>
              <a:spLocks noChangeShapeType="1"/>
            </p:cNvSpPr>
            <p:nvPr/>
          </p:nvSpPr>
          <p:spPr bwMode="auto">
            <a:xfrm flipV="1">
              <a:off x="4204" y="1150"/>
              <a:ext cx="2" cy="889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2" name="Line 302"/>
            <p:cNvSpPr>
              <a:spLocks noChangeShapeType="1"/>
            </p:cNvSpPr>
            <p:nvPr/>
          </p:nvSpPr>
          <p:spPr bwMode="auto">
            <a:xfrm flipH="1">
              <a:off x="3526" y="1150"/>
              <a:ext cx="680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3" name="Line 303"/>
            <p:cNvSpPr>
              <a:spLocks noChangeShapeType="1"/>
            </p:cNvSpPr>
            <p:nvPr/>
          </p:nvSpPr>
          <p:spPr bwMode="auto">
            <a:xfrm flipV="1">
              <a:off x="3526" y="1010"/>
              <a:ext cx="1" cy="14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4" name="Freeform 304"/>
            <p:cNvSpPr>
              <a:spLocks/>
            </p:cNvSpPr>
            <p:nvPr/>
          </p:nvSpPr>
          <p:spPr bwMode="auto">
            <a:xfrm>
              <a:off x="3862" y="215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5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5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75" name="Line 305"/>
            <p:cNvSpPr>
              <a:spLocks noChangeShapeType="1"/>
            </p:cNvSpPr>
            <p:nvPr/>
          </p:nvSpPr>
          <p:spPr bwMode="auto">
            <a:xfrm flipV="1">
              <a:off x="2903" y="2058"/>
              <a:ext cx="2" cy="102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6" name="Line 306"/>
            <p:cNvSpPr>
              <a:spLocks noChangeShapeType="1"/>
            </p:cNvSpPr>
            <p:nvPr/>
          </p:nvSpPr>
          <p:spPr bwMode="auto">
            <a:xfrm>
              <a:off x="2905" y="2058"/>
              <a:ext cx="55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7" name="Line 307"/>
            <p:cNvSpPr>
              <a:spLocks noChangeShapeType="1"/>
            </p:cNvSpPr>
            <p:nvPr/>
          </p:nvSpPr>
          <p:spPr bwMode="auto">
            <a:xfrm flipH="1" flipV="1">
              <a:off x="3462" y="1569"/>
              <a:ext cx="2" cy="489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8" name="Rectangle 308"/>
            <p:cNvSpPr>
              <a:spLocks noChangeArrowheads="1"/>
            </p:cNvSpPr>
            <p:nvPr/>
          </p:nvSpPr>
          <p:spPr bwMode="auto">
            <a:xfrm>
              <a:off x="4315" y="2329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79" name="Rectangle 309"/>
            <p:cNvSpPr>
              <a:spLocks noChangeArrowheads="1"/>
            </p:cNvSpPr>
            <p:nvPr/>
          </p:nvSpPr>
          <p:spPr bwMode="auto">
            <a:xfrm>
              <a:off x="4357" y="2329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0" name="Rectangle 310"/>
            <p:cNvSpPr>
              <a:spLocks noChangeArrowheads="1"/>
            </p:cNvSpPr>
            <p:nvPr/>
          </p:nvSpPr>
          <p:spPr bwMode="auto">
            <a:xfrm>
              <a:off x="4390" y="2329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1" name="Rectangle 311"/>
            <p:cNvSpPr>
              <a:spLocks noChangeArrowheads="1"/>
            </p:cNvSpPr>
            <p:nvPr/>
          </p:nvSpPr>
          <p:spPr bwMode="auto">
            <a:xfrm>
              <a:off x="4407" y="2329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2" name="Rectangle 312"/>
            <p:cNvSpPr>
              <a:spLocks noChangeArrowheads="1"/>
            </p:cNvSpPr>
            <p:nvPr/>
          </p:nvSpPr>
          <p:spPr bwMode="auto">
            <a:xfrm>
              <a:off x="4444" y="2329"/>
              <a:ext cx="2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3" name="Rectangle 313"/>
            <p:cNvSpPr>
              <a:spLocks noChangeArrowheads="1"/>
            </p:cNvSpPr>
            <p:nvPr/>
          </p:nvSpPr>
          <p:spPr bwMode="auto">
            <a:xfrm>
              <a:off x="4296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4" name="Rectangle 314"/>
            <p:cNvSpPr>
              <a:spLocks noChangeArrowheads="1"/>
            </p:cNvSpPr>
            <p:nvPr/>
          </p:nvSpPr>
          <p:spPr bwMode="auto">
            <a:xfrm>
              <a:off x="4330" y="239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5" name="Rectangle 315"/>
            <p:cNvSpPr>
              <a:spLocks noChangeArrowheads="1"/>
            </p:cNvSpPr>
            <p:nvPr/>
          </p:nvSpPr>
          <p:spPr bwMode="auto">
            <a:xfrm>
              <a:off x="4348" y="239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6" name="Rectangle 316"/>
            <p:cNvSpPr>
              <a:spLocks noChangeArrowheads="1"/>
            </p:cNvSpPr>
            <p:nvPr/>
          </p:nvSpPr>
          <p:spPr bwMode="auto">
            <a:xfrm>
              <a:off x="4367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7" name="Rectangle 317"/>
            <p:cNvSpPr>
              <a:spLocks noChangeArrowheads="1"/>
            </p:cNvSpPr>
            <p:nvPr/>
          </p:nvSpPr>
          <p:spPr bwMode="auto">
            <a:xfrm>
              <a:off x="4398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8" name="Rectangle 318"/>
            <p:cNvSpPr>
              <a:spLocks noChangeArrowheads="1"/>
            </p:cNvSpPr>
            <p:nvPr/>
          </p:nvSpPr>
          <p:spPr bwMode="auto">
            <a:xfrm>
              <a:off x="4434" y="239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9" name="Rectangle 319"/>
            <p:cNvSpPr>
              <a:spLocks noChangeArrowheads="1"/>
            </p:cNvSpPr>
            <p:nvPr/>
          </p:nvSpPr>
          <p:spPr bwMode="auto">
            <a:xfrm>
              <a:off x="1596" y="1257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0" name="Rectangle 320"/>
            <p:cNvSpPr>
              <a:spLocks noChangeArrowheads="1"/>
            </p:cNvSpPr>
            <p:nvPr/>
          </p:nvSpPr>
          <p:spPr bwMode="auto">
            <a:xfrm>
              <a:off x="1642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1" name="Rectangle 321"/>
            <p:cNvSpPr>
              <a:spLocks noChangeArrowheads="1"/>
            </p:cNvSpPr>
            <p:nvPr/>
          </p:nvSpPr>
          <p:spPr bwMode="auto">
            <a:xfrm>
              <a:off x="1657" y="1257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2" name="Rectangle 322"/>
            <p:cNvSpPr>
              <a:spLocks noChangeArrowheads="1"/>
            </p:cNvSpPr>
            <p:nvPr/>
          </p:nvSpPr>
          <p:spPr bwMode="auto">
            <a:xfrm>
              <a:off x="1678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3" name="Rectangle 323"/>
            <p:cNvSpPr>
              <a:spLocks noChangeArrowheads="1"/>
            </p:cNvSpPr>
            <p:nvPr/>
          </p:nvSpPr>
          <p:spPr bwMode="auto">
            <a:xfrm>
              <a:off x="1696" y="1257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4" name="Rectangle 324"/>
            <p:cNvSpPr>
              <a:spLocks noChangeArrowheads="1"/>
            </p:cNvSpPr>
            <p:nvPr/>
          </p:nvSpPr>
          <p:spPr bwMode="auto">
            <a:xfrm>
              <a:off x="2295" y="1263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5" name="Rectangle 325"/>
            <p:cNvSpPr>
              <a:spLocks noChangeArrowheads="1"/>
            </p:cNvSpPr>
            <p:nvPr/>
          </p:nvSpPr>
          <p:spPr bwMode="auto">
            <a:xfrm>
              <a:off x="2333" y="1263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6" name="Rectangle 326"/>
            <p:cNvSpPr>
              <a:spLocks noChangeArrowheads="1"/>
            </p:cNvSpPr>
            <p:nvPr/>
          </p:nvSpPr>
          <p:spPr bwMode="auto">
            <a:xfrm>
              <a:off x="2370" y="1263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7" name="Line 327"/>
            <p:cNvSpPr>
              <a:spLocks noChangeShapeType="1"/>
            </p:cNvSpPr>
            <p:nvPr/>
          </p:nvSpPr>
          <p:spPr bwMode="auto">
            <a:xfrm>
              <a:off x="2043" y="1073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8" name="Freeform 328"/>
            <p:cNvSpPr>
              <a:spLocks/>
            </p:cNvSpPr>
            <p:nvPr/>
          </p:nvSpPr>
          <p:spPr bwMode="auto">
            <a:xfrm>
              <a:off x="1406" y="1553"/>
              <a:ext cx="28" cy="31"/>
            </a:xfrm>
            <a:custGeom>
              <a:avLst/>
              <a:gdLst>
                <a:gd name="T0" fmla="*/ 28 w 28"/>
                <a:gd name="T1" fmla="*/ 29 h 31"/>
                <a:gd name="T2" fmla="*/ 28 w 28"/>
                <a:gd name="T3" fmla="*/ 0 h 31"/>
                <a:gd name="T4" fmla="*/ 0 w 28"/>
                <a:gd name="T5" fmla="*/ 16 h 31"/>
                <a:gd name="T6" fmla="*/ 28 w 28"/>
                <a:gd name="T7" fmla="*/ 31 h 31"/>
                <a:gd name="T8" fmla="*/ 28 w 28"/>
                <a:gd name="T9" fmla="*/ 31 h 31"/>
                <a:gd name="T10" fmla="*/ 28 w 28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31"/>
                <a:gd name="T20" fmla="*/ 28 w 28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31">
                  <a:moveTo>
                    <a:pt x="28" y="29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1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99" name="Freeform 329"/>
            <p:cNvSpPr>
              <a:spLocks/>
            </p:cNvSpPr>
            <p:nvPr/>
          </p:nvSpPr>
          <p:spPr bwMode="auto">
            <a:xfrm>
              <a:off x="1970" y="1818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6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6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0" name="Freeform 330"/>
            <p:cNvSpPr>
              <a:spLocks/>
            </p:cNvSpPr>
            <p:nvPr/>
          </p:nvSpPr>
          <p:spPr bwMode="auto">
            <a:xfrm>
              <a:off x="1970" y="1730"/>
              <a:ext cx="29" cy="29"/>
            </a:xfrm>
            <a:custGeom>
              <a:avLst/>
              <a:gdLst>
                <a:gd name="T0" fmla="*/ 29 w 29"/>
                <a:gd name="T1" fmla="*/ 27 h 29"/>
                <a:gd name="T2" fmla="*/ 29 w 29"/>
                <a:gd name="T3" fmla="*/ 0 h 29"/>
                <a:gd name="T4" fmla="*/ 0 w 29"/>
                <a:gd name="T5" fmla="*/ 14 h 29"/>
                <a:gd name="T6" fmla="*/ 29 w 29"/>
                <a:gd name="T7" fmla="*/ 29 h 29"/>
                <a:gd name="T8" fmla="*/ 29 w 29"/>
                <a:gd name="T9" fmla="*/ 29 h 29"/>
                <a:gd name="T10" fmla="*/ 29 w 29"/>
                <a:gd name="T11" fmla="*/ 2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9"/>
                <a:gd name="T20" fmla="*/ 29 w 2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9">
                  <a:moveTo>
                    <a:pt x="29" y="27"/>
                  </a:moveTo>
                  <a:lnTo>
                    <a:pt x="29" y="0"/>
                  </a:lnTo>
                  <a:lnTo>
                    <a:pt x="0" y="14"/>
                  </a:lnTo>
                  <a:lnTo>
                    <a:pt x="29" y="29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1" name="Freeform 331"/>
            <p:cNvSpPr>
              <a:spLocks/>
            </p:cNvSpPr>
            <p:nvPr/>
          </p:nvSpPr>
          <p:spPr bwMode="auto">
            <a:xfrm>
              <a:off x="1970" y="1642"/>
              <a:ext cx="29" cy="29"/>
            </a:xfrm>
            <a:custGeom>
              <a:avLst/>
              <a:gdLst>
                <a:gd name="T0" fmla="*/ 29 w 29"/>
                <a:gd name="T1" fmla="*/ 29 h 29"/>
                <a:gd name="T2" fmla="*/ 29 w 29"/>
                <a:gd name="T3" fmla="*/ 0 h 29"/>
                <a:gd name="T4" fmla="*/ 0 w 29"/>
                <a:gd name="T5" fmla="*/ 15 h 29"/>
                <a:gd name="T6" fmla="*/ 29 w 29"/>
                <a:gd name="T7" fmla="*/ 29 h 29"/>
                <a:gd name="T8" fmla="*/ 29 w 29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9"/>
                <a:gd name="T17" fmla="*/ 29 w 2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9">
                  <a:moveTo>
                    <a:pt x="29" y="29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2" name="Freeform 332"/>
            <p:cNvSpPr>
              <a:spLocks/>
            </p:cNvSpPr>
            <p:nvPr/>
          </p:nvSpPr>
          <p:spPr bwMode="auto">
            <a:xfrm>
              <a:off x="1970" y="1551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6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6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3" name="Freeform 333"/>
            <p:cNvSpPr>
              <a:spLocks/>
            </p:cNvSpPr>
            <p:nvPr/>
          </p:nvSpPr>
          <p:spPr bwMode="auto">
            <a:xfrm>
              <a:off x="1970" y="1465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5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4" name="Freeform 334"/>
            <p:cNvSpPr>
              <a:spLocks/>
            </p:cNvSpPr>
            <p:nvPr/>
          </p:nvSpPr>
          <p:spPr bwMode="auto">
            <a:xfrm>
              <a:off x="1970" y="1379"/>
              <a:ext cx="29" cy="28"/>
            </a:xfrm>
            <a:custGeom>
              <a:avLst/>
              <a:gdLst>
                <a:gd name="T0" fmla="*/ 29 w 29"/>
                <a:gd name="T1" fmla="*/ 28 h 28"/>
                <a:gd name="T2" fmla="*/ 29 w 29"/>
                <a:gd name="T3" fmla="*/ 0 h 28"/>
                <a:gd name="T4" fmla="*/ 0 w 29"/>
                <a:gd name="T5" fmla="*/ 15 h 28"/>
                <a:gd name="T6" fmla="*/ 29 w 29"/>
                <a:gd name="T7" fmla="*/ 28 h 28"/>
                <a:gd name="T8" fmla="*/ 29 w 29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28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5" name="Line 335"/>
            <p:cNvSpPr>
              <a:spLocks noChangeShapeType="1"/>
            </p:cNvSpPr>
            <p:nvPr/>
          </p:nvSpPr>
          <p:spPr bwMode="auto">
            <a:xfrm flipH="1">
              <a:off x="1432" y="1569"/>
              <a:ext cx="12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06" name="Rectangle 336"/>
            <p:cNvSpPr>
              <a:spLocks noChangeArrowheads="1"/>
            </p:cNvSpPr>
            <p:nvPr/>
          </p:nvSpPr>
          <p:spPr bwMode="auto">
            <a:xfrm>
              <a:off x="1192" y="1530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7" name="Rectangle 337"/>
            <p:cNvSpPr>
              <a:spLocks noChangeArrowheads="1"/>
            </p:cNvSpPr>
            <p:nvPr/>
          </p:nvSpPr>
          <p:spPr bwMode="auto">
            <a:xfrm>
              <a:off x="1231" y="153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8" name="Rectangle 338"/>
            <p:cNvSpPr>
              <a:spLocks noChangeArrowheads="1"/>
            </p:cNvSpPr>
            <p:nvPr/>
          </p:nvSpPr>
          <p:spPr bwMode="auto">
            <a:xfrm>
              <a:off x="1267" y="1530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9" name="Rectangle 339"/>
            <p:cNvSpPr>
              <a:spLocks noChangeArrowheads="1"/>
            </p:cNvSpPr>
            <p:nvPr/>
          </p:nvSpPr>
          <p:spPr bwMode="auto">
            <a:xfrm>
              <a:off x="1309" y="153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0" name="Rectangle 340"/>
            <p:cNvSpPr>
              <a:spLocks noChangeArrowheads="1"/>
            </p:cNvSpPr>
            <p:nvPr/>
          </p:nvSpPr>
          <p:spPr bwMode="auto">
            <a:xfrm>
              <a:off x="1327" y="153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1" name="Rectangle 341"/>
            <p:cNvSpPr>
              <a:spLocks noChangeArrowheads="1"/>
            </p:cNvSpPr>
            <p:nvPr/>
          </p:nvSpPr>
          <p:spPr bwMode="auto">
            <a:xfrm>
              <a:off x="1363" y="1530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2" name="Rectangle 342"/>
            <p:cNvSpPr>
              <a:spLocks noChangeArrowheads="1"/>
            </p:cNvSpPr>
            <p:nvPr/>
          </p:nvSpPr>
          <p:spPr bwMode="auto">
            <a:xfrm>
              <a:off x="1377" y="153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3" name="Rectangle 343"/>
            <p:cNvSpPr>
              <a:spLocks noChangeArrowheads="1"/>
            </p:cNvSpPr>
            <p:nvPr/>
          </p:nvSpPr>
          <p:spPr bwMode="auto">
            <a:xfrm>
              <a:off x="2569" y="221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4" name="Rectangle 344"/>
            <p:cNvSpPr>
              <a:spLocks noChangeArrowheads="1"/>
            </p:cNvSpPr>
            <p:nvPr/>
          </p:nvSpPr>
          <p:spPr bwMode="auto">
            <a:xfrm>
              <a:off x="2612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5" name="Rectangle 345"/>
            <p:cNvSpPr>
              <a:spLocks noChangeArrowheads="1"/>
            </p:cNvSpPr>
            <p:nvPr/>
          </p:nvSpPr>
          <p:spPr bwMode="auto">
            <a:xfrm>
              <a:off x="2648" y="2215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6" name="Rectangle 346"/>
            <p:cNvSpPr>
              <a:spLocks noChangeArrowheads="1"/>
            </p:cNvSpPr>
            <p:nvPr/>
          </p:nvSpPr>
          <p:spPr bwMode="auto">
            <a:xfrm>
              <a:off x="268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7" name="Rectangle 347"/>
            <p:cNvSpPr>
              <a:spLocks noChangeArrowheads="1"/>
            </p:cNvSpPr>
            <p:nvPr/>
          </p:nvSpPr>
          <p:spPr bwMode="auto">
            <a:xfrm>
              <a:off x="2711" y="22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8" name="Rectangle 348"/>
            <p:cNvSpPr>
              <a:spLocks noChangeArrowheads="1"/>
            </p:cNvSpPr>
            <p:nvPr/>
          </p:nvSpPr>
          <p:spPr bwMode="auto">
            <a:xfrm>
              <a:off x="2727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9" name="Rectangle 349"/>
            <p:cNvSpPr>
              <a:spLocks noChangeArrowheads="1"/>
            </p:cNvSpPr>
            <p:nvPr/>
          </p:nvSpPr>
          <p:spPr bwMode="auto">
            <a:xfrm>
              <a:off x="2758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0" name="Rectangle 350"/>
            <p:cNvSpPr>
              <a:spLocks noChangeArrowheads="1"/>
            </p:cNvSpPr>
            <p:nvPr/>
          </p:nvSpPr>
          <p:spPr bwMode="auto">
            <a:xfrm>
              <a:off x="2794" y="22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1" name="Rectangle 351"/>
            <p:cNvSpPr>
              <a:spLocks noChangeArrowheads="1"/>
            </p:cNvSpPr>
            <p:nvPr/>
          </p:nvSpPr>
          <p:spPr bwMode="auto">
            <a:xfrm>
              <a:off x="2807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2" name="Rectangle 352"/>
            <p:cNvSpPr>
              <a:spLocks noChangeArrowheads="1"/>
            </p:cNvSpPr>
            <p:nvPr/>
          </p:nvSpPr>
          <p:spPr bwMode="auto">
            <a:xfrm>
              <a:off x="2825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3" name="Rectangle 353"/>
            <p:cNvSpPr>
              <a:spLocks noChangeArrowheads="1"/>
            </p:cNvSpPr>
            <p:nvPr/>
          </p:nvSpPr>
          <p:spPr bwMode="auto">
            <a:xfrm>
              <a:off x="286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4" name="Rectangle 354"/>
            <p:cNvSpPr>
              <a:spLocks noChangeArrowheads="1"/>
            </p:cNvSpPr>
            <p:nvPr/>
          </p:nvSpPr>
          <p:spPr bwMode="auto">
            <a:xfrm>
              <a:off x="2898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5" name="Rectangle 355"/>
            <p:cNvSpPr>
              <a:spLocks noChangeArrowheads="1"/>
            </p:cNvSpPr>
            <p:nvPr/>
          </p:nvSpPr>
          <p:spPr bwMode="auto">
            <a:xfrm>
              <a:off x="2932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6" name="Rectangle 356"/>
            <p:cNvSpPr>
              <a:spLocks noChangeArrowheads="1"/>
            </p:cNvSpPr>
            <p:nvPr/>
          </p:nvSpPr>
          <p:spPr bwMode="auto">
            <a:xfrm>
              <a:off x="2969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7" name="Rectangle 357"/>
            <p:cNvSpPr>
              <a:spLocks noChangeArrowheads="1"/>
            </p:cNvSpPr>
            <p:nvPr/>
          </p:nvSpPr>
          <p:spPr bwMode="auto">
            <a:xfrm>
              <a:off x="2986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8" name="Rectangle 358"/>
            <p:cNvSpPr>
              <a:spLocks noChangeArrowheads="1"/>
            </p:cNvSpPr>
            <p:nvPr/>
          </p:nvSpPr>
          <p:spPr bwMode="auto">
            <a:xfrm>
              <a:off x="302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9" name="Rectangle 359"/>
            <p:cNvSpPr>
              <a:spLocks noChangeArrowheads="1"/>
            </p:cNvSpPr>
            <p:nvPr/>
          </p:nvSpPr>
          <p:spPr bwMode="auto">
            <a:xfrm>
              <a:off x="3057" y="2215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0" name="Rectangle 360"/>
            <p:cNvSpPr>
              <a:spLocks noChangeArrowheads="1"/>
            </p:cNvSpPr>
            <p:nvPr/>
          </p:nvSpPr>
          <p:spPr bwMode="auto">
            <a:xfrm>
              <a:off x="311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1" name="Rectangle 361"/>
            <p:cNvSpPr>
              <a:spLocks noChangeArrowheads="1"/>
            </p:cNvSpPr>
            <p:nvPr/>
          </p:nvSpPr>
          <p:spPr bwMode="auto">
            <a:xfrm>
              <a:off x="3145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2" name="Rectangle 362"/>
            <p:cNvSpPr>
              <a:spLocks noChangeArrowheads="1"/>
            </p:cNvSpPr>
            <p:nvPr/>
          </p:nvSpPr>
          <p:spPr bwMode="auto">
            <a:xfrm>
              <a:off x="3182" y="2215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3" name="Rectangle 363"/>
            <p:cNvSpPr>
              <a:spLocks noChangeArrowheads="1"/>
            </p:cNvSpPr>
            <p:nvPr/>
          </p:nvSpPr>
          <p:spPr bwMode="auto">
            <a:xfrm>
              <a:off x="2494" y="235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4" name="Rectangle 364"/>
            <p:cNvSpPr>
              <a:spLocks noChangeArrowheads="1"/>
            </p:cNvSpPr>
            <p:nvPr/>
          </p:nvSpPr>
          <p:spPr bwMode="auto">
            <a:xfrm>
              <a:off x="2537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5" name="Rectangle 365"/>
            <p:cNvSpPr>
              <a:spLocks noChangeArrowheads="1"/>
            </p:cNvSpPr>
            <p:nvPr/>
          </p:nvSpPr>
          <p:spPr bwMode="auto">
            <a:xfrm>
              <a:off x="2573" y="2352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6" name="Rectangle 366"/>
            <p:cNvSpPr>
              <a:spLocks noChangeArrowheads="1"/>
            </p:cNvSpPr>
            <p:nvPr/>
          </p:nvSpPr>
          <p:spPr bwMode="auto">
            <a:xfrm>
              <a:off x="2606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7" name="Rectangle 367"/>
            <p:cNvSpPr>
              <a:spLocks noChangeArrowheads="1"/>
            </p:cNvSpPr>
            <p:nvPr/>
          </p:nvSpPr>
          <p:spPr bwMode="auto">
            <a:xfrm>
              <a:off x="2637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8" name="Rectangle 368"/>
            <p:cNvSpPr>
              <a:spLocks noChangeArrowheads="1"/>
            </p:cNvSpPr>
            <p:nvPr/>
          </p:nvSpPr>
          <p:spPr bwMode="auto">
            <a:xfrm>
              <a:off x="2652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9" name="Rectangle 369"/>
            <p:cNvSpPr>
              <a:spLocks noChangeArrowheads="1"/>
            </p:cNvSpPr>
            <p:nvPr/>
          </p:nvSpPr>
          <p:spPr bwMode="auto">
            <a:xfrm>
              <a:off x="2683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0" name="Rectangle 370"/>
            <p:cNvSpPr>
              <a:spLocks noChangeArrowheads="1"/>
            </p:cNvSpPr>
            <p:nvPr/>
          </p:nvSpPr>
          <p:spPr bwMode="auto">
            <a:xfrm>
              <a:off x="2719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1" name="Rectangle 371"/>
            <p:cNvSpPr>
              <a:spLocks noChangeArrowheads="1"/>
            </p:cNvSpPr>
            <p:nvPr/>
          </p:nvSpPr>
          <p:spPr bwMode="auto">
            <a:xfrm>
              <a:off x="2733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2" name="Rectangle 372"/>
            <p:cNvSpPr>
              <a:spLocks noChangeArrowheads="1"/>
            </p:cNvSpPr>
            <p:nvPr/>
          </p:nvSpPr>
          <p:spPr bwMode="auto">
            <a:xfrm>
              <a:off x="2752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3" name="Rectangle 373"/>
            <p:cNvSpPr>
              <a:spLocks noChangeArrowheads="1"/>
            </p:cNvSpPr>
            <p:nvPr/>
          </p:nvSpPr>
          <p:spPr bwMode="auto">
            <a:xfrm>
              <a:off x="2786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4" name="Rectangle 374"/>
            <p:cNvSpPr>
              <a:spLocks noChangeArrowheads="1"/>
            </p:cNvSpPr>
            <p:nvPr/>
          </p:nvSpPr>
          <p:spPr bwMode="auto">
            <a:xfrm>
              <a:off x="2823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5" name="Rectangle 375"/>
            <p:cNvSpPr>
              <a:spLocks noChangeArrowheads="1"/>
            </p:cNvSpPr>
            <p:nvPr/>
          </p:nvSpPr>
          <p:spPr bwMode="auto">
            <a:xfrm>
              <a:off x="2857" y="235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6" name="Rectangle 376"/>
            <p:cNvSpPr>
              <a:spLocks noChangeArrowheads="1"/>
            </p:cNvSpPr>
            <p:nvPr/>
          </p:nvSpPr>
          <p:spPr bwMode="auto">
            <a:xfrm>
              <a:off x="2878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7" name="Rectangle 377"/>
            <p:cNvSpPr>
              <a:spLocks noChangeArrowheads="1"/>
            </p:cNvSpPr>
            <p:nvPr/>
          </p:nvSpPr>
          <p:spPr bwMode="auto">
            <a:xfrm>
              <a:off x="2915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8" name="Rectangle 378"/>
            <p:cNvSpPr>
              <a:spLocks noChangeArrowheads="1"/>
            </p:cNvSpPr>
            <p:nvPr/>
          </p:nvSpPr>
          <p:spPr bwMode="auto">
            <a:xfrm>
              <a:off x="2946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9" name="Rectangle 379"/>
            <p:cNvSpPr>
              <a:spLocks noChangeArrowheads="1"/>
            </p:cNvSpPr>
            <p:nvPr/>
          </p:nvSpPr>
          <p:spPr bwMode="auto">
            <a:xfrm>
              <a:off x="2978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0" name="Rectangle 380"/>
            <p:cNvSpPr>
              <a:spLocks noChangeArrowheads="1"/>
            </p:cNvSpPr>
            <p:nvPr/>
          </p:nvSpPr>
          <p:spPr bwMode="auto">
            <a:xfrm>
              <a:off x="2996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1" name="Rectangle 381"/>
            <p:cNvSpPr>
              <a:spLocks noChangeArrowheads="1"/>
            </p:cNvSpPr>
            <p:nvPr/>
          </p:nvSpPr>
          <p:spPr bwMode="auto">
            <a:xfrm>
              <a:off x="3015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2" name="Rectangle 382"/>
            <p:cNvSpPr>
              <a:spLocks noChangeArrowheads="1"/>
            </p:cNvSpPr>
            <p:nvPr/>
          </p:nvSpPr>
          <p:spPr bwMode="auto">
            <a:xfrm>
              <a:off x="3049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3" name="Rectangle 383"/>
            <p:cNvSpPr>
              <a:spLocks noChangeArrowheads="1"/>
            </p:cNvSpPr>
            <p:nvPr/>
          </p:nvSpPr>
          <p:spPr bwMode="auto">
            <a:xfrm>
              <a:off x="1285" y="1380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4" name="Rectangle 384"/>
            <p:cNvSpPr>
              <a:spLocks noChangeArrowheads="1"/>
            </p:cNvSpPr>
            <p:nvPr/>
          </p:nvSpPr>
          <p:spPr bwMode="auto">
            <a:xfrm>
              <a:off x="1325" y="138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5" name="Rectangle 385"/>
            <p:cNvSpPr>
              <a:spLocks noChangeArrowheads="1"/>
            </p:cNvSpPr>
            <p:nvPr/>
          </p:nvSpPr>
          <p:spPr bwMode="auto">
            <a:xfrm>
              <a:off x="1359" y="1380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6" name="Line 386"/>
            <p:cNvSpPr>
              <a:spLocks noChangeShapeType="1"/>
            </p:cNvSpPr>
            <p:nvPr/>
          </p:nvSpPr>
          <p:spPr bwMode="auto">
            <a:xfrm>
              <a:off x="2085" y="1008"/>
              <a:ext cx="1" cy="826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7" name="Line 387"/>
            <p:cNvSpPr>
              <a:spLocks noChangeShapeType="1"/>
            </p:cNvSpPr>
            <p:nvPr/>
          </p:nvSpPr>
          <p:spPr bwMode="auto">
            <a:xfrm flipH="1">
              <a:off x="2001" y="1834"/>
              <a:ext cx="84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8" name="Line 388"/>
            <p:cNvSpPr>
              <a:spLocks noChangeShapeType="1"/>
            </p:cNvSpPr>
            <p:nvPr/>
          </p:nvSpPr>
          <p:spPr bwMode="auto">
            <a:xfrm>
              <a:off x="1934" y="1427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9" name="Line 389"/>
            <p:cNvSpPr>
              <a:spLocks noChangeShapeType="1"/>
            </p:cNvSpPr>
            <p:nvPr/>
          </p:nvSpPr>
          <p:spPr bwMode="auto">
            <a:xfrm flipV="1">
              <a:off x="1939" y="142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0" name="Line 390"/>
            <p:cNvSpPr>
              <a:spLocks noChangeShapeType="1"/>
            </p:cNvSpPr>
            <p:nvPr/>
          </p:nvSpPr>
          <p:spPr bwMode="auto">
            <a:xfrm flipV="1">
              <a:off x="1943" y="1423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1" name="Line 391"/>
            <p:cNvSpPr>
              <a:spLocks noChangeShapeType="1"/>
            </p:cNvSpPr>
            <p:nvPr/>
          </p:nvSpPr>
          <p:spPr bwMode="auto">
            <a:xfrm flipV="1">
              <a:off x="1949" y="142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2" name="Line 392"/>
            <p:cNvSpPr>
              <a:spLocks noChangeShapeType="1"/>
            </p:cNvSpPr>
            <p:nvPr/>
          </p:nvSpPr>
          <p:spPr bwMode="auto">
            <a:xfrm flipV="1">
              <a:off x="1953" y="141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3" name="Line 393"/>
            <p:cNvSpPr>
              <a:spLocks noChangeShapeType="1"/>
            </p:cNvSpPr>
            <p:nvPr/>
          </p:nvSpPr>
          <p:spPr bwMode="auto">
            <a:xfrm flipV="1">
              <a:off x="1957" y="141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4" name="Line 394"/>
            <p:cNvSpPr>
              <a:spLocks noChangeShapeType="1"/>
            </p:cNvSpPr>
            <p:nvPr/>
          </p:nvSpPr>
          <p:spPr bwMode="auto">
            <a:xfrm flipV="1">
              <a:off x="1961" y="1409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5" name="Line 395"/>
            <p:cNvSpPr>
              <a:spLocks noChangeShapeType="1"/>
            </p:cNvSpPr>
            <p:nvPr/>
          </p:nvSpPr>
          <p:spPr bwMode="auto">
            <a:xfrm flipV="1">
              <a:off x="1962" y="1404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6" name="Line 396"/>
            <p:cNvSpPr>
              <a:spLocks noChangeShapeType="1"/>
            </p:cNvSpPr>
            <p:nvPr/>
          </p:nvSpPr>
          <p:spPr bwMode="auto">
            <a:xfrm flipV="1">
              <a:off x="1966" y="139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7" name="Line 397"/>
            <p:cNvSpPr>
              <a:spLocks noChangeShapeType="1"/>
            </p:cNvSpPr>
            <p:nvPr/>
          </p:nvSpPr>
          <p:spPr bwMode="auto">
            <a:xfrm flipV="1">
              <a:off x="1966" y="1394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8" name="Line 398"/>
            <p:cNvSpPr>
              <a:spLocks noChangeShapeType="1"/>
            </p:cNvSpPr>
            <p:nvPr/>
          </p:nvSpPr>
          <p:spPr bwMode="auto">
            <a:xfrm flipV="1">
              <a:off x="1966" y="138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9" name="Line 399"/>
            <p:cNvSpPr>
              <a:spLocks noChangeShapeType="1"/>
            </p:cNvSpPr>
            <p:nvPr/>
          </p:nvSpPr>
          <p:spPr bwMode="auto">
            <a:xfrm flipV="1">
              <a:off x="1966" y="138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0" name="Line 400"/>
            <p:cNvSpPr>
              <a:spLocks noChangeShapeType="1"/>
            </p:cNvSpPr>
            <p:nvPr/>
          </p:nvSpPr>
          <p:spPr bwMode="auto">
            <a:xfrm flipH="1" flipV="1">
              <a:off x="1962" y="1379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1" name="Line 401"/>
            <p:cNvSpPr>
              <a:spLocks noChangeShapeType="1"/>
            </p:cNvSpPr>
            <p:nvPr/>
          </p:nvSpPr>
          <p:spPr bwMode="auto">
            <a:xfrm flipH="1" flipV="1">
              <a:off x="1961" y="1373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2" name="Line 402"/>
            <p:cNvSpPr>
              <a:spLocks noChangeShapeType="1"/>
            </p:cNvSpPr>
            <p:nvPr/>
          </p:nvSpPr>
          <p:spPr bwMode="auto">
            <a:xfrm flipH="1" flipV="1">
              <a:off x="1957" y="136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3" name="Line 403"/>
            <p:cNvSpPr>
              <a:spLocks noChangeShapeType="1"/>
            </p:cNvSpPr>
            <p:nvPr/>
          </p:nvSpPr>
          <p:spPr bwMode="auto">
            <a:xfrm flipH="1" flipV="1">
              <a:off x="1953" y="136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4" name="Line 404"/>
            <p:cNvSpPr>
              <a:spLocks noChangeShapeType="1"/>
            </p:cNvSpPr>
            <p:nvPr/>
          </p:nvSpPr>
          <p:spPr bwMode="auto">
            <a:xfrm flipH="1" flipV="1">
              <a:off x="1949" y="136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5" name="Line 405"/>
            <p:cNvSpPr>
              <a:spLocks noChangeShapeType="1"/>
            </p:cNvSpPr>
            <p:nvPr/>
          </p:nvSpPr>
          <p:spPr bwMode="auto">
            <a:xfrm flipH="1" flipV="1">
              <a:off x="1943" y="136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6" name="Line 406"/>
            <p:cNvSpPr>
              <a:spLocks noChangeShapeType="1"/>
            </p:cNvSpPr>
            <p:nvPr/>
          </p:nvSpPr>
          <p:spPr bwMode="auto">
            <a:xfrm flipH="1" flipV="1">
              <a:off x="1939" y="1359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7" name="Line 407"/>
            <p:cNvSpPr>
              <a:spLocks noChangeShapeType="1"/>
            </p:cNvSpPr>
            <p:nvPr/>
          </p:nvSpPr>
          <p:spPr bwMode="auto">
            <a:xfrm flipH="1">
              <a:off x="1934" y="1359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609"/>
          <p:cNvGrpSpPr>
            <a:grpSpLocks/>
          </p:cNvGrpSpPr>
          <p:nvPr/>
        </p:nvGrpSpPr>
        <p:grpSpPr bwMode="auto">
          <a:xfrm>
            <a:off x="3014663" y="2157413"/>
            <a:ext cx="107950" cy="804862"/>
            <a:chOff x="1899" y="1359"/>
            <a:chExt cx="68" cy="507"/>
          </a:xfrm>
        </p:grpSpPr>
        <p:sp>
          <p:nvSpPr>
            <p:cNvPr id="5278" name="Line 409"/>
            <p:cNvSpPr>
              <a:spLocks noChangeShapeType="1"/>
            </p:cNvSpPr>
            <p:nvPr/>
          </p:nvSpPr>
          <p:spPr bwMode="auto">
            <a:xfrm flipH="1">
              <a:off x="1928" y="1359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Line 410"/>
            <p:cNvSpPr>
              <a:spLocks noChangeShapeType="1"/>
            </p:cNvSpPr>
            <p:nvPr/>
          </p:nvSpPr>
          <p:spPr bwMode="auto">
            <a:xfrm flipH="1">
              <a:off x="1922" y="1359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Line 411"/>
            <p:cNvSpPr>
              <a:spLocks noChangeShapeType="1"/>
            </p:cNvSpPr>
            <p:nvPr/>
          </p:nvSpPr>
          <p:spPr bwMode="auto">
            <a:xfrm flipH="1">
              <a:off x="1918" y="136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Line 412"/>
            <p:cNvSpPr>
              <a:spLocks noChangeShapeType="1"/>
            </p:cNvSpPr>
            <p:nvPr/>
          </p:nvSpPr>
          <p:spPr bwMode="auto">
            <a:xfrm flipH="1">
              <a:off x="1914" y="136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Line 413"/>
            <p:cNvSpPr>
              <a:spLocks noChangeShapeType="1"/>
            </p:cNvSpPr>
            <p:nvPr/>
          </p:nvSpPr>
          <p:spPr bwMode="auto">
            <a:xfrm flipH="1">
              <a:off x="1911" y="1365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Line 414"/>
            <p:cNvSpPr>
              <a:spLocks noChangeShapeType="1"/>
            </p:cNvSpPr>
            <p:nvPr/>
          </p:nvSpPr>
          <p:spPr bwMode="auto">
            <a:xfrm flipH="1">
              <a:off x="1907" y="136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4" name="Line 415"/>
            <p:cNvSpPr>
              <a:spLocks noChangeShapeType="1"/>
            </p:cNvSpPr>
            <p:nvPr/>
          </p:nvSpPr>
          <p:spPr bwMode="auto">
            <a:xfrm flipH="1">
              <a:off x="1903" y="1373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Line 416"/>
            <p:cNvSpPr>
              <a:spLocks noChangeShapeType="1"/>
            </p:cNvSpPr>
            <p:nvPr/>
          </p:nvSpPr>
          <p:spPr bwMode="auto">
            <a:xfrm flipH="1">
              <a:off x="1901" y="1379"/>
              <a:ext cx="2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Line 417"/>
            <p:cNvSpPr>
              <a:spLocks noChangeShapeType="1"/>
            </p:cNvSpPr>
            <p:nvPr/>
          </p:nvSpPr>
          <p:spPr bwMode="auto">
            <a:xfrm>
              <a:off x="1901" y="138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Line 418"/>
            <p:cNvSpPr>
              <a:spLocks noChangeShapeType="1"/>
            </p:cNvSpPr>
            <p:nvPr/>
          </p:nvSpPr>
          <p:spPr bwMode="auto">
            <a:xfrm flipH="1">
              <a:off x="1899" y="1388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Line 419"/>
            <p:cNvSpPr>
              <a:spLocks noChangeShapeType="1"/>
            </p:cNvSpPr>
            <p:nvPr/>
          </p:nvSpPr>
          <p:spPr bwMode="auto">
            <a:xfrm>
              <a:off x="1899" y="1394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Line 420"/>
            <p:cNvSpPr>
              <a:spLocks noChangeShapeType="1"/>
            </p:cNvSpPr>
            <p:nvPr/>
          </p:nvSpPr>
          <p:spPr bwMode="auto">
            <a:xfrm>
              <a:off x="1901" y="139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Line 421"/>
            <p:cNvSpPr>
              <a:spLocks noChangeShapeType="1"/>
            </p:cNvSpPr>
            <p:nvPr/>
          </p:nvSpPr>
          <p:spPr bwMode="auto">
            <a:xfrm>
              <a:off x="1901" y="1404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Line 422"/>
            <p:cNvSpPr>
              <a:spLocks noChangeShapeType="1"/>
            </p:cNvSpPr>
            <p:nvPr/>
          </p:nvSpPr>
          <p:spPr bwMode="auto">
            <a:xfrm>
              <a:off x="1903" y="140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Line 423"/>
            <p:cNvSpPr>
              <a:spLocks noChangeShapeType="1"/>
            </p:cNvSpPr>
            <p:nvPr/>
          </p:nvSpPr>
          <p:spPr bwMode="auto">
            <a:xfrm>
              <a:off x="1907" y="141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Line 424"/>
            <p:cNvSpPr>
              <a:spLocks noChangeShapeType="1"/>
            </p:cNvSpPr>
            <p:nvPr/>
          </p:nvSpPr>
          <p:spPr bwMode="auto">
            <a:xfrm>
              <a:off x="1911" y="1417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Line 425"/>
            <p:cNvSpPr>
              <a:spLocks noChangeShapeType="1"/>
            </p:cNvSpPr>
            <p:nvPr/>
          </p:nvSpPr>
          <p:spPr bwMode="auto">
            <a:xfrm>
              <a:off x="1914" y="142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Line 426"/>
            <p:cNvSpPr>
              <a:spLocks noChangeShapeType="1"/>
            </p:cNvSpPr>
            <p:nvPr/>
          </p:nvSpPr>
          <p:spPr bwMode="auto">
            <a:xfrm>
              <a:off x="1918" y="142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Line 427"/>
            <p:cNvSpPr>
              <a:spLocks noChangeShapeType="1"/>
            </p:cNvSpPr>
            <p:nvPr/>
          </p:nvSpPr>
          <p:spPr bwMode="auto">
            <a:xfrm>
              <a:off x="1922" y="1425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Line 428"/>
            <p:cNvSpPr>
              <a:spLocks noChangeShapeType="1"/>
            </p:cNvSpPr>
            <p:nvPr/>
          </p:nvSpPr>
          <p:spPr bwMode="auto">
            <a:xfrm>
              <a:off x="1928" y="1427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Line 429"/>
            <p:cNvSpPr>
              <a:spLocks noChangeShapeType="1"/>
            </p:cNvSpPr>
            <p:nvPr/>
          </p:nvSpPr>
          <p:spPr bwMode="auto">
            <a:xfrm>
              <a:off x="1934" y="14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Line 430"/>
            <p:cNvSpPr>
              <a:spLocks noChangeShapeType="1"/>
            </p:cNvSpPr>
            <p:nvPr/>
          </p:nvSpPr>
          <p:spPr bwMode="auto">
            <a:xfrm>
              <a:off x="1934" y="1513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Line 431"/>
            <p:cNvSpPr>
              <a:spLocks noChangeShapeType="1"/>
            </p:cNvSpPr>
            <p:nvPr/>
          </p:nvSpPr>
          <p:spPr bwMode="auto">
            <a:xfrm flipV="1">
              <a:off x="1939" y="151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Line 432"/>
            <p:cNvSpPr>
              <a:spLocks noChangeShapeType="1"/>
            </p:cNvSpPr>
            <p:nvPr/>
          </p:nvSpPr>
          <p:spPr bwMode="auto">
            <a:xfrm flipV="1">
              <a:off x="1943" y="1509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Line 433"/>
            <p:cNvSpPr>
              <a:spLocks noChangeShapeType="1"/>
            </p:cNvSpPr>
            <p:nvPr/>
          </p:nvSpPr>
          <p:spPr bwMode="auto">
            <a:xfrm flipV="1">
              <a:off x="1949" y="1507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Line 434"/>
            <p:cNvSpPr>
              <a:spLocks noChangeShapeType="1"/>
            </p:cNvSpPr>
            <p:nvPr/>
          </p:nvSpPr>
          <p:spPr bwMode="auto">
            <a:xfrm flipV="1">
              <a:off x="1953" y="150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Line 435"/>
            <p:cNvSpPr>
              <a:spLocks noChangeShapeType="1"/>
            </p:cNvSpPr>
            <p:nvPr/>
          </p:nvSpPr>
          <p:spPr bwMode="auto">
            <a:xfrm flipV="1">
              <a:off x="1957" y="1500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Line 436"/>
            <p:cNvSpPr>
              <a:spLocks noChangeShapeType="1"/>
            </p:cNvSpPr>
            <p:nvPr/>
          </p:nvSpPr>
          <p:spPr bwMode="auto">
            <a:xfrm flipV="1">
              <a:off x="1961" y="149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Line 437"/>
            <p:cNvSpPr>
              <a:spLocks noChangeShapeType="1"/>
            </p:cNvSpPr>
            <p:nvPr/>
          </p:nvSpPr>
          <p:spPr bwMode="auto">
            <a:xfrm flipV="1">
              <a:off x="1962" y="149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Line 438"/>
            <p:cNvSpPr>
              <a:spLocks noChangeShapeType="1"/>
            </p:cNvSpPr>
            <p:nvPr/>
          </p:nvSpPr>
          <p:spPr bwMode="auto">
            <a:xfrm flipV="1">
              <a:off x="1966" y="148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Line 439"/>
            <p:cNvSpPr>
              <a:spLocks noChangeShapeType="1"/>
            </p:cNvSpPr>
            <p:nvPr/>
          </p:nvSpPr>
          <p:spPr bwMode="auto">
            <a:xfrm flipV="1">
              <a:off x="1966" y="1479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Line 440"/>
            <p:cNvSpPr>
              <a:spLocks noChangeShapeType="1"/>
            </p:cNvSpPr>
            <p:nvPr/>
          </p:nvSpPr>
          <p:spPr bwMode="auto">
            <a:xfrm flipV="1">
              <a:off x="1966" y="1475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Line 441"/>
            <p:cNvSpPr>
              <a:spLocks noChangeShapeType="1"/>
            </p:cNvSpPr>
            <p:nvPr/>
          </p:nvSpPr>
          <p:spPr bwMode="auto">
            <a:xfrm flipV="1">
              <a:off x="1966" y="146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Line 442"/>
            <p:cNvSpPr>
              <a:spLocks noChangeShapeType="1"/>
            </p:cNvSpPr>
            <p:nvPr/>
          </p:nvSpPr>
          <p:spPr bwMode="auto">
            <a:xfrm flipH="1" flipV="1">
              <a:off x="1962" y="1463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Line 443"/>
            <p:cNvSpPr>
              <a:spLocks noChangeShapeType="1"/>
            </p:cNvSpPr>
            <p:nvPr/>
          </p:nvSpPr>
          <p:spPr bwMode="auto">
            <a:xfrm flipH="1" flipV="1">
              <a:off x="1961" y="1459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3" name="Line 444"/>
            <p:cNvSpPr>
              <a:spLocks noChangeShapeType="1"/>
            </p:cNvSpPr>
            <p:nvPr/>
          </p:nvSpPr>
          <p:spPr bwMode="auto">
            <a:xfrm flipH="1" flipV="1">
              <a:off x="1957" y="14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Line 445"/>
            <p:cNvSpPr>
              <a:spLocks noChangeShapeType="1"/>
            </p:cNvSpPr>
            <p:nvPr/>
          </p:nvSpPr>
          <p:spPr bwMode="auto">
            <a:xfrm flipH="1" flipV="1">
              <a:off x="1953" y="1452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Line 446"/>
            <p:cNvSpPr>
              <a:spLocks noChangeShapeType="1"/>
            </p:cNvSpPr>
            <p:nvPr/>
          </p:nvSpPr>
          <p:spPr bwMode="auto">
            <a:xfrm flipH="1" flipV="1">
              <a:off x="1949" y="145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Line 447"/>
            <p:cNvSpPr>
              <a:spLocks noChangeShapeType="1"/>
            </p:cNvSpPr>
            <p:nvPr/>
          </p:nvSpPr>
          <p:spPr bwMode="auto">
            <a:xfrm flipH="1" flipV="1">
              <a:off x="1943" y="1448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Line 448"/>
            <p:cNvSpPr>
              <a:spLocks noChangeShapeType="1"/>
            </p:cNvSpPr>
            <p:nvPr/>
          </p:nvSpPr>
          <p:spPr bwMode="auto">
            <a:xfrm flipH="1" flipV="1">
              <a:off x="1939" y="144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Line 449"/>
            <p:cNvSpPr>
              <a:spLocks noChangeShapeType="1"/>
            </p:cNvSpPr>
            <p:nvPr/>
          </p:nvSpPr>
          <p:spPr bwMode="auto">
            <a:xfrm flipH="1">
              <a:off x="1934" y="1446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Line 450"/>
            <p:cNvSpPr>
              <a:spLocks noChangeShapeType="1"/>
            </p:cNvSpPr>
            <p:nvPr/>
          </p:nvSpPr>
          <p:spPr bwMode="auto">
            <a:xfrm flipH="1">
              <a:off x="1928" y="1446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Line 451"/>
            <p:cNvSpPr>
              <a:spLocks noChangeShapeType="1"/>
            </p:cNvSpPr>
            <p:nvPr/>
          </p:nvSpPr>
          <p:spPr bwMode="auto">
            <a:xfrm flipH="1">
              <a:off x="1922" y="144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Line 452"/>
            <p:cNvSpPr>
              <a:spLocks noChangeShapeType="1"/>
            </p:cNvSpPr>
            <p:nvPr/>
          </p:nvSpPr>
          <p:spPr bwMode="auto">
            <a:xfrm flipH="1">
              <a:off x="1918" y="1448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Line 453"/>
            <p:cNvSpPr>
              <a:spLocks noChangeShapeType="1"/>
            </p:cNvSpPr>
            <p:nvPr/>
          </p:nvSpPr>
          <p:spPr bwMode="auto">
            <a:xfrm flipH="1">
              <a:off x="1914" y="145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3" name="Line 454"/>
            <p:cNvSpPr>
              <a:spLocks noChangeShapeType="1"/>
            </p:cNvSpPr>
            <p:nvPr/>
          </p:nvSpPr>
          <p:spPr bwMode="auto">
            <a:xfrm flipH="1">
              <a:off x="1911" y="1452"/>
              <a:ext cx="3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Line 455"/>
            <p:cNvSpPr>
              <a:spLocks noChangeShapeType="1"/>
            </p:cNvSpPr>
            <p:nvPr/>
          </p:nvSpPr>
          <p:spPr bwMode="auto">
            <a:xfrm flipH="1">
              <a:off x="1907" y="14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Line 456"/>
            <p:cNvSpPr>
              <a:spLocks noChangeShapeType="1"/>
            </p:cNvSpPr>
            <p:nvPr/>
          </p:nvSpPr>
          <p:spPr bwMode="auto">
            <a:xfrm flipH="1">
              <a:off x="1903" y="145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Line 457"/>
            <p:cNvSpPr>
              <a:spLocks noChangeShapeType="1"/>
            </p:cNvSpPr>
            <p:nvPr/>
          </p:nvSpPr>
          <p:spPr bwMode="auto">
            <a:xfrm flipH="1">
              <a:off x="1901" y="1463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Line 458"/>
            <p:cNvSpPr>
              <a:spLocks noChangeShapeType="1"/>
            </p:cNvSpPr>
            <p:nvPr/>
          </p:nvSpPr>
          <p:spPr bwMode="auto">
            <a:xfrm>
              <a:off x="1901" y="146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Line 459"/>
            <p:cNvSpPr>
              <a:spLocks noChangeShapeType="1"/>
            </p:cNvSpPr>
            <p:nvPr/>
          </p:nvSpPr>
          <p:spPr bwMode="auto">
            <a:xfrm flipH="1">
              <a:off x="1899" y="1475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Line 460"/>
            <p:cNvSpPr>
              <a:spLocks noChangeShapeType="1"/>
            </p:cNvSpPr>
            <p:nvPr/>
          </p:nvSpPr>
          <p:spPr bwMode="auto">
            <a:xfrm>
              <a:off x="1899" y="1479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Line 461"/>
            <p:cNvSpPr>
              <a:spLocks noChangeShapeType="1"/>
            </p:cNvSpPr>
            <p:nvPr/>
          </p:nvSpPr>
          <p:spPr bwMode="auto">
            <a:xfrm>
              <a:off x="1901" y="148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Line 462"/>
            <p:cNvSpPr>
              <a:spLocks noChangeShapeType="1"/>
            </p:cNvSpPr>
            <p:nvPr/>
          </p:nvSpPr>
          <p:spPr bwMode="auto">
            <a:xfrm>
              <a:off x="1901" y="1490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Line 463"/>
            <p:cNvSpPr>
              <a:spLocks noChangeShapeType="1"/>
            </p:cNvSpPr>
            <p:nvPr/>
          </p:nvSpPr>
          <p:spPr bwMode="auto">
            <a:xfrm>
              <a:off x="1903" y="1494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Line 464"/>
            <p:cNvSpPr>
              <a:spLocks noChangeShapeType="1"/>
            </p:cNvSpPr>
            <p:nvPr/>
          </p:nvSpPr>
          <p:spPr bwMode="auto">
            <a:xfrm>
              <a:off x="1907" y="1500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Line 465"/>
            <p:cNvSpPr>
              <a:spLocks noChangeShapeType="1"/>
            </p:cNvSpPr>
            <p:nvPr/>
          </p:nvSpPr>
          <p:spPr bwMode="auto">
            <a:xfrm>
              <a:off x="1911" y="1503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Line 466"/>
            <p:cNvSpPr>
              <a:spLocks noChangeShapeType="1"/>
            </p:cNvSpPr>
            <p:nvPr/>
          </p:nvSpPr>
          <p:spPr bwMode="auto">
            <a:xfrm>
              <a:off x="1914" y="1507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Line 467"/>
            <p:cNvSpPr>
              <a:spLocks noChangeShapeType="1"/>
            </p:cNvSpPr>
            <p:nvPr/>
          </p:nvSpPr>
          <p:spPr bwMode="auto">
            <a:xfrm>
              <a:off x="1918" y="1509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Line 468"/>
            <p:cNvSpPr>
              <a:spLocks noChangeShapeType="1"/>
            </p:cNvSpPr>
            <p:nvPr/>
          </p:nvSpPr>
          <p:spPr bwMode="auto">
            <a:xfrm>
              <a:off x="1922" y="151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Line 469"/>
            <p:cNvSpPr>
              <a:spLocks noChangeShapeType="1"/>
            </p:cNvSpPr>
            <p:nvPr/>
          </p:nvSpPr>
          <p:spPr bwMode="auto">
            <a:xfrm>
              <a:off x="1928" y="151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Line 470"/>
            <p:cNvSpPr>
              <a:spLocks noChangeShapeType="1"/>
            </p:cNvSpPr>
            <p:nvPr/>
          </p:nvSpPr>
          <p:spPr bwMode="auto">
            <a:xfrm>
              <a:off x="1934" y="1513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Line 471"/>
            <p:cNvSpPr>
              <a:spLocks noChangeShapeType="1"/>
            </p:cNvSpPr>
            <p:nvPr/>
          </p:nvSpPr>
          <p:spPr bwMode="auto">
            <a:xfrm>
              <a:off x="1934" y="1598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Line 472"/>
            <p:cNvSpPr>
              <a:spLocks noChangeShapeType="1"/>
            </p:cNvSpPr>
            <p:nvPr/>
          </p:nvSpPr>
          <p:spPr bwMode="auto">
            <a:xfrm flipV="1">
              <a:off x="1939" y="1598"/>
              <a:ext cx="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Line 473"/>
            <p:cNvSpPr>
              <a:spLocks noChangeShapeType="1"/>
            </p:cNvSpPr>
            <p:nvPr/>
          </p:nvSpPr>
          <p:spPr bwMode="auto">
            <a:xfrm flipV="1">
              <a:off x="1943" y="159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Line 474"/>
            <p:cNvSpPr>
              <a:spLocks noChangeShapeType="1"/>
            </p:cNvSpPr>
            <p:nvPr/>
          </p:nvSpPr>
          <p:spPr bwMode="auto">
            <a:xfrm flipV="1">
              <a:off x="1949" y="159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Line 475"/>
            <p:cNvSpPr>
              <a:spLocks noChangeShapeType="1"/>
            </p:cNvSpPr>
            <p:nvPr/>
          </p:nvSpPr>
          <p:spPr bwMode="auto">
            <a:xfrm flipV="1">
              <a:off x="1953" y="159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5" name="Line 476"/>
            <p:cNvSpPr>
              <a:spLocks noChangeShapeType="1"/>
            </p:cNvSpPr>
            <p:nvPr/>
          </p:nvSpPr>
          <p:spPr bwMode="auto">
            <a:xfrm flipV="1">
              <a:off x="1957" y="158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Line 477"/>
            <p:cNvSpPr>
              <a:spLocks noChangeShapeType="1"/>
            </p:cNvSpPr>
            <p:nvPr/>
          </p:nvSpPr>
          <p:spPr bwMode="auto">
            <a:xfrm flipV="1">
              <a:off x="1961" y="1580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Line 478"/>
            <p:cNvSpPr>
              <a:spLocks noChangeShapeType="1"/>
            </p:cNvSpPr>
            <p:nvPr/>
          </p:nvSpPr>
          <p:spPr bwMode="auto">
            <a:xfrm flipV="1">
              <a:off x="1962" y="15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Line 479"/>
            <p:cNvSpPr>
              <a:spLocks noChangeShapeType="1"/>
            </p:cNvSpPr>
            <p:nvPr/>
          </p:nvSpPr>
          <p:spPr bwMode="auto">
            <a:xfrm flipV="1">
              <a:off x="1966" y="15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Line 480"/>
            <p:cNvSpPr>
              <a:spLocks noChangeShapeType="1"/>
            </p:cNvSpPr>
            <p:nvPr/>
          </p:nvSpPr>
          <p:spPr bwMode="auto">
            <a:xfrm flipV="1">
              <a:off x="1966" y="156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Line 481"/>
            <p:cNvSpPr>
              <a:spLocks noChangeShapeType="1"/>
            </p:cNvSpPr>
            <p:nvPr/>
          </p:nvSpPr>
          <p:spPr bwMode="auto">
            <a:xfrm flipV="1">
              <a:off x="1966" y="1561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Line 482"/>
            <p:cNvSpPr>
              <a:spLocks noChangeShapeType="1"/>
            </p:cNvSpPr>
            <p:nvPr/>
          </p:nvSpPr>
          <p:spPr bwMode="auto">
            <a:xfrm flipV="1">
              <a:off x="1966" y="15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Line 483"/>
            <p:cNvSpPr>
              <a:spLocks noChangeShapeType="1"/>
            </p:cNvSpPr>
            <p:nvPr/>
          </p:nvSpPr>
          <p:spPr bwMode="auto">
            <a:xfrm flipH="1" flipV="1">
              <a:off x="1962" y="1550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Line 484"/>
            <p:cNvSpPr>
              <a:spLocks noChangeShapeType="1"/>
            </p:cNvSpPr>
            <p:nvPr/>
          </p:nvSpPr>
          <p:spPr bwMode="auto">
            <a:xfrm flipH="1" flipV="1">
              <a:off x="1961" y="1546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Line 485"/>
            <p:cNvSpPr>
              <a:spLocks noChangeShapeType="1"/>
            </p:cNvSpPr>
            <p:nvPr/>
          </p:nvSpPr>
          <p:spPr bwMode="auto">
            <a:xfrm flipH="1" flipV="1">
              <a:off x="1957" y="154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Line 486"/>
            <p:cNvSpPr>
              <a:spLocks noChangeShapeType="1"/>
            </p:cNvSpPr>
            <p:nvPr/>
          </p:nvSpPr>
          <p:spPr bwMode="auto">
            <a:xfrm flipH="1" flipV="1">
              <a:off x="1953" y="153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Line 487"/>
            <p:cNvSpPr>
              <a:spLocks noChangeShapeType="1"/>
            </p:cNvSpPr>
            <p:nvPr/>
          </p:nvSpPr>
          <p:spPr bwMode="auto">
            <a:xfrm flipH="1" flipV="1">
              <a:off x="1949" y="153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Line 488"/>
            <p:cNvSpPr>
              <a:spLocks noChangeShapeType="1"/>
            </p:cNvSpPr>
            <p:nvPr/>
          </p:nvSpPr>
          <p:spPr bwMode="auto">
            <a:xfrm flipH="1" flipV="1">
              <a:off x="1943" y="153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" name="Line 489"/>
            <p:cNvSpPr>
              <a:spLocks noChangeShapeType="1"/>
            </p:cNvSpPr>
            <p:nvPr/>
          </p:nvSpPr>
          <p:spPr bwMode="auto">
            <a:xfrm flipH="1" flipV="1">
              <a:off x="1939" y="153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Line 490"/>
            <p:cNvSpPr>
              <a:spLocks noChangeShapeType="1"/>
            </p:cNvSpPr>
            <p:nvPr/>
          </p:nvSpPr>
          <p:spPr bwMode="auto">
            <a:xfrm flipH="1">
              <a:off x="1934" y="1532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Line 491"/>
            <p:cNvSpPr>
              <a:spLocks noChangeShapeType="1"/>
            </p:cNvSpPr>
            <p:nvPr/>
          </p:nvSpPr>
          <p:spPr bwMode="auto">
            <a:xfrm flipH="1">
              <a:off x="1928" y="1532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Line 492"/>
            <p:cNvSpPr>
              <a:spLocks noChangeShapeType="1"/>
            </p:cNvSpPr>
            <p:nvPr/>
          </p:nvSpPr>
          <p:spPr bwMode="auto">
            <a:xfrm flipH="1">
              <a:off x="1922" y="1532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Line 493"/>
            <p:cNvSpPr>
              <a:spLocks noChangeShapeType="1"/>
            </p:cNvSpPr>
            <p:nvPr/>
          </p:nvSpPr>
          <p:spPr bwMode="auto">
            <a:xfrm flipH="1">
              <a:off x="1918" y="153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Line 494"/>
            <p:cNvSpPr>
              <a:spLocks noChangeShapeType="1"/>
            </p:cNvSpPr>
            <p:nvPr/>
          </p:nvSpPr>
          <p:spPr bwMode="auto">
            <a:xfrm flipH="1">
              <a:off x="1914" y="153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Line 495"/>
            <p:cNvSpPr>
              <a:spLocks noChangeShapeType="1"/>
            </p:cNvSpPr>
            <p:nvPr/>
          </p:nvSpPr>
          <p:spPr bwMode="auto">
            <a:xfrm flipH="1">
              <a:off x="1911" y="153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Line 496"/>
            <p:cNvSpPr>
              <a:spLocks noChangeShapeType="1"/>
            </p:cNvSpPr>
            <p:nvPr/>
          </p:nvSpPr>
          <p:spPr bwMode="auto">
            <a:xfrm flipH="1">
              <a:off x="1907" y="154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Line 497"/>
            <p:cNvSpPr>
              <a:spLocks noChangeShapeType="1"/>
            </p:cNvSpPr>
            <p:nvPr/>
          </p:nvSpPr>
          <p:spPr bwMode="auto">
            <a:xfrm flipH="1">
              <a:off x="1903" y="154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Line 498"/>
            <p:cNvSpPr>
              <a:spLocks noChangeShapeType="1"/>
            </p:cNvSpPr>
            <p:nvPr/>
          </p:nvSpPr>
          <p:spPr bwMode="auto">
            <a:xfrm flipH="1">
              <a:off x="1901" y="1550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Line 499"/>
            <p:cNvSpPr>
              <a:spLocks noChangeShapeType="1"/>
            </p:cNvSpPr>
            <p:nvPr/>
          </p:nvSpPr>
          <p:spPr bwMode="auto">
            <a:xfrm>
              <a:off x="1901" y="15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Line 500"/>
            <p:cNvSpPr>
              <a:spLocks noChangeShapeType="1"/>
            </p:cNvSpPr>
            <p:nvPr/>
          </p:nvSpPr>
          <p:spPr bwMode="auto">
            <a:xfrm flipH="1">
              <a:off x="1899" y="1561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Line 501"/>
            <p:cNvSpPr>
              <a:spLocks noChangeShapeType="1"/>
            </p:cNvSpPr>
            <p:nvPr/>
          </p:nvSpPr>
          <p:spPr bwMode="auto">
            <a:xfrm>
              <a:off x="1899" y="1565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Line 502"/>
            <p:cNvSpPr>
              <a:spLocks noChangeShapeType="1"/>
            </p:cNvSpPr>
            <p:nvPr/>
          </p:nvSpPr>
          <p:spPr bwMode="auto">
            <a:xfrm>
              <a:off x="1901" y="15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Line 503"/>
            <p:cNvSpPr>
              <a:spLocks noChangeShapeType="1"/>
            </p:cNvSpPr>
            <p:nvPr/>
          </p:nvSpPr>
          <p:spPr bwMode="auto">
            <a:xfrm>
              <a:off x="1901" y="1576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Line 504"/>
            <p:cNvSpPr>
              <a:spLocks noChangeShapeType="1"/>
            </p:cNvSpPr>
            <p:nvPr/>
          </p:nvSpPr>
          <p:spPr bwMode="auto">
            <a:xfrm>
              <a:off x="1903" y="1580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Line 505"/>
            <p:cNvSpPr>
              <a:spLocks noChangeShapeType="1"/>
            </p:cNvSpPr>
            <p:nvPr/>
          </p:nvSpPr>
          <p:spPr bwMode="auto">
            <a:xfrm>
              <a:off x="1907" y="158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Line 506"/>
            <p:cNvSpPr>
              <a:spLocks noChangeShapeType="1"/>
            </p:cNvSpPr>
            <p:nvPr/>
          </p:nvSpPr>
          <p:spPr bwMode="auto">
            <a:xfrm>
              <a:off x="1911" y="1590"/>
              <a:ext cx="3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Line 507"/>
            <p:cNvSpPr>
              <a:spLocks noChangeShapeType="1"/>
            </p:cNvSpPr>
            <p:nvPr/>
          </p:nvSpPr>
          <p:spPr bwMode="auto">
            <a:xfrm>
              <a:off x="1914" y="159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7" name="Line 508"/>
            <p:cNvSpPr>
              <a:spLocks noChangeShapeType="1"/>
            </p:cNvSpPr>
            <p:nvPr/>
          </p:nvSpPr>
          <p:spPr bwMode="auto">
            <a:xfrm>
              <a:off x="1918" y="159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Line 509"/>
            <p:cNvSpPr>
              <a:spLocks noChangeShapeType="1"/>
            </p:cNvSpPr>
            <p:nvPr/>
          </p:nvSpPr>
          <p:spPr bwMode="auto">
            <a:xfrm>
              <a:off x="1922" y="1598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Line 510"/>
            <p:cNvSpPr>
              <a:spLocks noChangeShapeType="1"/>
            </p:cNvSpPr>
            <p:nvPr/>
          </p:nvSpPr>
          <p:spPr bwMode="auto">
            <a:xfrm>
              <a:off x="1928" y="1599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Line 511"/>
            <p:cNvSpPr>
              <a:spLocks noChangeShapeType="1"/>
            </p:cNvSpPr>
            <p:nvPr/>
          </p:nvSpPr>
          <p:spPr bwMode="auto">
            <a:xfrm>
              <a:off x="1934" y="1599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Line 512"/>
            <p:cNvSpPr>
              <a:spLocks noChangeShapeType="1"/>
            </p:cNvSpPr>
            <p:nvPr/>
          </p:nvSpPr>
          <p:spPr bwMode="auto">
            <a:xfrm>
              <a:off x="1934" y="1688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Line 513"/>
            <p:cNvSpPr>
              <a:spLocks noChangeShapeType="1"/>
            </p:cNvSpPr>
            <p:nvPr/>
          </p:nvSpPr>
          <p:spPr bwMode="auto">
            <a:xfrm flipV="1">
              <a:off x="1939" y="1688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Line 514"/>
            <p:cNvSpPr>
              <a:spLocks noChangeShapeType="1"/>
            </p:cNvSpPr>
            <p:nvPr/>
          </p:nvSpPr>
          <p:spPr bwMode="auto">
            <a:xfrm flipV="1">
              <a:off x="1943" y="168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Line 515"/>
            <p:cNvSpPr>
              <a:spLocks noChangeShapeType="1"/>
            </p:cNvSpPr>
            <p:nvPr/>
          </p:nvSpPr>
          <p:spPr bwMode="auto">
            <a:xfrm flipV="1">
              <a:off x="1949" y="168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Line 516"/>
            <p:cNvSpPr>
              <a:spLocks noChangeShapeType="1"/>
            </p:cNvSpPr>
            <p:nvPr/>
          </p:nvSpPr>
          <p:spPr bwMode="auto">
            <a:xfrm flipV="1">
              <a:off x="1953" y="168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Line 517"/>
            <p:cNvSpPr>
              <a:spLocks noChangeShapeType="1"/>
            </p:cNvSpPr>
            <p:nvPr/>
          </p:nvSpPr>
          <p:spPr bwMode="auto">
            <a:xfrm flipV="1">
              <a:off x="1957" y="16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Line 518"/>
            <p:cNvSpPr>
              <a:spLocks noChangeShapeType="1"/>
            </p:cNvSpPr>
            <p:nvPr/>
          </p:nvSpPr>
          <p:spPr bwMode="auto">
            <a:xfrm flipV="1">
              <a:off x="1961" y="16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Line 519"/>
            <p:cNvSpPr>
              <a:spLocks noChangeShapeType="1"/>
            </p:cNvSpPr>
            <p:nvPr/>
          </p:nvSpPr>
          <p:spPr bwMode="auto">
            <a:xfrm flipV="1">
              <a:off x="1962" y="166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Line 520"/>
            <p:cNvSpPr>
              <a:spLocks noChangeShapeType="1"/>
            </p:cNvSpPr>
            <p:nvPr/>
          </p:nvSpPr>
          <p:spPr bwMode="auto">
            <a:xfrm flipV="1">
              <a:off x="1966" y="1661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Line 521"/>
            <p:cNvSpPr>
              <a:spLocks noChangeShapeType="1"/>
            </p:cNvSpPr>
            <p:nvPr/>
          </p:nvSpPr>
          <p:spPr bwMode="auto">
            <a:xfrm flipV="1">
              <a:off x="1966" y="16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Line 522"/>
            <p:cNvSpPr>
              <a:spLocks noChangeShapeType="1"/>
            </p:cNvSpPr>
            <p:nvPr/>
          </p:nvSpPr>
          <p:spPr bwMode="auto">
            <a:xfrm flipV="1">
              <a:off x="1966" y="1651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Line 523"/>
            <p:cNvSpPr>
              <a:spLocks noChangeShapeType="1"/>
            </p:cNvSpPr>
            <p:nvPr/>
          </p:nvSpPr>
          <p:spPr bwMode="auto">
            <a:xfrm flipV="1">
              <a:off x="1966" y="1646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3" name="Line 524"/>
            <p:cNvSpPr>
              <a:spLocks noChangeShapeType="1"/>
            </p:cNvSpPr>
            <p:nvPr/>
          </p:nvSpPr>
          <p:spPr bwMode="auto">
            <a:xfrm flipH="1" flipV="1">
              <a:off x="1962" y="1640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Line 525"/>
            <p:cNvSpPr>
              <a:spLocks noChangeShapeType="1"/>
            </p:cNvSpPr>
            <p:nvPr/>
          </p:nvSpPr>
          <p:spPr bwMode="auto">
            <a:xfrm flipH="1" flipV="1">
              <a:off x="1961" y="1636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Line 526"/>
            <p:cNvSpPr>
              <a:spLocks noChangeShapeType="1"/>
            </p:cNvSpPr>
            <p:nvPr/>
          </p:nvSpPr>
          <p:spPr bwMode="auto">
            <a:xfrm flipH="1" flipV="1">
              <a:off x="1957" y="163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Line 527"/>
            <p:cNvSpPr>
              <a:spLocks noChangeShapeType="1"/>
            </p:cNvSpPr>
            <p:nvPr/>
          </p:nvSpPr>
          <p:spPr bwMode="auto">
            <a:xfrm flipH="1" flipV="1">
              <a:off x="1953" y="162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Line 528"/>
            <p:cNvSpPr>
              <a:spLocks noChangeShapeType="1"/>
            </p:cNvSpPr>
            <p:nvPr/>
          </p:nvSpPr>
          <p:spPr bwMode="auto">
            <a:xfrm flipH="1" flipV="1">
              <a:off x="1949" y="162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Line 529"/>
            <p:cNvSpPr>
              <a:spLocks noChangeShapeType="1"/>
            </p:cNvSpPr>
            <p:nvPr/>
          </p:nvSpPr>
          <p:spPr bwMode="auto">
            <a:xfrm flipH="1" flipV="1">
              <a:off x="1943" y="162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Line 530"/>
            <p:cNvSpPr>
              <a:spLocks noChangeShapeType="1"/>
            </p:cNvSpPr>
            <p:nvPr/>
          </p:nvSpPr>
          <p:spPr bwMode="auto">
            <a:xfrm flipH="1" flipV="1">
              <a:off x="1939" y="1623"/>
              <a:ext cx="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Line 531"/>
            <p:cNvSpPr>
              <a:spLocks noChangeShapeType="1"/>
            </p:cNvSpPr>
            <p:nvPr/>
          </p:nvSpPr>
          <p:spPr bwMode="auto">
            <a:xfrm flipH="1">
              <a:off x="1934" y="1623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Line 532"/>
            <p:cNvSpPr>
              <a:spLocks noChangeShapeType="1"/>
            </p:cNvSpPr>
            <p:nvPr/>
          </p:nvSpPr>
          <p:spPr bwMode="auto">
            <a:xfrm flipH="1">
              <a:off x="1928" y="162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Line 533"/>
            <p:cNvSpPr>
              <a:spLocks noChangeShapeType="1"/>
            </p:cNvSpPr>
            <p:nvPr/>
          </p:nvSpPr>
          <p:spPr bwMode="auto">
            <a:xfrm flipH="1">
              <a:off x="1922" y="162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Line 534"/>
            <p:cNvSpPr>
              <a:spLocks noChangeShapeType="1"/>
            </p:cNvSpPr>
            <p:nvPr/>
          </p:nvSpPr>
          <p:spPr bwMode="auto">
            <a:xfrm flipH="1">
              <a:off x="1918" y="162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Line 535"/>
            <p:cNvSpPr>
              <a:spLocks noChangeShapeType="1"/>
            </p:cNvSpPr>
            <p:nvPr/>
          </p:nvSpPr>
          <p:spPr bwMode="auto">
            <a:xfrm flipH="1">
              <a:off x="1914" y="162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Line 536"/>
            <p:cNvSpPr>
              <a:spLocks noChangeShapeType="1"/>
            </p:cNvSpPr>
            <p:nvPr/>
          </p:nvSpPr>
          <p:spPr bwMode="auto">
            <a:xfrm flipH="1">
              <a:off x="1911" y="162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Line 537"/>
            <p:cNvSpPr>
              <a:spLocks noChangeShapeType="1"/>
            </p:cNvSpPr>
            <p:nvPr/>
          </p:nvSpPr>
          <p:spPr bwMode="auto">
            <a:xfrm flipH="1">
              <a:off x="1907" y="163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Line 538"/>
            <p:cNvSpPr>
              <a:spLocks noChangeShapeType="1"/>
            </p:cNvSpPr>
            <p:nvPr/>
          </p:nvSpPr>
          <p:spPr bwMode="auto">
            <a:xfrm flipH="1">
              <a:off x="1903" y="163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Line 539"/>
            <p:cNvSpPr>
              <a:spLocks noChangeShapeType="1"/>
            </p:cNvSpPr>
            <p:nvPr/>
          </p:nvSpPr>
          <p:spPr bwMode="auto">
            <a:xfrm flipH="1">
              <a:off x="1901" y="1640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9" name="Line 540"/>
            <p:cNvSpPr>
              <a:spLocks noChangeShapeType="1"/>
            </p:cNvSpPr>
            <p:nvPr/>
          </p:nvSpPr>
          <p:spPr bwMode="auto">
            <a:xfrm>
              <a:off x="1901" y="1646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Line 541"/>
            <p:cNvSpPr>
              <a:spLocks noChangeShapeType="1"/>
            </p:cNvSpPr>
            <p:nvPr/>
          </p:nvSpPr>
          <p:spPr bwMode="auto">
            <a:xfrm flipH="1">
              <a:off x="1899" y="1651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Line 542"/>
            <p:cNvSpPr>
              <a:spLocks noChangeShapeType="1"/>
            </p:cNvSpPr>
            <p:nvPr/>
          </p:nvSpPr>
          <p:spPr bwMode="auto">
            <a:xfrm>
              <a:off x="1899" y="1655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Line 543"/>
            <p:cNvSpPr>
              <a:spLocks noChangeShapeType="1"/>
            </p:cNvSpPr>
            <p:nvPr/>
          </p:nvSpPr>
          <p:spPr bwMode="auto">
            <a:xfrm>
              <a:off x="1901" y="1661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Line 544"/>
            <p:cNvSpPr>
              <a:spLocks noChangeShapeType="1"/>
            </p:cNvSpPr>
            <p:nvPr/>
          </p:nvSpPr>
          <p:spPr bwMode="auto">
            <a:xfrm>
              <a:off x="1901" y="1667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Line 545"/>
            <p:cNvSpPr>
              <a:spLocks noChangeShapeType="1"/>
            </p:cNvSpPr>
            <p:nvPr/>
          </p:nvSpPr>
          <p:spPr bwMode="auto">
            <a:xfrm>
              <a:off x="1903" y="1671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Line 546"/>
            <p:cNvSpPr>
              <a:spLocks noChangeShapeType="1"/>
            </p:cNvSpPr>
            <p:nvPr/>
          </p:nvSpPr>
          <p:spPr bwMode="auto">
            <a:xfrm>
              <a:off x="1907" y="16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Line 547"/>
            <p:cNvSpPr>
              <a:spLocks noChangeShapeType="1"/>
            </p:cNvSpPr>
            <p:nvPr/>
          </p:nvSpPr>
          <p:spPr bwMode="auto">
            <a:xfrm>
              <a:off x="1911" y="1680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Line 548"/>
            <p:cNvSpPr>
              <a:spLocks noChangeShapeType="1"/>
            </p:cNvSpPr>
            <p:nvPr/>
          </p:nvSpPr>
          <p:spPr bwMode="auto">
            <a:xfrm>
              <a:off x="1914" y="168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Line 549"/>
            <p:cNvSpPr>
              <a:spLocks noChangeShapeType="1"/>
            </p:cNvSpPr>
            <p:nvPr/>
          </p:nvSpPr>
          <p:spPr bwMode="auto">
            <a:xfrm>
              <a:off x="1918" y="168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Line 550"/>
            <p:cNvSpPr>
              <a:spLocks noChangeShapeType="1"/>
            </p:cNvSpPr>
            <p:nvPr/>
          </p:nvSpPr>
          <p:spPr bwMode="auto">
            <a:xfrm>
              <a:off x="1922" y="1688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Line 551"/>
            <p:cNvSpPr>
              <a:spLocks noChangeShapeType="1"/>
            </p:cNvSpPr>
            <p:nvPr/>
          </p:nvSpPr>
          <p:spPr bwMode="auto">
            <a:xfrm>
              <a:off x="1928" y="1690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Line 552"/>
            <p:cNvSpPr>
              <a:spLocks noChangeShapeType="1"/>
            </p:cNvSpPr>
            <p:nvPr/>
          </p:nvSpPr>
          <p:spPr bwMode="auto">
            <a:xfrm>
              <a:off x="1934" y="169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Line 553"/>
            <p:cNvSpPr>
              <a:spLocks noChangeShapeType="1"/>
            </p:cNvSpPr>
            <p:nvPr/>
          </p:nvSpPr>
          <p:spPr bwMode="auto">
            <a:xfrm>
              <a:off x="1934" y="1776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Line 554"/>
            <p:cNvSpPr>
              <a:spLocks noChangeShapeType="1"/>
            </p:cNvSpPr>
            <p:nvPr/>
          </p:nvSpPr>
          <p:spPr bwMode="auto">
            <a:xfrm flipV="1">
              <a:off x="1939" y="177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Line 555"/>
            <p:cNvSpPr>
              <a:spLocks noChangeShapeType="1"/>
            </p:cNvSpPr>
            <p:nvPr/>
          </p:nvSpPr>
          <p:spPr bwMode="auto">
            <a:xfrm flipV="1">
              <a:off x="1943" y="177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5" name="Line 556"/>
            <p:cNvSpPr>
              <a:spLocks noChangeShapeType="1"/>
            </p:cNvSpPr>
            <p:nvPr/>
          </p:nvSpPr>
          <p:spPr bwMode="auto">
            <a:xfrm flipV="1">
              <a:off x="1949" y="177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Line 557"/>
            <p:cNvSpPr>
              <a:spLocks noChangeShapeType="1"/>
            </p:cNvSpPr>
            <p:nvPr/>
          </p:nvSpPr>
          <p:spPr bwMode="auto">
            <a:xfrm flipV="1">
              <a:off x="1953" y="176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Line 558"/>
            <p:cNvSpPr>
              <a:spLocks noChangeShapeType="1"/>
            </p:cNvSpPr>
            <p:nvPr/>
          </p:nvSpPr>
          <p:spPr bwMode="auto">
            <a:xfrm flipV="1">
              <a:off x="1957" y="1765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Line 559"/>
            <p:cNvSpPr>
              <a:spLocks noChangeShapeType="1"/>
            </p:cNvSpPr>
            <p:nvPr/>
          </p:nvSpPr>
          <p:spPr bwMode="auto">
            <a:xfrm flipV="1">
              <a:off x="1961" y="175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Line 560"/>
            <p:cNvSpPr>
              <a:spLocks noChangeShapeType="1"/>
            </p:cNvSpPr>
            <p:nvPr/>
          </p:nvSpPr>
          <p:spPr bwMode="auto">
            <a:xfrm flipV="1">
              <a:off x="1962" y="17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Line 561"/>
            <p:cNvSpPr>
              <a:spLocks noChangeShapeType="1"/>
            </p:cNvSpPr>
            <p:nvPr/>
          </p:nvSpPr>
          <p:spPr bwMode="auto">
            <a:xfrm flipV="1">
              <a:off x="1966" y="174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Line 562"/>
            <p:cNvSpPr>
              <a:spLocks noChangeShapeType="1"/>
            </p:cNvSpPr>
            <p:nvPr/>
          </p:nvSpPr>
          <p:spPr bwMode="auto">
            <a:xfrm flipV="1">
              <a:off x="1966" y="1744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Line 563"/>
            <p:cNvSpPr>
              <a:spLocks noChangeShapeType="1"/>
            </p:cNvSpPr>
            <p:nvPr/>
          </p:nvSpPr>
          <p:spPr bwMode="auto">
            <a:xfrm flipV="1">
              <a:off x="1966" y="1740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Line 564"/>
            <p:cNvSpPr>
              <a:spLocks noChangeShapeType="1"/>
            </p:cNvSpPr>
            <p:nvPr/>
          </p:nvSpPr>
          <p:spPr bwMode="auto">
            <a:xfrm flipV="1">
              <a:off x="1966" y="173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Line 565"/>
            <p:cNvSpPr>
              <a:spLocks noChangeShapeType="1"/>
            </p:cNvSpPr>
            <p:nvPr/>
          </p:nvSpPr>
          <p:spPr bwMode="auto">
            <a:xfrm flipH="1" flipV="1">
              <a:off x="1962" y="1728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Line 566"/>
            <p:cNvSpPr>
              <a:spLocks noChangeShapeType="1"/>
            </p:cNvSpPr>
            <p:nvPr/>
          </p:nvSpPr>
          <p:spPr bwMode="auto">
            <a:xfrm flipH="1" flipV="1">
              <a:off x="1961" y="1724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Line 567"/>
            <p:cNvSpPr>
              <a:spLocks noChangeShapeType="1"/>
            </p:cNvSpPr>
            <p:nvPr/>
          </p:nvSpPr>
          <p:spPr bwMode="auto">
            <a:xfrm flipH="1" flipV="1">
              <a:off x="1957" y="172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Line 568"/>
            <p:cNvSpPr>
              <a:spLocks noChangeShapeType="1"/>
            </p:cNvSpPr>
            <p:nvPr/>
          </p:nvSpPr>
          <p:spPr bwMode="auto">
            <a:xfrm flipH="1" flipV="1">
              <a:off x="1953" y="1717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Line 569"/>
            <p:cNvSpPr>
              <a:spLocks noChangeShapeType="1"/>
            </p:cNvSpPr>
            <p:nvPr/>
          </p:nvSpPr>
          <p:spPr bwMode="auto">
            <a:xfrm flipH="1" flipV="1">
              <a:off x="1949" y="171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Line 570"/>
            <p:cNvSpPr>
              <a:spLocks noChangeShapeType="1"/>
            </p:cNvSpPr>
            <p:nvPr/>
          </p:nvSpPr>
          <p:spPr bwMode="auto">
            <a:xfrm flipH="1" flipV="1">
              <a:off x="1943" y="1713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Line 571"/>
            <p:cNvSpPr>
              <a:spLocks noChangeShapeType="1"/>
            </p:cNvSpPr>
            <p:nvPr/>
          </p:nvSpPr>
          <p:spPr bwMode="auto">
            <a:xfrm flipH="1" flipV="1">
              <a:off x="1939" y="171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Line 572"/>
            <p:cNvSpPr>
              <a:spLocks noChangeShapeType="1"/>
            </p:cNvSpPr>
            <p:nvPr/>
          </p:nvSpPr>
          <p:spPr bwMode="auto">
            <a:xfrm flipH="1">
              <a:off x="1934" y="1711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Line 573"/>
            <p:cNvSpPr>
              <a:spLocks noChangeShapeType="1"/>
            </p:cNvSpPr>
            <p:nvPr/>
          </p:nvSpPr>
          <p:spPr bwMode="auto">
            <a:xfrm flipH="1">
              <a:off x="1928" y="1711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Line 574"/>
            <p:cNvSpPr>
              <a:spLocks noChangeShapeType="1"/>
            </p:cNvSpPr>
            <p:nvPr/>
          </p:nvSpPr>
          <p:spPr bwMode="auto">
            <a:xfrm flipH="1">
              <a:off x="1922" y="171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Line 575"/>
            <p:cNvSpPr>
              <a:spLocks noChangeShapeType="1"/>
            </p:cNvSpPr>
            <p:nvPr/>
          </p:nvSpPr>
          <p:spPr bwMode="auto">
            <a:xfrm flipH="1">
              <a:off x="1918" y="171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Line 576"/>
            <p:cNvSpPr>
              <a:spLocks noChangeShapeType="1"/>
            </p:cNvSpPr>
            <p:nvPr/>
          </p:nvSpPr>
          <p:spPr bwMode="auto">
            <a:xfrm flipH="1">
              <a:off x="1914" y="171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Line 577"/>
            <p:cNvSpPr>
              <a:spLocks noChangeShapeType="1"/>
            </p:cNvSpPr>
            <p:nvPr/>
          </p:nvSpPr>
          <p:spPr bwMode="auto">
            <a:xfrm flipH="1">
              <a:off x="1911" y="1717"/>
              <a:ext cx="3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Line 578"/>
            <p:cNvSpPr>
              <a:spLocks noChangeShapeType="1"/>
            </p:cNvSpPr>
            <p:nvPr/>
          </p:nvSpPr>
          <p:spPr bwMode="auto">
            <a:xfrm flipH="1">
              <a:off x="1907" y="172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Line 579"/>
            <p:cNvSpPr>
              <a:spLocks noChangeShapeType="1"/>
            </p:cNvSpPr>
            <p:nvPr/>
          </p:nvSpPr>
          <p:spPr bwMode="auto">
            <a:xfrm flipH="1">
              <a:off x="1903" y="1724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Line 580"/>
            <p:cNvSpPr>
              <a:spLocks noChangeShapeType="1"/>
            </p:cNvSpPr>
            <p:nvPr/>
          </p:nvSpPr>
          <p:spPr bwMode="auto">
            <a:xfrm flipH="1">
              <a:off x="1901" y="1728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Line 581"/>
            <p:cNvSpPr>
              <a:spLocks noChangeShapeType="1"/>
            </p:cNvSpPr>
            <p:nvPr/>
          </p:nvSpPr>
          <p:spPr bwMode="auto">
            <a:xfrm>
              <a:off x="1901" y="173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Line 582"/>
            <p:cNvSpPr>
              <a:spLocks noChangeShapeType="1"/>
            </p:cNvSpPr>
            <p:nvPr/>
          </p:nvSpPr>
          <p:spPr bwMode="auto">
            <a:xfrm flipH="1">
              <a:off x="1899" y="1740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Line 583"/>
            <p:cNvSpPr>
              <a:spLocks noChangeShapeType="1"/>
            </p:cNvSpPr>
            <p:nvPr/>
          </p:nvSpPr>
          <p:spPr bwMode="auto">
            <a:xfrm>
              <a:off x="1899" y="1744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Line 584"/>
            <p:cNvSpPr>
              <a:spLocks noChangeShapeType="1"/>
            </p:cNvSpPr>
            <p:nvPr/>
          </p:nvSpPr>
          <p:spPr bwMode="auto">
            <a:xfrm>
              <a:off x="1901" y="174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4" name="Line 585"/>
            <p:cNvSpPr>
              <a:spLocks noChangeShapeType="1"/>
            </p:cNvSpPr>
            <p:nvPr/>
          </p:nvSpPr>
          <p:spPr bwMode="auto">
            <a:xfrm>
              <a:off x="1901" y="1755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Line 586"/>
            <p:cNvSpPr>
              <a:spLocks noChangeShapeType="1"/>
            </p:cNvSpPr>
            <p:nvPr/>
          </p:nvSpPr>
          <p:spPr bwMode="auto">
            <a:xfrm>
              <a:off x="1903" y="1759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Line 587"/>
            <p:cNvSpPr>
              <a:spLocks noChangeShapeType="1"/>
            </p:cNvSpPr>
            <p:nvPr/>
          </p:nvSpPr>
          <p:spPr bwMode="auto">
            <a:xfrm>
              <a:off x="1907" y="1765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Line 588"/>
            <p:cNvSpPr>
              <a:spLocks noChangeShapeType="1"/>
            </p:cNvSpPr>
            <p:nvPr/>
          </p:nvSpPr>
          <p:spPr bwMode="auto">
            <a:xfrm>
              <a:off x="1911" y="176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Line 589"/>
            <p:cNvSpPr>
              <a:spLocks noChangeShapeType="1"/>
            </p:cNvSpPr>
            <p:nvPr/>
          </p:nvSpPr>
          <p:spPr bwMode="auto">
            <a:xfrm>
              <a:off x="1914" y="177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Line 590"/>
            <p:cNvSpPr>
              <a:spLocks noChangeShapeType="1"/>
            </p:cNvSpPr>
            <p:nvPr/>
          </p:nvSpPr>
          <p:spPr bwMode="auto">
            <a:xfrm>
              <a:off x="1918" y="177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Line 591"/>
            <p:cNvSpPr>
              <a:spLocks noChangeShapeType="1"/>
            </p:cNvSpPr>
            <p:nvPr/>
          </p:nvSpPr>
          <p:spPr bwMode="auto">
            <a:xfrm>
              <a:off x="1922" y="177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Line 592"/>
            <p:cNvSpPr>
              <a:spLocks noChangeShapeType="1"/>
            </p:cNvSpPr>
            <p:nvPr/>
          </p:nvSpPr>
          <p:spPr bwMode="auto">
            <a:xfrm>
              <a:off x="1928" y="1778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Line 593"/>
            <p:cNvSpPr>
              <a:spLocks noChangeShapeType="1"/>
            </p:cNvSpPr>
            <p:nvPr/>
          </p:nvSpPr>
          <p:spPr bwMode="auto">
            <a:xfrm>
              <a:off x="1934" y="177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Line 594"/>
            <p:cNvSpPr>
              <a:spLocks noChangeShapeType="1"/>
            </p:cNvSpPr>
            <p:nvPr/>
          </p:nvSpPr>
          <p:spPr bwMode="auto">
            <a:xfrm>
              <a:off x="1934" y="1864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Line 595"/>
            <p:cNvSpPr>
              <a:spLocks noChangeShapeType="1"/>
            </p:cNvSpPr>
            <p:nvPr/>
          </p:nvSpPr>
          <p:spPr bwMode="auto">
            <a:xfrm flipV="1">
              <a:off x="1939" y="186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Line 596"/>
            <p:cNvSpPr>
              <a:spLocks noChangeShapeType="1"/>
            </p:cNvSpPr>
            <p:nvPr/>
          </p:nvSpPr>
          <p:spPr bwMode="auto">
            <a:xfrm flipV="1">
              <a:off x="1943" y="186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Line 597"/>
            <p:cNvSpPr>
              <a:spLocks noChangeShapeType="1"/>
            </p:cNvSpPr>
            <p:nvPr/>
          </p:nvSpPr>
          <p:spPr bwMode="auto">
            <a:xfrm flipV="1">
              <a:off x="1949" y="186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Line 598"/>
            <p:cNvSpPr>
              <a:spLocks noChangeShapeType="1"/>
            </p:cNvSpPr>
            <p:nvPr/>
          </p:nvSpPr>
          <p:spPr bwMode="auto">
            <a:xfrm flipV="1">
              <a:off x="1953" y="185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Line 599"/>
            <p:cNvSpPr>
              <a:spLocks noChangeShapeType="1"/>
            </p:cNvSpPr>
            <p:nvPr/>
          </p:nvSpPr>
          <p:spPr bwMode="auto">
            <a:xfrm flipV="1">
              <a:off x="1957" y="185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Line 600"/>
            <p:cNvSpPr>
              <a:spLocks noChangeShapeType="1"/>
            </p:cNvSpPr>
            <p:nvPr/>
          </p:nvSpPr>
          <p:spPr bwMode="auto">
            <a:xfrm flipV="1">
              <a:off x="1961" y="1847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Line 601"/>
            <p:cNvSpPr>
              <a:spLocks noChangeShapeType="1"/>
            </p:cNvSpPr>
            <p:nvPr/>
          </p:nvSpPr>
          <p:spPr bwMode="auto">
            <a:xfrm flipV="1">
              <a:off x="1962" y="184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Line 602"/>
            <p:cNvSpPr>
              <a:spLocks noChangeShapeType="1"/>
            </p:cNvSpPr>
            <p:nvPr/>
          </p:nvSpPr>
          <p:spPr bwMode="auto">
            <a:xfrm flipV="1">
              <a:off x="1966" y="1838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Line 603"/>
            <p:cNvSpPr>
              <a:spLocks noChangeShapeType="1"/>
            </p:cNvSpPr>
            <p:nvPr/>
          </p:nvSpPr>
          <p:spPr bwMode="auto">
            <a:xfrm flipV="1">
              <a:off x="1966" y="183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3" name="Line 604"/>
            <p:cNvSpPr>
              <a:spLocks noChangeShapeType="1"/>
            </p:cNvSpPr>
            <p:nvPr/>
          </p:nvSpPr>
          <p:spPr bwMode="auto">
            <a:xfrm flipV="1">
              <a:off x="1966" y="1828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Line 605"/>
            <p:cNvSpPr>
              <a:spLocks noChangeShapeType="1"/>
            </p:cNvSpPr>
            <p:nvPr/>
          </p:nvSpPr>
          <p:spPr bwMode="auto">
            <a:xfrm flipV="1">
              <a:off x="1966" y="182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Line 606"/>
            <p:cNvSpPr>
              <a:spLocks noChangeShapeType="1"/>
            </p:cNvSpPr>
            <p:nvPr/>
          </p:nvSpPr>
          <p:spPr bwMode="auto">
            <a:xfrm flipH="1" flipV="1">
              <a:off x="1962" y="1816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Line 607"/>
            <p:cNvSpPr>
              <a:spLocks noChangeShapeType="1"/>
            </p:cNvSpPr>
            <p:nvPr/>
          </p:nvSpPr>
          <p:spPr bwMode="auto">
            <a:xfrm flipH="1" flipV="1">
              <a:off x="1961" y="1813"/>
              <a:ext cx="1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Line 608"/>
            <p:cNvSpPr>
              <a:spLocks noChangeShapeType="1"/>
            </p:cNvSpPr>
            <p:nvPr/>
          </p:nvSpPr>
          <p:spPr bwMode="auto">
            <a:xfrm flipH="1" flipV="1">
              <a:off x="1957" y="180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Line 610"/>
          <p:cNvSpPr>
            <a:spLocks noChangeShapeType="1"/>
          </p:cNvSpPr>
          <p:nvPr/>
        </p:nvSpPr>
        <p:spPr bwMode="auto">
          <a:xfrm flipH="1" flipV="1">
            <a:off x="3100388" y="286543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611"/>
          <p:cNvSpPr>
            <a:spLocks noChangeShapeType="1"/>
          </p:cNvSpPr>
          <p:nvPr/>
        </p:nvSpPr>
        <p:spPr bwMode="auto">
          <a:xfrm flipH="1" flipV="1">
            <a:off x="3094038" y="286226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612"/>
          <p:cNvSpPr>
            <a:spLocks noChangeShapeType="1"/>
          </p:cNvSpPr>
          <p:nvPr/>
        </p:nvSpPr>
        <p:spPr bwMode="auto">
          <a:xfrm flipH="1" flipV="1">
            <a:off x="3084513" y="2859088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613"/>
          <p:cNvSpPr>
            <a:spLocks noChangeShapeType="1"/>
          </p:cNvSpPr>
          <p:nvPr/>
        </p:nvSpPr>
        <p:spPr bwMode="auto">
          <a:xfrm flipH="1" flipV="1">
            <a:off x="3078163" y="285591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614"/>
          <p:cNvSpPr>
            <a:spLocks noChangeShapeType="1"/>
          </p:cNvSpPr>
          <p:nvPr/>
        </p:nvSpPr>
        <p:spPr bwMode="auto">
          <a:xfrm flipH="1">
            <a:off x="3070225" y="2855913"/>
            <a:ext cx="7938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615"/>
          <p:cNvSpPr>
            <a:spLocks noChangeShapeType="1"/>
          </p:cNvSpPr>
          <p:nvPr/>
        </p:nvSpPr>
        <p:spPr bwMode="auto">
          <a:xfrm flipH="1">
            <a:off x="3060700" y="2855913"/>
            <a:ext cx="9525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616"/>
          <p:cNvSpPr>
            <a:spLocks noChangeShapeType="1"/>
          </p:cNvSpPr>
          <p:nvPr/>
        </p:nvSpPr>
        <p:spPr bwMode="auto">
          <a:xfrm flipH="1">
            <a:off x="3051175" y="2855913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617"/>
          <p:cNvSpPr>
            <a:spLocks noChangeShapeType="1"/>
          </p:cNvSpPr>
          <p:nvPr/>
        </p:nvSpPr>
        <p:spPr bwMode="auto">
          <a:xfrm flipH="1">
            <a:off x="3044825" y="2859088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618"/>
          <p:cNvSpPr>
            <a:spLocks noChangeShapeType="1"/>
          </p:cNvSpPr>
          <p:nvPr/>
        </p:nvSpPr>
        <p:spPr bwMode="auto">
          <a:xfrm flipH="1">
            <a:off x="3038475" y="286226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619"/>
          <p:cNvSpPr>
            <a:spLocks noChangeShapeType="1"/>
          </p:cNvSpPr>
          <p:nvPr/>
        </p:nvSpPr>
        <p:spPr bwMode="auto">
          <a:xfrm flipH="1">
            <a:off x="3033713" y="2865438"/>
            <a:ext cx="4762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620"/>
          <p:cNvSpPr>
            <a:spLocks noChangeShapeType="1"/>
          </p:cNvSpPr>
          <p:nvPr/>
        </p:nvSpPr>
        <p:spPr bwMode="auto">
          <a:xfrm flipH="1">
            <a:off x="3027363" y="287178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621"/>
          <p:cNvSpPr>
            <a:spLocks noChangeShapeType="1"/>
          </p:cNvSpPr>
          <p:nvPr/>
        </p:nvSpPr>
        <p:spPr bwMode="auto">
          <a:xfrm flipH="1">
            <a:off x="3021013" y="2878138"/>
            <a:ext cx="6350" cy="4762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2"/>
          <p:cNvSpPr>
            <a:spLocks noChangeShapeType="1"/>
          </p:cNvSpPr>
          <p:nvPr/>
        </p:nvSpPr>
        <p:spPr bwMode="auto">
          <a:xfrm flipH="1">
            <a:off x="3017838" y="2882900"/>
            <a:ext cx="3175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623"/>
          <p:cNvSpPr>
            <a:spLocks noChangeShapeType="1"/>
          </p:cNvSpPr>
          <p:nvPr/>
        </p:nvSpPr>
        <p:spPr bwMode="auto">
          <a:xfrm>
            <a:off x="3017838" y="2892425"/>
            <a:ext cx="1587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624"/>
          <p:cNvSpPr>
            <a:spLocks noChangeShapeType="1"/>
          </p:cNvSpPr>
          <p:nvPr/>
        </p:nvSpPr>
        <p:spPr bwMode="auto">
          <a:xfrm flipH="1">
            <a:off x="3014663" y="2901950"/>
            <a:ext cx="3175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625"/>
          <p:cNvSpPr>
            <a:spLocks noChangeShapeType="1"/>
          </p:cNvSpPr>
          <p:nvPr/>
        </p:nvSpPr>
        <p:spPr bwMode="auto">
          <a:xfrm>
            <a:off x="3014663" y="2908300"/>
            <a:ext cx="3175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626"/>
          <p:cNvSpPr>
            <a:spLocks noChangeShapeType="1"/>
          </p:cNvSpPr>
          <p:nvPr/>
        </p:nvSpPr>
        <p:spPr bwMode="auto">
          <a:xfrm>
            <a:off x="3017838" y="2917825"/>
            <a:ext cx="1587" cy="793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627"/>
          <p:cNvSpPr>
            <a:spLocks noChangeShapeType="1"/>
          </p:cNvSpPr>
          <p:nvPr/>
        </p:nvSpPr>
        <p:spPr bwMode="auto">
          <a:xfrm>
            <a:off x="3017838" y="2925763"/>
            <a:ext cx="3175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628"/>
          <p:cNvSpPr>
            <a:spLocks noChangeShapeType="1"/>
          </p:cNvSpPr>
          <p:nvPr/>
        </p:nvSpPr>
        <p:spPr bwMode="auto">
          <a:xfrm>
            <a:off x="3021013" y="2932113"/>
            <a:ext cx="6350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629"/>
          <p:cNvSpPr>
            <a:spLocks noChangeShapeType="1"/>
          </p:cNvSpPr>
          <p:nvPr/>
        </p:nvSpPr>
        <p:spPr bwMode="auto">
          <a:xfrm>
            <a:off x="3027363" y="294163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630"/>
          <p:cNvSpPr>
            <a:spLocks noChangeShapeType="1"/>
          </p:cNvSpPr>
          <p:nvPr/>
        </p:nvSpPr>
        <p:spPr bwMode="auto">
          <a:xfrm>
            <a:off x="3033713" y="2947988"/>
            <a:ext cx="4762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631"/>
          <p:cNvSpPr>
            <a:spLocks noChangeShapeType="1"/>
          </p:cNvSpPr>
          <p:nvPr/>
        </p:nvSpPr>
        <p:spPr bwMode="auto">
          <a:xfrm>
            <a:off x="3038475" y="2954338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632"/>
          <p:cNvSpPr>
            <a:spLocks noChangeShapeType="1"/>
          </p:cNvSpPr>
          <p:nvPr/>
        </p:nvSpPr>
        <p:spPr bwMode="auto">
          <a:xfrm>
            <a:off x="3044825" y="2957513"/>
            <a:ext cx="6350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633"/>
          <p:cNvSpPr>
            <a:spLocks noChangeShapeType="1"/>
          </p:cNvSpPr>
          <p:nvPr/>
        </p:nvSpPr>
        <p:spPr bwMode="auto">
          <a:xfrm>
            <a:off x="3051175" y="2959100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634"/>
          <p:cNvSpPr>
            <a:spLocks noChangeShapeType="1"/>
          </p:cNvSpPr>
          <p:nvPr/>
        </p:nvSpPr>
        <p:spPr bwMode="auto">
          <a:xfrm>
            <a:off x="3060700" y="2962275"/>
            <a:ext cx="9525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635"/>
          <p:cNvSpPr>
            <a:spLocks noChangeShapeType="1"/>
          </p:cNvSpPr>
          <p:nvPr/>
        </p:nvSpPr>
        <p:spPr bwMode="auto">
          <a:xfrm>
            <a:off x="3070225" y="2962275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636"/>
          <p:cNvSpPr>
            <a:spLocks noChangeArrowheads="1"/>
          </p:cNvSpPr>
          <p:nvPr/>
        </p:nvSpPr>
        <p:spPr bwMode="auto">
          <a:xfrm>
            <a:off x="3038475" y="2847975"/>
            <a:ext cx="555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>
              <a:ea typeface="新細明體" pitchFamily="18" charset="-120"/>
            </a:endParaRPr>
          </a:p>
        </p:txBody>
      </p:sp>
      <p:sp>
        <p:nvSpPr>
          <p:cNvPr id="5154" name="Line 637"/>
          <p:cNvSpPr>
            <a:spLocks noChangeShapeType="1"/>
          </p:cNvSpPr>
          <p:nvPr/>
        </p:nvSpPr>
        <p:spPr bwMode="auto">
          <a:xfrm flipH="1">
            <a:off x="3176588" y="27686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638"/>
          <p:cNvSpPr>
            <a:spLocks noChangeShapeType="1"/>
          </p:cNvSpPr>
          <p:nvPr/>
        </p:nvSpPr>
        <p:spPr bwMode="auto">
          <a:xfrm flipH="1">
            <a:off x="3176588" y="2627313"/>
            <a:ext cx="130175" cy="3175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639"/>
          <p:cNvSpPr>
            <a:spLocks noChangeShapeType="1"/>
          </p:cNvSpPr>
          <p:nvPr/>
        </p:nvSpPr>
        <p:spPr bwMode="auto">
          <a:xfrm flipH="1">
            <a:off x="3176588" y="2487613"/>
            <a:ext cx="130175" cy="1587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Line 640"/>
          <p:cNvSpPr>
            <a:spLocks noChangeShapeType="1"/>
          </p:cNvSpPr>
          <p:nvPr/>
        </p:nvSpPr>
        <p:spPr bwMode="auto">
          <a:xfrm flipH="1">
            <a:off x="3176588" y="23495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641"/>
          <p:cNvSpPr>
            <a:spLocks noChangeShapeType="1"/>
          </p:cNvSpPr>
          <p:nvPr/>
        </p:nvSpPr>
        <p:spPr bwMode="auto">
          <a:xfrm flipH="1">
            <a:off x="3176588" y="22098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Rectangle 642"/>
          <p:cNvSpPr>
            <a:spLocks noChangeArrowheads="1"/>
          </p:cNvSpPr>
          <p:nvPr/>
        </p:nvSpPr>
        <p:spPr bwMode="auto">
          <a:xfrm>
            <a:off x="1914525" y="3074988"/>
            <a:ext cx="46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>
              <a:ea typeface="新細明體" pitchFamily="18" charset="-120"/>
            </a:endParaRPr>
          </a:p>
        </p:txBody>
      </p:sp>
      <p:sp>
        <p:nvSpPr>
          <p:cNvPr id="5160" name="Line 643"/>
          <p:cNvSpPr>
            <a:spLocks noChangeShapeType="1"/>
          </p:cNvSpPr>
          <p:nvPr/>
        </p:nvSpPr>
        <p:spPr bwMode="auto">
          <a:xfrm flipV="1">
            <a:off x="2524125" y="2139950"/>
            <a:ext cx="3175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644"/>
          <p:cNvSpPr>
            <a:spLocks noChangeShapeType="1"/>
          </p:cNvSpPr>
          <p:nvPr/>
        </p:nvSpPr>
        <p:spPr bwMode="auto">
          <a:xfrm flipH="1">
            <a:off x="2414588" y="2139950"/>
            <a:ext cx="1127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645"/>
          <p:cNvSpPr>
            <a:spLocks noChangeShapeType="1"/>
          </p:cNvSpPr>
          <p:nvPr/>
        </p:nvSpPr>
        <p:spPr bwMode="auto">
          <a:xfrm>
            <a:off x="2414588" y="2139950"/>
            <a:ext cx="1587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646"/>
          <p:cNvSpPr>
            <a:spLocks noChangeShapeType="1"/>
          </p:cNvSpPr>
          <p:nvPr/>
        </p:nvSpPr>
        <p:spPr bwMode="auto">
          <a:xfrm>
            <a:off x="2414588" y="2981325"/>
            <a:ext cx="1127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647"/>
          <p:cNvSpPr>
            <a:spLocks noChangeShapeType="1"/>
          </p:cNvSpPr>
          <p:nvPr/>
        </p:nvSpPr>
        <p:spPr bwMode="auto">
          <a:xfrm>
            <a:off x="2527300" y="2981325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648"/>
          <p:cNvSpPr>
            <a:spLocks noChangeShapeType="1"/>
          </p:cNvSpPr>
          <p:nvPr/>
        </p:nvSpPr>
        <p:spPr bwMode="auto">
          <a:xfrm flipV="1">
            <a:off x="2640013" y="2139950"/>
            <a:ext cx="1587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649"/>
          <p:cNvSpPr>
            <a:spLocks noChangeShapeType="1"/>
          </p:cNvSpPr>
          <p:nvPr/>
        </p:nvSpPr>
        <p:spPr bwMode="auto">
          <a:xfrm flipH="1">
            <a:off x="2527300" y="2139950"/>
            <a:ext cx="11271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650"/>
          <p:cNvSpPr>
            <a:spLocks noChangeShapeType="1"/>
          </p:cNvSpPr>
          <p:nvPr/>
        </p:nvSpPr>
        <p:spPr bwMode="auto">
          <a:xfrm>
            <a:off x="2527300" y="2139950"/>
            <a:ext cx="1588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651"/>
          <p:cNvSpPr>
            <a:spLocks noChangeShapeType="1"/>
          </p:cNvSpPr>
          <p:nvPr/>
        </p:nvSpPr>
        <p:spPr bwMode="auto">
          <a:xfrm>
            <a:off x="2527300" y="2981325"/>
            <a:ext cx="11271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652"/>
          <p:cNvSpPr>
            <a:spLocks noChangeShapeType="1"/>
          </p:cNvSpPr>
          <p:nvPr/>
        </p:nvSpPr>
        <p:spPr bwMode="auto">
          <a:xfrm>
            <a:off x="2640013" y="2981325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Line 653"/>
          <p:cNvSpPr>
            <a:spLocks noChangeShapeType="1"/>
          </p:cNvSpPr>
          <p:nvPr/>
        </p:nvSpPr>
        <p:spPr bwMode="auto">
          <a:xfrm flipV="1">
            <a:off x="6761163" y="3687763"/>
            <a:ext cx="3175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Line 654"/>
          <p:cNvSpPr>
            <a:spLocks noChangeShapeType="1"/>
          </p:cNvSpPr>
          <p:nvPr/>
        </p:nvSpPr>
        <p:spPr bwMode="auto">
          <a:xfrm flipH="1">
            <a:off x="6597650" y="3687763"/>
            <a:ext cx="166688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655"/>
          <p:cNvSpPr>
            <a:spLocks noChangeShapeType="1"/>
          </p:cNvSpPr>
          <p:nvPr/>
        </p:nvSpPr>
        <p:spPr bwMode="auto">
          <a:xfrm>
            <a:off x="6597650" y="3687763"/>
            <a:ext cx="1588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Line 656"/>
          <p:cNvSpPr>
            <a:spLocks noChangeShapeType="1"/>
          </p:cNvSpPr>
          <p:nvPr/>
        </p:nvSpPr>
        <p:spPr bwMode="auto">
          <a:xfrm>
            <a:off x="6597650" y="3905250"/>
            <a:ext cx="1666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Line 657"/>
          <p:cNvSpPr>
            <a:spLocks noChangeShapeType="1"/>
          </p:cNvSpPr>
          <p:nvPr/>
        </p:nvSpPr>
        <p:spPr bwMode="auto">
          <a:xfrm>
            <a:off x="6764338" y="3905250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658"/>
          <p:cNvSpPr>
            <a:spLocks noChangeShapeType="1"/>
          </p:cNvSpPr>
          <p:nvPr/>
        </p:nvSpPr>
        <p:spPr bwMode="auto">
          <a:xfrm flipV="1">
            <a:off x="6594475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59"/>
          <p:cNvSpPr>
            <a:spLocks noChangeShapeType="1"/>
          </p:cNvSpPr>
          <p:nvPr/>
        </p:nvSpPr>
        <p:spPr bwMode="auto">
          <a:xfrm flipH="1">
            <a:off x="5200650" y="3686175"/>
            <a:ext cx="1393825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60"/>
          <p:cNvSpPr>
            <a:spLocks noChangeShapeType="1"/>
          </p:cNvSpPr>
          <p:nvPr/>
        </p:nvSpPr>
        <p:spPr bwMode="auto">
          <a:xfrm>
            <a:off x="5200650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61"/>
          <p:cNvSpPr>
            <a:spLocks noChangeShapeType="1"/>
          </p:cNvSpPr>
          <p:nvPr/>
        </p:nvSpPr>
        <p:spPr bwMode="auto">
          <a:xfrm>
            <a:off x="5200650" y="3905250"/>
            <a:ext cx="1393825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62"/>
          <p:cNvSpPr>
            <a:spLocks noChangeShapeType="1"/>
          </p:cNvSpPr>
          <p:nvPr/>
        </p:nvSpPr>
        <p:spPr bwMode="auto">
          <a:xfrm>
            <a:off x="6594475" y="3905250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63"/>
          <p:cNvSpPr>
            <a:spLocks noChangeShapeType="1"/>
          </p:cNvSpPr>
          <p:nvPr/>
        </p:nvSpPr>
        <p:spPr bwMode="auto">
          <a:xfrm flipV="1">
            <a:off x="5200650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664"/>
          <p:cNvSpPr>
            <a:spLocks noChangeShapeType="1"/>
          </p:cNvSpPr>
          <p:nvPr/>
        </p:nvSpPr>
        <p:spPr bwMode="auto">
          <a:xfrm flipH="1">
            <a:off x="3633788" y="3686175"/>
            <a:ext cx="156686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65"/>
          <p:cNvSpPr>
            <a:spLocks noChangeShapeType="1"/>
          </p:cNvSpPr>
          <p:nvPr/>
        </p:nvSpPr>
        <p:spPr bwMode="auto">
          <a:xfrm>
            <a:off x="3633788" y="3686175"/>
            <a:ext cx="1587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66"/>
          <p:cNvSpPr>
            <a:spLocks noChangeShapeType="1"/>
          </p:cNvSpPr>
          <p:nvPr/>
        </p:nvSpPr>
        <p:spPr bwMode="auto">
          <a:xfrm>
            <a:off x="3633788" y="3905250"/>
            <a:ext cx="156686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67"/>
          <p:cNvSpPr>
            <a:spLocks noChangeShapeType="1"/>
          </p:cNvSpPr>
          <p:nvPr/>
        </p:nvSpPr>
        <p:spPr bwMode="auto">
          <a:xfrm>
            <a:off x="5200650" y="3905250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68"/>
          <p:cNvSpPr>
            <a:spLocks noChangeShapeType="1"/>
          </p:cNvSpPr>
          <p:nvPr/>
        </p:nvSpPr>
        <p:spPr bwMode="auto">
          <a:xfrm flipV="1">
            <a:off x="6761163" y="3465513"/>
            <a:ext cx="1587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69"/>
          <p:cNvSpPr>
            <a:spLocks noChangeShapeType="1"/>
          </p:cNvSpPr>
          <p:nvPr/>
        </p:nvSpPr>
        <p:spPr bwMode="auto">
          <a:xfrm flipH="1">
            <a:off x="5499100" y="3465513"/>
            <a:ext cx="1262063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670"/>
          <p:cNvSpPr>
            <a:spLocks noChangeShapeType="1"/>
          </p:cNvSpPr>
          <p:nvPr/>
        </p:nvSpPr>
        <p:spPr bwMode="auto">
          <a:xfrm>
            <a:off x="5499100" y="3465513"/>
            <a:ext cx="1588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671"/>
          <p:cNvSpPr>
            <a:spLocks noChangeShapeType="1"/>
          </p:cNvSpPr>
          <p:nvPr/>
        </p:nvSpPr>
        <p:spPr bwMode="auto">
          <a:xfrm>
            <a:off x="5499100" y="3686175"/>
            <a:ext cx="126206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672"/>
          <p:cNvSpPr>
            <a:spLocks noChangeShapeType="1"/>
          </p:cNvSpPr>
          <p:nvPr/>
        </p:nvSpPr>
        <p:spPr bwMode="auto">
          <a:xfrm>
            <a:off x="6761163" y="3686175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Line 673"/>
          <p:cNvSpPr>
            <a:spLocks noChangeShapeType="1"/>
          </p:cNvSpPr>
          <p:nvPr/>
        </p:nvSpPr>
        <p:spPr bwMode="auto">
          <a:xfrm flipV="1">
            <a:off x="5499100" y="3465513"/>
            <a:ext cx="1588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674"/>
          <p:cNvSpPr>
            <a:spLocks noChangeShapeType="1"/>
          </p:cNvSpPr>
          <p:nvPr/>
        </p:nvSpPr>
        <p:spPr bwMode="auto">
          <a:xfrm flipH="1">
            <a:off x="3633788" y="3465513"/>
            <a:ext cx="1865312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Line 675"/>
          <p:cNvSpPr>
            <a:spLocks noChangeShapeType="1"/>
          </p:cNvSpPr>
          <p:nvPr/>
        </p:nvSpPr>
        <p:spPr bwMode="auto">
          <a:xfrm>
            <a:off x="3633788" y="3465513"/>
            <a:ext cx="1587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Line 676"/>
          <p:cNvSpPr>
            <a:spLocks noChangeShapeType="1"/>
          </p:cNvSpPr>
          <p:nvPr/>
        </p:nvSpPr>
        <p:spPr bwMode="auto">
          <a:xfrm>
            <a:off x="3633788" y="3686175"/>
            <a:ext cx="18653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Line 677"/>
          <p:cNvSpPr>
            <a:spLocks noChangeShapeType="1"/>
          </p:cNvSpPr>
          <p:nvPr/>
        </p:nvSpPr>
        <p:spPr bwMode="auto">
          <a:xfrm>
            <a:off x="5499100" y="3686175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Freeform 678"/>
          <p:cNvSpPr>
            <a:spLocks/>
          </p:cNvSpPr>
          <p:nvPr/>
        </p:nvSpPr>
        <p:spPr bwMode="auto">
          <a:xfrm>
            <a:off x="4953000" y="3636963"/>
            <a:ext cx="860425" cy="96837"/>
          </a:xfrm>
          <a:custGeom>
            <a:avLst/>
            <a:gdLst>
              <a:gd name="T0" fmla="*/ 2147483647 w 542"/>
              <a:gd name="T1" fmla="*/ 2147483647 h 61"/>
              <a:gd name="T2" fmla="*/ 2147483647 w 542"/>
              <a:gd name="T3" fmla="*/ 0 h 61"/>
              <a:gd name="T4" fmla="*/ 0 w 542"/>
              <a:gd name="T5" fmla="*/ 0 h 61"/>
              <a:gd name="T6" fmla="*/ 0 w 542"/>
              <a:gd name="T7" fmla="*/ 2147483647 h 61"/>
              <a:gd name="T8" fmla="*/ 2147483647 w 542"/>
              <a:gd name="T9" fmla="*/ 2147483647 h 61"/>
              <a:gd name="T10" fmla="*/ 2147483647 w 542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2"/>
              <a:gd name="T19" fmla="*/ 0 h 61"/>
              <a:gd name="T20" fmla="*/ 542 w 542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2" h="61">
                <a:moveTo>
                  <a:pt x="542" y="61"/>
                </a:moveTo>
                <a:lnTo>
                  <a:pt x="542" y="0"/>
                </a:lnTo>
                <a:lnTo>
                  <a:pt x="0" y="0"/>
                </a:lnTo>
                <a:lnTo>
                  <a:pt x="0" y="61"/>
                </a:lnTo>
                <a:lnTo>
                  <a:pt x="54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196" name="Rectangle 679"/>
          <p:cNvSpPr>
            <a:spLocks noChangeArrowheads="1"/>
          </p:cNvSpPr>
          <p:nvPr/>
        </p:nvSpPr>
        <p:spPr bwMode="auto">
          <a:xfrm>
            <a:off x="5018088" y="3621088"/>
            <a:ext cx="1127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7" name="Rectangle 680"/>
          <p:cNvSpPr>
            <a:spLocks noChangeArrowheads="1"/>
          </p:cNvSpPr>
          <p:nvPr/>
        </p:nvSpPr>
        <p:spPr bwMode="auto">
          <a:xfrm>
            <a:off x="508793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8" name="Rectangle 681"/>
          <p:cNvSpPr>
            <a:spLocks noChangeArrowheads="1"/>
          </p:cNvSpPr>
          <p:nvPr/>
        </p:nvSpPr>
        <p:spPr bwMode="auto">
          <a:xfrm>
            <a:off x="5143500" y="3621088"/>
            <a:ext cx="920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y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9" name="Rectangle 682"/>
          <p:cNvSpPr>
            <a:spLocks noChangeArrowheads="1"/>
          </p:cNvSpPr>
          <p:nvPr/>
        </p:nvSpPr>
        <p:spPr bwMode="auto">
          <a:xfrm>
            <a:off x="5194300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0" name="Rectangle 683"/>
          <p:cNvSpPr>
            <a:spLocks noChangeArrowheads="1"/>
          </p:cNvSpPr>
          <p:nvPr/>
        </p:nvSpPr>
        <p:spPr bwMode="auto">
          <a:xfrm>
            <a:off x="5243513" y="3621088"/>
            <a:ext cx="66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1" name="Rectangle 684"/>
          <p:cNvSpPr>
            <a:spLocks noChangeArrowheads="1"/>
          </p:cNvSpPr>
          <p:nvPr/>
        </p:nvSpPr>
        <p:spPr bwMode="auto">
          <a:xfrm>
            <a:off x="526732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2" name="Rectangle 685"/>
          <p:cNvSpPr>
            <a:spLocks noChangeArrowheads="1"/>
          </p:cNvSpPr>
          <p:nvPr/>
        </p:nvSpPr>
        <p:spPr bwMode="auto">
          <a:xfrm>
            <a:off x="5319713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3" name="Rectangle 686"/>
          <p:cNvSpPr>
            <a:spLocks noChangeArrowheads="1"/>
          </p:cNvSpPr>
          <p:nvPr/>
        </p:nvSpPr>
        <p:spPr bwMode="auto">
          <a:xfrm>
            <a:off x="5373688" y="3621088"/>
            <a:ext cx="66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l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4" name="Rectangle 687"/>
          <p:cNvSpPr>
            <a:spLocks noChangeArrowheads="1"/>
          </p:cNvSpPr>
          <p:nvPr/>
        </p:nvSpPr>
        <p:spPr bwMode="auto">
          <a:xfrm>
            <a:off x="5395913" y="3621088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5" name="Rectangle 688"/>
          <p:cNvSpPr>
            <a:spLocks noChangeArrowheads="1"/>
          </p:cNvSpPr>
          <p:nvPr/>
        </p:nvSpPr>
        <p:spPr bwMode="auto">
          <a:xfrm>
            <a:off x="542607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6" name="Rectangle 689"/>
          <p:cNvSpPr>
            <a:spLocks noChangeArrowheads="1"/>
          </p:cNvSpPr>
          <p:nvPr/>
        </p:nvSpPr>
        <p:spPr bwMode="auto">
          <a:xfrm>
            <a:off x="548163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d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7" name="Rectangle 690"/>
          <p:cNvSpPr>
            <a:spLocks noChangeArrowheads="1"/>
          </p:cNvSpPr>
          <p:nvPr/>
        </p:nvSpPr>
        <p:spPr bwMode="auto">
          <a:xfrm>
            <a:off x="553878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d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8" name="Rectangle 691"/>
          <p:cNvSpPr>
            <a:spLocks noChangeArrowheads="1"/>
          </p:cNvSpPr>
          <p:nvPr/>
        </p:nvSpPr>
        <p:spPr bwMode="auto">
          <a:xfrm>
            <a:off x="5594350" y="3621088"/>
            <a:ext cx="79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r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9" name="Rectangle 692"/>
          <p:cNvSpPr>
            <a:spLocks noChangeArrowheads="1"/>
          </p:cNvSpPr>
          <p:nvPr/>
        </p:nvSpPr>
        <p:spPr bwMode="auto">
          <a:xfrm>
            <a:off x="5627688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e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0" name="Rectangle 693"/>
          <p:cNvSpPr>
            <a:spLocks noChangeArrowheads="1"/>
          </p:cNvSpPr>
          <p:nvPr/>
        </p:nvSpPr>
        <p:spPr bwMode="auto">
          <a:xfrm>
            <a:off x="5684838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1" name="Rectangle 694"/>
          <p:cNvSpPr>
            <a:spLocks noChangeArrowheads="1"/>
          </p:cNvSpPr>
          <p:nvPr/>
        </p:nvSpPr>
        <p:spPr bwMode="auto">
          <a:xfrm>
            <a:off x="573722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2" name="Rectangle 695"/>
          <p:cNvSpPr>
            <a:spLocks noChangeArrowheads="1"/>
          </p:cNvSpPr>
          <p:nvPr/>
        </p:nvSpPr>
        <p:spPr bwMode="auto">
          <a:xfrm>
            <a:off x="28654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3" name="Rectangle 696"/>
          <p:cNvSpPr>
            <a:spLocks noChangeArrowheads="1"/>
          </p:cNvSpPr>
          <p:nvPr/>
        </p:nvSpPr>
        <p:spPr bwMode="auto">
          <a:xfrm>
            <a:off x="29210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4" name="Rectangle 697"/>
          <p:cNvSpPr>
            <a:spLocks noChangeArrowheads="1"/>
          </p:cNvSpPr>
          <p:nvPr/>
        </p:nvSpPr>
        <p:spPr bwMode="auto">
          <a:xfrm>
            <a:off x="29781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5" name="Rectangle 698"/>
          <p:cNvSpPr>
            <a:spLocks noChangeArrowheads="1"/>
          </p:cNvSpPr>
          <p:nvPr/>
        </p:nvSpPr>
        <p:spPr bwMode="auto">
          <a:xfrm>
            <a:off x="30051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6" name="Rectangle 699"/>
          <p:cNvSpPr>
            <a:spLocks noChangeArrowheads="1"/>
          </p:cNvSpPr>
          <p:nvPr/>
        </p:nvSpPr>
        <p:spPr bwMode="auto">
          <a:xfrm>
            <a:off x="30638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7" name="Rectangle 700"/>
          <p:cNvSpPr>
            <a:spLocks noChangeArrowheads="1"/>
          </p:cNvSpPr>
          <p:nvPr/>
        </p:nvSpPr>
        <p:spPr bwMode="auto">
          <a:xfrm>
            <a:off x="31178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8" name="Rectangle 701"/>
          <p:cNvSpPr>
            <a:spLocks noChangeArrowheads="1"/>
          </p:cNvSpPr>
          <p:nvPr/>
        </p:nvSpPr>
        <p:spPr bwMode="auto">
          <a:xfrm>
            <a:off x="31464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9" name="Rectangle 702"/>
          <p:cNvSpPr>
            <a:spLocks noChangeArrowheads="1"/>
          </p:cNvSpPr>
          <p:nvPr/>
        </p:nvSpPr>
        <p:spPr bwMode="auto">
          <a:xfrm>
            <a:off x="32035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9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0" name="Rectangle 703"/>
          <p:cNvSpPr>
            <a:spLocks noChangeArrowheads="1"/>
          </p:cNvSpPr>
          <p:nvPr/>
        </p:nvSpPr>
        <p:spPr bwMode="auto">
          <a:xfrm>
            <a:off x="32591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1" name="Rectangle 704"/>
          <p:cNvSpPr>
            <a:spLocks noChangeArrowheads="1"/>
          </p:cNvSpPr>
          <p:nvPr/>
        </p:nvSpPr>
        <p:spPr bwMode="auto">
          <a:xfrm>
            <a:off x="4295775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2" name="Rectangle 705"/>
          <p:cNvSpPr>
            <a:spLocks noChangeArrowheads="1"/>
          </p:cNvSpPr>
          <p:nvPr/>
        </p:nvSpPr>
        <p:spPr bwMode="auto">
          <a:xfrm>
            <a:off x="43259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3" name="Rectangle 706"/>
          <p:cNvSpPr>
            <a:spLocks noChangeArrowheads="1"/>
          </p:cNvSpPr>
          <p:nvPr/>
        </p:nvSpPr>
        <p:spPr bwMode="auto">
          <a:xfrm>
            <a:off x="437991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5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4" name="Rectangle 707"/>
          <p:cNvSpPr>
            <a:spLocks noChangeArrowheads="1"/>
          </p:cNvSpPr>
          <p:nvPr/>
        </p:nvSpPr>
        <p:spPr bwMode="auto">
          <a:xfrm>
            <a:off x="44386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5" name="Rectangle 708"/>
          <p:cNvSpPr>
            <a:spLocks noChangeArrowheads="1"/>
          </p:cNvSpPr>
          <p:nvPr/>
        </p:nvSpPr>
        <p:spPr bwMode="auto">
          <a:xfrm>
            <a:off x="44656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6" name="Rectangle 709"/>
          <p:cNvSpPr>
            <a:spLocks noChangeArrowheads="1"/>
          </p:cNvSpPr>
          <p:nvPr/>
        </p:nvSpPr>
        <p:spPr bwMode="auto">
          <a:xfrm>
            <a:off x="45212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4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7" name="Rectangle 710"/>
          <p:cNvSpPr>
            <a:spLocks noChangeArrowheads="1"/>
          </p:cNvSpPr>
          <p:nvPr/>
        </p:nvSpPr>
        <p:spPr bwMode="auto">
          <a:xfrm>
            <a:off x="45783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8" name="Rectangle 711"/>
          <p:cNvSpPr>
            <a:spLocks noChangeArrowheads="1"/>
          </p:cNvSpPr>
          <p:nvPr/>
        </p:nvSpPr>
        <p:spPr bwMode="auto">
          <a:xfrm>
            <a:off x="46069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9" name="Rectangle 712"/>
          <p:cNvSpPr>
            <a:spLocks noChangeArrowheads="1"/>
          </p:cNvSpPr>
          <p:nvPr/>
        </p:nvSpPr>
        <p:spPr bwMode="auto">
          <a:xfrm>
            <a:off x="46640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0" name="Rectangle 713"/>
          <p:cNvSpPr>
            <a:spLocks noChangeArrowheads="1"/>
          </p:cNvSpPr>
          <p:nvPr/>
        </p:nvSpPr>
        <p:spPr bwMode="auto">
          <a:xfrm>
            <a:off x="4719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1" name="Rectangle 714"/>
          <p:cNvSpPr>
            <a:spLocks noChangeArrowheads="1"/>
          </p:cNvSpPr>
          <p:nvPr/>
        </p:nvSpPr>
        <p:spPr bwMode="auto">
          <a:xfrm>
            <a:off x="47466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2" name="Rectangle 715"/>
          <p:cNvSpPr>
            <a:spLocks noChangeArrowheads="1"/>
          </p:cNvSpPr>
          <p:nvPr/>
        </p:nvSpPr>
        <p:spPr bwMode="auto">
          <a:xfrm>
            <a:off x="48037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3" name="Rectangle 716"/>
          <p:cNvSpPr>
            <a:spLocks noChangeArrowheads="1"/>
          </p:cNvSpPr>
          <p:nvPr/>
        </p:nvSpPr>
        <p:spPr bwMode="auto">
          <a:xfrm>
            <a:off x="48593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4" name="Rectangle 717"/>
          <p:cNvSpPr>
            <a:spLocks noChangeArrowheads="1"/>
          </p:cNvSpPr>
          <p:nvPr/>
        </p:nvSpPr>
        <p:spPr bwMode="auto">
          <a:xfrm>
            <a:off x="48895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5" name="Rectangle 718"/>
          <p:cNvSpPr>
            <a:spLocks noChangeArrowheads="1"/>
          </p:cNvSpPr>
          <p:nvPr/>
        </p:nvSpPr>
        <p:spPr bwMode="auto">
          <a:xfrm>
            <a:off x="494506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6" name="Rectangle 719"/>
          <p:cNvSpPr>
            <a:spLocks noChangeArrowheads="1"/>
          </p:cNvSpPr>
          <p:nvPr/>
        </p:nvSpPr>
        <p:spPr bwMode="auto">
          <a:xfrm>
            <a:off x="5002213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7" name="Rectangle 720"/>
          <p:cNvSpPr>
            <a:spLocks noChangeArrowheads="1"/>
          </p:cNvSpPr>
          <p:nvPr/>
        </p:nvSpPr>
        <p:spPr bwMode="auto">
          <a:xfrm>
            <a:off x="50292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8" name="Rectangle 721"/>
          <p:cNvSpPr>
            <a:spLocks noChangeArrowheads="1"/>
          </p:cNvSpPr>
          <p:nvPr/>
        </p:nvSpPr>
        <p:spPr bwMode="auto">
          <a:xfrm>
            <a:off x="50879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9" name="Rectangle 722"/>
          <p:cNvSpPr>
            <a:spLocks noChangeArrowheads="1"/>
          </p:cNvSpPr>
          <p:nvPr/>
        </p:nvSpPr>
        <p:spPr bwMode="auto">
          <a:xfrm>
            <a:off x="51435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0" name="Rectangle 723"/>
          <p:cNvSpPr>
            <a:spLocks noChangeArrowheads="1"/>
          </p:cNvSpPr>
          <p:nvPr/>
        </p:nvSpPr>
        <p:spPr bwMode="auto">
          <a:xfrm>
            <a:off x="51704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9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1" name="Rectangle 724"/>
          <p:cNvSpPr>
            <a:spLocks noChangeArrowheads="1"/>
          </p:cNvSpPr>
          <p:nvPr/>
        </p:nvSpPr>
        <p:spPr bwMode="auto">
          <a:xfrm>
            <a:off x="5227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2" name="Rectangle 725"/>
          <p:cNvSpPr>
            <a:spLocks noChangeArrowheads="1"/>
          </p:cNvSpPr>
          <p:nvPr/>
        </p:nvSpPr>
        <p:spPr bwMode="auto">
          <a:xfrm>
            <a:off x="525621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8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3" name="Rectangle 726"/>
          <p:cNvSpPr>
            <a:spLocks noChangeArrowheads="1"/>
          </p:cNvSpPr>
          <p:nvPr/>
        </p:nvSpPr>
        <p:spPr bwMode="auto">
          <a:xfrm>
            <a:off x="5313363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4" name="Rectangle 727"/>
          <p:cNvSpPr>
            <a:spLocks noChangeArrowheads="1"/>
          </p:cNvSpPr>
          <p:nvPr/>
        </p:nvSpPr>
        <p:spPr bwMode="auto">
          <a:xfrm>
            <a:off x="5730875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5" name="Rectangle 728"/>
          <p:cNvSpPr>
            <a:spLocks noChangeArrowheads="1"/>
          </p:cNvSpPr>
          <p:nvPr/>
        </p:nvSpPr>
        <p:spPr bwMode="auto">
          <a:xfrm>
            <a:off x="57610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6" name="Rectangle 729"/>
          <p:cNvSpPr>
            <a:spLocks noChangeArrowheads="1"/>
          </p:cNvSpPr>
          <p:nvPr/>
        </p:nvSpPr>
        <p:spPr bwMode="auto">
          <a:xfrm>
            <a:off x="58166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7" name="Rectangle 730"/>
          <p:cNvSpPr>
            <a:spLocks noChangeArrowheads="1"/>
          </p:cNvSpPr>
          <p:nvPr/>
        </p:nvSpPr>
        <p:spPr bwMode="auto">
          <a:xfrm>
            <a:off x="584676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8" name="Rectangle 731"/>
          <p:cNvSpPr>
            <a:spLocks noChangeArrowheads="1"/>
          </p:cNvSpPr>
          <p:nvPr/>
        </p:nvSpPr>
        <p:spPr bwMode="auto">
          <a:xfrm>
            <a:off x="59055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9" name="Rectangle 732"/>
          <p:cNvSpPr>
            <a:spLocks noChangeArrowheads="1"/>
          </p:cNvSpPr>
          <p:nvPr/>
        </p:nvSpPr>
        <p:spPr bwMode="auto">
          <a:xfrm>
            <a:off x="59324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0" name="Rectangle 733"/>
          <p:cNvSpPr>
            <a:spLocks noChangeArrowheads="1"/>
          </p:cNvSpPr>
          <p:nvPr/>
        </p:nvSpPr>
        <p:spPr bwMode="auto">
          <a:xfrm>
            <a:off x="5989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1" name="Rectangle 734"/>
          <p:cNvSpPr>
            <a:spLocks noChangeArrowheads="1"/>
          </p:cNvSpPr>
          <p:nvPr/>
        </p:nvSpPr>
        <p:spPr bwMode="auto">
          <a:xfrm>
            <a:off x="60213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2" name="Rectangle 735"/>
          <p:cNvSpPr>
            <a:spLocks noChangeArrowheads="1"/>
          </p:cNvSpPr>
          <p:nvPr/>
        </p:nvSpPr>
        <p:spPr bwMode="auto">
          <a:xfrm>
            <a:off x="60785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3" name="Freeform 736"/>
          <p:cNvSpPr>
            <a:spLocks/>
          </p:cNvSpPr>
          <p:nvPr/>
        </p:nvSpPr>
        <p:spPr bwMode="auto">
          <a:xfrm>
            <a:off x="3405188" y="1311275"/>
            <a:ext cx="20637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0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0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"/>
              <a:gd name="T127" fmla="*/ 0 h 11"/>
              <a:gd name="T128" fmla="*/ 13 w 13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" h="11">
                <a:moveTo>
                  <a:pt x="6" y="11"/>
                </a:moveTo>
                <a:lnTo>
                  <a:pt x="8" y="11"/>
                </a:lnTo>
                <a:lnTo>
                  <a:pt x="9" y="11"/>
                </a:lnTo>
                <a:lnTo>
                  <a:pt x="11" y="9"/>
                </a:lnTo>
                <a:lnTo>
                  <a:pt x="11" y="7"/>
                </a:lnTo>
                <a:lnTo>
                  <a:pt x="13" y="5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4" name="Freeform 737"/>
          <p:cNvSpPr>
            <a:spLocks/>
          </p:cNvSpPr>
          <p:nvPr/>
        </p:nvSpPr>
        <p:spPr bwMode="auto">
          <a:xfrm>
            <a:off x="3468688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5" name="Freeform 738"/>
          <p:cNvSpPr>
            <a:spLocks/>
          </p:cNvSpPr>
          <p:nvPr/>
        </p:nvSpPr>
        <p:spPr bwMode="auto">
          <a:xfrm>
            <a:off x="3341688" y="1311275"/>
            <a:ext cx="20637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2147483647 w 13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"/>
              <a:gd name="T130" fmla="*/ 0 h 11"/>
              <a:gd name="T131" fmla="*/ 13 w 13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11" y="9"/>
                </a:lnTo>
                <a:lnTo>
                  <a:pt x="13" y="7"/>
                </a:lnTo>
                <a:lnTo>
                  <a:pt x="13" y="5"/>
                </a:lnTo>
                <a:lnTo>
                  <a:pt x="13" y="3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1" y="2"/>
                </a:lnTo>
                <a:lnTo>
                  <a:pt x="1" y="3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9"/>
                </a:lnTo>
                <a:lnTo>
                  <a:pt x="3" y="11"/>
                </a:lnTo>
                <a:lnTo>
                  <a:pt x="5" y="11"/>
                </a:lnTo>
                <a:lnTo>
                  <a:pt x="7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6" name="Freeform 739"/>
          <p:cNvSpPr>
            <a:spLocks/>
          </p:cNvSpPr>
          <p:nvPr/>
        </p:nvSpPr>
        <p:spPr bwMode="auto">
          <a:xfrm>
            <a:off x="3590925" y="1311275"/>
            <a:ext cx="20638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"/>
              <a:gd name="T127" fmla="*/ 0 h 11"/>
              <a:gd name="T128" fmla="*/ 13 w 13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2" y="9"/>
                </a:lnTo>
                <a:lnTo>
                  <a:pt x="12" y="7"/>
                </a:lnTo>
                <a:lnTo>
                  <a:pt x="13" y="7"/>
                </a:lnTo>
                <a:lnTo>
                  <a:pt x="13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7" name="Freeform 740"/>
          <p:cNvSpPr>
            <a:spLocks/>
          </p:cNvSpPr>
          <p:nvPr/>
        </p:nvSpPr>
        <p:spPr bwMode="auto">
          <a:xfrm>
            <a:off x="3654425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2147483647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2147483647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8" name="Freeform 741"/>
          <p:cNvSpPr>
            <a:spLocks/>
          </p:cNvSpPr>
          <p:nvPr/>
        </p:nvSpPr>
        <p:spPr bwMode="auto">
          <a:xfrm>
            <a:off x="353060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0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0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3" y="11"/>
                </a:moveTo>
                <a:lnTo>
                  <a:pt x="5" y="11"/>
                </a:ln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3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11"/>
                </a:lnTo>
                <a:lnTo>
                  <a:pt x="3" y="11"/>
                </a:lnTo>
                <a:lnTo>
                  <a:pt x="5" y="11"/>
                </a:lnTo>
                <a:lnTo>
                  <a:pt x="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9" name="Freeform 742"/>
          <p:cNvSpPr>
            <a:spLocks/>
          </p:cNvSpPr>
          <p:nvPr/>
        </p:nvSpPr>
        <p:spPr bwMode="auto">
          <a:xfrm>
            <a:off x="3783013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0" name="Freeform 743"/>
          <p:cNvSpPr>
            <a:spLocks/>
          </p:cNvSpPr>
          <p:nvPr/>
        </p:nvSpPr>
        <p:spPr bwMode="auto">
          <a:xfrm>
            <a:off x="3846513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2147483647 w 12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"/>
              <a:gd name="T130" fmla="*/ 0 h 11"/>
              <a:gd name="T131" fmla="*/ 12 w 12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1" name="Freeform 744"/>
          <p:cNvSpPr>
            <a:spLocks/>
          </p:cNvSpPr>
          <p:nvPr/>
        </p:nvSpPr>
        <p:spPr bwMode="auto">
          <a:xfrm>
            <a:off x="3719513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2" name="Freeform 745"/>
          <p:cNvSpPr>
            <a:spLocks/>
          </p:cNvSpPr>
          <p:nvPr/>
        </p:nvSpPr>
        <p:spPr bwMode="auto">
          <a:xfrm>
            <a:off x="5310188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0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0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2147483647 w 12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"/>
              <a:gd name="T130" fmla="*/ 0 h 11"/>
              <a:gd name="T131" fmla="*/ 12 w 12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0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3" name="Freeform 746"/>
          <p:cNvSpPr>
            <a:spLocks/>
          </p:cNvSpPr>
          <p:nvPr/>
        </p:nvSpPr>
        <p:spPr bwMode="auto">
          <a:xfrm>
            <a:off x="5372100" y="1311275"/>
            <a:ext cx="20638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2147483647 w 13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"/>
              <a:gd name="T130" fmla="*/ 0 h 11"/>
              <a:gd name="T131" fmla="*/ 13 w 13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11" y="9"/>
                </a:lnTo>
                <a:lnTo>
                  <a:pt x="11" y="7"/>
                </a:lnTo>
                <a:lnTo>
                  <a:pt x="13" y="7"/>
                </a:lnTo>
                <a:lnTo>
                  <a:pt x="13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1" y="2"/>
                </a:lnTo>
                <a:lnTo>
                  <a:pt x="1" y="3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9"/>
                </a:lnTo>
                <a:lnTo>
                  <a:pt x="3" y="11"/>
                </a:lnTo>
                <a:lnTo>
                  <a:pt x="5" y="11"/>
                </a:lnTo>
                <a:lnTo>
                  <a:pt x="7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4" name="Freeform 747"/>
          <p:cNvSpPr>
            <a:spLocks/>
          </p:cNvSpPr>
          <p:nvPr/>
        </p:nvSpPr>
        <p:spPr bwMode="auto">
          <a:xfrm>
            <a:off x="524668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5" name="Freeform 748"/>
          <p:cNvSpPr>
            <a:spLocks/>
          </p:cNvSpPr>
          <p:nvPr/>
        </p:nvSpPr>
        <p:spPr bwMode="auto">
          <a:xfrm>
            <a:off x="5499100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6" name="Freeform 749"/>
          <p:cNvSpPr>
            <a:spLocks/>
          </p:cNvSpPr>
          <p:nvPr/>
        </p:nvSpPr>
        <p:spPr bwMode="auto">
          <a:xfrm>
            <a:off x="556418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1" y="9"/>
                </a:lnTo>
                <a:lnTo>
                  <a:pt x="1" y="11"/>
                </a:lnTo>
                <a:lnTo>
                  <a:pt x="3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7" name="Freeform 750"/>
          <p:cNvSpPr>
            <a:spLocks/>
          </p:cNvSpPr>
          <p:nvPr/>
        </p:nvSpPr>
        <p:spPr bwMode="auto">
          <a:xfrm>
            <a:off x="543560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2147483647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2147483647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8" name="Freeform 751"/>
          <p:cNvSpPr>
            <a:spLocks/>
          </p:cNvSpPr>
          <p:nvPr/>
        </p:nvSpPr>
        <p:spPr bwMode="auto">
          <a:xfrm>
            <a:off x="3968750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9" name="Freeform 752"/>
          <p:cNvSpPr>
            <a:spLocks/>
          </p:cNvSpPr>
          <p:nvPr/>
        </p:nvSpPr>
        <p:spPr bwMode="auto">
          <a:xfrm>
            <a:off x="403383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5" y="11"/>
                </a:ln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1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1" y="9"/>
                </a:lnTo>
                <a:lnTo>
                  <a:pt x="1" y="11"/>
                </a:lnTo>
                <a:lnTo>
                  <a:pt x="3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0" name="Freeform 753"/>
          <p:cNvSpPr>
            <a:spLocks/>
          </p:cNvSpPr>
          <p:nvPr/>
        </p:nvSpPr>
        <p:spPr bwMode="auto">
          <a:xfrm>
            <a:off x="390525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6" y="11"/>
                </a:moveTo>
                <a:lnTo>
                  <a:pt x="8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1" name="Freeform 754"/>
          <p:cNvSpPr>
            <a:spLocks/>
          </p:cNvSpPr>
          <p:nvPr/>
        </p:nvSpPr>
        <p:spPr bwMode="auto">
          <a:xfrm>
            <a:off x="4094163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2" name="Freeform 755"/>
          <p:cNvSpPr>
            <a:spLocks/>
          </p:cNvSpPr>
          <p:nvPr/>
        </p:nvSpPr>
        <p:spPr bwMode="auto">
          <a:xfrm>
            <a:off x="3044825" y="2892425"/>
            <a:ext cx="46038" cy="33338"/>
          </a:xfrm>
          <a:custGeom>
            <a:avLst/>
            <a:gdLst>
              <a:gd name="T0" fmla="*/ 0 w 29"/>
              <a:gd name="T1" fmla="*/ 0 h 21"/>
              <a:gd name="T2" fmla="*/ 2147483647 w 29"/>
              <a:gd name="T3" fmla="*/ 2147483647 h 21"/>
              <a:gd name="T4" fmla="*/ 2147483647 w 29"/>
              <a:gd name="T5" fmla="*/ 2147483647 h 21"/>
              <a:gd name="T6" fmla="*/ 0 w 29"/>
              <a:gd name="T7" fmla="*/ 2147483647 h 21"/>
              <a:gd name="T8" fmla="*/ 0 w 29"/>
              <a:gd name="T9" fmla="*/ 2147483647 h 21"/>
              <a:gd name="T10" fmla="*/ 0 w 29"/>
              <a:gd name="T11" fmla="*/ 2147483647 h 21"/>
              <a:gd name="T12" fmla="*/ 0 w 29"/>
              <a:gd name="T13" fmla="*/ 0 h 21"/>
              <a:gd name="T14" fmla="*/ 0 w 29"/>
              <a:gd name="T15" fmla="*/ 0 h 21"/>
              <a:gd name="T16" fmla="*/ 0 w 29"/>
              <a:gd name="T17" fmla="*/ 2147483647 h 21"/>
              <a:gd name="T18" fmla="*/ 2147483647 w 29"/>
              <a:gd name="T19" fmla="*/ 2147483647 h 21"/>
              <a:gd name="T20" fmla="*/ 2147483647 w 29"/>
              <a:gd name="T21" fmla="*/ 2147483647 h 21"/>
              <a:gd name="T22" fmla="*/ 0 w 29"/>
              <a:gd name="T23" fmla="*/ 2147483647 h 21"/>
              <a:gd name="T24" fmla="*/ 0 w 29"/>
              <a:gd name="T25" fmla="*/ 2147483647 h 21"/>
              <a:gd name="T26" fmla="*/ 0 w 29"/>
              <a:gd name="T27" fmla="*/ 2147483647 h 21"/>
              <a:gd name="T28" fmla="*/ 0 w 29"/>
              <a:gd name="T29" fmla="*/ 2147483647 h 21"/>
              <a:gd name="T30" fmla="*/ 0 w 29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21"/>
              <a:gd name="T50" fmla="*/ 29 w 29"/>
              <a:gd name="T51" fmla="*/ 21 h 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21">
                <a:moveTo>
                  <a:pt x="0" y="0"/>
                </a:moveTo>
                <a:lnTo>
                  <a:pt x="29" y="2"/>
                </a:lnTo>
                <a:lnTo>
                  <a:pt x="29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1"/>
                </a:lnTo>
                <a:lnTo>
                  <a:pt x="0" y="21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3" name="Freeform 756"/>
          <p:cNvSpPr>
            <a:spLocks/>
          </p:cNvSpPr>
          <p:nvPr/>
        </p:nvSpPr>
        <p:spPr bwMode="auto">
          <a:xfrm>
            <a:off x="3044825" y="2755900"/>
            <a:ext cx="46038" cy="30163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5"/>
                </a:lnTo>
                <a:lnTo>
                  <a:pt x="29" y="15"/>
                </a:lnTo>
                <a:lnTo>
                  <a:pt x="29" y="19"/>
                </a:lnTo>
                <a:lnTo>
                  <a:pt x="0" y="19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4" name="Freeform 757"/>
          <p:cNvSpPr>
            <a:spLocks/>
          </p:cNvSpPr>
          <p:nvPr/>
        </p:nvSpPr>
        <p:spPr bwMode="auto">
          <a:xfrm>
            <a:off x="3044825" y="2613025"/>
            <a:ext cx="46038" cy="30163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5"/>
                </a:lnTo>
                <a:lnTo>
                  <a:pt x="0" y="5"/>
                </a:lnTo>
                <a:lnTo>
                  <a:pt x="0" y="0"/>
                </a:lnTo>
                <a:lnTo>
                  <a:pt x="0" y="15"/>
                </a:lnTo>
                <a:lnTo>
                  <a:pt x="29" y="15"/>
                </a:lnTo>
                <a:lnTo>
                  <a:pt x="29" y="19"/>
                </a:lnTo>
                <a:lnTo>
                  <a:pt x="0" y="19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5" name="Freeform 758"/>
          <p:cNvSpPr>
            <a:spLocks/>
          </p:cNvSpPr>
          <p:nvPr/>
        </p:nvSpPr>
        <p:spPr bwMode="auto">
          <a:xfrm>
            <a:off x="3044825" y="2468563"/>
            <a:ext cx="46038" cy="33337"/>
          </a:xfrm>
          <a:custGeom>
            <a:avLst/>
            <a:gdLst>
              <a:gd name="T0" fmla="*/ 0 w 29"/>
              <a:gd name="T1" fmla="*/ 0 h 21"/>
              <a:gd name="T2" fmla="*/ 2147483647 w 29"/>
              <a:gd name="T3" fmla="*/ 2147483647 h 21"/>
              <a:gd name="T4" fmla="*/ 2147483647 w 29"/>
              <a:gd name="T5" fmla="*/ 2147483647 h 21"/>
              <a:gd name="T6" fmla="*/ 0 w 29"/>
              <a:gd name="T7" fmla="*/ 2147483647 h 21"/>
              <a:gd name="T8" fmla="*/ 0 w 29"/>
              <a:gd name="T9" fmla="*/ 2147483647 h 21"/>
              <a:gd name="T10" fmla="*/ 0 w 29"/>
              <a:gd name="T11" fmla="*/ 2147483647 h 21"/>
              <a:gd name="T12" fmla="*/ 0 w 29"/>
              <a:gd name="T13" fmla="*/ 0 h 21"/>
              <a:gd name="T14" fmla="*/ 0 w 29"/>
              <a:gd name="T15" fmla="*/ 0 h 21"/>
              <a:gd name="T16" fmla="*/ 0 w 29"/>
              <a:gd name="T17" fmla="*/ 2147483647 h 21"/>
              <a:gd name="T18" fmla="*/ 2147483647 w 29"/>
              <a:gd name="T19" fmla="*/ 2147483647 h 21"/>
              <a:gd name="T20" fmla="*/ 2147483647 w 29"/>
              <a:gd name="T21" fmla="*/ 2147483647 h 21"/>
              <a:gd name="T22" fmla="*/ 0 w 29"/>
              <a:gd name="T23" fmla="*/ 2147483647 h 21"/>
              <a:gd name="T24" fmla="*/ 0 w 29"/>
              <a:gd name="T25" fmla="*/ 2147483647 h 21"/>
              <a:gd name="T26" fmla="*/ 0 w 29"/>
              <a:gd name="T27" fmla="*/ 2147483647 h 21"/>
              <a:gd name="T28" fmla="*/ 0 w 29"/>
              <a:gd name="T29" fmla="*/ 2147483647 h 21"/>
              <a:gd name="T30" fmla="*/ 0 w 29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21"/>
              <a:gd name="T50" fmla="*/ 29 w 29"/>
              <a:gd name="T51" fmla="*/ 21 h 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21">
                <a:moveTo>
                  <a:pt x="0" y="0"/>
                </a:moveTo>
                <a:lnTo>
                  <a:pt x="29" y="2"/>
                </a:lnTo>
                <a:lnTo>
                  <a:pt x="29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1"/>
                </a:lnTo>
                <a:lnTo>
                  <a:pt x="0" y="21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6" name="Freeform 759"/>
          <p:cNvSpPr>
            <a:spLocks/>
          </p:cNvSpPr>
          <p:nvPr/>
        </p:nvSpPr>
        <p:spPr bwMode="auto">
          <a:xfrm>
            <a:off x="3044825" y="2335213"/>
            <a:ext cx="46038" cy="30162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3"/>
                </a:lnTo>
                <a:lnTo>
                  <a:pt x="29" y="13"/>
                </a:lnTo>
                <a:lnTo>
                  <a:pt x="29" y="19"/>
                </a:lnTo>
                <a:lnTo>
                  <a:pt x="0" y="19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7" name="Freeform 760"/>
          <p:cNvSpPr>
            <a:spLocks/>
          </p:cNvSpPr>
          <p:nvPr/>
        </p:nvSpPr>
        <p:spPr bwMode="auto">
          <a:xfrm>
            <a:off x="3044825" y="2197100"/>
            <a:ext cx="46038" cy="31750"/>
          </a:xfrm>
          <a:custGeom>
            <a:avLst/>
            <a:gdLst>
              <a:gd name="T0" fmla="*/ 0 w 29"/>
              <a:gd name="T1" fmla="*/ 0 h 20"/>
              <a:gd name="T2" fmla="*/ 2147483647 w 29"/>
              <a:gd name="T3" fmla="*/ 0 h 20"/>
              <a:gd name="T4" fmla="*/ 2147483647 w 29"/>
              <a:gd name="T5" fmla="*/ 2147483647 h 20"/>
              <a:gd name="T6" fmla="*/ 0 w 29"/>
              <a:gd name="T7" fmla="*/ 2147483647 h 20"/>
              <a:gd name="T8" fmla="*/ 0 w 29"/>
              <a:gd name="T9" fmla="*/ 0 h 20"/>
              <a:gd name="T10" fmla="*/ 0 w 29"/>
              <a:gd name="T11" fmla="*/ 0 h 20"/>
              <a:gd name="T12" fmla="*/ 0 w 29"/>
              <a:gd name="T13" fmla="*/ 0 h 20"/>
              <a:gd name="T14" fmla="*/ 0 w 29"/>
              <a:gd name="T15" fmla="*/ 2147483647 h 20"/>
              <a:gd name="T16" fmla="*/ 2147483647 w 29"/>
              <a:gd name="T17" fmla="*/ 2147483647 h 20"/>
              <a:gd name="T18" fmla="*/ 2147483647 w 29"/>
              <a:gd name="T19" fmla="*/ 2147483647 h 20"/>
              <a:gd name="T20" fmla="*/ 0 w 29"/>
              <a:gd name="T21" fmla="*/ 2147483647 h 20"/>
              <a:gd name="T22" fmla="*/ 0 w 29"/>
              <a:gd name="T23" fmla="*/ 2147483647 h 20"/>
              <a:gd name="T24" fmla="*/ 0 w 29"/>
              <a:gd name="T25" fmla="*/ 2147483647 h 20"/>
              <a:gd name="T26" fmla="*/ 0 w 29"/>
              <a:gd name="T27" fmla="*/ 2147483647 h 20"/>
              <a:gd name="T28" fmla="*/ 0 w 29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20"/>
              <a:gd name="T47" fmla="*/ 29 w 29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20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0"/>
                </a:lnTo>
                <a:lnTo>
                  <a:pt x="0" y="20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0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BEFBE6-E0DA-4D4D-9385-50DEFE16518B}" type="slidenum">
              <a:rPr lang="en-US" altLang="zh-TW" sz="1400" smtClean="0">
                <a:latin typeface="Comic Sans MS" pitchFamily="66" charset="0"/>
              </a:rPr>
              <a:pPr/>
              <a:t>139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a typeface="新細明體" pitchFamily="18" charset="-120"/>
              </a:rPr>
              <a:t>TLB and Context Switch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33528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multi-programming we need to use TLB for the active process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What to do with TLB at context switch?</a:t>
            </a:r>
          </a:p>
          <a:p>
            <a:r>
              <a:rPr lang="en-US" altLang="zh-TW" smtClean="0">
                <a:ea typeface="新細明體" pitchFamily="18" charset="-120"/>
              </a:rPr>
              <a:t>Too costly to clear TLB on every context switch</a:t>
            </a:r>
          </a:p>
          <a:p>
            <a:r>
              <a:rPr lang="en-US" altLang="zh-TW" smtClean="0">
                <a:ea typeface="新細明體" pitchFamily="18" charset="-120"/>
              </a:rPr>
              <a:t>Keep track of PTE in TLB per process using ASID</a:t>
            </a:r>
          </a:p>
        </p:txBody>
      </p:sp>
    </p:spTree>
    <p:extLst>
      <p:ext uri="{BB962C8B-B14F-4D97-AF65-F5344CB8AC3E}">
        <p14:creationId xmlns:p14="http://schemas.microsoft.com/office/powerpoint/2010/main" val="24409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0762"/>
            <a:ext cx="8229600" cy="4906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only 6% of this (25 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3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9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C6D7BF-8F20-47C8-AA19-BC6B398B8C22}" type="slidenum">
              <a:rPr lang="en-US" altLang="zh-TW" sz="1400" smtClean="0">
                <a:latin typeface="Comic Sans MS" pitchFamily="66" charset="0"/>
              </a:rPr>
              <a:pPr/>
              <a:t>140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ea typeface="新細明體" pitchFamily="18" charset="-120"/>
              </a:rPr>
              <a:t>TLB Organization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81200" y="1527175"/>
          <a:ext cx="56086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Document" r:id="rId3" imgW="5614200" imgH="1184400" progId="Word.Document.8">
                  <p:embed/>
                </p:oleObj>
              </mc:Choice>
              <mc:Fallback>
                <p:oleObj name="Document" r:id="rId3" imgW="5614200" imgH="118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7175"/>
                        <a:ext cx="56086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6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077200" cy="3429000"/>
          </a:xfrm>
          <a:gradFill rotWithShape="0">
            <a:gsLst>
              <a:gs pos="0">
                <a:srgbClr val="FFFFCC"/>
              </a:gs>
              <a:gs pos="100000">
                <a:srgbClr val="EFFFEF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ea typeface="新細明體" pitchFamily="18" charset="-120"/>
              </a:rPr>
              <a:t>Additional info per page</a:t>
            </a:r>
          </a:p>
          <a:p>
            <a:pPr lvl="1">
              <a:defRPr/>
            </a:pPr>
            <a:r>
              <a:rPr lang="en-US" altLang="zh-TW" sz="2000" dirty="0" smtClean="0">
                <a:ea typeface="新細明體" pitchFamily="18" charset="-120"/>
              </a:rPr>
              <a:t>Dirty: page modified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(if the page is swapped out, should the disk copy be updated?)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sz="2000" dirty="0" smtClean="0">
                <a:ea typeface="新細明體" pitchFamily="18" charset="-120"/>
              </a:rPr>
              <a:t>Valid: TLB entry valid</a:t>
            </a:r>
          </a:p>
          <a:p>
            <a:pPr lvl="1">
              <a:defRPr/>
            </a:pPr>
            <a:r>
              <a:rPr lang="en-US" altLang="zh-TW" sz="2000" dirty="0" smtClean="0">
                <a:ea typeface="新細明體" pitchFamily="18" charset="-120"/>
              </a:rPr>
              <a:t>Used: Recently used or not (for selecting a page for eviction)</a:t>
            </a:r>
          </a:p>
          <a:p>
            <a:pPr lvl="1">
              <a:defRPr/>
            </a:pPr>
            <a:r>
              <a:rPr lang="en-US" altLang="zh-TW" sz="2000" dirty="0" smtClean="0">
                <a:ea typeface="新細明體" pitchFamily="18" charset="-120"/>
              </a:rPr>
              <a:t>Access: Read/Write</a:t>
            </a:r>
          </a:p>
          <a:p>
            <a:pPr lvl="1">
              <a:defRPr/>
            </a:pPr>
            <a:r>
              <a:rPr lang="en-US" altLang="zh-TW" sz="2000" dirty="0" err="1" smtClean="0">
                <a:ea typeface="新細明體" pitchFamily="18" charset="-120"/>
              </a:rPr>
              <a:t>ASID:Address</a:t>
            </a:r>
            <a:r>
              <a:rPr lang="en-US" altLang="zh-TW" sz="2000" dirty="0" smtClean="0">
                <a:ea typeface="新細明體" pitchFamily="18" charset="-120"/>
              </a:rPr>
              <a:t> Space ID</a:t>
            </a:r>
          </a:p>
        </p:txBody>
      </p:sp>
      <p:sp>
        <p:nvSpPr>
          <p:cNvPr id="2436101" name="Line 5"/>
          <p:cNvSpPr>
            <a:spLocks noChangeShapeType="1"/>
          </p:cNvSpPr>
          <p:nvPr/>
        </p:nvSpPr>
        <p:spPr bwMode="auto">
          <a:xfrm>
            <a:off x="1295400" y="1143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6102" name="Line 6"/>
          <p:cNvSpPr>
            <a:spLocks noChangeShapeType="1"/>
          </p:cNvSpPr>
          <p:nvPr/>
        </p:nvSpPr>
        <p:spPr bwMode="auto">
          <a:xfrm>
            <a:off x="2590800" y="1143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6103" name="Text Box 7"/>
          <p:cNvSpPr txBox="1">
            <a:spLocks noChangeArrowheads="1"/>
          </p:cNvSpPr>
          <p:nvPr/>
        </p:nvSpPr>
        <p:spPr bwMode="auto">
          <a:xfrm>
            <a:off x="762000" y="990600"/>
            <a:ext cx="55403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8437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6D3C48-06E8-422E-AF3E-472A7F745424}" type="slidenum">
              <a:rPr lang="en-US" altLang="zh-TW" sz="1400" smtClean="0">
                <a:latin typeface="Comic Sans MS" pitchFamily="66" charset="0"/>
              </a:rPr>
              <a:pPr/>
              <a:t>141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Associativity of VM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3276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Cache miss penalty:  8-150 clock cycles</a:t>
            </a:r>
          </a:p>
          <a:p>
            <a:r>
              <a:rPr lang="en-US" altLang="zh-TW" dirty="0" smtClean="0">
                <a:ea typeface="新細明體" pitchFamily="18" charset="-120"/>
              </a:rPr>
              <a:t>VM miss penalty: 1,000,000 - 10,000,000 clock cycles</a:t>
            </a:r>
          </a:p>
          <a:p>
            <a:r>
              <a:rPr lang="en-US" altLang="zh-TW" dirty="0" smtClean="0">
                <a:ea typeface="新細明體" pitchFamily="18" charset="-120"/>
              </a:rPr>
              <a:t>Because of the high miss penalty, VM design minimizes miss rate by allowing full associativity for page placement</a:t>
            </a:r>
          </a:p>
        </p:txBody>
      </p:sp>
    </p:spTree>
    <p:extLst>
      <p:ext uri="{BB962C8B-B14F-4D97-AF65-F5344CB8AC3E}">
        <p14:creationId xmlns:p14="http://schemas.microsoft.com/office/powerpoint/2010/main" val="16880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29704-FDB2-493C-885E-FB2425D1EE82}" type="slidenum">
              <a:rPr lang="en-US" altLang="zh-TW" sz="1400" smtClean="0">
                <a:latin typeface="Comic Sans MS" pitchFamily="66" charset="0"/>
              </a:rPr>
              <a:pPr/>
              <a:t>142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Write Strategies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Disk I/O slow (millions of clock cycles)</a:t>
            </a:r>
          </a:p>
          <a:p>
            <a:r>
              <a:rPr lang="en-US" altLang="zh-TW" dirty="0" smtClean="0">
                <a:ea typeface="新細明體" pitchFamily="18" charset="-120"/>
              </a:rPr>
              <a:t>Always write-back; never write-through</a:t>
            </a:r>
          </a:p>
          <a:p>
            <a:r>
              <a:rPr lang="en-US" altLang="zh-TW" dirty="0" smtClean="0">
                <a:ea typeface="新細明體" pitchFamily="18" charset="-120"/>
              </a:rPr>
              <a:t>Use dirty bit to decide whether to write disk before eviction</a:t>
            </a:r>
          </a:p>
          <a:p>
            <a:r>
              <a:rPr lang="en-US" altLang="zh-TW" dirty="0" smtClean="0">
                <a:ea typeface="新細明體" pitchFamily="18" charset="-120"/>
              </a:rPr>
              <a:t>Smart disk controllers buffers writes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copy replaced page in buffer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read new page into main memory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write from buffer to disk</a:t>
            </a:r>
          </a:p>
        </p:txBody>
      </p:sp>
    </p:spTree>
    <p:extLst>
      <p:ext uri="{BB962C8B-B14F-4D97-AF65-F5344CB8AC3E}">
        <p14:creationId xmlns:p14="http://schemas.microsoft.com/office/powerpoint/2010/main" val="13133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6219" cy="48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Supports isolation and security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Sharing a computer among many unrelated users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Enabled by raw speed of processors, making the overhead more acceptable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Allows different ISAs and operating systems to be presented to user programs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“System Virtual Machines”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SVM software is called “virtual machine monitor” or “hypervisor”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Individual virtual machines run under the monitor are called “guest VMs” or “guest </a:t>
            </a:r>
            <a:r>
              <a:rPr lang="en-US" sz="2000" dirty="0" err="1" smtClean="0"/>
              <a:t>OSes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BE5172-B365-4019-A34F-696B59E57683}" type="slidenum">
              <a:rPr lang="en-US" altLang="zh-TW" sz="1400" smtClean="0">
                <a:latin typeface="Comic Sans MS" pitchFamily="66" charset="0"/>
              </a:rPr>
              <a:pPr/>
              <a:t>144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I/O Performance Measures</a:t>
            </a:r>
          </a:p>
        </p:txBody>
      </p:sp>
      <p:sp>
        <p:nvSpPr>
          <p:cNvPr id="247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76875"/>
          </a:xfrm>
        </p:spPr>
        <p:txBody>
          <a:bodyPr/>
          <a:lstStyle/>
          <a:p>
            <a:pPr marL="457200" indent="-457200">
              <a:spcBef>
                <a:spcPct val="35000"/>
              </a:spcBef>
            </a:pPr>
            <a:r>
              <a:rPr lang="en-US" altLang="zh-TW" sz="2400" smtClean="0">
                <a:solidFill>
                  <a:srgbClr val="0000FF"/>
                </a:solidFill>
                <a:ea typeface="新細明體" pitchFamily="18" charset="-120"/>
              </a:rPr>
              <a:t>I/O bandwidth</a:t>
            </a:r>
            <a:r>
              <a:rPr lang="en-US" altLang="zh-TW" sz="2400" smtClean="0">
                <a:ea typeface="新細明體" pitchFamily="18" charset="-120"/>
              </a:rPr>
              <a:t> (throughput) – amount of information that can be input (output) and communicated across an interconnect (e.g., a bus) to the processor/memory (I/O device) per unit time</a:t>
            </a:r>
          </a:p>
          <a:p>
            <a:pPr marL="876300" lvl="1" indent="-381000">
              <a:spcBef>
                <a:spcPct val="35000"/>
              </a:spcBef>
              <a:buFont typeface="Monotype Sorts" charset="0"/>
              <a:buAutoNum type="arabicPeriod"/>
            </a:pPr>
            <a:r>
              <a:rPr lang="en-US" altLang="zh-TW" sz="2000" smtClean="0">
                <a:ea typeface="新細明體" pitchFamily="18" charset="-120"/>
              </a:rPr>
              <a:t>How much data can we move through the system in a certain time?</a:t>
            </a:r>
          </a:p>
          <a:p>
            <a:pPr marL="876300" lvl="1" indent="-381000">
              <a:spcBef>
                <a:spcPct val="35000"/>
              </a:spcBef>
              <a:buFont typeface="Monotype Sorts" charset="0"/>
              <a:buAutoNum type="arabicPeriod"/>
            </a:pPr>
            <a:r>
              <a:rPr lang="en-US" altLang="zh-TW" sz="2000" smtClean="0">
                <a:ea typeface="新細明體" pitchFamily="18" charset="-120"/>
              </a:rPr>
              <a:t>How many I/O operations can we do per unit time?</a:t>
            </a:r>
          </a:p>
          <a:p>
            <a:pPr marL="1312863" lvl="2" indent="-342900">
              <a:spcBef>
                <a:spcPct val="35000"/>
              </a:spcBef>
              <a:buFont typeface="Monotype Sorts" charset="0"/>
              <a:buAutoNum type="arabicPeriod"/>
            </a:pPr>
            <a:endParaRPr lang="en-US" altLang="zh-TW" smtClean="0">
              <a:ea typeface="新細明體" pitchFamily="18" charset="-120"/>
            </a:endParaRPr>
          </a:p>
          <a:p>
            <a:pPr marL="457200" indent="-457200">
              <a:spcBef>
                <a:spcPct val="35000"/>
              </a:spcBef>
            </a:pPr>
            <a:r>
              <a:rPr lang="en-US" altLang="zh-TW" sz="2400" smtClean="0">
                <a:solidFill>
                  <a:srgbClr val="0000FF"/>
                </a:solidFill>
                <a:ea typeface="新細明體" pitchFamily="18" charset="-120"/>
              </a:rPr>
              <a:t>I/O response time</a:t>
            </a:r>
            <a:r>
              <a:rPr lang="en-US" altLang="zh-TW" sz="2400" smtClean="0">
                <a:solidFill>
                  <a:schemeClr val="accent1"/>
                </a:solidFill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</a:rPr>
              <a:t>(latency) – the total elapsed time to accomplish an input or output operation</a:t>
            </a:r>
          </a:p>
          <a:p>
            <a:pPr marL="876300" lvl="1" indent="-381000"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An especially important performance metric in real-time systems</a:t>
            </a:r>
          </a:p>
          <a:p>
            <a:pPr marL="1312863" lvl="2" indent="-342900">
              <a:spcBef>
                <a:spcPct val="35000"/>
              </a:spcBef>
            </a:pPr>
            <a:endParaRPr lang="en-US" altLang="zh-TW" smtClean="0">
              <a:ea typeface="新細明體" pitchFamily="18" charset="-120"/>
            </a:endParaRPr>
          </a:p>
          <a:p>
            <a:pPr marL="457200" indent="-457200"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Many applications require both high throughput and short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0108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3987" grpId="0" build="p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192EE2-22A8-4757-9722-C46CA7B3B5F9}" type="slidenum">
              <a:rPr lang="en-US" altLang="zh-TW" sz="1400" smtClean="0">
                <a:latin typeface="Comic Sans MS" pitchFamily="66" charset="0"/>
              </a:rPr>
              <a:pPr/>
              <a:t>145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172200" cy="474663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Hard Disk Performance</a:t>
            </a:r>
          </a:p>
        </p:txBody>
      </p:sp>
      <p:sp>
        <p:nvSpPr>
          <p:cNvPr id="2448387" name="Oval 3"/>
          <p:cNvSpPr>
            <a:spLocks noChangeArrowheads="1"/>
          </p:cNvSpPr>
          <p:nvPr/>
        </p:nvSpPr>
        <p:spPr bwMode="auto">
          <a:xfrm>
            <a:off x="2670175" y="1600200"/>
            <a:ext cx="3560763" cy="2190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88" name="Oval 4"/>
          <p:cNvSpPr>
            <a:spLocks noChangeArrowheads="1"/>
          </p:cNvSpPr>
          <p:nvPr/>
        </p:nvSpPr>
        <p:spPr bwMode="auto">
          <a:xfrm>
            <a:off x="2139950" y="2579688"/>
            <a:ext cx="4721225" cy="4238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89" name="Oval 5"/>
          <p:cNvSpPr>
            <a:spLocks noChangeArrowheads="1"/>
          </p:cNvSpPr>
          <p:nvPr/>
        </p:nvSpPr>
        <p:spPr bwMode="auto">
          <a:xfrm>
            <a:off x="2106613" y="2546350"/>
            <a:ext cx="4787900" cy="490538"/>
          </a:xfrm>
          <a:prstGeom prst="ellips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0" name="Oval 6"/>
          <p:cNvSpPr>
            <a:spLocks noChangeArrowheads="1"/>
          </p:cNvSpPr>
          <p:nvPr/>
        </p:nvSpPr>
        <p:spPr bwMode="auto">
          <a:xfrm>
            <a:off x="2670175" y="2681288"/>
            <a:ext cx="3560763" cy="220662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1" name="Oval 7"/>
          <p:cNvSpPr>
            <a:spLocks noChangeArrowheads="1"/>
          </p:cNvSpPr>
          <p:nvPr/>
        </p:nvSpPr>
        <p:spPr bwMode="auto">
          <a:xfrm>
            <a:off x="2652713" y="2665413"/>
            <a:ext cx="3595687" cy="254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2" name="Oval 8"/>
          <p:cNvSpPr>
            <a:spLocks noChangeArrowheads="1"/>
          </p:cNvSpPr>
          <p:nvPr/>
        </p:nvSpPr>
        <p:spPr bwMode="auto">
          <a:xfrm>
            <a:off x="2155825" y="2241550"/>
            <a:ext cx="4721225" cy="423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3" name="Oval 9"/>
          <p:cNvSpPr>
            <a:spLocks noChangeArrowheads="1"/>
          </p:cNvSpPr>
          <p:nvPr/>
        </p:nvSpPr>
        <p:spPr bwMode="auto">
          <a:xfrm>
            <a:off x="2122488" y="2208213"/>
            <a:ext cx="4787900" cy="490537"/>
          </a:xfrm>
          <a:prstGeom prst="ellips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4" name="Oval 10"/>
          <p:cNvSpPr>
            <a:spLocks noChangeArrowheads="1"/>
          </p:cNvSpPr>
          <p:nvPr/>
        </p:nvSpPr>
        <p:spPr bwMode="auto">
          <a:xfrm>
            <a:off x="2670175" y="2343150"/>
            <a:ext cx="3560763" cy="220663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5" name="Oval 11"/>
          <p:cNvSpPr>
            <a:spLocks noChangeArrowheads="1"/>
          </p:cNvSpPr>
          <p:nvPr/>
        </p:nvSpPr>
        <p:spPr bwMode="auto">
          <a:xfrm>
            <a:off x="2652713" y="2325688"/>
            <a:ext cx="3595687" cy="254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6" name="Oval 12"/>
          <p:cNvSpPr>
            <a:spLocks noChangeArrowheads="1"/>
          </p:cNvSpPr>
          <p:nvPr/>
        </p:nvSpPr>
        <p:spPr bwMode="auto">
          <a:xfrm>
            <a:off x="2139950" y="1885950"/>
            <a:ext cx="4721225" cy="423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7" name="Oval 13"/>
          <p:cNvSpPr>
            <a:spLocks noChangeArrowheads="1"/>
          </p:cNvSpPr>
          <p:nvPr/>
        </p:nvSpPr>
        <p:spPr bwMode="auto">
          <a:xfrm>
            <a:off x="2106613" y="1852613"/>
            <a:ext cx="4787900" cy="490537"/>
          </a:xfrm>
          <a:prstGeom prst="ellips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8" name="Oval 14"/>
          <p:cNvSpPr>
            <a:spLocks noChangeArrowheads="1"/>
          </p:cNvSpPr>
          <p:nvPr/>
        </p:nvSpPr>
        <p:spPr bwMode="auto">
          <a:xfrm>
            <a:off x="2670175" y="1954213"/>
            <a:ext cx="3560763" cy="21907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399" name="Oval 15"/>
          <p:cNvSpPr>
            <a:spLocks noChangeArrowheads="1"/>
          </p:cNvSpPr>
          <p:nvPr/>
        </p:nvSpPr>
        <p:spPr bwMode="auto">
          <a:xfrm>
            <a:off x="2652713" y="1936750"/>
            <a:ext cx="3595687" cy="254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0" name="Oval 16"/>
          <p:cNvSpPr>
            <a:spLocks noChangeArrowheads="1"/>
          </p:cNvSpPr>
          <p:nvPr/>
        </p:nvSpPr>
        <p:spPr bwMode="auto">
          <a:xfrm>
            <a:off x="2122488" y="1563688"/>
            <a:ext cx="4721225" cy="423862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1" name="Oval 17"/>
          <p:cNvSpPr>
            <a:spLocks noChangeArrowheads="1"/>
          </p:cNvSpPr>
          <p:nvPr/>
        </p:nvSpPr>
        <p:spPr bwMode="auto">
          <a:xfrm>
            <a:off x="2089150" y="1530350"/>
            <a:ext cx="4787900" cy="490538"/>
          </a:xfrm>
          <a:prstGeom prst="ellipse">
            <a:avLst/>
          </a:prstGeom>
          <a:solidFill>
            <a:schemeClr val="bg1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2" name="Oval 18"/>
          <p:cNvSpPr>
            <a:spLocks noChangeArrowheads="1"/>
          </p:cNvSpPr>
          <p:nvPr/>
        </p:nvSpPr>
        <p:spPr bwMode="auto">
          <a:xfrm>
            <a:off x="2667000" y="1600200"/>
            <a:ext cx="3595688" cy="2540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3" name="Oval 19"/>
          <p:cNvSpPr>
            <a:spLocks noChangeArrowheads="1"/>
          </p:cNvSpPr>
          <p:nvPr/>
        </p:nvSpPr>
        <p:spPr bwMode="auto">
          <a:xfrm>
            <a:off x="3829050" y="1733550"/>
            <a:ext cx="1258888" cy="682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4" name="Oval 20"/>
          <p:cNvSpPr>
            <a:spLocks noChangeArrowheads="1"/>
          </p:cNvSpPr>
          <p:nvPr/>
        </p:nvSpPr>
        <p:spPr bwMode="auto">
          <a:xfrm>
            <a:off x="3813175" y="1716088"/>
            <a:ext cx="1292225" cy="10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5" name="Line 21"/>
          <p:cNvSpPr>
            <a:spLocks noChangeShapeType="1"/>
          </p:cNvSpPr>
          <p:nvPr/>
        </p:nvSpPr>
        <p:spPr bwMode="auto">
          <a:xfrm flipH="1">
            <a:off x="4143375" y="1751013"/>
            <a:ext cx="349250" cy="2540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06" name="Line 22"/>
          <p:cNvSpPr>
            <a:spLocks noChangeShapeType="1"/>
          </p:cNvSpPr>
          <p:nvPr/>
        </p:nvSpPr>
        <p:spPr bwMode="auto">
          <a:xfrm flipH="1">
            <a:off x="3679825" y="1733550"/>
            <a:ext cx="795338" cy="23653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07" name="Rectangle 23"/>
          <p:cNvSpPr>
            <a:spLocks noChangeArrowheads="1"/>
          </p:cNvSpPr>
          <p:nvPr/>
        </p:nvSpPr>
        <p:spPr bwMode="auto">
          <a:xfrm>
            <a:off x="7175500" y="1665288"/>
            <a:ext cx="66675" cy="66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8" name="Rectangle 24"/>
          <p:cNvSpPr>
            <a:spLocks noChangeArrowheads="1"/>
          </p:cNvSpPr>
          <p:nvPr/>
        </p:nvSpPr>
        <p:spPr bwMode="auto">
          <a:xfrm>
            <a:off x="7142163" y="1631950"/>
            <a:ext cx="133350" cy="728663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09" name="Rectangle 25"/>
          <p:cNvSpPr>
            <a:spLocks noChangeArrowheads="1"/>
          </p:cNvSpPr>
          <p:nvPr/>
        </p:nvSpPr>
        <p:spPr bwMode="auto">
          <a:xfrm>
            <a:off x="7175500" y="2411413"/>
            <a:ext cx="66675" cy="66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10" name="Rectangle 26"/>
          <p:cNvSpPr>
            <a:spLocks noChangeArrowheads="1"/>
          </p:cNvSpPr>
          <p:nvPr/>
        </p:nvSpPr>
        <p:spPr bwMode="auto">
          <a:xfrm>
            <a:off x="7142163" y="2376488"/>
            <a:ext cx="133350" cy="728662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11" name="Line 27"/>
          <p:cNvSpPr>
            <a:spLocks noChangeShapeType="1"/>
          </p:cNvSpPr>
          <p:nvPr/>
        </p:nvSpPr>
        <p:spPr bwMode="auto">
          <a:xfrm flipH="1">
            <a:off x="6861175" y="1936750"/>
            <a:ext cx="2809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12" name="Line 28"/>
          <p:cNvSpPr>
            <a:spLocks noChangeShapeType="1"/>
          </p:cNvSpPr>
          <p:nvPr/>
        </p:nvSpPr>
        <p:spPr bwMode="auto">
          <a:xfrm flipH="1">
            <a:off x="6943725" y="2122488"/>
            <a:ext cx="18256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462" name="Group 29"/>
          <p:cNvGrpSpPr>
            <a:grpSpLocks/>
          </p:cNvGrpSpPr>
          <p:nvPr/>
        </p:nvGrpSpPr>
        <p:grpSpPr bwMode="auto">
          <a:xfrm>
            <a:off x="6165850" y="1716088"/>
            <a:ext cx="976313" cy="527050"/>
            <a:chOff x="3884" y="1465"/>
            <a:chExt cx="615" cy="332"/>
          </a:xfrm>
        </p:grpSpPr>
        <p:sp>
          <p:nvSpPr>
            <p:cNvPr id="2448414" name="Line 30"/>
            <p:cNvSpPr>
              <a:spLocks noChangeShapeType="1"/>
            </p:cNvSpPr>
            <p:nvPr/>
          </p:nvSpPr>
          <p:spPr bwMode="auto">
            <a:xfrm flipH="1">
              <a:off x="4374" y="1529"/>
              <a:ext cx="11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15" name="Line 31"/>
            <p:cNvSpPr>
              <a:spLocks noChangeShapeType="1"/>
            </p:cNvSpPr>
            <p:nvPr/>
          </p:nvSpPr>
          <p:spPr bwMode="auto">
            <a:xfrm flipH="1" flipV="1">
              <a:off x="3884" y="1465"/>
              <a:ext cx="480" cy="5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16" name="Line 32"/>
            <p:cNvSpPr>
              <a:spLocks noChangeShapeType="1"/>
            </p:cNvSpPr>
            <p:nvPr/>
          </p:nvSpPr>
          <p:spPr bwMode="auto">
            <a:xfrm flipH="1" flipV="1">
              <a:off x="4113" y="1572"/>
              <a:ext cx="209" cy="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17" name="Line 33"/>
            <p:cNvSpPr>
              <a:spLocks noChangeShapeType="1"/>
            </p:cNvSpPr>
            <p:nvPr/>
          </p:nvSpPr>
          <p:spPr bwMode="auto">
            <a:xfrm flipH="1" flipV="1">
              <a:off x="3884" y="1657"/>
              <a:ext cx="480" cy="5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18" name="Line 34"/>
            <p:cNvSpPr>
              <a:spLocks noChangeShapeType="1"/>
            </p:cNvSpPr>
            <p:nvPr/>
          </p:nvSpPr>
          <p:spPr bwMode="auto">
            <a:xfrm flipH="1" flipV="1">
              <a:off x="4113" y="1764"/>
              <a:ext cx="209" cy="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19" name="Line 35"/>
            <p:cNvSpPr>
              <a:spLocks noChangeShapeType="1"/>
            </p:cNvSpPr>
            <p:nvPr/>
          </p:nvSpPr>
          <p:spPr bwMode="auto">
            <a:xfrm>
              <a:off x="4322" y="1796"/>
              <a:ext cx="177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63" name="Group 36"/>
          <p:cNvGrpSpPr>
            <a:grpSpLocks/>
          </p:cNvGrpSpPr>
          <p:nvPr/>
        </p:nvGrpSpPr>
        <p:grpSpPr bwMode="auto">
          <a:xfrm>
            <a:off x="6165850" y="2411413"/>
            <a:ext cx="976313" cy="525462"/>
            <a:chOff x="3884" y="1903"/>
            <a:chExt cx="615" cy="331"/>
          </a:xfrm>
        </p:grpSpPr>
        <p:sp>
          <p:nvSpPr>
            <p:cNvPr id="2448421" name="Line 37"/>
            <p:cNvSpPr>
              <a:spLocks noChangeShapeType="1"/>
            </p:cNvSpPr>
            <p:nvPr/>
          </p:nvSpPr>
          <p:spPr bwMode="auto">
            <a:xfrm flipH="1">
              <a:off x="4374" y="1967"/>
              <a:ext cx="11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22" name="Line 38"/>
            <p:cNvSpPr>
              <a:spLocks noChangeShapeType="1"/>
            </p:cNvSpPr>
            <p:nvPr/>
          </p:nvSpPr>
          <p:spPr bwMode="auto">
            <a:xfrm flipH="1" flipV="1">
              <a:off x="3884" y="1903"/>
              <a:ext cx="480" cy="5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23" name="Line 39"/>
            <p:cNvSpPr>
              <a:spLocks noChangeShapeType="1"/>
            </p:cNvSpPr>
            <p:nvPr/>
          </p:nvSpPr>
          <p:spPr bwMode="auto">
            <a:xfrm flipH="1" flipV="1">
              <a:off x="4113" y="2009"/>
              <a:ext cx="209" cy="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24" name="Line 40"/>
            <p:cNvSpPr>
              <a:spLocks noChangeShapeType="1"/>
            </p:cNvSpPr>
            <p:nvPr/>
          </p:nvSpPr>
          <p:spPr bwMode="auto">
            <a:xfrm flipH="1" flipV="1">
              <a:off x="3884" y="2095"/>
              <a:ext cx="480" cy="5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25" name="Line 41"/>
            <p:cNvSpPr>
              <a:spLocks noChangeShapeType="1"/>
            </p:cNvSpPr>
            <p:nvPr/>
          </p:nvSpPr>
          <p:spPr bwMode="auto">
            <a:xfrm flipH="1" flipV="1">
              <a:off x="4113" y="2201"/>
              <a:ext cx="209" cy="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426" name="Line 42"/>
            <p:cNvSpPr>
              <a:spLocks noChangeShapeType="1"/>
            </p:cNvSpPr>
            <p:nvPr/>
          </p:nvSpPr>
          <p:spPr bwMode="auto">
            <a:xfrm>
              <a:off x="4322" y="2233"/>
              <a:ext cx="177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48427" name="Line 43"/>
          <p:cNvSpPr>
            <a:spLocks noChangeShapeType="1"/>
          </p:cNvSpPr>
          <p:nvPr/>
        </p:nvSpPr>
        <p:spPr bwMode="auto">
          <a:xfrm>
            <a:off x="6843713" y="2614613"/>
            <a:ext cx="298450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28" name="Line 44"/>
          <p:cNvSpPr>
            <a:spLocks noChangeShapeType="1"/>
          </p:cNvSpPr>
          <p:nvPr/>
        </p:nvSpPr>
        <p:spPr bwMode="auto">
          <a:xfrm>
            <a:off x="6959600" y="2817813"/>
            <a:ext cx="166688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29" name="Arc 45"/>
          <p:cNvSpPr>
            <a:spLocks/>
          </p:cNvSpPr>
          <p:nvPr/>
        </p:nvSpPr>
        <p:spPr bwMode="auto">
          <a:xfrm>
            <a:off x="3592513" y="1528763"/>
            <a:ext cx="246062" cy="230187"/>
          </a:xfrm>
          <a:custGeom>
            <a:avLst/>
            <a:gdLst>
              <a:gd name="G0" fmla="+- 19420 0 0"/>
              <a:gd name="G1" fmla="+- 17840 0 0"/>
              <a:gd name="G2" fmla="+- 21600 0 0"/>
              <a:gd name="T0" fmla="*/ 0 w 19420"/>
              <a:gd name="T1" fmla="*/ 8385 h 17840"/>
              <a:gd name="T2" fmla="*/ 7244 w 19420"/>
              <a:gd name="T3" fmla="*/ 0 h 17840"/>
              <a:gd name="T4" fmla="*/ 19420 w 19420"/>
              <a:gd name="T5" fmla="*/ 17840 h 17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0" h="17840" fill="none" extrusionOk="0">
                <a:moveTo>
                  <a:pt x="-1" y="8384"/>
                </a:moveTo>
                <a:cubicBezTo>
                  <a:pt x="1643" y="5007"/>
                  <a:pt x="4140" y="2116"/>
                  <a:pt x="7243" y="-1"/>
                </a:cubicBezTo>
              </a:path>
              <a:path w="19420" h="17840" stroke="0" extrusionOk="0">
                <a:moveTo>
                  <a:pt x="-1" y="8384"/>
                </a:moveTo>
                <a:cubicBezTo>
                  <a:pt x="1643" y="5007"/>
                  <a:pt x="4140" y="2116"/>
                  <a:pt x="7243" y="-1"/>
                </a:cubicBezTo>
                <a:lnTo>
                  <a:pt x="19420" y="1784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30" name="Line 46"/>
          <p:cNvSpPr>
            <a:spLocks noChangeShapeType="1"/>
          </p:cNvSpPr>
          <p:nvPr/>
        </p:nvSpPr>
        <p:spPr bwMode="auto">
          <a:xfrm>
            <a:off x="3505200" y="1447800"/>
            <a:ext cx="207963" cy="201613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31" name="Arc 47"/>
          <p:cNvSpPr>
            <a:spLocks/>
          </p:cNvSpPr>
          <p:nvPr/>
        </p:nvSpPr>
        <p:spPr bwMode="auto">
          <a:xfrm>
            <a:off x="2389188" y="1600200"/>
            <a:ext cx="273050" cy="158750"/>
          </a:xfrm>
          <a:custGeom>
            <a:avLst/>
            <a:gdLst>
              <a:gd name="G0" fmla="+- 21531 0 0"/>
              <a:gd name="G1" fmla="+- 12328 0 0"/>
              <a:gd name="G2" fmla="+- 21600 0 0"/>
              <a:gd name="T0" fmla="*/ 0 w 21531"/>
              <a:gd name="T1" fmla="*/ 10611 h 12328"/>
              <a:gd name="T2" fmla="*/ 3795 w 21531"/>
              <a:gd name="T3" fmla="*/ 0 h 12328"/>
              <a:gd name="T4" fmla="*/ 21531 w 21531"/>
              <a:gd name="T5" fmla="*/ 12328 h 1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1" h="12328" fill="none" extrusionOk="0">
                <a:moveTo>
                  <a:pt x="-1" y="10610"/>
                </a:moveTo>
                <a:cubicBezTo>
                  <a:pt x="303" y="6800"/>
                  <a:pt x="1612" y="3138"/>
                  <a:pt x="3794" y="-1"/>
                </a:cubicBezTo>
              </a:path>
              <a:path w="21531" h="12328" stroke="0" extrusionOk="0">
                <a:moveTo>
                  <a:pt x="-1" y="10610"/>
                </a:moveTo>
                <a:cubicBezTo>
                  <a:pt x="303" y="6800"/>
                  <a:pt x="1612" y="3138"/>
                  <a:pt x="3794" y="-1"/>
                </a:cubicBezTo>
                <a:lnTo>
                  <a:pt x="21531" y="12328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32" name="Line 48"/>
          <p:cNvSpPr>
            <a:spLocks noChangeShapeType="1"/>
          </p:cNvSpPr>
          <p:nvPr/>
        </p:nvSpPr>
        <p:spPr bwMode="auto">
          <a:xfrm>
            <a:off x="2106613" y="1547813"/>
            <a:ext cx="414337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33" name="Line 49"/>
          <p:cNvSpPr>
            <a:spLocks noChangeShapeType="1"/>
          </p:cNvSpPr>
          <p:nvPr/>
        </p:nvSpPr>
        <p:spPr bwMode="auto">
          <a:xfrm>
            <a:off x="3962400" y="1143000"/>
            <a:ext cx="1524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34" name="Line 50"/>
          <p:cNvSpPr>
            <a:spLocks noChangeShapeType="1"/>
          </p:cNvSpPr>
          <p:nvPr/>
        </p:nvSpPr>
        <p:spPr bwMode="auto">
          <a:xfrm flipH="1">
            <a:off x="6172200" y="1219200"/>
            <a:ext cx="30163" cy="457200"/>
          </a:xfrm>
          <a:prstGeom prst="line">
            <a:avLst/>
          </a:prstGeom>
          <a:noFill/>
          <a:ln w="38100">
            <a:solidFill>
              <a:srgbClr val="FF8DA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72" name="Text Box 51"/>
          <p:cNvSpPr txBox="1">
            <a:spLocks noChangeArrowheads="1"/>
          </p:cNvSpPr>
          <p:nvPr/>
        </p:nvSpPr>
        <p:spPr bwMode="auto">
          <a:xfrm>
            <a:off x="152400" y="21590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Platter</a:t>
            </a:r>
          </a:p>
        </p:txBody>
      </p:sp>
      <p:sp>
        <p:nvSpPr>
          <p:cNvPr id="18473" name="Text Box 52"/>
          <p:cNvSpPr txBox="1">
            <a:spLocks noChangeArrowheads="1"/>
          </p:cNvSpPr>
          <p:nvPr/>
        </p:nvSpPr>
        <p:spPr bwMode="auto">
          <a:xfrm>
            <a:off x="6477000" y="939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Arm</a:t>
            </a:r>
          </a:p>
        </p:txBody>
      </p:sp>
      <p:sp>
        <p:nvSpPr>
          <p:cNvPr id="18474" name="Text Box 53"/>
          <p:cNvSpPr txBox="1">
            <a:spLocks noChangeArrowheads="1"/>
          </p:cNvSpPr>
          <p:nvPr/>
        </p:nvSpPr>
        <p:spPr bwMode="auto">
          <a:xfrm>
            <a:off x="7315200" y="2235200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Actuator</a:t>
            </a:r>
          </a:p>
        </p:txBody>
      </p:sp>
      <p:sp>
        <p:nvSpPr>
          <p:cNvPr id="18475" name="Text Box 54"/>
          <p:cNvSpPr txBox="1">
            <a:spLocks noChangeArrowheads="1"/>
          </p:cNvSpPr>
          <p:nvPr/>
        </p:nvSpPr>
        <p:spPr bwMode="auto">
          <a:xfrm>
            <a:off x="5562600" y="787400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Head</a:t>
            </a:r>
          </a:p>
        </p:txBody>
      </p:sp>
      <p:sp>
        <p:nvSpPr>
          <p:cNvPr id="18476" name="Text Box 55"/>
          <p:cNvSpPr txBox="1">
            <a:spLocks noChangeArrowheads="1"/>
          </p:cNvSpPr>
          <p:nvPr/>
        </p:nvSpPr>
        <p:spPr bwMode="auto">
          <a:xfrm>
            <a:off x="3352800" y="7874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Sector</a:t>
            </a:r>
          </a:p>
        </p:txBody>
      </p:sp>
      <p:sp>
        <p:nvSpPr>
          <p:cNvPr id="18477" name="Text Box 56"/>
          <p:cNvSpPr txBox="1">
            <a:spLocks noChangeArrowheads="1"/>
          </p:cNvSpPr>
          <p:nvPr/>
        </p:nvSpPr>
        <p:spPr bwMode="auto">
          <a:xfrm>
            <a:off x="2438400" y="711200"/>
            <a:ext cx="86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Inner</a:t>
            </a:r>
          </a:p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Track</a:t>
            </a:r>
          </a:p>
        </p:txBody>
      </p:sp>
      <p:sp>
        <p:nvSpPr>
          <p:cNvPr id="18478" name="Text Box 57"/>
          <p:cNvSpPr txBox="1">
            <a:spLocks noChangeArrowheads="1"/>
          </p:cNvSpPr>
          <p:nvPr/>
        </p:nvSpPr>
        <p:spPr bwMode="auto">
          <a:xfrm>
            <a:off x="990600" y="787400"/>
            <a:ext cx="86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Outer</a:t>
            </a:r>
          </a:p>
          <a:p>
            <a:pPr algn="l"/>
            <a:r>
              <a:rPr lang="en-US" altLang="zh-TW" sz="2000">
                <a:solidFill>
                  <a:srgbClr val="0000CC"/>
                </a:solidFill>
                <a:latin typeface="Helvetica" pitchFamily="34" charset="0"/>
                <a:ea typeface="新細明體" pitchFamily="18" charset="-120"/>
              </a:rPr>
              <a:t>Track</a:t>
            </a:r>
          </a:p>
        </p:txBody>
      </p:sp>
      <p:sp>
        <p:nvSpPr>
          <p:cNvPr id="2448442" name="Line 58"/>
          <p:cNvSpPr>
            <a:spLocks noChangeShapeType="1"/>
          </p:cNvSpPr>
          <p:nvPr/>
        </p:nvSpPr>
        <p:spPr bwMode="auto">
          <a:xfrm>
            <a:off x="4038600" y="1905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43" name="Rectangle 59"/>
          <p:cNvSpPr>
            <a:spLocks noChangeArrowheads="1"/>
          </p:cNvSpPr>
          <p:nvPr/>
        </p:nvSpPr>
        <p:spPr bwMode="auto">
          <a:xfrm>
            <a:off x="6096000" y="1676400"/>
            <a:ext cx="228600" cy="762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44" name="Rectangle 60"/>
          <p:cNvSpPr>
            <a:spLocks noChangeArrowheads="1"/>
          </p:cNvSpPr>
          <p:nvPr/>
        </p:nvSpPr>
        <p:spPr bwMode="auto">
          <a:xfrm>
            <a:off x="6096000" y="1981200"/>
            <a:ext cx="228600" cy="762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45" name="Rectangle 61"/>
          <p:cNvSpPr>
            <a:spLocks noChangeArrowheads="1"/>
          </p:cNvSpPr>
          <p:nvPr/>
        </p:nvSpPr>
        <p:spPr bwMode="auto">
          <a:xfrm>
            <a:off x="6096000" y="2362200"/>
            <a:ext cx="228600" cy="762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46" name="Rectangle 62"/>
          <p:cNvSpPr>
            <a:spLocks noChangeArrowheads="1"/>
          </p:cNvSpPr>
          <p:nvPr/>
        </p:nvSpPr>
        <p:spPr bwMode="auto">
          <a:xfrm>
            <a:off x="6096000" y="2667000"/>
            <a:ext cx="228600" cy="762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48447" name="Line 63"/>
          <p:cNvSpPr>
            <a:spLocks noChangeShapeType="1"/>
          </p:cNvSpPr>
          <p:nvPr/>
        </p:nvSpPr>
        <p:spPr bwMode="auto">
          <a:xfrm flipH="1">
            <a:off x="6705600" y="12954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48" name="Line 64"/>
          <p:cNvSpPr>
            <a:spLocks noChangeShapeType="1"/>
          </p:cNvSpPr>
          <p:nvPr/>
        </p:nvSpPr>
        <p:spPr bwMode="auto">
          <a:xfrm flipV="1">
            <a:off x="1524000" y="1828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49" name="Line 65"/>
          <p:cNvSpPr>
            <a:spLocks noChangeShapeType="1"/>
          </p:cNvSpPr>
          <p:nvPr/>
        </p:nvSpPr>
        <p:spPr bwMode="auto">
          <a:xfrm flipV="1">
            <a:off x="1524000" y="2133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50" name="Line 66"/>
          <p:cNvSpPr>
            <a:spLocks noChangeShapeType="1"/>
          </p:cNvSpPr>
          <p:nvPr/>
        </p:nvSpPr>
        <p:spPr bwMode="auto">
          <a:xfrm>
            <a:off x="1524000" y="23622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51" name="Line 67"/>
          <p:cNvSpPr>
            <a:spLocks noChangeShapeType="1"/>
          </p:cNvSpPr>
          <p:nvPr/>
        </p:nvSpPr>
        <p:spPr bwMode="auto">
          <a:xfrm>
            <a:off x="1524000" y="23622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8452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763000" cy="3116263"/>
          </a:xfrm>
          <a:noFill/>
        </p:spPr>
        <p:txBody>
          <a:bodyPr lIns="63500" tIns="25400" rIns="63500" bIns="25400">
            <a:spAutoFit/>
          </a:bodyPr>
          <a:lstStyle/>
          <a:p>
            <a:pPr marL="285750" indent="-285750">
              <a:lnSpc>
                <a:spcPct val="85000"/>
              </a:lnSpc>
            </a:pPr>
            <a:r>
              <a:rPr lang="en-US" altLang="zh-TW" sz="2400" smtClean="0">
                <a:solidFill>
                  <a:srgbClr val="0000FF"/>
                </a:solidFill>
                <a:ea typeface="新細明體" pitchFamily="18" charset="-120"/>
              </a:rPr>
              <a:t>Disk Latency = Seek Time + Rotation Time + Transfer Time + Controller Overhead</a:t>
            </a:r>
            <a:endParaRPr lang="en-US" altLang="zh-TW" sz="2400" smtClean="0">
              <a:ea typeface="新細明體" pitchFamily="18" charset="-120"/>
            </a:endParaRPr>
          </a:p>
          <a:p>
            <a:pPr marL="285750" indent="-285750"/>
            <a:r>
              <a:rPr lang="en-US" altLang="zh-TW" sz="2400" smtClean="0">
                <a:ea typeface="新細明體" pitchFamily="18" charset="-120"/>
              </a:rPr>
              <a:t>Seek Time depends on the moving distance and moving speed of arms</a:t>
            </a:r>
          </a:p>
          <a:p>
            <a:pPr marL="285750" indent="-285750"/>
            <a:r>
              <a:rPr lang="en-US" altLang="zh-TW" sz="2400" smtClean="0">
                <a:ea typeface="新細明體" pitchFamily="18" charset="-120"/>
              </a:rPr>
              <a:t>Rotation Time depends on how fast the disk rotates and how far sector is from head </a:t>
            </a:r>
          </a:p>
          <a:p>
            <a:pPr marL="285750" indent="-285750"/>
            <a:r>
              <a:rPr lang="en-US" altLang="zh-TW" sz="2400" smtClean="0">
                <a:ea typeface="新細明體" pitchFamily="18" charset="-120"/>
              </a:rPr>
              <a:t>Transfer Time depends on data rate (bandwidth) of disk and size of request</a:t>
            </a:r>
          </a:p>
        </p:txBody>
      </p:sp>
      <p:sp>
        <p:nvSpPr>
          <p:cNvPr id="2448453" name="Rectangle 69"/>
          <p:cNvSpPr>
            <a:spLocks noChangeArrowheads="1"/>
          </p:cNvSpPr>
          <p:nvPr/>
        </p:nvSpPr>
        <p:spPr bwMode="auto">
          <a:xfrm>
            <a:off x="7696200" y="1371600"/>
            <a:ext cx="6858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18491" name="Text Box 70"/>
          <p:cNvSpPr txBox="1">
            <a:spLocks noChangeArrowheads="1"/>
          </p:cNvSpPr>
          <p:nvPr/>
        </p:nvSpPr>
        <p:spPr bwMode="auto">
          <a:xfrm>
            <a:off x="7259638" y="8636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 u="sng">
                <a:solidFill>
                  <a:srgbClr val="FF0000"/>
                </a:solidFill>
                <a:latin typeface="Helvetica" pitchFamily="34" charset="0"/>
                <a:ea typeface="新細明體" pitchFamily="18" charset="-120"/>
              </a:rPr>
              <a:t>Controller</a:t>
            </a:r>
            <a:endParaRPr lang="en-US" altLang="zh-TW" sz="2000">
              <a:solidFill>
                <a:schemeClr val="accent1"/>
              </a:solidFill>
              <a:latin typeface="Helvetica" pitchFamily="34" charset="0"/>
              <a:ea typeface="新細明體" pitchFamily="18" charset="-120"/>
            </a:endParaRPr>
          </a:p>
        </p:txBody>
      </p:sp>
      <p:cxnSp>
        <p:nvCxnSpPr>
          <p:cNvPr id="18492" name="AutoShape 71"/>
          <p:cNvCxnSpPr>
            <a:cxnSpLocks noChangeShapeType="1"/>
            <a:stCxn id="2448453" idx="1"/>
            <a:endCxn id="18474" idx="1"/>
          </p:cNvCxnSpPr>
          <p:nvPr/>
        </p:nvCxnSpPr>
        <p:spPr bwMode="auto">
          <a:xfrm rot="10800000" flipV="1">
            <a:off x="7315200" y="1676400"/>
            <a:ext cx="361950" cy="757238"/>
          </a:xfrm>
          <a:prstGeom prst="curvedConnector3">
            <a:avLst>
              <a:gd name="adj1" fmla="val 1631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3" name="Text Box 72"/>
          <p:cNvSpPr txBox="1">
            <a:spLocks noChangeArrowheads="1"/>
          </p:cNvSpPr>
          <p:nvPr/>
        </p:nvSpPr>
        <p:spPr bwMode="auto">
          <a:xfrm>
            <a:off x="4419600" y="1092200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 u="sng">
                <a:solidFill>
                  <a:srgbClr val="FF0000"/>
                </a:solidFill>
                <a:latin typeface="Helvetica" pitchFamily="34" charset="0"/>
                <a:ea typeface="新細明體" pitchFamily="18" charset="-120"/>
              </a:rPr>
              <a:t>Spindle</a:t>
            </a:r>
            <a:endParaRPr lang="en-US" altLang="zh-TW" sz="2000">
              <a:solidFill>
                <a:schemeClr val="accent1"/>
              </a:solidFill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2448457" name="Rectangle 73"/>
          <p:cNvSpPr>
            <a:spLocks noChangeArrowheads="1"/>
          </p:cNvSpPr>
          <p:nvPr/>
        </p:nvSpPr>
        <p:spPr bwMode="auto">
          <a:xfrm>
            <a:off x="4343400" y="144780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20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452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2DDCEA-C777-4AF7-BB5E-258F2F5B4E27}" type="slidenum">
              <a:rPr lang="en-US" altLang="zh-TW" sz="1400" smtClean="0">
                <a:latin typeface="Comic Sans MS" pitchFamily="66" charset="0"/>
              </a:rPr>
              <a:pPr/>
              <a:t>146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62722" name="Line 2"/>
          <p:cNvSpPr>
            <a:spLocks noChangeShapeType="1"/>
          </p:cNvSpPr>
          <p:nvPr/>
        </p:nvSpPr>
        <p:spPr bwMode="auto">
          <a:xfrm>
            <a:off x="4976813" y="1943100"/>
            <a:ext cx="720725" cy="990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346" y="92372"/>
            <a:ext cx="8229600" cy="726778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Disk Access Time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7838" y="2879725"/>
            <a:ext cx="3060700" cy="3060700"/>
            <a:chOff x="301" y="1069"/>
            <a:chExt cx="1928" cy="1928"/>
          </a:xfrm>
        </p:grpSpPr>
        <p:grpSp>
          <p:nvGrpSpPr>
            <p:cNvPr id="19643" name="Group 5"/>
            <p:cNvGrpSpPr>
              <a:grpSpLocks/>
            </p:cNvGrpSpPr>
            <p:nvPr/>
          </p:nvGrpSpPr>
          <p:grpSpPr bwMode="auto">
            <a:xfrm>
              <a:off x="301" y="1069"/>
              <a:ext cx="1928" cy="1928"/>
              <a:chOff x="301" y="1069"/>
              <a:chExt cx="1928" cy="1928"/>
            </a:xfrm>
          </p:grpSpPr>
          <p:sp>
            <p:nvSpPr>
              <p:cNvPr id="2462726" name="Oval 6"/>
              <p:cNvSpPr>
                <a:spLocks noChangeArrowheads="1"/>
              </p:cNvSpPr>
              <p:nvPr/>
            </p:nvSpPr>
            <p:spPr bwMode="auto">
              <a:xfrm>
                <a:off x="301" y="1069"/>
                <a:ext cx="1928" cy="1928"/>
              </a:xfrm>
              <a:prstGeom prst="ellipse">
                <a:avLst/>
              </a:prstGeom>
              <a:gradFill rotWithShape="0">
                <a:gsLst>
                  <a:gs pos="0">
                    <a:srgbClr val="808080">
                      <a:gamma/>
                      <a:tint val="27451"/>
                      <a:invGamma/>
                    </a:srgbClr>
                  </a:gs>
                  <a:gs pos="50000">
                    <a:srgbClr val="808080"/>
                  </a:gs>
                  <a:gs pos="100000">
                    <a:srgbClr val="808080">
                      <a:gamma/>
                      <a:tint val="27451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462727" name="Oval 7"/>
              <p:cNvSpPr>
                <a:spLocks noChangeArrowheads="1"/>
              </p:cNvSpPr>
              <p:nvPr/>
            </p:nvSpPr>
            <p:spPr bwMode="auto">
              <a:xfrm>
                <a:off x="1154" y="1922"/>
                <a:ext cx="222" cy="222"/>
              </a:xfrm>
              <a:prstGeom prst="ellipse">
                <a:avLst/>
              </a:prstGeom>
              <a:gradFill rotWithShape="0">
                <a:gsLst>
                  <a:gs pos="0">
                    <a:schemeClr val="tx1">
                      <a:gamma/>
                      <a:tint val="27451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tint val="27451"/>
                      <a:invGamma/>
                    </a:schemeClr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</p:grpSp>
        <p:grpSp>
          <p:nvGrpSpPr>
            <p:cNvPr id="19644" name="Group 8"/>
            <p:cNvGrpSpPr>
              <a:grpSpLocks/>
            </p:cNvGrpSpPr>
            <p:nvPr/>
          </p:nvGrpSpPr>
          <p:grpSpPr bwMode="auto">
            <a:xfrm>
              <a:off x="495" y="1263"/>
              <a:ext cx="1539" cy="1539"/>
              <a:chOff x="495" y="1263"/>
              <a:chExt cx="1539" cy="1539"/>
            </a:xfrm>
          </p:grpSpPr>
          <p:sp>
            <p:nvSpPr>
              <p:cNvPr id="2462729" name="Oval 9"/>
              <p:cNvSpPr>
                <a:spLocks noChangeArrowheads="1"/>
              </p:cNvSpPr>
              <p:nvPr/>
            </p:nvSpPr>
            <p:spPr bwMode="auto">
              <a:xfrm>
                <a:off x="495" y="1263"/>
                <a:ext cx="1539" cy="15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462730" name="Oval 10"/>
              <p:cNvSpPr>
                <a:spLocks noChangeArrowheads="1"/>
              </p:cNvSpPr>
              <p:nvPr/>
            </p:nvSpPr>
            <p:spPr bwMode="auto">
              <a:xfrm>
                <a:off x="649" y="1417"/>
                <a:ext cx="1230" cy="12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462731" name="Oval 11"/>
              <p:cNvSpPr>
                <a:spLocks noChangeArrowheads="1"/>
              </p:cNvSpPr>
              <p:nvPr/>
            </p:nvSpPr>
            <p:spPr bwMode="auto">
              <a:xfrm>
                <a:off x="772" y="1540"/>
                <a:ext cx="984" cy="9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</p:grpSp>
      </p:grpSp>
      <p:sp>
        <p:nvSpPr>
          <p:cNvPr id="2462732" name="Arc 12"/>
          <p:cNvSpPr>
            <a:spLocks/>
          </p:cNvSpPr>
          <p:nvPr/>
        </p:nvSpPr>
        <p:spPr bwMode="auto">
          <a:xfrm rot="16680000">
            <a:off x="1534319" y="3531394"/>
            <a:ext cx="566738" cy="1092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3816"/>
              <a:gd name="T1" fmla="*/ 0 h 21600"/>
              <a:gd name="T2" fmla="*/ 13816 w 13816"/>
              <a:gd name="T3" fmla="*/ 4996 h 21600"/>
              <a:gd name="T4" fmla="*/ 0 w 138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6" h="21600" fill="none" extrusionOk="0">
                <a:moveTo>
                  <a:pt x="-1" y="0"/>
                </a:moveTo>
                <a:cubicBezTo>
                  <a:pt x="5047" y="0"/>
                  <a:pt x="9935" y="1767"/>
                  <a:pt x="13815" y="4996"/>
                </a:cubicBezTo>
              </a:path>
              <a:path w="13816" h="21600" stroke="0" extrusionOk="0">
                <a:moveTo>
                  <a:pt x="-1" y="0"/>
                </a:moveTo>
                <a:cubicBezTo>
                  <a:pt x="5047" y="0"/>
                  <a:pt x="9935" y="1767"/>
                  <a:pt x="13815" y="4996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33" name="Arc 13"/>
          <p:cNvSpPr>
            <a:spLocks/>
          </p:cNvSpPr>
          <p:nvPr/>
        </p:nvSpPr>
        <p:spPr bwMode="auto">
          <a:xfrm rot="3720000">
            <a:off x="2077244" y="4010819"/>
            <a:ext cx="566738" cy="1092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3816"/>
              <a:gd name="T1" fmla="*/ 0 h 21600"/>
              <a:gd name="T2" fmla="*/ 13816 w 13816"/>
              <a:gd name="T3" fmla="*/ 4996 h 21600"/>
              <a:gd name="T4" fmla="*/ 0 w 138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6" h="21600" fill="none" extrusionOk="0">
                <a:moveTo>
                  <a:pt x="-1" y="0"/>
                </a:moveTo>
                <a:cubicBezTo>
                  <a:pt x="5047" y="0"/>
                  <a:pt x="9935" y="1767"/>
                  <a:pt x="13815" y="4996"/>
                </a:cubicBezTo>
              </a:path>
              <a:path w="13816" h="21600" stroke="0" extrusionOk="0">
                <a:moveTo>
                  <a:pt x="-1" y="0"/>
                </a:moveTo>
                <a:cubicBezTo>
                  <a:pt x="5047" y="0"/>
                  <a:pt x="9935" y="1767"/>
                  <a:pt x="13815" y="4996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34" name="Arc 14"/>
          <p:cNvSpPr>
            <a:spLocks/>
          </p:cNvSpPr>
          <p:nvPr/>
        </p:nvSpPr>
        <p:spPr bwMode="auto">
          <a:xfrm rot="10800000">
            <a:off x="1279525" y="4311650"/>
            <a:ext cx="1397000" cy="820738"/>
          </a:xfrm>
          <a:custGeom>
            <a:avLst/>
            <a:gdLst>
              <a:gd name="G0" fmla="+- 18809 0 0"/>
              <a:gd name="G1" fmla="+- 21600 0 0"/>
              <a:gd name="G2" fmla="+- 21600 0 0"/>
              <a:gd name="T0" fmla="*/ 0 w 40409"/>
              <a:gd name="T1" fmla="*/ 10980 h 21600"/>
              <a:gd name="T2" fmla="*/ 40409 w 40409"/>
              <a:gd name="T3" fmla="*/ 21600 h 21600"/>
              <a:gd name="T4" fmla="*/ 18809 w 4040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09" h="21600" fill="none" extrusionOk="0">
                <a:moveTo>
                  <a:pt x="0" y="10980"/>
                </a:moveTo>
                <a:cubicBezTo>
                  <a:pt x="3830" y="4195"/>
                  <a:pt x="11017" y="-1"/>
                  <a:pt x="18809" y="0"/>
                </a:cubicBezTo>
                <a:cubicBezTo>
                  <a:pt x="30738" y="0"/>
                  <a:pt x="40409" y="9670"/>
                  <a:pt x="40409" y="21600"/>
                </a:cubicBezTo>
              </a:path>
              <a:path w="40409" h="21600" stroke="0" extrusionOk="0">
                <a:moveTo>
                  <a:pt x="0" y="10980"/>
                </a:moveTo>
                <a:cubicBezTo>
                  <a:pt x="3830" y="4195"/>
                  <a:pt x="11017" y="-1"/>
                  <a:pt x="18809" y="0"/>
                </a:cubicBezTo>
                <a:cubicBezTo>
                  <a:pt x="30738" y="0"/>
                  <a:pt x="40409" y="9670"/>
                  <a:pt x="40409" y="21600"/>
                </a:cubicBezTo>
                <a:lnTo>
                  <a:pt x="18809" y="2160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35" name="Rectangle 15"/>
          <p:cNvSpPr>
            <a:spLocks noChangeArrowheads="1"/>
          </p:cNvSpPr>
          <p:nvPr/>
        </p:nvSpPr>
        <p:spPr bwMode="auto">
          <a:xfrm>
            <a:off x="5213350" y="426085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latin typeface="Tahoma" pitchFamily="34" charset="0"/>
                <a:ea typeface="新細明體" pitchFamily="18" charset="-120"/>
              </a:rPr>
              <a:t>     +</a:t>
            </a:r>
            <a:r>
              <a:rPr lang="en-US" altLang="zh-TW" sz="1800" b="0">
                <a:latin typeface="Tahoma" pitchFamily="34" charset="0"/>
                <a:ea typeface="新細明體" pitchFamily="18" charset="-120"/>
              </a:rPr>
              <a:t>  </a:t>
            </a:r>
            <a:r>
              <a:rPr lang="en-US" altLang="zh-TW" b="0">
                <a:latin typeface="Tahoma" pitchFamily="34" charset="0"/>
                <a:ea typeface="新細明體" pitchFamily="18" charset="-120"/>
              </a:rPr>
              <a:t>Rotational delay</a:t>
            </a:r>
          </a:p>
        </p:txBody>
      </p:sp>
      <p:sp>
        <p:nvSpPr>
          <p:cNvPr id="2462736" name="Arc 16"/>
          <p:cNvSpPr>
            <a:spLocks/>
          </p:cNvSpPr>
          <p:nvPr/>
        </p:nvSpPr>
        <p:spPr bwMode="auto">
          <a:xfrm rot="1140000">
            <a:off x="1985963" y="4014788"/>
            <a:ext cx="746125" cy="550862"/>
          </a:xfrm>
          <a:custGeom>
            <a:avLst/>
            <a:gdLst>
              <a:gd name="G0" fmla="+- 0 0 0"/>
              <a:gd name="G1" fmla="+- 14522 0 0"/>
              <a:gd name="G2" fmla="+- 21600 0 0"/>
              <a:gd name="T0" fmla="*/ 15990 w 21600"/>
              <a:gd name="T1" fmla="*/ 0 h 14522"/>
              <a:gd name="T2" fmla="*/ 21600 w 21600"/>
              <a:gd name="T3" fmla="*/ 14522 h 14522"/>
              <a:gd name="T4" fmla="*/ 0 w 21600"/>
              <a:gd name="T5" fmla="*/ 14522 h 14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522" fill="none" extrusionOk="0">
                <a:moveTo>
                  <a:pt x="15989" y="0"/>
                </a:moveTo>
                <a:cubicBezTo>
                  <a:pt x="19599" y="3975"/>
                  <a:pt x="21600" y="9152"/>
                  <a:pt x="21600" y="14522"/>
                </a:cubicBezTo>
              </a:path>
              <a:path w="21600" h="14522" stroke="0" extrusionOk="0">
                <a:moveTo>
                  <a:pt x="15989" y="0"/>
                </a:moveTo>
                <a:cubicBezTo>
                  <a:pt x="19599" y="3975"/>
                  <a:pt x="21600" y="9152"/>
                  <a:pt x="21600" y="14522"/>
                </a:cubicBezTo>
                <a:lnTo>
                  <a:pt x="0" y="14522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37" name="Rectangle 17"/>
          <p:cNvSpPr>
            <a:spLocks noChangeArrowheads="1"/>
          </p:cNvSpPr>
          <p:nvPr/>
        </p:nvSpPr>
        <p:spPr bwMode="auto">
          <a:xfrm>
            <a:off x="5205413" y="4964113"/>
            <a:ext cx="291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latin typeface="Tahoma" pitchFamily="34" charset="0"/>
                <a:ea typeface="新細明體" pitchFamily="18" charset="-120"/>
              </a:rPr>
              <a:t>     +</a:t>
            </a:r>
            <a:r>
              <a:rPr lang="en-US" altLang="zh-TW" sz="1600" b="0">
                <a:ea typeface="新細明體" pitchFamily="18" charset="-120"/>
              </a:rPr>
              <a:t>   </a:t>
            </a:r>
            <a:r>
              <a:rPr lang="en-US" altLang="zh-TW" b="0">
                <a:latin typeface="Tahoma" pitchFamily="34" charset="0"/>
                <a:ea typeface="新細明體" pitchFamily="18" charset="-120"/>
              </a:rPr>
              <a:t>Transfer time</a:t>
            </a:r>
            <a:r>
              <a:rPr lang="en-US" altLang="zh-TW" b="0">
                <a:ea typeface="新細明體" pitchFamily="18" charset="-120"/>
              </a:rPr>
              <a:t> </a:t>
            </a:r>
          </a:p>
        </p:txBody>
      </p:sp>
      <p:sp>
        <p:nvSpPr>
          <p:cNvPr id="2462738" name="Line 18"/>
          <p:cNvSpPr>
            <a:spLocks noChangeShapeType="1"/>
          </p:cNvSpPr>
          <p:nvPr/>
        </p:nvSpPr>
        <p:spPr bwMode="auto">
          <a:xfrm flipV="1">
            <a:off x="2728913" y="3944938"/>
            <a:ext cx="722312" cy="984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2739" name="Rectangle 19"/>
          <p:cNvSpPr>
            <a:spLocks noChangeArrowheads="1"/>
          </p:cNvSpPr>
          <p:nvPr/>
        </p:nvSpPr>
        <p:spPr bwMode="auto">
          <a:xfrm>
            <a:off x="5375275" y="3557588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2000" b="0">
                <a:latin typeface="Tahoma" pitchFamily="34" charset="0"/>
                <a:ea typeface="新細明體" pitchFamily="18" charset="-120"/>
              </a:rPr>
              <a:t>         </a:t>
            </a:r>
            <a:r>
              <a:rPr lang="en-US" altLang="zh-TW" b="0">
                <a:latin typeface="Tahoma" pitchFamily="34" charset="0"/>
                <a:ea typeface="新細明體" pitchFamily="18" charset="-120"/>
              </a:rPr>
              <a:t>Seek time	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693988" y="4054475"/>
            <a:ext cx="820737" cy="2297113"/>
            <a:chOff x="1697" y="1809"/>
            <a:chExt cx="517" cy="1447"/>
          </a:xfrm>
        </p:grpSpPr>
        <p:sp>
          <p:nvSpPr>
            <p:cNvPr id="2462741" name="Rectangle 21"/>
            <p:cNvSpPr>
              <a:spLocks noChangeArrowheads="1"/>
            </p:cNvSpPr>
            <p:nvPr/>
          </p:nvSpPr>
          <p:spPr bwMode="auto">
            <a:xfrm rot="20460000" flipH="1">
              <a:off x="1933" y="1830"/>
              <a:ext cx="54" cy="142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62742" name="Oval 22"/>
            <p:cNvSpPr>
              <a:spLocks noChangeArrowheads="1"/>
            </p:cNvSpPr>
            <p:nvPr/>
          </p:nvSpPr>
          <p:spPr bwMode="auto">
            <a:xfrm rot="20460000">
              <a:off x="2155" y="3190"/>
              <a:ext cx="59" cy="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62743" name="AutoShape 23"/>
            <p:cNvSpPr>
              <a:spLocks noChangeArrowheads="1"/>
            </p:cNvSpPr>
            <p:nvPr/>
          </p:nvSpPr>
          <p:spPr bwMode="auto">
            <a:xfrm rot="20460000">
              <a:off x="1697" y="1809"/>
              <a:ext cx="54" cy="54"/>
            </a:xfrm>
            <a:prstGeom prst="triangle">
              <a:avLst>
                <a:gd name="adj" fmla="val 4999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417888" y="3938588"/>
            <a:ext cx="93662" cy="2416175"/>
            <a:chOff x="2153" y="1736"/>
            <a:chExt cx="59" cy="1522"/>
          </a:xfrm>
        </p:grpSpPr>
        <p:sp>
          <p:nvSpPr>
            <p:cNvPr id="2462745" name="Rectangle 25"/>
            <p:cNvSpPr>
              <a:spLocks noChangeArrowheads="1"/>
            </p:cNvSpPr>
            <p:nvPr/>
          </p:nvSpPr>
          <p:spPr bwMode="auto">
            <a:xfrm flipH="1">
              <a:off x="2158" y="1796"/>
              <a:ext cx="54" cy="142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62746" name="Oval 26"/>
            <p:cNvSpPr>
              <a:spLocks noChangeArrowheads="1"/>
            </p:cNvSpPr>
            <p:nvPr/>
          </p:nvSpPr>
          <p:spPr bwMode="auto">
            <a:xfrm>
              <a:off x="2153" y="3192"/>
              <a:ext cx="59" cy="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62747" name="AutoShape 27"/>
            <p:cNvSpPr>
              <a:spLocks noChangeArrowheads="1"/>
            </p:cNvSpPr>
            <p:nvPr/>
          </p:nvSpPr>
          <p:spPr bwMode="auto">
            <a:xfrm>
              <a:off x="2158" y="1736"/>
              <a:ext cx="54" cy="54"/>
            </a:xfrm>
            <a:prstGeom prst="triangle">
              <a:avLst>
                <a:gd name="adj" fmla="val 4999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2462748" name="Text Box 28"/>
          <p:cNvSpPr txBox="1">
            <a:spLocks noChangeArrowheads="1"/>
          </p:cNvSpPr>
          <p:nvPr/>
        </p:nvSpPr>
        <p:spPr bwMode="auto">
          <a:xfrm>
            <a:off x="4641850" y="2855913"/>
            <a:ext cx="272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b="0">
                <a:latin typeface="Tahoma" pitchFamily="34" charset="0"/>
                <a:ea typeface="新細明體" pitchFamily="18" charset="-120"/>
              </a:rPr>
              <a:t>Disk access time =</a:t>
            </a:r>
          </a:p>
        </p:txBody>
      </p:sp>
      <p:sp>
        <p:nvSpPr>
          <p:cNvPr id="2462749" name="Arc 29"/>
          <p:cNvSpPr>
            <a:spLocks/>
          </p:cNvSpPr>
          <p:nvPr/>
        </p:nvSpPr>
        <p:spPr bwMode="auto">
          <a:xfrm rot="763846">
            <a:off x="2070100" y="3698875"/>
            <a:ext cx="566738" cy="1092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65 w 13816"/>
              <a:gd name="T1" fmla="*/ 0 h 21600"/>
              <a:gd name="T2" fmla="*/ 13816 w 13816"/>
              <a:gd name="T3" fmla="*/ 4996 h 21600"/>
              <a:gd name="T4" fmla="*/ 0 w 138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6" h="21600" fill="none" extrusionOk="0">
                <a:moveTo>
                  <a:pt x="64" y="0"/>
                </a:moveTo>
                <a:cubicBezTo>
                  <a:pt x="5090" y="15"/>
                  <a:pt x="9952" y="1782"/>
                  <a:pt x="13815" y="4996"/>
                </a:cubicBezTo>
              </a:path>
              <a:path w="13816" h="21600" stroke="0" extrusionOk="0">
                <a:moveTo>
                  <a:pt x="64" y="0"/>
                </a:moveTo>
                <a:cubicBezTo>
                  <a:pt x="5090" y="15"/>
                  <a:pt x="9952" y="1782"/>
                  <a:pt x="13815" y="4996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50" name="Rectangle 30"/>
          <p:cNvSpPr>
            <a:spLocks noChangeArrowheads="1"/>
          </p:cNvSpPr>
          <p:nvPr/>
        </p:nvSpPr>
        <p:spPr bwMode="auto">
          <a:xfrm>
            <a:off x="5202238" y="5684838"/>
            <a:ext cx="281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latin typeface="Tahoma" pitchFamily="34" charset="0"/>
                <a:ea typeface="新細明體" pitchFamily="18" charset="-120"/>
              </a:rPr>
              <a:t>     +</a:t>
            </a:r>
            <a:r>
              <a:rPr lang="en-US" altLang="zh-TW" sz="1600" b="0">
                <a:ea typeface="新細明體" pitchFamily="18" charset="-120"/>
              </a:rPr>
              <a:t>   </a:t>
            </a:r>
            <a:r>
              <a:rPr lang="en-US" altLang="zh-TW" b="0">
                <a:latin typeface="Tahoma" pitchFamily="34" charset="0"/>
                <a:ea typeface="新細明體" pitchFamily="18" charset="-120"/>
              </a:rPr>
              <a:t>Other delays</a:t>
            </a:r>
            <a:r>
              <a:rPr lang="en-US" altLang="zh-TW" b="0">
                <a:ea typeface="新細明體" pitchFamily="18" charset="-120"/>
              </a:rPr>
              <a:t> </a:t>
            </a:r>
          </a:p>
        </p:txBody>
      </p:sp>
      <p:sp>
        <p:nvSpPr>
          <p:cNvPr id="2462751" name="Rectangle 31"/>
          <p:cNvSpPr>
            <a:spLocks noChangeArrowheads="1"/>
          </p:cNvSpPr>
          <p:nvPr/>
        </p:nvSpPr>
        <p:spPr bwMode="auto">
          <a:xfrm>
            <a:off x="161925" y="240665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solidFill>
                  <a:srgbClr val="0000FF"/>
                </a:solidFill>
                <a:latin typeface="Tahoma" pitchFamily="34" charset="0"/>
                <a:ea typeface="新細明體" pitchFamily="18" charset="-120"/>
              </a:rPr>
              <a:t>Disk platter</a:t>
            </a:r>
            <a:r>
              <a:rPr lang="en-US" altLang="zh-TW" b="0">
                <a:solidFill>
                  <a:srgbClr val="0000FF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462752" name="Rectangle 32"/>
          <p:cNvSpPr>
            <a:spLocks noChangeArrowheads="1"/>
          </p:cNvSpPr>
          <p:nvPr/>
        </p:nvSpPr>
        <p:spPr bwMode="auto">
          <a:xfrm>
            <a:off x="3536950" y="5241925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solidFill>
                  <a:srgbClr val="0000FF"/>
                </a:solidFill>
                <a:latin typeface="Tahoma" pitchFamily="34" charset="0"/>
                <a:ea typeface="新細明體" pitchFamily="18" charset="-120"/>
              </a:rPr>
              <a:t>Disk arm</a:t>
            </a:r>
            <a:endParaRPr lang="en-US" altLang="zh-TW" b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462753" name="Rectangle 33"/>
          <p:cNvSpPr>
            <a:spLocks noChangeArrowheads="1"/>
          </p:cNvSpPr>
          <p:nvPr/>
        </p:nvSpPr>
        <p:spPr bwMode="auto">
          <a:xfrm>
            <a:off x="3427413" y="3306763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b="0">
                <a:solidFill>
                  <a:srgbClr val="0000FF"/>
                </a:solidFill>
                <a:latin typeface="Tahoma" pitchFamily="34" charset="0"/>
                <a:ea typeface="新細明體" pitchFamily="18" charset="-120"/>
              </a:rPr>
              <a:t>Disk head</a:t>
            </a:r>
            <a:endParaRPr lang="en-US" altLang="zh-TW" b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462754" name="Oval 34"/>
          <p:cNvSpPr>
            <a:spLocks noChangeArrowheads="1"/>
          </p:cNvSpPr>
          <p:nvPr/>
        </p:nvSpPr>
        <p:spPr bwMode="auto">
          <a:xfrm>
            <a:off x="3311525" y="3756025"/>
            <a:ext cx="315913" cy="450850"/>
          </a:xfrm>
          <a:prstGeom prst="ellips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462755" name="AutoShape 35"/>
          <p:cNvSpPr>
            <a:spLocks noChangeAspect="1" noChangeArrowheads="1" noTextEdit="1"/>
          </p:cNvSpPr>
          <p:nvPr/>
        </p:nvSpPr>
        <p:spPr bwMode="auto">
          <a:xfrm>
            <a:off x="3762375" y="900113"/>
            <a:ext cx="1433513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36613" y="819150"/>
            <a:ext cx="7999412" cy="1395413"/>
            <a:chOff x="527" y="516"/>
            <a:chExt cx="5039" cy="879"/>
          </a:xfrm>
        </p:grpSpPr>
        <p:grpSp>
          <p:nvGrpSpPr>
            <p:cNvPr id="19481" name="Group 37"/>
            <p:cNvGrpSpPr>
              <a:grpSpLocks/>
            </p:cNvGrpSpPr>
            <p:nvPr/>
          </p:nvGrpSpPr>
          <p:grpSpPr bwMode="auto">
            <a:xfrm>
              <a:off x="527" y="582"/>
              <a:ext cx="5039" cy="762"/>
              <a:chOff x="527" y="582"/>
              <a:chExt cx="5039" cy="762"/>
            </a:xfrm>
          </p:grpSpPr>
          <p:grpSp>
            <p:nvGrpSpPr>
              <p:cNvPr id="19632" name="Group 38"/>
              <p:cNvGrpSpPr>
                <a:grpSpLocks/>
              </p:cNvGrpSpPr>
              <p:nvPr/>
            </p:nvGrpSpPr>
            <p:grpSpPr bwMode="auto">
              <a:xfrm>
                <a:off x="527" y="582"/>
                <a:ext cx="5039" cy="762"/>
                <a:chOff x="527" y="582"/>
                <a:chExt cx="5039" cy="762"/>
              </a:xfrm>
            </p:grpSpPr>
            <p:sp>
              <p:nvSpPr>
                <p:cNvPr id="196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94" y="582"/>
                  <a:ext cx="1472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altLang="zh-TW" sz="3600" b="0">
                      <a:latin typeface="Tahoma" pitchFamily="34" charset="0"/>
                      <a:ea typeface="新細明體" pitchFamily="18" charset="-120"/>
                    </a:rPr>
                    <a:t>block x</a:t>
                  </a:r>
                </a:p>
                <a:p>
                  <a:pPr algn="l" eaLnBrk="1" hangingPunct="1"/>
                  <a:r>
                    <a:rPr lang="en-US" altLang="zh-TW" sz="3600" b="0">
                      <a:latin typeface="Tahoma" pitchFamily="34" charset="0"/>
                      <a:ea typeface="新細明體" pitchFamily="18" charset="-120"/>
                    </a:rPr>
                    <a:t>in memory</a:t>
                  </a:r>
                </a:p>
              </p:txBody>
            </p:sp>
            <p:sp>
              <p:nvSpPr>
                <p:cNvPr id="1963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27" y="594"/>
                  <a:ext cx="103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zh-TW" sz="3600" b="0">
                      <a:latin typeface="Tahoma" pitchFamily="34" charset="0"/>
                      <a:ea typeface="新細明體" pitchFamily="18" charset="-120"/>
                    </a:rPr>
                    <a:t>I want</a:t>
                  </a:r>
                </a:p>
                <a:p>
                  <a:pPr algn="r" eaLnBrk="1" hangingPunct="1"/>
                  <a:r>
                    <a:rPr lang="en-US" altLang="zh-TW" sz="3600" b="0">
                      <a:latin typeface="Tahoma" pitchFamily="34" charset="0"/>
                      <a:ea typeface="新細明體" pitchFamily="18" charset="-120"/>
                    </a:rPr>
                    <a:t>block X</a:t>
                  </a:r>
                </a:p>
              </p:txBody>
            </p:sp>
          </p:grpSp>
          <p:sp>
            <p:nvSpPr>
              <p:cNvPr id="2462761" name="Line 41"/>
              <p:cNvSpPr>
                <a:spLocks noChangeShapeType="1"/>
              </p:cNvSpPr>
              <p:nvPr/>
            </p:nvSpPr>
            <p:spPr bwMode="auto">
              <a:xfrm>
                <a:off x="1617" y="940"/>
                <a:ext cx="6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2762" name="Line 42"/>
              <p:cNvSpPr>
                <a:spLocks noChangeShapeType="1"/>
              </p:cNvSpPr>
              <p:nvPr/>
            </p:nvSpPr>
            <p:spPr bwMode="auto">
              <a:xfrm>
                <a:off x="3401" y="926"/>
                <a:ext cx="6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82" name="Group 43"/>
            <p:cNvGrpSpPr>
              <a:grpSpLocks/>
            </p:cNvGrpSpPr>
            <p:nvPr/>
          </p:nvGrpSpPr>
          <p:grpSpPr bwMode="auto">
            <a:xfrm>
              <a:off x="2391" y="516"/>
              <a:ext cx="879" cy="879"/>
              <a:chOff x="2257" y="1428"/>
              <a:chExt cx="879" cy="712"/>
            </a:xfrm>
          </p:grpSpPr>
          <p:grpSp>
            <p:nvGrpSpPr>
              <p:cNvPr id="19483" name="Group 44"/>
              <p:cNvGrpSpPr>
                <a:grpSpLocks/>
              </p:cNvGrpSpPr>
              <p:nvPr/>
            </p:nvGrpSpPr>
            <p:grpSpPr bwMode="auto">
              <a:xfrm>
                <a:off x="2257" y="1428"/>
                <a:ext cx="879" cy="712"/>
                <a:chOff x="2257" y="1428"/>
                <a:chExt cx="879" cy="712"/>
              </a:xfrm>
            </p:grpSpPr>
            <p:sp>
              <p:nvSpPr>
                <p:cNvPr id="2462765" name="Freeform 45"/>
                <p:cNvSpPr>
                  <a:spLocks/>
                </p:cNvSpPr>
                <p:nvPr/>
              </p:nvSpPr>
              <p:spPr bwMode="auto">
                <a:xfrm>
                  <a:off x="2257" y="1428"/>
                  <a:ext cx="285" cy="231"/>
                </a:xfrm>
                <a:custGeom>
                  <a:avLst/>
                  <a:gdLst/>
                  <a:ahLst/>
                  <a:cxnLst>
                    <a:cxn ang="0">
                      <a:pos x="732" y="0"/>
                    </a:cxn>
                    <a:cxn ang="0">
                      <a:pos x="855" y="218"/>
                    </a:cxn>
                    <a:cxn ang="0">
                      <a:pos x="268" y="693"/>
                    </a:cxn>
                    <a:cxn ang="0">
                      <a:pos x="0" y="594"/>
                    </a:cxn>
                    <a:cxn ang="0">
                      <a:pos x="732" y="0"/>
                    </a:cxn>
                  </a:cxnLst>
                  <a:rect l="0" t="0" r="r" b="b"/>
                  <a:pathLst>
                    <a:path w="855" h="693">
                      <a:moveTo>
                        <a:pt x="732" y="0"/>
                      </a:moveTo>
                      <a:lnTo>
                        <a:pt x="855" y="218"/>
                      </a:lnTo>
                      <a:lnTo>
                        <a:pt x="268" y="693"/>
                      </a:lnTo>
                      <a:lnTo>
                        <a:pt x="0" y="594"/>
                      </a:lnTo>
                      <a:lnTo>
                        <a:pt x="732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66" name="Freeform 46"/>
                <p:cNvSpPr>
                  <a:spLocks/>
                </p:cNvSpPr>
                <p:nvPr/>
              </p:nvSpPr>
              <p:spPr bwMode="auto">
                <a:xfrm>
                  <a:off x="2501" y="1428"/>
                  <a:ext cx="390" cy="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3" y="218"/>
                    </a:cxn>
                    <a:cxn ang="0">
                      <a:pos x="1050" y="218"/>
                    </a:cxn>
                    <a:cxn ang="0">
                      <a:pos x="11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72" h="218">
                      <a:moveTo>
                        <a:pt x="0" y="0"/>
                      </a:moveTo>
                      <a:lnTo>
                        <a:pt x="123" y="218"/>
                      </a:lnTo>
                      <a:lnTo>
                        <a:pt x="1050" y="218"/>
                      </a:lnTo>
                      <a:lnTo>
                        <a:pt x="11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5F3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67" name="Freeform 47"/>
                <p:cNvSpPr>
                  <a:spLocks/>
                </p:cNvSpPr>
                <p:nvPr/>
              </p:nvSpPr>
              <p:spPr bwMode="auto">
                <a:xfrm>
                  <a:off x="2851" y="1428"/>
                  <a:ext cx="285" cy="231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0" y="218"/>
                    </a:cxn>
                    <a:cxn ang="0">
                      <a:pos x="587" y="693"/>
                    </a:cxn>
                    <a:cxn ang="0">
                      <a:pos x="855" y="594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855" h="693">
                      <a:moveTo>
                        <a:pt x="122" y="0"/>
                      </a:moveTo>
                      <a:lnTo>
                        <a:pt x="0" y="218"/>
                      </a:lnTo>
                      <a:lnTo>
                        <a:pt x="587" y="693"/>
                      </a:lnTo>
                      <a:lnTo>
                        <a:pt x="855" y="59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9F7F5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68" name="Freeform 48"/>
                <p:cNvSpPr>
                  <a:spLocks/>
                </p:cNvSpPr>
                <p:nvPr/>
              </p:nvSpPr>
              <p:spPr bwMode="auto">
                <a:xfrm>
                  <a:off x="2257" y="1909"/>
                  <a:ext cx="285" cy="231"/>
                </a:xfrm>
                <a:custGeom>
                  <a:avLst/>
                  <a:gdLst/>
                  <a:ahLst/>
                  <a:cxnLst>
                    <a:cxn ang="0">
                      <a:pos x="732" y="694"/>
                    </a:cxn>
                    <a:cxn ang="0">
                      <a:pos x="855" y="477"/>
                    </a:cxn>
                    <a:cxn ang="0">
                      <a:pos x="268" y="0"/>
                    </a:cxn>
                    <a:cxn ang="0">
                      <a:pos x="0" y="99"/>
                    </a:cxn>
                    <a:cxn ang="0">
                      <a:pos x="732" y="694"/>
                    </a:cxn>
                  </a:cxnLst>
                  <a:rect l="0" t="0" r="r" b="b"/>
                  <a:pathLst>
                    <a:path w="855" h="694">
                      <a:moveTo>
                        <a:pt x="732" y="694"/>
                      </a:moveTo>
                      <a:lnTo>
                        <a:pt x="855" y="477"/>
                      </a:lnTo>
                      <a:lnTo>
                        <a:pt x="268" y="0"/>
                      </a:lnTo>
                      <a:lnTo>
                        <a:pt x="0" y="99"/>
                      </a:lnTo>
                      <a:lnTo>
                        <a:pt x="732" y="694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69" name="Freeform 49"/>
                <p:cNvSpPr>
                  <a:spLocks/>
                </p:cNvSpPr>
                <p:nvPr/>
              </p:nvSpPr>
              <p:spPr bwMode="auto">
                <a:xfrm>
                  <a:off x="2501" y="2068"/>
                  <a:ext cx="390" cy="72"/>
                </a:xfrm>
                <a:custGeom>
                  <a:avLst/>
                  <a:gdLst/>
                  <a:ahLst/>
                  <a:cxnLst>
                    <a:cxn ang="0">
                      <a:pos x="0" y="217"/>
                    </a:cxn>
                    <a:cxn ang="0">
                      <a:pos x="123" y="0"/>
                    </a:cxn>
                    <a:cxn ang="0">
                      <a:pos x="1050" y="0"/>
                    </a:cxn>
                    <a:cxn ang="0">
                      <a:pos x="1172" y="217"/>
                    </a:cxn>
                    <a:cxn ang="0">
                      <a:pos x="0" y="217"/>
                    </a:cxn>
                  </a:cxnLst>
                  <a:rect l="0" t="0" r="r" b="b"/>
                  <a:pathLst>
                    <a:path w="1172" h="217">
                      <a:moveTo>
                        <a:pt x="0" y="217"/>
                      </a:moveTo>
                      <a:lnTo>
                        <a:pt x="123" y="0"/>
                      </a:lnTo>
                      <a:lnTo>
                        <a:pt x="1050" y="0"/>
                      </a:lnTo>
                      <a:lnTo>
                        <a:pt x="1172" y="217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70" name="Freeform 50"/>
                <p:cNvSpPr>
                  <a:spLocks/>
                </p:cNvSpPr>
                <p:nvPr/>
              </p:nvSpPr>
              <p:spPr bwMode="auto">
                <a:xfrm>
                  <a:off x="2851" y="1909"/>
                  <a:ext cx="285" cy="231"/>
                </a:xfrm>
                <a:custGeom>
                  <a:avLst/>
                  <a:gdLst/>
                  <a:ahLst/>
                  <a:cxnLst>
                    <a:cxn ang="0">
                      <a:pos x="122" y="694"/>
                    </a:cxn>
                    <a:cxn ang="0">
                      <a:pos x="0" y="477"/>
                    </a:cxn>
                    <a:cxn ang="0">
                      <a:pos x="587" y="0"/>
                    </a:cxn>
                    <a:cxn ang="0">
                      <a:pos x="855" y="99"/>
                    </a:cxn>
                    <a:cxn ang="0">
                      <a:pos x="122" y="694"/>
                    </a:cxn>
                  </a:cxnLst>
                  <a:rect l="0" t="0" r="r" b="b"/>
                  <a:pathLst>
                    <a:path w="855" h="694">
                      <a:moveTo>
                        <a:pt x="122" y="694"/>
                      </a:moveTo>
                      <a:lnTo>
                        <a:pt x="0" y="477"/>
                      </a:lnTo>
                      <a:lnTo>
                        <a:pt x="587" y="0"/>
                      </a:lnTo>
                      <a:lnTo>
                        <a:pt x="855" y="99"/>
                      </a:lnTo>
                      <a:lnTo>
                        <a:pt x="122" y="694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71" name="Freeform 51"/>
                <p:cNvSpPr>
                  <a:spLocks/>
                </p:cNvSpPr>
                <p:nvPr/>
              </p:nvSpPr>
              <p:spPr bwMode="auto">
                <a:xfrm>
                  <a:off x="2257" y="1626"/>
                  <a:ext cx="89" cy="3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49"/>
                    </a:cxn>
                    <a:cxn ang="0">
                      <a:pos x="268" y="850"/>
                    </a:cxn>
                    <a:cxn ang="0">
                      <a:pos x="268" y="9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8" h="949">
                      <a:moveTo>
                        <a:pt x="0" y="0"/>
                      </a:moveTo>
                      <a:lnTo>
                        <a:pt x="0" y="949"/>
                      </a:lnTo>
                      <a:lnTo>
                        <a:pt x="268" y="850"/>
                      </a:lnTo>
                      <a:lnTo>
                        <a:pt x="268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2462772" name="Freeform 52"/>
                <p:cNvSpPr>
                  <a:spLocks/>
                </p:cNvSpPr>
                <p:nvPr/>
              </p:nvSpPr>
              <p:spPr bwMode="auto">
                <a:xfrm>
                  <a:off x="3046" y="1626"/>
                  <a:ext cx="90" cy="318"/>
                </a:xfrm>
                <a:custGeom>
                  <a:avLst/>
                  <a:gdLst/>
                  <a:ahLst/>
                  <a:cxnLst>
                    <a:cxn ang="0">
                      <a:pos x="268" y="0"/>
                    </a:cxn>
                    <a:cxn ang="0">
                      <a:pos x="268" y="949"/>
                    </a:cxn>
                    <a:cxn ang="0">
                      <a:pos x="0" y="850"/>
                    </a:cxn>
                    <a:cxn ang="0">
                      <a:pos x="0" y="99"/>
                    </a:cxn>
                    <a:cxn ang="0">
                      <a:pos x="268" y="0"/>
                    </a:cxn>
                  </a:cxnLst>
                  <a:rect l="0" t="0" r="r" b="b"/>
                  <a:pathLst>
                    <a:path w="268" h="949">
                      <a:moveTo>
                        <a:pt x="268" y="0"/>
                      </a:moveTo>
                      <a:lnTo>
                        <a:pt x="268" y="949"/>
                      </a:lnTo>
                      <a:lnTo>
                        <a:pt x="0" y="850"/>
                      </a:lnTo>
                      <a:lnTo>
                        <a:pt x="0" y="99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rgbClr val="7F5F3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19484" name="Group 53"/>
              <p:cNvGrpSpPr>
                <a:grpSpLocks/>
              </p:cNvGrpSpPr>
              <p:nvPr/>
            </p:nvGrpSpPr>
            <p:grpSpPr bwMode="auto">
              <a:xfrm>
                <a:off x="2344" y="1499"/>
                <a:ext cx="705" cy="570"/>
                <a:chOff x="2344" y="1499"/>
                <a:chExt cx="705" cy="570"/>
              </a:xfrm>
            </p:grpSpPr>
            <p:grpSp>
              <p:nvGrpSpPr>
                <p:cNvPr id="19485" name="Group 54"/>
                <p:cNvGrpSpPr>
                  <a:grpSpLocks/>
                </p:cNvGrpSpPr>
                <p:nvPr/>
              </p:nvGrpSpPr>
              <p:grpSpPr bwMode="auto">
                <a:xfrm>
                  <a:off x="2344" y="1499"/>
                  <a:ext cx="705" cy="570"/>
                  <a:chOff x="2344" y="1499"/>
                  <a:chExt cx="705" cy="570"/>
                </a:xfrm>
              </p:grpSpPr>
              <p:sp>
                <p:nvSpPr>
                  <p:cNvPr id="2462775" name="Freeform 55"/>
                  <p:cNvSpPr>
                    <a:spLocks/>
                  </p:cNvSpPr>
                  <p:nvPr/>
                </p:nvSpPr>
                <p:spPr bwMode="auto">
                  <a:xfrm>
                    <a:off x="2344" y="1499"/>
                    <a:ext cx="705" cy="569"/>
                  </a:xfrm>
                  <a:custGeom>
                    <a:avLst/>
                    <a:gdLst/>
                    <a:ahLst/>
                    <a:cxnLst>
                      <a:cxn ang="0">
                        <a:pos x="588" y="0"/>
                      </a:cxn>
                      <a:cxn ang="0">
                        <a:pos x="1526" y="0"/>
                      </a:cxn>
                      <a:cxn ang="0">
                        <a:pos x="2114" y="476"/>
                      </a:cxn>
                      <a:cxn ang="0">
                        <a:pos x="2114" y="1236"/>
                      </a:cxn>
                      <a:cxn ang="0">
                        <a:pos x="1526" y="1712"/>
                      </a:cxn>
                      <a:cxn ang="0">
                        <a:pos x="588" y="1712"/>
                      </a:cxn>
                      <a:cxn ang="0">
                        <a:pos x="0" y="1236"/>
                      </a:cxn>
                      <a:cxn ang="0">
                        <a:pos x="0" y="476"/>
                      </a:cxn>
                      <a:cxn ang="0">
                        <a:pos x="588" y="0"/>
                      </a:cxn>
                    </a:cxnLst>
                    <a:rect l="0" t="0" r="r" b="b"/>
                    <a:pathLst>
                      <a:path w="2114" h="1712">
                        <a:moveTo>
                          <a:pt x="588" y="0"/>
                        </a:moveTo>
                        <a:lnTo>
                          <a:pt x="1526" y="0"/>
                        </a:lnTo>
                        <a:lnTo>
                          <a:pt x="2114" y="476"/>
                        </a:lnTo>
                        <a:lnTo>
                          <a:pt x="2114" y="1236"/>
                        </a:lnTo>
                        <a:lnTo>
                          <a:pt x="1526" y="1712"/>
                        </a:lnTo>
                        <a:lnTo>
                          <a:pt x="588" y="1712"/>
                        </a:lnTo>
                        <a:lnTo>
                          <a:pt x="0" y="1236"/>
                        </a:lnTo>
                        <a:lnTo>
                          <a:pt x="0" y="476"/>
                        </a:lnTo>
                        <a:lnTo>
                          <a:pt x="588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62776" name="Freeform 56"/>
                  <p:cNvSpPr>
                    <a:spLocks/>
                  </p:cNvSpPr>
                  <p:nvPr/>
                </p:nvSpPr>
                <p:spPr bwMode="auto">
                  <a:xfrm>
                    <a:off x="2357" y="1509"/>
                    <a:ext cx="678" cy="548"/>
                  </a:xfrm>
                  <a:custGeom>
                    <a:avLst/>
                    <a:gdLst/>
                    <a:ahLst/>
                    <a:cxnLst>
                      <a:cxn ang="0">
                        <a:pos x="565" y="0"/>
                      </a:cxn>
                      <a:cxn ang="0">
                        <a:pos x="1468" y="0"/>
                      </a:cxn>
                      <a:cxn ang="0">
                        <a:pos x="2033" y="458"/>
                      </a:cxn>
                      <a:cxn ang="0">
                        <a:pos x="2033" y="1190"/>
                      </a:cxn>
                      <a:cxn ang="0">
                        <a:pos x="1468" y="1647"/>
                      </a:cxn>
                      <a:cxn ang="0">
                        <a:pos x="565" y="1647"/>
                      </a:cxn>
                      <a:cxn ang="0">
                        <a:pos x="0" y="1190"/>
                      </a:cxn>
                      <a:cxn ang="0">
                        <a:pos x="0" y="458"/>
                      </a:cxn>
                      <a:cxn ang="0">
                        <a:pos x="565" y="0"/>
                      </a:cxn>
                    </a:cxnLst>
                    <a:rect l="0" t="0" r="r" b="b"/>
                    <a:pathLst>
                      <a:path w="2033" h="1647">
                        <a:moveTo>
                          <a:pt x="565" y="0"/>
                        </a:moveTo>
                        <a:lnTo>
                          <a:pt x="1468" y="0"/>
                        </a:lnTo>
                        <a:lnTo>
                          <a:pt x="2033" y="458"/>
                        </a:lnTo>
                        <a:lnTo>
                          <a:pt x="2033" y="1190"/>
                        </a:lnTo>
                        <a:lnTo>
                          <a:pt x="1468" y="1647"/>
                        </a:lnTo>
                        <a:lnTo>
                          <a:pt x="565" y="1647"/>
                        </a:lnTo>
                        <a:lnTo>
                          <a:pt x="0" y="1190"/>
                        </a:lnTo>
                        <a:lnTo>
                          <a:pt x="0" y="458"/>
                        </a:lnTo>
                        <a:lnTo>
                          <a:pt x="565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62777" name="Freeform 57"/>
                  <p:cNvSpPr>
                    <a:spLocks/>
                  </p:cNvSpPr>
                  <p:nvPr/>
                </p:nvSpPr>
                <p:spPr bwMode="auto">
                  <a:xfrm>
                    <a:off x="2371" y="1521"/>
                    <a:ext cx="650" cy="526"/>
                  </a:xfrm>
                  <a:custGeom>
                    <a:avLst/>
                    <a:gdLst/>
                    <a:ahLst/>
                    <a:cxnLst>
                      <a:cxn ang="0">
                        <a:pos x="541" y="0"/>
                      </a:cxn>
                      <a:cxn ang="0">
                        <a:pos x="1407" y="0"/>
                      </a:cxn>
                      <a:cxn ang="0">
                        <a:pos x="1949" y="439"/>
                      </a:cxn>
                      <a:cxn ang="0">
                        <a:pos x="1949" y="1141"/>
                      </a:cxn>
                      <a:cxn ang="0">
                        <a:pos x="1407" y="1580"/>
                      </a:cxn>
                      <a:cxn ang="0">
                        <a:pos x="541" y="1580"/>
                      </a:cxn>
                      <a:cxn ang="0">
                        <a:pos x="0" y="1141"/>
                      </a:cxn>
                      <a:cxn ang="0">
                        <a:pos x="0" y="439"/>
                      </a:cxn>
                      <a:cxn ang="0">
                        <a:pos x="541" y="0"/>
                      </a:cxn>
                    </a:cxnLst>
                    <a:rect l="0" t="0" r="r" b="b"/>
                    <a:pathLst>
                      <a:path w="1949" h="1580">
                        <a:moveTo>
                          <a:pt x="541" y="0"/>
                        </a:moveTo>
                        <a:lnTo>
                          <a:pt x="1407" y="0"/>
                        </a:lnTo>
                        <a:lnTo>
                          <a:pt x="1949" y="439"/>
                        </a:lnTo>
                        <a:lnTo>
                          <a:pt x="1949" y="1141"/>
                        </a:lnTo>
                        <a:lnTo>
                          <a:pt x="1407" y="1580"/>
                        </a:lnTo>
                        <a:lnTo>
                          <a:pt x="541" y="1580"/>
                        </a:lnTo>
                        <a:lnTo>
                          <a:pt x="0" y="1141"/>
                        </a:lnTo>
                        <a:lnTo>
                          <a:pt x="0" y="439"/>
                        </a:lnTo>
                        <a:lnTo>
                          <a:pt x="54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1959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502" y="1621"/>
                    <a:ext cx="389" cy="321"/>
                    <a:chOff x="2502" y="1621"/>
                    <a:chExt cx="389" cy="321"/>
                  </a:xfrm>
                </p:grpSpPr>
                <p:sp>
                  <p:nvSpPr>
                    <p:cNvPr id="2462779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502" y="1626"/>
                      <a:ext cx="389" cy="316"/>
                    </a:xfrm>
                    <a:custGeom>
                      <a:avLst/>
                      <a:gdLst/>
                      <a:ahLst/>
                      <a:cxnLst>
                        <a:cxn ang="0">
                          <a:pos x="324" y="0"/>
                        </a:cxn>
                        <a:cxn ang="0">
                          <a:pos x="844" y="0"/>
                        </a:cxn>
                        <a:cxn ang="0">
                          <a:pos x="1168" y="263"/>
                        </a:cxn>
                        <a:cxn ang="0">
                          <a:pos x="1168" y="684"/>
                        </a:cxn>
                        <a:cxn ang="0">
                          <a:pos x="844" y="947"/>
                        </a:cxn>
                        <a:cxn ang="0">
                          <a:pos x="324" y="947"/>
                        </a:cxn>
                        <a:cxn ang="0">
                          <a:pos x="0" y="684"/>
                        </a:cxn>
                        <a:cxn ang="0">
                          <a:pos x="0" y="263"/>
                        </a:cxn>
                        <a:cxn ang="0">
                          <a:pos x="324" y="0"/>
                        </a:cxn>
                      </a:cxnLst>
                      <a:rect l="0" t="0" r="r" b="b"/>
                      <a:pathLst>
                        <a:path w="1168" h="947">
                          <a:moveTo>
                            <a:pt x="324" y="0"/>
                          </a:moveTo>
                          <a:lnTo>
                            <a:pt x="844" y="0"/>
                          </a:lnTo>
                          <a:lnTo>
                            <a:pt x="1168" y="263"/>
                          </a:lnTo>
                          <a:lnTo>
                            <a:pt x="1168" y="684"/>
                          </a:lnTo>
                          <a:lnTo>
                            <a:pt x="844" y="947"/>
                          </a:lnTo>
                          <a:lnTo>
                            <a:pt x="324" y="947"/>
                          </a:lnTo>
                          <a:lnTo>
                            <a:pt x="0" y="684"/>
                          </a:lnTo>
                          <a:lnTo>
                            <a:pt x="0" y="263"/>
                          </a:lnTo>
                          <a:lnTo>
                            <a:pt x="324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780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6" y="1769"/>
                      <a:ext cx="40" cy="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19595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0" y="1625"/>
                      <a:ext cx="222" cy="248"/>
                      <a:chOff x="2520" y="1625"/>
                      <a:chExt cx="222" cy="248"/>
                    </a:xfrm>
                  </p:grpSpPr>
                  <p:grpSp>
                    <p:nvGrpSpPr>
                      <p:cNvPr id="19611" name="Group 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2" y="1788"/>
                        <a:ext cx="123" cy="85"/>
                        <a:chOff x="2572" y="1788"/>
                        <a:chExt cx="123" cy="85"/>
                      </a:xfrm>
                    </p:grpSpPr>
                    <p:grpSp>
                      <p:nvGrpSpPr>
                        <p:cNvPr id="19620" name="Group 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2" y="1843"/>
                          <a:ext cx="42" cy="30"/>
                          <a:chOff x="2572" y="1843"/>
                          <a:chExt cx="42" cy="30"/>
                        </a:xfrm>
                      </p:grpSpPr>
                      <p:sp>
                        <p:nvSpPr>
                          <p:cNvPr id="2462784" name="Oval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3" y="1843"/>
                            <a:ext cx="21" cy="17"/>
                          </a:xfrm>
                          <a:prstGeom prst="ellipse">
                            <a:avLst/>
                          </a:prstGeom>
                          <a:solidFill>
                            <a:srgbClr val="9F9F9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785" name="Freeform 6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2" y="1846"/>
                            <a:ext cx="36" cy="27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69" y="0"/>
                              </a:cxn>
                              <a:cxn ang="0">
                                <a:pos x="0" y="70"/>
                              </a:cxn>
                              <a:cxn ang="0">
                                <a:pos x="11" y="79"/>
                              </a:cxn>
                              <a:cxn ang="0">
                                <a:pos x="109" y="38"/>
                              </a:cxn>
                              <a:cxn ang="0">
                                <a:pos x="69" y="0"/>
                              </a:cxn>
                            </a:cxnLst>
                            <a:rect l="0" t="0" r="r" b="b"/>
                            <a:pathLst>
                              <a:path w="109" h="79">
                                <a:moveTo>
                                  <a:pt x="69" y="0"/>
                                </a:moveTo>
                                <a:lnTo>
                                  <a:pt x="0" y="70"/>
                                </a:lnTo>
                                <a:lnTo>
                                  <a:pt x="11" y="79"/>
                                </a:lnTo>
                                <a:lnTo>
                                  <a:pt x="109" y="38"/>
                                </a:lnTo>
                                <a:lnTo>
                                  <a:pt x="6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F9F9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2462786" name="Freeform 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07" y="1788"/>
                          <a:ext cx="88" cy="6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76"/>
                            </a:cxn>
                            <a:cxn ang="0">
                              <a:pos x="253" y="0"/>
                            </a:cxn>
                            <a:cxn ang="0">
                              <a:pos x="264" y="8"/>
                            </a:cxn>
                            <a:cxn ang="0">
                              <a:pos x="10" y="184"/>
                            </a:cxn>
                            <a:cxn ang="0">
                              <a:pos x="0" y="176"/>
                            </a:cxn>
                          </a:cxnLst>
                          <a:rect l="0" t="0" r="r" b="b"/>
                          <a:pathLst>
                            <a:path w="264" h="184">
                              <a:moveTo>
                                <a:pt x="0" y="176"/>
                              </a:moveTo>
                              <a:lnTo>
                                <a:pt x="253" y="0"/>
                              </a:lnTo>
                              <a:lnTo>
                                <a:pt x="264" y="8"/>
                              </a:lnTo>
                              <a:lnTo>
                                <a:pt x="10" y="184"/>
                              </a:lnTo>
                              <a:lnTo>
                                <a:pt x="0" y="1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grpSp>
                    <p:nvGrpSpPr>
                      <p:cNvPr id="19612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0" y="1663"/>
                        <a:ext cx="178" cy="125"/>
                        <a:chOff x="2520" y="1663"/>
                        <a:chExt cx="178" cy="125"/>
                      </a:xfrm>
                    </p:grpSpPr>
                    <p:grpSp>
                      <p:nvGrpSpPr>
                        <p:cNvPr id="19616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20" y="1663"/>
                          <a:ext cx="45" cy="33"/>
                          <a:chOff x="2520" y="1663"/>
                          <a:chExt cx="45" cy="33"/>
                        </a:xfrm>
                      </p:grpSpPr>
                      <p:sp>
                        <p:nvSpPr>
                          <p:cNvPr id="2462789" name="Oval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44" y="1679"/>
                            <a:ext cx="21" cy="17"/>
                          </a:xfrm>
                          <a:prstGeom prst="ellipse">
                            <a:avLst/>
                          </a:prstGeom>
                          <a:solidFill>
                            <a:srgbClr val="9F9F9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790" name="Freeform 7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20" y="1663"/>
                            <a:ext cx="41" cy="3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79" y="93"/>
                              </a:cxn>
                              <a:cxn ang="0">
                                <a:pos x="0" y="0"/>
                              </a:cxn>
                              <a:cxn ang="0">
                                <a:pos x="121" y="53"/>
                              </a:cxn>
                              <a:cxn ang="0">
                                <a:pos x="79" y="93"/>
                              </a:cxn>
                            </a:cxnLst>
                            <a:rect l="0" t="0" r="r" b="b"/>
                            <a:pathLst>
                              <a:path w="121" h="93">
                                <a:moveTo>
                                  <a:pt x="79" y="93"/>
                                </a:moveTo>
                                <a:lnTo>
                                  <a:pt x="0" y="0"/>
                                </a:lnTo>
                                <a:lnTo>
                                  <a:pt x="121" y="53"/>
                                </a:lnTo>
                                <a:lnTo>
                                  <a:pt x="79" y="9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F9F9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2462791" name="Freeform 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59" y="1690"/>
                          <a:ext cx="139" cy="9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9"/>
                            </a:cxn>
                            <a:cxn ang="0">
                              <a:pos x="411" y="292"/>
                            </a:cxn>
                            <a:cxn ang="0">
                              <a:pos x="418" y="282"/>
                            </a:cxn>
                            <a:cxn ang="0">
                              <a:pos x="11" y="0"/>
                            </a:cxn>
                            <a:cxn ang="0">
                              <a:pos x="0" y="9"/>
                            </a:cxn>
                          </a:cxnLst>
                          <a:rect l="0" t="0" r="r" b="b"/>
                          <a:pathLst>
                            <a:path w="418" h="292">
                              <a:moveTo>
                                <a:pt x="0" y="9"/>
                              </a:moveTo>
                              <a:lnTo>
                                <a:pt x="411" y="292"/>
                              </a:lnTo>
                              <a:lnTo>
                                <a:pt x="418" y="282"/>
                              </a:lnTo>
                              <a:lnTo>
                                <a:pt x="11" y="0"/>
                              </a:lnTo>
                              <a:lnTo>
                                <a:pt x="0" y="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grpSp>
                    <p:nvGrpSpPr>
                      <p:cNvPr id="19613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72" y="1625"/>
                        <a:ext cx="70" cy="246"/>
                        <a:chOff x="2672" y="1625"/>
                        <a:chExt cx="70" cy="246"/>
                      </a:xfrm>
                    </p:grpSpPr>
                    <p:sp>
                      <p:nvSpPr>
                        <p:cNvPr id="2462793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2" y="1834"/>
                          <a:ext cx="14" cy="3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1" y="0"/>
                            </a:cxn>
                            <a:cxn ang="0">
                              <a:pos x="21" y="32"/>
                            </a:cxn>
                            <a:cxn ang="0">
                              <a:pos x="0" y="107"/>
                            </a:cxn>
                            <a:cxn ang="0">
                              <a:pos x="21" y="110"/>
                            </a:cxn>
                            <a:cxn ang="0">
                              <a:pos x="42" y="35"/>
                            </a:cxn>
                            <a:cxn ang="0">
                              <a:pos x="41" y="0"/>
                            </a:cxn>
                          </a:cxnLst>
                          <a:rect l="0" t="0" r="r" b="b"/>
                          <a:pathLst>
                            <a:path w="42" h="110">
                              <a:moveTo>
                                <a:pt x="41" y="0"/>
                              </a:moveTo>
                              <a:lnTo>
                                <a:pt x="21" y="32"/>
                              </a:lnTo>
                              <a:lnTo>
                                <a:pt x="0" y="107"/>
                              </a:lnTo>
                              <a:lnTo>
                                <a:pt x="21" y="110"/>
                              </a:lnTo>
                              <a:lnTo>
                                <a:pt x="42" y="35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2462794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683" y="1625"/>
                          <a:ext cx="59" cy="21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9F9F9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96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9" y="1621"/>
                      <a:ext cx="221" cy="247"/>
                      <a:chOff x="2519" y="1621"/>
                      <a:chExt cx="221" cy="247"/>
                    </a:xfrm>
                  </p:grpSpPr>
                  <p:grpSp>
                    <p:nvGrpSpPr>
                      <p:cNvPr id="19598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1" y="1784"/>
                        <a:ext cx="123" cy="84"/>
                        <a:chOff x="2571" y="1784"/>
                        <a:chExt cx="123" cy="84"/>
                      </a:xfrm>
                    </p:grpSpPr>
                    <p:grpSp>
                      <p:nvGrpSpPr>
                        <p:cNvPr id="19607" name="Group 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1" y="1839"/>
                          <a:ext cx="41" cy="29"/>
                          <a:chOff x="2571" y="1839"/>
                          <a:chExt cx="41" cy="29"/>
                        </a:xfrm>
                      </p:grpSpPr>
                      <p:sp>
                        <p:nvSpPr>
                          <p:cNvPr id="2462798" name="Oval 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839"/>
                            <a:ext cx="20" cy="1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799" name="Freeform 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1" y="1842"/>
                            <a:ext cx="36" cy="26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70" y="0"/>
                              </a:cxn>
                              <a:cxn ang="0">
                                <a:pos x="0" y="70"/>
                              </a:cxn>
                              <a:cxn ang="0">
                                <a:pos x="11" y="79"/>
                              </a:cxn>
                              <a:cxn ang="0">
                                <a:pos x="109" y="37"/>
                              </a:cxn>
                              <a:cxn ang="0">
                                <a:pos x="70" y="0"/>
                              </a:cxn>
                            </a:cxnLst>
                            <a:rect l="0" t="0" r="r" b="b"/>
                            <a:pathLst>
                              <a:path w="109" h="79">
                                <a:moveTo>
                                  <a:pt x="70" y="0"/>
                                </a:moveTo>
                                <a:lnTo>
                                  <a:pt x="0" y="70"/>
                                </a:lnTo>
                                <a:lnTo>
                                  <a:pt x="11" y="79"/>
                                </a:lnTo>
                                <a:lnTo>
                                  <a:pt x="109" y="37"/>
                                </a:lnTo>
                                <a:lnTo>
                                  <a:pt x="7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2462800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06" y="1784"/>
                          <a:ext cx="88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75"/>
                            </a:cxn>
                            <a:cxn ang="0">
                              <a:pos x="253" y="0"/>
                            </a:cxn>
                            <a:cxn ang="0">
                              <a:pos x="264" y="6"/>
                            </a:cxn>
                            <a:cxn ang="0">
                              <a:pos x="10" y="184"/>
                            </a:cxn>
                            <a:cxn ang="0">
                              <a:pos x="0" y="175"/>
                            </a:cxn>
                          </a:cxnLst>
                          <a:rect l="0" t="0" r="r" b="b"/>
                          <a:pathLst>
                            <a:path w="264" h="184">
                              <a:moveTo>
                                <a:pt x="0" y="175"/>
                              </a:moveTo>
                              <a:lnTo>
                                <a:pt x="253" y="0"/>
                              </a:lnTo>
                              <a:lnTo>
                                <a:pt x="264" y="6"/>
                              </a:lnTo>
                              <a:lnTo>
                                <a:pt x="10" y="184"/>
                              </a:lnTo>
                              <a:lnTo>
                                <a:pt x="0" y="1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grpSp>
                    <p:nvGrpSpPr>
                      <p:cNvPr id="19599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19" y="1658"/>
                        <a:ext cx="178" cy="126"/>
                        <a:chOff x="2519" y="1658"/>
                        <a:chExt cx="178" cy="126"/>
                      </a:xfrm>
                    </p:grpSpPr>
                    <p:grpSp>
                      <p:nvGrpSpPr>
                        <p:cNvPr id="19603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19" y="1658"/>
                          <a:ext cx="45" cy="34"/>
                          <a:chOff x="2519" y="1658"/>
                          <a:chExt cx="45" cy="34"/>
                        </a:xfrm>
                      </p:grpSpPr>
                      <p:sp>
                        <p:nvSpPr>
                          <p:cNvPr id="2462803" name="Oval 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43" y="1675"/>
                            <a:ext cx="21" cy="1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804" name="Freeform 8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19" y="1658"/>
                            <a:ext cx="40" cy="3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79" y="93"/>
                              </a:cxn>
                              <a:cxn ang="0">
                                <a:pos x="0" y="0"/>
                              </a:cxn>
                              <a:cxn ang="0">
                                <a:pos x="121" y="55"/>
                              </a:cxn>
                              <a:cxn ang="0">
                                <a:pos x="79" y="93"/>
                              </a:cxn>
                            </a:cxnLst>
                            <a:rect l="0" t="0" r="r" b="b"/>
                            <a:pathLst>
                              <a:path w="121" h="93">
                                <a:moveTo>
                                  <a:pt x="79" y="93"/>
                                </a:moveTo>
                                <a:lnTo>
                                  <a:pt x="0" y="0"/>
                                </a:lnTo>
                                <a:lnTo>
                                  <a:pt x="121" y="55"/>
                                </a:lnTo>
                                <a:lnTo>
                                  <a:pt x="79" y="9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2462805" name="Freeform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57" y="1686"/>
                          <a:ext cx="140" cy="9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9"/>
                            </a:cxn>
                            <a:cxn ang="0">
                              <a:pos x="412" y="294"/>
                            </a:cxn>
                            <a:cxn ang="0">
                              <a:pos x="419" y="282"/>
                            </a:cxn>
                            <a:cxn ang="0">
                              <a:pos x="12" y="0"/>
                            </a:cxn>
                            <a:cxn ang="0">
                              <a:pos x="0" y="9"/>
                            </a:cxn>
                          </a:cxnLst>
                          <a:rect l="0" t="0" r="r" b="b"/>
                          <a:pathLst>
                            <a:path w="419" h="294">
                              <a:moveTo>
                                <a:pt x="0" y="9"/>
                              </a:moveTo>
                              <a:lnTo>
                                <a:pt x="412" y="294"/>
                              </a:lnTo>
                              <a:lnTo>
                                <a:pt x="419" y="282"/>
                              </a:lnTo>
                              <a:lnTo>
                                <a:pt x="12" y="0"/>
                              </a:lnTo>
                              <a:lnTo>
                                <a:pt x="0" y="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grpSp>
                    <p:nvGrpSpPr>
                      <p:cNvPr id="19600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71" y="1621"/>
                        <a:ext cx="69" cy="246"/>
                        <a:chOff x="2671" y="1621"/>
                        <a:chExt cx="69" cy="246"/>
                      </a:xfrm>
                    </p:grpSpPr>
                    <p:sp>
                      <p:nvSpPr>
                        <p:cNvPr id="2462807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1" y="1830"/>
                          <a:ext cx="14" cy="3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1" y="0"/>
                            </a:cxn>
                            <a:cxn ang="0">
                              <a:pos x="21" y="32"/>
                            </a:cxn>
                            <a:cxn ang="0">
                              <a:pos x="0" y="107"/>
                            </a:cxn>
                            <a:cxn ang="0">
                              <a:pos x="21" y="112"/>
                            </a:cxn>
                            <a:cxn ang="0">
                              <a:pos x="42" y="37"/>
                            </a:cxn>
                            <a:cxn ang="0">
                              <a:pos x="41" y="0"/>
                            </a:cxn>
                          </a:cxnLst>
                          <a:rect l="0" t="0" r="r" b="b"/>
                          <a:pathLst>
                            <a:path w="42" h="112">
                              <a:moveTo>
                                <a:pt x="41" y="0"/>
                              </a:moveTo>
                              <a:lnTo>
                                <a:pt x="21" y="32"/>
                              </a:lnTo>
                              <a:lnTo>
                                <a:pt x="0" y="107"/>
                              </a:lnTo>
                              <a:lnTo>
                                <a:pt x="21" y="112"/>
                              </a:lnTo>
                              <a:lnTo>
                                <a:pt x="42" y="37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2462808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681" y="1621"/>
                          <a:ext cx="59" cy="21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62809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1773"/>
                      <a:ext cx="29" cy="2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</p:grpSp>
            </p:grpSp>
            <p:grpSp>
              <p:nvGrpSpPr>
                <p:cNvPr id="19486" name="Group 90"/>
                <p:cNvGrpSpPr>
                  <a:grpSpLocks/>
                </p:cNvGrpSpPr>
                <p:nvPr/>
              </p:nvGrpSpPr>
              <p:grpSpPr bwMode="auto">
                <a:xfrm>
                  <a:off x="2842" y="1591"/>
                  <a:ext cx="41" cy="50"/>
                  <a:chOff x="2842" y="1591"/>
                  <a:chExt cx="41" cy="50"/>
                </a:xfrm>
              </p:grpSpPr>
              <p:sp>
                <p:nvSpPr>
                  <p:cNvPr id="2462811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847" y="1591"/>
                    <a:ext cx="36" cy="3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62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842" y="1620"/>
                    <a:ext cx="23" cy="2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19487" name="Group 93"/>
                <p:cNvGrpSpPr>
                  <a:grpSpLocks/>
                </p:cNvGrpSpPr>
                <p:nvPr/>
              </p:nvGrpSpPr>
              <p:grpSpPr bwMode="auto">
                <a:xfrm>
                  <a:off x="2394" y="1540"/>
                  <a:ext cx="606" cy="490"/>
                  <a:chOff x="2394" y="1540"/>
                  <a:chExt cx="606" cy="490"/>
                </a:xfrm>
              </p:grpSpPr>
              <p:grpSp>
                <p:nvGrpSpPr>
                  <p:cNvPr id="19488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659" y="1540"/>
                    <a:ext cx="74" cy="64"/>
                    <a:chOff x="2659" y="1540"/>
                    <a:chExt cx="74" cy="64"/>
                  </a:xfrm>
                </p:grpSpPr>
                <p:sp>
                  <p:nvSpPr>
                    <p:cNvPr id="2462815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" y="1541"/>
                      <a:ext cx="11" cy="6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19580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2" y="1540"/>
                      <a:ext cx="44" cy="64"/>
                      <a:chOff x="2682" y="1540"/>
                      <a:chExt cx="44" cy="64"/>
                    </a:xfrm>
                  </p:grpSpPr>
                  <p:sp>
                    <p:nvSpPr>
                      <p:cNvPr id="2462817" name="Freeform 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3" y="1541"/>
                        <a:ext cx="43" cy="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33" y="0"/>
                          </a:cxn>
                          <a:cxn ang="0">
                            <a:pos x="130" y="188"/>
                          </a:cxn>
                          <a:cxn ang="0">
                            <a:pos x="97" y="188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130" h="188">
                            <a:moveTo>
                              <a:pt x="0" y="0"/>
                            </a:moveTo>
                            <a:lnTo>
                              <a:pt x="33" y="0"/>
                            </a:lnTo>
                            <a:lnTo>
                              <a:pt x="130" y="188"/>
                            </a:lnTo>
                            <a:lnTo>
                              <a:pt x="97" y="18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1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82" y="1541"/>
                        <a:ext cx="42" cy="6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46281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541"/>
                      <a:ext cx="41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20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05"/>
                      <a:ext cx="39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21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5" y="1541"/>
                      <a:ext cx="18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22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2" y="1605"/>
                      <a:ext cx="21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89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2518" y="1922"/>
                    <a:ext cx="87" cy="108"/>
                    <a:chOff x="2518" y="1922"/>
                    <a:chExt cx="87" cy="108"/>
                  </a:xfrm>
                </p:grpSpPr>
                <p:sp>
                  <p:nvSpPr>
                    <p:cNvPr id="2462824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8" y="1988"/>
                      <a:ext cx="30" cy="2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19567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2" y="1922"/>
                      <a:ext cx="83" cy="108"/>
                      <a:chOff x="2522" y="1922"/>
                      <a:chExt cx="83" cy="108"/>
                    </a:xfrm>
                  </p:grpSpPr>
                  <p:grpSp>
                    <p:nvGrpSpPr>
                      <p:cNvPr id="19568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45" y="1953"/>
                        <a:ext cx="60" cy="77"/>
                        <a:chOff x="2545" y="1953"/>
                        <a:chExt cx="60" cy="77"/>
                      </a:xfrm>
                    </p:grpSpPr>
                    <p:sp>
                      <p:nvSpPr>
                        <p:cNvPr id="2462827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6" y="2018"/>
                          <a:ext cx="15" cy="11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  <p:grpSp>
                      <p:nvGrpSpPr>
                        <p:cNvPr id="19575" name="Group 1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5" y="1953"/>
                          <a:ext cx="60" cy="75"/>
                          <a:chOff x="2545" y="1953"/>
                          <a:chExt cx="60" cy="75"/>
                        </a:xfrm>
                      </p:grpSpPr>
                      <p:sp>
                        <p:nvSpPr>
                          <p:cNvPr id="2462829" name="Freeform 10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61" y="1956"/>
                            <a:ext cx="42" cy="7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126" y="20"/>
                              </a:cxn>
                              <a:cxn ang="0">
                                <a:pos x="23" y="216"/>
                              </a:cxn>
                              <a:cxn ang="0">
                                <a:pos x="0" y="197"/>
                              </a:cxn>
                              <a:cxn ang="0">
                                <a:pos x="103" y="0"/>
                              </a:cxn>
                              <a:cxn ang="0">
                                <a:pos x="126" y="20"/>
                              </a:cxn>
                            </a:cxnLst>
                            <a:rect l="0" t="0" r="r" b="b"/>
                            <a:pathLst>
                              <a:path w="126" h="216">
                                <a:moveTo>
                                  <a:pt x="126" y="20"/>
                                </a:moveTo>
                                <a:lnTo>
                                  <a:pt x="23" y="216"/>
                                </a:lnTo>
                                <a:lnTo>
                                  <a:pt x="0" y="197"/>
                                </a:lnTo>
                                <a:lnTo>
                                  <a:pt x="103" y="0"/>
                                </a:lnTo>
                                <a:lnTo>
                                  <a:pt x="126" y="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830" name="Line 1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545" y="1956"/>
                            <a:ext cx="49" cy="53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2462831" name="Line 1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91" y="1953"/>
                            <a:ext cx="14" cy="12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569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2" y="1922"/>
                        <a:ext cx="57" cy="85"/>
                        <a:chOff x="2522" y="1922"/>
                        <a:chExt cx="57" cy="85"/>
                      </a:xfrm>
                    </p:grpSpPr>
                    <p:grpSp>
                      <p:nvGrpSpPr>
                        <p:cNvPr id="19570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22" y="1925"/>
                          <a:ext cx="54" cy="82"/>
                          <a:chOff x="2522" y="1925"/>
                          <a:chExt cx="54" cy="82"/>
                        </a:xfrm>
                      </p:grpSpPr>
                      <p:sp>
                        <p:nvSpPr>
                          <p:cNvPr id="2462834" name="Freeform 11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34" y="1935"/>
                            <a:ext cx="42" cy="7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126" y="19"/>
                              </a:cxn>
                              <a:cxn ang="0">
                                <a:pos x="23" y="216"/>
                              </a:cxn>
                              <a:cxn ang="0">
                                <a:pos x="0" y="196"/>
                              </a:cxn>
                              <a:cxn ang="0">
                                <a:pos x="103" y="0"/>
                              </a:cxn>
                              <a:cxn ang="0">
                                <a:pos x="126" y="19"/>
                              </a:cxn>
                            </a:cxnLst>
                            <a:rect l="0" t="0" r="r" b="b"/>
                            <a:pathLst>
                              <a:path w="126" h="216">
                                <a:moveTo>
                                  <a:pt x="126" y="19"/>
                                </a:moveTo>
                                <a:lnTo>
                                  <a:pt x="23" y="216"/>
                                </a:lnTo>
                                <a:lnTo>
                                  <a:pt x="0" y="196"/>
                                </a:lnTo>
                                <a:lnTo>
                                  <a:pt x="103" y="0"/>
                                </a:lnTo>
                                <a:lnTo>
                                  <a:pt x="126" y="1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  <p:sp>
                        <p:nvSpPr>
                          <p:cNvPr id="2462835" name="Freeform 11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22" y="1925"/>
                            <a:ext cx="42" cy="7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126" y="18"/>
                              </a:cxn>
                              <a:cxn ang="0">
                                <a:pos x="23" y="215"/>
                              </a:cxn>
                              <a:cxn ang="0">
                                <a:pos x="0" y="196"/>
                              </a:cxn>
                              <a:cxn ang="0">
                                <a:pos x="103" y="0"/>
                              </a:cxn>
                              <a:cxn ang="0">
                                <a:pos x="126" y="18"/>
                              </a:cxn>
                            </a:cxnLst>
                            <a:rect l="0" t="0" r="r" b="b"/>
                            <a:pathLst>
                              <a:path w="126" h="215">
                                <a:moveTo>
                                  <a:pt x="126" y="18"/>
                                </a:moveTo>
                                <a:lnTo>
                                  <a:pt x="23" y="215"/>
                                </a:lnTo>
                                <a:lnTo>
                                  <a:pt x="0" y="196"/>
                                </a:lnTo>
                                <a:lnTo>
                                  <a:pt x="103" y="0"/>
                                </a:lnTo>
                                <a:lnTo>
                                  <a:pt x="126" y="1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TW" altLang="en-US"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ea typeface="新細明體" pitchFamily="18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2462836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2" y="1922"/>
                          <a:ext cx="27" cy="22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490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2804" y="1945"/>
                    <a:ext cx="69" cy="79"/>
                    <a:chOff x="2804" y="1945"/>
                    <a:chExt cx="69" cy="79"/>
                  </a:xfrm>
                </p:grpSpPr>
                <p:sp>
                  <p:nvSpPr>
                    <p:cNvPr id="2462838" name="Line 1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04" y="1945"/>
                      <a:ext cx="15" cy="1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39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2808" y="1949"/>
                      <a:ext cx="42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103" y="215"/>
                        </a:cxn>
                        <a:cxn ang="0">
                          <a:pos x="127" y="196"/>
                        </a:cxn>
                        <a:cxn ang="0">
                          <a:pos x="23" y="0"/>
                        </a:cxn>
                        <a:cxn ang="0">
                          <a:pos x="0" y="18"/>
                        </a:cxn>
                      </a:cxnLst>
                      <a:rect l="0" t="0" r="r" b="b"/>
                      <a:pathLst>
                        <a:path w="127" h="215">
                          <a:moveTo>
                            <a:pt x="0" y="18"/>
                          </a:moveTo>
                          <a:lnTo>
                            <a:pt x="103" y="215"/>
                          </a:lnTo>
                          <a:lnTo>
                            <a:pt x="127" y="196"/>
                          </a:lnTo>
                          <a:lnTo>
                            <a:pt x="23" y="0"/>
                          </a:ln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40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815" y="1949"/>
                      <a:ext cx="50" cy="5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41" name="Line 1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7" y="2010"/>
                      <a:ext cx="16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42" name="Line 1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7" y="1994"/>
                      <a:ext cx="16" cy="1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802" y="1545"/>
                    <a:ext cx="49" cy="77"/>
                    <a:chOff x="2802" y="1545"/>
                    <a:chExt cx="49" cy="77"/>
                  </a:xfrm>
                </p:grpSpPr>
                <p:sp>
                  <p:nvSpPr>
                    <p:cNvPr id="2462844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2805" y="1550"/>
                      <a:ext cx="4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27" y="19"/>
                        </a:cxn>
                        <a:cxn ang="0">
                          <a:pos x="24" y="216"/>
                        </a:cxn>
                        <a:cxn ang="0">
                          <a:pos x="0" y="197"/>
                        </a:cxn>
                        <a:cxn ang="0">
                          <a:pos x="104" y="0"/>
                        </a:cxn>
                        <a:cxn ang="0">
                          <a:pos x="127" y="19"/>
                        </a:cxn>
                      </a:cxnLst>
                      <a:rect l="0" t="0" r="r" b="b"/>
                      <a:pathLst>
                        <a:path w="127" h="216">
                          <a:moveTo>
                            <a:pt x="127" y="19"/>
                          </a:moveTo>
                          <a:lnTo>
                            <a:pt x="24" y="216"/>
                          </a:lnTo>
                          <a:lnTo>
                            <a:pt x="0" y="197"/>
                          </a:lnTo>
                          <a:lnTo>
                            <a:pt x="104" y="0"/>
                          </a:lnTo>
                          <a:lnTo>
                            <a:pt x="127" y="1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45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2" y="1610"/>
                      <a:ext cx="14" cy="1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46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7" y="1545"/>
                      <a:ext cx="14" cy="1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396" y="1754"/>
                    <a:ext cx="80" cy="59"/>
                    <a:chOff x="2396" y="1754"/>
                    <a:chExt cx="80" cy="59"/>
                  </a:xfrm>
                </p:grpSpPr>
                <p:sp>
                  <p:nvSpPr>
                    <p:cNvPr id="2462848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6" y="1798"/>
                      <a:ext cx="79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19551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6" y="1760"/>
                      <a:ext cx="79" cy="35"/>
                      <a:chOff x="2396" y="1760"/>
                      <a:chExt cx="79" cy="35"/>
                    </a:xfrm>
                  </p:grpSpPr>
                  <p:sp>
                    <p:nvSpPr>
                      <p:cNvPr id="2462850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96" y="1760"/>
                        <a:ext cx="79" cy="3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35" y="105"/>
                          </a:cxn>
                          <a:cxn ang="0">
                            <a:pos x="235" y="78"/>
                          </a:cxn>
                          <a:cxn ang="0">
                            <a:pos x="0" y="0"/>
                          </a:cxn>
                          <a:cxn ang="0">
                            <a:pos x="0" y="26"/>
                          </a:cxn>
                          <a:cxn ang="0">
                            <a:pos x="235" y="105"/>
                          </a:cxn>
                        </a:cxnLst>
                        <a:rect l="0" t="0" r="r" b="b"/>
                        <a:pathLst>
                          <a:path w="235" h="105">
                            <a:moveTo>
                              <a:pt x="235" y="105"/>
                            </a:moveTo>
                            <a:lnTo>
                              <a:pt x="235" y="78"/>
                            </a:lnTo>
                            <a:lnTo>
                              <a:pt x="0" y="0"/>
                            </a:lnTo>
                            <a:lnTo>
                              <a:pt x="0" y="26"/>
                            </a:lnTo>
                            <a:lnTo>
                              <a:pt x="235" y="10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51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98" y="1761"/>
                        <a:ext cx="77" cy="3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462852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5" y="1780"/>
                      <a:ext cx="1" cy="3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53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97" y="1784"/>
                      <a:ext cx="1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54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5" y="1754"/>
                      <a:ext cx="1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55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97" y="1754"/>
                      <a:ext cx="1" cy="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3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511" y="1540"/>
                    <a:ext cx="84" cy="107"/>
                    <a:chOff x="2511" y="1540"/>
                    <a:chExt cx="84" cy="107"/>
                  </a:xfrm>
                </p:grpSpPr>
                <p:sp>
                  <p:nvSpPr>
                    <p:cNvPr id="2462857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550" y="1545"/>
                      <a:ext cx="42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"/>
                        </a:cxn>
                        <a:cxn ang="0">
                          <a:pos x="103" y="216"/>
                        </a:cxn>
                        <a:cxn ang="0">
                          <a:pos x="125" y="196"/>
                        </a:cxn>
                        <a:cxn ang="0">
                          <a:pos x="23" y="0"/>
                        </a:cxn>
                        <a:cxn ang="0">
                          <a:pos x="0" y="20"/>
                        </a:cxn>
                      </a:cxnLst>
                      <a:rect l="0" t="0" r="r" b="b"/>
                      <a:pathLst>
                        <a:path w="125" h="216">
                          <a:moveTo>
                            <a:pt x="0" y="20"/>
                          </a:moveTo>
                          <a:lnTo>
                            <a:pt x="103" y="216"/>
                          </a:lnTo>
                          <a:lnTo>
                            <a:pt x="125" y="196"/>
                          </a:lnTo>
                          <a:lnTo>
                            <a:pt x="23" y="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58" name="Line 1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74" y="1605"/>
                      <a:ext cx="21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59" name="Line 1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2" y="1541"/>
                      <a:ext cx="18" cy="15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60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516" y="1572"/>
                      <a:ext cx="68" cy="49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0"/>
                        </a:cxn>
                        <a:cxn ang="0">
                          <a:pos x="203" y="129"/>
                        </a:cxn>
                        <a:cxn ang="0">
                          <a:pos x="184" y="146"/>
                        </a:cxn>
                        <a:cxn ang="0">
                          <a:pos x="0" y="17"/>
                        </a:cxn>
                        <a:cxn ang="0">
                          <a:pos x="21" y="0"/>
                        </a:cxn>
                      </a:cxnLst>
                      <a:rect l="0" t="0" r="r" b="b"/>
                      <a:pathLst>
                        <a:path w="203" h="146">
                          <a:moveTo>
                            <a:pt x="21" y="0"/>
                          </a:moveTo>
                          <a:lnTo>
                            <a:pt x="203" y="129"/>
                          </a:lnTo>
                          <a:lnTo>
                            <a:pt x="184" y="146"/>
                          </a:lnTo>
                          <a:lnTo>
                            <a:pt x="0" y="17"/>
                          </a:lnTo>
                          <a:lnTo>
                            <a:pt x="2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61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7" y="1554"/>
                      <a:ext cx="4" cy="9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62" name="Line 1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11" y="1567"/>
                      <a:ext cx="16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63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4" y="1635"/>
                      <a:ext cx="16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4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2399" y="1638"/>
                    <a:ext cx="123" cy="63"/>
                    <a:chOff x="2399" y="1638"/>
                    <a:chExt cx="123" cy="63"/>
                  </a:xfrm>
                </p:grpSpPr>
                <p:sp>
                  <p:nvSpPr>
                    <p:cNvPr id="2462865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2404" y="1662"/>
                      <a:ext cx="115" cy="1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"/>
                        </a:cxn>
                        <a:cxn ang="0">
                          <a:pos x="320" y="47"/>
                        </a:cxn>
                        <a:cxn ang="0">
                          <a:pos x="345" y="28"/>
                        </a:cxn>
                        <a:cxn ang="0">
                          <a:pos x="24" y="0"/>
                        </a:cxn>
                        <a:cxn ang="0">
                          <a:pos x="0" y="20"/>
                        </a:cxn>
                      </a:cxnLst>
                      <a:rect l="0" t="0" r="r" b="b"/>
                      <a:pathLst>
                        <a:path w="345" h="47">
                          <a:moveTo>
                            <a:pt x="0" y="20"/>
                          </a:moveTo>
                          <a:lnTo>
                            <a:pt x="320" y="47"/>
                          </a:lnTo>
                          <a:lnTo>
                            <a:pt x="345" y="28"/>
                          </a:lnTo>
                          <a:lnTo>
                            <a:pt x="24" y="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66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4" y="1648"/>
                      <a:ext cx="56" cy="4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19538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9" y="1638"/>
                      <a:ext cx="123" cy="63"/>
                      <a:chOff x="2399" y="1638"/>
                      <a:chExt cx="123" cy="63"/>
                    </a:xfrm>
                  </p:grpSpPr>
                  <p:sp>
                    <p:nvSpPr>
                      <p:cNvPr id="2462868" name="Line 14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81" y="1688"/>
                        <a:ext cx="16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2869" name="Line 1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06" y="1667"/>
                        <a:ext cx="16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2870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25" y="1639"/>
                        <a:ext cx="16" cy="1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2871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399" y="1660"/>
                        <a:ext cx="16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9495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2882" y="1651"/>
                    <a:ext cx="114" cy="49"/>
                    <a:chOff x="2882" y="1651"/>
                    <a:chExt cx="114" cy="49"/>
                  </a:xfrm>
                </p:grpSpPr>
                <p:sp>
                  <p:nvSpPr>
                    <p:cNvPr id="2462873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2900" y="1666"/>
                      <a:ext cx="92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54" y="0"/>
                        </a:cxn>
                        <a:cxn ang="0">
                          <a:pos x="0" y="71"/>
                        </a:cxn>
                        <a:cxn ang="0">
                          <a:pos x="24" y="90"/>
                        </a:cxn>
                        <a:cxn ang="0">
                          <a:pos x="276" y="18"/>
                        </a:cxn>
                        <a:cxn ang="0">
                          <a:pos x="254" y="0"/>
                        </a:cxn>
                      </a:cxnLst>
                      <a:rect l="0" t="0" r="r" b="b"/>
                      <a:pathLst>
                        <a:path w="276" h="90">
                          <a:moveTo>
                            <a:pt x="254" y="0"/>
                          </a:moveTo>
                          <a:lnTo>
                            <a:pt x="0" y="71"/>
                          </a:lnTo>
                          <a:lnTo>
                            <a:pt x="24" y="90"/>
                          </a:lnTo>
                          <a:lnTo>
                            <a:pt x="276" y="18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74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2887" y="1656"/>
                      <a:ext cx="92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53" y="0"/>
                        </a:cxn>
                        <a:cxn ang="0">
                          <a:pos x="0" y="72"/>
                        </a:cxn>
                        <a:cxn ang="0">
                          <a:pos x="24" y="90"/>
                        </a:cxn>
                        <a:cxn ang="0">
                          <a:pos x="276" y="18"/>
                        </a:cxn>
                        <a:cxn ang="0">
                          <a:pos x="253" y="0"/>
                        </a:cxn>
                      </a:cxnLst>
                      <a:rect l="0" t="0" r="r" b="b"/>
                      <a:pathLst>
                        <a:path w="276" h="90">
                          <a:moveTo>
                            <a:pt x="253" y="0"/>
                          </a:moveTo>
                          <a:lnTo>
                            <a:pt x="0" y="72"/>
                          </a:lnTo>
                          <a:lnTo>
                            <a:pt x="24" y="90"/>
                          </a:lnTo>
                          <a:lnTo>
                            <a:pt x="276" y="18"/>
                          </a:lnTo>
                          <a:lnTo>
                            <a:pt x="25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2462875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5" y="1652"/>
                      <a:ext cx="31" cy="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6287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2" y="1675"/>
                      <a:ext cx="31" cy="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6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918" y="1760"/>
                    <a:ext cx="80" cy="49"/>
                    <a:chOff x="2918" y="1760"/>
                    <a:chExt cx="80" cy="49"/>
                  </a:xfrm>
                </p:grpSpPr>
                <p:sp>
                  <p:nvSpPr>
                    <p:cNvPr id="2462878" name="Line 1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97" y="1760"/>
                      <a:ext cx="1" cy="4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19527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18" y="1765"/>
                      <a:ext cx="79" cy="38"/>
                      <a:chOff x="2918" y="1765"/>
                      <a:chExt cx="79" cy="38"/>
                    </a:xfrm>
                  </p:grpSpPr>
                  <p:sp>
                    <p:nvSpPr>
                      <p:cNvPr id="2462880" name="Rectangle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8" y="1765"/>
                        <a:ext cx="79" cy="9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81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8" y="1780"/>
                        <a:ext cx="79" cy="9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8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8" y="1797"/>
                        <a:ext cx="79" cy="1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</p:grpSp>
                <p:sp>
                  <p:nvSpPr>
                    <p:cNvPr id="2462883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8" y="1760"/>
                      <a:ext cx="1" cy="4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7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2663" y="1964"/>
                    <a:ext cx="67" cy="65"/>
                    <a:chOff x="2663" y="1964"/>
                    <a:chExt cx="67" cy="65"/>
                  </a:xfrm>
                </p:grpSpPr>
                <p:sp>
                  <p:nvSpPr>
                    <p:cNvPr id="2462885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3" y="2028"/>
                      <a:ext cx="67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19521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0" y="1964"/>
                      <a:ext cx="52" cy="65"/>
                      <a:chOff x="2670" y="1964"/>
                      <a:chExt cx="52" cy="65"/>
                    </a:xfrm>
                  </p:grpSpPr>
                  <p:sp>
                    <p:nvSpPr>
                      <p:cNvPr id="246288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70" y="1964"/>
                        <a:ext cx="10" cy="64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88" name="Freeform 1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9" y="1964"/>
                        <a:ext cx="23" cy="6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9" y="0"/>
                          </a:cxn>
                          <a:cxn ang="0">
                            <a:pos x="68" y="194"/>
                          </a:cxn>
                          <a:cxn ang="0">
                            <a:pos x="37" y="194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68" h="194">
                            <a:moveTo>
                              <a:pt x="0" y="0"/>
                            </a:moveTo>
                            <a:lnTo>
                              <a:pt x="29" y="0"/>
                            </a:lnTo>
                            <a:lnTo>
                              <a:pt x="68" y="194"/>
                            </a:lnTo>
                            <a:lnTo>
                              <a:pt x="37" y="19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2462889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81" y="1964"/>
                        <a:ext cx="18" cy="6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462890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3" y="1965"/>
                      <a:ext cx="67" cy="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9498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2855" y="1866"/>
                    <a:ext cx="145" cy="72"/>
                    <a:chOff x="2855" y="1866"/>
                    <a:chExt cx="145" cy="72"/>
                  </a:xfrm>
                </p:grpSpPr>
                <p:sp>
                  <p:nvSpPr>
                    <p:cNvPr id="2462892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2861" y="1904"/>
                      <a:ext cx="92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54" y="90"/>
                        </a:cxn>
                        <a:cxn ang="0">
                          <a:pos x="0" y="18"/>
                        </a:cxn>
                        <a:cxn ang="0">
                          <a:pos x="24" y="0"/>
                        </a:cxn>
                        <a:cxn ang="0">
                          <a:pos x="277" y="72"/>
                        </a:cxn>
                        <a:cxn ang="0">
                          <a:pos x="254" y="90"/>
                        </a:cxn>
                      </a:cxnLst>
                      <a:rect l="0" t="0" r="r" b="b"/>
                      <a:pathLst>
                        <a:path w="277" h="90">
                          <a:moveTo>
                            <a:pt x="254" y="90"/>
                          </a:moveTo>
                          <a:lnTo>
                            <a:pt x="0" y="18"/>
                          </a:lnTo>
                          <a:lnTo>
                            <a:pt x="24" y="0"/>
                          </a:lnTo>
                          <a:lnTo>
                            <a:pt x="277" y="72"/>
                          </a:lnTo>
                          <a:lnTo>
                            <a:pt x="254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19512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5" y="1866"/>
                      <a:ext cx="145" cy="72"/>
                      <a:chOff x="2855" y="1866"/>
                      <a:chExt cx="145" cy="72"/>
                    </a:xfrm>
                  </p:grpSpPr>
                  <p:sp>
                    <p:nvSpPr>
                      <p:cNvPr id="2462894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9" y="1882"/>
                        <a:ext cx="92" cy="3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54" y="90"/>
                          </a:cxn>
                          <a:cxn ang="0">
                            <a:pos x="0" y="18"/>
                          </a:cxn>
                          <a:cxn ang="0">
                            <a:pos x="25" y="0"/>
                          </a:cxn>
                          <a:cxn ang="0">
                            <a:pos x="277" y="72"/>
                          </a:cxn>
                          <a:cxn ang="0">
                            <a:pos x="254" y="90"/>
                          </a:cxn>
                        </a:cxnLst>
                        <a:rect l="0" t="0" r="r" b="b"/>
                        <a:pathLst>
                          <a:path w="277" h="90">
                            <a:moveTo>
                              <a:pt x="254" y="90"/>
                            </a:moveTo>
                            <a:lnTo>
                              <a:pt x="0" y="18"/>
                            </a:lnTo>
                            <a:lnTo>
                              <a:pt x="25" y="0"/>
                            </a:lnTo>
                            <a:lnTo>
                              <a:pt x="277" y="72"/>
                            </a:lnTo>
                            <a:lnTo>
                              <a:pt x="254" y="9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ea typeface="新細明體" pitchFamily="18" charset="-120"/>
                        </a:endParaRPr>
                      </a:p>
                    </p:txBody>
                  </p:sp>
                  <p:grpSp>
                    <p:nvGrpSpPr>
                      <p:cNvPr id="19514" name="Group 1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75" y="1870"/>
                        <a:ext cx="119" cy="53"/>
                        <a:chOff x="2875" y="1870"/>
                        <a:chExt cx="119" cy="53"/>
                      </a:xfrm>
                    </p:grpSpPr>
                    <p:sp>
                      <p:nvSpPr>
                        <p:cNvPr id="2462896" name="Freeform 17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02" y="1870"/>
                          <a:ext cx="92" cy="3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54" y="90"/>
                            </a:cxn>
                            <a:cxn ang="0">
                              <a:pos x="0" y="19"/>
                            </a:cxn>
                            <a:cxn ang="0">
                              <a:pos x="24" y="0"/>
                            </a:cxn>
                            <a:cxn ang="0">
                              <a:pos x="275" y="72"/>
                            </a:cxn>
                            <a:cxn ang="0">
                              <a:pos x="254" y="90"/>
                            </a:cxn>
                          </a:cxnLst>
                          <a:rect l="0" t="0" r="r" b="b"/>
                          <a:pathLst>
                            <a:path w="275" h="90">
                              <a:moveTo>
                                <a:pt x="254" y="90"/>
                              </a:moveTo>
                              <a:lnTo>
                                <a:pt x="0" y="19"/>
                              </a:lnTo>
                              <a:lnTo>
                                <a:pt x="24" y="0"/>
                              </a:lnTo>
                              <a:lnTo>
                                <a:pt x="275" y="72"/>
                              </a:lnTo>
                              <a:lnTo>
                                <a:pt x="254" y="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2462897" name="Freeform 1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5" y="1893"/>
                          <a:ext cx="91" cy="3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53" y="90"/>
                            </a:cxn>
                            <a:cxn ang="0">
                              <a:pos x="0" y="20"/>
                            </a:cxn>
                            <a:cxn ang="0">
                              <a:pos x="24" y="0"/>
                            </a:cxn>
                            <a:cxn ang="0">
                              <a:pos x="275" y="72"/>
                            </a:cxn>
                            <a:cxn ang="0">
                              <a:pos x="253" y="90"/>
                            </a:cxn>
                          </a:cxnLst>
                          <a:rect l="0" t="0" r="r" b="b"/>
                          <a:pathLst>
                            <a:path w="275" h="90">
                              <a:moveTo>
                                <a:pt x="253" y="90"/>
                              </a:moveTo>
                              <a:lnTo>
                                <a:pt x="0" y="20"/>
                              </a:lnTo>
                              <a:lnTo>
                                <a:pt x="24" y="0"/>
                              </a:lnTo>
                              <a:lnTo>
                                <a:pt x="275" y="72"/>
                              </a:lnTo>
                              <a:lnTo>
                                <a:pt x="253" y="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grpSp>
                    <p:nvGrpSpPr>
                      <p:cNvPr id="19515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5" y="1866"/>
                        <a:ext cx="145" cy="72"/>
                        <a:chOff x="2855" y="1866"/>
                        <a:chExt cx="145" cy="72"/>
                      </a:xfrm>
                    </p:grpSpPr>
                    <p:sp>
                      <p:nvSpPr>
                        <p:cNvPr id="2462899" name="Line 1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855" y="1866"/>
                          <a:ext cx="60" cy="4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2462900" name="Line 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939" y="1891"/>
                          <a:ext cx="61" cy="4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499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2394" y="1867"/>
                    <a:ext cx="140" cy="91"/>
                    <a:chOff x="2394" y="1867"/>
                    <a:chExt cx="140" cy="91"/>
                  </a:xfrm>
                </p:grpSpPr>
                <p:sp>
                  <p:nvSpPr>
                    <p:cNvPr id="2462902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416" y="1884"/>
                      <a:ext cx="91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2" y="90"/>
                        </a:cxn>
                        <a:cxn ang="0">
                          <a:pos x="275" y="19"/>
                        </a:cxn>
                        <a:cxn ang="0">
                          <a:pos x="253" y="0"/>
                        </a:cxn>
                        <a:cxn ang="0">
                          <a:pos x="0" y="72"/>
                        </a:cxn>
                        <a:cxn ang="0">
                          <a:pos x="22" y="90"/>
                        </a:cxn>
                      </a:cxnLst>
                      <a:rect l="0" t="0" r="r" b="b"/>
                      <a:pathLst>
                        <a:path w="275" h="90">
                          <a:moveTo>
                            <a:pt x="22" y="90"/>
                          </a:moveTo>
                          <a:lnTo>
                            <a:pt x="275" y="19"/>
                          </a:lnTo>
                          <a:lnTo>
                            <a:pt x="253" y="0"/>
                          </a:lnTo>
                          <a:lnTo>
                            <a:pt x="0" y="72"/>
                          </a:lnTo>
                          <a:lnTo>
                            <a:pt x="2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19501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4" y="1867"/>
                      <a:ext cx="140" cy="91"/>
                      <a:chOff x="2394" y="1867"/>
                      <a:chExt cx="140" cy="91"/>
                    </a:xfrm>
                  </p:grpSpPr>
                  <p:grpSp>
                    <p:nvGrpSpPr>
                      <p:cNvPr id="19502" name="Group 1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0" y="1872"/>
                        <a:ext cx="122" cy="54"/>
                        <a:chOff x="2400" y="1872"/>
                        <a:chExt cx="122" cy="54"/>
                      </a:xfrm>
                    </p:grpSpPr>
                    <p:sp>
                      <p:nvSpPr>
                        <p:cNvPr id="2462905" name="Freeform 1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00" y="1872"/>
                          <a:ext cx="94" cy="3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3" y="92"/>
                            </a:cxn>
                            <a:cxn ang="0">
                              <a:pos x="282" y="19"/>
                            </a:cxn>
                            <a:cxn ang="0">
                              <a:pos x="259" y="0"/>
                            </a:cxn>
                            <a:cxn ang="0">
                              <a:pos x="0" y="72"/>
                            </a:cxn>
                            <a:cxn ang="0">
                              <a:pos x="23" y="92"/>
                            </a:cxn>
                          </a:cxnLst>
                          <a:rect l="0" t="0" r="r" b="b"/>
                          <a:pathLst>
                            <a:path w="282" h="92">
                              <a:moveTo>
                                <a:pt x="23" y="92"/>
                              </a:moveTo>
                              <a:lnTo>
                                <a:pt x="282" y="19"/>
                              </a:lnTo>
                              <a:lnTo>
                                <a:pt x="259" y="0"/>
                              </a:lnTo>
                              <a:lnTo>
                                <a:pt x="0" y="72"/>
                              </a:lnTo>
                              <a:lnTo>
                                <a:pt x="23" y="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2462906" name="Freeform 1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28" y="1895"/>
                          <a:ext cx="94" cy="3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4" y="93"/>
                            </a:cxn>
                            <a:cxn ang="0">
                              <a:pos x="284" y="19"/>
                            </a:cxn>
                            <a:cxn ang="0">
                              <a:pos x="260" y="0"/>
                            </a:cxn>
                            <a:cxn ang="0">
                              <a:pos x="0" y="74"/>
                            </a:cxn>
                            <a:cxn ang="0">
                              <a:pos x="24" y="93"/>
                            </a:cxn>
                          </a:cxnLst>
                          <a:rect l="0" t="0" r="r" b="b"/>
                          <a:pathLst>
                            <a:path w="284" h="93">
                              <a:moveTo>
                                <a:pt x="24" y="93"/>
                              </a:moveTo>
                              <a:lnTo>
                                <a:pt x="284" y="19"/>
                              </a:lnTo>
                              <a:lnTo>
                                <a:pt x="260" y="0"/>
                              </a:lnTo>
                              <a:lnTo>
                                <a:pt x="0" y="74"/>
                              </a:lnTo>
                              <a:lnTo>
                                <a:pt x="24" y="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</p:grpSp>
                  <p:sp>
                    <p:nvSpPr>
                      <p:cNvPr id="2462907" name="Line 1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81" y="1867"/>
                        <a:ext cx="53" cy="4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2908" name="Line 1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394" y="1892"/>
                        <a:ext cx="53" cy="4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grpSp>
                    <p:nvGrpSpPr>
                      <p:cNvPr id="19505" name="Group 1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43" y="1903"/>
                        <a:ext cx="87" cy="52"/>
                        <a:chOff x="2443" y="1903"/>
                        <a:chExt cx="87" cy="52"/>
                      </a:xfrm>
                    </p:grpSpPr>
                    <p:sp>
                      <p:nvSpPr>
                        <p:cNvPr id="2462910" name="Freeform 1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65" y="1903"/>
                          <a:ext cx="65" cy="5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42"/>
                            </a:cxn>
                            <a:cxn ang="0">
                              <a:pos x="175" y="0"/>
                            </a:cxn>
                            <a:cxn ang="0">
                              <a:pos x="193" y="17"/>
                            </a:cxn>
                            <a:cxn ang="0">
                              <a:pos x="19" y="158"/>
                            </a:cxn>
                            <a:cxn ang="0">
                              <a:pos x="0" y="142"/>
                            </a:cxn>
                          </a:cxnLst>
                          <a:rect l="0" t="0" r="r" b="b"/>
                          <a:pathLst>
                            <a:path w="193" h="158">
                              <a:moveTo>
                                <a:pt x="0" y="142"/>
                              </a:moveTo>
                              <a:lnTo>
                                <a:pt x="175" y="0"/>
                              </a:lnTo>
                              <a:lnTo>
                                <a:pt x="193" y="17"/>
                              </a:lnTo>
                              <a:lnTo>
                                <a:pt x="19" y="158"/>
                              </a:lnTo>
                              <a:lnTo>
                                <a:pt x="0" y="1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2462911" name="Line 1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43" y="1903"/>
                          <a:ext cx="81" cy="2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TW" alt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p:grpSp>
                  <p:sp>
                    <p:nvSpPr>
                      <p:cNvPr id="2462912" name="Line 1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9" y="1946"/>
                        <a:ext cx="17" cy="1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9639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46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246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46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246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6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246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32" grpId="0" animBg="1"/>
      <p:bldP spid="2462732" grpId="1" animBg="1"/>
      <p:bldP spid="2462733" grpId="0" animBg="1"/>
      <p:bldP spid="2462733" grpId="1" animBg="1"/>
      <p:bldP spid="2462734" grpId="0" animBg="1"/>
      <p:bldP spid="2462735" grpId="0"/>
      <p:bldP spid="2462736" grpId="0" animBg="1"/>
      <p:bldP spid="2462737" grpId="0"/>
      <p:bldP spid="2462739" grpId="0"/>
      <p:bldP spid="2462748" grpId="0"/>
      <p:bldP spid="2462749" grpId="0" animBg="1"/>
      <p:bldP spid="2462750" grpId="0"/>
      <p:bldP spid="2462751" grpId="0"/>
      <p:bldP spid="2462751" grpId="1"/>
      <p:bldP spid="2462752" grpId="0"/>
      <p:bldP spid="2462752" grpId="1"/>
      <p:bldP spid="2462753" grpId="0"/>
      <p:bldP spid="2462753" grpId="1"/>
      <p:bldP spid="2462754" grpId="0" animBg="1"/>
      <p:bldP spid="2462754" grpId="1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D5E60E-BEB3-451E-9793-102F22ED5F75}" type="slidenum">
              <a:rPr lang="en-US" altLang="zh-TW" sz="1400" smtClean="0">
                <a:latin typeface="Comic Sans MS" pitchFamily="66" charset="0"/>
              </a:rPr>
              <a:pPr/>
              <a:t>147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Communication of I/O Devices and Processor</a:t>
            </a:r>
          </a:p>
        </p:txBody>
      </p:sp>
      <p:sp>
        <p:nvSpPr>
          <p:cNvPr id="248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399088"/>
          </a:xfrm>
        </p:spPr>
        <p:txBody>
          <a:bodyPr/>
          <a:lstStyle/>
          <a:p>
            <a:pPr marL="0" indent="0">
              <a:spcBef>
                <a:spcPct val="35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How does the processor command the I/O devices?</a:t>
            </a:r>
          </a:p>
          <a:p>
            <a:pPr marL="741363" lvl="1" indent="-246063"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Special I/O instructions</a:t>
            </a:r>
          </a:p>
          <a:p>
            <a:pPr marL="1146175" lvl="2" indent="-176213"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Must specify both the device (port number) and the command </a:t>
            </a:r>
          </a:p>
          <a:p>
            <a:pPr marL="741363" lvl="1" indent="-246063"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For example:</a:t>
            </a:r>
          </a:p>
          <a:p>
            <a:pPr marL="741363" lvl="1" indent="-246063">
              <a:spcBef>
                <a:spcPct val="55000"/>
              </a:spcBef>
              <a:buFontTx/>
              <a:buNone/>
            </a:pPr>
            <a:r>
              <a:rPr lang="en-US" altLang="zh-TW" sz="2000" dirty="0" smtClean="0">
                <a:ea typeface="新細明體" pitchFamily="18" charset="-120"/>
              </a:rPr>
              <a:t>		</a:t>
            </a:r>
            <a:r>
              <a:rPr lang="en-US" altLang="zh-TW" sz="2000" i="1" dirty="0" err="1" smtClean="0">
                <a:ea typeface="新細明體" pitchFamily="18" charset="-120"/>
              </a:rPr>
              <a:t>inp</a:t>
            </a: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ea typeface="新細明體" pitchFamily="18" charset="-120"/>
              </a:rPr>
              <a:t>reg</a:t>
            </a:r>
            <a:r>
              <a:rPr lang="en-US" altLang="zh-TW" sz="2000" dirty="0" smtClean="0">
                <a:ea typeface="新細明體" pitchFamily="18" charset="-120"/>
              </a:rPr>
              <a:t>, port	; </a:t>
            </a:r>
            <a:r>
              <a:rPr lang="en-US" altLang="zh-TW" sz="2000" dirty="0" err="1" smtClean="0">
                <a:ea typeface="新細明體" pitchFamily="18" charset="-120"/>
              </a:rPr>
              <a:t>register</a:t>
            </a:r>
            <a:r>
              <a:rPr lang="en-US" altLang="zh-TW" sz="2000" dirty="0" err="1" smtClean="0">
                <a:ea typeface="新細明體" pitchFamily="18" charset="-120"/>
                <a:sym typeface="Wingdings" pitchFamily="2" charset="2"/>
              </a:rPr>
              <a:t></a:t>
            </a:r>
            <a:r>
              <a:rPr lang="en-US" altLang="zh-TW" sz="2000" dirty="0" err="1" smtClean="0">
                <a:ea typeface="新細明體" pitchFamily="18" charset="-120"/>
              </a:rPr>
              <a:t>port</a:t>
            </a:r>
            <a:endParaRPr lang="en-US" altLang="zh-TW" sz="2000" dirty="0" smtClean="0">
              <a:ea typeface="新細明體" pitchFamily="18" charset="-120"/>
            </a:endParaRPr>
          </a:p>
          <a:p>
            <a:pPr marL="741363" lvl="1" indent="-246063">
              <a:spcBef>
                <a:spcPct val="35000"/>
              </a:spcBef>
              <a:buFontTx/>
              <a:buNone/>
            </a:pPr>
            <a:r>
              <a:rPr lang="en-US" altLang="zh-TW" sz="2000" dirty="0" smtClean="0">
                <a:ea typeface="新細明體" pitchFamily="18" charset="-120"/>
              </a:rPr>
              <a:t>		</a:t>
            </a:r>
            <a:r>
              <a:rPr lang="en-US" altLang="zh-TW" sz="2000" i="1" dirty="0" smtClean="0">
                <a:ea typeface="新細明體" pitchFamily="18" charset="-120"/>
              </a:rPr>
              <a:t>out</a:t>
            </a:r>
            <a:r>
              <a:rPr lang="en-US" altLang="zh-TW" sz="2000" dirty="0" smtClean="0">
                <a:ea typeface="新細明體" pitchFamily="18" charset="-120"/>
              </a:rPr>
              <a:t>	port, </a:t>
            </a:r>
            <a:r>
              <a:rPr lang="en-US" altLang="zh-TW" sz="2000" dirty="0" err="1" smtClean="0">
                <a:ea typeface="新細明體" pitchFamily="18" charset="-120"/>
              </a:rPr>
              <a:t>reg</a:t>
            </a:r>
            <a:r>
              <a:rPr lang="en-US" altLang="zh-TW" sz="2000" dirty="0" smtClean="0">
                <a:ea typeface="新細明體" pitchFamily="18" charset="-120"/>
              </a:rPr>
              <a:t>	; </a:t>
            </a:r>
            <a:r>
              <a:rPr lang="en-US" altLang="zh-TW" sz="2000" dirty="0" err="1" smtClean="0">
                <a:ea typeface="新細明體" pitchFamily="18" charset="-120"/>
              </a:rPr>
              <a:t>port</a:t>
            </a:r>
            <a:r>
              <a:rPr lang="en-US" altLang="zh-TW" sz="2000" dirty="0" err="1" smtClean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TW" sz="2000" dirty="0" err="1" smtClean="0">
                <a:ea typeface="新細明體" pitchFamily="18" charset="-120"/>
              </a:rPr>
              <a:t>register</a:t>
            </a:r>
            <a:endParaRPr lang="en-US" altLang="zh-TW" sz="2000" dirty="0" smtClean="0">
              <a:ea typeface="新細明體" pitchFamily="18" charset="-120"/>
            </a:endParaRPr>
          </a:p>
          <a:p>
            <a:pPr marL="1146175" lvl="2" indent="-176213">
              <a:spcBef>
                <a:spcPct val="35000"/>
              </a:spcBef>
            </a:pPr>
            <a:endParaRPr lang="en-US" altLang="zh-TW" dirty="0" smtClean="0">
              <a:ea typeface="新細明體" pitchFamily="18" charset="-120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5181600" y="2971800"/>
            <a:ext cx="3255963" cy="3035300"/>
            <a:chOff x="3840" y="1056"/>
            <a:chExt cx="1728" cy="1912"/>
          </a:xfrm>
        </p:grpSpPr>
        <p:sp>
          <p:nvSpPr>
            <p:cNvPr id="2485253" name="Rectangle 5"/>
            <p:cNvSpPr>
              <a:spLocks noChangeArrowheads="1"/>
            </p:cNvSpPr>
            <p:nvPr/>
          </p:nvSpPr>
          <p:spPr bwMode="auto">
            <a:xfrm>
              <a:off x="3984" y="1440"/>
              <a:ext cx="527" cy="1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3840" y="1056"/>
              <a:ext cx="65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Physical </a:t>
              </a:r>
            </a:p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address space</a:t>
              </a:r>
            </a:p>
          </p:txBody>
        </p:sp>
        <p:sp>
          <p:nvSpPr>
            <p:cNvPr id="2485255" name="Rectangle 7"/>
            <p:cNvSpPr>
              <a:spLocks noChangeArrowheads="1"/>
            </p:cNvSpPr>
            <p:nvPr/>
          </p:nvSpPr>
          <p:spPr bwMode="auto">
            <a:xfrm>
              <a:off x="4656" y="1440"/>
              <a:ext cx="912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r>
                <a:rPr lang="en-US" altLang="zh-TW" sz="1400" dirty="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each device gets 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one or more 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addresses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4704" y="1104"/>
              <a:ext cx="78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I/O 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31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C4D354-615A-49DF-B49E-B3B93676B046}" type="slidenum">
              <a:rPr lang="en-US" altLang="zh-TW" sz="1400" smtClean="0">
                <a:latin typeface="Comic Sans MS" pitchFamily="66" charset="0"/>
              </a:rPr>
              <a:pPr/>
              <a:t>148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zh-TW" sz="2800" b="1" smtClean="0">
                <a:solidFill>
                  <a:srgbClr val="FF3300"/>
                </a:solidFill>
                <a:ea typeface="新細明體" pitchFamily="18" charset="-120"/>
              </a:rPr>
              <a:t>Communication of I/O Devices and Processor</a:t>
            </a:r>
          </a:p>
        </p:txBody>
      </p:sp>
      <p:sp>
        <p:nvSpPr>
          <p:cNvPr id="248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6019800" cy="578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How does the processor command the I/O devices?</a:t>
            </a:r>
          </a:p>
          <a:p>
            <a:pPr marL="741363" lvl="1" indent="-246063"/>
            <a:r>
              <a:rPr lang="en-US" altLang="zh-TW" dirty="0" smtClean="0">
                <a:ea typeface="新細明體" pitchFamily="18" charset="-120"/>
              </a:rPr>
              <a:t>Memory-mapped I/O</a:t>
            </a:r>
          </a:p>
          <a:p>
            <a:pPr marL="1146175" lvl="2" indent="-176213"/>
            <a:r>
              <a:rPr lang="en-US" altLang="zh-TW" dirty="0" smtClean="0">
                <a:ea typeface="新細明體" pitchFamily="18" charset="-120"/>
              </a:rPr>
              <a:t>Portions of the memory address space are assigned to I/O devices</a:t>
            </a:r>
          </a:p>
          <a:p>
            <a:pPr marL="1146175" lvl="2" indent="-176213"/>
            <a:r>
              <a:rPr lang="en-US" altLang="zh-TW" dirty="0" smtClean="0">
                <a:ea typeface="新細明體" pitchFamily="18" charset="-120"/>
              </a:rPr>
              <a:t>Read and writes to those memory addresses are interpreted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as commands to the I/O devices</a:t>
            </a:r>
          </a:p>
          <a:p>
            <a:pPr marL="1146175" lvl="2" indent="-176213"/>
            <a:r>
              <a:rPr lang="en-US" altLang="zh-TW" dirty="0" smtClean="0">
                <a:ea typeface="新細明體" pitchFamily="18" charset="-120"/>
              </a:rPr>
              <a:t>Load/stores to the I/O address space can only be done by the OS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6172200" y="3429000"/>
            <a:ext cx="2549525" cy="3048000"/>
            <a:chOff x="3871" y="1240"/>
            <a:chExt cx="1257" cy="1920"/>
          </a:xfrm>
        </p:grpSpPr>
        <p:sp>
          <p:nvSpPr>
            <p:cNvPr id="2487301" name="Rectangle 5"/>
            <p:cNvSpPr>
              <a:spLocks noChangeArrowheads="1"/>
            </p:cNvSpPr>
            <p:nvPr/>
          </p:nvSpPr>
          <p:spPr bwMode="auto">
            <a:xfrm>
              <a:off x="4128" y="1488"/>
              <a:ext cx="1000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87302" name="Rectangle 6"/>
            <p:cNvSpPr>
              <a:spLocks noChangeArrowheads="1"/>
            </p:cNvSpPr>
            <p:nvPr/>
          </p:nvSpPr>
          <p:spPr bwMode="auto">
            <a:xfrm>
              <a:off x="4128" y="2160"/>
              <a:ext cx="1000" cy="7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r>
                <a:rPr lang="en-US" altLang="zh-TW" sz="140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each device gets</a:t>
              </a:r>
            </a:p>
            <a:p>
              <a:pPr>
                <a:defRPr/>
              </a:pPr>
              <a:r>
                <a:rPr lang="en-US" altLang="zh-TW" sz="140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one or more </a:t>
              </a:r>
            </a:p>
            <a:p>
              <a:pPr>
                <a:defRPr/>
              </a:pPr>
              <a:r>
                <a:rPr lang="en-US" altLang="zh-TW" sz="1400">
                  <a:solidFill>
                    <a:srgbClr val="FFC000"/>
                  </a:solidFill>
                  <a:latin typeface="Arial" pitchFamily="34" charset="0"/>
                  <a:ea typeface="新細明體" pitchFamily="18" charset="-120"/>
                </a:rPr>
                <a:t>addresses</a:t>
              </a:r>
            </a:p>
          </p:txBody>
        </p:sp>
        <p:sp>
          <p:nvSpPr>
            <p:cNvPr id="2487303" name="Rectangle 7"/>
            <p:cNvSpPr>
              <a:spLocks noChangeArrowheads="1"/>
            </p:cNvSpPr>
            <p:nvPr/>
          </p:nvSpPr>
          <p:spPr bwMode="auto">
            <a:xfrm>
              <a:off x="4128" y="2784"/>
              <a:ext cx="100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3871" y="1240"/>
              <a:ext cx="1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latin typeface="Arial" charset="0"/>
                  <a:ea typeface="新細明體" pitchFamily="18" charset="-120"/>
                </a:rPr>
                <a:t>Physical 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763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B09095-697F-42ED-905C-516D1557B944}" type="slidenum">
              <a:rPr lang="en-US" altLang="zh-TW" sz="1400" smtClean="0">
                <a:latin typeface="Comic Sans MS" pitchFamily="66" charset="0"/>
              </a:rPr>
              <a:pPr/>
              <a:t>149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3300"/>
                </a:solidFill>
                <a:ea typeface="新細明體" pitchFamily="18" charset="-120"/>
              </a:rPr>
              <a:t>Communication of I/O Devices and Processor</a:t>
            </a:r>
          </a:p>
        </p:txBody>
      </p:sp>
      <p:sp>
        <p:nvSpPr>
          <p:cNvPr id="248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399088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TW" dirty="0" smtClean="0">
                <a:ea typeface="新細明體" pitchFamily="18" charset="-120"/>
              </a:rPr>
              <a:t>How does the I/O device communicate with the processor?</a:t>
            </a:r>
          </a:p>
          <a:p>
            <a:pPr marL="741363" lvl="1" indent="-246063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Polling – the processor periodically checks the status of an I/O device to determine its need for service</a:t>
            </a:r>
          </a:p>
          <a:p>
            <a:pPr marL="1146175" lvl="2" indent="-176213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Processor is totally in control – it also does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all</a:t>
            </a:r>
            <a:r>
              <a:rPr lang="en-US" altLang="zh-TW" dirty="0" smtClean="0">
                <a:ea typeface="新細明體" pitchFamily="18" charset="-120"/>
              </a:rPr>
              <a:t> the work</a:t>
            </a:r>
          </a:p>
          <a:p>
            <a:pPr marL="1146175" lvl="2" indent="-176213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Can waste a lot of processor time due to speed differences</a:t>
            </a:r>
          </a:p>
          <a:p>
            <a:pPr marL="741363" lvl="1" indent="-246063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Interrupt-driven I/O – the I/O device issues an interrupt to the processor to indicate that it needs attention</a:t>
            </a:r>
          </a:p>
        </p:txBody>
      </p:sp>
    </p:spTree>
    <p:extLst>
      <p:ext uri="{BB962C8B-B14F-4D97-AF65-F5344CB8AC3E}">
        <p14:creationId xmlns:p14="http://schemas.microsoft.com/office/powerpoint/2010/main" val="3322588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3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172FF-705A-4A7D-8678-C3EABED8D03E}" type="slidenum">
              <a:rPr lang="en-US"/>
              <a:pPr/>
              <a:t>15</a:t>
            </a:fld>
            <a:endParaRPr lang="en-US"/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Memory Hierarchy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sz="2800" dirty="0"/>
              <a:t>The idea is to build a memory subsystem that consists of:</a:t>
            </a:r>
          </a:p>
          <a:p>
            <a:pPr lvl="1">
              <a:spcBef>
                <a:spcPct val="25000"/>
              </a:spcBef>
            </a:pPr>
            <a:r>
              <a:rPr lang="en-US" sz="1800" dirty="0"/>
              <a:t>Very small, very fast, very expensive memory “close” to the processor.</a:t>
            </a:r>
          </a:p>
          <a:p>
            <a:pPr lvl="1">
              <a:spcBef>
                <a:spcPct val="25000"/>
              </a:spcBef>
            </a:pPr>
            <a:r>
              <a:rPr lang="en-US" sz="1800" dirty="0"/>
              <a:t>Larger, slower, but more affordable memory “further away” from the processor.</a:t>
            </a:r>
          </a:p>
          <a:p>
            <a:pPr lvl="1">
              <a:spcBef>
                <a:spcPct val="25000"/>
              </a:spcBef>
            </a:pPr>
            <a:r>
              <a:rPr lang="en-US" sz="1800" dirty="0"/>
              <a:t>Hence, provide the appearance of virtually unlimited memory while minimizing delays to the processor. </a:t>
            </a:r>
          </a:p>
          <a:p>
            <a:pPr>
              <a:spcBef>
                <a:spcPct val="25000"/>
              </a:spcBef>
            </a:pPr>
            <a:r>
              <a:rPr lang="en-US" sz="2800" dirty="0"/>
              <a:t>The memory hierarchy is organized into levels of memory with the smaller, more expensive, and faster memory levels closer to the CPU:  </a:t>
            </a:r>
            <a:r>
              <a:rPr lang="en-US" sz="2800" dirty="0">
                <a:solidFill>
                  <a:srgbClr val="0000FF"/>
                </a:solidFill>
              </a:rPr>
              <a:t>registers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0000FF"/>
                </a:solidFill>
              </a:rPr>
              <a:t>primary Cache Level (L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/>
              <a:t>, then additional  </a:t>
            </a:r>
            <a:r>
              <a:rPr lang="en-US" sz="2800" dirty="0">
                <a:solidFill>
                  <a:srgbClr val="0000FF"/>
                </a:solidFill>
              </a:rPr>
              <a:t>secondary cache levels (L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, L</a:t>
            </a:r>
            <a:r>
              <a:rPr lang="en-US" sz="2800" baseline="-25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…)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0000FF"/>
                </a:solidFill>
              </a:rPr>
              <a:t>main memory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0000FF"/>
                </a:solidFill>
              </a:rPr>
              <a:t>mass storage</a:t>
            </a:r>
            <a:r>
              <a:rPr lang="en-US" sz="2800" dirty="0"/>
              <a:t> (virtual memory).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2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C83FFB-BCD1-4C45-A416-7B8D618CA7B7}" type="slidenum">
              <a:rPr lang="en-US" altLang="zh-TW" sz="1400" smtClean="0">
                <a:latin typeface="Comic Sans MS" pitchFamily="66" charset="0"/>
              </a:rPr>
              <a:pPr/>
              <a:t>150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z="3600" b="1" dirty="0" smtClean="0">
                <a:solidFill>
                  <a:srgbClr val="FF3300"/>
                </a:solidFill>
                <a:ea typeface="新細明體" pitchFamily="18" charset="-120"/>
              </a:rPr>
              <a:t>Direct-Memory Access (DMA)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114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Interrupt-driven IO relieves the CPU from waiting for every IO event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But the CPU can still be bogged down if it is used in transferring IO data.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Typically </a:t>
            </a: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blocks</a:t>
            </a:r>
            <a:r>
              <a:rPr lang="en-US" altLang="zh-TW" smtClean="0">
                <a:ea typeface="新細明體" pitchFamily="18" charset="-120"/>
              </a:rPr>
              <a:t> of bytes.</a:t>
            </a:r>
          </a:p>
          <a:p>
            <a:r>
              <a:rPr lang="en-US" altLang="zh-TW" smtClean="0">
                <a:ea typeface="新細明體" pitchFamily="18" charset="-120"/>
              </a:rPr>
              <a:t>For high-bandwidth devices (like disks) interrupt-driven I/O would consume a </a:t>
            </a:r>
            <a:r>
              <a:rPr lang="en-US" altLang="zh-TW" i="1" smtClean="0">
                <a:ea typeface="新細明體" pitchFamily="18" charset="-120"/>
              </a:rPr>
              <a:t>lot</a:t>
            </a:r>
            <a:r>
              <a:rPr lang="en-US" altLang="zh-TW" smtClean="0">
                <a:ea typeface="新細明體" pitchFamily="18" charset="-120"/>
              </a:rPr>
              <a:t> of processor cycles</a:t>
            </a:r>
          </a:p>
        </p:txBody>
      </p:sp>
    </p:spTree>
    <p:extLst>
      <p:ext uri="{BB962C8B-B14F-4D97-AF65-F5344CB8AC3E}">
        <p14:creationId xmlns:p14="http://schemas.microsoft.com/office/powerpoint/2010/main" val="1141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1709B4-84B6-4CC8-A046-23D7415164B2}" type="slidenum">
              <a:rPr lang="en-US" altLang="zh-TW" sz="1400" smtClean="0">
                <a:latin typeface="Comic Sans MS" pitchFamily="66" charset="0"/>
              </a:rPr>
              <a:pPr/>
              <a:t>151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DMA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ea typeface="新細明體" pitchFamily="18" charset="-120"/>
              </a:rPr>
              <a:t>DMA – the I/O controller has the ability to transfer data </a:t>
            </a: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directly</a:t>
            </a:r>
            <a:r>
              <a:rPr lang="en-US" altLang="zh-TW" smtClean="0">
                <a:ea typeface="新細明體" pitchFamily="18" charset="-120"/>
              </a:rPr>
              <a:t> to/from the memory without involving the processor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3810000"/>
          <a:ext cx="60388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VISIO" r:id="rId3" imgW="6409800" imgH="2605320" progId="Visio.Drawing.5">
                  <p:embed/>
                </p:oleObj>
              </mc:Choice>
              <mc:Fallback>
                <p:oleObj name="VISIO" r:id="rId3" imgW="6409800" imgH="2605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603885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8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BC16BD-CE9C-4770-973F-13368F5B70E1}" type="slidenum">
              <a:rPr lang="en-US" altLang="zh-TW" sz="1400" smtClean="0">
                <a:latin typeface="Comic Sans MS" pitchFamily="66" charset="0"/>
              </a:rPr>
              <a:pPr/>
              <a:t>152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I/O Buses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001000" cy="5105400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Connect I/O devices (channels) to memory.</a:t>
            </a:r>
          </a:p>
          <a:p>
            <a:pPr lvl="1"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Many types of devices are connected to a bus.</a:t>
            </a:r>
          </a:p>
          <a:p>
            <a:pPr lvl="1"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Have a wide range of bandwidth requirements for the devices connected to a bus.</a:t>
            </a:r>
          </a:p>
          <a:p>
            <a:pPr lvl="1"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Typically follow a bus standard, e.g., PCI, SCSI.</a:t>
            </a:r>
          </a:p>
          <a:p>
            <a:pPr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Clocking schemes:</a:t>
            </a:r>
          </a:p>
          <a:p>
            <a:pPr lvl="1">
              <a:spcBef>
                <a:spcPct val="35000"/>
              </a:spcBef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Synchronous</a:t>
            </a:r>
            <a:r>
              <a:rPr lang="en-US" altLang="zh-TW" smtClean="0">
                <a:ea typeface="新細明體" pitchFamily="18" charset="-120"/>
              </a:rPr>
              <a:t>: The bus includes a clock signal in the control lines and a fixed protocol for address and data relative to the clock</a:t>
            </a:r>
          </a:p>
          <a:p>
            <a:pPr lvl="1">
              <a:spcBef>
                <a:spcPct val="35000"/>
              </a:spcBef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Asynchronous</a:t>
            </a:r>
            <a:r>
              <a:rPr lang="en-US" altLang="zh-TW" smtClean="0">
                <a:ea typeface="新細明體" pitchFamily="18" charset="-120"/>
              </a:rPr>
              <a:t>: The bus is self-timed and uses a handshaking protocol between the sender and receiver</a:t>
            </a:r>
          </a:p>
          <a:p>
            <a:pPr lvl="1">
              <a:spcBef>
                <a:spcPct val="35000"/>
              </a:spcBef>
            </a:pPr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9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8458200" cy="5638800"/>
          </a:xfrm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altLang="zh-TW" sz="2800" b="1" u="sng" dirty="0" smtClean="0">
                <a:solidFill>
                  <a:srgbClr val="0000FF"/>
                </a:solidFill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800" b="1" u="sng" dirty="0" smtClean="0">
                <a:solidFill>
                  <a:srgbClr val="0000FF"/>
                </a:solidFill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RAID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US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R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edundant </a:t>
            </a:r>
            <a:r>
              <a:rPr lang="en-US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rray of </a:t>
            </a:r>
            <a:r>
              <a:rPr lang="en-US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nexpensive </a:t>
            </a:r>
            <a:r>
              <a:rPr lang="en-US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  <a:t>isks)</a:t>
            </a:r>
            <a:b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Times New Roman" pitchFamily="18" charset="0"/>
              </a:rPr>
            </a:br>
            <a:endParaRPr lang="en-US" altLang="zh-TW" sz="2800" b="1" dirty="0" smtClean="0">
              <a:solidFill>
                <a:srgbClr val="000000"/>
              </a:solidFill>
              <a:latin typeface="Arial Rounded MT Bold" pitchFamily="34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RAID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114800"/>
          </a:xfrm>
        </p:spPr>
        <p:txBody>
          <a:bodyPr>
            <a:normAutofit lnSpcReduction="10000"/>
          </a:bodyPr>
          <a:lstStyle/>
          <a:p>
            <a:pPr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To increase the availability and the performance (bandwidth) of a storage system, instead of a single disk, a set of disks (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disk arrays</a:t>
            </a:r>
            <a:r>
              <a:rPr lang="en-US" altLang="zh-TW" dirty="0" smtClean="0">
                <a:ea typeface="新細明體" pitchFamily="18" charset="-120"/>
              </a:rPr>
              <a:t>) can be used.</a:t>
            </a:r>
          </a:p>
          <a:p>
            <a:pPr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Similar to memory interleaving, data can be spread among multiple disks 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striping</a:t>
            </a:r>
            <a:r>
              <a:rPr lang="en-US" altLang="zh-TW" dirty="0" smtClean="0">
                <a:ea typeface="新細明體" pitchFamily="18" charset="-120"/>
              </a:rPr>
              <a:t>), allowing simultaneous access to the data, improving the throughput and latency </a:t>
            </a:r>
            <a:r>
              <a:rPr lang="en-US" altLang="zh-TW" smtClean="0">
                <a:ea typeface="新細明體" pitchFamily="18" charset="-120"/>
              </a:rPr>
              <a:t>besides availability.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However, the reliability of the system drops 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devices have 1/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the reliability of a single device).</a:t>
            </a:r>
          </a:p>
        </p:txBody>
      </p:sp>
    </p:spTree>
    <p:extLst>
      <p:ext uri="{BB962C8B-B14F-4D97-AF65-F5344CB8AC3E}">
        <p14:creationId xmlns:p14="http://schemas.microsoft.com/office/powerpoint/2010/main" val="23456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Dependability Measures</a:t>
            </a:r>
            <a:endParaRPr lang="en-AU"/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Reliability: mean time to failure (MTTF)</a:t>
            </a:r>
          </a:p>
          <a:p>
            <a:r>
              <a:rPr lang="en-US" sz="2800"/>
              <a:t>Service interruption: mean time to repair (MTTR)</a:t>
            </a:r>
          </a:p>
          <a:p>
            <a:r>
              <a:rPr lang="en-US" sz="2800"/>
              <a:t>Mean time between failures</a:t>
            </a:r>
          </a:p>
          <a:p>
            <a:pPr lvl="1"/>
            <a:r>
              <a:rPr lang="en-US" sz="2400"/>
              <a:t>MTBF = MTTF + MTTR</a:t>
            </a:r>
          </a:p>
          <a:p>
            <a:r>
              <a:rPr lang="en-US" sz="2800"/>
              <a:t>Availability = MTTF / (MTTF + MTTR)</a:t>
            </a:r>
            <a:endParaRPr lang="en-AU" sz="2800"/>
          </a:p>
          <a:p>
            <a:r>
              <a:rPr lang="en-US" sz="2800"/>
              <a:t>Improving Availability</a:t>
            </a:r>
            <a:endParaRPr lang="en-AU" sz="2800"/>
          </a:p>
          <a:p>
            <a:pPr lvl="1"/>
            <a:r>
              <a:rPr lang="en-US" sz="2400"/>
              <a:t>Increase MTTF: fault avoidance, fault tolerance, fault forecasting</a:t>
            </a:r>
          </a:p>
          <a:p>
            <a:pPr lvl="1"/>
            <a:r>
              <a:rPr lang="en-US" sz="2400"/>
              <a:t>Reduce MTTR: improved tools and processes for diagnosis and repair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83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6700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ko-KR" sz="3600" b="1" smtClean="0">
                <a:solidFill>
                  <a:srgbClr val="FF3300"/>
                </a:solidFill>
                <a:ea typeface="Gulim" pitchFamily="34" charset="-127"/>
              </a:rPr>
              <a:t>Array Reliability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1524000"/>
            <a:ext cx="7772400" cy="388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>
              <a:spcBef>
                <a:spcPct val="35000"/>
              </a:spcBef>
              <a:buFontTx/>
              <a:buChar char="•"/>
            </a:pPr>
            <a:r>
              <a:rPr kumimoji="1" lang="en-US" altLang="ko-KR" sz="2400" dirty="0">
                <a:solidFill>
                  <a:schemeClr val="bg2"/>
                </a:solidFill>
                <a:latin typeface="Arial" charset="0"/>
                <a:ea typeface="Gulim" pitchFamily="34" charset="-127"/>
              </a:rPr>
              <a:t>  </a:t>
            </a:r>
            <a:r>
              <a:rPr kumimoji="1" lang="en-US" altLang="ko-KR" sz="2400" dirty="0">
                <a:latin typeface="Arial" charset="0"/>
                <a:ea typeface="Gulim" pitchFamily="34" charset="-127"/>
              </a:rPr>
              <a:t>Reliability of N disks = Reliability of 1 Disk ÷N</a:t>
            </a:r>
          </a:p>
          <a:p>
            <a:pPr lvl="1" algn="l">
              <a:spcBef>
                <a:spcPct val="35000"/>
              </a:spcBef>
            </a:pPr>
            <a:r>
              <a:rPr kumimoji="1" lang="en-US" altLang="ko-KR" sz="2400" dirty="0">
                <a:latin typeface="Arial" charset="0"/>
                <a:ea typeface="Gulim" pitchFamily="34" charset="-127"/>
              </a:rPr>
              <a:t>	50,000 Hours ÷ 70 disks = 700 hours</a:t>
            </a:r>
          </a:p>
          <a:p>
            <a:pPr algn="l">
              <a:spcBef>
                <a:spcPct val="35000"/>
              </a:spcBef>
            </a:pPr>
            <a:r>
              <a:rPr kumimoji="1" lang="en-US" altLang="ko-KR" sz="2400" dirty="0">
                <a:latin typeface="Arial" charset="0"/>
                <a:ea typeface="Gulim" pitchFamily="34" charset="-127"/>
              </a:rPr>
              <a:t>   	Disk system Mean Time To Failure (MTTF): Drops </a:t>
            </a:r>
            <a:r>
              <a:rPr kumimoji="1" lang="en-US" altLang="ko-KR" sz="2400" dirty="0" smtClean="0">
                <a:latin typeface="Arial" charset="0"/>
                <a:ea typeface="Gulim" pitchFamily="34" charset="-127"/>
              </a:rPr>
              <a:t>from </a:t>
            </a:r>
            <a:r>
              <a:rPr kumimoji="1" lang="en-US" altLang="ko-KR" sz="2400" dirty="0">
                <a:latin typeface="Arial" charset="0"/>
                <a:ea typeface="Gulim" pitchFamily="34" charset="-127"/>
              </a:rPr>
              <a:t>6 years  to 1 month!</a:t>
            </a:r>
          </a:p>
          <a:p>
            <a:pPr algn="l">
              <a:spcBef>
                <a:spcPct val="35000"/>
              </a:spcBef>
            </a:pPr>
            <a:endParaRPr kumimoji="1" lang="en-US" altLang="ko-KR" sz="2400" dirty="0">
              <a:latin typeface="Arial" charset="0"/>
              <a:ea typeface="Gulim" pitchFamily="34" charset="-127"/>
            </a:endParaRPr>
          </a:p>
          <a:p>
            <a:pPr algn="l">
              <a:spcBef>
                <a:spcPct val="25000"/>
              </a:spcBef>
            </a:pPr>
            <a:r>
              <a:rPr kumimoji="1" lang="en-US" altLang="ko-KR" sz="2800" dirty="0" smtClean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Disks </a:t>
            </a:r>
            <a:r>
              <a:rPr kumimoji="1" lang="en-US" altLang="ko-KR" sz="2800" dirty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without redundancy 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are too </a:t>
            </a:r>
            <a:r>
              <a:rPr kumimoji="1" lang="en-US" altLang="ko-KR" sz="2800" dirty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unreliable to be 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useful</a:t>
            </a:r>
            <a:r>
              <a:rPr kumimoji="1" lang="en-US" altLang="ko-KR" sz="2800" dirty="0">
                <a:solidFill>
                  <a:srgbClr val="0000FF"/>
                </a:solidFill>
                <a:latin typeface="Arial" charset="0"/>
                <a:ea typeface="Gulim" pitchFamily="34" charset="-127"/>
              </a:rPr>
              <a:t>!</a:t>
            </a:r>
          </a:p>
          <a:p>
            <a:pPr algn="l">
              <a:lnSpc>
                <a:spcPct val="85000"/>
              </a:lnSpc>
            </a:pPr>
            <a:endParaRPr kumimoji="1" lang="en-US" altLang="ko-KR" sz="2400" dirty="0">
              <a:solidFill>
                <a:srgbClr val="0000FF"/>
              </a:solidFill>
              <a:latin typeface="Arial" charset="0"/>
              <a:ea typeface="Gulim" pitchFamily="34" charset="-127"/>
            </a:endParaRPr>
          </a:p>
          <a:p>
            <a:pPr algn="l">
              <a:lnSpc>
                <a:spcPct val="85000"/>
              </a:lnSpc>
            </a:pPr>
            <a:endParaRPr kumimoji="1" lang="en-US" altLang="ko-KR" sz="2400" dirty="0">
              <a:solidFill>
                <a:schemeClr val="bg2"/>
              </a:solidFill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2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RAID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0105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A disk array’s availability can be improved by adding redundant disks: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If a single disk in the array fails, the lost information can be reconstructed from redundant information.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This leads to a technology known as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RAID</a:t>
            </a:r>
            <a:r>
              <a:rPr lang="en-US" altLang="zh-TW" dirty="0" smtClean="0">
                <a:ea typeface="新細明體" pitchFamily="18" charset="-120"/>
              </a:rPr>
              <a:t> - Redundant Array of Inexpensive Disks.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Depending on the number of redundant disks and the redundancy scheme used, RAIDs are classified into levels.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At least 6 levels of RAID (0-5) are accepted by the industry. 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Level 2 is not commercially available</a:t>
            </a:r>
          </a:p>
        </p:txBody>
      </p:sp>
    </p:spTree>
    <p:extLst>
      <p:ext uri="{BB962C8B-B14F-4D97-AF65-F5344CB8AC3E}">
        <p14:creationId xmlns:p14="http://schemas.microsoft.com/office/powerpoint/2010/main" val="39320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RAID-0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371600" y="1295400"/>
            <a:ext cx="5943600" cy="1676400"/>
            <a:chOff x="864" y="816"/>
            <a:chExt cx="3744" cy="1056"/>
          </a:xfrm>
        </p:grpSpPr>
        <p:grpSp>
          <p:nvGrpSpPr>
            <p:cNvPr id="6149" name="Group 4"/>
            <p:cNvGrpSpPr>
              <a:grpSpLocks/>
            </p:cNvGrpSpPr>
            <p:nvPr/>
          </p:nvGrpSpPr>
          <p:grpSpPr bwMode="auto">
            <a:xfrm>
              <a:off x="864" y="816"/>
              <a:ext cx="576" cy="1056"/>
              <a:chOff x="864" y="816"/>
              <a:chExt cx="576" cy="1056"/>
            </a:xfrm>
          </p:grpSpPr>
          <p:sp>
            <p:nvSpPr>
              <p:cNvPr id="2463749" name="AutoShape 5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3750" name="AutoShape 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173" name="AutoShape 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12</a:t>
                </a:r>
              </a:p>
            </p:txBody>
          </p:sp>
          <p:sp>
            <p:nvSpPr>
              <p:cNvPr id="6174" name="AutoShape 8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8</a:t>
                </a:r>
              </a:p>
            </p:txBody>
          </p:sp>
          <p:sp>
            <p:nvSpPr>
              <p:cNvPr id="6175" name="AutoShape 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4</a:t>
                </a:r>
              </a:p>
            </p:txBody>
          </p:sp>
          <p:sp>
            <p:nvSpPr>
              <p:cNvPr id="6176" name="AutoShape 10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0</a:t>
                </a:r>
              </a:p>
            </p:txBody>
          </p:sp>
        </p:grpSp>
        <p:grpSp>
          <p:nvGrpSpPr>
            <p:cNvPr id="6150" name="Group 11"/>
            <p:cNvGrpSpPr>
              <a:grpSpLocks/>
            </p:cNvGrpSpPr>
            <p:nvPr/>
          </p:nvGrpSpPr>
          <p:grpSpPr bwMode="auto">
            <a:xfrm>
              <a:off x="1920" y="816"/>
              <a:ext cx="576" cy="1056"/>
              <a:chOff x="1920" y="816"/>
              <a:chExt cx="576" cy="1056"/>
            </a:xfrm>
          </p:grpSpPr>
          <p:sp>
            <p:nvSpPr>
              <p:cNvPr id="2463756" name="AutoShape 12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3757" name="AutoShape 13"/>
              <p:cNvSpPr>
                <a:spLocks noChangeArrowheads="1"/>
              </p:cNvSpPr>
              <p:nvPr/>
            </p:nvSpPr>
            <p:spPr bwMode="auto">
              <a:xfrm>
                <a:off x="1920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167" name="AutoShape 14"/>
              <p:cNvSpPr>
                <a:spLocks noChangeArrowheads="1"/>
              </p:cNvSpPr>
              <p:nvPr/>
            </p:nvSpPr>
            <p:spPr bwMode="auto">
              <a:xfrm>
                <a:off x="1920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13</a:t>
                </a:r>
              </a:p>
            </p:txBody>
          </p:sp>
          <p:sp>
            <p:nvSpPr>
              <p:cNvPr id="6168" name="AutoShape 15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9</a:t>
                </a:r>
              </a:p>
            </p:txBody>
          </p:sp>
          <p:sp>
            <p:nvSpPr>
              <p:cNvPr id="6169" name="AutoShape 16"/>
              <p:cNvSpPr>
                <a:spLocks noChangeArrowheads="1"/>
              </p:cNvSpPr>
              <p:nvPr/>
            </p:nvSpPr>
            <p:spPr bwMode="auto">
              <a:xfrm>
                <a:off x="1920" y="1008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5</a:t>
                </a:r>
              </a:p>
            </p:txBody>
          </p:sp>
          <p:sp>
            <p:nvSpPr>
              <p:cNvPr id="6170" name="AutoShape 17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</a:t>
                </a:r>
              </a:p>
            </p:txBody>
          </p:sp>
        </p:grpSp>
        <p:grpSp>
          <p:nvGrpSpPr>
            <p:cNvPr id="6151" name="Group 18"/>
            <p:cNvGrpSpPr>
              <a:grpSpLocks/>
            </p:cNvGrpSpPr>
            <p:nvPr/>
          </p:nvGrpSpPr>
          <p:grpSpPr bwMode="auto">
            <a:xfrm>
              <a:off x="2976" y="816"/>
              <a:ext cx="576" cy="1056"/>
              <a:chOff x="2976" y="816"/>
              <a:chExt cx="576" cy="1056"/>
            </a:xfrm>
          </p:grpSpPr>
          <p:sp>
            <p:nvSpPr>
              <p:cNvPr id="2463763" name="AutoShape 19"/>
              <p:cNvSpPr>
                <a:spLocks noChangeArrowheads="1"/>
              </p:cNvSpPr>
              <p:nvPr/>
            </p:nvSpPr>
            <p:spPr bwMode="auto">
              <a:xfrm>
                <a:off x="2976" y="1584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3764" name="AutoShape 20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161" name="AutoShape 21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14</a:t>
                </a:r>
              </a:p>
            </p:txBody>
          </p:sp>
          <p:sp>
            <p:nvSpPr>
              <p:cNvPr id="6162" name="AutoShap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10</a:t>
                </a:r>
              </a:p>
            </p:txBody>
          </p:sp>
          <p:sp>
            <p:nvSpPr>
              <p:cNvPr id="6163" name="AutoShape 23"/>
              <p:cNvSpPr>
                <a:spLocks noChangeArrowheads="1"/>
              </p:cNvSpPr>
              <p:nvPr/>
            </p:nvSpPr>
            <p:spPr bwMode="auto">
              <a:xfrm>
                <a:off x="2976" y="1008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6</a:t>
                </a:r>
              </a:p>
            </p:txBody>
          </p:sp>
          <p:sp>
            <p:nvSpPr>
              <p:cNvPr id="6164" name="AutoShape 24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2</a:t>
                </a:r>
              </a:p>
            </p:txBody>
          </p:sp>
        </p:grpSp>
        <p:grpSp>
          <p:nvGrpSpPr>
            <p:cNvPr id="6152" name="Group 25"/>
            <p:cNvGrpSpPr>
              <a:grpSpLocks/>
            </p:cNvGrpSpPr>
            <p:nvPr/>
          </p:nvGrpSpPr>
          <p:grpSpPr bwMode="auto">
            <a:xfrm>
              <a:off x="4032" y="816"/>
              <a:ext cx="576" cy="1056"/>
              <a:chOff x="4032" y="816"/>
              <a:chExt cx="576" cy="1056"/>
            </a:xfrm>
          </p:grpSpPr>
          <p:sp>
            <p:nvSpPr>
              <p:cNvPr id="2463770" name="AutoShape 26"/>
              <p:cNvSpPr>
                <a:spLocks noChangeArrowheads="1"/>
              </p:cNvSpPr>
              <p:nvPr/>
            </p:nvSpPr>
            <p:spPr bwMode="auto">
              <a:xfrm>
                <a:off x="4032" y="1584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3771" name="AutoShape 27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155" name="AutoShape 28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15</a:t>
                </a:r>
              </a:p>
            </p:txBody>
          </p:sp>
          <p:sp>
            <p:nvSpPr>
              <p:cNvPr id="6156" name="AutoShape 29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11</a:t>
                </a:r>
              </a:p>
            </p:txBody>
          </p:sp>
          <p:sp>
            <p:nvSpPr>
              <p:cNvPr id="6157" name="AutoShape 30"/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7</a:t>
                </a:r>
              </a:p>
            </p:txBody>
          </p:sp>
          <p:sp>
            <p:nvSpPr>
              <p:cNvPr id="6158" name="AutoShape 31"/>
              <p:cNvSpPr>
                <a:spLocks noChangeArrowheads="1"/>
              </p:cNvSpPr>
              <p:nvPr/>
            </p:nvSpPr>
            <p:spPr bwMode="auto">
              <a:xfrm>
                <a:off x="4032" y="816"/>
                <a:ext cx="576" cy="288"/>
              </a:xfrm>
              <a:prstGeom prst="can">
                <a:avLst>
                  <a:gd name="adj" fmla="val 361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b="0">
                    <a:latin typeface="Arial" charset="0"/>
                  </a:rPr>
                  <a:t>stripe 3</a:t>
                </a:r>
              </a:p>
            </p:txBody>
          </p:sp>
        </p:grpSp>
      </p:grpSp>
      <p:sp>
        <p:nvSpPr>
          <p:cNvPr id="6148" name="Rectangle 3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3124200"/>
            <a:ext cx="77724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Striped, non-redundant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Parallel access to multiple disks</a:t>
            </a:r>
            <a:endParaRPr lang="en-US" altLang="zh-TW" sz="2000" smtClean="0">
              <a:ea typeface="新細明體" pitchFamily="18" charset="-12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zh-TW" sz="2000" smtClean="0">
                <a:ea typeface="新細明體" pitchFamily="18" charset="-120"/>
              </a:rPr>
              <a:t>Excellent data transfer rate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zh-TW" sz="2000" smtClean="0">
                <a:ea typeface="新細明體" pitchFamily="18" charset="-120"/>
              </a:rPr>
              <a:t>Excellent I/O request processing rate (for large stripes) if the controller supports independent Reads/Writes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zh-TW" sz="2000" smtClean="0">
                <a:ea typeface="新細明體" pitchFamily="18" charset="-120"/>
              </a:rPr>
              <a:t>Not fault tolerant (</a:t>
            </a:r>
            <a:r>
              <a:rPr lang="en-US" altLang="zh-TW" sz="2000" b="1" smtClean="0">
                <a:solidFill>
                  <a:srgbClr val="A50021"/>
                </a:solidFill>
                <a:ea typeface="新細明體" pitchFamily="18" charset="-120"/>
              </a:rPr>
              <a:t>AID</a:t>
            </a:r>
            <a:r>
              <a:rPr lang="en-US" altLang="zh-TW" sz="200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Typically used for applications requiring high performance for non-critical data (e.g., video streaming and editing)</a:t>
            </a:r>
          </a:p>
        </p:txBody>
      </p:sp>
    </p:spTree>
    <p:extLst>
      <p:ext uri="{BB962C8B-B14F-4D97-AF65-F5344CB8AC3E}">
        <p14:creationId xmlns:p14="http://schemas.microsoft.com/office/powerpoint/2010/main" val="118290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RAID-1 - Mirroring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64770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Called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mirroring</a:t>
            </a:r>
            <a:r>
              <a:rPr lang="en-US" altLang="zh-TW" sz="2400" dirty="0" smtClean="0">
                <a:ea typeface="新細明體" pitchFamily="18" charset="-120"/>
              </a:rPr>
              <a:t> or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shadowing</a:t>
            </a:r>
            <a:r>
              <a:rPr lang="en-US" altLang="zh-TW" sz="2400" dirty="0" smtClean="0">
                <a:ea typeface="新細明體" pitchFamily="18" charset="-120"/>
              </a:rPr>
              <a:t>, uses an extra disk (mirror) for each disk in the array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 smtClean="0">
                <a:ea typeface="新細明體" pitchFamily="18" charset="-120"/>
              </a:rPr>
              <a:t>costly form of redundancy (but some FS, e.g., GFS, makes 3 copies)</a:t>
            </a:r>
            <a:endParaRPr lang="en-US" altLang="zh-TW" sz="1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Whenever data is written to one disk, the data is also written to the mirror: good for reads (lower latency), fair for writes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If a disk fails, the system goes to the mirror and gets the desired data.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Fast, but very expensive.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Typically used in system drives and critical files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Banking, insurance data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e-commerce servers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578600" y="3198813"/>
            <a:ext cx="914400" cy="1676400"/>
            <a:chOff x="864" y="816"/>
            <a:chExt cx="576" cy="1056"/>
          </a:xfrm>
        </p:grpSpPr>
        <p:sp>
          <p:nvSpPr>
            <p:cNvPr id="2414597" name="AutoShape 5"/>
            <p:cNvSpPr>
              <a:spLocks noChangeArrowheads="1"/>
            </p:cNvSpPr>
            <p:nvPr/>
          </p:nvSpPr>
          <p:spPr bwMode="auto">
            <a:xfrm>
              <a:off x="864" y="1584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14598" name="AutoShape 6"/>
            <p:cNvSpPr>
              <a:spLocks noChangeArrowheads="1"/>
            </p:cNvSpPr>
            <p:nvPr/>
          </p:nvSpPr>
          <p:spPr bwMode="auto">
            <a:xfrm>
              <a:off x="864" y="1392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2" name="AutoShape 7"/>
            <p:cNvSpPr>
              <a:spLocks noChangeArrowheads="1"/>
            </p:cNvSpPr>
            <p:nvPr/>
          </p:nvSpPr>
          <p:spPr bwMode="auto">
            <a:xfrm>
              <a:off x="864" y="1392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latin typeface="Arial" charset="0"/>
                </a:rPr>
                <a:t>stripe 3</a:t>
              </a:r>
            </a:p>
          </p:txBody>
        </p:sp>
        <p:sp>
          <p:nvSpPr>
            <p:cNvPr id="7183" name="AutoShape 8"/>
            <p:cNvSpPr>
              <a:spLocks noChangeArrowheads="1"/>
            </p:cNvSpPr>
            <p:nvPr/>
          </p:nvSpPr>
          <p:spPr bwMode="auto">
            <a:xfrm>
              <a:off x="864" y="1200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latin typeface="Arial" charset="0"/>
                </a:rPr>
                <a:t>stripe 2</a:t>
              </a:r>
            </a:p>
          </p:txBody>
        </p:sp>
        <p:sp>
          <p:nvSpPr>
            <p:cNvPr id="7184" name="AutoShape 9"/>
            <p:cNvSpPr>
              <a:spLocks noChangeArrowheads="1"/>
            </p:cNvSpPr>
            <p:nvPr/>
          </p:nvSpPr>
          <p:spPr bwMode="auto">
            <a:xfrm>
              <a:off x="864" y="1008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latin typeface="Arial" charset="0"/>
                </a:rPr>
                <a:t>stripe 1</a:t>
              </a:r>
            </a:p>
          </p:txBody>
        </p:sp>
        <p:sp>
          <p:nvSpPr>
            <p:cNvPr id="7185" name="AutoShape 10"/>
            <p:cNvSpPr>
              <a:spLocks noChangeArrowheads="1"/>
            </p:cNvSpPr>
            <p:nvPr/>
          </p:nvSpPr>
          <p:spPr bwMode="auto">
            <a:xfrm>
              <a:off x="864" y="816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latin typeface="Arial" charset="0"/>
                </a:rPr>
                <a:t>stripe 0</a:t>
              </a:r>
            </a:p>
          </p:txBody>
        </p:sp>
      </p:grpSp>
      <p:grpSp>
        <p:nvGrpSpPr>
          <p:cNvPr id="7173" name="Group 11"/>
          <p:cNvGrpSpPr>
            <a:grpSpLocks/>
          </p:cNvGrpSpPr>
          <p:nvPr/>
        </p:nvGrpSpPr>
        <p:grpSpPr bwMode="auto">
          <a:xfrm>
            <a:off x="8001000" y="3200400"/>
            <a:ext cx="914400" cy="1676400"/>
            <a:chOff x="864" y="816"/>
            <a:chExt cx="576" cy="1056"/>
          </a:xfrm>
        </p:grpSpPr>
        <p:sp>
          <p:nvSpPr>
            <p:cNvPr id="2414604" name="AutoShape 12"/>
            <p:cNvSpPr>
              <a:spLocks noChangeArrowheads="1"/>
            </p:cNvSpPr>
            <p:nvPr/>
          </p:nvSpPr>
          <p:spPr bwMode="auto">
            <a:xfrm>
              <a:off x="864" y="1584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14605" name="AutoShape 13"/>
            <p:cNvSpPr>
              <a:spLocks noChangeArrowheads="1"/>
            </p:cNvSpPr>
            <p:nvPr/>
          </p:nvSpPr>
          <p:spPr bwMode="auto">
            <a:xfrm>
              <a:off x="864" y="1392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6" name="AutoShape 14"/>
            <p:cNvSpPr>
              <a:spLocks noChangeArrowheads="1"/>
            </p:cNvSpPr>
            <p:nvPr/>
          </p:nvSpPr>
          <p:spPr bwMode="auto">
            <a:xfrm>
              <a:off x="864" y="1392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solidFill>
                    <a:schemeClr val="bg2"/>
                  </a:solidFill>
                  <a:latin typeface="Arial" charset="0"/>
                </a:rPr>
                <a:t>stripe 3</a:t>
              </a:r>
            </a:p>
          </p:txBody>
        </p:sp>
        <p:sp>
          <p:nvSpPr>
            <p:cNvPr id="7177" name="AutoShape 15"/>
            <p:cNvSpPr>
              <a:spLocks noChangeArrowheads="1"/>
            </p:cNvSpPr>
            <p:nvPr/>
          </p:nvSpPr>
          <p:spPr bwMode="auto">
            <a:xfrm>
              <a:off x="864" y="1200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solidFill>
                    <a:schemeClr val="bg2"/>
                  </a:solidFill>
                  <a:latin typeface="Arial" charset="0"/>
                </a:rPr>
                <a:t>stripe 2</a:t>
              </a:r>
            </a:p>
          </p:txBody>
        </p:sp>
        <p:sp>
          <p:nvSpPr>
            <p:cNvPr id="7178" name="AutoShape 16"/>
            <p:cNvSpPr>
              <a:spLocks noChangeArrowheads="1"/>
            </p:cNvSpPr>
            <p:nvPr/>
          </p:nvSpPr>
          <p:spPr bwMode="auto">
            <a:xfrm>
              <a:off x="864" y="1008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solidFill>
                    <a:schemeClr val="bg2"/>
                  </a:solidFill>
                  <a:latin typeface="Arial" charset="0"/>
                </a:rPr>
                <a:t>stripe 1</a:t>
              </a:r>
            </a:p>
          </p:txBody>
        </p:sp>
        <p:sp>
          <p:nvSpPr>
            <p:cNvPr id="7179" name="AutoShape 17"/>
            <p:cNvSpPr>
              <a:spLocks noChangeArrowheads="1"/>
            </p:cNvSpPr>
            <p:nvPr/>
          </p:nvSpPr>
          <p:spPr bwMode="auto">
            <a:xfrm>
              <a:off x="864" y="816"/>
              <a:ext cx="576" cy="288"/>
            </a:xfrm>
            <a:prstGeom prst="can">
              <a:avLst>
                <a:gd name="adj" fmla="val 3611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0">
                  <a:solidFill>
                    <a:schemeClr val="bg2"/>
                  </a:solidFill>
                  <a:latin typeface="Arial" charset="0"/>
                </a:rPr>
                <a:t>stripe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9C4C1-6867-48C6-88D1-197B4331B212}" type="slidenum">
              <a:rPr lang="en-US"/>
              <a:pPr/>
              <a:t>16</a:t>
            </a:fld>
            <a:endParaRPr lang="en-US"/>
          </a:p>
        </p:txBody>
      </p:sp>
      <p:sp>
        <p:nvSpPr>
          <p:cNvPr id="231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2286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Levels of The Memory Hierarchy</a:t>
            </a:r>
          </a:p>
        </p:txBody>
      </p:sp>
      <p:sp>
        <p:nvSpPr>
          <p:cNvPr id="2316291" name="AutoShape 3"/>
          <p:cNvSpPr>
            <a:spLocks noChangeArrowheads="1"/>
          </p:cNvSpPr>
          <p:nvPr/>
        </p:nvSpPr>
        <p:spPr bwMode="auto">
          <a:xfrm flipH="1">
            <a:off x="3143250" y="2257425"/>
            <a:ext cx="914400" cy="661988"/>
          </a:xfrm>
          <a:prstGeom prst="notchedRightArrow">
            <a:avLst>
              <a:gd name="adj1" fmla="val 50000"/>
              <a:gd name="adj2" fmla="val 3453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2" name="AutoShape 4"/>
          <p:cNvSpPr>
            <a:spLocks noChangeArrowheads="1"/>
          </p:cNvSpPr>
          <p:nvPr/>
        </p:nvSpPr>
        <p:spPr bwMode="auto">
          <a:xfrm flipH="1">
            <a:off x="3638550" y="1524000"/>
            <a:ext cx="981075" cy="533400"/>
          </a:xfrm>
          <a:prstGeom prst="notchedRightArrow">
            <a:avLst>
              <a:gd name="adj1" fmla="val 50000"/>
              <a:gd name="adj2" fmla="val 4598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3" name="Text Box 5"/>
          <p:cNvSpPr txBox="1">
            <a:spLocks noChangeArrowheads="1"/>
          </p:cNvSpPr>
          <p:nvPr/>
        </p:nvSpPr>
        <p:spPr bwMode="auto">
          <a:xfrm>
            <a:off x="1962150" y="1309688"/>
            <a:ext cx="17954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effectLst/>
              </a:rPr>
              <a:t>Part of The On-chip   CPU  Datapath</a:t>
            </a:r>
          </a:p>
          <a:p>
            <a:pPr algn="l"/>
            <a:r>
              <a:rPr lang="en-US" sz="1400">
                <a:effectLst/>
              </a:rPr>
              <a:t> 16-256  Registers</a:t>
            </a:r>
          </a:p>
        </p:txBody>
      </p:sp>
      <p:sp>
        <p:nvSpPr>
          <p:cNvPr id="2316294" name="Text Box 6"/>
          <p:cNvSpPr txBox="1">
            <a:spLocks noChangeArrowheads="1"/>
          </p:cNvSpPr>
          <p:nvPr/>
        </p:nvSpPr>
        <p:spPr bwMode="auto">
          <a:xfrm>
            <a:off x="447675" y="2162175"/>
            <a:ext cx="2744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</a:rPr>
              <a:t>One or more levels (Static RAM):</a:t>
            </a:r>
          </a:p>
          <a:p>
            <a:pPr algn="l"/>
            <a:r>
              <a:rPr lang="en-US" sz="1400">
                <a:effectLst/>
              </a:rPr>
              <a:t>Level 1: On-chip 16-64K </a:t>
            </a:r>
          </a:p>
          <a:p>
            <a:pPr algn="l"/>
            <a:r>
              <a:rPr lang="en-US" sz="1400">
                <a:effectLst/>
              </a:rPr>
              <a:t>Level 2: On or Off-chip 128-512K</a:t>
            </a:r>
          </a:p>
          <a:p>
            <a:pPr algn="l"/>
            <a:r>
              <a:rPr lang="en-US" sz="1400">
                <a:effectLst/>
              </a:rPr>
              <a:t>Level 3: Off-chip  1M-64M</a:t>
            </a:r>
          </a:p>
        </p:txBody>
      </p:sp>
      <p:grpSp>
        <p:nvGrpSpPr>
          <p:cNvPr id="2316295" name="Group 7"/>
          <p:cNvGrpSpPr>
            <a:grpSpLocks/>
          </p:cNvGrpSpPr>
          <p:nvPr/>
        </p:nvGrpSpPr>
        <p:grpSpPr bwMode="auto">
          <a:xfrm>
            <a:off x="2528888" y="1524000"/>
            <a:ext cx="5029200" cy="3919538"/>
            <a:chOff x="1347" y="906"/>
            <a:chExt cx="3168" cy="2469"/>
          </a:xfrm>
        </p:grpSpPr>
        <p:grpSp>
          <p:nvGrpSpPr>
            <p:cNvPr id="2316296" name="Group 8"/>
            <p:cNvGrpSpPr>
              <a:grpSpLocks/>
            </p:cNvGrpSpPr>
            <p:nvPr/>
          </p:nvGrpSpPr>
          <p:grpSpPr bwMode="auto">
            <a:xfrm>
              <a:off x="1347" y="906"/>
              <a:ext cx="3168" cy="2469"/>
              <a:chOff x="1833" y="933"/>
              <a:chExt cx="3168" cy="2469"/>
            </a:xfrm>
          </p:grpSpPr>
          <p:grpSp>
            <p:nvGrpSpPr>
              <p:cNvPr id="2316297" name="Group 9"/>
              <p:cNvGrpSpPr>
                <a:grpSpLocks/>
              </p:cNvGrpSpPr>
              <p:nvPr/>
            </p:nvGrpSpPr>
            <p:grpSpPr bwMode="auto">
              <a:xfrm>
                <a:off x="1833" y="933"/>
                <a:ext cx="3168" cy="2469"/>
                <a:chOff x="2112" y="960"/>
                <a:chExt cx="3168" cy="2469"/>
              </a:xfrm>
            </p:grpSpPr>
            <p:sp>
              <p:nvSpPr>
                <p:cNvPr id="2316298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960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62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112" y="981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6300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3417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16301" name="Line 13"/>
              <p:cNvSpPr>
                <a:spLocks noChangeShapeType="1"/>
              </p:cNvSpPr>
              <p:nvPr/>
            </p:nvSpPr>
            <p:spPr bwMode="auto">
              <a:xfrm>
                <a:off x="3036" y="1536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2" name="Line 14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3" name="Line 15"/>
              <p:cNvSpPr>
                <a:spLocks noChangeShapeType="1"/>
              </p:cNvSpPr>
              <p:nvPr/>
            </p:nvSpPr>
            <p:spPr bwMode="auto">
              <a:xfrm>
                <a:off x="2412" y="2496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4" name="Line 16"/>
              <p:cNvSpPr>
                <a:spLocks noChangeShapeType="1"/>
              </p:cNvSpPr>
              <p:nvPr/>
            </p:nvSpPr>
            <p:spPr bwMode="auto">
              <a:xfrm>
                <a:off x="2156" y="2928"/>
                <a:ext cx="2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5" name="Line 17"/>
              <p:cNvSpPr>
                <a:spLocks noChangeShapeType="1"/>
              </p:cNvSpPr>
              <p:nvPr/>
            </p:nvSpPr>
            <p:spPr bwMode="auto">
              <a:xfrm>
                <a:off x="3408" y="960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16306" name="Text Box 18"/>
            <p:cNvSpPr txBox="1">
              <a:spLocks noChangeArrowheads="1"/>
            </p:cNvSpPr>
            <p:nvPr/>
          </p:nvSpPr>
          <p:spPr bwMode="auto">
            <a:xfrm>
              <a:off x="2670" y="1255"/>
              <a:ext cx="5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effectLst/>
                </a:rPr>
                <a:t>Registers</a:t>
              </a:r>
              <a:endParaRPr lang="en-US" sz="1200" b="0">
                <a:effectLst/>
              </a:endParaRPr>
            </a:p>
          </p:txBody>
        </p:sp>
        <p:sp>
          <p:nvSpPr>
            <p:cNvPr id="2316307" name="Text Box 19"/>
            <p:cNvSpPr txBox="1">
              <a:spLocks noChangeArrowheads="1"/>
            </p:cNvSpPr>
            <p:nvPr/>
          </p:nvSpPr>
          <p:spPr bwMode="auto">
            <a:xfrm>
              <a:off x="2653" y="1614"/>
              <a:ext cx="56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100">
                  <a:effectLst/>
                </a:rPr>
                <a:t>Cache</a:t>
              </a:r>
            </a:p>
          </p:txBody>
        </p:sp>
        <p:sp>
          <p:nvSpPr>
            <p:cNvPr id="2316308" name="Text Box 20"/>
            <p:cNvSpPr txBox="1">
              <a:spLocks noChangeArrowheads="1"/>
            </p:cNvSpPr>
            <p:nvPr/>
          </p:nvSpPr>
          <p:spPr bwMode="auto">
            <a:xfrm>
              <a:off x="2371" y="2103"/>
              <a:ext cx="11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100">
                  <a:effectLst/>
                </a:rPr>
                <a:t>Main Memory</a:t>
              </a:r>
            </a:p>
          </p:txBody>
        </p:sp>
        <p:sp>
          <p:nvSpPr>
            <p:cNvPr id="2316309" name="Text Box 21"/>
            <p:cNvSpPr txBox="1">
              <a:spLocks noChangeArrowheads="1"/>
            </p:cNvSpPr>
            <p:nvPr/>
          </p:nvSpPr>
          <p:spPr bwMode="auto">
            <a:xfrm>
              <a:off x="2238" y="2506"/>
              <a:ext cx="13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600">
                  <a:effectLst/>
                </a:rPr>
                <a:t>Magnetic Disc</a:t>
              </a:r>
              <a:endParaRPr lang="en-US" sz="2500">
                <a:effectLst/>
              </a:endParaRPr>
            </a:p>
          </p:txBody>
        </p:sp>
        <p:sp>
          <p:nvSpPr>
            <p:cNvPr id="2316310" name="Text Box 22"/>
            <p:cNvSpPr txBox="1">
              <a:spLocks noChangeArrowheads="1"/>
            </p:cNvSpPr>
            <p:nvPr/>
          </p:nvSpPr>
          <p:spPr bwMode="auto">
            <a:xfrm>
              <a:off x="1701" y="2969"/>
              <a:ext cx="2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effectLst/>
                </a:rPr>
                <a:t>Optical Disk or Magnetic Tape</a:t>
              </a:r>
            </a:p>
          </p:txBody>
        </p:sp>
      </p:grpSp>
      <p:sp>
        <p:nvSpPr>
          <p:cNvPr id="2316311" name="AutoShape 23"/>
          <p:cNvSpPr>
            <a:spLocks noChangeArrowheads="1"/>
          </p:cNvSpPr>
          <p:nvPr/>
        </p:nvSpPr>
        <p:spPr bwMode="auto">
          <a:xfrm flipV="1">
            <a:off x="6534150" y="1981200"/>
            <a:ext cx="381000" cy="1752600"/>
          </a:xfrm>
          <a:prstGeom prst="upArrow">
            <a:avLst>
              <a:gd name="adj1" fmla="val 50000"/>
              <a:gd name="adj2" fmla="val 115000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12" name="Text Box 24"/>
          <p:cNvSpPr txBox="1">
            <a:spLocks noChangeArrowheads="1"/>
          </p:cNvSpPr>
          <p:nvPr/>
        </p:nvSpPr>
        <p:spPr bwMode="auto">
          <a:xfrm>
            <a:off x="6962775" y="1828800"/>
            <a:ext cx="18954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Farther away from </a:t>
            </a:r>
          </a:p>
          <a:p>
            <a:pPr algn="l"/>
            <a:r>
              <a:rPr lang="en-US" sz="1600">
                <a:effectLst/>
              </a:rPr>
              <a:t>The CPU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Lower Cost/Bit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Higher Capacity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Increased Access</a:t>
            </a:r>
          </a:p>
          <a:p>
            <a:pPr algn="l"/>
            <a:r>
              <a:rPr lang="en-US" sz="1600">
                <a:effectLst/>
              </a:rPr>
              <a:t>Time/Latency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Lower Throughput</a:t>
            </a:r>
          </a:p>
        </p:txBody>
      </p:sp>
      <p:sp>
        <p:nvSpPr>
          <p:cNvPr id="2316313" name="AutoShape 25"/>
          <p:cNvSpPr>
            <a:spLocks noChangeArrowheads="1"/>
          </p:cNvSpPr>
          <p:nvPr/>
        </p:nvSpPr>
        <p:spPr bwMode="auto">
          <a:xfrm flipH="1">
            <a:off x="2614613" y="3276600"/>
            <a:ext cx="847725" cy="538163"/>
          </a:xfrm>
          <a:prstGeom prst="notchedRightArrow">
            <a:avLst>
              <a:gd name="adj1" fmla="val 50000"/>
              <a:gd name="adj2" fmla="val 3938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14" name="Text Box 26"/>
          <p:cNvSpPr txBox="1">
            <a:spLocks noChangeArrowheads="1"/>
          </p:cNvSpPr>
          <p:nvPr/>
        </p:nvSpPr>
        <p:spPr bwMode="auto">
          <a:xfrm>
            <a:off x="984250" y="3303588"/>
            <a:ext cx="15541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</a:rPr>
              <a:t>DRAM,  RDRAM</a:t>
            </a:r>
          </a:p>
          <a:p>
            <a:pPr algn="l"/>
            <a:r>
              <a:rPr lang="en-US" sz="1400">
                <a:effectLst/>
              </a:rPr>
              <a:t>     16M-16G</a:t>
            </a:r>
          </a:p>
        </p:txBody>
      </p:sp>
      <p:sp>
        <p:nvSpPr>
          <p:cNvPr id="2316315" name="Text Box 27"/>
          <p:cNvSpPr txBox="1">
            <a:spLocks noChangeArrowheads="1"/>
          </p:cNvSpPr>
          <p:nvPr/>
        </p:nvSpPr>
        <p:spPr bwMode="auto">
          <a:xfrm>
            <a:off x="933450" y="3948113"/>
            <a:ext cx="8602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effectLst/>
              </a:rPr>
              <a:t>Interface:</a:t>
            </a:r>
          </a:p>
          <a:p>
            <a:pPr algn="l"/>
            <a:r>
              <a:rPr lang="en-US" sz="1200" dirty="0">
                <a:effectLst/>
              </a:rPr>
              <a:t>SCSI, RAID,</a:t>
            </a:r>
          </a:p>
          <a:p>
            <a:pPr algn="l"/>
            <a:r>
              <a:rPr lang="en-US" sz="1200" dirty="0">
                <a:effectLst/>
              </a:rPr>
              <a:t> IDE, 1394</a:t>
            </a:r>
          </a:p>
          <a:p>
            <a:pPr algn="l"/>
            <a:r>
              <a:rPr lang="en-US" sz="1200" dirty="0" smtClean="0">
                <a:effectLst/>
              </a:rPr>
              <a:t>4GB-2TB</a:t>
            </a:r>
            <a:endParaRPr lang="en-US" sz="1200" dirty="0">
              <a:effectLst/>
            </a:endParaRPr>
          </a:p>
        </p:txBody>
      </p:sp>
      <p:sp>
        <p:nvSpPr>
          <p:cNvPr id="2316316" name="AutoShape 28"/>
          <p:cNvSpPr>
            <a:spLocks noChangeArrowheads="1"/>
          </p:cNvSpPr>
          <p:nvPr/>
        </p:nvSpPr>
        <p:spPr bwMode="auto">
          <a:xfrm flipH="1">
            <a:off x="2095500" y="3990975"/>
            <a:ext cx="914400" cy="609600"/>
          </a:xfrm>
          <a:prstGeom prst="notchedRightArrow">
            <a:avLst>
              <a:gd name="adj1" fmla="val 50000"/>
              <a:gd name="adj2" fmla="val 3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7277100" cy="1104900"/>
          </a:xfrm>
        </p:spPr>
        <p:txBody>
          <a:bodyPr/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RAID-4 - Block-interleaved Parity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In RAID 3, every read or write needs to go 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all</a:t>
            </a:r>
            <a:r>
              <a:rPr lang="en-US" altLang="zh-TW" sz="2400" dirty="0" smtClean="0">
                <a:ea typeface="新細明體" pitchFamily="18" charset="-120"/>
              </a:rPr>
              <a:t> disks since bits are interleaved among the disks.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Performance of RAID 3:</a:t>
            </a:r>
          </a:p>
          <a:p>
            <a:pPr lvl="1"/>
            <a:r>
              <a:rPr kumimoji="1" lang="en-US" altLang="ko-KR" sz="2000" dirty="0" smtClean="0">
                <a:ea typeface="Gulim" pitchFamily="34" charset="-127"/>
              </a:rPr>
              <a:t>Only one request can be serviced at a time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Poor I/O request rate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Excellent data transfer rate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Typically used in large I/O request size applications, such as imaging or CAD</a:t>
            </a:r>
          </a:p>
          <a:p>
            <a:pPr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RAID 4: If we distribute the information block-interleaved, where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disk sector</a:t>
            </a:r>
            <a:r>
              <a:rPr lang="en-US" altLang="zh-TW" sz="2400" dirty="0" smtClean="0">
                <a:ea typeface="新細明體" pitchFamily="18" charset="-120"/>
              </a:rPr>
              <a:t> is a block, then for normal reads different reads can access different segments in parallel.  Only if a disk fails will we need to access all the disks to recover the data. </a:t>
            </a:r>
          </a:p>
        </p:txBody>
      </p:sp>
    </p:spTree>
    <p:extLst>
      <p:ext uri="{BB962C8B-B14F-4D97-AF65-F5344CB8AC3E}">
        <p14:creationId xmlns:p14="http://schemas.microsoft.com/office/powerpoint/2010/main" val="39052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162800" cy="609600"/>
          </a:xfr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rgbClr val="FC0128"/>
                </a:solidFill>
                <a:ea typeface="Gulim" pitchFamily="34" charset="-127"/>
              </a:rPr>
              <a:t>RAID-4: Block Interleaved Parity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057400" y="838200"/>
            <a:ext cx="5411788" cy="1776413"/>
            <a:chOff x="1072" y="1825"/>
            <a:chExt cx="3409" cy="1119"/>
          </a:xfrm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1072" y="1841"/>
              <a:ext cx="481" cy="1103"/>
              <a:chOff x="768" y="1825"/>
              <a:chExt cx="481" cy="1103"/>
            </a:xfrm>
          </p:grpSpPr>
          <p:sp>
            <p:nvSpPr>
              <p:cNvPr id="2465797" name="Oval 5"/>
              <p:cNvSpPr>
                <a:spLocks noChangeArrowheads="1"/>
              </p:cNvSpPr>
              <p:nvPr/>
            </p:nvSpPr>
            <p:spPr bwMode="auto">
              <a:xfrm>
                <a:off x="769" y="1825"/>
                <a:ext cx="478" cy="19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5798" name="Line 6"/>
              <p:cNvSpPr>
                <a:spLocks noChangeShapeType="1"/>
              </p:cNvSpPr>
              <p:nvPr/>
            </p:nvSpPr>
            <p:spPr bwMode="auto">
              <a:xfrm>
                <a:off x="768" y="1953"/>
                <a:ext cx="0" cy="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799" name="Line 7"/>
              <p:cNvSpPr>
                <a:spLocks noChangeShapeType="1"/>
              </p:cNvSpPr>
              <p:nvPr/>
            </p:nvSpPr>
            <p:spPr bwMode="auto">
              <a:xfrm>
                <a:off x="1248" y="1905"/>
                <a:ext cx="0" cy="8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00" name="Arc 8"/>
              <p:cNvSpPr>
                <a:spLocks/>
              </p:cNvSpPr>
              <p:nvPr/>
            </p:nvSpPr>
            <p:spPr bwMode="auto">
              <a:xfrm>
                <a:off x="768" y="2640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01" name="Arc 9"/>
              <p:cNvSpPr>
                <a:spLocks/>
              </p:cNvSpPr>
              <p:nvPr/>
            </p:nvSpPr>
            <p:spPr bwMode="auto">
              <a:xfrm>
                <a:off x="769" y="2464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02" name="Arc 10"/>
              <p:cNvSpPr>
                <a:spLocks/>
              </p:cNvSpPr>
              <p:nvPr/>
            </p:nvSpPr>
            <p:spPr bwMode="auto">
              <a:xfrm>
                <a:off x="769" y="2288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03" name="Arc 11"/>
              <p:cNvSpPr>
                <a:spLocks/>
              </p:cNvSpPr>
              <p:nvPr/>
            </p:nvSpPr>
            <p:spPr bwMode="auto">
              <a:xfrm>
                <a:off x="769" y="2096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04" name="Arc 12"/>
              <p:cNvSpPr>
                <a:spLocks/>
              </p:cNvSpPr>
              <p:nvPr/>
            </p:nvSpPr>
            <p:spPr bwMode="auto">
              <a:xfrm>
                <a:off x="769" y="2832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05" name="Line 13"/>
              <p:cNvSpPr>
                <a:spLocks noChangeShapeType="1"/>
              </p:cNvSpPr>
              <p:nvPr/>
            </p:nvSpPr>
            <p:spPr bwMode="auto">
              <a:xfrm>
                <a:off x="768" y="2673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06" name="Line 14"/>
              <p:cNvSpPr>
                <a:spLocks noChangeShapeType="1"/>
              </p:cNvSpPr>
              <p:nvPr/>
            </p:nvSpPr>
            <p:spPr bwMode="auto">
              <a:xfrm>
                <a:off x="1248" y="2673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11270" name="Group 15"/>
            <p:cNvGrpSpPr>
              <a:grpSpLocks/>
            </p:cNvGrpSpPr>
            <p:nvPr/>
          </p:nvGrpSpPr>
          <p:grpSpPr bwMode="auto">
            <a:xfrm>
              <a:off x="1792" y="1825"/>
              <a:ext cx="481" cy="1103"/>
              <a:chOff x="1488" y="1809"/>
              <a:chExt cx="481" cy="1103"/>
            </a:xfrm>
          </p:grpSpPr>
          <p:sp>
            <p:nvSpPr>
              <p:cNvPr id="2465808" name="Oval 16"/>
              <p:cNvSpPr>
                <a:spLocks noChangeArrowheads="1"/>
              </p:cNvSpPr>
              <p:nvPr/>
            </p:nvSpPr>
            <p:spPr bwMode="auto">
              <a:xfrm>
                <a:off x="1489" y="1809"/>
                <a:ext cx="478" cy="19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5809" name="Line 17"/>
              <p:cNvSpPr>
                <a:spLocks noChangeShapeType="1"/>
              </p:cNvSpPr>
              <p:nvPr/>
            </p:nvSpPr>
            <p:spPr bwMode="auto">
              <a:xfrm>
                <a:off x="1488" y="1937"/>
                <a:ext cx="0" cy="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10" name="Line 18"/>
              <p:cNvSpPr>
                <a:spLocks noChangeShapeType="1"/>
              </p:cNvSpPr>
              <p:nvPr/>
            </p:nvSpPr>
            <p:spPr bwMode="auto">
              <a:xfrm>
                <a:off x="1968" y="1889"/>
                <a:ext cx="0" cy="8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11" name="Arc 19"/>
              <p:cNvSpPr>
                <a:spLocks/>
              </p:cNvSpPr>
              <p:nvPr/>
            </p:nvSpPr>
            <p:spPr bwMode="auto">
              <a:xfrm>
                <a:off x="1489" y="2624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12" name="Arc 20"/>
              <p:cNvSpPr>
                <a:spLocks/>
              </p:cNvSpPr>
              <p:nvPr/>
            </p:nvSpPr>
            <p:spPr bwMode="auto">
              <a:xfrm>
                <a:off x="1489" y="2448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13" name="Arc 21"/>
              <p:cNvSpPr>
                <a:spLocks/>
              </p:cNvSpPr>
              <p:nvPr/>
            </p:nvSpPr>
            <p:spPr bwMode="auto">
              <a:xfrm>
                <a:off x="1489" y="2272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14" name="Arc 22"/>
              <p:cNvSpPr>
                <a:spLocks/>
              </p:cNvSpPr>
              <p:nvPr/>
            </p:nvSpPr>
            <p:spPr bwMode="auto">
              <a:xfrm>
                <a:off x="1489" y="2080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15" name="Arc 23"/>
              <p:cNvSpPr>
                <a:spLocks/>
              </p:cNvSpPr>
              <p:nvPr/>
            </p:nvSpPr>
            <p:spPr bwMode="auto">
              <a:xfrm>
                <a:off x="1489" y="2816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16" name="Line 24"/>
              <p:cNvSpPr>
                <a:spLocks noChangeShapeType="1"/>
              </p:cNvSpPr>
              <p:nvPr/>
            </p:nvSpPr>
            <p:spPr bwMode="auto">
              <a:xfrm>
                <a:off x="1488" y="2657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17" name="Line 25"/>
              <p:cNvSpPr>
                <a:spLocks noChangeShapeType="1"/>
              </p:cNvSpPr>
              <p:nvPr/>
            </p:nvSpPr>
            <p:spPr bwMode="auto">
              <a:xfrm>
                <a:off x="1968" y="2657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11271" name="Group 26"/>
            <p:cNvGrpSpPr>
              <a:grpSpLocks/>
            </p:cNvGrpSpPr>
            <p:nvPr/>
          </p:nvGrpSpPr>
          <p:grpSpPr bwMode="auto">
            <a:xfrm>
              <a:off x="2512" y="1833"/>
              <a:ext cx="481" cy="1103"/>
              <a:chOff x="2208" y="1817"/>
              <a:chExt cx="481" cy="1103"/>
            </a:xfrm>
          </p:grpSpPr>
          <p:sp>
            <p:nvSpPr>
              <p:cNvPr id="2465819" name="Oval 27"/>
              <p:cNvSpPr>
                <a:spLocks noChangeArrowheads="1"/>
              </p:cNvSpPr>
              <p:nvPr/>
            </p:nvSpPr>
            <p:spPr bwMode="auto">
              <a:xfrm>
                <a:off x="2209" y="1817"/>
                <a:ext cx="478" cy="19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5820" name="Line 28"/>
              <p:cNvSpPr>
                <a:spLocks noChangeShapeType="1"/>
              </p:cNvSpPr>
              <p:nvPr/>
            </p:nvSpPr>
            <p:spPr bwMode="auto">
              <a:xfrm>
                <a:off x="2208" y="1945"/>
                <a:ext cx="0" cy="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21" name="Line 29"/>
              <p:cNvSpPr>
                <a:spLocks noChangeShapeType="1"/>
              </p:cNvSpPr>
              <p:nvPr/>
            </p:nvSpPr>
            <p:spPr bwMode="auto">
              <a:xfrm>
                <a:off x="2688" y="1897"/>
                <a:ext cx="0" cy="8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22" name="Arc 30"/>
              <p:cNvSpPr>
                <a:spLocks/>
              </p:cNvSpPr>
              <p:nvPr/>
            </p:nvSpPr>
            <p:spPr bwMode="auto">
              <a:xfrm>
                <a:off x="2209" y="2632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23" name="Arc 31"/>
              <p:cNvSpPr>
                <a:spLocks/>
              </p:cNvSpPr>
              <p:nvPr/>
            </p:nvSpPr>
            <p:spPr bwMode="auto">
              <a:xfrm>
                <a:off x="2209" y="2456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24" name="Arc 32"/>
              <p:cNvSpPr>
                <a:spLocks/>
              </p:cNvSpPr>
              <p:nvPr/>
            </p:nvSpPr>
            <p:spPr bwMode="auto">
              <a:xfrm>
                <a:off x="2209" y="2280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25" name="Arc 33"/>
              <p:cNvSpPr>
                <a:spLocks/>
              </p:cNvSpPr>
              <p:nvPr/>
            </p:nvSpPr>
            <p:spPr bwMode="auto">
              <a:xfrm>
                <a:off x="2209" y="2088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26" name="Arc 34"/>
              <p:cNvSpPr>
                <a:spLocks/>
              </p:cNvSpPr>
              <p:nvPr/>
            </p:nvSpPr>
            <p:spPr bwMode="auto">
              <a:xfrm>
                <a:off x="2209" y="2824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27" name="Line 35"/>
              <p:cNvSpPr>
                <a:spLocks noChangeShapeType="1"/>
              </p:cNvSpPr>
              <p:nvPr/>
            </p:nvSpPr>
            <p:spPr bwMode="auto">
              <a:xfrm>
                <a:off x="2208" y="2665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28" name="Line 36"/>
              <p:cNvSpPr>
                <a:spLocks noChangeShapeType="1"/>
              </p:cNvSpPr>
              <p:nvPr/>
            </p:nvSpPr>
            <p:spPr bwMode="auto">
              <a:xfrm>
                <a:off x="2688" y="2665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11272" name="Group 37"/>
            <p:cNvGrpSpPr>
              <a:grpSpLocks/>
            </p:cNvGrpSpPr>
            <p:nvPr/>
          </p:nvGrpSpPr>
          <p:grpSpPr bwMode="auto">
            <a:xfrm>
              <a:off x="3232" y="1833"/>
              <a:ext cx="481" cy="1103"/>
              <a:chOff x="2928" y="1817"/>
              <a:chExt cx="481" cy="1103"/>
            </a:xfrm>
          </p:grpSpPr>
          <p:sp>
            <p:nvSpPr>
              <p:cNvPr id="2465830" name="Oval 38"/>
              <p:cNvSpPr>
                <a:spLocks noChangeArrowheads="1"/>
              </p:cNvSpPr>
              <p:nvPr/>
            </p:nvSpPr>
            <p:spPr bwMode="auto">
              <a:xfrm>
                <a:off x="2929" y="1817"/>
                <a:ext cx="478" cy="19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5831" name="Line 39"/>
              <p:cNvSpPr>
                <a:spLocks noChangeShapeType="1"/>
              </p:cNvSpPr>
              <p:nvPr/>
            </p:nvSpPr>
            <p:spPr bwMode="auto">
              <a:xfrm>
                <a:off x="2928" y="1945"/>
                <a:ext cx="0" cy="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32" name="Line 40"/>
              <p:cNvSpPr>
                <a:spLocks noChangeShapeType="1"/>
              </p:cNvSpPr>
              <p:nvPr/>
            </p:nvSpPr>
            <p:spPr bwMode="auto">
              <a:xfrm>
                <a:off x="3408" y="1897"/>
                <a:ext cx="0" cy="8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33" name="Arc 41"/>
              <p:cNvSpPr>
                <a:spLocks/>
              </p:cNvSpPr>
              <p:nvPr/>
            </p:nvSpPr>
            <p:spPr bwMode="auto">
              <a:xfrm>
                <a:off x="2929" y="2632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34" name="Arc 42"/>
              <p:cNvSpPr>
                <a:spLocks/>
              </p:cNvSpPr>
              <p:nvPr/>
            </p:nvSpPr>
            <p:spPr bwMode="auto">
              <a:xfrm>
                <a:off x="2929" y="2456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35" name="Arc 43"/>
              <p:cNvSpPr>
                <a:spLocks/>
              </p:cNvSpPr>
              <p:nvPr/>
            </p:nvSpPr>
            <p:spPr bwMode="auto">
              <a:xfrm>
                <a:off x="2929" y="2280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36" name="Arc 44"/>
              <p:cNvSpPr>
                <a:spLocks/>
              </p:cNvSpPr>
              <p:nvPr/>
            </p:nvSpPr>
            <p:spPr bwMode="auto">
              <a:xfrm>
                <a:off x="2929" y="2088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37" name="Arc 45"/>
              <p:cNvSpPr>
                <a:spLocks/>
              </p:cNvSpPr>
              <p:nvPr/>
            </p:nvSpPr>
            <p:spPr bwMode="auto">
              <a:xfrm>
                <a:off x="2929" y="2824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38" name="Line 46"/>
              <p:cNvSpPr>
                <a:spLocks noChangeShapeType="1"/>
              </p:cNvSpPr>
              <p:nvPr/>
            </p:nvSpPr>
            <p:spPr bwMode="auto">
              <a:xfrm>
                <a:off x="2928" y="2665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39" name="Line 47"/>
              <p:cNvSpPr>
                <a:spLocks noChangeShapeType="1"/>
              </p:cNvSpPr>
              <p:nvPr/>
            </p:nvSpPr>
            <p:spPr bwMode="auto">
              <a:xfrm>
                <a:off x="3408" y="2665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11273" name="Rectangle 48"/>
            <p:cNvSpPr>
              <a:spLocks noChangeArrowheads="1"/>
            </p:cNvSpPr>
            <p:nvPr/>
          </p:nvSpPr>
          <p:spPr bwMode="auto">
            <a:xfrm>
              <a:off x="1104" y="2016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0</a:t>
              </a:r>
            </a:p>
          </p:txBody>
        </p:sp>
        <p:sp>
          <p:nvSpPr>
            <p:cNvPr id="11274" name="Rectangle 49"/>
            <p:cNvSpPr>
              <a:spLocks noChangeArrowheads="1"/>
            </p:cNvSpPr>
            <p:nvPr/>
          </p:nvSpPr>
          <p:spPr bwMode="auto">
            <a:xfrm>
              <a:off x="1104" y="2208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4</a:t>
              </a:r>
            </a:p>
          </p:txBody>
        </p:sp>
        <p:sp>
          <p:nvSpPr>
            <p:cNvPr id="11275" name="Rectangle 50"/>
            <p:cNvSpPr>
              <a:spLocks noChangeArrowheads="1"/>
            </p:cNvSpPr>
            <p:nvPr/>
          </p:nvSpPr>
          <p:spPr bwMode="auto">
            <a:xfrm>
              <a:off x="1104" y="2400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8</a:t>
              </a:r>
            </a:p>
          </p:txBody>
        </p:sp>
        <p:sp>
          <p:nvSpPr>
            <p:cNvPr id="11276" name="Rectangle 51"/>
            <p:cNvSpPr>
              <a:spLocks noChangeArrowheads="1"/>
            </p:cNvSpPr>
            <p:nvPr/>
          </p:nvSpPr>
          <p:spPr bwMode="auto">
            <a:xfrm>
              <a:off x="1104" y="2563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12</a:t>
              </a:r>
            </a:p>
          </p:txBody>
        </p:sp>
        <p:sp>
          <p:nvSpPr>
            <p:cNvPr id="11277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</a:t>
              </a:r>
            </a:p>
          </p:txBody>
        </p:sp>
        <p:sp>
          <p:nvSpPr>
            <p:cNvPr id="11278" name="Rectangle 53"/>
            <p:cNvSpPr>
              <a:spLocks noChangeArrowheads="1"/>
            </p:cNvSpPr>
            <p:nvPr/>
          </p:nvSpPr>
          <p:spPr bwMode="auto">
            <a:xfrm>
              <a:off x="1824" y="2208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5</a:t>
              </a:r>
            </a:p>
          </p:txBody>
        </p:sp>
        <p:sp>
          <p:nvSpPr>
            <p:cNvPr id="11279" name="Rectangle 54"/>
            <p:cNvSpPr>
              <a:spLocks noChangeArrowheads="1"/>
            </p:cNvSpPr>
            <p:nvPr/>
          </p:nvSpPr>
          <p:spPr bwMode="auto">
            <a:xfrm>
              <a:off x="1824" y="2368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9</a:t>
              </a:r>
            </a:p>
          </p:txBody>
        </p:sp>
        <p:sp>
          <p:nvSpPr>
            <p:cNvPr id="11280" name="Rectangle 55"/>
            <p:cNvSpPr>
              <a:spLocks noChangeArrowheads="1"/>
            </p:cNvSpPr>
            <p:nvPr/>
          </p:nvSpPr>
          <p:spPr bwMode="auto">
            <a:xfrm>
              <a:off x="1824" y="2544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13</a:t>
              </a:r>
            </a:p>
          </p:txBody>
        </p:sp>
        <p:sp>
          <p:nvSpPr>
            <p:cNvPr id="11281" name="Rectangle 56"/>
            <p:cNvSpPr>
              <a:spLocks noChangeArrowheads="1"/>
            </p:cNvSpPr>
            <p:nvPr/>
          </p:nvSpPr>
          <p:spPr bwMode="auto">
            <a:xfrm>
              <a:off x="2544" y="2016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2</a:t>
              </a:r>
            </a:p>
          </p:txBody>
        </p:sp>
        <p:sp>
          <p:nvSpPr>
            <p:cNvPr id="11282" name="Rectangle 57"/>
            <p:cNvSpPr>
              <a:spLocks noChangeArrowheads="1"/>
            </p:cNvSpPr>
            <p:nvPr/>
          </p:nvSpPr>
          <p:spPr bwMode="auto">
            <a:xfrm>
              <a:off x="2544" y="2208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6</a:t>
              </a:r>
            </a:p>
          </p:txBody>
        </p:sp>
        <p:sp>
          <p:nvSpPr>
            <p:cNvPr id="11283" name="Rectangle 58"/>
            <p:cNvSpPr>
              <a:spLocks noChangeArrowheads="1"/>
            </p:cNvSpPr>
            <p:nvPr/>
          </p:nvSpPr>
          <p:spPr bwMode="auto">
            <a:xfrm>
              <a:off x="2512" y="2384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10</a:t>
              </a:r>
            </a:p>
          </p:txBody>
        </p:sp>
        <p:sp>
          <p:nvSpPr>
            <p:cNvPr id="11284" name="Rectangle 59"/>
            <p:cNvSpPr>
              <a:spLocks noChangeArrowheads="1"/>
            </p:cNvSpPr>
            <p:nvPr/>
          </p:nvSpPr>
          <p:spPr bwMode="auto">
            <a:xfrm>
              <a:off x="2520" y="2560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14</a:t>
              </a:r>
            </a:p>
          </p:txBody>
        </p:sp>
        <p:sp>
          <p:nvSpPr>
            <p:cNvPr id="11285" name="Rectangle 60"/>
            <p:cNvSpPr>
              <a:spLocks noChangeArrowheads="1"/>
            </p:cNvSpPr>
            <p:nvPr/>
          </p:nvSpPr>
          <p:spPr bwMode="auto">
            <a:xfrm>
              <a:off x="3264" y="2016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3</a:t>
              </a:r>
            </a:p>
          </p:txBody>
        </p:sp>
        <p:sp>
          <p:nvSpPr>
            <p:cNvPr id="11286" name="Rectangle 61"/>
            <p:cNvSpPr>
              <a:spLocks noChangeArrowheads="1"/>
            </p:cNvSpPr>
            <p:nvPr/>
          </p:nvSpPr>
          <p:spPr bwMode="auto">
            <a:xfrm>
              <a:off x="3264" y="2208"/>
              <a:ext cx="4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7</a:t>
              </a:r>
            </a:p>
          </p:txBody>
        </p:sp>
        <p:sp>
          <p:nvSpPr>
            <p:cNvPr id="11287" name="Rectangle 62"/>
            <p:cNvSpPr>
              <a:spLocks noChangeArrowheads="1"/>
            </p:cNvSpPr>
            <p:nvPr/>
          </p:nvSpPr>
          <p:spPr bwMode="auto">
            <a:xfrm>
              <a:off x="3232" y="2384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11</a:t>
              </a:r>
            </a:p>
          </p:txBody>
        </p:sp>
        <p:sp>
          <p:nvSpPr>
            <p:cNvPr id="11288" name="Rectangle 63"/>
            <p:cNvSpPr>
              <a:spLocks noChangeArrowheads="1"/>
            </p:cNvSpPr>
            <p:nvPr/>
          </p:nvSpPr>
          <p:spPr bwMode="auto">
            <a:xfrm>
              <a:off x="3240" y="2544"/>
              <a:ext cx="4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ea typeface="Gulim" pitchFamily="34" charset="-127"/>
                </a:rPr>
                <a:t>block 15</a:t>
              </a:r>
            </a:p>
          </p:txBody>
        </p:sp>
        <p:grpSp>
          <p:nvGrpSpPr>
            <p:cNvPr id="11289" name="Group 64"/>
            <p:cNvGrpSpPr>
              <a:grpSpLocks/>
            </p:cNvGrpSpPr>
            <p:nvPr/>
          </p:nvGrpSpPr>
          <p:grpSpPr bwMode="auto">
            <a:xfrm>
              <a:off x="4000" y="1841"/>
              <a:ext cx="481" cy="1103"/>
              <a:chOff x="3696" y="1825"/>
              <a:chExt cx="481" cy="1103"/>
            </a:xfrm>
          </p:grpSpPr>
          <p:sp>
            <p:nvSpPr>
              <p:cNvPr id="2465857" name="Oval 65"/>
              <p:cNvSpPr>
                <a:spLocks noChangeArrowheads="1"/>
              </p:cNvSpPr>
              <p:nvPr/>
            </p:nvSpPr>
            <p:spPr bwMode="auto">
              <a:xfrm>
                <a:off x="3697" y="1825"/>
                <a:ext cx="478" cy="19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5858" name="Line 66"/>
              <p:cNvSpPr>
                <a:spLocks noChangeShapeType="1"/>
              </p:cNvSpPr>
              <p:nvPr/>
            </p:nvSpPr>
            <p:spPr bwMode="auto">
              <a:xfrm>
                <a:off x="3696" y="1953"/>
                <a:ext cx="0" cy="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59" name="Line 67"/>
              <p:cNvSpPr>
                <a:spLocks noChangeShapeType="1"/>
              </p:cNvSpPr>
              <p:nvPr/>
            </p:nvSpPr>
            <p:spPr bwMode="auto">
              <a:xfrm>
                <a:off x="4176" y="1905"/>
                <a:ext cx="0" cy="8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60" name="Arc 68"/>
              <p:cNvSpPr>
                <a:spLocks/>
              </p:cNvSpPr>
              <p:nvPr/>
            </p:nvSpPr>
            <p:spPr bwMode="auto">
              <a:xfrm>
                <a:off x="3697" y="2640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61" name="Arc 69"/>
              <p:cNvSpPr>
                <a:spLocks/>
              </p:cNvSpPr>
              <p:nvPr/>
            </p:nvSpPr>
            <p:spPr bwMode="auto">
              <a:xfrm>
                <a:off x="3697" y="2464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62" name="Arc 70"/>
              <p:cNvSpPr>
                <a:spLocks/>
              </p:cNvSpPr>
              <p:nvPr/>
            </p:nvSpPr>
            <p:spPr bwMode="auto">
              <a:xfrm>
                <a:off x="3697" y="2288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63" name="Arc 71"/>
              <p:cNvSpPr>
                <a:spLocks/>
              </p:cNvSpPr>
              <p:nvPr/>
            </p:nvSpPr>
            <p:spPr bwMode="auto">
              <a:xfrm>
                <a:off x="3697" y="2096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64" name="Arc 72"/>
              <p:cNvSpPr>
                <a:spLocks/>
              </p:cNvSpPr>
              <p:nvPr/>
            </p:nvSpPr>
            <p:spPr bwMode="auto">
              <a:xfrm>
                <a:off x="3697" y="2832"/>
                <a:ext cx="480" cy="96"/>
              </a:xfrm>
              <a:custGeom>
                <a:avLst/>
                <a:gdLst>
                  <a:gd name="G0" fmla="+- 21558 0 0"/>
                  <a:gd name="G1" fmla="+- 0 0 0"/>
                  <a:gd name="G2" fmla="+- 21600 0 0"/>
                  <a:gd name="T0" fmla="*/ 43158 w 43158"/>
                  <a:gd name="T1" fmla="*/ 0 h 21600"/>
                  <a:gd name="T2" fmla="*/ 0 w 43158"/>
                  <a:gd name="T3" fmla="*/ 1347 h 21600"/>
                  <a:gd name="T4" fmla="*/ 21558 w 4315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1600" fill="none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</a:path>
                  <a:path w="43158" h="21600" stroke="0" extrusionOk="0">
                    <a:moveTo>
                      <a:pt x="43158" y="0"/>
                    </a:moveTo>
                    <a:cubicBezTo>
                      <a:pt x="43158" y="11929"/>
                      <a:pt x="33487" y="21600"/>
                      <a:pt x="21558" y="21600"/>
                    </a:cubicBezTo>
                    <a:cubicBezTo>
                      <a:pt x="10151" y="21600"/>
                      <a:pt x="711" y="12731"/>
                      <a:pt x="0" y="1346"/>
                    </a:cubicBezTo>
                    <a:lnTo>
                      <a:pt x="2155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65865" name="Line 73"/>
              <p:cNvSpPr>
                <a:spLocks noChangeShapeType="1"/>
              </p:cNvSpPr>
              <p:nvPr/>
            </p:nvSpPr>
            <p:spPr bwMode="auto">
              <a:xfrm>
                <a:off x="3696" y="2673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465866" name="Line 74"/>
              <p:cNvSpPr>
                <a:spLocks noChangeShapeType="1"/>
              </p:cNvSpPr>
              <p:nvPr/>
            </p:nvSpPr>
            <p:spPr bwMode="auto">
              <a:xfrm>
                <a:off x="4176" y="2673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11290" name="Rectangle 75"/>
            <p:cNvSpPr>
              <a:spLocks noChangeArrowheads="1"/>
            </p:cNvSpPr>
            <p:nvPr/>
          </p:nvSpPr>
          <p:spPr bwMode="auto">
            <a:xfrm>
              <a:off x="4048" y="2032"/>
              <a:ext cx="3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solidFill>
                    <a:srgbClr val="0000CC"/>
                  </a:solidFill>
                  <a:ea typeface="Gulim" pitchFamily="34" charset="-127"/>
                </a:rPr>
                <a:t>P(0-3)</a:t>
              </a:r>
            </a:p>
          </p:txBody>
        </p:sp>
        <p:sp>
          <p:nvSpPr>
            <p:cNvPr id="11291" name="Rectangle 76"/>
            <p:cNvSpPr>
              <a:spLocks noChangeArrowheads="1"/>
            </p:cNvSpPr>
            <p:nvPr/>
          </p:nvSpPr>
          <p:spPr bwMode="auto">
            <a:xfrm>
              <a:off x="4048" y="2224"/>
              <a:ext cx="3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solidFill>
                    <a:srgbClr val="0000CC"/>
                  </a:solidFill>
                  <a:ea typeface="Gulim" pitchFamily="34" charset="-127"/>
                </a:rPr>
                <a:t>P(4-7)</a:t>
              </a:r>
            </a:p>
          </p:txBody>
        </p:sp>
        <p:sp>
          <p:nvSpPr>
            <p:cNvPr id="11292" name="Rectangle 77"/>
            <p:cNvSpPr>
              <a:spLocks noChangeArrowheads="1"/>
            </p:cNvSpPr>
            <p:nvPr/>
          </p:nvSpPr>
          <p:spPr bwMode="auto">
            <a:xfrm>
              <a:off x="4048" y="2416"/>
              <a:ext cx="41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 dirty="0">
                  <a:solidFill>
                    <a:srgbClr val="0000CC"/>
                  </a:solidFill>
                  <a:ea typeface="Gulim" pitchFamily="34" charset="-127"/>
                </a:rPr>
                <a:t>P(8-11)</a:t>
              </a:r>
            </a:p>
          </p:txBody>
        </p:sp>
        <p:sp>
          <p:nvSpPr>
            <p:cNvPr id="11293" name="Rectangle 78"/>
            <p:cNvSpPr>
              <a:spLocks noChangeArrowheads="1"/>
            </p:cNvSpPr>
            <p:nvPr/>
          </p:nvSpPr>
          <p:spPr bwMode="auto">
            <a:xfrm>
              <a:off x="4016" y="2560"/>
              <a:ext cx="4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nl-NL" altLang="zh-TW" sz="1200">
                  <a:solidFill>
                    <a:srgbClr val="0000CC"/>
                  </a:solidFill>
                  <a:ea typeface="Gulim" pitchFamily="34" charset="-127"/>
                </a:rPr>
                <a:t>P(12-15)</a:t>
              </a:r>
            </a:p>
          </p:txBody>
        </p:sp>
      </p:grpSp>
      <p:sp>
        <p:nvSpPr>
          <p:cNvPr id="11268" name="Rectangle 79"/>
          <p:cNvSpPr>
            <a:spLocks noChangeArrowheads="1"/>
          </p:cNvSpPr>
          <p:nvPr/>
        </p:nvSpPr>
        <p:spPr bwMode="auto">
          <a:xfrm>
            <a:off x="228600" y="2667000"/>
            <a:ext cx="87630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>
                <a:latin typeface="Arial" charset="0"/>
                <a:ea typeface="Gulim" pitchFamily="34" charset="-127"/>
              </a:rPr>
              <a:t>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Allow for parallel access by multiple I/O requests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Doing multiple small reads is now faster than before.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latin typeface="Comic Sans MS" pitchFamily="66" charset="0"/>
              </a:rPr>
              <a:t>A write, however, is a different story since we need to update the parity information for the block.</a:t>
            </a:r>
            <a:endParaRPr lang="en-US" altLang="zh-TW" sz="2000" b="0">
              <a:latin typeface="Comic Sans MS" pitchFamily="66" charset="0"/>
              <a:ea typeface="Gulim" pitchFamily="34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Large writes (full stripe), update the parity: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	P’ = d0’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d1’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d2’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d3’;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Small writes (eg. write on d0), update the parity: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	P  = d0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d1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d2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	P’ = d0’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d1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d2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d3 = d0’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d0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  <a:sym typeface="Symbol" pitchFamily="18" charset="2"/>
              </a:rPr>
              <a:t> </a:t>
            </a: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P;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latin typeface="Comic Sans MS" pitchFamily="66" charset="0"/>
                <a:ea typeface="Gulim" pitchFamily="34" charset="-127"/>
              </a:rPr>
              <a:t> However, writes are still very slow since parity disk is the bottleneck.</a:t>
            </a:r>
          </a:p>
        </p:txBody>
      </p:sp>
    </p:spTree>
    <p:extLst>
      <p:ext uri="{BB962C8B-B14F-4D97-AF65-F5344CB8AC3E}">
        <p14:creationId xmlns:p14="http://schemas.microsoft.com/office/powerpoint/2010/main" val="428043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ko-KR" b="1" smtClean="0">
                <a:solidFill>
                  <a:srgbClr val="FF3300"/>
                </a:solidFill>
                <a:ea typeface="Gulim" pitchFamily="34" charset="-127"/>
              </a:rPr>
              <a:t>RAID-4: Small Writes</a:t>
            </a:r>
          </a:p>
        </p:txBody>
      </p:sp>
      <p:pic>
        <p:nvPicPr>
          <p:cNvPr id="12291" name="Picture 35" descr="Ch7-fig18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143000"/>
            <a:ext cx="4965700" cy="4897438"/>
          </a:xfrm>
        </p:spPr>
      </p:pic>
    </p:spTree>
    <p:extLst>
      <p:ext uri="{BB962C8B-B14F-4D97-AF65-F5344CB8AC3E}">
        <p14:creationId xmlns:p14="http://schemas.microsoft.com/office/powerpoint/2010/main" val="74292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3619" y="152400"/>
            <a:ext cx="7286625" cy="9144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RAID-5 - Block-interleaved Distributed Parity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371600"/>
            <a:ext cx="7772400" cy="44005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RAID 5 distributes the parity blocks among all the disks. </a:t>
            </a:r>
          </a:p>
        </p:txBody>
      </p:sp>
      <p:sp>
        <p:nvSpPr>
          <p:cNvPr id="13316" name="AutoShape 6"/>
          <p:cNvSpPr>
            <a:spLocks noChangeAspect="1" noChangeArrowheads="1" noTextEdit="1"/>
          </p:cNvSpPr>
          <p:nvPr/>
        </p:nvSpPr>
        <p:spPr bwMode="auto">
          <a:xfrm>
            <a:off x="3116263" y="2119478"/>
            <a:ext cx="2935288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7" name="Group 208"/>
          <p:cNvGrpSpPr>
            <a:grpSpLocks/>
          </p:cNvGrpSpPr>
          <p:nvPr/>
        </p:nvGrpSpPr>
        <p:grpSpPr bwMode="auto">
          <a:xfrm>
            <a:off x="3133726" y="2136940"/>
            <a:ext cx="1692275" cy="3195638"/>
            <a:chOff x="2035" y="1674"/>
            <a:chExt cx="1066" cy="2013"/>
          </a:xfrm>
        </p:grpSpPr>
        <p:sp>
          <p:nvSpPr>
            <p:cNvPr id="13556" name="Rectangle 8"/>
            <p:cNvSpPr>
              <a:spLocks noChangeArrowheads="1"/>
            </p:cNvSpPr>
            <p:nvPr/>
          </p:nvSpPr>
          <p:spPr bwMode="auto">
            <a:xfrm>
              <a:off x="2186" y="18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TW"/>
            </a:p>
          </p:txBody>
        </p:sp>
        <p:sp>
          <p:nvSpPr>
            <p:cNvPr id="13557" name="Freeform 9"/>
            <p:cNvSpPr>
              <a:spLocks/>
            </p:cNvSpPr>
            <p:nvPr/>
          </p:nvSpPr>
          <p:spPr bwMode="auto">
            <a:xfrm>
              <a:off x="2334" y="3637"/>
              <a:ext cx="9" cy="9"/>
            </a:xfrm>
            <a:custGeom>
              <a:avLst/>
              <a:gdLst>
                <a:gd name="T0" fmla="*/ 0 w 9"/>
                <a:gd name="T1" fmla="*/ 7 h 9"/>
                <a:gd name="T2" fmla="*/ 2 w 9"/>
                <a:gd name="T3" fmla="*/ 0 h 9"/>
                <a:gd name="T4" fmla="*/ 9 w 9"/>
                <a:gd name="T5" fmla="*/ 0 h 9"/>
                <a:gd name="T6" fmla="*/ 7 w 9"/>
                <a:gd name="T7" fmla="*/ 9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7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7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8" name="Freeform 10"/>
            <p:cNvSpPr>
              <a:spLocks/>
            </p:cNvSpPr>
            <p:nvPr/>
          </p:nvSpPr>
          <p:spPr bwMode="auto">
            <a:xfrm>
              <a:off x="2334" y="3644"/>
              <a:ext cx="7" cy="6"/>
            </a:xfrm>
            <a:custGeom>
              <a:avLst/>
              <a:gdLst>
                <a:gd name="T0" fmla="*/ 0 w 7"/>
                <a:gd name="T1" fmla="*/ 0 h 6"/>
                <a:gd name="T2" fmla="*/ 6 w 7"/>
                <a:gd name="T3" fmla="*/ 6 h 6"/>
                <a:gd name="T4" fmla="*/ 7 w 7"/>
                <a:gd name="T5" fmla="*/ 4 h 6"/>
                <a:gd name="T6" fmla="*/ 7 w 7"/>
                <a:gd name="T7" fmla="*/ 2 h 6"/>
                <a:gd name="T8" fmla="*/ 0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0"/>
                  </a:moveTo>
                  <a:lnTo>
                    <a:pt x="6" y="6"/>
                  </a:ln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9" name="Freeform 11"/>
            <p:cNvSpPr>
              <a:spLocks/>
            </p:cNvSpPr>
            <p:nvPr/>
          </p:nvSpPr>
          <p:spPr bwMode="auto">
            <a:xfrm>
              <a:off x="2329" y="3644"/>
              <a:ext cx="11" cy="13"/>
            </a:xfrm>
            <a:custGeom>
              <a:avLst/>
              <a:gdLst>
                <a:gd name="T0" fmla="*/ 0 w 11"/>
                <a:gd name="T1" fmla="*/ 6 h 13"/>
                <a:gd name="T2" fmla="*/ 5 w 11"/>
                <a:gd name="T3" fmla="*/ 0 h 13"/>
                <a:gd name="T4" fmla="*/ 11 w 11"/>
                <a:gd name="T5" fmla="*/ 6 h 13"/>
                <a:gd name="T6" fmla="*/ 3 w 11"/>
                <a:gd name="T7" fmla="*/ 13 h 13"/>
                <a:gd name="T8" fmla="*/ 0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0" name="Freeform 12"/>
            <p:cNvSpPr>
              <a:spLocks/>
            </p:cNvSpPr>
            <p:nvPr/>
          </p:nvSpPr>
          <p:spPr bwMode="auto">
            <a:xfrm>
              <a:off x="2318" y="3650"/>
              <a:ext cx="14" cy="15"/>
            </a:xfrm>
            <a:custGeom>
              <a:avLst/>
              <a:gdLst>
                <a:gd name="T0" fmla="*/ 0 w 14"/>
                <a:gd name="T1" fmla="*/ 7 h 15"/>
                <a:gd name="T2" fmla="*/ 11 w 14"/>
                <a:gd name="T3" fmla="*/ 0 h 15"/>
                <a:gd name="T4" fmla="*/ 14 w 14"/>
                <a:gd name="T5" fmla="*/ 7 h 15"/>
                <a:gd name="T6" fmla="*/ 3 w 14"/>
                <a:gd name="T7" fmla="*/ 15 h 15"/>
                <a:gd name="T8" fmla="*/ 0 w 14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7"/>
                  </a:moveTo>
                  <a:lnTo>
                    <a:pt x="11" y="0"/>
                  </a:lnTo>
                  <a:lnTo>
                    <a:pt x="14" y="7"/>
                  </a:lnTo>
                  <a:lnTo>
                    <a:pt x="3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1" name="Freeform 13"/>
            <p:cNvSpPr>
              <a:spLocks/>
            </p:cNvSpPr>
            <p:nvPr/>
          </p:nvSpPr>
          <p:spPr bwMode="auto">
            <a:xfrm>
              <a:off x="2318" y="3657"/>
              <a:ext cx="3" cy="8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0" y="0"/>
                  </a:move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2" name="Freeform 14"/>
            <p:cNvSpPr>
              <a:spLocks/>
            </p:cNvSpPr>
            <p:nvPr/>
          </p:nvSpPr>
          <p:spPr bwMode="auto">
            <a:xfrm>
              <a:off x="2303" y="3657"/>
              <a:ext cx="18" cy="13"/>
            </a:xfrm>
            <a:custGeom>
              <a:avLst/>
              <a:gdLst>
                <a:gd name="T0" fmla="*/ 0 w 18"/>
                <a:gd name="T1" fmla="*/ 6 h 13"/>
                <a:gd name="T2" fmla="*/ 15 w 18"/>
                <a:gd name="T3" fmla="*/ 0 h 13"/>
                <a:gd name="T4" fmla="*/ 18 w 18"/>
                <a:gd name="T5" fmla="*/ 8 h 13"/>
                <a:gd name="T6" fmla="*/ 4 w 18"/>
                <a:gd name="T7" fmla="*/ 13 h 13"/>
                <a:gd name="T8" fmla="*/ 0 w 18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0" y="6"/>
                  </a:moveTo>
                  <a:lnTo>
                    <a:pt x="15" y="0"/>
                  </a:lnTo>
                  <a:lnTo>
                    <a:pt x="18" y="8"/>
                  </a:lnTo>
                  <a:lnTo>
                    <a:pt x="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3" name="Freeform 15"/>
            <p:cNvSpPr>
              <a:spLocks/>
            </p:cNvSpPr>
            <p:nvPr/>
          </p:nvSpPr>
          <p:spPr bwMode="auto">
            <a:xfrm>
              <a:off x="2286" y="3663"/>
              <a:ext cx="21" cy="13"/>
            </a:xfrm>
            <a:custGeom>
              <a:avLst/>
              <a:gdLst>
                <a:gd name="T0" fmla="*/ 0 w 21"/>
                <a:gd name="T1" fmla="*/ 5 h 13"/>
                <a:gd name="T2" fmla="*/ 17 w 21"/>
                <a:gd name="T3" fmla="*/ 0 h 13"/>
                <a:gd name="T4" fmla="*/ 21 w 21"/>
                <a:gd name="T5" fmla="*/ 7 h 13"/>
                <a:gd name="T6" fmla="*/ 0 w 21"/>
                <a:gd name="T7" fmla="*/ 13 h 13"/>
                <a:gd name="T8" fmla="*/ 0 w 21"/>
                <a:gd name="T9" fmla="*/ 5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lnTo>
                    <a:pt x="17" y="0"/>
                  </a:lnTo>
                  <a:lnTo>
                    <a:pt x="21" y="7"/>
                  </a:lnTo>
                  <a:lnTo>
                    <a:pt x="0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4" name="Freeform 16"/>
            <p:cNvSpPr>
              <a:spLocks/>
            </p:cNvSpPr>
            <p:nvPr/>
          </p:nvSpPr>
          <p:spPr bwMode="auto">
            <a:xfrm>
              <a:off x="2266" y="3668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5" name="Freeform 17"/>
            <p:cNvSpPr>
              <a:spLocks/>
            </p:cNvSpPr>
            <p:nvPr/>
          </p:nvSpPr>
          <p:spPr bwMode="auto">
            <a:xfrm>
              <a:off x="2242" y="3672"/>
              <a:ext cx="24" cy="11"/>
            </a:xfrm>
            <a:custGeom>
              <a:avLst/>
              <a:gdLst>
                <a:gd name="T0" fmla="*/ 0 w 24"/>
                <a:gd name="T1" fmla="*/ 4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4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6" name="Freeform 18"/>
            <p:cNvSpPr>
              <a:spLocks/>
            </p:cNvSpPr>
            <p:nvPr/>
          </p:nvSpPr>
          <p:spPr bwMode="auto">
            <a:xfrm>
              <a:off x="2217" y="3676"/>
              <a:ext cx="25" cy="11"/>
            </a:xfrm>
            <a:custGeom>
              <a:avLst/>
              <a:gdLst>
                <a:gd name="T0" fmla="*/ 0 w 25"/>
                <a:gd name="T1" fmla="*/ 3 h 11"/>
                <a:gd name="T2" fmla="*/ 25 w 25"/>
                <a:gd name="T3" fmla="*/ 0 h 11"/>
                <a:gd name="T4" fmla="*/ 25 w 25"/>
                <a:gd name="T5" fmla="*/ 7 h 11"/>
                <a:gd name="T6" fmla="*/ 0 w 25"/>
                <a:gd name="T7" fmla="*/ 11 h 11"/>
                <a:gd name="T8" fmla="*/ 0 w 25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3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7" name="Rectangle 19"/>
            <p:cNvSpPr>
              <a:spLocks noChangeArrowheads="1"/>
            </p:cNvSpPr>
            <p:nvPr/>
          </p:nvSpPr>
          <p:spPr bwMode="auto">
            <a:xfrm>
              <a:off x="2189" y="3679"/>
              <a:ext cx="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8" name="Rectangle 20"/>
            <p:cNvSpPr>
              <a:spLocks noChangeArrowheads="1"/>
            </p:cNvSpPr>
            <p:nvPr/>
          </p:nvSpPr>
          <p:spPr bwMode="auto">
            <a:xfrm>
              <a:off x="2163" y="3679"/>
              <a:ext cx="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69" name="Freeform 21"/>
            <p:cNvSpPr>
              <a:spLocks/>
            </p:cNvSpPr>
            <p:nvPr/>
          </p:nvSpPr>
          <p:spPr bwMode="auto">
            <a:xfrm>
              <a:off x="2138" y="3676"/>
              <a:ext cx="25" cy="11"/>
            </a:xfrm>
            <a:custGeom>
              <a:avLst/>
              <a:gdLst>
                <a:gd name="T0" fmla="*/ 0 w 25"/>
                <a:gd name="T1" fmla="*/ 0 h 11"/>
                <a:gd name="T2" fmla="*/ 25 w 25"/>
                <a:gd name="T3" fmla="*/ 3 h 11"/>
                <a:gd name="T4" fmla="*/ 25 w 25"/>
                <a:gd name="T5" fmla="*/ 11 h 11"/>
                <a:gd name="T6" fmla="*/ 0 w 25"/>
                <a:gd name="T7" fmla="*/ 7 h 11"/>
                <a:gd name="T8" fmla="*/ 0 w 2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0"/>
                  </a:moveTo>
                  <a:lnTo>
                    <a:pt x="25" y="3"/>
                  </a:lnTo>
                  <a:lnTo>
                    <a:pt x="25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0" name="Freeform 22"/>
            <p:cNvSpPr>
              <a:spLocks/>
            </p:cNvSpPr>
            <p:nvPr/>
          </p:nvSpPr>
          <p:spPr bwMode="auto">
            <a:xfrm>
              <a:off x="2114" y="3672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4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4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1" name="Freeform 23"/>
            <p:cNvSpPr>
              <a:spLocks/>
            </p:cNvSpPr>
            <p:nvPr/>
          </p:nvSpPr>
          <p:spPr bwMode="auto">
            <a:xfrm>
              <a:off x="2094" y="3668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2" name="Freeform 24"/>
            <p:cNvSpPr>
              <a:spLocks/>
            </p:cNvSpPr>
            <p:nvPr/>
          </p:nvSpPr>
          <p:spPr bwMode="auto">
            <a:xfrm>
              <a:off x="2074" y="3663"/>
              <a:ext cx="20" cy="13"/>
            </a:xfrm>
            <a:custGeom>
              <a:avLst/>
              <a:gdLst>
                <a:gd name="T0" fmla="*/ 3 w 20"/>
                <a:gd name="T1" fmla="*/ 0 h 13"/>
                <a:gd name="T2" fmla="*/ 20 w 20"/>
                <a:gd name="T3" fmla="*/ 5 h 13"/>
                <a:gd name="T4" fmla="*/ 20 w 20"/>
                <a:gd name="T5" fmla="*/ 13 h 13"/>
                <a:gd name="T6" fmla="*/ 0 w 20"/>
                <a:gd name="T7" fmla="*/ 7 h 13"/>
                <a:gd name="T8" fmla="*/ 3 w 2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3" y="0"/>
                  </a:moveTo>
                  <a:lnTo>
                    <a:pt x="20" y="5"/>
                  </a:lnTo>
                  <a:lnTo>
                    <a:pt x="2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3" name="Freeform 25"/>
            <p:cNvSpPr>
              <a:spLocks/>
            </p:cNvSpPr>
            <p:nvPr/>
          </p:nvSpPr>
          <p:spPr bwMode="auto">
            <a:xfrm>
              <a:off x="2059" y="3657"/>
              <a:ext cx="18" cy="13"/>
            </a:xfrm>
            <a:custGeom>
              <a:avLst/>
              <a:gdLst>
                <a:gd name="T0" fmla="*/ 4 w 18"/>
                <a:gd name="T1" fmla="*/ 0 h 13"/>
                <a:gd name="T2" fmla="*/ 18 w 18"/>
                <a:gd name="T3" fmla="*/ 6 h 13"/>
                <a:gd name="T4" fmla="*/ 15 w 18"/>
                <a:gd name="T5" fmla="*/ 13 h 13"/>
                <a:gd name="T6" fmla="*/ 0 w 18"/>
                <a:gd name="T7" fmla="*/ 8 h 13"/>
                <a:gd name="T8" fmla="*/ 4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4" y="0"/>
                  </a:moveTo>
                  <a:lnTo>
                    <a:pt x="18" y="6"/>
                  </a:lnTo>
                  <a:lnTo>
                    <a:pt x="15" y="13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4" name="Freeform 26"/>
            <p:cNvSpPr>
              <a:spLocks/>
            </p:cNvSpPr>
            <p:nvPr/>
          </p:nvSpPr>
          <p:spPr bwMode="auto">
            <a:xfrm>
              <a:off x="2046" y="3650"/>
              <a:ext cx="17" cy="15"/>
            </a:xfrm>
            <a:custGeom>
              <a:avLst/>
              <a:gdLst>
                <a:gd name="T0" fmla="*/ 4 w 17"/>
                <a:gd name="T1" fmla="*/ 0 h 15"/>
                <a:gd name="T2" fmla="*/ 17 w 17"/>
                <a:gd name="T3" fmla="*/ 7 h 15"/>
                <a:gd name="T4" fmla="*/ 13 w 17"/>
                <a:gd name="T5" fmla="*/ 15 h 15"/>
                <a:gd name="T6" fmla="*/ 0 w 17"/>
                <a:gd name="T7" fmla="*/ 7 h 15"/>
                <a:gd name="T8" fmla="*/ 4 w 17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5"/>
                <a:gd name="T17" fmla="*/ 17 w 1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5">
                  <a:moveTo>
                    <a:pt x="4" y="0"/>
                  </a:moveTo>
                  <a:lnTo>
                    <a:pt x="17" y="7"/>
                  </a:lnTo>
                  <a:lnTo>
                    <a:pt x="13" y="1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5" name="Freeform 27"/>
            <p:cNvSpPr>
              <a:spLocks/>
            </p:cNvSpPr>
            <p:nvPr/>
          </p:nvSpPr>
          <p:spPr bwMode="auto">
            <a:xfrm>
              <a:off x="2044" y="3650"/>
              <a:ext cx="6" cy="7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5 h 7"/>
                <a:gd name="T4" fmla="*/ 2 w 6"/>
                <a:gd name="T5" fmla="*/ 7 h 7"/>
                <a:gd name="T6" fmla="*/ 2 w 6"/>
                <a:gd name="T7" fmla="*/ 7 h 7"/>
                <a:gd name="T8" fmla="*/ 6 w 6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6" y="0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6" name="Freeform 28"/>
            <p:cNvSpPr>
              <a:spLocks/>
            </p:cNvSpPr>
            <p:nvPr/>
          </p:nvSpPr>
          <p:spPr bwMode="auto">
            <a:xfrm>
              <a:off x="2039" y="3644"/>
              <a:ext cx="11" cy="11"/>
            </a:xfrm>
            <a:custGeom>
              <a:avLst/>
              <a:gdLst>
                <a:gd name="T0" fmla="*/ 7 w 11"/>
                <a:gd name="T1" fmla="*/ 0 h 11"/>
                <a:gd name="T2" fmla="*/ 11 w 11"/>
                <a:gd name="T3" fmla="*/ 6 h 11"/>
                <a:gd name="T4" fmla="*/ 5 w 11"/>
                <a:gd name="T5" fmla="*/ 11 h 11"/>
                <a:gd name="T6" fmla="*/ 0 w 11"/>
                <a:gd name="T7" fmla="*/ 4 h 11"/>
                <a:gd name="T8" fmla="*/ 7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7" y="0"/>
                  </a:moveTo>
                  <a:lnTo>
                    <a:pt x="11" y="6"/>
                  </a:lnTo>
                  <a:lnTo>
                    <a:pt x="5" y="11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7" name="Freeform 29"/>
            <p:cNvSpPr>
              <a:spLocks/>
            </p:cNvSpPr>
            <p:nvPr/>
          </p:nvSpPr>
          <p:spPr bwMode="auto">
            <a:xfrm>
              <a:off x="2039" y="3644"/>
              <a:ext cx="7" cy="4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7 w 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4"/>
                <a:gd name="T17" fmla="*/ 7 w 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4">
                  <a:moveTo>
                    <a:pt x="7" y="0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8" name="Freeform 30"/>
            <p:cNvSpPr>
              <a:spLocks/>
            </p:cNvSpPr>
            <p:nvPr/>
          </p:nvSpPr>
          <p:spPr bwMode="auto">
            <a:xfrm>
              <a:off x="2035" y="3635"/>
              <a:ext cx="11" cy="13"/>
            </a:xfrm>
            <a:custGeom>
              <a:avLst/>
              <a:gdLst>
                <a:gd name="T0" fmla="*/ 11 w 11"/>
                <a:gd name="T1" fmla="*/ 9 h 13"/>
                <a:gd name="T2" fmla="*/ 4 w 11"/>
                <a:gd name="T3" fmla="*/ 13 h 13"/>
                <a:gd name="T4" fmla="*/ 0 w 11"/>
                <a:gd name="T5" fmla="*/ 4 h 13"/>
                <a:gd name="T6" fmla="*/ 7 w 11"/>
                <a:gd name="T7" fmla="*/ 0 h 13"/>
                <a:gd name="T8" fmla="*/ 11 w 11"/>
                <a:gd name="T9" fmla="*/ 9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7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79" name="Rectangle 31"/>
            <p:cNvSpPr>
              <a:spLocks noChangeArrowheads="1"/>
            </p:cNvSpPr>
            <p:nvPr/>
          </p:nvSpPr>
          <p:spPr bwMode="auto">
            <a:xfrm>
              <a:off x="2035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0" name="Rectangle 32"/>
            <p:cNvSpPr>
              <a:spLocks noChangeArrowheads="1"/>
            </p:cNvSpPr>
            <p:nvPr/>
          </p:nvSpPr>
          <p:spPr bwMode="auto">
            <a:xfrm>
              <a:off x="2035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1" name="Rectangle 33"/>
            <p:cNvSpPr>
              <a:spLocks noChangeArrowheads="1"/>
            </p:cNvSpPr>
            <p:nvPr/>
          </p:nvSpPr>
          <p:spPr bwMode="auto">
            <a:xfrm>
              <a:off x="2042" y="1716"/>
              <a:ext cx="29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2" name="Rectangle 34"/>
            <p:cNvSpPr>
              <a:spLocks noChangeArrowheads="1"/>
            </p:cNvSpPr>
            <p:nvPr/>
          </p:nvSpPr>
          <p:spPr bwMode="auto">
            <a:xfrm>
              <a:off x="2336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3" name="Rectangle 35"/>
            <p:cNvSpPr>
              <a:spLocks noChangeArrowheads="1"/>
            </p:cNvSpPr>
            <p:nvPr/>
          </p:nvSpPr>
          <p:spPr bwMode="auto">
            <a:xfrm>
              <a:off x="2336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4" name="Rectangle 36"/>
            <p:cNvSpPr>
              <a:spLocks noChangeArrowheads="1"/>
            </p:cNvSpPr>
            <p:nvPr/>
          </p:nvSpPr>
          <p:spPr bwMode="auto">
            <a:xfrm>
              <a:off x="2097" y="1827"/>
              <a:ext cx="195" cy="15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5" name="Rectangle 37"/>
            <p:cNvSpPr>
              <a:spLocks noChangeArrowheads="1"/>
            </p:cNvSpPr>
            <p:nvPr/>
          </p:nvSpPr>
          <p:spPr bwMode="auto">
            <a:xfrm>
              <a:off x="2186" y="211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zh-TW"/>
            </a:p>
          </p:txBody>
        </p:sp>
        <p:sp>
          <p:nvSpPr>
            <p:cNvPr id="13586" name="Rectangle 38"/>
            <p:cNvSpPr>
              <a:spLocks noChangeArrowheads="1"/>
            </p:cNvSpPr>
            <p:nvPr/>
          </p:nvSpPr>
          <p:spPr bwMode="auto">
            <a:xfrm>
              <a:off x="2097" y="2089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7" name="Rectangle 39"/>
            <p:cNvSpPr>
              <a:spLocks noChangeArrowheads="1"/>
            </p:cNvSpPr>
            <p:nvPr/>
          </p:nvSpPr>
          <p:spPr bwMode="auto">
            <a:xfrm>
              <a:off x="2186" y="23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zh-TW"/>
            </a:p>
          </p:txBody>
        </p:sp>
        <p:sp>
          <p:nvSpPr>
            <p:cNvPr id="13588" name="Rectangle 40"/>
            <p:cNvSpPr>
              <a:spLocks noChangeArrowheads="1"/>
            </p:cNvSpPr>
            <p:nvPr/>
          </p:nvSpPr>
          <p:spPr bwMode="auto">
            <a:xfrm>
              <a:off x="2097" y="2354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89" name="Rectangle 41"/>
            <p:cNvSpPr>
              <a:spLocks noChangeArrowheads="1"/>
            </p:cNvSpPr>
            <p:nvPr/>
          </p:nvSpPr>
          <p:spPr bwMode="auto">
            <a:xfrm>
              <a:off x="2159" y="26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 altLang="zh-TW"/>
            </a:p>
          </p:txBody>
        </p:sp>
        <p:sp>
          <p:nvSpPr>
            <p:cNvPr id="13590" name="Rectangle 42"/>
            <p:cNvSpPr>
              <a:spLocks noChangeArrowheads="1"/>
            </p:cNvSpPr>
            <p:nvPr/>
          </p:nvSpPr>
          <p:spPr bwMode="auto">
            <a:xfrm>
              <a:off x="2097" y="2619"/>
              <a:ext cx="195" cy="16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1" name="Rectangle 43"/>
            <p:cNvSpPr>
              <a:spLocks noChangeArrowheads="1"/>
            </p:cNvSpPr>
            <p:nvPr/>
          </p:nvSpPr>
          <p:spPr bwMode="auto">
            <a:xfrm>
              <a:off x="2159" y="3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altLang="zh-TW"/>
            </a:p>
          </p:txBody>
        </p:sp>
        <p:sp>
          <p:nvSpPr>
            <p:cNvPr id="13592" name="Rectangle 44"/>
            <p:cNvSpPr>
              <a:spLocks noChangeArrowheads="1"/>
            </p:cNvSpPr>
            <p:nvPr/>
          </p:nvSpPr>
          <p:spPr bwMode="auto">
            <a:xfrm>
              <a:off x="2147" y="3416"/>
              <a:ext cx="1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zh-TW"/>
            </a:p>
          </p:txBody>
        </p:sp>
        <p:sp>
          <p:nvSpPr>
            <p:cNvPr id="13593" name="Rectangle 45"/>
            <p:cNvSpPr>
              <a:spLocks noChangeArrowheads="1"/>
            </p:cNvSpPr>
            <p:nvPr/>
          </p:nvSpPr>
          <p:spPr bwMode="auto">
            <a:xfrm>
              <a:off x="2097" y="3146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4" name="Freeform 46"/>
            <p:cNvSpPr>
              <a:spLocks/>
            </p:cNvSpPr>
            <p:nvPr/>
          </p:nvSpPr>
          <p:spPr bwMode="auto">
            <a:xfrm>
              <a:off x="2039" y="1678"/>
              <a:ext cx="301" cy="90"/>
            </a:xfrm>
            <a:custGeom>
              <a:avLst/>
              <a:gdLst>
                <a:gd name="T0" fmla="*/ 150 w 301"/>
                <a:gd name="T1" fmla="*/ 90 h 90"/>
                <a:gd name="T2" fmla="*/ 178 w 301"/>
                <a:gd name="T3" fmla="*/ 88 h 90"/>
                <a:gd name="T4" fmla="*/ 203 w 301"/>
                <a:gd name="T5" fmla="*/ 86 h 90"/>
                <a:gd name="T6" fmla="*/ 227 w 301"/>
                <a:gd name="T7" fmla="*/ 82 h 90"/>
                <a:gd name="T8" fmla="*/ 247 w 301"/>
                <a:gd name="T9" fmla="*/ 79 h 90"/>
                <a:gd name="T10" fmla="*/ 266 w 301"/>
                <a:gd name="T11" fmla="*/ 73 h 90"/>
                <a:gd name="T12" fmla="*/ 280 w 301"/>
                <a:gd name="T13" fmla="*/ 68 h 90"/>
                <a:gd name="T14" fmla="*/ 291 w 301"/>
                <a:gd name="T15" fmla="*/ 60 h 90"/>
                <a:gd name="T16" fmla="*/ 299 w 301"/>
                <a:gd name="T17" fmla="*/ 53 h 90"/>
                <a:gd name="T18" fmla="*/ 301 w 301"/>
                <a:gd name="T19" fmla="*/ 46 h 90"/>
                <a:gd name="T20" fmla="*/ 299 w 301"/>
                <a:gd name="T21" fmla="*/ 36 h 90"/>
                <a:gd name="T22" fmla="*/ 291 w 301"/>
                <a:gd name="T23" fmla="*/ 29 h 90"/>
                <a:gd name="T24" fmla="*/ 280 w 301"/>
                <a:gd name="T25" fmla="*/ 22 h 90"/>
                <a:gd name="T26" fmla="*/ 266 w 301"/>
                <a:gd name="T27" fmla="*/ 16 h 90"/>
                <a:gd name="T28" fmla="*/ 247 w 301"/>
                <a:gd name="T29" fmla="*/ 11 h 90"/>
                <a:gd name="T30" fmla="*/ 227 w 301"/>
                <a:gd name="T31" fmla="*/ 7 h 90"/>
                <a:gd name="T32" fmla="*/ 203 w 301"/>
                <a:gd name="T33" fmla="*/ 3 h 90"/>
                <a:gd name="T34" fmla="*/ 178 w 301"/>
                <a:gd name="T35" fmla="*/ 2 h 90"/>
                <a:gd name="T36" fmla="*/ 150 w 301"/>
                <a:gd name="T37" fmla="*/ 0 h 90"/>
                <a:gd name="T38" fmla="*/ 124 w 301"/>
                <a:gd name="T39" fmla="*/ 2 h 90"/>
                <a:gd name="T40" fmla="*/ 99 w 301"/>
                <a:gd name="T41" fmla="*/ 3 h 90"/>
                <a:gd name="T42" fmla="*/ 75 w 301"/>
                <a:gd name="T43" fmla="*/ 7 h 90"/>
                <a:gd name="T44" fmla="*/ 55 w 301"/>
                <a:gd name="T45" fmla="*/ 11 h 90"/>
                <a:gd name="T46" fmla="*/ 36 w 301"/>
                <a:gd name="T47" fmla="*/ 16 h 90"/>
                <a:gd name="T48" fmla="*/ 22 w 301"/>
                <a:gd name="T49" fmla="*/ 22 h 90"/>
                <a:gd name="T50" fmla="*/ 9 w 301"/>
                <a:gd name="T51" fmla="*/ 29 h 90"/>
                <a:gd name="T52" fmla="*/ 3 w 301"/>
                <a:gd name="T53" fmla="*/ 36 h 90"/>
                <a:gd name="T54" fmla="*/ 0 w 301"/>
                <a:gd name="T55" fmla="*/ 46 h 90"/>
                <a:gd name="T56" fmla="*/ 3 w 301"/>
                <a:gd name="T57" fmla="*/ 53 h 90"/>
                <a:gd name="T58" fmla="*/ 9 w 301"/>
                <a:gd name="T59" fmla="*/ 60 h 90"/>
                <a:gd name="T60" fmla="*/ 22 w 301"/>
                <a:gd name="T61" fmla="*/ 68 h 90"/>
                <a:gd name="T62" fmla="*/ 36 w 301"/>
                <a:gd name="T63" fmla="*/ 73 h 90"/>
                <a:gd name="T64" fmla="*/ 55 w 301"/>
                <a:gd name="T65" fmla="*/ 79 h 90"/>
                <a:gd name="T66" fmla="*/ 75 w 301"/>
                <a:gd name="T67" fmla="*/ 82 h 90"/>
                <a:gd name="T68" fmla="*/ 99 w 301"/>
                <a:gd name="T69" fmla="*/ 86 h 90"/>
                <a:gd name="T70" fmla="*/ 124 w 301"/>
                <a:gd name="T71" fmla="*/ 88 h 90"/>
                <a:gd name="T72" fmla="*/ 150 w 301"/>
                <a:gd name="T73" fmla="*/ 9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1"/>
                <a:gd name="T112" fmla="*/ 0 h 90"/>
                <a:gd name="T113" fmla="*/ 301 w 301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1" h="90">
                  <a:moveTo>
                    <a:pt x="150" y="90"/>
                  </a:moveTo>
                  <a:lnTo>
                    <a:pt x="178" y="88"/>
                  </a:lnTo>
                  <a:lnTo>
                    <a:pt x="203" y="86"/>
                  </a:lnTo>
                  <a:lnTo>
                    <a:pt x="227" y="82"/>
                  </a:lnTo>
                  <a:lnTo>
                    <a:pt x="247" y="79"/>
                  </a:lnTo>
                  <a:lnTo>
                    <a:pt x="266" y="73"/>
                  </a:lnTo>
                  <a:lnTo>
                    <a:pt x="280" y="68"/>
                  </a:lnTo>
                  <a:lnTo>
                    <a:pt x="291" y="60"/>
                  </a:lnTo>
                  <a:lnTo>
                    <a:pt x="299" y="53"/>
                  </a:lnTo>
                  <a:lnTo>
                    <a:pt x="301" y="46"/>
                  </a:lnTo>
                  <a:lnTo>
                    <a:pt x="299" y="36"/>
                  </a:lnTo>
                  <a:lnTo>
                    <a:pt x="291" y="29"/>
                  </a:lnTo>
                  <a:lnTo>
                    <a:pt x="280" y="22"/>
                  </a:lnTo>
                  <a:lnTo>
                    <a:pt x="266" y="16"/>
                  </a:lnTo>
                  <a:lnTo>
                    <a:pt x="247" y="11"/>
                  </a:lnTo>
                  <a:lnTo>
                    <a:pt x="227" y="7"/>
                  </a:lnTo>
                  <a:lnTo>
                    <a:pt x="203" y="3"/>
                  </a:lnTo>
                  <a:lnTo>
                    <a:pt x="178" y="2"/>
                  </a:lnTo>
                  <a:lnTo>
                    <a:pt x="150" y="0"/>
                  </a:lnTo>
                  <a:lnTo>
                    <a:pt x="124" y="2"/>
                  </a:lnTo>
                  <a:lnTo>
                    <a:pt x="99" y="3"/>
                  </a:lnTo>
                  <a:lnTo>
                    <a:pt x="75" y="7"/>
                  </a:lnTo>
                  <a:lnTo>
                    <a:pt x="55" y="11"/>
                  </a:lnTo>
                  <a:lnTo>
                    <a:pt x="36" y="16"/>
                  </a:lnTo>
                  <a:lnTo>
                    <a:pt x="22" y="22"/>
                  </a:lnTo>
                  <a:lnTo>
                    <a:pt x="9" y="29"/>
                  </a:lnTo>
                  <a:lnTo>
                    <a:pt x="3" y="36"/>
                  </a:lnTo>
                  <a:lnTo>
                    <a:pt x="0" y="46"/>
                  </a:lnTo>
                  <a:lnTo>
                    <a:pt x="3" y="53"/>
                  </a:lnTo>
                  <a:lnTo>
                    <a:pt x="9" y="60"/>
                  </a:lnTo>
                  <a:lnTo>
                    <a:pt x="22" y="68"/>
                  </a:lnTo>
                  <a:lnTo>
                    <a:pt x="36" y="73"/>
                  </a:lnTo>
                  <a:lnTo>
                    <a:pt x="55" y="79"/>
                  </a:lnTo>
                  <a:lnTo>
                    <a:pt x="75" y="82"/>
                  </a:lnTo>
                  <a:lnTo>
                    <a:pt x="99" y="86"/>
                  </a:lnTo>
                  <a:lnTo>
                    <a:pt x="124" y="88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5" name="Freeform 47"/>
            <p:cNvSpPr>
              <a:spLocks/>
            </p:cNvSpPr>
            <p:nvPr/>
          </p:nvSpPr>
          <p:spPr bwMode="auto">
            <a:xfrm>
              <a:off x="2189" y="1762"/>
              <a:ext cx="28" cy="9"/>
            </a:xfrm>
            <a:custGeom>
              <a:avLst/>
              <a:gdLst>
                <a:gd name="T0" fmla="*/ 28 w 28"/>
                <a:gd name="T1" fmla="*/ 8 h 9"/>
                <a:gd name="T2" fmla="*/ 0 w 28"/>
                <a:gd name="T3" fmla="*/ 9 h 9"/>
                <a:gd name="T4" fmla="*/ 0 w 28"/>
                <a:gd name="T5" fmla="*/ 2 h 9"/>
                <a:gd name="T6" fmla="*/ 28 w 28"/>
                <a:gd name="T7" fmla="*/ 0 h 9"/>
                <a:gd name="T8" fmla="*/ 28 w 28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28" y="8"/>
                  </a:moveTo>
                  <a:lnTo>
                    <a:pt x="0" y="9"/>
                  </a:lnTo>
                  <a:lnTo>
                    <a:pt x="0" y="2"/>
                  </a:lnTo>
                  <a:lnTo>
                    <a:pt x="28" y="0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6" name="Freeform 48"/>
            <p:cNvSpPr>
              <a:spLocks/>
            </p:cNvSpPr>
            <p:nvPr/>
          </p:nvSpPr>
          <p:spPr bwMode="auto">
            <a:xfrm>
              <a:off x="2217" y="1760"/>
              <a:ext cx="25" cy="10"/>
            </a:xfrm>
            <a:custGeom>
              <a:avLst/>
              <a:gdLst>
                <a:gd name="T0" fmla="*/ 25 w 25"/>
                <a:gd name="T1" fmla="*/ 8 h 10"/>
                <a:gd name="T2" fmla="*/ 0 w 25"/>
                <a:gd name="T3" fmla="*/ 10 h 10"/>
                <a:gd name="T4" fmla="*/ 0 w 25"/>
                <a:gd name="T5" fmla="*/ 2 h 10"/>
                <a:gd name="T6" fmla="*/ 25 w 25"/>
                <a:gd name="T7" fmla="*/ 0 h 10"/>
                <a:gd name="T8" fmla="*/ 25 w 25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7" name="Freeform 49"/>
            <p:cNvSpPr>
              <a:spLocks/>
            </p:cNvSpPr>
            <p:nvPr/>
          </p:nvSpPr>
          <p:spPr bwMode="auto">
            <a:xfrm>
              <a:off x="2242" y="1757"/>
              <a:ext cx="24" cy="11"/>
            </a:xfrm>
            <a:custGeom>
              <a:avLst/>
              <a:gdLst>
                <a:gd name="T0" fmla="*/ 24 w 24"/>
                <a:gd name="T1" fmla="*/ 7 h 11"/>
                <a:gd name="T2" fmla="*/ 0 w 24"/>
                <a:gd name="T3" fmla="*/ 11 h 11"/>
                <a:gd name="T4" fmla="*/ 0 w 24"/>
                <a:gd name="T5" fmla="*/ 3 h 11"/>
                <a:gd name="T6" fmla="*/ 24 w 24"/>
                <a:gd name="T7" fmla="*/ 0 h 11"/>
                <a:gd name="T8" fmla="*/ 24 w 24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24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8" name="Freeform 50"/>
            <p:cNvSpPr>
              <a:spLocks/>
            </p:cNvSpPr>
            <p:nvPr/>
          </p:nvSpPr>
          <p:spPr bwMode="auto">
            <a:xfrm>
              <a:off x="2266" y="1753"/>
              <a:ext cx="20" cy="11"/>
            </a:xfrm>
            <a:custGeom>
              <a:avLst/>
              <a:gdLst>
                <a:gd name="T0" fmla="*/ 20 w 20"/>
                <a:gd name="T1" fmla="*/ 7 h 11"/>
                <a:gd name="T2" fmla="*/ 0 w 20"/>
                <a:gd name="T3" fmla="*/ 11 h 11"/>
                <a:gd name="T4" fmla="*/ 0 w 20"/>
                <a:gd name="T5" fmla="*/ 4 h 11"/>
                <a:gd name="T6" fmla="*/ 20 w 20"/>
                <a:gd name="T7" fmla="*/ 0 h 11"/>
                <a:gd name="T8" fmla="*/ 20 w 20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20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99" name="Freeform 51"/>
            <p:cNvSpPr>
              <a:spLocks/>
            </p:cNvSpPr>
            <p:nvPr/>
          </p:nvSpPr>
          <p:spPr bwMode="auto">
            <a:xfrm>
              <a:off x="2286" y="1748"/>
              <a:ext cx="21" cy="12"/>
            </a:xfrm>
            <a:custGeom>
              <a:avLst/>
              <a:gdLst>
                <a:gd name="T0" fmla="*/ 21 w 21"/>
                <a:gd name="T1" fmla="*/ 7 h 12"/>
                <a:gd name="T2" fmla="*/ 0 w 21"/>
                <a:gd name="T3" fmla="*/ 12 h 12"/>
                <a:gd name="T4" fmla="*/ 0 w 21"/>
                <a:gd name="T5" fmla="*/ 5 h 12"/>
                <a:gd name="T6" fmla="*/ 17 w 21"/>
                <a:gd name="T7" fmla="*/ 0 h 12"/>
                <a:gd name="T8" fmla="*/ 21 w 21"/>
                <a:gd name="T9" fmla="*/ 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2"/>
                <a:gd name="T17" fmla="*/ 21 w 2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2">
                  <a:moveTo>
                    <a:pt x="21" y="7"/>
                  </a:moveTo>
                  <a:lnTo>
                    <a:pt x="0" y="12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0" name="Freeform 52"/>
            <p:cNvSpPr>
              <a:spLocks/>
            </p:cNvSpPr>
            <p:nvPr/>
          </p:nvSpPr>
          <p:spPr bwMode="auto">
            <a:xfrm>
              <a:off x="2303" y="1742"/>
              <a:ext cx="18" cy="13"/>
            </a:xfrm>
            <a:custGeom>
              <a:avLst/>
              <a:gdLst>
                <a:gd name="T0" fmla="*/ 18 w 18"/>
                <a:gd name="T1" fmla="*/ 7 h 13"/>
                <a:gd name="T2" fmla="*/ 4 w 18"/>
                <a:gd name="T3" fmla="*/ 13 h 13"/>
                <a:gd name="T4" fmla="*/ 0 w 18"/>
                <a:gd name="T5" fmla="*/ 6 h 13"/>
                <a:gd name="T6" fmla="*/ 15 w 18"/>
                <a:gd name="T7" fmla="*/ 0 h 13"/>
                <a:gd name="T8" fmla="*/ 18 w 18"/>
                <a:gd name="T9" fmla="*/ 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8" y="7"/>
                  </a:moveTo>
                  <a:lnTo>
                    <a:pt x="4" y="1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1" name="Freeform 53"/>
            <p:cNvSpPr>
              <a:spLocks/>
            </p:cNvSpPr>
            <p:nvPr/>
          </p:nvSpPr>
          <p:spPr bwMode="auto">
            <a:xfrm>
              <a:off x="2318" y="1742"/>
              <a:ext cx="3" cy="7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3 w 3"/>
                <a:gd name="T5" fmla="*/ 7 h 7"/>
                <a:gd name="T6" fmla="*/ 0 w 3"/>
                <a:gd name="T7" fmla="*/ 0 h 7"/>
                <a:gd name="T8" fmla="*/ 3 w 3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2" name="Freeform 54"/>
            <p:cNvSpPr>
              <a:spLocks/>
            </p:cNvSpPr>
            <p:nvPr/>
          </p:nvSpPr>
          <p:spPr bwMode="auto">
            <a:xfrm>
              <a:off x="2318" y="1735"/>
              <a:ext cx="14" cy="14"/>
            </a:xfrm>
            <a:custGeom>
              <a:avLst/>
              <a:gdLst>
                <a:gd name="T0" fmla="*/ 14 w 14"/>
                <a:gd name="T1" fmla="*/ 7 h 14"/>
                <a:gd name="T2" fmla="*/ 3 w 14"/>
                <a:gd name="T3" fmla="*/ 14 h 14"/>
                <a:gd name="T4" fmla="*/ 0 w 14"/>
                <a:gd name="T5" fmla="*/ 7 h 14"/>
                <a:gd name="T6" fmla="*/ 11 w 14"/>
                <a:gd name="T7" fmla="*/ 0 h 14"/>
                <a:gd name="T8" fmla="*/ 14 w 14"/>
                <a:gd name="T9" fmla="*/ 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4" y="7"/>
                  </a:moveTo>
                  <a:lnTo>
                    <a:pt x="3" y="1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3" name="Freeform 55"/>
            <p:cNvSpPr>
              <a:spLocks/>
            </p:cNvSpPr>
            <p:nvPr/>
          </p:nvSpPr>
          <p:spPr bwMode="auto">
            <a:xfrm>
              <a:off x="2329" y="1729"/>
              <a:ext cx="11" cy="13"/>
            </a:xfrm>
            <a:custGeom>
              <a:avLst/>
              <a:gdLst>
                <a:gd name="T0" fmla="*/ 11 w 11"/>
                <a:gd name="T1" fmla="*/ 6 h 13"/>
                <a:gd name="T2" fmla="*/ 3 w 11"/>
                <a:gd name="T3" fmla="*/ 13 h 13"/>
                <a:gd name="T4" fmla="*/ 0 w 11"/>
                <a:gd name="T5" fmla="*/ 6 h 13"/>
                <a:gd name="T6" fmla="*/ 5 w 11"/>
                <a:gd name="T7" fmla="*/ 0 h 13"/>
                <a:gd name="T8" fmla="*/ 11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6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4" name="Freeform 56"/>
            <p:cNvSpPr>
              <a:spLocks/>
            </p:cNvSpPr>
            <p:nvPr/>
          </p:nvSpPr>
          <p:spPr bwMode="auto">
            <a:xfrm>
              <a:off x="2334" y="1729"/>
              <a:ext cx="7" cy="6"/>
            </a:xfrm>
            <a:custGeom>
              <a:avLst/>
              <a:gdLst>
                <a:gd name="T0" fmla="*/ 6 w 7"/>
                <a:gd name="T1" fmla="*/ 6 h 6"/>
                <a:gd name="T2" fmla="*/ 7 w 7"/>
                <a:gd name="T3" fmla="*/ 4 h 6"/>
                <a:gd name="T4" fmla="*/ 7 w 7"/>
                <a:gd name="T5" fmla="*/ 2 h 6"/>
                <a:gd name="T6" fmla="*/ 0 w 7"/>
                <a:gd name="T7" fmla="*/ 0 h 6"/>
                <a:gd name="T8" fmla="*/ 6 w 7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6" y="6"/>
                  </a:move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5" name="Freeform 57"/>
            <p:cNvSpPr>
              <a:spLocks/>
            </p:cNvSpPr>
            <p:nvPr/>
          </p:nvSpPr>
          <p:spPr bwMode="auto">
            <a:xfrm>
              <a:off x="2334" y="1724"/>
              <a:ext cx="9" cy="7"/>
            </a:xfrm>
            <a:custGeom>
              <a:avLst/>
              <a:gdLst>
                <a:gd name="T0" fmla="*/ 9 w 9"/>
                <a:gd name="T1" fmla="*/ 1 h 7"/>
                <a:gd name="T2" fmla="*/ 7 w 9"/>
                <a:gd name="T3" fmla="*/ 7 h 7"/>
                <a:gd name="T4" fmla="*/ 0 w 9"/>
                <a:gd name="T5" fmla="*/ 5 h 7"/>
                <a:gd name="T6" fmla="*/ 2 w 9"/>
                <a:gd name="T7" fmla="*/ 0 h 7"/>
                <a:gd name="T8" fmla="*/ 9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1"/>
                  </a:moveTo>
                  <a:lnTo>
                    <a:pt x="7" y="7"/>
                  </a:lnTo>
                  <a:lnTo>
                    <a:pt x="0" y="5"/>
                  </a:lnTo>
                  <a:lnTo>
                    <a:pt x="2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6" name="Freeform 58"/>
            <p:cNvSpPr>
              <a:spLocks/>
            </p:cNvSpPr>
            <p:nvPr/>
          </p:nvSpPr>
          <p:spPr bwMode="auto">
            <a:xfrm>
              <a:off x="2336" y="1722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2 h 3"/>
                <a:gd name="T4" fmla="*/ 7 w 7"/>
                <a:gd name="T5" fmla="*/ 0 h 3"/>
                <a:gd name="T6" fmla="*/ 0 w 7"/>
                <a:gd name="T7" fmla="*/ 2 h 3"/>
                <a:gd name="T8" fmla="*/ 7 w 7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7" y="3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7" name="Freeform 59"/>
            <p:cNvSpPr>
              <a:spLocks/>
            </p:cNvSpPr>
            <p:nvPr/>
          </p:nvSpPr>
          <p:spPr bwMode="auto">
            <a:xfrm>
              <a:off x="2334" y="1714"/>
              <a:ext cx="9" cy="10"/>
            </a:xfrm>
            <a:custGeom>
              <a:avLst/>
              <a:gdLst>
                <a:gd name="T0" fmla="*/ 7 w 9"/>
                <a:gd name="T1" fmla="*/ 0 h 10"/>
                <a:gd name="T2" fmla="*/ 9 w 9"/>
                <a:gd name="T3" fmla="*/ 8 h 10"/>
                <a:gd name="T4" fmla="*/ 2 w 9"/>
                <a:gd name="T5" fmla="*/ 10 h 10"/>
                <a:gd name="T6" fmla="*/ 0 w 9"/>
                <a:gd name="T7" fmla="*/ 2 h 10"/>
                <a:gd name="T8" fmla="*/ 7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7" y="0"/>
                  </a:moveTo>
                  <a:lnTo>
                    <a:pt x="9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8" name="Freeform 60"/>
            <p:cNvSpPr>
              <a:spLocks/>
            </p:cNvSpPr>
            <p:nvPr/>
          </p:nvSpPr>
          <p:spPr bwMode="auto">
            <a:xfrm>
              <a:off x="2334" y="1711"/>
              <a:ext cx="7" cy="5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2 h 5"/>
                <a:gd name="T4" fmla="*/ 6 w 7"/>
                <a:gd name="T5" fmla="*/ 0 h 5"/>
                <a:gd name="T6" fmla="*/ 0 w 7"/>
                <a:gd name="T7" fmla="*/ 5 h 5"/>
                <a:gd name="T8" fmla="*/ 7 w 7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7" y="3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09" name="Freeform 61"/>
            <p:cNvSpPr>
              <a:spLocks/>
            </p:cNvSpPr>
            <p:nvPr/>
          </p:nvSpPr>
          <p:spPr bwMode="auto">
            <a:xfrm>
              <a:off x="2329" y="1703"/>
              <a:ext cx="11" cy="13"/>
            </a:xfrm>
            <a:custGeom>
              <a:avLst/>
              <a:gdLst>
                <a:gd name="T0" fmla="*/ 3 w 11"/>
                <a:gd name="T1" fmla="*/ 0 h 13"/>
                <a:gd name="T2" fmla="*/ 11 w 11"/>
                <a:gd name="T3" fmla="*/ 8 h 13"/>
                <a:gd name="T4" fmla="*/ 5 w 11"/>
                <a:gd name="T5" fmla="*/ 13 h 13"/>
                <a:gd name="T6" fmla="*/ 0 w 11"/>
                <a:gd name="T7" fmla="*/ 8 h 13"/>
                <a:gd name="T8" fmla="*/ 3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3" y="0"/>
                  </a:move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0" name="Freeform 62"/>
            <p:cNvSpPr>
              <a:spLocks/>
            </p:cNvSpPr>
            <p:nvPr/>
          </p:nvSpPr>
          <p:spPr bwMode="auto">
            <a:xfrm>
              <a:off x="2318" y="1696"/>
              <a:ext cx="14" cy="15"/>
            </a:xfrm>
            <a:custGeom>
              <a:avLst/>
              <a:gdLst>
                <a:gd name="T0" fmla="*/ 3 w 14"/>
                <a:gd name="T1" fmla="*/ 0 h 15"/>
                <a:gd name="T2" fmla="*/ 14 w 14"/>
                <a:gd name="T3" fmla="*/ 7 h 15"/>
                <a:gd name="T4" fmla="*/ 11 w 14"/>
                <a:gd name="T5" fmla="*/ 15 h 15"/>
                <a:gd name="T6" fmla="*/ 0 w 14"/>
                <a:gd name="T7" fmla="*/ 7 h 15"/>
                <a:gd name="T8" fmla="*/ 3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3" y="0"/>
                  </a:moveTo>
                  <a:lnTo>
                    <a:pt x="14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1" name="Freeform 63"/>
            <p:cNvSpPr>
              <a:spLocks/>
            </p:cNvSpPr>
            <p:nvPr/>
          </p:nvSpPr>
          <p:spPr bwMode="auto">
            <a:xfrm>
              <a:off x="2318" y="1696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3 w 3"/>
                <a:gd name="T5" fmla="*/ 0 h 7"/>
                <a:gd name="T6" fmla="*/ 0 w 3"/>
                <a:gd name="T7" fmla="*/ 7 h 7"/>
                <a:gd name="T8" fmla="*/ 3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2" name="Freeform 64"/>
            <p:cNvSpPr>
              <a:spLocks/>
            </p:cNvSpPr>
            <p:nvPr/>
          </p:nvSpPr>
          <p:spPr bwMode="auto">
            <a:xfrm>
              <a:off x="2303" y="1691"/>
              <a:ext cx="18" cy="12"/>
            </a:xfrm>
            <a:custGeom>
              <a:avLst/>
              <a:gdLst>
                <a:gd name="T0" fmla="*/ 4 w 18"/>
                <a:gd name="T1" fmla="*/ 0 h 12"/>
                <a:gd name="T2" fmla="*/ 18 w 18"/>
                <a:gd name="T3" fmla="*/ 5 h 12"/>
                <a:gd name="T4" fmla="*/ 15 w 18"/>
                <a:gd name="T5" fmla="*/ 12 h 12"/>
                <a:gd name="T6" fmla="*/ 0 w 18"/>
                <a:gd name="T7" fmla="*/ 7 h 12"/>
                <a:gd name="T8" fmla="*/ 4 w 1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4" y="0"/>
                  </a:moveTo>
                  <a:lnTo>
                    <a:pt x="18" y="5"/>
                  </a:lnTo>
                  <a:lnTo>
                    <a:pt x="15" y="12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3" name="Freeform 65"/>
            <p:cNvSpPr>
              <a:spLocks/>
            </p:cNvSpPr>
            <p:nvPr/>
          </p:nvSpPr>
          <p:spPr bwMode="auto">
            <a:xfrm>
              <a:off x="2286" y="1685"/>
              <a:ext cx="21" cy="13"/>
            </a:xfrm>
            <a:custGeom>
              <a:avLst/>
              <a:gdLst>
                <a:gd name="T0" fmla="*/ 0 w 21"/>
                <a:gd name="T1" fmla="*/ 0 h 13"/>
                <a:gd name="T2" fmla="*/ 21 w 21"/>
                <a:gd name="T3" fmla="*/ 6 h 13"/>
                <a:gd name="T4" fmla="*/ 17 w 21"/>
                <a:gd name="T5" fmla="*/ 13 h 13"/>
                <a:gd name="T6" fmla="*/ 0 w 21"/>
                <a:gd name="T7" fmla="*/ 7 h 13"/>
                <a:gd name="T8" fmla="*/ 0 w 2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0"/>
                  </a:moveTo>
                  <a:lnTo>
                    <a:pt x="21" y="6"/>
                  </a:lnTo>
                  <a:lnTo>
                    <a:pt x="17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4" name="Freeform 66"/>
            <p:cNvSpPr>
              <a:spLocks/>
            </p:cNvSpPr>
            <p:nvPr/>
          </p:nvSpPr>
          <p:spPr bwMode="auto">
            <a:xfrm>
              <a:off x="2266" y="1681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5" name="Freeform 67"/>
            <p:cNvSpPr>
              <a:spLocks/>
            </p:cNvSpPr>
            <p:nvPr/>
          </p:nvSpPr>
          <p:spPr bwMode="auto">
            <a:xfrm>
              <a:off x="2242" y="1678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3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3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6" name="Freeform 68"/>
            <p:cNvSpPr>
              <a:spLocks/>
            </p:cNvSpPr>
            <p:nvPr/>
          </p:nvSpPr>
          <p:spPr bwMode="auto">
            <a:xfrm>
              <a:off x="2217" y="1676"/>
              <a:ext cx="25" cy="9"/>
            </a:xfrm>
            <a:custGeom>
              <a:avLst/>
              <a:gdLst>
                <a:gd name="T0" fmla="*/ 0 w 25"/>
                <a:gd name="T1" fmla="*/ 0 h 9"/>
                <a:gd name="T2" fmla="*/ 25 w 25"/>
                <a:gd name="T3" fmla="*/ 2 h 9"/>
                <a:gd name="T4" fmla="*/ 25 w 25"/>
                <a:gd name="T5" fmla="*/ 9 h 9"/>
                <a:gd name="T6" fmla="*/ 0 w 25"/>
                <a:gd name="T7" fmla="*/ 7 h 9"/>
                <a:gd name="T8" fmla="*/ 0 w 2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0"/>
                  </a:moveTo>
                  <a:lnTo>
                    <a:pt x="25" y="2"/>
                  </a:lnTo>
                  <a:lnTo>
                    <a:pt x="25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7" name="Freeform 69"/>
            <p:cNvSpPr>
              <a:spLocks/>
            </p:cNvSpPr>
            <p:nvPr/>
          </p:nvSpPr>
          <p:spPr bwMode="auto">
            <a:xfrm>
              <a:off x="2189" y="1674"/>
              <a:ext cx="28" cy="9"/>
            </a:xfrm>
            <a:custGeom>
              <a:avLst/>
              <a:gdLst>
                <a:gd name="T0" fmla="*/ 0 w 28"/>
                <a:gd name="T1" fmla="*/ 0 h 9"/>
                <a:gd name="T2" fmla="*/ 28 w 28"/>
                <a:gd name="T3" fmla="*/ 2 h 9"/>
                <a:gd name="T4" fmla="*/ 28 w 28"/>
                <a:gd name="T5" fmla="*/ 9 h 9"/>
                <a:gd name="T6" fmla="*/ 0 w 28"/>
                <a:gd name="T7" fmla="*/ 7 h 9"/>
                <a:gd name="T8" fmla="*/ 0 w 28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0" y="0"/>
                  </a:moveTo>
                  <a:lnTo>
                    <a:pt x="28" y="2"/>
                  </a:lnTo>
                  <a:lnTo>
                    <a:pt x="28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8" name="Freeform 70"/>
            <p:cNvSpPr>
              <a:spLocks/>
            </p:cNvSpPr>
            <p:nvPr/>
          </p:nvSpPr>
          <p:spPr bwMode="auto">
            <a:xfrm>
              <a:off x="2163" y="1674"/>
              <a:ext cx="26" cy="9"/>
            </a:xfrm>
            <a:custGeom>
              <a:avLst/>
              <a:gdLst>
                <a:gd name="T0" fmla="*/ 0 w 26"/>
                <a:gd name="T1" fmla="*/ 2 h 9"/>
                <a:gd name="T2" fmla="*/ 26 w 26"/>
                <a:gd name="T3" fmla="*/ 0 h 9"/>
                <a:gd name="T4" fmla="*/ 26 w 26"/>
                <a:gd name="T5" fmla="*/ 7 h 9"/>
                <a:gd name="T6" fmla="*/ 0 w 26"/>
                <a:gd name="T7" fmla="*/ 9 h 9"/>
                <a:gd name="T8" fmla="*/ 0 w 26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2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19" name="Freeform 71"/>
            <p:cNvSpPr>
              <a:spLocks/>
            </p:cNvSpPr>
            <p:nvPr/>
          </p:nvSpPr>
          <p:spPr bwMode="auto">
            <a:xfrm>
              <a:off x="2138" y="1676"/>
              <a:ext cx="25" cy="9"/>
            </a:xfrm>
            <a:custGeom>
              <a:avLst/>
              <a:gdLst>
                <a:gd name="T0" fmla="*/ 0 w 25"/>
                <a:gd name="T1" fmla="*/ 2 h 9"/>
                <a:gd name="T2" fmla="*/ 25 w 25"/>
                <a:gd name="T3" fmla="*/ 0 h 9"/>
                <a:gd name="T4" fmla="*/ 25 w 25"/>
                <a:gd name="T5" fmla="*/ 7 h 9"/>
                <a:gd name="T6" fmla="*/ 0 w 25"/>
                <a:gd name="T7" fmla="*/ 9 h 9"/>
                <a:gd name="T8" fmla="*/ 0 w 25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2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0" name="Freeform 72"/>
            <p:cNvSpPr>
              <a:spLocks/>
            </p:cNvSpPr>
            <p:nvPr/>
          </p:nvSpPr>
          <p:spPr bwMode="auto">
            <a:xfrm>
              <a:off x="2114" y="1678"/>
              <a:ext cx="24" cy="11"/>
            </a:xfrm>
            <a:custGeom>
              <a:avLst/>
              <a:gdLst>
                <a:gd name="T0" fmla="*/ 0 w 24"/>
                <a:gd name="T1" fmla="*/ 3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3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1" name="Freeform 73"/>
            <p:cNvSpPr>
              <a:spLocks/>
            </p:cNvSpPr>
            <p:nvPr/>
          </p:nvSpPr>
          <p:spPr bwMode="auto">
            <a:xfrm>
              <a:off x="2094" y="1681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2" name="Freeform 74"/>
            <p:cNvSpPr>
              <a:spLocks/>
            </p:cNvSpPr>
            <p:nvPr/>
          </p:nvSpPr>
          <p:spPr bwMode="auto">
            <a:xfrm>
              <a:off x="2074" y="1685"/>
              <a:ext cx="20" cy="13"/>
            </a:xfrm>
            <a:custGeom>
              <a:avLst/>
              <a:gdLst>
                <a:gd name="T0" fmla="*/ 0 w 20"/>
                <a:gd name="T1" fmla="*/ 6 h 13"/>
                <a:gd name="T2" fmla="*/ 20 w 20"/>
                <a:gd name="T3" fmla="*/ 0 h 13"/>
                <a:gd name="T4" fmla="*/ 20 w 20"/>
                <a:gd name="T5" fmla="*/ 7 h 13"/>
                <a:gd name="T6" fmla="*/ 3 w 20"/>
                <a:gd name="T7" fmla="*/ 13 h 13"/>
                <a:gd name="T8" fmla="*/ 0 w 20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6"/>
                  </a:moveTo>
                  <a:lnTo>
                    <a:pt x="20" y="0"/>
                  </a:lnTo>
                  <a:lnTo>
                    <a:pt x="20" y="7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3" name="Freeform 75"/>
            <p:cNvSpPr>
              <a:spLocks/>
            </p:cNvSpPr>
            <p:nvPr/>
          </p:nvSpPr>
          <p:spPr bwMode="auto">
            <a:xfrm>
              <a:off x="2059" y="1691"/>
              <a:ext cx="18" cy="12"/>
            </a:xfrm>
            <a:custGeom>
              <a:avLst/>
              <a:gdLst>
                <a:gd name="T0" fmla="*/ 0 w 18"/>
                <a:gd name="T1" fmla="*/ 5 h 12"/>
                <a:gd name="T2" fmla="*/ 15 w 18"/>
                <a:gd name="T3" fmla="*/ 0 h 12"/>
                <a:gd name="T4" fmla="*/ 18 w 18"/>
                <a:gd name="T5" fmla="*/ 7 h 12"/>
                <a:gd name="T6" fmla="*/ 4 w 18"/>
                <a:gd name="T7" fmla="*/ 12 h 12"/>
                <a:gd name="T8" fmla="*/ 0 w 18"/>
                <a:gd name="T9" fmla="*/ 5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0" y="5"/>
                  </a:moveTo>
                  <a:lnTo>
                    <a:pt x="15" y="0"/>
                  </a:lnTo>
                  <a:lnTo>
                    <a:pt x="18" y="7"/>
                  </a:lnTo>
                  <a:lnTo>
                    <a:pt x="4" y="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4" name="Freeform 76"/>
            <p:cNvSpPr>
              <a:spLocks/>
            </p:cNvSpPr>
            <p:nvPr/>
          </p:nvSpPr>
          <p:spPr bwMode="auto">
            <a:xfrm>
              <a:off x="2046" y="1696"/>
              <a:ext cx="17" cy="15"/>
            </a:xfrm>
            <a:custGeom>
              <a:avLst/>
              <a:gdLst>
                <a:gd name="T0" fmla="*/ 0 w 17"/>
                <a:gd name="T1" fmla="*/ 7 h 15"/>
                <a:gd name="T2" fmla="*/ 13 w 17"/>
                <a:gd name="T3" fmla="*/ 0 h 15"/>
                <a:gd name="T4" fmla="*/ 17 w 17"/>
                <a:gd name="T5" fmla="*/ 7 h 15"/>
                <a:gd name="T6" fmla="*/ 4 w 17"/>
                <a:gd name="T7" fmla="*/ 15 h 15"/>
                <a:gd name="T8" fmla="*/ 0 w 17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5"/>
                <a:gd name="T17" fmla="*/ 17 w 1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5">
                  <a:moveTo>
                    <a:pt x="0" y="7"/>
                  </a:moveTo>
                  <a:lnTo>
                    <a:pt x="13" y="0"/>
                  </a:lnTo>
                  <a:lnTo>
                    <a:pt x="17" y="7"/>
                  </a:lnTo>
                  <a:lnTo>
                    <a:pt x="4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5" name="Freeform 77"/>
            <p:cNvSpPr>
              <a:spLocks/>
            </p:cNvSpPr>
            <p:nvPr/>
          </p:nvSpPr>
          <p:spPr bwMode="auto">
            <a:xfrm>
              <a:off x="2044" y="1703"/>
              <a:ext cx="6" cy="8"/>
            </a:xfrm>
            <a:custGeom>
              <a:avLst/>
              <a:gdLst>
                <a:gd name="T0" fmla="*/ 2 w 6"/>
                <a:gd name="T1" fmla="*/ 0 h 8"/>
                <a:gd name="T2" fmla="*/ 2 w 6"/>
                <a:gd name="T3" fmla="*/ 0 h 8"/>
                <a:gd name="T4" fmla="*/ 0 w 6"/>
                <a:gd name="T5" fmla="*/ 2 h 8"/>
                <a:gd name="T6" fmla="*/ 6 w 6"/>
                <a:gd name="T7" fmla="*/ 8 h 8"/>
                <a:gd name="T8" fmla="*/ 2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6" y="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6" name="Freeform 78"/>
            <p:cNvSpPr>
              <a:spLocks/>
            </p:cNvSpPr>
            <p:nvPr/>
          </p:nvSpPr>
          <p:spPr bwMode="auto">
            <a:xfrm>
              <a:off x="2039" y="1705"/>
              <a:ext cx="11" cy="11"/>
            </a:xfrm>
            <a:custGeom>
              <a:avLst/>
              <a:gdLst>
                <a:gd name="T0" fmla="*/ 0 w 11"/>
                <a:gd name="T1" fmla="*/ 8 h 11"/>
                <a:gd name="T2" fmla="*/ 5 w 11"/>
                <a:gd name="T3" fmla="*/ 0 h 11"/>
                <a:gd name="T4" fmla="*/ 11 w 11"/>
                <a:gd name="T5" fmla="*/ 6 h 11"/>
                <a:gd name="T6" fmla="*/ 7 w 11"/>
                <a:gd name="T7" fmla="*/ 11 h 11"/>
                <a:gd name="T8" fmla="*/ 0 w 11"/>
                <a:gd name="T9" fmla="*/ 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8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7" y="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7" name="Freeform 79"/>
            <p:cNvSpPr>
              <a:spLocks/>
            </p:cNvSpPr>
            <p:nvPr/>
          </p:nvSpPr>
          <p:spPr bwMode="auto">
            <a:xfrm>
              <a:off x="2039" y="1713"/>
              <a:ext cx="7" cy="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7 w 7"/>
                <a:gd name="T7" fmla="*/ 3 h 3"/>
                <a:gd name="T8" fmla="*/ 0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8" name="Freeform 80"/>
            <p:cNvSpPr>
              <a:spLocks/>
            </p:cNvSpPr>
            <p:nvPr/>
          </p:nvSpPr>
          <p:spPr bwMode="auto">
            <a:xfrm>
              <a:off x="2035" y="1713"/>
              <a:ext cx="11" cy="11"/>
            </a:xfrm>
            <a:custGeom>
              <a:avLst/>
              <a:gdLst>
                <a:gd name="T0" fmla="*/ 0 w 11"/>
                <a:gd name="T1" fmla="*/ 7 h 11"/>
                <a:gd name="T2" fmla="*/ 4 w 11"/>
                <a:gd name="T3" fmla="*/ 0 h 11"/>
                <a:gd name="T4" fmla="*/ 11 w 11"/>
                <a:gd name="T5" fmla="*/ 3 h 11"/>
                <a:gd name="T6" fmla="*/ 7 w 11"/>
                <a:gd name="T7" fmla="*/ 11 h 11"/>
                <a:gd name="T8" fmla="*/ 0 w 11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7"/>
                  </a:moveTo>
                  <a:lnTo>
                    <a:pt x="4" y="0"/>
                  </a:lnTo>
                  <a:lnTo>
                    <a:pt x="11" y="3"/>
                  </a:lnTo>
                  <a:lnTo>
                    <a:pt x="7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29" name="Freeform 81"/>
            <p:cNvSpPr>
              <a:spLocks/>
            </p:cNvSpPr>
            <p:nvPr/>
          </p:nvSpPr>
          <p:spPr bwMode="auto">
            <a:xfrm>
              <a:off x="2035" y="1720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2 w 7"/>
                <a:gd name="T5" fmla="*/ 7 h 7"/>
                <a:gd name="T6" fmla="*/ 7 w 7"/>
                <a:gd name="T7" fmla="*/ 4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0" name="Freeform 82"/>
            <p:cNvSpPr>
              <a:spLocks/>
            </p:cNvSpPr>
            <p:nvPr/>
          </p:nvSpPr>
          <p:spPr bwMode="auto">
            <a:xfrm>
              <a:off x="2037" y="1724"/>
              <a:ext cx="9" cy="9"/>
            </a:xfrm>
            <a:custGeom>
              <a:avLst/>
              <a:gdLst>
                <a:gd name="T0" fmla="*/ 2 w 9"/>
                <a:gd name="T1" fmla="*/ 9 h 9"/>
                <a:gd name="T2" fmla="*/ 0 w 9"/>
                <a:gd name="T3" fmla="*/ 3 h 9"/>
                <a:gd name="T4" fmla="*/ 5 w 9"/>
                <a:gd name="T5" fmla="*/ 0 h 9"/>
                <a:gd name="T6" fmla="*/ 9 w 9"/>
                <a:gd name="T7" fmla="*/ 5 h 9"/>
                <a:gd name="T8" fmla="*/ 2 w 9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2" y="9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9" y="5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1" name="Freeform 83"/>
            <p:cNvSpPr>
              <a:spLocks/>
            </p:cNvSpPr>
            <p:nvPr/>
          </p:nvSpPr>
          <p:spPr bwMode="auto">
            <a:xfrm>
              <a:off x="2039" y="1729"/>
              <a:ext cx="11" cy="11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4 h 11"/>
                <a:gd name="T4" fmla="*/ 7 w 11"/>
                <a:gd name="T5" fmla="*/ 0 h 11"/>
                <a:gd name="T6" fmla="*/ 11 w 11"/>
                <a:gd name="T7" fmla="*/ 6 h 11"/>
                <a:gd name="T8" fmla="*/ 5 w 11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5" y="11"/>
                  </a:moveTo>
                  <a:lnTo>
                    <a:pt x="0" y="4"/>
                  </a:lnTo>
                  <a:lnTo>
                    <a:pt x="7" y="0"/>
                  </a:lnTo>
                  <a:lnTo>
                    <a:pt x="11" y="6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2" name="Freeform 84"/>
            <p:cNvSpPr>
              <a:spLocks/>
            </p:cNvSpPr>
            <p:nvPr/>
          </p:nvSpPr>
          <p:spPr bwMode="auto">
            <a:xfrm>
              <a:off x="2044" y="1735"/>
              <a:ext cx="6" cy="7"/>
            </a:xfrm>
            <a:custGeom>
              <a:avLst/>
              <a:gdLst>
                <a:gd name="T0" fmla="*/ 0 w 6"/>
                <a:gd name="T1" fmla="*/ 5 h 7"/>
                <a:gd name="T2" fmla="*/ 2 w 6"/>
                <a:gd name="T3" fmla="*/ 7 h 7"/>
                <a:gd name="T4" fmla="*/ 2 w 6"/>
                <a:gd name="T5" fmla="*/ 7 h 7"/>
                <a:gd name="T6" fmla="*/ 6 w 6"/>
                <a:gd name="T7" fmla="*/ 0 h 7"/>
                <a:gd name="T8" fmla="*/ 0 w 6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0" y="5"/>
                  </a:moveTo>
                  <a:lnTo>
                    <a:pt x="2" y="7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3" name="Freeform 85"/>
            <p:cNvSpPr>
              <a:spLocks/>
            </p:cNvSpPr>
            <p:nvPr/>
          </p:nvSpPr>
          <p:spPr bwMode="auto">
            <a:xfrm>
              <a:off x="2046" y="1735"/>
              <a:ext cx="17" cy="14"/>
            </a:xfrm>
            <a:custGeom>
              <a:avLst/>
              <a:gdLst>
                <a:gd name="T0" fmla="*/ 13 w 17"/>
                <a:gd name="T1" fmla="*/ 14 h 14"/>
                <a:gd name="T2" fmla="*/ 0 w 17"/>
                <a:gd name="T3" fmla="*/ 7 h 14"/>
                <a:gd name="T4" fmla="*/ 4 w 17"/>
                <a:gd name="T5" fmla="*/ 0 h 14"/>
                <a:gd name="T6" fmla="*/ 17 w 17"/>
                <a:gd name="T7" fmla="*/ 7 h 14"/>
                <a:gd name="T8" fmla="*/ 13 w 17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13" y="14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7" y="7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4" name="Freeform 86"/>
            <p:cNvSpPr>
              <a:spLocks/>
            </p:cNvSpPr>
            <p:nvPr/>
          </p:nvSpPr>
          <p:spPr bwMode="auto">
            <a:xfrm>
              <a:off x="2059" y="1742"/>
              <a:ext cx="18" cy="13"/>
            </a:xfrm>
            <a:custGeom>
              <a:avLst/>
              <a:gdLst>
                <a:gd name="T0" fmla="*/ 15 w 18"/>
                <a:gd name="T1" fmla="*/ 13 h 13"/>
                <a:gd name="T2" fmla="*/ 0 w 18"/>
                <a:gd name="T3" fmla="*/ 7 h 13"/>
                <a:gd name="T4" fmla="*/ 4 w 18"/>
                <a:gd name="T5" fmla="*/ 0 h 13"/>
                <a:gd name="T6" fmla="*/ 18 w 18"/>
                <a:gd name="T7" fmla="*/ 6 h 13"/>
                <a:gd name="T8" fmla="*/ 15 w 18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5" y="13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8" y="6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5" name="Freeform 87"/>
            <p:cNvSpPr>
              <a:spLocks/>
            </p:cNvSpPr>
            <p:nvPr/>
          </p:nvSpPr>
          <p:spPr bwMode="auto">
            <a:xfrm>
              <a:off x="2074" y="1748"/>
              <a:ext cx="20" cy="12"/>
            </a:xfrm>
            <a:custGeom>
              <a:avLst/>
              <a:gdLst>
                <a:gd name="T0" fmla="*/ 20 w 20"/>
                <a:gd name="T1" fmla="*/ 12 h 12"/>
                <a:gd name="T2" fmla="*/ 0 w 20"/>
                <a:gd name="T3" fmla="*/ 7 h 12"/>
                <a:gd name="T4" fmla="*/ 3 w 20"/>
                <a:gd name="T5" fmla="*/ 0 h 12"/>
                <a:gd name="T6" fmla="*/ 20 w 20"/>
                <a:gd name="T7" fmla="*/ 5 h 12"/>
                <a:gd name="T8" fmla="*/ 20 w 20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2"/>
                <a:gd name="T17" fmla="*/ 20 w 20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2">
                  <a:moveTo>
                    <a:pt x="20" y="12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20" y="5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6" name="Freeform 88"/>
            <p:cNvSpPr>
              <a:spLocks/>
            </p:cNvSpPr>
            <p:nvPr/>
          </p:nvSpPr>
          <p:spPr bwMode="auto">
            <a:xfrm>
              <a:off x="2094" y="1753"/>
              <a:ext cx="20" cy="11"/>
            </a:xfrm>
            <a:custGeom>
              <a:avLst/>
              <a:gdLst>
                <a:gd name="T0" fmla="*/ 20 w 20"/>
                <a:gd name="T1" fmla="*/ 11 h 11"/>
                <a:gd name="T2" fmla="*/ 0 w 20"/>
                <a:gd name="T3" fmla="*/ 7 h 11"/>
                <a:gd name="T4" fmla="*/ 0 w 20"/>
                <a:gd name="T5" fmla="*/ 0 h 11"/>
                <a:gd name="T6" fmla="*/ 20 w 20"/>
                <a:gd name="T7" fmla="*/ 4 h 11"/>
                <a:gd name="T8" fmla="*/ 20 w 20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7" name="Freeform 89"/>
            <p:cNvSpPr>
              <a:spLocks/>
            </p:cNvSpPr>
            <p:nvPr/>
          </p:nvSpPr>
          <p:spPr bwMode="auto">
            <a:xfrm>
              <a:off x="2114" y="1757"/>
              <a:ext cx="24" cy="11"/>
            </a:xfrm>
            <a:custGeom>
              <a:avLst/>
              <a:gdLst>
                <a:gd name="T0" fmla="*/ 24 w 24"/>
                <a:gd name="T1" fmla="*/ 11 h 11"/>
                <a:gd name="T2" fmla="*/ 0 w 24"/>
                <a:gd name="T3" fmla="*/ 7 h 11"/>
                <a:gd name="T4" fmla="*/ 0 w 24"/>
                <a:gd name="T5" fmla="*/ 0 h 11"/>
                <a:gd name="T6" fmla="*/ 24 w 24"/>
                <a:gd name="T7" fmla="*/ 3 h 11"/>
                <a:gd name="T8" fmla="*/ 24 w 24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4" y="3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8" name="Freeform 90"/>
            <p:cNvSpPr>
              <a:spLocks/>
            </p:cNvSpPr>
            <p:nvPr/>
          </p:nvSpPr>
          <p:spPr bwMode="auto">
            <a:xfrm>
              <a:off x="2138" y="1760"/>
              <a:ext cx="25" cy="10"/>
            </a:xfrm>
            <a:custGeom>
              <a:avLst/>
              <a:gdLst>
                <a:gd name="T0" fmla="*/ 25 w 25"/>
                <a:gd name="T1" fmla="*/ 10 h 10"/>
                <a:gd name="T2" fmla="*/ 0 w 25"/>
                <a:gd name="T3" fmla="*/ 8 h 10"/>
                <a:gd name="T4" fmla="*/ 0 w 25"/>
                <a:gd name="T5" fmla="*/ 0 h 10"/>
                <a:gd name="T6" fmla="*/ 25 w 25"/>
                <a:gd name="T7" fmla="*/ 2 h 10"/>
                <a:gd name="T8" fmla="*/ 25 w 25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1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5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39" name="Freeform 91"/>
            <p:cNvSpPr>
              <a:spLocks/>
            </p:cNvSpPr>
            <p:nvPr/>
          </p:nvSpPr>
          <p:spPr bwMode="auto">
            <a:xfrm>
              <a:off x="2163" y="1762"/>
              <a:ext cx="26" cy="9"/>
            </a:xfrm>
            <a:custGeom>
              <a:avLst/>
              <a:gdLst>
                <a:gd name="T0" fmla="*/ 0 w 26"/>
                <a:gd name="T1" fmla="*/ 8 h 9"/>
                <a:gd name="T2" fmla="*/ 0 w 26"/>
                <a:gd name="T3" fmla="*/ 0 h 9"/>
                <a:gd name="T4" fmla="*/ 26 w 26"/>
                <a:gd name="T5" fmla="*/ 2 h 9"/>
                <a:gd name="T6" fmla="*/ 26 w 26"/>
                <a:gd name="T7" fmla="*/ 9 h 9"/>
                <a:gd name="T8" fmla="*/ 0 w 26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8"/>
                  </a:moveTo>
                  <a:lnTo>
                    <a:pt x="0" y="0"/>
                  </a:lnTo>
                  <a:lnTo>
                    <a:pt x="26" y="2"/>
                  </a:lnTo>
                  <a:lnTo>
                    <a:pt x="26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0" name="Rectangle 92"/>
            <p:cNvSpPr>
              <a:spLocks noChangeArrowheads="1"/>
            </p:cNvSpPr>
            <p:nvPr/>
          </p:nvSpPr>
          <p:spPr bwMode="auto">
            <a:xfrm>
              <a:off x="2566" y="18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TW"/>
            </a:p>
          </p:txBody>
        </p:sp>
        <p:sp>
          <p:nvSpPr>
            <p:cNvPr id="13641" name="Freeform 93"/>
            <p:cNvSpPr>
              <a:spLocks/>
            </p:cNvSpPr>
            <p:nvPr/>
          </p:nvSpPr>
          <p:spPr bwMode="auto">
            <a:xfrm>
              <a:off x="2712" y="3635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4 w 11"/>
                <a:gd name="T3" fmla="*/ 0 h 11"/>
                <a:gd name="T4" fmla="*/ 11 w 11"/>
                <a:gd name="T5" fmla="*/ 4 h 11"/>
                <a:gd name="T6" fmla="*/ 8 w 11"/>
                <a:gd name="T7" fmla="*/ 11 h 11"/>
                <a:gd name="T8" fmla="*/ 0 w 11"/>
                <a:gd name="T9" fmla="*/ 9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9"/>
                  </a:moveTo>
                  <a:lnTo>
                    <a:pt x="4" y="0"/>
                  </a:lnTo>
                  <a:lnTo>
                    <a:pt x="11" y="4"/>
                  </a:lnTo>
                  <a:lnTo>
                    <a:pt x="8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2" name="Freeform 94"/>
            <p:cNvSpPr>
              <a:spLocks/>
            </p:cNvSpPr>
            <p:nvPr/>
          </p:nvSpPr>
          <p:spPr bwMode="auto">
            <a:xfrm>
              <a:off x="2712" y="3644"/>
              <a:ext cx="8" cy="6"/>
            </a:xfrm>
            <a:custGeom>
              <a:avLst/>
              <a:gdLst>
                <a:gd name="T0" fmla="*/ 0 w 8"/>
                <a:gd name="T1" fmla="*/ 0 h 6"/>
                <a:gd name="T2" fmla="*/ 6 w 8"/>
                <a:gd name="T3" fmla="*/ 6 h 6"/>
                <a:gd name="T4" fmla="*/ 8 w 8"/>
                <a:gd name="T5" fmla="*/ 4 h 6"/>
                <a:gd name="T6" fmla="*/ 8 w 8"/>
                <a:gd name="T7" fmla="*/ 2 h 6"/>
                <a:gd name="T8" fmla="*/ 0 w 8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0" y="0"/>
                  </a:move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3" name="Freeform 95"/>
            <p:cNvSpPr>
              <a:spLocks/>
            </p:cNvSpPr>
            <p:nvPr/>
          </p:nvSpPr>
          <p:spPr bwMode="auto">
            <a:xfrm>
              <a:off x="2707" y="3644"/>
              <a:ext cx="11" cy="13"/>
            </a:xfrm>
            <a:custGeom>
              <a:avLst/>
              <a:gdLst>
                <a:gd name="T0" fmla="*/ 0 w 11"/>
                <a:gd name="T1" fmla="*/ 6 h 13"/>
                <a:gd name="T2" fmla="*/ 5 w 11"/>
                <a:gd name="T3" fmla="*/ 0 h 13"/>
                <a:gd name="T4" fmla="*/ 11 w 11"/>
                <a:gd name="T5" fmla="*/ 6 h 13"/>
                <a:gd name="T6" fmla="*/ 3 w 11"/>
                <a:gd name="T7" fmla="*/ 13 h 13"/>
                <a:gd name="T8" fmla="*/ 0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4" name="Freeform 96"/>
            <p:cNvSpPr>
              <a:spLocks/>
            </p:cNvSpPr>
            <p:nvPr/>
          </p:nvSpPr>
          <p:spPr bwMode="auto">
            <a:xfrm>
              <a:off x="2696" y="3650"/>
              <a:ext cx="14" cy="15"/>
            </a:xfrm>
            <a:custGeom>
              <a:avLst/>
              <a:gdLst>
                <a:gd name="T0" fmla="*/ 0 w 14"/>
                <a:gd name="T1" fmla="*/ 7 h 15"/>
                <a:gd name="T2" fmla="*/ 11 w 14"/>
                <a:gd name="T3" fmla="*/ 0 h 15"/>
                <a:gd name="T4" fmla="*/ 14 w 14"/>
                <a:gd name="T5" fmla="*/ 7 h 15"/>
                <a:gd name="T6" fmla="*/ 3 w 14"/>
                <a:gd name="T7" fmla="*/ 15 h 15"/>
                <a:gd name="T8" fmla="*/ 0 w 14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7"/>
                  </a:moveTo>
                  <a:lnTo>
                    <a:pt x="11" y="0"/>
                  </a:lnTo>
                  <a:lnTo>
                    <a:pt x="14" y="7"/>
                  </a:lnTo>
                  <a:lnTo>
                    <a:pt x="3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5" name="Freeform 97"/>
            <p:cNvSpPr>
              <a:spLocks/>
            </p:cNvSpPr>
            <p:nvPr/>
          </p:nvSpPr>
          <p:spPr bwMode="auto">
            <a:xfrm>
              <a:off x="2696" y="3657"/>
              <a:ext cx="3" cy="8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0" y="0"/>
                  </a:move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6" name="Freeform 98"/>
            <p:cNvSpPr>
              <a:spLocks/>
            </p:cNvSpPr>
            <p:nvPr/>
          </p:nvSpPr>
          <p:spPr bwMode="auto">
            <a:xfrm>
              <a:off x="2681" y="3657"/>
              <a:ext cx="18" cy="13"/>
            </a:xfrm>
            <a:custGeom>
              <a:avLst/>
              <a:gdLst>
                <a:gd name="T0" fmla="*/ 0 w 18"/>
                <a:gd name="T1" fmla="*/ 6 h 13"/>
                <a:gd name="T2" fmla="*/ 15 w 18"/>
                <a:gd name="T3" fmla="*/ 0 h 13"/>
                <a:gd name="T4" fmla="*/ 18 w 18"/>
                <a:gd name="T5" fmla="*/ 8 h 13"/>
                <a:gd name="T6" fmla="*/ 4 w 18"/>
                <a:gd name="T7" fmla="*/ 13 h 13"/>
                <a:gd name="T8" fmla="*/ 0 w 18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0" y="6"/>
                  </a:moveTo>
                  <a:lnTo>
                    <a:pt x="15" y="0"/>
                  </a:lnTo>
                  <a:lnTo>
                    <a:pt x="18" y="8"/>
                  </a:lnTo>
                  <a:lnTo>
                    <a:pt x="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7" name="Freeform 99"/>
            <p:cNvSpPr>
              <a:spLocks/>
            </p:cNvSpPr>
            <p:nvPr/>
          </p:nvSpPr>
          <p:spPr bwMode="auto">
            <a:xfrm>
              <a:off x="2664" y="3663"/>
              <a:ext cx="21" cy="13"/>
            </a:xfrm>
            <a:custGeom>
              <a:avLst/>
              <a:gdLst>
                <a:gd name="T0" fmla="*/ 0 w 21"/>
                <a:gd name="T1" fmla="*/ 5 h 13"/>
                <a:gd name="T2" fmla="*/ 17 w 21"/>
                <a:gd name="T3" fmla="*/ 0 h 13"/>
                <a:gd name="T4" fmla="*/ 21 w 21"/>
                <a:gd name="T5" fmla="*/ 7 h 13"/>
                <a:gd name="T6" fmla="*/ 0 w 21"/>
                <a:gd name="T7" fmla="*/ 13 h 13"/>
                <a:gd name="T8" fmla="*/ 0 w 21"/>
                <a:gd name="T9" fmla="*/ 5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lnTo>
                    <a:pt x="17" y="0"/>
                  </a:lnTo>
                  <a:lnTo>
                    <a:pt x="21" y="7"/>
                  </a:lnTo>
                  <a:lnTo>
                    <a:pt x="0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8" name="Freeform 100"/>
            <p:cNvSpPr>
              <a:spLocks/>
            </p:cNvSpPr>
            <p:nvPr/>
          </p:nvSpPr>
          <p:spPr bwMode="auto">
            <a:xfrm>
              <a:off x="2644" y="3668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49" name="Freeform 101"/>
            <p:cNvSpPr>
              <a:spLocks/>
            </p:cNvSpPr>
            <p:nvPr/>
          </p:nvSpPr>
          <p:spPr bwMode="auto">
            <a:xfrm>
              <a:off x="2620" y="3672"/>
              <a:ext cx="24" cy="11"/>
            </a:xfrm>
            <a:custGeom>
              <a:avLst/>
              <a:gdLst>
                <a:gd name="T0" fmla="*/ 0 w 24"/>
                <a:gd name="T1" fmla="*/ 4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4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0" name="Freeform 102"/>
            <p:cNvSpPr>
              <a:spLocks/>
            </p:cNvSpPr>
            <p:nvPr/>
          </p:nvSpPr>
          <p:spPr bwMode="auto">
            <a:xfrm>
              <a:off x="2595" y="3676"/>
              <a:ext cx="25" cy="11"/>
            </a:xfrm>
            <a:custGeom>
              <a:avLst/>
              <a:gdLst>
                <a:gd name="T0" fmla="*/ 0 w 25"/>
                <a:gd name="T1" fmla="*/ 3 h 11"/>
                <a:gd name="T2" fmla="*/ 25 w 25"/>
                <a:gd name="T3" fmla="*/ 0 h 11"/>
                <a:gd name="T4" fmla="*/ 25 w 25"/>
                <a:gd name="T5" fmla="*/ 7 h 11"/>
                <a:gd name="T6" fmla="*/ 0 w 25"/>
                <a:gd name="T7" fmla="*/ 11 h 11"/>
                <a:gd name="T8" fmla="*/ 0 w 25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3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1" name="Rectangle 103"/>
            <p:cNvSpPr>
              <a:spLocks noChangeArrowheads="1"/>
            </p:cNvSpPr>
            <p:nvPr/>
          </p:nvSpPr>
          <p:spPr bwMode="auto">
            <a:xfrm>
              <a:off x="2569" y="3679"/>
              <a:ext cx="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2" name="Rectangle 104"/>
            <p:cNvSpPr>
              <a:spLocks noChangeArrowheads="1"/>
            </p:cNvSpPr>
            <p:nvPr/>
          </p:nvSpPr>
          <p:spPr bwMode="auto">
            <a:xfrm>
              <a:off x="2542" y="3679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3" name="Freeform 105"/>
            <p:cNvSpPr>
              <a:spLocks/>
            </p:cNvSpPr>
            <p:nvPr/>
          </p:nvSpPr>
          <p:spPr bwMode="auto">
            <a:xfrm>
              <a:off x="2516" y="3676"/>
              <a:ext cx="26" cy="11"/>
            </a:xfrm>
            <a:custGeom>
              <a:avLst/>
              <a:gdLst>
                <a:gd name="T0" fmla="*/ 0 w 26"/>
                <a:gd name="T1" fmla="*/ 0 h 11"/>
                <a:gd name="T2" fmla="*/ 26 w 26"/>
                <a:gd name="T3" fmla="*/ 3 h 11"/>
                <a:gd name="T4" fmla="*/ 26 w 26"/>
                <a:gd name="T5" fmla="*/ 11 h 11"/>
                <a:gd name="T6" fmla="*/ 0 w 26"/>
                <a:gd name="T7" fmla="*/ 7 h 11"/>
                <a:gd name="T8" fmla="*/ 0 w 26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1"/>
                <a:gd name="T17" fmla="*/ 26 w 26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1">
                  <a:moveTo>
                    <a:pt x="0" y="0"/>
                  </a:moveTo>
                  <a:lnTo>
                    <a:pt x="26" y="3"/>
                  </a:lnTo>
                  <a:lnTo>
                    <a:pt x="26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4" name="Freeform 106"/>
            <p:cNvSpPr>
              <a:spLocks/>
            </p:cNvSpPr>
            <p:nvPr/>
          </p:nvSpPr>
          <p:spPr bwMode="auto">
            <a:xfrm>
              <a:off x="2492" y="3672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4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4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5" name="Freeform 107"/>
            <p:cNvSpPr>
              <a:spLocks/>
            </p:cNvSpPr>
            <p:nvPr/>
          </p:nvSpPr>
          <p:spPr bwMode="auto">
            <a:xfrm>
              <a:off x="2472" y="3668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6" name="Freeform 108"/>
            <p:cNvSpPr>
              <a:spLocks/>
            </p:cNvSpPr>
            <p:nvPr/>
          </p:nvSpPr>
          <p:spPr bwMode="auto">
            <a:xfrm>
              <a:off x="2452" y="3663"/>
              <a:ext cx="20" cy="13"/>
            </a:xfrm>
            <a:custGeom>
              <a:avLst/>
              <a:gdLst>
                <a:gd name="T0" fmla="*/ 3 w 20"/>
                <a:gd name="T1" fmla="*/ 0 h 13"/>
                <a:gd name="T2" fmla="*/ 20 w 20"/>
                <a:gd name="T3" fmla="*/ 5 h 13"/>
                <a:gd name="T4" fmla="*/ 20 w 20"/>
                <a:gd name="T5" fmla="*/ 13 h 13"/>
                <a:gd name="T6" fmla="*/ 0 w 20"/>
                <a:gd name="T7" fmla="*/ 7 h 13"/>
                <a:gd name="T8" fmla="*/ 3 w 2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3" y="0"/>
                  </a:moveTo>
                  <a:lnTo>
                    <a:pt x="20" y="5"/>
                  </a:lnTo>
                  <a:lnTo>
                    <a:pt x="2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7" name="Freeform 109"/>
            <p:cNvSpPr>
              <a:spLocks/>
            </p:cNvSpPr>
            <p:nvPr/>
          </p:nvSpPr>
          <p:spPr bwMode="auto">
            <a:xfrm>
              <a:off x="2437" y="3657"/>
              <a:ext cx="18" cy="13"/>
            </a:xfrm>
            <a:custGeom>
              <a:avLst/>
              <a:gdLst>
                <a:gd name="T0" fmla="*/ 4 w 18"/>
                <a:gd name="T1" fmla="*/ 0 h 13"/>
                <a:gd name="T2" fmla="*/ 18 w 18"/>
                <a:gd name="T3" fmla="*/ 6 h 13"/>
                <a:gd name="T4" fmla="*/ 15 w 18"/>
                <a:gd name="T5" fmla="*/ 13 h 13"/>
                <a:gd name="T6" fmla="*/ 0 w 18"/>
                <a:gd name="T7" fmla="*/ 8 h 13"/>
                <a:gd name="T8" fmla="*/ 4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4" y="0"/>
                  </a:moveTo>
                  <a:lnTo>
                    <a:pt x="18" y="6"/>
                  </a:lnTo>
                  <a:lnTo>
                    <a:pt x="15" y="13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8" name="Freeform 110"/>
            <p:cNvSpPr>
              <a:spLocks/>
            </p:cNvSpPr>
            <p:nvPr/>
          </p:nvSpPr>
          <p:spPr bwMode="auto">
            <a:xfrm>
              <a:off x="2437" y="3657"/>
              <a:ext cx="4" cy="8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4 w 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8"/>
                <a:gd name="T17" fmla="*/ 4 w 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8">
                  <a:moveTo>
                    <a:pt x="4" y="0"/>
                  </a:move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59" name="Freeform 111"/>
            <p:cNvSpPr>
              <a:spLocks/>
            </p:cNvSpPr>
            <p:nvPr/>
          </p:nvSpPr>
          <p:spPr bwMode="auto">
            <a:xfrm>
              <a:off x="2426" y="3650"/>
              <a:ext cx="15" cy="15"/>
            </a:xfrm>
            <a:custGeom>
              <a:avLst/>
              <a:gdLst>
                <a:gd name="T0" fmla="*/ 4 w 15"/>
                <a:gd name="T1" fmla="*/ 0 h 15"/>
                <a:gd name="T2" fmla="*/ 15 w 15"/>
                <a:gd name="T3" fmla="*/ 7 h 15"/>
                <a:gd name="T4" fmla="*/ 11 w 15"/>
                <a:gd name="T5" fmla="*/ 15 h 15"/>
                <a:gd name="T6" fmla="*/ 0 w 15"/>
                <a:gd name="T7" fmla="*/ 7 h 15"/>
                <a:gd name="T8" fmla="*/ 4 w 1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4" y="0"/>
                  </a:moveTo>
                  <a:lnTo>
                    <a:pt x="15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0" name="Freeform 112"/>
            <p:cNvSpPr>
              <a:spLocks/>
            </p:cNvSpPr>
            <p:nvPr/>
          </p:nvSpPr>
          <p:spPr bwMode="auto">
            <a:xfrm>
              <a:off x="2419" y="3644"/>
              <a:ext cx="11" cy="13"/>
            </a:xfrm>
            <a:custGeom>
              <a:avLst/>
              <a:gdLst>
                <a:gd name="T0" fmla="*/ 5 w 11"/>
                <a:gd name="T1" fmla="*/ 0 h 13"/>
                <a:gd name="T2" fmla="*/ 11 w 11"/>
                <a:gd name="T3" fmla="*/ 6 h 13"/>
                <a:gd name="T4" fmla="*/ 7 w 11"/>
                <a:gd name="T5" fmla="*/ 13 h 13"/>
                <a:gd name="T6" fmla="*/ 0 w 11"/>
                <a:gd name="T7" fmla="*/ 6 h 13"/>
                <a:gd name="T8" fmla="*/ 5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5" y="0"/>
                  </a:moveTo>
                  <a:lnTo>
                    <a:pt x="11" y="6"/>
                  </a:lnTo>
                  <a:lnTo>
                    <a:pt x="7" y="13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1" name="Freeform 113"/>
            <p:cNvSpPr>
              <a:spLocks/>
            </p:cNvSpPr>
            <p:nvPr/>
          </p:nvSpPr>
          <p:spPr bwMode="auto">
            <a:xfrm>
              <a:off x="2417" y="3644"/>
              <a:ext cx="7" cy="6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2 h 6"/>
                <a:gd name="T4" fmla="*/ 0 w 7"/>
                <a:gd name="T5" fmla="*/ 4 h 6"/>
                <a:gd name="T6" fmla="*/ 2 w 7"/>
                <a:gd name="T7" fmla="*/ 6 h 6"/>
                <a:gd name="T8" fmla="*/ 7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7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2" name="Freeform 114"/>
            <p:cNvSpPr>
              <a:spLocks/>
            </p:cNvSpPr>
            <p:nvPr/>
          </p:nvSpPr>
          <p:spPr bwMode="auto">
            <a:xfrm>
              <a:off x="2415" y="3637"/>
              <a:ext cx="9" cy="9"/>
            </a:xfrm>
            <a:custGeom>
              <a:avLst/>
              <a:gdLst>
                <a:gd name="T0" fmla="*/ 9 w 9"/>
                <a:gd name="T1" fmla="*/ 7 h 9"/>
                <a:gd name="T2" fmla="*/ 2 w 9"/>
                <a:gd name="T3" fmla="*/ 9 h 9"/>
                <a:gd name="T4" fmla="*/ 0 w 9"/>
                <a:gd name="T5" fmla="*/ 0 h 9"/>
                <a:gd name="T6" fmla="*/ 7 w 9"/>
                <a:gd name="T7" fmla="*/ 0 h 9"/>
                <a:gd name="T8" fmla="*/ 9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7"/>
                  </a:moveTo>
                  <a:lnTo>
                    <a:pt x="2" y="9"/>
                  </a:lnTo>
                  <a:lnTo>
                    <a:pt x="0" y="0"/>
                  </a:lnTo>
                  <a:lnTo>
                    <a:pt x="7" y="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3" name="Rectangle 115"/>
            <p:cNvSpPr>
              <a:spLocks noChangeArrowheads="1"/>
            </p:cNvSpPr>
            <p:nvPr/>
          </p:nvSpPr>
          <p:spPr bwMode="auto">
            <a:xfrm>
              <a:off x="2415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4" name="Rectangle 116"/>
            <p:cNvSpPr>
              <a:spLocks noChangeArrowheads="1"/>
            </p:cNvSpPr>
            <p:nvPr/>
          </p:nvSpPr>
          <p:spPr bwMode="auto">
            <a:xfrm>
              <a:off x="2415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5" name="Rectangle 117"/>
            <p:cNvSpPr>
              <a:spLocks noChangeArrowheads="1"/>
            </p:cNvSpPr>
            <p:nvPr/>
          </p:nvSpPr>
          <p:spPr bwMode="auto">
            <a:xfrm>
              <a:off x="2422" y="1716"/>
              <a:ext cx="29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6" name="Rectangle 118"/>
            <p:cNvSpPr>
              <a:spLocks noChangeArrowheads="1"/>
            </p:cNvSpPr>
            <p:nvPr/>
          </p:nvSpPr>
          <p:spPr bwMode="auto">
            <a:xfrm>
              <a:off x="2716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7" name="Rectangle 119"/>
            <p:cNvSpPr>
              <a:spLocks noChangeArrowheads="1"/>
            </p:cNvSpPr>
            <p:nvPr/>
          </p:nvSpPr>
          <p:spPr bwMode="auto">
            <a:xfrm>
              <a:off x="2716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8" name="Rectangle 120"/>
            <p:cNvSpPr>
              <a:spLocks noChangeArrowheads="1"/>
            </p:cNvSpPr>
            <p:nvPr/>
          </p:nvSpPr>
          <p:spPr bwMode="auto">
            <a:xfrm>
              <a:off x="2475" y="1827"/>
              <a:ext cx="197" cy="15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69" name="Rectangle 121"/>
            <p:cNvSpPr>
              <a:spLocks noChangeArrowheads="1"/>
            </p:cNvSpPr>
            <p:nvPr/>
          </p:nvSpPr>
          <p:spPr bwMode="auto">
            <a:xfrm>
              <a:off x="2566" y="211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zh-TW"/>
            </a:p>
          </p:txBody>
        </p:sp>
        <p:sp>
          <p:nvSpPr>
            <p:cNvPr id="13670" name="Rectangle 122"/>
            <p:cNvSpPr>
              <a:spLocks noChangeArrowheads="1"/>
            </p:cNvSpPr>
            <p:nvPr/>
          </p:nvSpPr>
          <p:spPr bwMode="auto">
            <a:xfrm>
              <a:off x="2475" y="2089"/>
              <a:ext cx="197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71" name="Rectangle 123"/>
            <p:cNvSpPr>
              <a:spLocks noChangeArrowheads="1"/>
            </p:cNvSpPr>
            <p:nvPr/>
          </p:nvSpPr>
          <p:spPr bwMode="auto">
            <a:xfrm>
              <a:off x="2566" y="23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altLang="zh-TW"/>
            </a:p>
          </p:txBody>
        </p:sp>
        <p:sp>
          <p:nvSpPr>
            <p:cNvPr id="13672" name="Rectangle 124"/>
            <p:cNvSpPr>
              <a:spLocks noChangeArrowheads="1"/>
            </p:cNvSpPr>
            <p:nvPr/>
          </p:nvSpPr>
          <p:spPr bwMode="auto">
            <a:xfrm>
              <a:off x="2475" y="2354"/>
              <a:ext cx="197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73" name="Rectangle 125"/>
            <p:cNvSpPr>
              <a:spLocks noChangeArrowheads="1"/>
            </p:cNvSpPr>
            <p:nvPr/>
          </p:nvSpPr>
          <p:spPr bwMode="auto">
            <a:xfrm>
              <a:off x="2539" y="291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zh-TW"/>
            </a:p>
          </p:txBody>
        </p:sp>
        <p:sp>
          <p:nvSpPr>
            <p:cNvPr id="13674" name="Rectangle 126"/>
            <p:cNvSpPr>
              <a:spLocks noChangeArrowheads="1"/>
            </p:cNvSpPr>
            <p:nvPr/>
          </p:nvSpPr>
          <p:spPr bwMode="auto">
            <a:xfrm>
              <a:off x="2475" y="2883"/>
              <a:ext cx="197" cy="16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75" name="Rectangle 127"/>
            <p:cNvSpPr>
              <a:spLocks noChangeArrowheads="1"/>
            </p:cNvSpPr>
            <p:nvPr/>
          </p:nvSpPr>
          <p:spPr bwMode="auto">
            <a:xfrm>
              <a:off x="2539" y="3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21</a:t>
              </a:r>
              <a:endParaRPr lang="en-US" altLang="zh-TW"/>
            </a:p>
          </p:txBody>
        </p:sp>
        <p:sp>
          <p:nvSpPr>
            <p:cNvPr id="13676" name="Rectangle 128"/>
            <p:cNvSpPr>
              <a:spLocks noChangeArrowheads="1"/>
            </p:cNvSpPr>
            <p:nvPr/>
          </p:nvSpPr>
          <p:spPr bwMode="auto">
            <a:xfrm>
              <a:off x="2527" y="3416"/>
              <a:ext cx="1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zh-TW"/>
            </a:p>
          </p:txBody>
        </p:sp>
        <p:sp>
          <p:nvSpPr>
            <p:cNvPr id="13677" name="Rectangle 129"/>
            <p:cNvSpPr>
              <a:spLocks noChangeArrowheads="1"/>
            </p:cNvSpPr>
            <p:nvPr/>
          </p:nvSpPr>
          <p:spPr bwMode="auto">
            <a:xfrm>
              <a:off x="2475" y="3146"/>
              <a:ext cx="197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78" name="Freeform 130"/>
            <p:cNvSpPr>
              <a:spLocks/>
            </p:cNvSpPr>
            <p:nvPr/>
          </p:nvSpPr>
          <p:spPr bwMode="auto">
            <a:xfrm>
              <a:off x="2419" y="1678"/>
              <a:ext cx="301" cy="90"/>
            </a:xfrm>
            <a:custGeom>
              <a:avLst/>
              <a:gdLst>
                <a:gd name="T0" fmla="*/ 150 w 301"/>
                <a:gd name="T1" fmla="*/ 90 h 90"/>
                <a:gd name="T2" fmla="*/ 176 w 301"/>
                <a:gd name="T3" fmla="*/ 88 h 90"/>
                <a:gd name="T4" fmla="*/ 201 w 301"/>
                <a:gd name="T5" fmla="*/ 86 h 90"/>
                <a:gd name="T6" fmla="*/ 225 w 301"/>
                <a:gd name="T7" fmla="*/ 82 h 90"/>
                <a:gd name="T8" fmla="*/ 245 w 301"/>
                <a:gd name="T9" fmla="*/ 79 h 90"/>
                <a:gd name="T10" fmla="*/ 264 w 301"/>
                <a:gd name="T11" fmla="*/ 73 h 90"/>
                <a:gd name="T12" fmla="*/ 279 w 301"/>
                <a:gd name="T13" fmla="*/ 68 h 90"/>
                <a:gd name="T14" fmla="*/ 290 w 301"/>
                <a:gd name="T15" fmla="*/ 60 h 90"/>
                <a:gd name="T16" fmla="*/ 297 w 301"/>
                <a:gd name="T17" fmla="*/ 53 h 90"/>
                <a:gd name="T18" fmla="*/ 301 w 301"/>
                <a:gd name="T19" fmla="*/ 46 h 90"/>
                <a:gd name="T20" fmla="*/ 297 w 301"/>
                <a:gd name="T21" fmla="*/ 36 h 90"/>
                <a:gd name="T22" fmla="*/ 290 w 301"/>
                <a:gd name="T23" fmla="*/ 29 h 90"/>
                <a:gd name="T24" fmla="*/ 279 w 301"/>
                <a:gd name="T25" fmla="*/ 22 h 90"/>
                <a:gd name="T26" fmla="*/ 264 w 301"/>
                <a:gd name="T27" fmla="*/ 16 h 90"/>
                <a:gd name="T28" fmla="*/ 245 w 301"/>
                <a:gd name="T29" fmla="*/ 11 h 90"/>
                <a:gd name="T30" fmla="*/ 225 w 301"/>
                <a:gd name="T31" fmla="*/ 7 h 90"/>
                <a:gd name="T32" fmla="*/ 201 w 301"/>
                <a:gd name="T33" fmla="*/ 3 h 90"/>
                <a:gd name="T34" fmla="*/ 176 w 301"/>
                <a:gd name="T35" fmla="*/ 2 h 90"/>
                <a:gd name="T36" fmla="*/ 150 w 301"/>
                <a:gd name="T37" fmla="*/ 0 h 90"/>
                <a:gd name="T38" fmla="*/ 123 w 301"/>
                <a:gd name="T39" fmla="*/ 2 h 90"/>
                <a:gd name="T40" fmla="*/ 97 w 301"/>
                <a:gd name="T41" fmla="*/ 3 h 90"/>
                <a:gd name="T42" fmla="*/ 73 w 301"/>
                <a:gd name="T43" fmla="*/ 7 h 90"/>
                <a:gd name="T44" fmla="*/ 53 w 301"/>
                <a:gd name="T45" fmla="*/ 11 h 90"/>
                <a:gd name="T46" fmla="*/ 34 w 301"/>
                <a:gd name="T47" fmla="*/ 16 h 90"/>
                <a:gd name="T48" fmla="*/ 20 w 301"/>
                <a:gd name="T49" fmla="*/ 22 h 90"/>
                <a:gd name="T50" fmla="*/ 9 w 301"/>
                <a:gd name="T51" fmla="*/ 29 h 90"/>
                <a:gd name="T52" fmla="*/ 1 w 301"/>
                <a:gd name="T53" fmla="*/ 36 h 90"/>
                <a:gd name="T54" fmla="*/ 0 w 301"/>
                <a:gd name="T55" fmla="*/ 46 h 90"/>
                <a:gd name="T56" fmla="*/ 1 w 301"/>
                <a:gd name="T57" fmla="*/ 53 h 90"/>
                <a:gd name="T58" fmla="*/ 9 w 301"/>
                <a:gd name="T59" fmla="*/ 60 h 90"/>
                <a:gd name="T60" fmla="*/ 20 w 301"/>
                <a:gd name="T61" fmla="*/ 68 h 90"/>
                <a:gd name="T62" fmla="*/ 34 w 301"/>
                <a:gd name="T63" fmla="*/ 73 h 90"/>
                <a:gd name="T64" fmla="*/ 53 w 301"/>
                <a:gd name="T65" fmla="*/ 79 h 90"/>
                <a:gd name="T66" fmla="*/ 73 w 301"/>
                <a:gd name="T67" fmla="*/ 82 h 90"/>
                <a:gd name="T68" fmla="*/ 97 w 301"/>
                <a:gd name="T69" fmla="*/ 86 h 90"/>
                <a:gd name="T70" fmla="*/ 123 w 301"/>
                <a:gd name="T71" fmla="*/ 88 h 90"/>
                <a:gd name="T72" fmla="*/ 150 w 301"/>
                <a:gd name="T73" fmla="*/ 9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1"/>
                <a:gd name="T112" fmla="*/ 0 h 90"/>
                <a:gd name="T113" fmla="*/ 301 w 301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1" h="90">
                  <a:moveTo>
                    <a:pt x="150" y="90"/>
                  </a:moveTo>
                  <a:lnTo>
                    <a:pt x="176" y="88"/>
                  </a:lnTo>
                  <a:lnTo>
                    <a:pt x="201" y="86"/>
                  </a:lnTo>
                  <a:lnTo>
                    <a:pt x="225" y="82"/>
                  </a:lnTo>
                  <a:lnTo>
                    <a:pt x="245" y="79"/>
                  </a:lnTo>
                  <a:lnTo>
                    <a:pt x="264" y="73"/>
                  </a:lnTo>
                  <a:lnTo>
                    <a:pt x="279" y="68"/>
                  </a:lnTo>
                  <a:lnTo>
                    <a:pt x="290" y="60"/>
                  </a:lnTo>
                  <a:lnTo>
                    <a:pt x="297" y="53"/>
                  </a:lnTo>
                  <a:lnTo>
                    <a:pt x="301" y="46"/>
                  </a:lnTo>
                  <a:lnTo>
                    <a:pt x="297" y="36"/>
                  </a:lnTo>
                  <a:lnTo>
                    <a:pt x="290" y="29"/>
                  </a:lnTo>
                  <a:lnTo>
                    <a:pt x="279" y="22"/>
                  </a:lnTo>
                  <a:lnTo>
                    <a:pt x="264" y="16"/>
                  </a:lnTo>
                  <a:lnTo>
                    <a:pt x="245" y="11"/>
                  </a:lnTo>
                  <a:lnTo>
                    <a:pt x="225" y="7"/>
                  </a:lnTo>
                  <a:lnTo>
                    <a:pt x="201" y="3"/>
                  </a:lnTo>
                  <a:lnTo>
                    <a:pt x="176" y="2"/>
                  </a:lnTo>
                  <a:lnTo>
                    <a:pt x="150" y="0"/>
                  </a:lnTo>
                  <a:lnTo>
                    <a:pt x="123" y="2"/>
                  </a:lnTo>
                  <a:lnTo>
                    <a:pt x="97" y="3"/>
                  </a:lnTo>
                  <a:lnTo>
                    <a:pt x="73" y="7"/>
                  </a:lnTo>
                  <a:lnTo>
                    <a:pt x="53" y="11"/>
                  </a:lnTo>
                  <a:lnTo>
                    <a:pt x="34" y="16"/>
                  </a:lnTo>
                  <a:lnTo>
                    <a:pt x="20" y="22"/>
                  </a:lnTo>
                  <a:lnTo>
                    <a:pt x="9" y="29"/>
                  </a:lnTo>
                  <a:lnTo>
                    <a:pt x="1" y="3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9" y="60"/>
                  </a:lnTo>
                  <a:lnTo>
                    <a:pt x="20" y="68"/>
                  </a:lnTo>
                  <a:lnTo>
                    <a:pt x="34" y="73"/>
                  </a:lnTo>
                  <a:lnTo>
                    <a:pt x="53" y="79"/>
                  </a:lnTo>
                  <a:lnTo>
                    <a:pt x="73" y="82"/>
                  </a:lnTo>
                  <a:lnTo>
                    <a:pt x="97" y="86"/>
                  </a:lnTo>
                  <a:lnTo>
                    <a:pt x="123" y="88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79" name="Freeform 131"/>
            <p:cNvSpPr>
              <a:spLocks/>
            </p:cNvSpPr>
            <p:nvPr/>
          </p:nvSpPr>
          <p:spPr bwMode="auto">
            <a:xfrm>
              <a:off x="2569" y="1762"/>
              <a:ext cx="26" cy="9"/>
            </a:xfrm>
            <a:custGeom>
              <a:avLst/>
              <a:gdLst>
                <a:gd name="T0" fmla="*/ 26 w 26"/>
                <a:gd name="T1" fmla="*/ 8 h 9"/>
                <a:gd name="T2" fmla="*/ 0 w 26"/>
                <a:gd name="T3" fmla="*/ 9 h 9"/>
                <a:gd name="T4" fmla="*/ 0 w 26"/>
                <a:gd name="T5" fmla="*/ 2 h 9"/>
                <a:gd name="T6" fmla="*/ 26 w 26"/>
                <a:gd name="T7" fmla="*/ 0 h 9"/>
                <a:gd name="T8" fmla="*/ 26 w 26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26" y="8"/>
                  </a:moveTo>
                  <a:lnTo>
                    <a:pt x="0" y="9"/>
                  </a:lnTo>
                  <a:lnTo>
                    <a:pt x="0" y="2"/>
                  </a:lnTo>
                  <a:lnTo>
                    <a:pt x="26" y="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0" name="Freeform 132"/>
            <p:cNvSpPr>
              <a:spLocks/>
            </p:cNvSpPr>
            <p:nvPr/>
          </p:nvSpPr>
          <p:spPr bwMode="auto">
            <a:xfrm>
              <a:off x="2595" y="1760"/>
              <a:ext cx="25" cy="10"/>
            </a:xfrm>
            <a:custGeom>
              <a:avLst/>
              <a:gdLst>
                <a:gd name="T0" fmla="*/ 25 w 25"/>
                <a:gd name="T1" fmla="*/ 8 h 10"/>
                <a:gd name="T2" fmla="*/ 0 w 25"/>
                <a:gd name="T3" fmla="*/ 10 h 10"/>
                <a:gd name="T4" fmla="*/ 0 w 25"/>
                <a:gd name="T5" fmla="*/ 2 h 10"/>
                <a:gd name="T6" fmla="*/ 25 w 25"/>
                <a:gd name="T7" fmla="*/ 0 h 10"/>
                <a:gd name="T8" fmla="*/ 25 w 25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1" name="Freeform 133"/>
            <p:cNvSpPr>
              <a:spLocks/>
            </p:cNvSpPr>
            <p:nvPr/>
          </p:nvSpPr>
          <p:spPr bwMode="auto">
            <a:xfrm>
              <a:off x="2620" y="1757"/>
              <a:ext cx="24" cy="11"/>
            </a:xfrm>
            <a:custGeom>
              <a:avLst/>
              <a:gdLst>
                <a:gd name="T0" fmla="*/ 24 w 24"/>
                <a:gd name="T1" fmla="*/ 7 h 11"/>
                <a:gd name="T2" fmla="*/ 0 w 24"/>
                <a:gd name="T3" fmla="*/ 11 h 11"/>
                <a:gd name="T4" fmla="*/ 0 w 24"/>
                <a:gd name="T5" fmla="*/ 3 h 11"/>
                <a:gd name="T6" fmla="*/ 24 w 24"/>
                <a:gd name="T7" fmla="*/ 0 h 11"/>
                <a:gd name="T8" fmla="*/ 24 w 24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24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2" name="Freeform 134"/>
            <p:cNvSpPr>
              <a:spLocks/>
            </p:cNvSpPr>
            <p:nvPr/>
          </p:nvSpPr>
          <p:spPr bwMode="auto">
            <a:xfrm>
              <a:off x="2644" y="1753"/>
              <a:ext cx="20" cy="11"/>
            </a:xfrm>
            <a:custGeom>
              <a:avLst/>
              <a:gdLst>
                <a:gd name="T0" fmla="*/ 20 w 20"/>
                <a:gd name="T1" fmla="*/ 7 h 11"/>
                <a:gd name="T2" fmla="*/ 0 w 20"/>
                <a:gd name="T3" fmla="*/ 11 h 11"/>
                <a:gd name="T4" fmla="*/ 0 w 20"/>
                <a:gd name="T5" fmla="*/ 4 h 11"/>
                <a:gd name="T6" fmla="*/ 20 w 20"/>
                <a:gd name="T7" fmla="*/ 0 h 11"/>
                <a:gd name="T8" fmla="*/ 20 w 20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20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3" name="Freeform 135"/>
            <p:cNvSpPr>
              <a:spLocks/>
            </p:cNvSpPr>
            <p:nvPr/>
          </p:nvSpPr>
          <p:spPr bwMode="auto">
            <a:xfrm>
              <a:off x="2664" y="1748"/>
              <a:ext cx="21" cy="12"/>
            </a:xfrm>
            <a:custGeom>
              <a:avLst/>
              <a:gdLst>
                <a:gd name="T0" fmla="*/ 21 w 21"/>
                <a:gd name="T1" fmla="*/ 7 h 12"/>
                <a:gd name="T2" fmla="*/ 0 w 21"/>
                <a:gd name="T3" fmla="*/ 12 h 12"/>
                <a:gd name="T4" fmla="*/ 0 w 21"/>
                <a:gd name="T5" fmla="*/ 5 h 12"/>
                <a:gd name="T6" fmla="*/ 17 w 21"/>
                <a:gd name="T7" fmla="*/ 0 h 12"/>
                <a:gd name="T8" fmla="*/ 21 w 21"/>
                <a:gd name="T9" fmla="*/ 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2"/>
                <a:gd name="T17" fmla="*/ 21 w 2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2">
                  <a:moveTo>
                    <a:pt x="21" y="7"/>
                  </a:moveTo>
                  <a:lnTo>
                    <a:pt x="0" y="12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4" name="Freeform 136"/>
            <p:cNvSpPr>
              <a:spLocks/>
            </p:cNvSpPr>
            <p:nvPr/>
          </p:nvSpPr>
          <p:spPr bwMode="auto">
            <a:xfrm>
              <a:off x="2681" y="1742"/>
              <a:ext cx="18" cy="13"/>
            </a:xfrm>
            <a:custGeom>
              <a:avLst/>
              <a:gdLst>
                <a:gd name="T0" fmla="*/ 18 w 18"/>
                <a:gd name="T1" fmla="*/ 7 h 13"/>
                <a:gd name="T2" fmla="*/ 4 w 18"/>
                <a:gd name="T3" fmla="*/ 13 h 13"/>
                <a:gd name="T4" fmla="*/ 0 w 18"/>
                <a:gd name="T5" fmla="*/ 6 h 13"/>
                <a:gd name="T6" fmla="*/ 15 w 18"/>
                <a:gd name="T7" fmla="*/ 0 h 13"/>
                <a:gd name="T8" fmla="*/ 18 w 18"/>
                <a:gd name="T9" fmla="*/ 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8" y="7"/>
                  </a:moveTo>
                  <a:lnTo>
                    <a:pt x="4" y="1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5" name="Freeform 137"/>
            <p:cNvSpPr>
              <a:spLocks/>
            </p:cNvSpPr>
            <p:nvPr/>
          </p:nvSpPr>
          <p:spPr bwMode="auto">
            <a:xfrm>
              <a:off x="2696" y="1742"/>
              <a:ext cx="3" cy="7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3 w 3"/>
                <a:gd name="T5" fmla="*/ 7 h 7"/>
                <a:gd name="T6" fmla="*/ 0 w 3"/>
                <a:gd name="T7" fmla="*/ 0 h 7"/>
                <a:gd name="T8" fmla="*/ 3 w 3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6" name="Freeform 138"/>
            <p:cNvSpPr>
              <a:spLocks/>
            </p:cNvSpPr>
            <p:nvPr/>
          </p:nvSpPr>
          <p:spPr bwMode="auto">
            <a:xfrm>
              <a:off x="2696" y="1735"/>
              <a:ext cx="14" cy="14"/>
            </a:xfrm>
            <a:custGeom>
              <a:avLst/>
              <a:gdLst>
                <a:gd name="T0" fmla="*/ 14 w 14"/>
                <a:gd name="T1" fmla="*/ 7 h 14"/>
                <a:gd name="T2" fmla="*/ 3 w 14"/>
                <a:gd name="T3" fmla="*/ 14 h 14"/>
                <a:gd name="T4" fmla="*/ 0 w 14"/>
                <a:gd name="T5" fmla="*/ 7 h 14"/>
                <a:gd name="T6" fmla="*/ 11 w 14"/>
                <a:gd name="T7" fmla="*/ 0 h 14"/>
                <a:gd name="T8" fmla="*/ 14 w 14"/>
                <a:gd name="T9" fmla="*/ 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4" y="7"/>
                  </a:moveTo>
                  <a:lnTo>
                    <a:pt x="3" y="1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7" name="Freeform 139"/>
            <p:cNvSpPr>
              <a:spLocks/>
            </p:cNvSpPr>
            <p:nvPr/>
          </p:nvSpPr>
          <p:spPr bwMode="auto">
            <a:xfrm>
              <a:off x="2707" y="1729"/>
              <a:ext cx="11" cy="13"/>
            </a:xfrm>
            <a:custGeom>
              <a:avLst/>
              <a:gdLst>
                <a:gd name="T0" fmla="*/ 11 w 11"/>
                <a:gd name="T1" fmla="*/ 6 h 13"/>
                <a:gd name="T2" fmla="*/ 3 w 11"/>
                <a:gd name="T3" fmla="*/ 13 h 13"/>
                <a:gd name="T4" fmla="*/ 0 w 11"/>
                <a:gd name="T5" fmla="*/ 6 h 13"/>
                <a:gd name="T6" fmla="*/ 5 w 11"/>
                <a:gd name="T7" fmla="*/ 0 h 13"/>
                <a:gd name="T8" fmla="*/ 11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6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8" name="Freeform 140"/>
            <p:cNvSpPr>
              <a:spLocks/>
            </p:cNvSpPr>
            <p:nvPr/>
          </p:nvSpPr>
          <p:spPr bwMode="auto">
            <a:xfrm>
              <a:off x="2712" y="1729"/>
              <a:ext cx="8" cy="6"/>
            </a:xfrm>
            <a:custGeom>
              <a:avLst/>
              <a:gdLst>
                <a:gd name="T0" fmla="*/ 6 w 8"/>
                <a:gd name="T1" fmla="*/ 6 h 6"/>
                <a:gd name="T2" fmla="*/ 8 w 8"/>
                <a:gd name="T3" fmla="*/ 4 h 6"/>
                <a:gd name="T4" fmla="*/ 8 w 8"/>
                <a:gd name="T5" fmla="*/ 4 h 6"/>
                <a:gd name="T6" fmla="*/ 0 w 8"/>
                <a:gd name="T7" fmla="*/ 0 h 6"/>
                <a:gd name="T8" fmla="*/ 6 w 8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6" y="6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89" name="Freeform 141"/>
            <p:cNvSpPr>
              <a:spLocks/>
            </p:cNvSpPr>
            <p:nvPr/>
          </p:nvSpPr>
          <p:spPr bwMode="auto">
            <a:xfrm>
              <a:off x="2712" y="1724"/>
              <a:ext cx="9" cy="9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9"/>
                  </a:lnTo>
                  <a:lnTo>
                    <a:pt x="0" y="5"/>
                  </a:lnTo>
                  <a:lnTo>
                    <a:pt x="4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0" name="Freeform 142"/>
            <p:cNvSpPr>
              <a:spLocks/>
            </p:cNvSpPr>
            <p:nvPr/>
          </p:nvSpPr>
          <p:spPr bwMode="auto">
            <a:xfrm>
              <a:off x="2716" y="1720"/>
              <a:ext cx="7" cy="7"/>
            </a:xfrm>
            <a:custGeom>
              <a:avLst/>
              <a:gdLst>
                <a:gd name="T0" fmla="*/ 5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0 w 7"/>
                <a:gd name="T7" fmla="*/ 4 h 7"/>
                <a:gd name="T8" fmla="*/ 5 w 7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5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0" y="4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1" name="Freeform 143"/>
            <p:cNvSpPr>
              <a:spLocks/>
            </p:cNvSpPr>
            <p:nvPr/>
          </p:nvSpPr>
          <p:spPr bwMode="auto">
            <a:xfrm>
              <a:off x="2712" y="1714"/>
              <a:ext cx="11" cy="10"/>
            </a:xfrm>
            <a:custGeom>
              <a:avLst/>
              <a:gdLst>
                <a:gd name="T0" fmla="*/ 8 w 11"/>
                <a:gd name="T1" fmla="*/ 0 h 10"/>
                <a:gd name="T2" fmla="*/ 11 w 11"/>
                <a:gd name="T3" fmla="*/ 6 h 10"/>
                <a:gd name="T4" fmla="*/ 4 w 11"/>
                <a:gd name="T5" fmla="*/ 10 h 10"/>
                <a:gd name="T6" fmla="*/ 0 w 11"/>
                <a:gd name="T7" fmla="*/ 2 h 10"/>
                <a:gd name="T8" fmla="*/ 8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8" y="0"/>
                  </a:moveTo>
                  <a:lnTo>
                    <a:pt x="11" y="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2" name="Freeform 144"/>
            <p:cNvSpPr>
              <a:spLocks/>
            </p:cNvSpPr>
            <p:nvPr/>
          </p:nvSpPr>
          <p:spPr bwMode="auto">
            <a:xfrm>
              <a:off x="2712" y="1711"/>
              <a:ext cx="8" cy="5"/>
            </a:xfrm>
            <a:custGeom>
              <a:avLst/>
              <a:gdLst>
                <a:gd name="T0" fmla="*/ 8 w 8"/>
                <a:gd name="T1" fmla="*/ 3 h 5"/>
                <a:gd name="T2" fmla="*/ 8 w 8"/>
                <a:gd name="T3" fmla="*/ 2 h 5"/>
                <a:gd name="T4" fmla="*/ 6 w 8"/>
                <a:gd name="T5" fmla="*/ 0 h 5"/>
                <a:gd name="T6" fmla="*/ 0 w 8"/>
                <a:gd name="T7" fmla="*/ 5 h 5"/>
                <a:gd name="T8" fmla="*/ 8 w 8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8" y="3"/>
                  </a:moveTo>
                  <a:lnTo>
                    <a:pt x="8" y="2"/>
                  </a:lnTo>
                  <a:lnTo>
                    <a:pt x="6" y="0"/>
                  </a:lnTo>
                  <a:lnTo>
                    <a:pt x="0" y="5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3" name="Freeform 145"/>
            <p:cNvSpPr>
              <a:spLocks/>
            </p:cNvSpPr>
            <p:nvPr/>
          </p:nvSpPr>
          <p:spPr bwMode="auto">
            <a:xfrm>
              <a:off x="2707" y="1703"/>
              <a:ext cx="11" cy="13"/>
            </a:xfrm>
            <a:custGeom>
              <a:avLst/>
              <a:gdLst>
                <a:gd name="T0" fmla="*/ 3 w 11"/>
                <a:gd name="T1" fmla="*/ 0 h 13"/>
                <a:gd name="T2" fmla="*/ 11 w 11"/>
                <a:gd name="T3" fmla="*/ 8 h 13"/>
                <a:gd name="T4" fmla="*/ 5 w 11"/>
                <a:gd name="T5" fmla="*/ 13 h 13"/>
                <a:gd name="T6" fmla="*/ 0 w 11"/>
                <a:gd name="T7" fmla="*/ 8 h 13"/>
                <a:gd name="T8" fmla="*/ 3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3" y="0"/>
                  </a:move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4" name="Freeform 146"/>
            <p:cNvSpPr>
              <a:spLocks/>
            </p:cNvSpPr>
            <p:nvPr/>
          </p:nvSpPr>
          <p:spPr bwMode="auto">
            <a:xfrm>
              <a:off x="2696" y="1696"/>
              <a:ext cx="14" cy="15"/>
            </a:xfrm>
            <a:custGeom>
              <a:avLst/>
              <a:gdLst>
                <a:gd name="T0" fmla="*/ 3 w 14"/>
                <a:gd name="T1" fmla="*/ 0 h 15"/>
                <a:gd name="T2" fmla="*/ 14 w 14"/>
                <a:gd name="T3" fmla="*/ 7 h 15"/>
                <a:gd name="T4" fmla="*/ 11 w 14"/>
                <a:gd name="T5" fmla="*/ 15 h 15"/>
                <a:gd name="T6" fmla="*/ 0 w 14"/>
                <a:gd name="T7" fmla="*/ 7 h 15"/>
                <a:gd name="T8" fmla="*/ 3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3" y="0"/>
                  </a:moveTo>
                  <a:lnTo>
                    <a:pt x="14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5" name="Freeform 147"/>
            <p:cNvSpPr>
              <a:spLocks/>
            </p:cNvSpPr>
            <p:nvPr/>
          </p:nvSpPr>
          <p:spPr bwMode="auto">
            <a:xfrm>
              <a:off x="2696" y="1696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3 w 3"/>
                <a:gd name="T5" fmla="*/ 0 h 7"/>
                <a:gd name="T6" fmla="*/ 0 w 3"/>
                <a:gd name="T7" fmla="*/ 7 h 7"/>
                <a:gd name="T8" fmla="*/ 3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6" name="Freeform 148"/>
            <p:cNvSpPr>
              <a:spLocks/>
            </p:cNvSpPr>
            <p:nvPr/>
          </p:nvSpPr>
          <p:spPr bwMode="auto">
            <a:xfrm>
              <a:off x="2681" y="1691"/>
              <a:ext cx="18" cy="12"/>
            </a:xfrm>
            <a:custGeom>
              <a:avLst/>
              <a:gdLst>
                <a:gd name="T0" fmla="*/ 4 w 18"/>
                <a:gd name="T1" fmla="*/ 0 h 12"/>
                <a:gd name="T2" fmla="*/ 18 w 18"/>
                <a:gd name="T3" fmla="*/ 5 h 12"/>
                <a:gd name="T4" fmla="*/ 15 w 18"/>
                <a:gd name="T5" fmla="*/ 12 h 12"/>
                <a:gd name="T6" fmla="*/ 0 w 18"/>
                <a:gd name="T7" fmla="*/ 7 h 12"/>
                <a:gd name="T8" fmla="*/ 4 w 1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4" y="0"/>
                  </a:moveTo>
                  <a:lnTo>
                    <a:pt x="18" y="5"/>
                  </a:lnTo>
                  <a:lnTo>
                    <a:pt x="15" y="12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7" name="Freeform 149"/>
            <p:cNvSpPr>
              <a:spLocks/>
            </p:cNvSpPr>
            <p:nvPr/>
          </p:nvSpPr>
          <p:spPr bwMode="auto">
            <a:xfrm>
              <a:off x="2664" y="1685"/>
              <a:ext cx="21" cy="13"/>
            </a:xfrm>
            <a:custGeom>
              <a:avLst/>
              <a:gdLst>
                <a:gd name="T0" fmla="*/ 0 w 21"/>
                <a:gd name="T1" fmla="*/ 0 h 13"/>
                <a:gd name="T2" fmla="*/ 21 w 21"/>
                <a:gd name="T3" fmla="*/ 6 h 13"/>
                <a:gd name="T4" fmla="*/ 17 w 21"/>
                <a:gd name="T5" fmla="*/ 13 h 13"/>
                <a:gd name="T6" fmla="*/ 0 w 21"/>
                <a:gd name="T7" fmla="*/ 7 h 13"/>
                <a:gd name="T8" fmla="*/ 0 w 2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0"/>
                  </a:moveTo>
                  <a:lnTo>
                    <a:pt x="21" y="6"/>
                  </a:lnTo>
                  <a:lnTo>
                    <a:pt x="17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8" name="Freeform 150"/>
            <p:cNvSpPr>
              <a:spLocks/>
            </p:cNvSpPr>
            <p:nvPr/>
          </p:nvSpPr>
          <p:spPr bwMode="auto">
            <a:xfrm>
              <a:off x="2644" y="1681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699" name="Freeform 151"/>
            <p:cNvSpPr>
              <a:spLocks/>
            </p:cNvSpPr>
            <p:nvPr/>
          </p:nvSpPr>
          <p:spPr bwMode="auto">
            <a:xfrm>
              <a:off x="2620" y="1678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3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3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0" name="Freeform 152"/>
            <p:cNvSpPr>
              <a:spLocks/>
            </p:cNvSpPr>
            <p:nvPr/>
          </p:nvSpPr>
          <p:spPr bwMode="auto">
            <a:xfrm>
              <a:off x="2595" y="1676"/>
              <a:ext cx="25" cy="9"/>
            </a:xfrm>
            <a:custGeom>
              <a:avLst/>
              <a:gdLst>
                <a:gd name="T0" fmla="*/ 0 w 25"/>
                <a:gd name="T1" fmla="*/ 0 h 9"/>
                <a:gd name="T2" fmla="*/ 25 w 25"/>
                <a:gd name="T3" fmla="*/ 2 h 9"/>
                <a:gd name="T4" fmla="*/ 25 w 25"/>
                <a:gd name="T5" fmla="*/ 9 h 9"/>
                <a:gd name="T6" fmla="*/ 0 w 25"/>
                <a:gd name="T7" fmla="*/ 7 h 9"/>
                <a:gd name="T8" fmla="*/ 0 w 2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0"/>
                  </a:moveTo>
                  <a:lnTo>
                    <a:pt x="25" y="2"/>
                  </a:lnTo>
                  <a:lnTo>
                    <a:pt x="25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1" name="Freeform 153"/>
            <p:cNvSpPr>
              <a:spLocks/>
            </p:cNvSpPr>
            <p:nvPr/>
          </p:nvSpPr>
          <p:spPr bwMode="auto">
            <a:xfrm>
              <a:off x="2569" y="1674"/>
              <a:ext cx="26" cy="9"/>
            </a:xfrm>
            <a:custGeom>
              <a:avLst/>
              <a:gdLst>
                <a:gd name="T0" fmla="*/ 0 w 26"/>
                <a:gd name="T1" fmla="*/ 0 h 9"/>
                <a:gd name="T2" fmla="*/ 26 w 26"/>
                <a:gd name="T3" fmla="*/ 2 h 9"/>
                <a:gd name="T4" fmla="*/ 26 w 26"/>
                <a:gd name="T5" fmla="*/ 9 h 9"/>
                <a:gd name="T6" fmla="*/ 0 w 26"/>
                <a:gd name="T7" fmla="*/ 7 h 9"/>
                <a:gd name="T8" fmla="*/ 0 w 26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0"/>
                  </a:moveTo>
                  <a:lnTo>
                    <a:pt x="26" y="2"/>
                  </a:lnTo>
                  <a:lnTo>
                    <a:pt x="26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2" name="Freeform 154"/>
            <p:cNvSpPr>
              <a:spLocks/>
            </p:cNvSpPr>
            <p:nvPr/>
          </p:nvSpPr>
          <p:spPr bwMode="auto">
            <a:xfrm>
              <a:off x="2542" y="1674"/>
              <a:ext cx="27" cy="9"/>
            </a:xfrm>
            <a:custGeom>
              <a:avLst/>
              <a:gdLst>
                <a:gd name="T0" fmla="*/ 0 w 27"/>
                <a:gd name="T1" fmla="*/ 2 h 9"/>
                <a:gd name="T2" fmla="*/ 27 w 27"/>
                <a:gd name="T3" fmla="*/ 0 h 9"/>
                <a:gd name="T4" fmla="*/ 27 w 27"/>
                <a:gd name="T5" fmla="*/ 7 h 9"/>
                <a:gd name="T6" fmla="*/ 0 w 27"/>
                <a:gd name="T7" fmla="*/ 9 h 9"/>
                <a:gd name="T8" fmla="*/ 0 w 27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"/>
                <a:gd name="T17" fmla="*/ 27 w 2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">
                  <a:moveTo>
                    <a:pt x="0" y="2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3" name="Freeform 155"/>
            <p:cNvSpPr>
              <a:spLocks/>
            </p:cNvSpPr>
            <p:nvPr/>
          </p:nvSpPr>
          <p:spPr bwMode="auto">
            <a:xfrm>
              <a:off x="2516" y="1676"/>
              <a:ext cx="26" cy="9"/>
            </a:xfrm>
            <a:custGeom>
              <a:avLst/>
              <a:gdLst>
                <a:gd name="T0" fmla="*/ 0 w 26"/>
                <a:gd name="T1" fmla="*/ 2 h 9"/>
                <a:gd name="T2" fmla="*/ 26 w 26"/>
                <a:gd name="T3" fmla="*/ 0 h 9"/>
                <a:gd name="T4" fmla="*/ 26 w 26"/>
                <a:gd name="T5" fmla="*/ 7 h 9"/>
                <a:gd name="T6" fmla="*/ 0 w 26"/>
                <a:gd name="T7" fmla="*/ 9 h 9"/>
                <a:gd name="T8" fmla="*/ 0 w 26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2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4" name="Freeform 156"/>
            <p:cNvSpPr>
              <a:spLocks/>
            </p:cNvSpPr>
            <p:nvPr/>
          </p:nvSpPr>
          <p:spPr bwMode="auto">
            <a:xfrm>
              <a:off x="2492" y="1678"/>
              <a:ext cx="24" cy="11"/>
            </a:xfrm>
            <a:custGeom>
              <a:avLst/>
              <a:gdLst>
                <a:gd name="T0" fmla="*/ 0 w 24"/>
                <a:gd name="T1" fmla="*/ 3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3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5" name="Freeform 157"/>
            <p:cNvSpPr>
              <a:spLocks/>
            </p:cNvSpPr>
            <p:nvPr/>
          </p:nvSpPr>
          <p:spPr bwMode="auto">
            <a:xfrm>
              <a:off x="2472" y="1681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6" name="Freeform 158"/>
            <p:cNvSpPr>
              <a:spLocks/>
            </p:cNvSpPr>
            <p:nvPr/>
          </p:nvSpPr>
          <p:spPr bwMode="auto">
            <a:xfrm>
              <a:off x="2452" y="1685"/>
              <a:ext cx="20" cy="13"/>
            </a:xfrm>
            <a:custGeom>
              <a:avLst/>
              <a:gdLst>
                <a:gd name="T0" fmla="*/ 0 w 20"/>
                <a:gd name="T1" fmla="*/ 6 h 13"/>
                <a:gd name="T2" fmla="*/ 20 w 20"/>
                <a:gd name="T3" fmla="*/ 0 h 13"/>
                <a:gd name="T4" fmla="*/ 20 w 20"/>
                <a:gd name="T5" fmla="*/ 7 h 13"/>
                <a:gd name="T6" fmla="*/ 3 w 20"/>
                <a:gd name="T7" fmla="*/ 13 h 13"/>
                <a:gd name="T8" fmla="*/ 0 w 20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6"/>
                  </a:moveTo>
                  <a:lnTo>
                    <a:pt x="20" y="0"/>
                  </a:lnTo>
                  <a:lnTo>
                    <a:pt x="20" y="7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7" name="Freeform 159"/>
            <p:cNvSpPr>
              <a:spLocks/>
            </p:cNvSpPr>
            <p:nvPr/>
          </p:nvSpPr>
          <p:spPr bwMode="auto">
            <a:xfrm>
              <a:off x="2437" y="1691"/>
              <a:ext cx="18" cy="12"/>
            </a:xfrm>
            <a:custGeom>
              <a:avLst/>
              <a:gdLst>
                <a:gd name="T0" fmla="*/ 0 w 18"/>
                <a:gd name="T1" fmla="*/ 5 h 12"/>
                <a:gd name="T2" fmla="*/ 15 w 18"/>
                <a:gd name="T3" fmla="*/ 0 h 12"/>
                <a:gd name="T4" fmla="*/ 18 w 18"/>
                <a:gd name="T5" fmla="*/ 7 h 12"/>
                <a:gd name="T6" fmla="*/ 4 w 18"/>
                <a:gd name="T7" fmla="*/ 12 h 12"/>
                <a:gd name="T8" fmla="*/ 0 w 18"/>
                <a:gd name="T9" fmla="*/ 5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0" y="5"/>
                  </a:moveTo>
                  <a:lnTo>
                    <a:pt x="15" y="0"/>
                  </a:lnTo>
                  <a:lnTo>
                    <a:pt x="18" y="7"/>
                  </a:lnTo>
                  <a:lnTo>
                    <a:pt x="4" y="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8" name="Freeform 160"/>
            <p:cNvSpPr>
              <a:spLocks/>
            </p:cNvSpPr>
            <p:nvPr/>
          </p:nvSpPr>
          <p:spPr bwMode="auto">
            <a:xfrm>
              <a:off x="2437" y="1696"/>
              <a:ext cx="4" cy="7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0 h 7"/>
                <a:gd name="T4" fmla="*/ 0 w 4"/>
                <a:gd name="T5" fmla="*/ 0 h 7"/>
                <a:gd name="T6" fmla="*/ 4 w 4"/>
                <a:gd name="T7" fmla="*/ 7 h 7"/>
                <a:gd name="T8" fmla="*/ 0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0"/>
                  </a:moveTo>
                  <a:lnTo>
                    <a:pt x="0" y="0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09" name="Freeform 161"/>
            <p:cNvSpPr>
              <a:spLocks/>
            </p:cNvSpPr>
            <p:nvPr/>
          </p:nvSpPr>
          <p:spPr bwMode="auto">
            <a:xfrm>
              <a:off x="2426" y="1696"/>
              <a:ext cx="15" cy="15"/>
            </a:xfrm>
            <a:custGeom>
              <a:avLst/>
              <a:gdLst>
                <a:gd name="T0" fmla="*/ 0 w 15"/>
                <a:gd name="T1" fmla="*/ 7 h 15"/>
                <a:gd name="T2" fmla="*/ 11 w 15"/>
                <a:gd name="T3" fmla="*/ 0 h 15"/>
                <a:gd name="T4" fmla="*/ 15 w 15"/>
                <a:gd name="T5" fmla="*/ 7 h 15"/>
                <a:gd name="T6" fmla="*/ 4 w 15"/>
                <a:gd name="T7" fmla="*/ 15 h 15"/>
                <a:gd name="T8" fmla="*/ 0 w 15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0" y="7"/>
                  </a:moveTo>
                  <a:lnTo>
                    <a:pt x="11" y="0"/>
                  </a:lnTo>
                  <a:lnTo>
                    <a:pt x="15" y="7"/>
                  </a:lnTo>
                  <a:lnTo>
                    <a:pt x="4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0" name="Freeform 162"/>
            <p:cNvSpPr>
              <a:spLocks/>
            </p:cNvSpPr>
            <p:nvPr/>
          </p:nvSpPr>
          <p:spPr bwMode="auto">
            <a:xfrm>
              <a:off x="2419" y="1703"/>
              <a:ext cx="11" cy="13"/>
            </a:xfrm>
            <a:custGeom>
              <a:avLst/>
              <a:gdLst>
                <a:gd name="T0" fmla="*/ 0 w 11"/>
                <a:gd name="T1" fmla="*/ 8 h 13"/>
                <a:gd name="T2" fmla="*/ 7 w 11"/>
                <a:gd name="T3" fmla="*/ 0 h 13"/>
                <a:gd name="T4" fmla="*/ 11 w 11"/>
                <a:gd name="T5" fmla="*/ 8 h 13"/>
                <a:gd name="T6" fmla="*/ 5 w 11"/>
                <a:gd name="T7" fmla="*/ 13 h 13"/>
                <a:gd name="T8" fmla="*/ 0 w 11"/>
                <a:gd name="T9" fmla="*/ 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8"/>
                  </a:moveTo>
                  <a:lnTo>
                    <a:pt x="7" y="0"/>
                  </a:ln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1" name="Freeform 163"/>
            <p:cNvSpPr>
              <a:spLocks/>
            </p:cNvSpPr>
            <p:nvPr/>
          </p:nvSpPr>
          <p:spPr bwMode="auto">
            <a:xfrm>
              <a:off x="2417" y="1711"/>
              <a:ext cx="7" cy="5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2 h 5"/>
                <a:gd name="T4" fmla="*/ 0 w 7"/>
                <a:gd name="T5" fmla="*/ 3 h 5"/>
                <a:gd name="T6" fmla="*/ 7 w 7"/>
                <a:gd name="T7" fmla="*/ 5 h 5"/>
                <a:gd name="T8" fmla="*/ 2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7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2" name="Freeform 164"/>
            <p:cNvSpPr>
              <a:spLocks/>
            </p:cNvSpPr>
            <p:nvPr/>
          </p:nvSpPr>
          <p:spPr bwMode="auto">
            <a:xfrm>
              <a:off x="2415" y="1714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2 w 9"/>
                <a:gd name="T3" fmla="*/ 0 h 10"/>
                <a:gd name="T4" fmla="*/ 9 w 9"/>
                <a:gd name="T5" fmla="*/ 2 h 10"/>
                <a:gd name="T6" fmla="*/ 7 w 9"/>
                <a:gd name="T7" fmla="*/ 1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0" y="8"/>
                  </a:moveTo>
                  <a:lnTo>
                    <a:pt x="2" y="0"/>
                  </a:lnTo>
                  <a:lnTo>
                    <a:pt x="9" y="2"/>
                  </a:lnTo>
                  <a:lnTo>
                    <a:pt x="7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3" name="Freeform 165"/>
            <p:cNvSpPr>
              <a:spLocks/>
            </p:cNvSpPr>
            <p:nvPr/>
          </p:nvSpPr>
          <p:spPr bwMode="auto">
            <a:xfrm>
              <a:off x="2415" y="1722"/>
              <a:ext cx="7" cy="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2 h 3"/>
                <a:gd name="T4" fmla="*/ 0 w 7"/>
                <a:gd name="T5" fmla="*/ 3 h 3"/>
                <a:gd name="T6" fmla="*/ 7 w 7"/>
                <a:gd name="T7" fmla="*/ 2 h 3"/>
                <a:gd name="T8" fmla="*/ 0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4" name="Freeform 166"/>
            <p:cNvSpPr>
              <a:spLocks/>
            </p:cNvSpPr>
            <p:nvPr/>
          </p:nvSpPr>
          <p:spPr bwMode="auto">
            <a:xfrm>
              <a:off x="2415" y="1724"/>
              <a:ext cx="9" cy="7"/>
            </a:xfrm>
            <a:custGeom>
              <a:avLst/>
              <a:gdLst>
                <a:gd name="T0" fmla="*/ 2 w 9"/>
                <a:gd name="T1" fmla="*/ 7 h 7"/>
                <a:gd name="T2" fmla="*/ 0 w 9"/>
                <a:gd name="T3" fmla="*/ 1 h 7"/>
                <a:gd name="T4" fmla="*/ 7 w 9"/>
                <a:gd name="T5" fmla="*/ 0 h 7"/>
                <a:gd name="T6" fmla="*/ 9 w 9"/>
                <a:gd name="T7" fmla="*/ 5 h 7"/>
                <a:gd name="T8" fmla="*/ 2 w 9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2" y="7"/>
                  </a:moveTo>
                  <a:lnTo>
                    <a:pt x="0" y="1"/>
                  </a:lnTo>
                  <a:lnTo>
                    <a:pt x="7" y="0"/>
                  </a:lnTo>
                  <a:lnTo>
                    <a:pt x="9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5" name="Freeform 167"/>
            <p:cNvSpPr>
              <a:spLocks/>
            </p:cNvSpPr>
            <p:nvPr/>
          </p:nvSpPr>
          <p:spPr bwMode="auto">
            <a:xfrm>
              <a:off x="2417" y="1729"/>
              <a:ext cx="7" cy="6"/>
            </a:xfrm>
            <a:custGeom>
              <a:avLst/>
              <a:gdLst>
                <a:gd name="T0" fmla="*/ 0 w 7"/>
                <a:gd name="T1" fmla="*/ 2 h 6"/>
                <a:gd name="T2" fmla="*/ 0 w 7"/>
                <a:gd name="T3" fmla="*/ 4 h 6"/>
                <a:gd name="T4" fmla="*/ 2 w 7"/>
                <a:gd name="T5" fmla="*/ 6 h 6"/>
                <a:gd name="T6" fmla="*/ 7 w 7"/>
                <a:gd name="T7" fmla="*/ 0 h 6"/>
                <a:gd name="T8" fmla="*/ 0 w 7"/>
                <a:gd name="T9" fmla="*/ 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2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6" name="Freeform 168"/>
            <p:cNvSpPr>
              <a:spLocks/>
            </p:cNvSpPr>
            <p:nvPr/>
          </p:nvSpPr>
          <p:spPr bwMode="auto">
            <a:xfrm>
              <a:off x="2419" y="1729"/>
              <a:ext cx="11" cy="13"/>
            </a:xfrm>
            <a:custGeom>
              <a:avLst/>
              <a:gdLst>
                <a:gd name="T0" fmla="*/ 7 w 11"/>
                <a:gd name="T1" fmla="*/ 13 h 13"/>
                <a:gd name="T2" fmla="*/ 0 w 11"/>
                <a:gd name="T3" fmla="*/ 6 h 13"/>
                <a:gd name="T4" fmla="*/ 5 w 11"/>
                <a:gd name="T5" fmla="*/ 0 h 13"/>
                <a:gd name="T6" fmla="*/ 11 w 11"/>
                <a:gd name="T7" fmla="*/ 6 h 13"/>
                <a:gd name="T8" fmla="*/ 7 w 11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7" y="13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7" name="Freeform 169"/>
            <p:cNvSpPr>
              <a:spLocks/>
            </p:cNvSpPr>
            <p:nvPr/>
          </p:nvSpPr>
          <p:spPr bwMode="auto">
            <a:xfrm>
              <a:off x="2426" y="1735"/>
              <a:ext cx="15" cy="14"/>
            </a:xfrm>
            <a:custGeom>
              <a:avLst/>
              <a:gdLst>
                <a:gd name="T0" fmla="*/ 11 w 15"/>
                <a:gd name="T1" fmla="*/ 14 h 14"/>
                <a:gd name="T2" fmla="*/ 0 w 15"/>
                <a:gd name="T3" fmla="*/ 7 h 14"/>
                <a:gd name="T4" fmla="*/ 4 w 15"/>
                <a:gd name="T5" fmla="*/ 0 h 14"/>
                <a:gd name="T6" fmla="*/ 15 w 15"/>
                <a:gd name="T7" fmla="*/ 7 h 14"/>
                <a:gd name="T8" fmla="*/ 11 w 15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11" y="14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5" y="7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8" name="Freeform 170"/>
            <p:cNvSpPr>
              <a:spLocks/>
            </p:cNvSpPr>
            <p:nvPr/>
          </p:nvSpPr>
          <p:spPr bwMode="auto">
            <a:xfrm>
              <a:off x="2437" y="1742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0 w 4"/>
                <a:gd name="T5" fmla="*/ 7 h 7"/>
                <a:gd name="T6" fmla="*/ 4 w 4"/>
                <a:gd name="T7" fmla="*/ 0 h 7"/>
                <a:gd name="T8" fmla="*/ 0 w 4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19" name="Freeform 171"/>
            <p:cNvSpPr>
              <a:spLocks/>
            </p:cNvSpPr>
            <p:nvPr/>
          </p:nvSpPr>
          <p:spPr bwMode="auto">
            <a:xfrm>
              <a:off x="2437" y="1742"/>
              <a:ext cx="18" cy="13"/>
            </a:xfrm>
            <a:custGeom>
              <a:avLst/>
              <a:gdLst>
                <a:gd name="T0" fmla="*/ 15 w 18"/>
                <a:gd name="T1" fmla="*/ 13 h 13"/>
                <a:gd name="T2" fmla="*/ 0 w 18"/>
                <a:gd name="T3" fmla="*/ 7 h 13"/>
                <a:gd name="T4" fmla="*/ 4 w 18"/>
                <a:gd name="T5" fmla="*/ 0 h 13"/>
                <a:gd name="T6" fmla="*/ 18 w 18"/>
                <a:gd name="T7" fmla="*/ 6 h 13"/>
                <a:gd name="T8" fmla="*/ 15 w 18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5" y="13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8" y="6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0" name="Freeform 172"/>
            <p:cNvSpPr>
              <a:spLocks/>
            </p:cNvSpPr>
            <p:nvPr/>
          </p:nvSpPr>
          <p:spPr bwMode="auto">
            <a:xfrm>
              <a:off x="2452" y="1748"/>
              <a:ext cx="20" cy="12"/>
            </a:xfrm>
            <a:custGeom>
              <a:avLst/>
              <a:gdLst>
                <a:gd name="T0" fmla="*/ 20 w 20"/>
                <a:gd name="T1" fmla="*/ 12 h 12"/>
                <a:gd name="T2" fmla="*/ 0 w 20"/>
                <a:gd name="T3" fmla="*/ 7 h 12"/>
                <a:gd name="T4" fmla="*/ 3 w 20"/>
                <a:gd name="T5" fmla="*/ 0 h 12"/>
                <a:gd name="T6" fmla="*/ 20 w 20"/>
                <a:gd name="T7" fmla="*/ 5 h 12"/>
                <a:gd name="T8" fmla="*/ 20 w 20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2"/>
                <a:gd name="T17" fmla="*/ 20 w 20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2">
                  <a:moveTo>
                    <a:pt x="20" y="12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20" y="5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1" name="Freeform 173"/>
            <p:cNvSpPr>
              <a:spLocks/>
            </p:cNvSpPr>
            <p:nvPr/>
          </p:nvSpPr>
          <p:spPr bwMode="auto">
            <a:xfrm>
              <a:off x="2472" y="1753"/>
              <a:ext cx="20" cy="11"/>
            </a:xfrm>
            <a:custGeom>
              <a:avLst/>
              <a:gdLst>
                <a:gd name="T0" fmla="*/ 20 w 20"/>
                <a:gd name="T1" fmla="*/ 11 h 11"/>
                <a:gd name="T2" fmla="*/ 0 w 20"/>
                <a:gd name="T3" fmla="*/ 7 h 11"/>
                <a:gd name="T4" fmla="*/ 0 w 20"/>
                <a:gd name="T5" fmla="*/ 0 h 11"/>
                <a:gd name="T6" fmla="*/ 20 w 20"/>
                <a:gd name="T7" fmla="*/ 4 h 11"/>
                <a:gd name="T8" fmla="*/ 20 w 20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2" name="Freeform 174"/>
            <p:cNvSpPr>
              <a:spLocks/>
            </p:cNvSpPr>
            <p:nvPr/>
          </p:nvSpPr>
          <p:spPr bwMode="auto">
            <a:xfrm>
              <a:off x="2492" y="1757"/>
              <a:ext cx="24" cy="11"/>
            </a:xfrm>
            <a:custGeom>
              <a:avLst/>
              <a:gdLst>
                <a:gd name="T0" fmla="*/ 24 w 24"/>
                <a:gd name="T1" fmla="*/ 11 h 11"/>
                <a:gd name="T2" fmla="*/ 0 w 24"/>
                <a:gd name="T3" fmla="*/ 7 h 11"/>
                <a:gd name="T4" fmla="*/ 0 w 24"/>
                <a:gd name="T5" fmla="*/ 0 h 11"/>
                <a:gd name="T6" fmla="*/ 24 w 24"/>
                <a:gd name="T7" fmla="*/ 3 h 11"/>
                <a:gd name="T8" fmla="*/ 24 w 24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4" y="3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3" name="Freeform 175"/>
            <p:cNvSpPr>
              <a:spLocks/>
            </p:cNvSpPr>
            <p:nvPr/>
          </p:nvSpPr>
          <p:spPr bwMode="auto">
            <a:xfrm>
              <a:off x="2516" y="1760"/>
              <a:ext cx="26" cy="10"/>
            </a:xfrm>
            <a:custGeom>
              <a:avLst/>
              <a:gdLst>
                <a:gd name="T0" fmla="*/ 26 w 26"/>
                <a:gd name="T1" fmla="*/ 10 h 10"/>
                <a:gd name="T2" fmla="*/ 0 w 26"/>
                <a:gd name="T3" fmla="*/ 8 h 10"/>
                <a:gd name="T4" fmla="*/ 0 w 26"/>
                <a:gd name="T5" fmla="*/ 0 h 10"/>
                <a:gd name="T6" fmla="*/ 26 w 26"/>
                <a:gd name="T7" fmla="*/ 2 h 10"/>
                <a:gd name="T8" fmla="*/ 26 w 26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0"/>
                <a:gd name="T17" fmla="*/ 26 w 2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0">
                  <a:moveTo>
                    <a:pt x="26" y="1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6" y="2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4" name="Freeform 176"/>
            <p:cNvSpPr>
              <a:spLocks/>
            </p:cNvSpPr>
            <p:nvPr/>
          </p:nvSpPr>
          <p:spPr bwMode="auto">
            <a:xfrm>
              <a:off x="2542" y="1762"/>
              <a:ext cx="27" cy="9"/>
            </a:xfrm>
            <a:custGeom>
              <a:avLst/>
              <a:gdLst>
                <a:gd name="T0" fmla="*/ 0 w 27"/>
                <a:gd name="T1" fmla="*/ 8 h 9"/>
                <a:gd name="T2" fmla="*/ 0 w 27"/>
                <a:gd name="T3" fmla="*/ 0 h 9"/>
                <a:gd name="T4" fmla="*/ 27 w 27"/>
                <a:gd name="T5" fmla="*/ 2 h 9"/>
                <a:gd name="T6" fmla="*/ 27 w 27"/>
                <a:gd name="T7" fmla="*/ 9 h 9"/>
                <a:gd name="T8" fmla="*/ 0 w 27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"/>
                <a:gd name="T17" fmla="*/ 27 w 2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">
                  <a:moveTo>
                    <a:pt x="0" y="8"/>
                  </a:moveTo>
                  <a:lnTo>
                    <a:pt x="0" y="0"/>
                  </a:lnTo>
                  <a:lnTo>
                    <a:pt x="27" y="2"/>
                  </a:lnTo>
                  <a:lnTo>
                    <a:pt x="27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5" name="Rectangle 177"/>
            <p:cNvSpPr>
              <a:spLocks noChangeArrowheads="1"/>
            </p:cNvSpPr>
            <p:nvPr/>
          </p:nvSpPr>
          <p:spPr bwMode="auto">
            <a:xfrm>
              <a:off x="2944" y="18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TW"/>
            </a:p>
          </p:txBody>
        </p:sp>
        <p:sp>
          <p:nvSpPr>
            <p:cNvPr id="13726" name="Freeform 178"/>
            <p:cNvSpPr>
              <a:spLocks/>
            </p:cNvSpPr>
            <p:nvPr/>
          </p:nvSpPr>
          <p:spPr bwMode="auto">
            <a:xfrm>
              <a:off x="3092" y="3637"/>
              <a:ext cx="9" cy="9"/>
            </a:xfrm>
            <a:custGeom>
              <a:avLst/>
              <a:gdLst>
                <a:gd name="T0" fmla="*/ 0 w 9"/>
                <a:gd name="T1" fmla="*/ 7 h 9"/>
                <a:gd name="T2" fmla="*/ 2 w 9"/>
                <a:gd name="T3" fmla="*/ 0 h 9"/>
                <a:gd name="T4" fmla="*/ 9 w 9"/>
                <a:gd name="T5" fmla="*/ 0 h 9"/>
                <a:gd name="T6" fmla="*/ 7 w 9"/>
                <a:gd name="T7" fmla="*/ 9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7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7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7" name="Freeform 179"/>
            <p:cNvSpPr>
              <a:spLocks/>
            </p:cNvSpPr>
            <p:nvPr/>
          </p:nvSpPr>
          <p:spPr bwMode="auto">
            <a:xfrm>
              <a:off x="3092" y="3644"/>
              <a:ext cx="7" cy="6"/>
            </a:xfrm>
            <a:custGeom>
              <a:avLst/>
              <a:gdLst>
                <a:gd name="T0" fmla="*/ 0 w 7"/>
                <a:gd name="T1" fmla="*/ 0 h 6"/>
                <a:gd name="T2" fmla="*/ 6 w 7"/>
                <a:gd name="T3" fmla="*/ 6 h 6"/>
                <a:gd name="T4" fmla="*/ 7 w 7"/>
                <a:gd name="T5" fmla="*/ 4 h 6"/>
                <a:gd name="T6" fmla="*/ 7 w 7"/>
                <a:gd name="T7" fmla="*/ 2 h 6"/>
                <a:gd name="T8" fmla="*/ 0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0"/>
                  </a:moveTo>
                  <a:lnTo>
                    <a:pt x="6" y="6"/>
                  </a:ln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8" name="Freeform 180"/>
            <p:cNvSpPr>
              <a:spLocks/>
            </p:cNvSpPr>
            <p:nvPr/>
          </p:nvSpPr>
          <p:spPr bwMode="auto">
            <a:xfrm>
              <a:off x="3087" y="3644"/>
              <a:ext cx="11" cy="13"/>
            </a:xfrm>
            <a:custGeom>
              <a:avLst/>
              <a:gdLst>
                <a:gd name="T0" fmla="*/ 0 w 11"/>
                <a:gd name="T1" fmla="*/ 6 h 13"/>
                <a:gd name="T2" fmla="*/ 5 w 11"/>
                <a:gd name="T3" fmla="*/ 0 h 13"/>
                <a:gd name="T4" fmla="*/ 11 w 11"/>
                <a:gd name="T5" fmla="*/ 6 h 13"/>
                <a:gd name="T6" fmla="*/ 3 w 11"/>
                <a:gd name="T7" fmla="*/ 13 h 13"/>
                <a:gd name="T8" fmla="*/ 0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29" name="Freeform 181"/>
            <p:cNvSpPr>
              <a:spLocks/>
            </p:cNvSpPr>
            <p:nvPr/>
          </p:nvSpPr>
          <p:spPr bwMode="auto">
            <a:xfrm>
              <a:off x="3076" y="3650"/>
              <a:ext cx="14" cy="15"/>
            </a:xfrm>
            <a:custGeom>
              <a:avLst/>
              <a:gdLst>
                <a:gd name="T0" fmla="*/ 0 w 14"/>
                <a:gd name="T1" fmla="*/ 7 h 15"/>
                <a:gd name="T2" fmla="*/ 11 w 14"/>
                <a:gd name="T3" fmla="*/ 0 h 15"/>
                <a:gd name="T4" fmla="*/ 14 w 14"/>
                <a:gd name="T5" fmla="*/ 7 h 15"/>
                <a:gd name="T6" fmla="*/ 3 w 14"/>
                <a:gd name="T7" fmla="*/ 15 h 15"/>
                <a:gd name="T8" fmla="*/ 0 w 14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7"/>
                  </a:moveTo>
                  <a:lnTo>
                    <a:pt x="11" y="0"/>
                  </a:lnTo>
                  <a:lnTo>
                    <a:pt x="14" y="7"/>
                  </a:lnTo>
                  <a:lnTo>
                    <a:pt x="3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0" name="Freeform 182"/>
            <p:cNvSpPr>
              <a:spLocks/>
            </p:cNvSpPr>
            <p:nvPr/>
          </p:nvSpPr>
          <p:spPr bwMode="auto">
            <a:xfrm>
              <a:off x="3076" y="3657"/>
              <a:ext cx="3" cy="8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0" y="0"/>
                  </a:move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1" name="Freeform 183"/>
            <p:cNvSpPr>
              <a:spLocks/>
            </p:cNvSpPr>
            <p:nvPr/>
          </p:nvSpPr>
          <p:spPr bwMode="auto">
            <a:xfrm>
              <a:off x="3061" y="3657"/>
              <a:ext cx="18" cy="13"/>
            </a:xfrm>
            <a:custGeom>
              <a:avLst/>
              <a:gdLst>
                <a:gd name="T0" fmla="*/ 0 w 18"/>
                <a:gd name="T1" fmla="*/ 6 h 13"/>
                <a:gd name="T2" fmla="*/ 15 w 18"/>
                <a:gd name="T3" fmla="*/ 0 h 13"/>
                <a:gd name="T4" fmla="*/ 18 w 18"/>
                <a:gd name="T5" fmla="*/ 8 h 13"/>
                <a:gd name="T6" fmla="*/ 4 w 18"/>
                <a:gd name="T7" fmla="*/ 13 h 13"/>
                <a:gd name="T8" fmla="*/ 0 w 18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0" y="6"/>
                  </a:moveTo>
                  <a:lnTo>
                    <a:pt x="15" y="0"/>
                  </a:lnTo>
                  <a:lnTo>
                    <a:pt x="18" y="8"/>
                  </a:lnTo>
                  <a:lnTo>
                    <a:pt x="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2" name="Freeform 184"/>
            <p:cNvSpPr>
              <a:spLocks/>
            </p:cNvSpPr>
            <p:nvPr/>
          </p:nvSpPr>
          <p:spPr bwMode="auto">
            <a:xfrm>
              <a:off x="3044" y="3663"/>
              <a:ext cx="21" cy="13"/>
            </a:xfrm>
            <a:custGeom>
              <a:avLst/>
              <a:gdLst>
                <a:gd name="T0" fmla="*/ 0 w 21"/>
                <a:gd name="T1" fmla="*/ 5 h 13"/>
                <a:gd name="T2" fmla="*/ 17 w 21"/>
                <a:gd name="T3" fmla="*/ 0 h 13"/>
                <a:gd name="T4" fmla="*/ 21 w 21"/>
                <a:gd name="T5" fmla="*/ 7 h 13"/>
                <a:gd name="T6" fmla="*/ 0 w 21"/>
                <a:gd name="T7" fmla="*/ 13 h 13"/>
                <a:gd name="T8" fmla="*/ 0 w 21"/>
                <a:gd name="T9" fmla="*/ 5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lnTo>
                    <a:pt x="17" y="0"/>
                  </a:lnTo>
                  <a:lnTo>
                    <a:pt x="21" y="7"/>
                  </a:lnTo>
                  <a:lnTo>
                    <a:pt x="0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3" name="Freeform 185"/>
            <p:cNvSpPr>
              <a:spLocks/>
            </p:cNvSpPr>
            <p:nvPr/>
          </p:nvSpPr>
          <p:spPr bwMode="auto">
            <a:xfrm>
              <a:off x="3022" y="3668"/>
              <a:ext cx="22" cy="11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0 h 11"/>
                <a:gd name="T4" fmla="*/ 22 w 22"/>
                <a:gd name="T5" fmla="*/ 8 h 11"/>
                <a:gd name="T6" fmla="*/ 0 w 22"/>
                <a:gd name="T7" fmla="*/ 11 h 11"/>
                <a:gd name="T8" fmla="*/ 0 w 22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4"/>
                  </a:moveTo>
                  <a:lnTo>
                    <a:pt x="22" y="0"/>
                  </a:lnTo>
                  <a:lnTo>
                    <a:pt x="22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4" name="Freeform 186"/>
            <p:cNvSpPr>
              <a:spLocks/>
            </p:cNvSpPr>
            <p:nvPr/>
          </p:nvSpPr>
          <p:spPr bwMode="auto">
            <a:xfrm>
              <a:off x="3000" y="3672"/>
              <a:ext cx="22" cy="11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0 h 11"/>
                <a:gd name="T4" fmla="*/ 22 w 22"/>
                <a:gd name="T5" fmla="*/ 7 h 11"/>
                <a:gd name="T6" fmla="*/ 0 w 22"/>
                <a:gd name="T7" fmla="*/ 11 h 11"/>
                <a:gd name="T8" fmla="*/ 0 w 22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4"/>
                  </a:moveTo>
                  <a:lnTo>
                    <a:pt x="22" y="0"/>
                  </a:lnTo>
                  <a:lnTo>
                    <a:pt x="22" y="7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5" name="Freeform 187"/>
            <p:cNvSpPr>
              <a:spLocks/>
            </p:cNvSpPr>
            <p:nvPr/>
          </p:nvSpPr>
          <p:spPr bwMode="auto">
            <a:xfrm>
              <a:off x="2975" y="3676"/>
              <a:ext cx="25" cy="11"/>
            </a:xfrm>
            <a:custGeom>
              <a:avLst/>
              <a:gdLst>
                <a:gd name="T0" fmla="*/ 0 w 25"/>
                <a:gd name="T1" fmla="*/ 3 h 11"/>
                <a:gd name="T2" fmla="*/ 25 w 25"/>
                <a:gd name="T3" fmla="*/ 0 h 11"/>
                <a:gd name="T4" fmla="*/ 25 w 25"/>
                <a:gd name="T5" fmla="*/ 7 h 11"/>
                <a:gd name="T6" fmla="*/ 0 w 25"/>
                <a:gd name="T7" fmla="*/ 11 h 11"/>
                <a:gd name="T8" fmla="*/ 0 w 25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3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6" name="Rectangle 188"/>
            <p:cNvSpPr>
              <a:spLocks noChangeArrowheads="1"/>
            </p:cNvSpPr>
            <p:nvPr/>
          </p:nvSpPr>
          <p:spPr bwMode="auto">
            <a:xfrm>
              <a:off x="2947" y="3679"/>
              <a:ext cx="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7" name="Rectangle 189"/>
            <p:cNvSpPr>
              <a:spLocks noChangeArrowheads="1"/>
            </p:cNvSpPr>
            <p:nvPr/>
          </p:nvSpPr>
          <p:spPr bwMode="auto">
            <a:xfrm>
              <a:off x="2920" y="3679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8" name="Freeform 190"/>
            <p:cNvSpPr>
              <a:spLocks/>
            </p:cNvSpPr>
            <p:nvPr/>
          </p:nvSpPr>
          <p:spPr bwMode="auto">
            <a:xfrm>
              <a:off x="2896" y="3676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3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3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39" name="Freeform 191"/>
            <p:cNvSpPr>
              <a:spLocks/>
            </p:cNvSpPr>
            <p:nvPr/>
          </p:nvSpPr>
          <p:spPr bwMode="auto">
            <a:xfrm>
              <a:off x="2872" y="3672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4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4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0" name="Freeform 192"/>
            <p:cNvSpPr>
              <a:spLocks/>
            </p:cNvSpPr>
            <p:nvPr/>
          </p:nvSpPr>
          <p:spPr bwMode="auto">
            <a:xfrm>
              <a:off x="2850" y="3668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4 h 11"/>
                <a:gd name="T4" fmla="*/ 22 w 22"/>
                <a:gd name="T5" fmla="*/ 11 h 11"/>
                <a:gd name="T6" fmla="*/ 0 w 22"/>
                <a:gd name="T7" fmla="*/ 8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4"/>
                  </a:lnTo>
                  <a:lnTo>
                    <a:pt x="22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1" name="Freeform 193"/>
            <p:cNvSpPr>
              <a:spLocks/>
            </p:cNvSpPr>
            <p:nvPr/>
          </p:nvSpPr>
          <p:spPr bwMode="auto">
            <a:xfrm>
              <a:off x="2830" y="3663"/>
              <a:ext cx="20" cy="13"/>
            </a:xfrm>
            <a:custGeom>
              <a:avLst/>
              <a:gdLst>
                <a:gd name="T0" fmla="*/ 3 w 20"/>
                <a:gd name="T1" fmla="*/ 0 h 13"/>
                <a:gd name="T2" fmla="*/ 20 w 20"/>
                <a:gd name="T3" fmla="*/ 5 h 13"/>
                <a:gd name="T4" fmla="*/ 20 w 20"/>
                <a:gd name="T5" fmla="*/ 13 h 13"/>
                <a:gd name="T6" fmla="*/ 0 w 20"/>
                <a:gd name="T7" fmla="*/ 7 h 13"/>
                <a:gd name="T8" fmla="*/ 3 w 2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3" y="0"/>
                  </a:moveTo>
                  <a:lnTo>
                    <a:pt x="20" y="5"/>
                  </a:lnTo>
                  <a:lnTo>
                    <a:pt x="2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2" name="Freeform 194"/>
            <p:cNvSpPr>
              <a:spLocks/>
            </p:cNvSpPr>
            <p:nvPr/>
          </p:nvSpPr>
          <p:spPr bwMode="auto">
            <a:xfrm>
              <a:off x="2815" y="3657"/>
              <a:ext cx="18" cy="13"/>
            </a:xfrm>
            <a:custGeom>
              <a:avLst/>
              <a:gdLst>
                <a:gd name="T0" fmla="*/ 4 w 18"/>
                <a:gd name="T1" fmla="*/ 0 h 13"/>
                <a:gd name="T2" fmla="*/ 18 w 18"/>
                <a:gd name="T3" fmla="*/ 6 h 13"/>
                <a:gd name="T4" fmla="*/ 15 w 18"/>
                <a:gd name="T5" fmla="*/ 13 h 13"/>
                <a:gd name="T6" fmla="*/ 0 w 18"/>
                <a:gd name="T7" fmla="*/ 8 h 13"/>
                <a:gd name="T8" fmla="*/ 4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4" y="0"/>
                  </a:moveTo>
                  <a:lnTo>
                    <a:pt x="18" y="6"/>
                  </a:lnTo>
                  <a:lnTo>
                    <a:pt x="15" y="13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3" name="Freeform 195"/>
            <p:cNvSpPr>
              <a:spLocks/>
            </p:cNvSpPr>
            <p:nvPr/>
          </p:nvSpPr>
          <p:spPr bwMode="auto">
            <a:xfrm>
              <a:off x="2815" y="3657"/>
              <a:ext cx="4" cy="8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4 w 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8"/>
                <a:gd name="T17" fmla="*/ 4 w 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8">
                  <a:moveTo>
                    <a:pt x="4" y="0"/>
                  </a:move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4" name="Freeform 196"/>
            <p:cNvSpPr>
              <a:spLocks/>
            </p:cNvSpPr>
            <p:nvPr/>
          </p:nvSpPr>
          <p:spPr bwMode="auto">
            <a:xfrm>
              <a:off x="2804" y="3650"/>
              <a:ext cx="15" cy="15"/>
            </a:xfrm>
            <a:custGeom>
              <a:avLst/>
              <a:gdLst>
                <a:gd name="T0" fmla="*/ 4 w 15"/>
                <a:gd name="T1" fmla="*/ 0 h 15"/>
                <a:gd name="T2" fmla="*/ 15 w 15"/>
                <a:gd name="T3" fmla="*/ 7 h 15"/>
                <a:gd name="T4" fmla="*/ 11 w 15"/>
                <a:gd name="T5" fmla="*/ 15 h 15"/>
                <a:gd name="T6" fmla="*/ 0 w 15"/>
                <a:gd name="T7" fmla="*/ 7 h 15"/>
                <a:gd name="T8" fmla="*/ 4 w 1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4" y="0"/>
                  </a:moveTo>
                  <a:lnTo>
                    <a:pt x="15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5" name="Freeform 197"/>
            <p:cNvSpPr>
              <a:spLocks/>
            </p:cNvSpPr>
            <p:nvPr/>
          </p:nvSpPr>
          <p:spPr bwMode="auto">
            <a:xfrm>
              <a:off x="2802" y="3650"/>
              <a:ext cx="6" cy="7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5 h 7"/>
                <a:gd name="T4" fmla="*/ 2 w 6"/>
                <a:gd name="T5" fmla="*/ 7 h 7"/>
                <a:gd name="T6" fmla="*/ 2 w 6"/>
                <a:gd name="T7" fmla="*/ 7 h 7"/>
                <a:gd name="T8" fmla="*/ 6 w 6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6" y="0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6" name="Freeform 198"/>
            <p:cNvSpPr>
              <a:spLocks/>
            </p:cNvSpPr>
            <p:nvPr/>
          </p:nvSpPr>
          <p:spPr bwMode="auto">
            <a:xfrm>
              <a:off x="2797" y="3644"/>
              <a:ext cx="11" cy="11"/>
            </a:xfrm>
            <a:custGeom>
              <a:avLst/>
              <a:gdLst>
                <a:gd name="T0" fmla="*/ 7 w 11"/>
                <a:gd name="T1" fmla="*/ 0 h 11"/>
                <a:gd name="T2" fmla="*/ 11 w 11"/>
                <a:gd name="T3" fmla="*/ 6 h 11"/>
                <a:gd name="T4" fmla="*/ 5 w 11"/>
                <a:gd name="T5" fmla="*/ 11 h 11"/>
                <a:gd name="T6" fmla="*/ 0 w 11"/>
                <a:gd name="T7" fmla="*/ 4 h 11"/>
                <a:gd name="T8" fmla="*/ 7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7" y="0"/>
                  </a:moveTo>
                  <a:lnTo>
                    <a:pt x="11" y="6"/>
                  </a:lnTo>
                  <a:lnTo>
                    <a:pt x="5" y="11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7" name="Freeform 199"/>
            <p:cNvSpPr>
              <a:spLocks/>
            </p:cNvSpPr>
            <p:nvPr/>
          </p:nvSpPr>
          <p:spPr bwMode="auto">
            <a:xfrm>
              <a:off x="2797" y="3644"/>
              <a:ext cx="7" cy="4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7 w 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4"/>
                <a:gd name="T17" fmla="*/ 7 w 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4">
                  <a:moveTo>
                    <a:pt x="7" y="0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8" name="Freeform 200"/>
            <p:cNvSpPr>
              <a:spLocks/>
            </p:cNvSpPr>
            <p:nvPr/>
          </p:nvSpPr>
          <p:spPr bwMode="auto">
            <a:xfrm>
              <a:off x="2793" y="3635"/>
              <a:ext cx="11" cy="13"/>
            </a:xfrm>
            <a:custGeom>
              <a:avLst/>
              <a:gdLst>
                <a:gd name="T0" fmla="*/ 11 w 11"/>
                <a:gd name="T1" fmla="*/ 9 h 13"/>
                <a:gd name="T2" fmla="*/ 4 w 11"/>
                <a:gd name="T3" fmla="*/ 13 h 13"/>
                <a:gd name="T4" fmla="*/ 0 w 11"/>
                <a:gd name="T5" fmla="*/ 4 h 13"/>
                <a:gd name="T6" fmla="*/ 7 w 11"/>
                <a:gd name="T7" fmla="*/ 0 h 13"/>
                <a:gd name="T8" fmla="*/ 11 w 11"/>
                <a:gd name="T9" fmla="*/ 9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7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49" name="Rectangle 201"/>
            <p:cNvSpPr>
              <a:spLocks noChangeArrowheads="1"/>
            </p:cNvSpPr>
            <p:nvPr/>
          </p:nvSpPr>
          <p:spPr bwMode="auto">
            <a:xfrm>
              <a:off x="2793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0" name="Rectangle 202"/>
            <p:cNvSpPr>
              <a:spLocks noChangeArrowheads="1"/>
            </p:cNvSpPr>
            <p:nvPr/>
          </p:nvSpPr>
          <p:spPr bwMode="auto">
            <a:xfrm>
              <a:off x="2793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1" name="Rectangle 203"/>
            <p:cNvSpPr>
              <a:spLocks noChangeArrowheads="1"/>
            </p:cNvSpPr>
            <p:nvPr/>
          </p:nvSpPr>
          <p:spPr bwMode="auto">
            <a:xfrm>
              <a:off x="2800" y="1716"/>
              <a:ext cx="29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2" name="Rectangle 204"/>
            <p:cNvSpPr>
              <a:spLocks noChangeArrowheads="1"/>
            </p:cNvSpPr>
            <p:nvPr/>
          </p:nvSpPr>
          <p:spPr bwMode="auto">
            <a:xfrm>
              <a:off x="3094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3" name="Rectangle 205"/>
            <p:cNvSpPr>
              <a:spLocks noChangeArrowheads="1"/>
            </p:cNvSpPr>
            <p:nvPr/>
          </p:nvSpPr>
          <p:spPr bwMode="auto">
            <a:xfrm>
              <a:off x="3094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4" name="Rectangle 206"/>
            <p:cNvSpPr>
              <a:spLocks noChangeArrowheads="1"/>
            </p:cNvSpPr>
            <p:nvPr/>
          </p:nvSpPr>
          <p:spPr bwMode="auto">
            <a:xfrm>
              <a:off x="2855" y="1827"/>
              <a:ext cx="195" cy="15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755" name="Rectangle 207"/>
            <p:cNvSpPr>
              <a:spLocks noChangeArrowheads="1"/>
            </p:cNvSpPr>
            <p:nvPr/>
          </p:nvSpPr>
          <p:spPr bwMode="auto">
            <a:xfrm>
              <a:off x="2944" y="211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zh-TW"/>
            </a:p>
          </p:txBody>
        </p:sp>
      </p:grpSp>
      <p:grpSp>
        <p:nvGrpSpPr>
          <p:cNvPr id="13318" name="Group 409"/>
          <p:cNvGrpSpPr>
            <a:grpSpLocks/>
          </p:cNvGrpSpPr>
          <p:nvPr/>
        </p:nvGrpSpPr>
        <p:grpSpPr bwMode="auto">
          <a:xfrm>
            <a:off x="4337051" y="2136940"/>
            <a:ext cx="1695450" cy="3195638"/>
            <a:chOff x="2793" y="1674"/>
            <a:chExt cx="1068" cy="2013"/>
          </a:xfrm>
        </p:grpSpPr>
        <p:sp>
          <p:nvSpPr>
            <p:cNvPr id="13356" name="Rectangle 209"/>
            <p:cNvSpPr>
              <a:spLocks noChangeArrowheads="1"/>
            </p:cNvSpPr>
            <p:nvPr/>
          </p:nvSpPr>
          <p:spPr bwMode="auto">
            <a:xfrm>
              <a:off x="2855" y="2089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57" name="Rectangle 210"/>
            <p:cNvSpPr>
              <a:spLocks noChangeArrowheads="1"/>
            </p:cNvSpPr>
            <p:nvPr/>
          </p:nvSpPr>
          <p:spPr bwMode="auto">
            <a:xfrm>
              <a:off x="2917" y="26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13</a:t>
              </a:r>
              <a:endParaRPr lang="en-US" altLang="zh-TW"/>
            </a:p>
          </p:txBody>
        </p:sp>
        <p:sp>
          <p:nvSpPr>
            <p:cNvPr id="13358" name="Rectangle 211"/>
            <p:cNvSpPr>
              <a:spLocks noChangeArrowheads="1"/>
            </p:cNvSpPr>
            <p:nvPr/>
          </p:nvSpPr>
          <p:spPr bwMode="auto">
            <a:xfrm>
              <a:off x="2855" y="2619"/>
              <a:ext cx="195" cy="16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59" name="Rectangle 212"/>
            <p:cNvSpPr>
              <a:spLocks noChangeArrowheads="1"/>
            </p:cNvSpPr>
            <p:nvPr/>
          </p:nvSpPr>
          <p:spPr bwMode="auto">
            <a:xfrm>
              <a:off x="2917" y="291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 altLang="zh-TW"/>
            </a:p>
          </p:txBody>
        </p:sp>
        <p:sp>
          <p:nvSpPr>
            <p:cNvPr id="13360" name="Rectangle 213"/>
            <p:cNvSpPr>
              <a:spLocks noChangeArrowheads="1"/>
            </p:cNvSpPr>
            <p:nvPr/>
          </p:nvSpPr>
          <p:spPr bwMode="auto">
            <a:xfrm>
              <a:off x="2855" y="2883"/>
              <a:ext cx="195" cy="16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1" name="Rectangle 214"/>
            <p:cNvSpPr>
              <a:spLocks noChangeArrowheads="1"/>
            </p:cNvSpPr>
            <p:nvPr/>
          </p:nvSpPr>
          <p:spPr bwMode="auto">
            <a:xfrm>
              <a:off x="2917" y="3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22</a:t>
              </a:r>
              <a:endParaRPr lang="en-US" altLang="zh-TW"/>
            </a:p>
          </p:txBody>
        </p:sp>
        <p:sp>
          <p:nvSpPr>
            <p:cNvPr id="13362" name="Rectangle 215"/>
            <p:cNvSpPr>
              <a:spLocks noChangeArrowheads="1"/>
            </p:cNvSpPr>
            <p:nvPr/>
          </p:nvSpPr>
          <p:spPr bwMode="auto">
            <a:xfrm>
              <a:off x="2905" y="3416"/>
              <a:ext cx="1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zh-TW"/>
            </a:p>
          </p:txBody>
        </p:sp>
        <p:sp>
          <p:nvSpPr>
            <p:cNvPr id="13363" name="Rectangle 216"/>
            <p:cNvSpPr>
              <a:spLocks noChangeArrowheads="1"/>
            </p:cNvSpPr>
            <p:nvPr/>
          </p:nvSpPr>
          <p:spPr bwMode="auto">
            <a:xfrm>
              <a:off x="2855" y="3146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4" name="Freeform 217"/>
            <p:cNvSpPr>
              <a:spLocks/>
            </p:cNvSpPr>
            <p:nvPr/>
          </p:nvSpPr>
          <p:spPr bwMode="auto">
            <a:xfrm>
              <a:off x="2797" y="1678"/>
              <a:ext cx="301" cy="90"/>
            </a:xfrm>
            <a:custGeom>
              <a:avLst/>
              <a:gdLst>
                <a:gd name="T0" fmla="*/ 150 w 301"/>
                <a:gd name="T1" fmla="*/ 90 h 90"/>
                <a:gd name="T2" fmla="*/ 178 w 301"/>
                <a:gd name="T3" fmla="*/ 88 h 90"/>
                <a:gd name="T4" fmla="*/ 203 w 301"/>
                <a:gd name="T5" fmla="*/ 86 h 90"/>
                <a:gd name="T6" fmla="*/ 225 w 301"/>
                <a:gd name="T7" fmla="*/ 82 h 90"/>
                <a:gd name="T8" fmla="*/ 247 w 301"/>
                <a:gd name="T9" fmla="*/ 79 h 90"/>
                <a:gd name="T10" fmla="*/ 266 w 301"/>
                <a:gd name="T11" fmla="*/ 73 h 90"/>
                <a:gd name="T12" fmla="*/ 280 w 301"/>
                <a:gd name="T13" fmla="*/ 68 h 90"/>
                <a:gd name="T14" fmla="*/ 291 w 301"/>
                <a:gd name="T15" fmla="*/ 60 h 90"/>
                <a:gd name="T16" fmla="*/ 299 w 301"/>
                <a:gd name="T17" fmla="*/ 53 h 90"/>
                <a:gd name="T18" fmla="*/ 301 w 301"/>
                <a:gd name="T19" fmla="*/ 46 h 90"/>
                <a:gd name="T20" fmla="*/ 299 w 301"/>
                <a:gd name="T21" fmla="*/ 36 h 90"/>
                <a:gd name="T22" fmla="*/ 291 w 301"/>
                <a:gd name="T23" fmla="*/ 29 h 90"/>
                <a:gd name="T24" fmla="*/ 280 w 301"/>
                <a:gd name="T25" fmla="*/ 22 h 90"/>
                <a:gd name="T26" fmla="*/ 266 w 301"/>
                <a:gd name="T27" fmla="*/ 16 h 90"/>
                <a:gd name="T28" fmla="*/ 247 w 301"/>
                <a:gd name="T29" fmla="*/ 11 h 90"/>
                <a:gd name="T30" fmla="*/ 225 w 301"/>
                <a:gd name="T31" fmla="*/ 7 h 90"/>
                <a:gd name="T32" fmla="*/ 203 w 301"/>
                <a:gd name="T33" fmla="*/ 3 h 90"/>
                <a:gd name="T34" fmla="*/ 178 w 301"/>
                <a:gd name="T35" fmla="*/ 2 h 90"/>
                <a:gd name="T36" fmla="*/ 150 w 301"/>
                <a:gd name="T37" fmla="*/ 0 h 90"/>
                <a:gd name="T38" fmla="*/ 123 w 301"/>
                <a:gd name="T39" fmla="*/ 2 h 90"/>
                <a:gd name="T40" fmla="*/ 99 w 301"/>
                <a:gd name="T41" fmla="*/ 3 h 90"/>
                <a:gd name="T42" fmla="*/ 75 w 301"/>
                <a:gd name="T43" fmla="*/ 7 h 90"/>
                <a:gd name="T44" fmla="*/ 53 w 301"/>
                <a:gd name="T45" fmla="*/ 11 h 90"/>
                <a:gd name="T46" fmla="*/ 35 w 301"/>
                <a:gd name="T47" fmla="*/ 16 h 90"/>
                <a:gd name="T48" fmla="*/ 20 w 301"/>
                <a:gd name="T49" fmla="*/ 22 h 90"/>
                <a:gd name="T50" fmla="*/ 9 w 301"/>
                <a:gd name="T51" fmla="*/ 29 h 90"/>
                <a:gd name="T52" fmla="*/ 3 w 301"/>
                <a:gd name="T53" fmla="*/ 36 h 90"/>
                <a:gd name="T54" fmla="*/ 0 w 301"/>
                <a:gd name="T55" fmla="*/ 46 h 90"/>
                <a:gd name="T56" fmla="*/ 3 w 301"/>
                <a:gd name="T57" fmla="*/ 53 h 90"/>
                <a:gd name="T58" fmla="*/ 9 w 301"/>
                <a:gd name="T59" fmla="*/ 60 h 90"/>
                <a:gd name="T60" fmla="*/ 20 w 301"/>
                <a:gd name="T61" fmla="*/ 68 h 90"/>
                <a:gd name="T62" fmla="*/ 35 w 301"/>
                <a:gd name="T63" fmla="*/ 73 h 90"/>
                <a:gd name="T64" fmla="*/ 53 w 301"/>
                <a:gd name="T65" fmla="*/ 79 h 90"/>
                <a:gd name="T66" fmla="*/ 75 w 301"/>
                <a:gd name="T67" fmla="*/ 82 h 90"/>
                <a:gd name="T68" fmla="*/ 99 w 301"/>
                <a:gd name="T69" fmla="*/ 86 h 90"/>
                <a:gd name="T70" fmla="*/ 123 w 301"/>
                <a:gd name="T71" fmla="*/ 88 h 90"/>
                <a:gd name="T72" fmla="*/ 150 w 301"/>
                <a:gd name="T73" fmla="*/ 9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1"/>
                <a:gd name="T112" fmla="*/ 0 h 90"/>
                <a:gd name="T113" fmla="*/ 301 w 301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1" h="90">
                  <a:moveTo>
                    <a:pt x="150" y="90"/>
                  </a:moveTo>
                  <a:lnTo>
                    <a:pt x="178" y="88"/>
                  </a:lnTo>
                  <a:lnTo>
                    <a:pt x="203" y="86"/>
                  </a:lnTo>
                  <a:lnTo>
                    <a:pt x="225" y="82"/>
                  </a:lnTo>
                  <a:lnTo>
                    <a:pt x="247" y="79"/>
                  </a:lnTo>
                  <a:lnTo>
                    <a:pt x="266" y="73"/>
                  </a:lnTo>
                  <a:lnTo>
                    <a:pt x="280" y="68"/>
                  </a:lnTo>
                  <a:lnTo>
                    <a:pt x="291" y="60"/>
                  </a:lnTo>
                  <a:lnTo>
                    <a:pt x="299" y="53"/>
                  </a:lnTo>
                  <a:lnTo>
                    <a:pt x="301" y="46"/>
                  </a:lnTo>
                  <a:lnTo>
                    <a:pt x="299" y="36"/>
                  </a:lnTo>
                  <a:lnTo>
                    <a:pt x="291" y="29"/>
                  </a:lnTo>
                  <a:lnTo>
                    <a:pt x="280" y="22"/>
                  </a:lnTo>
                  <a:lnTo>
                    <a:pt x="266" y="16"/>
                  </a:lnTo>
                  <a:lnTo>
                    <a:pt x="247" y="11"/>
                  </a:lnTo>
                  <a:lnTo>
                    <a:pt x="225" y="7"/>
                  </a:lnTo>
                  <a:lnTo>
                    <a:pt x="203" y="3"/>
                  </a:lnTo>
                  <a:lnTo>
                    <a:pt x="178" y="2"/>
                  </a:lnTo>
                  <a:lnTo>
                    <a:pt x="150" y="0"/>
                  </a:lnTo>
                  <a:lnTo>
                    <a:pt x="123" y="2"/>
                  </a:lnTo>
                  <a:lnTo>
                    <a:pt x="99" y="3"/>
                  </a:lnTo>
                  <a:lnTo>
                    <a:pt x="75" y="7"/>
                  </a:lnTo>
                  <a:lnTo>
                    <a:pt x="53" y="11"/>
                  </a:lnTo>
                  <a:lnTo>
                    <a:pt x="35" y="16"/>
                  </a:lnTo>
                  <a:lnTo>
                    <a:pt x="20" y="22"/>
                  </a:lnTo>
                  <a:lnTo>
                    <a:pt x="9" y="29"/>
                  </a:lnTo>
                  <a:lnTo>
                    <a:pt x="3" y="36"/>
                  </a:lnTo>
                  <a:lnTo>
                    <a:pt x="0" y="46"/>
                  </a:lnTo>
                  <a:lnTo>
                    <a:pt x="3" y="53"/>
                  </a:lnTo>
                  <a:lnTo>
                    <a:pt x="9" y="60"/>
                  </a:lnTo>
                  <a:lnTo>
                    <a:pt x="20" y="68"/>
                  </a:lnTo>
                  <a:lnTo>
                    <a:pt x="35" y="73"/>
                  </a:lnTo>
                  <a:lnTo>
                    <a:pt x="53" y="79"/>
                  </a:lnTo>
                  <a:lnTo>
                    <a:pt x="75" y="82"/>
                  </a:lnTo>
                  <a:lnTo>
                    <a:pt x="99" y="86"/>
                  </a:lnTo>
                  <a:lnTo>
                    <a:pt x="123" y="88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5" name="Freeform 218"/>
            <p:cNvSpPr>
              <a:spLocks/>
            </p:cNvSpPr>
            <p:nvPr/>
          </p:nvSpPr>
          <p:spPr bwMode="auto">
            <a:xfrm>
              <a:off x="2947" y="1762"/>
              <a:ext cx="28" cy="9"/>
            </a:xfrm>
            <a:custGeom>
              <a:avLst/>
              <a:gdLst>
                <a:gd name="T0" fmla="*/ 28 w 28"/>
                <a:gd name="T1" fmla="*/ 8 h 9"/>
                <a:gd name="T2" fmla="*/ 0 w 28"/>
                <a:gd name="T3" fmla="*/ 9 h 9"/>
                <a:gd name="T4" fmla="*/ 0 w 28"/>
                <a:gd name="T5" fmla="*/ 2 h 9"/>
                <a:gd name="T6" fmla="*/ 28 w 28"/>
                <a:gd name="T7" fmla="*/ 0 h 9"/>
                <a:gd name="T8" fmla="*/ 28 w 28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28" y="8"/>
                  </a:moveTo>
                  <a:lnTo>
                    <a:pt x="0" y="9"/>
                  </a:lnTo>
                  <a:lnTo>
                    <a:pt x="0" y="2"/>
                  </a:lnTo>
                  <a:lnTo>
                    <a:pt x="28" y="0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6" name="Freeform 219"/>
            <p:cNvSpPr>
              <a:spLocks/>
            </p:cNvSpPr>
            <p:nvPr/>
          </p:nvSpPr>
          <p:spPr bwMode="auto">
            <a:xfrm>
              <a:off x="2975" y="1760"/>
              <a:ext cx="25" cy="10"/>
            </a:xfrm>
            <a:custGeom>
              <a:avLst/>
              <a:gdLst>
                <a:gd name="T0" fmla="*/ 25 w 25"/>
                <a:gd name="T1" fmla="*/ 8 h 10"/>
                <a:gd name="T2" fmla="*/ 0 w 25"/>
                <a:gd name="T3" fmla="*/ 10 h 10"/>
                <a:gd name="T4" fmla="*/ 0 w 25"/>
                <a:gd name="T5" fmla="*/ 2 h 10"/>
                <a:gd name="T6" fmla="*/ 25 w 25"/>
                <a:gd name="T7" fmla="*/ 0 h 10"/>
                <a:gd name="T8" fmla="*/ 25 w 25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7" name="Freeform 220"/>
            <p:cNvSpPr>
              <a:spLocks/>
            </p:cNvSpPr>
            <p:nvPr/>
          </p:nvSpPr>
          <p:spPr bwMode="auto">
            <a:xfrm>
              <a:off x="3000" y="1757"/>
              <a:ext cx="22" cy="11"/>
            </a:xfrm>
            <a:custGeom>
              <a:avLst/>
              <a:gdLst>
                <a:gd name="T0" fmla="*/ 22 w 22"/>
                <a:gd name="T1" fmla="*/ 7 h 11"/>
                <a:gd name="T2" fmla="*/ 0 w 22"/>
                <a:gd name="T3" fmla="*/ 11 h 11"/>
                <a:gd name="T4" fmla="*/ 0 w 22"/>
                <a:gd name="T5" fmla="*/ 3 h 11"/>
                <a:gd name="T6" fmla="*/ 22 w 22"/>
                <a:gd name="T7" fmla="*/ 0 h 11"/>
                <a:gd name="T8" fmla="*/ 22 w 22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22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22" y="0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8" name="Freeform 221"/>
            <p:cNvSpPr>
              <a:spLocks/>
            </p:cNvSpPr>
            <p:nvPr/>
          </p:nvSpPr>
          <p:spPr bwMode="auto">
            <a:xfrm>
              <a:off x="3022" y="1753"/>
              <a:ext cx="22" cy="11"/>
            </a:xfrm>
            <a:custGeom>
              <a:avLst/>
              <a:gdLst>
                <a:gd name="T0" fmla="*/ 22 w 22"/>
                <a:gd name="T1" fmla="*/ 7 h 11"/>
                <a:gd name="T2" fmla="*/ 0 w 22"/>
                <a:gd name="T3" fmla="*/ 11 h 11"/>
                <a:gd name="T4" fmla="*/ 0 w 22"/>
                <a:gd name="T5" fmla="*/ 4 h 11"/>
                <a:gd name="T6" fmla="*/ 22 w 22"/>
                <a:gd name="T7" fmla="*/ 0 h 11"/>
                <a:gd name="T8" fmla="*/ 22 w 22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22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22" y="0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69" name="Freeform 222"/>
            <p:cNvSpPr>
              <a:spLocks/>
            </p:cNvSpPr>
            <p:nvPr/>
          </p:nvSpPr>
          <p:spPr bwMode="auto">
            <a:xfrm>
              <a:off x="3044" y="1748"/>
              <a:ext cx="21" cy="12"/>
            </a:xfrm>
            <a:custGeom>
              <a:avLst/>
              <a:gdLst>
                <a:gd name="T0" fmla="*/ 21 w 21"/>
                <a:gd name="T1" fmla="*/ 7 h 12"/>
                <a:gd name="T2" fmla="*/ 0 w 21"/>
                <a:gd name="T3" fmla="*/ 12 h 12"/>
                <a:gd name="T4" fmla="*/ 0 w 21"/>
                <a:gd name="T5" fmla="*/ 5 h 12"/>
                <a:gd name="T6" fmla="*/ 17 w 21"/>
                <a:gd name="T7" fmla="*/ 0 h 12"/>
                <a:gd name="T8" fmla="*/ 21 w 21"/>
                <a:gd name="T9" fmla="*/ 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2"/>
                <a:gd name="T17" fmla="*/ 21 w 2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2">
                  <a:moveTo>
                    <a:pt x="21" y="7"/>
                  </a:moveTo>
                  <a:lnTo>
                    <a:pt x="0" y="12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0" name="Freeform 223"/>
            <p:cNvSpPr>
              <a:spLocks/>
            </p:cNvSpPr>
            <p:nvPr/>
          </p:nvSpPr>
          <p:spPr bwMode="auto">
            <a:xfrm>
              <a:off x="3061" y="1742"/>
              <a:ext cx="18" cy="13"/>
            </a:xfrm>
            <a:custGeom>
              <a:avLst/>
              <a:gdLst>
                <a:gd name="T0" fmla="*/ 18 w 18"/>
                <a:gd name="T1" fmla="*/ 7 h 13"/>
                <a:gd name="T2" fmla="*/ 4 w 18"/>
                <a:gd name="T3" fmla="*/ 13 h 13"/>
                <a:gd name="T4" fmla="*/ 0 w 18"/>
                <a:gd name="T5" fmla="*/ 6 h 13"/>
                <a:gd name="T6" fmla="*/ 15 w 18"/>
                <a:gd name="T7" fmla="*/ 0 h 13"/>
                <a:gd name="T8" fmla="*/ 18 w 18"/>
                <a:gd name="T9" fmla="*/ 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8" y="7"/>
                  </a:moveTo>
                  <a:lnTo>
                    <a:pt x="4" y="1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1" name="Freeform 224"/>
            <p:cNvSpPr>
              <a:spLocks/>
            </p:cNvSpPr>
            <p:nvPr/>
          </p:nvSpPr>
          <p:spPr bwMode="auto">
            <a:xfrm>
              <a:off x="3076" y="1742"/>
              <a:ext cx="3" cy="7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3 w 3"/>
                <a:gd name="T5" fmla="*/ 7 h 7"/>
                <a:gd name="T6" fmla="*/ 0 w 3"/>
                <a:gd name="T7" fmla="*/ 0 h 7"/>
                <a:gd name="T8" fmla="*/ 3 w 3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2" name="Freeform 225"/>
            <p:cNvSpPr>
              <a:spLocks/>
            </p:cNvSpPr>
            <p:nvPr/>
          </p:nvSpPr>
          <p:spPr bwMode="auto">
            <a:xfrm>
              <a:off x="3076" y="1735"/>
              <a:ext cx="14" cy="14"/>
            </a:xfrm>
            <a:custGeom>
              <a:avLst/>
              <a:gdLst>
                <a:gd name="T0" fmla="*/ 14 w 14"/>
                <a:gd name="T1" fmla="*/ 7 h 14"/>
                <a:gd name="T2" fmla="*/ 3 w 14"/>
                <a:gd name="T3" fmla="*/ 14 h 14"/>
                <a:gd name="T4" fmla="*/ 0 w 14"/>
                <a:gd name="T5" fmla="*/ 7 h 14"/>
                <a:gd name="T6" fmla="*/ 11 w 14"/>
                <a:gd name="T7" fmla="*/ 0 h 14"/>
                <a:gd name="T8" fmla="*/ 14 w 14"/>
                <a:gd name="T9" fmla="*/ 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4" y="7"/>
                  </a:moveTo>
                  <a:lnTo>
                    <a:pt x="3" y="1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3" name="Freeform 226"/>
            <p:cNvSpPr>
              <a:spLocks/>
            </p:cNvSpPr>
            <p:nvPr/>
          </p:nvSpPr>
          <p:spPr bwMode="auto">
            <a:xfrm>
              <a:off x="3087" y="1729"/>
              <a:ext cx="11" cy="13"/>
            </a:xfrm>
            <a:custGeom>
              <a:avLst/>
              <a:gdLst>
                <a:gd name="T0" fmla="*/ 11 w 11"/>
                <a:gd name="T1" fmla="*/ 6 h 13"/>
                <a:gd name="T2" fmla="*/ 3 w 11"/>
                <a:gd name="T3" fmla="*/ 13 h 13"/>
                <a:gd name="T4" fmla="*/ 0 w 11"/>
                <a:gd name="T5" fmla="*/ 6 h 13"/>
                <a:gd name="T6" fmla="*/ 5 w 11"/>
                <a:gd name="T7" fmla="*/ 0 h 13"/>
                <a:gd name="T8" fmla="*/ 11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6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4" name="Freeform 227"/>
            <p:cNvSpPr>
              <a:spLocks/>
            </p:cNvSpPr>
            <p:nvPr/>
          </p:nvSpPr>
          <p:spPr bwMode="auto">
            <a:xfrm>
              <a:off x="3092" y="1729"/>
              <a:ext cx="7" cy="6"/>
            </a:xfrm>
            <a:custGeom>
              <a:avLst/>
              <a:gdLst>
                <a:gd name="T0" fmla="*/ 6 w 7"/>
                <a:gd name="T1" fmla="*/ 6 h 6"/>
                <a:gd name="T2" fmla="*/ 7 w 7"/>
                <a:gd name="T3" fmla="*/ 4 h 6"/>
                <a:gd name="T4" fmla="*/ 7 w 7"/>
                <a:gd name="T5" fmla="*/ 2 h 6"/>
                <a:gd name="T6" fmla="*/ 0 w 7"/>
                <a:gd name="T7" fmla="*/ 0 h 6"/>
                <a:gd name="T8" fmla="*/ 6 w 7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6" y="6"/>
                  </a:move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5" name="Freeform 228"/>
            <p:cNvSpPr>
              <a:spLocks/>
            </p:cNvSpPr>
            <p:nvPr/>
          </p:nvSpPr>
          <p:spPr bwMode="auto">
            <a:xfrm>
              <a:off x="3092" y="1724"/>
              <a:ext cx="9" cy="7"/>
            </a:xfrm>
            <a:custGeom>
              <a:avLst/>
              <a:gdLst>
                <a:gd name="T0" fmla="*/ 9 w 9"/>
                <a:gd name="T1" fmla="*/ 1 h 7"/>
                <a:gd name="T2" fmla="*/ 7 w 9"/>
                <a:gd name="T3" fmla="*/ 7 h 7"/>
                <a:gd name="T4" fmla="*/ 0 w 9"/>
                <a:gd name="T5" fmla="*/ 5 h 7"/>
                <a:gd name="T6" fmla="*/ 2 w 9"/>
                <a:gd name="T7" fmla="*/ 0 h 7"/>
                <a:gd name="T8" fmla="*/ 9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1"/>
                  </a:moveTo>
                  <a:lnTo>
                    <a:pt x="7" y="7"/>
                  </a:lnTo>
                  <a:lnTo>
                    <a:pt x="0" y="5"/>
                  </a:lnTo>
                  <a:lnTo>
                    <a:pt x="2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6" name="Freeform 229"/>
            <p:cNvSpPr>
              <a:spLocks/>
            </p:cNvSpPr>
            <p:nvPr/>
          </p:nvSpPr>
          <p:spPr bwMode="auto">
            <a:xfrm>
              <a:off x="3094" y="1722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2 h 3"/>
                <a:gd name="T4" fmla="*/ 7 w 7"/>
                <a:gd name="T5" fmla="*/ 0 h 3"/>
                <a:gd name="T6" fmla="*/ 0 w 7"/>
                <a:gd name="T7" fmla="*/ 2 h 3"/>
                <a:gd name="T8" fmla="*/ 7 w 7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7" y="3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7" name="Freeform 230"/>
            <p:cNvSpPr>
              <a:spLocks/>
            </p:cNvSpPr>
            <p:nvPr/>
          </p:nvSpPr>
          <p:spPr bwMode="auto">
            <a:xfrm>
              <a:off x="3092" y="1714"/>
              <a:ext cx="9" cy="10"/>
            </a:xfrm>
            <a:custGeom>
              <a:avLst/>
              <a:gdLst>
                <a:gd name="T0" fmla="*/ 7 w 9"/>
                <a:gd name="T1" fmla="*/ 0 h 10"/>
                <a:gd name="T2" fmla="*/ 9 w 9"/>
                <a:gd name="T3" fmla="*/ 8 h 10"/>
                <a:gd name="T4" fmla="*/ 2 w 9"/>
                <a:gd name="T5" fmla="*/ 10 h 10"/>
                <a:gd name="T6" fmla="*/ 0 w 9"/>
                <a:gd name="T7" fmla="*/ 2 h 10"/>
                <a:gd name="T8" fmla="*/ 7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7" y="0"/>
                  </a:moveTo>
                  <a:lnTo>
                    <a:pt x="9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8" name="Freeform 231"/>
            <p:cNvSpPr>
              <a:spLocks/>
            </p:cNvSpPr>
            <p:nvPr/>
          </p:nvSpPr>
          <p:spPr bwMode="auto">
            <a:xfrm>
              <a:off x="3092" y="1711"/>
              <a:ext cx="7" cy="5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2 h 5"/>
                <a:gd name="T4" fmla="*/ 6 w 7"/>
                <a:gd name="T5" fmla="*/ 0 h 5"/>
                <a:gd name="T6" fmla="*/ 0 w 7"/>
                <a:gd name="T7" fmla="*/ 5 h 5"/>
                <a:gd name="T8" fmla="*/ 7 w 7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7" y="3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79" name="Freeform 232"/>
            <p:cNvSpPr>
              <a:spLocks/>
            </p:cNvSpPr>
            <p:nvPr/>
          </p:nvSpPr>
          <p:spPr bwMode="auto">
            <a:xfrm>
              <a:off x="3087" y="1703"/>
              <a:ext cx="11" cy="13"/>
            </a:xfrm>
            <a:custGeom>
              <a:avLst/>
              <a:gdLst>
                <a:gd name="T0" fmla="*/ 3 w 11"/>
                <a:gd name="T1" fmla="*/ 0 h 13"/>
                <a:gd name="T2" fmla="*/ 11 w 11"/>
                <a:gd name="T3" fmla="*/ 8 h 13"/>
                <a:gd name="T4" fmla="*/ 5 w 11"/>
                <a:gd name="T5" fmla="*/ 13 h 13"/>
                <a:gd name="T6" fmla="*/ 0 w 11"/>
                <a:gd name="T7" fmla="*/ 8 h 13"/>
                <a:gd name="T8" fmla="*/ 3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3" y="0"/>
                  </a:move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0" name="Freeform 233"/>
            <p:cNvSpPr>
              <a:spLocks/>
            </p:cNvSpPr>
            <p:nvPr/>
          </p:nvSpPr>
          <p:spPr bwMode="auto">
            <a:xfrm>
              <a:off x="3076" y="1696"/>
              <a:ext cx="14" cy="15"/>
            </a:xfrm>
            <a:custGeom>
              <a:avLst/>
              <a:gdLst>
                <a:gd name="T0" fmla="*/ 3 w 14"/>
                <a:gd name="T1" fmla="*/ 0 h 15"/>
                <a:gd name="T2" fmla="*/ 14 w 14"/>
                <a:gd name="T3" fmla="*/ 7 h 15"/>
                <a:gd name="T4" fmla="*/ 11 w 14"/>
                <a:gd name="T5" fmla="*/ 15 h 15"/>
                <a:gd name="T6" fmla="*/ 0 w 14"/>
                <a:gd name="T7" fmla="*/ 7 h 15"/>
                <a:gd name="T8" fmla="*/ 3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3" y="0"/>
                  </a:moveTo>
                  <a:lnTo>
                    <a:pt x="14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1" name="Freeform 234"/>
            <p:cNvSpPr>
              <a:spLocks/>
            </p:cNvSpPr>
            <p:nvPr/>
          </p:nvSpPr>
          <p:spPr bwMode="auto">
            <a:xfrm>
              <a:off x="3076" y="1696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3 w 3"/>
                <a:gd name="T5" fmla="*/ 0 h 7"/>
                <a:gd name="T6" fmla="*/ 0 w 3"/>
                <a:gd name="T7" fmla="*/ 7 h 7"/>
                <a:gd name="T8" fmla="*/ 3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2" name="Freeform 235"/>
            <p:cNvSpPr>
              <a:spLocks/>
            </p:cNvSpPr>
            <p:nvPr/>
          </p:nvSpPr>
          <p:spPr bwMode="auto">
            <a:xfrm>
              <a:off x="3061" y="1691"/>
              <a:ext cx="18" cy="12"/>
            </a:xfrm>
            <a:custGeom>
              <a:avLst/>
              <a:gdLst>
                <a:gd name="T0" fmla="*/ 4 w 18"/>
                <a:gd name="T1" fmla="*/ 0 h 12"/>
                <a:gd name="T2" fmla="*/ 18 w 18"/>
                <a:gd name="T3" fmla="*/ 5 h 12"/>
                <a:gd name="T4" fmla="*/ 15 w 18"/>
                <a:gd name="T5" fmla="*/ 12 h 12"/>
                <a:gd name="T6" fmla="*/ 0 w 18"/>
                <a:gd name="T7" fmla="*/ 7 h 12"/>
                <a:gd name="T8" fmla="*/ 4 w 1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4" y="0"/>
                  </a:moveTo>
                  <a:lnTo>
                    <a:pt x="18" y="5"/>
                  </a:lnTo>
                  <a:lnTo>
                    <a:pt x="15" y="12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3" name="Freeform 236"/>
            <p:cNvSpPr>
              <a:spLocks/>
            </p:cNvSpPr>
            <p:nvPr/>
          </p:nvSpPr>
          <p:spPr bwMode="auto">
            <a:xfrm>
              <a:off x="3044" y="1685"/>
              <a:ext cx="21" cy="13"/>
            </a:xfrm>
            <a:custGeom>
              <a:avLst/>
              <a:gdLst>
                <a:gd name="T0" fmla="*/ 0 w 21"/>
                <a:gd name="T1" fmla="*/ 0 h 13"/>
                <a:gd name="T2" fmla="*/ 21 w 21"/>
                <a:gd name="T3" fmla="*/ 6 h 13"/>
                <a:gd name="T4" fmla="*/ 17 w 21"/>
                <a:gd name="T5" fmla="*/ 13 h 13"/>
                <a:gd name="T6" fmla="*/ 0 w 21"/>
                <a:gd name="T7" fmla="*/ 7 h 13"/>
                <a:gd name="T8" fmla="*/ 0 w 2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0"/>
                  </a:moveTo>
                  <a:lnTo>
                    <a:pt x="21" y="6"/>
                  </a:lnTo>
                  <a:lnTo>
                    <a:pt x="17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4" name="Freeform 237"/>
            <p:cNvSpPr>
              <a:spLocks/>
            </p:cNvSpPr>
            <p:nvPr/>
          </p:nvSpPr>
          <p:spPr bwMode="auto">
            <a:xfrm>
              <a:off x="3022" y="1681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4 h 11"/>
                <a:gd name="T4" fmla="*/ 22 w 22"/>
                <a:gd name="T5" fmla="*/ 11 h 11"/>
                <a:gd name="T6" fmla="*/ 0 w 22"/>
                <a:gd name="T7" fmla="*/ 8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4"/>
                  </a:lnTo>
                  <a:lnTo>
                    <a:pt x="22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5" name="Freeform 238"/>
            <p:cNvSpPr>
              <a:spLocks/>
            </p:cNvSpPr>
            <p:nvPr/>
          </p:nvSpPr>
          <p:spPr bwMode="auto">
            <a:xfrm>
              <a:off x="3000" y="1678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3 h 11"/>
                <a:gd name="T4" fmla="*/ 22 w 22"/>
                <a:gd name="T5" fmla="*/ 11 h 11"/>
                <a:gd name="T6" fmla="*/ 0 w 22"/>
                <a:gd name="T7" fmla="*/ 7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3"/>
                  </a:lnTo>
                  <a:lnTo>
                    <a:pt x="22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6" name="Freeform 239"/>
            <p:cNvSpPr>
              <a:spLocks/>
            </p:cNvSpPr>
            <p:nvPr/>
          </p:nvSpPr>
          <p:spPr bwMode="auto">
            <a:xfrm>
              <a:off x="2975" y="1676"/>
              <a:ext cx="25" cy="9"/>
            </a:xfrm>
            <a:custGeom>
              <a:avLst/>
              <a:gdLst>
                <a:gd name="T0" fmla="*/ 0 w 25"/>
                <a:gd name="T1" fmla="*/ 0 h 9"/>
                <a:gd name="T2" fmla="*/ 25 w 25"/>
                <a:gd name="T3" fmla="*/ 2 h 9"/>
                <a:gd name="T4" fmla="*/ 25 w 25"/>
                <a:gd name="T5" fmla="*/ 9 h 9"/>
                <a:gd name="T6" fmla="*/ 0 w 25"/>
                <a:gd name="T7" fmla="*/ 7 h 9"/>
                <a:gd name="T8" fmla="*/ 0 w 2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0"/>
                  </a:moveTo>
                  <a:lnTo>
                    <a:pt x="25" y="2"/>
                  </a:lnTo>
                  <a:lnTo>
                    <a:pt x="25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7" name="Freeform 240"/>
            <p:cNvSpPr>
              <a:spLocks/>
            </p:cNvSpPr>
            <p:nvPr/>
          </p:nvSpPr>
          <p:spPr bwMode="auto">
            <a:xfrm>
              <a:off x="2947" y="1674"/>
              <a:ext cx="28" cy="9"/>
            </a:xfrm>
            <a:custGeom>
              <a:avLst/>
              <a:gdLst>
                <a:gd name="T0" fmla="*/ 0 w 28"/>
                <a:gd name="T1" fmla="*/ 0 h 9"/>
                <a:gd name="T2" fmla="*/ 28 w 28"/>
                <a:gd name="T3" fmla="*/ 2 h 9"/>
                <a:gd name="T4" fmla="*/ 28 w 28"/>
                <a:gd name="T5" fmla="*/ 9 h 9"/>
                <a:gd name="T6" fmla="*/ 0 w 28"/>
                <a:gd name="T7" fmla="*/ 7 h 9"/>
                <a:gd name="T8" fmla="*/ 0 w 28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0" y="0"/>
                  </a:moveTo>
                  <a:lnTo>
                    <a:pt x="28" y="2"/>
                  </a:lnTo>
                  <a:lnTo>
                    <a:pt x="28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8" name="Freeform 241"/>
            <p:cNvSpPr>
              <a:spLocks/>
            </p:cNvSpPr>
            <p:nvPr/>
          </p:nvSpPr>
          <p:spPr bwMode="auto">
            <a:xfrm>
              <a:off x="2920" y="1674"/>
              <a:ext cx="27" cy="9"/>
            </a:xfrm>
            <a:custGeom>
              <a:avLst/>
              <a:gdLst>
                <a:gd name="T0" fmla="*/ 0 w 27"/>
                <a:gd name="T1" fmla="*/ 2 h 9"/>
                <a:gd name="T2" fmla="*/ 27 w 27"/>
                <a:gd name="T3" fmla="*/ 0 h 9"/>
                <a:gd name="T4" fmla="*/ 27 w 27"/>
                <a:gd name="T5" fmla="*/ 7 h 9"/>
                <a:gd name="T6" fmla="*/ 0 w 27"/>
                <a:gd name="T7" fmla="*/ 9 h 9"/>
                <a:gd name="T8" fmla="*/ 0 w 27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"/>
                <a:gd name="T17" fmla="*/ 27 w 2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">
                  <a:moveTo>
                    <a:pt x="0" y="2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89" name="Freeform 242"/>
            <p:cNvSpPr>
              <a:spLocks/>
            </p:cNvSpPr>
            <p:nvPr/>
          </p:nvSpPr>
          <p:spPr bwMode="auto">
            <a:xfrm>
              <a:off x="2896" y="1676"/>
              <a:ext cx="24" cy="9"/>
            </a:xfrm>
            <a:custGeom>
              <a:avLst/>
              <a:gdLst>
                <a:gd name="T0" fmla="*/ 0 w 24"/>
                <a:gd name="T1" fmla="*/ 2 h 9"/>
                <a:gd name="T2" fmla="*/ 24 w 24"/>
                <a:gd name="T3" fmla="*/ 0 h 9"/>
                <a:gd name="T4" fmla="*/ 24 w 24"/>
                <a:gd name="T5" fmla="*/ 7 h 9"/>
                <a:gd name="T6" fmla="*/ 0 w 24"/>
                <a:gd name="T7" fmla="*/ 9 h 9"/>
                <a:gd name="T8" fmla="*/ 0 w 24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9"/>
                <a:gd name="T17" fmla="*/ 24 w 2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9">
                  <a:moveTo>
                    <a:pt x="0" y="2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0" name="Freeform 243"/>
            <p:cNvSpPr>
              <a:spLocks/>
            </p:cNvSpPr>
            <p:nvPr/>
          </p:nvSpPr>
          <p:spPr bwMode="auto">
            <a:xfrm>
              <a:off x="2872" y="1678"/>
              <a:ext cx="24" cy="11"/>
            </a:xfrm>
            <a:custGeom>
              <a:avLst/>
              <a:gdLst>
                <a:gd name="T0" fmla="*/ 0 w 24"/>
                <a:gd name="T1" fmla="*/ 3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3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1" name="Freeform 244"/>
            <p:cNvSpPr>
              <a:spLocks/>
            </p:cNvSpPr>
            <p:nvPr/>
          </p:nvSpPr>
          <p:spPr bwMode="auto">
            <a:xfrm>
              <a:off x="2850" y="1681"/>
              <a:ext cx="22" cy="11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0 h 11"/>
                <a:gd name="T4" fmla="*/ 22 w 22"/>
                <a:gd name="T5" fmla="*/ 8 h 11"/>
                <a:gd name="T6" fmla="*/ 0 w 22"/>
                <a:gd name="T7" fmla="*/ 11 h 11"/>
                <a:gd name="T8" fmla="*/ 0 w 22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4"/>
                  </a:moveTo>
                  <a:lnTo>
                    <a:pt x="22" y="0"/>
                  </a:lnTo>
                  <a:lnTo>
                    <a:pt x="22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2" name="Freeform 245"/>
            <p:cNvSpPr>
              <a:spLocks/>
            </p:cNvSpPr>
            <p:nvPr/>
          </p:nvSpPr>
          <p:spPr bwMode="auto">
            <a:xfrm>
              <a:off x="2830" y="1685"/>
              <a:ext cx="20" cy="13"/>
            </a:xfrm>
            <a:custGeom>
              <a:avLst/>
              <a:gdLst>
                <a:gd name="T0" fmla="*/ 0 w 20"/>
                <a:gd name="T1" fmla="*/ 6 h 13"/>
                <a:gd name="T2" fmla="*/ 20 w 20"/>
                <a:gd name="T3" fmla="*/ 0 h 13"/>
                <a:gd name="T4" fmla="*/ 20 w 20"/>
                <a:gd name="T5" fmla="*/ 7 h 13"/>
                <a:gd name="T6" fmla="*/ 3 w 20"/>
                <a:gd name="T7" fmla="*/ 13 h 13"/>
                <a:gd name="T8" fmla="*/ 0 w 20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6"/>
                  </a:moveTo>
                  <a:lnTo>
                    <a:pt x="20" y="0"/>
                  </a:lnTo>
                  <a:lnTo>
                    <a:pt x="20" y="7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3" name="Freeform 246"/>
            <p:cNvSpPr>
              <a:spLocks/>
            </p:cNvSpPr>
            <p:nvPr/>
          </p:nvSpPr>
          <p:spPr bwMode="auto">
            <a:xfrm>
              <a:off x="2815" y="1691"/>
              <a:ext cx="18" cy="12"/>
            </a:xfrm>
            <a:custGeom>
              <a:avLst/>
              <a:gdLst>
                <a:gd name="T0" fmla="*/ 0 w 18"/>
                <a:gd name="T1" fmla="*/ 5 h 12"/>
                <a:gd name="T2" fmla="*/ 15 w 18"/>
                <a:gd name="T3" fmla="*/ 0 h 12"/>
                <a:gd name="T4" fmla="*/ 18 w 18"/>
                <a:gd name="T5" fmla="*/ 7 h 12"/>
                <a:gd name="T6" fmla="*/ 4 w 18"/>
                <a:gd name="T7" fmla="*/ 12 h 12"/>
                <a:gd name="T8" fmla="*/ 0 w 18"/>
                <a:gd name="T9" fmla="*/ 5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0" y="5"/>
                  </a:moveTo>
                  <a:lnTo>
                    <a:pt x="15" y="0"/>
                  </a:lnTo>
                  <a:lnTo>
                    <a:pt x="18" y="7"/>
                  </a:lnTo>
                  <a:lnTo>
                    <a:pt x="4" y="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4" name="Freeform 247"/>
            <p:cNvSpPr>
              <a:spLocks/>
            </p:cNvSpPr>
            <p:nvPr/>
          </p:nvSpPr>
          <p:spPr bwMode="auto">
            <a:xfrm>
              <a:off x="2815" y="1696"/>
              <a:ext cx="4" cy="7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0 h 7"/>
                <a:gd name="T4" fmla="*/ 0 w 4"/>
                <a:gd name="T5" fmla="*/ 0 h 7"/>
                <a:gd name="T6" fmla="*/ 4 w 4"/>
                <a:gd name="T7" fmla="*/ 7 h 7"/>
                <a:gd name="T8" fmla="*/ 0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0"/>
                  </a:moveTo>
                  <a:lnTo>
                    <a:pt x="0" y="0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5" name="Freeform 248"/>
            <p:cNvSpPr>
              <a:spLocks/>
            </p:cNvSpPr>
            <p:nvPr/>
          </p:nvSpPr>
          <p:spPr bwMode="auto">
            <a:xfrm>
              <a:off x="2804" y="1696"/>
              <a:ext cx="15" cy="15"/>
            </a:xfrm>
            <a:custGeom>
              <a:avLst/>
              <a:gdLst>
                <a:gd name="T0" fmla="*/ 0 w 15"/>
                <a:gd name="T1" fmla="*/ 7 h 15"/>
                <a:gd name="T2" fmla="*/ 11 w 15"/>
                <a:gd name="T3" fmla="*/ 0 h 15"/>
                <a:gd name="T4" fmla="*/ 15 w 15"/>
                <a:gd name="T5" fmla="*/ 7 h 15"/>
                <a:gd name="T6" fmla="*/ 4 w 15"/>
                <a:gd name="T7" fmla="*/ 15 h 15"/>
                <a:gd name="T8" fmla="*/ 0 w 15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0" y="7"/>
                  </a:moveTo>
                  <a:lnTo>
                    <a:pt x="11" y="0"/>
                  </a:lnTo>
                  <a:lnTo>
                    <a:pt x="15" y="7"/>
                  </a:lnTo>
                  <a:lnTo>
                    <a:pt x="4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6" name="Freeform 249"/>
            <p:cNvSpPr>
              <a:spLocks/>
            </p:cNvSpPr>
            <p:nvPr/>
          </p:nvSpPr>
          <p:spPr bwMode="auto">
            <a:xfrm>
              <a:off x="2802" y="1703"/>
              <a:ext cx="6" cy="8"/>
            </a:xfrm>
            <a:custGeom>
              <a:avLst/>
              <a:gdLst>
                <a:gd name="T0" fmla="*/ 2 w 6"/>
                <a:gd name="T1" fmla="*/ 0 h 8"/>
                <a:gd name="T2" fmla="*/ 2 w 6"/>
                <a:gd name="T3" fmla="*/ 0 h 8"/>
                <a:gd name="T4" fmla="*/ 0 w 6"/>
                <a:gd name="T5" fmla="*/ 2 h 8"/>
                <a:gd name="T6" fmla="*/ 6 w 6"/>
                <a:gd name="T7" fmla="*/ 8 h 8"/>
                <a:gd name="T8" fmla="*/ 2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6" y="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7" name="Freeform 250"/>
            <p:cNvSpPr>
              <a:spLocks/>
            </p:cNvSpPr>
            <p:nvPr/>
          </p:nvSpPr>
          <p:spPr bwMode="auto">
            <a:xfrm>
              <a:off x="2797" y="1705"/>
              <a:ext cx="11" cy="11"/>
            </a:xfrm>
            <a:custGeom>
              <a:avLst/>
              <a:gdLst>
                <a:gd name="T0" fmla="*/ 0 w 11"/>
                <a:gd name="T1" fmla="*/ 8 h 11"/>
                <a:gd name="T2" fmla="*/ 5 w 11"/>
                <a:gd name="T3" fmla="*/ 0 h 11"/>
                <a:gd name="T4" fmla="*/ 11 w 11"/>
                <a:gd name="T5" fmla="*/ 6 h 11"/>
                <a:gd name="T6" fmla="*/ 7 w 11"/>
                <a:gd name="T7" fmla="*/ 11 h 11"/>
                <a:gd name="T8" fmla="*/ 0 w 11"/>
                <a:gd name="T9" fmla="*/ 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8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7" y="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8" name="Freeform 251"/>
            <p:cNvSpPr>
              <a:spLocks/>
            </p:cNvSpPr>
            <p:nvPr/>
          </p:nvSpPr>
          <p:spPr bwMode="auto">
            <a:xfrm>
              <a:off x="2797" y="1713"/>
              <a:ext cx="7" cy="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7 w 7"/>
                <a:gd name="T7" fmla="*/ 3 h 3"/>
                <a:gd name="T8" fmla="*/ 0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399" name="Freeform 252"/>
            <p:cNvSpPr>
              <a:spLocks/>
            </p:cNvSpPr>
            <p:nvPr/>
          </p:nvSpPr>
          <p:spPr bwMode="auto">
            <a:xfrm>
              <a:off x="2793" y="1713"/>
              <a:ext cx="11" cy="11"/>
            </a:xfrm>
            <a:custGeom>
              <a:avLst/>
              <a:gdLst>
                <a:gd name="T0" fmla="*/ 0 w 11"/>
                <a:gd name="T1" fmla="*/ 7 h 11"/>
                <a:gd name="T2" fmla="*/ 4 w 11"/>
                <a:gd name="T3" fmla="*/ 0 h 11"/>
                <a:gd name="T4" fmla="*/ 11 w 11"/>
                <a:gd name="T5" fmla="*/ 3 h 11"/>
                <a:gd name="T6" fmla="*/ 7 w 11"/>
                <a:gd name="T7" fmla="*/ 11 h 11"/>
                <a:gd name="T8" fmla="*/ 0 w 11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7"/>
                  </a:moveTo>
                  <a:lnTo>
                    <a:pt x="4" y="0"/>
                  </a:lnTo>
                  <a:lnTo>
                    <a:pt x="11" y="3"/>
                  </a:lnTo>
                  <a:lnTo>
                    <a:pt x="7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0" name="Freeform 253"/>
            <p:cNvSpPr>
              <a:spLocks/>
            </p:cNvSpPr>
            <p:nvPr/>
          </p:nvSpPr>
          <p:spPr bwMode="auto">
            <a:xfrm>
              <a:off x="2793" y="1720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2 w 7"/>
                <a:gd name="T5" fmla="*/ 7 h 7"/>
                <a:gd name="T6" fmla="*/ 7 w 7"/>
                <a:gd name="T7" fmla="*/ 4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1" name="Freeform 254"/>
            <p:cNvSpPr>
              <a:spLocks/>
            </p:cNvSpPr>
            <p:nvPr/>
          </p:nvSpPr>
          <p:spPr bwMode="auto">
            <a:xfrm>
              <a:off x="2795" y="1724"/>
              <a:ext cx="9" cy="9"/>
            </a:xfrm>
            <a:custGeom>
              <a:avLst/>
              <a:gdLst>
                <a:gd name="T0" fmla="*/ 2 w 9"/>
                <a:gd name="T1" fmla="*/ 9 h 9"/>
                <a:gd name="T2" fmla="*/ 0 w 9"/>
                <a:gd name="T3" fmla="*/ 3 h 9"/>
                <a:gd name="T4" fmla="*/ 5 w 9"/>
                <a:gd name="T5" fmla="*/ 0 h 9"/>
                <a:gd name="T6" fmla="*/ 9 w 9"/>
                <a:gd name="T7" fmla="*/ 5 h 9"/>
                <a:gd name="T8" fmla="*/ 2 w 9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2" y="9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9" y="5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2" name="Freeform 255"/>
            <p:cNvSpPr>
              <a:spLocks/>
            </p:cNvSpPr>
            <p:nvPr/>
          </p:nvSpPr>
          <p:spPr bwMode="auto">
            <a:xfrm>
              <a:off x="2797" y="1729"/>
              <a:ext cx="11" cy="11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4 h 11"/>
                <a:gd name="T4" fmla="*/ 7 w 11"/>
                <a:gd name="T5" fmla="*/ 0 h 11"/>
                <a:gd name="T6" fmla="*/ 11 w 11"/>
                <a:gd name="T7" fmla="*/ 6 h 11"/>
                <a:gd name="T8" fmla="*/ 5 w 11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5" y="11"/>
                  </a:moveTo>
                  <a:lnTo>
                    <a:pt x="0" y="4"/>
                  </a:lnTo>
                  <a:lnTo>
                    <a:pt x="7" y="0"/>
                  </a:lnTo>
                  <a:lnTo>
                    <a:pt x="11" y="6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3" name="Freeform 256"/>
            <p:cNvSpPr>
              <a:spLocks/>
            </p:cNvSpPr>
            <p:nvPr/>
          </p:nvSpPr>
          <p:spPr bwMode="auto">
            <a:xfrm>
              <a:off x="2802" y="1735"/>
              <a:ext cx="6" cy="7"/>
            </a:xfrm>
            <a:custGeom>
              <a:avLst/>
              <a:gdLst>
                <a:gd name="T0" fmla="*/ 0 w 6"/>
                <a:gd name="T1" fmla="*/ 5 h 7"/>
                <a:gd name="T2" fmla="*/ 2 w 6"/>
                <a:gd name="T3" fmla="*/ 7 h 7"/>
                <a:gd name="T4" fmla="*/ 2 w 6"/>
                <a:gd name="T5" fmla="*/ 7 h 7"/>
                <a:gd name="T6" fmla="*/ 6 w 6"/>
                <a:gd name="T7" fmla="*/ 0 h 7"/>
                <a:gd name="T8" fmla="*/ 0 w 6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0" y="5"/>
                  </a:moveTo>
                  <a:lnTo>
                    <a:pt x="2" y="7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4" name="Freeform 257"/>
            <p:cNvSpPr>
              <a:spLocks/>
            </p:cNvSpPr>
            <p:nvPr/>
          </p:nvSpPr>
          <p:spPr bwMode="auto">
            <a:xfrm>
              <a:off x="2804" y="1735"/>
              <a:ext cx="15" cy="14"/>
            </a:xfrm>
            <a:custGeom>
              <a:avLst/>
              <a:gdLst>
                <a:gd name="T0" fmla="*/ 11 w 15"/>
                <a:gd name="T1" fmla="*/ 14 h 14"/>
                <a:gd name="T2" fmla="*/ 0 w 15"/>
                <a:gd name="T3" fmla="*/ 7 h 14"/>
                <a:gd name="T4" fmla="*/ 4 w 15"/>
                <a:gd name="T5" fmla="*/ 0 h 14"/>
                <a:gd name="T6" fmla="*/ 15 w 15"/>
                <a:gd name="T7" fmla="*/ 7 h 14"/>
                <a:gd name="T8" fmla="*/ 11 w 15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11" y="14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5" y="7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5" name="Freeform 258"/>
            <p:cNvSpPr>
              <a:spLocks/>
            </p:cNvSpPr>
            <p:nvPr/>
          </p:nvSpPr>
          <p:spPr bwMode="auto">
            <a:xfrm>
              <a:off x="2815" y="1742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0 w 4"/>
                <a:gd name="T5" fmla="*/ 7 h 7"/>
                <a:gd name="T6" fmla="*/ 4 w 4"/>
                <a:gd name="T7" fmla="*/ 0 h 7"/>
                <a:gd name="T8" fmla="*/ 0 w 4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6" name="Freeform 259"/>
            <p:cNvSpPr>
              <a:spLocks/>
            </p:cNvSpPr>
            <p:nvPr/>
          </p:nvSpPr>
          <p:spPr bwMode="auto">
            <a:xfrm>
              <a:off x="2815" y="1742"/>
              <a:ext cx="18" cy="13"/>
            </a:xfrm>
            <a:custGeom>
              <a:avLst/>
              <a:gdLst>
                <a:gd name="T0" fmla="*/ 15 w 18"/>
                <a:gd name="T1" fmla="*/ 13 h 13"/>
                <a:gd name="T2" fmla="*/ 0 w 18"/>
                <a:gd name="T3" fmla="*/ 7 h 13"/>
                <a:gd name="T4" fmla="*/ 4 w 18"/>
                <a:gd name="T5" fmla="*/ 0 h 13"/>
                <a:gd name="T6" fmla="*/ 18 w 18"/>
                <a:gd name="T7" fmla="*/ 6 h 13"/>
                <a:gd name="T8" fmla="*/ 15 w 18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5" y="13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8" y="6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7" name="Freeform 260"/>
            <p:cNvSpPr>
              <a:spLocks/>
            </p:cNvSpPr>
            <p:nvPr/>
          </p:nvSpPr>
          <p:spPr bwMode="auto">
            <a:xfrm>
              <a:off x="2830" y="1748"/>
              <a:ext cx="20" cy="12"/>
            </a:xfrm>
            <a:custGeom>
              <a:avLst/>
              <a:gdLst>
                <a:gd name="T0" fmla="*/ 20 w 20"/>
                <a:gd name="T1" fmla="*/ 12 h 12"/>
                <a:gd name="T2" fmla="*/ 0 w 20"/>
                <a:gd name="T3" fmla="*/ 7 h 12"/>
                <a:gd name="T4" fmla="*/ 3 w 20"/>
                <a:gd name="T5" fmla="*/ 0 h 12"/>
                <a:gd name="T6" fmla="*/ 20 w 20"/>
                <a:gd name="T7" fmla="*/ 5 h 12"/>
                <a:gd name="T8" fmla="*/ 20 w 20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2"/>
                <a:gd name="T17" fmla="*/ 20 w 20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2">
                  <a:moveTo>
                    <a:pt x="20" y="12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20" y="5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8" name="Freeform 261"/>
            <p:cNvSpPr>
              <a:spLocks/>
            </p:cNvSpPr>
            <p:nvPr/>
          </p:nvSpPr>
          <p:spPr bwMode="auto">
            <a:xfrm>
              <a:off x="2850" y="1753"/>
              <a:ext cx="22" cy="11"/>
            </a:xfrm>
            <a:custGeom>
              <a:avLst/>
              <a:gdLst>
                <a:gd name="T0" fmla="*/ 22 w 22"/>
                <a:gd name="T1" fmla="*/ 11 h 11"/>
                <a:gd name="T2" fmla="*/ 0 w 22"/>
                <a:gd name="T3" fmla="*/ 7 h 11"/>
                <a:gd name="T4" fmla="*/ 0 w 22"/>
                <a:gd name="T5" fmla="*/ 0 h 11"/>
                <a:gd name="T6" fmla="*/ 22 w 22"/>
                <a:gd name="T7" fmla="*/ 4 h 11"/>
                <a:gd name="T8" fmla="*/ 22 w 22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22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2" y="4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09" name="Freeform 262"/>
            <p:cNvSpPr>
              <a:spLocks/>
            </p:cNvSpPr>
            <p:nvPr/>
          </p:nvSpPr>
          <p:spPr bwMode="auto">
            <a:xfrm>
              <a:off x="2872" y="1757"/>
              <a:ext cx="24" cy="11"/>
            </a:xfrm>
            <a:custGeom>
              <a:avLst/>
              <a:gdLst>
                <a:gd name="T0" fmla="*/ 24 w 24"/>
                <a:gd name="T1" fmla="*/ 11 h 11"/>
                <a:gd name="T2" fmla="*/ 0 w 24"/>
                <a:gd name="T3" fmla="*/ 7 h 11"/>
                <a:gd name="T4" fmla="*/ 0 w 24"/>
                <a:gd name="T5" fmla="*/ 0 h 11"/>
                <a:gd name="T6" fmla="*/ 24 w 24"/>
                <a:gd name="T7" fmla="*/ 3 h 11"/>
                <a:gd name="T8" fmla="*/ 24 w 24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4" y="3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0" name="Freeform 263"/>
            <p:cNvSpPr>
              <a:spLocks/>
            </p:cNvSpPr>
            <p:nvPr/>
          </p:nvSpPr>
          <p:spPr bwMode="auto">
            <a:xfrm>
              <a:off x="2896" y="1760"/>
              <a:ext cx="24" cy="10"/>
            </a:xfrm>
            <a:custGeom>
              <a:avLst/>
              <a:gdLst>
                <a:gd name="T0" fmla="*/ 24 w 24"/>
                <a:gd name="T1" fmla="*/ 10 h 10"/>
                <a:gd name="T2" fmla="*/ 0 w 24"/>
                <a:gd name="T3" fmla="*/ 8 h 10"/>
                <a:gd name="T4" fmla="*/ 0 w 24"/>
                <a:gd name="T5" fmla="*/ 0 h 10"/>
                <a:gd name="T6" fmla="*/ 24 w 24"/>
                <a:gd name="T7" fmla="*/ 2 h 10"/>
                <a:gd name="T8" fmla="*/ 24 w 24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0"/>
                <a:gd name="T17" fmla="*/ 24 w 2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0">
                  <a:moveTo>
                    <a:pt x="24" y="1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4" y="2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1" name="Freeform 264"/>
            <p:cNvSpPr>
              <a:spLocks/>
            </p:cNvSpPr>
            <p:nvPr/>
          </p:nvSpPr>
          <p:spPr bwMode="auto">
            <a:xfrm>
              <a:off x="2920" y="1762"/>
              <a:ext cx="27" cy="9"/>
            </a:xfrm>
            <a:custGeom>
              <a:avLst/>
              <a:gdLst>
                <a:gd name="T0" fmla="*/ 0 w 27"/>
                <a:gd name="T1" fmla="*/ 8 h 9"/>
                <a:gd name="T2" fmla="*/ 0 w 27"/>
                <a:gd name="T3" fmla="*/ 0 h 9"/>
                <a:gd name="T4" fmla="*/ 27 w 27"/>
                <a:gd name="T5" fmla="*/ 2 h 9"/>
                <a:gd name="T6" fmla="*/ 27 w 27"/>
                <a:gd name="T7" fmla="*/ 9 h 9"/>
                <a:gd name="T8" fmla="*/ 0 w 27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"/>
                <a:gd name="T17" fmla="*/ 27 w 2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">
                  <a:moveTo>
                    <a:pt x="0" y="8"/>
                  </a:moveTo>
                  <a:lnTo>
                    <a:pt x="0" y="0"/>
                  </a:lnTo>
                  <a:lnTo>
                    <a:pt x="27" y="2"/>
                  </a:lnTo>
                  <a:lnTo>
                    <a:pt x="27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2" name="Rectangle 265"/>
            <p:cNvSpPr>
              <a:spLocks noChangeArrowheads="1"/>
            </p:cNvSpPr>
            <p:nvPr/>
          </p:nvSpPr>
          <p:spPr bwMode="auto">
            <a:xfrm>
              <a:off x="3324" y="18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TW"/>
            </a:p>
          </p:txBody>
        </p:sp>
        <p:sp>
          <p:nvSpPr>
            <p:cNvPr id="13413" name="Freeform 266"/>
            <p:cNvSpPr>
              <a:spLocks/>
            </p:cNvSpPr>
            <p:nvPr/>
          </p:nvSpPr>
          <p:spPr bwMode="auto">
            <a:xfrm>
              <a:off x="3470" y="3637"/>
              <a:ext cx="9" cy="9"/>
            </a:xfrm>
            <a:custGeom>
              <a:avLst/>
              <a:gdLst>
                <a:gd name="T0" fmla="*/ 0 w 9"/>
                <a:gd name="T1" fmla="*/ 7 h 9"/>
                <a:gd name="T2" fmla="*/ 2 w 9"/>
                <a:gd name="T3" fmla="*/ 0 h 9"/>
                <a:gd name="T4" fmla="*/ 9 w 9"/>
                <a:gd name="T5" fmla="*/ 0 h 9"/>
                <a:gd name="T6" fmla="*/ 8 w 9"/>
                <a:gd name="T7" fmla="*/ 9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7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8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4" name="Freeform 267"/>
            <p:cNvSpPr>
              <a:spLocks/>
            </p:cNvSpPr>
            <p:nvPr/>
          </p:nvSpPr>
          <p:spPr bwMode="auto">
            <a:xfrm>
              <a:off x="3470" y="3644"/>
              <a:ext cx="8" cy="6"/>
            </a:xfrm>
            <a:custGeom>
              <a:avLst/>
              <a:gdLst>
                <a:gd name="T0" fmla="*/ 0 w 8"/>
                <a:gd name="T1" fmla="*/ 0 h 6"/>
                <a:gd name="T2" fmla="*/ 6 w 8"/>
                <a:gd name="T3" fmla="*/ 6 h 6"/>
                <a:gd name="T4" fmla="*/ 8 w 8"/>
                <a:gd name="T5" fmla="*/ 4 h 6"/>
                <a:gd name="T6" fmla="*/ 8 w 8"/>
                <a:gd name="T7" fmla="*/ 2 h 6"/>
                <a:gd name="T8" fmla="*/ 0 w 8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0" y="0"/>
                  </a:move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5" name="Freeform 268"/>
            <p:cNvSpPr>
              <a:spLocks/>
            </p:cNvSpPr>
            <p:nvPr/>
          </p:nvSpPr>
          <p:spPr bwMode="auto">
            <a:xfrm>
              <a:off x="3465" y="3644"/>
              <a:ext cx="11" cy="13"/>
            </a:xfrm>
            <a:custGeom>
              <a:avLst/>
              <a:gdLst>
                <a:gd name="T0" fmla="*/ 0 w 11"/>
                <a:gd name="T1" fmla="*/ 6 h 13"/>
                <a:gd name="T2" fmla="*/ 5 w 11"/>
                <a:gd name="T3" fmla="*/ 0 h 13"/>
                <a:gd name="T4" fmla="*/ 11 w 11"/>
                <a:gd name="T5" fmla="*/ 6 h 13"/>
                <a:gd name="T6" fmla="*/ 3 w 11"/>
                <a:gd name="T7" fmla="*/ 13 h 13"/>
                <a:gd name="T8" fmla="*/ 0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6" name="Freeform 269"/>
            <p:cNvSpPr>
              <a:spLocks/>
            </p:cNvSpPr>
            <p:nvPr/>
          </p:nvSpPr>
          <p:spPr bwMode="auto">
            <a:xfrm>
              <a:off x="3454" y="3650"/>
              <a:ext cx="14" cy="15"/>
            </a:xfrm>
            <a:custGeom>
              <a:avLst/>
              <a:gdLst>
                <a:gd name="T0" fmla="*/ 0 w 14"/>
                <a:gd name="T1" fmla="*/ 7 h 15"/>
                <a:gd name="T2" fmla="*/ 11 w 14"/>
                <a:gd name="T3" fmla="*/ 0 h 15"/>
                <a:gd name="T4" fmla="*/ 14 w 14"/>
                <a:gd name="T5" fmla="*/ 7 h 15"/>
                <a:gd name="T6" fmla="*/ 3 w 14"/>
                <a:gd name="T7" fmla="*/ 15 h 15"/>
                <a:gd name="T8" fmla="*/ 0 w 14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7"/>
                  </a:moveTo>
                  <a:lnTo>
                    <a:pt x="11" y="0"/>
                  </a:lnTo>
                  <a:lnTo>
                    <a:pt x="14" y="7"/>
                  </a:lnTo>
                  <a:lnTo>
                    <a:pt x="3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7" name="Freeform 270"/>
            <p:cNvSpPr>
              <a:spLocks/>
            </p:cNvSpPr>
            <p:nvPr/>
          </p:nvSpPr>
          <p:spPr bwMode="auto">
            <a:xfrm>
              <a:off x="3454" y="3657"/>
              <a:ext cx="3" cy="8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0" y="0"/>
                  </a:move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8" name="Freeform 271"/>
            <p:cNvSpPr>
              <a:spLocks/>
            </p:cNvSpPr>
            <p:nvPr/>
          </p:nvSpPr>
          <p:spPr bwMode="auto">
            <a:xfrm>
              <a:off x="3439" y="3657"/>
              <a:ext cx="18" cy="13"/>
            </a:xfrm>
            <a:custGeom>
              <a:avLst/>
              <a:gdLst>
                <a:gd name="T0" fmla="*/ 0 w 18"/>
                <a:gd name="T1" fmla="*/ 6 h 13"/>
                <a:gd name="T2" fmla="*/ 15 w 18"/>
                <a:gd name="T3" fmla="*/ 0 h 13"/>
                <a:gd name="T4" fmla="*/ 18 w 18"/>
                <a:gd name="T5" fmla="*/ 8 h 13"/>
                <a:gd name="T6" fmla="*/ 4 w 18"/>
                <a:gd name="T7" fmla="*/ 13 h 13"/>
                <a:gd name="T8" fmla="*/ 0 w 18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0" y="6"/>
                  </a:moveTo>
                  <a:lnTo>
                    <a:pt x="15" y="0"/>
                  </a:lnTo>
                  <a:lnTo>
                    <a:pt x="18" y="8"/>
                  </a:lnTo>
                  <a:lnTo>
                    <a:pt x="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19" name="Freeform 272"/>
            <p:cNvSpPr>
              <a:spLocks/>
            </p:cNvSpPr>
            <p:nvPr/>
          </p:nvSpPr>
          <p:spPr bwMode="auto">
            <a:xfrm>
              <a:off x="3422" y="3663"/>
              <a:ext cx="21" cy="13"/>
            </a:xfrm>
            <a:custGeom>
              <a:avLst/>
              <a:gdLst>
                <a:gd name="T0" fmla="*/ 0 w 21"/>
                <a:gd name="T1" fmla="*/ 5 h 13"/>
                <a:gd name="T2" fmla="*/ 17 w 21"/>
                <a:gd name="T3" fmla="*/ 0 h 13"/>
                <a:gd name="T4" fmla="*/ 21 w 21"/>
                <a:gd name="T5" fmla="*/ 7 h 13"/>
                <a:gd name="T6" fmla="*/ 0 w 21"/>
                <a:gd name="T7" fmla="*/ 13 h 13"/>
                <a:gd name="T8" fmla="*/ 0 w 21"/>
                <a:gd name="T9" fmla="*/ 5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lnTo>
                    <a:pt x="17" y="0"/>
                  </a:lnTo>
                  <a:lnTo>
                    <a:pt x="21" y="7"/>
                  </a:lnTo>
                  <a:lnTo>
                    <a:pt x="0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0" name="Freeform 273"/>
            <p:cNvSpPr>
              <a:spLocks/>
            </p:cNvSpPr>
            <p:nvPr/>
          </p:nvSpPr>
          <p:spPr bwMode="auto">
            <a:xfrm>
              <a:off x="3402" y="3668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1" name="Freeform 274"/>
            <p:cNvSpPr>
              <a:spLocks/>
            </p:cNvSpPr>
            <p:nvPr/>
          </p:nvSpPr>
          <p:spPr bwMode="auto">
            <a:xfrm>
              <a:off x="3378" y="3672"/>
              <a:ext cx="24" cy="11"/>
            </a:xfrm>
            <a:custGeom>
              <a:avLst/>
              <a:gdLst>
                <a:gd name="T0" fmla="*/ 0 w 24"/>
                <a:gd name="T1" fmla="*/ 4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4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2" name="Freeform 275"/>
            <p:cNvSpPr>
              <a:spLocks/>
            </p:cNvSpPr>
            <p:nvPr/>
          </p:nvSpPr>
          <p:spPr bwMode="auto">
            <a:xfrm>
              <a:off x="3353" y="3676"/>
              <a:ext cx="25" cy="11"/>
            </a:xfrm>
            <a:custGeom>
              <a:avLst/>
              <a:gdLst>
                <a:gd name="T0" fmla="*/ 0 w 25"/>
                <a:gd name="T1" fmla="*/ 3 h 11"/>
                <a:gd name="T2" fmla="*/ 25 w 25"/>
                <a:gd name="T3" fmla="*/ 0 h 11"/>
                <a:gd name="T4" fmla="*/ 25 w 25"/>
                <a:gd name="T5" fmla="*/ 7 h 11"/>
                <a:gd name="T6" fmla="*/ 0 w 25"/>
                <a:gd name="T7" fmla="*/ 11 h 11"/>
                <a:gd name="T8" fmla="*/ 0 w 25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3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3" name="Rectangle 276"/>
            <p:cNvSpPr>
              <a:spLocks noChangeArrowheads="1"/>
            </p:cNvSpPr>
            <p:nvPr/>
          </p:nvSpPr>
          <p:spPr bwMode="auto">
            <a:xfrm>
              <a:off x="3327" y="3679"/>
              <a:ext cx="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4" name="Rectangle 277"/>
            <p:cNvSpPr>
              <a:spLocks noChangeArrowheads="1"/>
            </p:cNvSpPr>
            <p:nvPr/>
          </p:nvSpPr>
          <p:spPr bwMode="auto">
            <a:xfrm>
              <a:off x="3299" y="3679"/>
              <a:ext cx="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5" name="Freeform 278"/>
            <p:cNvSpPr>
              <a:spLocks/>
            </p:cNvSpPr>
            <p:nvPr/>
          </p:nvSpPr>
          <p:spPr bwMode="auto">
            <a:xfrm>
              <a:off x="3274" y="3676"/>
              <a:ext cx="25" cy="11"/>
            </a:xfrm>
            <a:custGeom>
              <a:avLst/>
              <a:gdLst>
                <a:gd name="T0" fmla="*/ 0 w 25"/>
                <a:gd name="T1" fmla="*/ 0 h 11"/>
                <a:gd name="T2" fmla="*/ 25 w 25"/>
                <a:gd name="T3" fmla="*/ 3 h 11"/>
                <a:gd name="T4" fmla="*/ 25 w 25"/>
                <a:gd name="T5" fmla="*/ 11 h 11"/>
                <a:gd name="T6" fmla="*/ 0 w 25"/>
                <a:gd name="T7" fmla="*/ 7 h 11"/>
                <a:gd name="T8" fmla="*/ 0 w 2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0"/>
                  </a:moveTo>
                  <a:lnTo>
                    <a:pt x="25" y="3"/>
                  </a:lnTo>
                  <a:lnTo>
                    <a:pt x="25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6" name="Freeform 279"/>
            <p:cNvSpPr>
              <a:spLocks/>
            </p:cNvSpPr>
            <p:nvPr/>
          </p:nvSpPr>
          <p:spPr bwMode="auto">
            <a:xfrm>
              <a:off x="3250" y="3672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4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4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7" name="Freeform 280"/>
            <p:cNvSpPr>
              <a:spLocks/>
            </p:cNvSpPr>
            <p:nvPr/>
          </p:nvSpPr>
          <p:spPr bwMode="auto">
            <a:xfrm>
              <a:off x="3230" y="3668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8" name="Freeform 281"/>
            <p:cNvSpPr>
              <a:spLocks/>
            </p:cNvSpPr>
            <p:nvPr/>
          </p:nvSpPr>
          <p:spPr bwMode="auto">
            <a:xfrm>
              <a:off x="3210" y="3663"/>
              <a:ext cx="20" cy="13"/>
            </a:xfrm>
            <a:custGeom>
              <a:avLst/>
              <a:gdLst>
                <a:gd name="T0" fmla="*/ 3 w 20"/>
                <a:gd name="T1" fmla="*/ 0 h 13"/>
                <a:gd name="T2" fmla="*/ 20 w 20"/>
                <a:gd name="T3" fmla="*/ 5 h 13"/>
                <a:gd name="T4" fmla="*/ 20 w 20"/>
                <a:gd name="T5" fmla="*/ 13 h 13"/>
                <a:gd name="T6" fmla="*/ 0 w 20"/>
                <a:gd name="T7" fmla="*/ 7 h 13"/>
                <a:gd name="T8" fmla="*/ 3 w 2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3" y="0"/>
                  </a:moveTo>
                  <a:lnTo>
                    <a:pt x="20" y="5"/>
                  </a:lnTo>
                  <a:lnTo>
                    <a:pt x="2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29" name="Freeform 282"/>
            <p:cNvSpPr>
              <a:spLocks/>
            </p:cNvSpPr>
            <p:nvPr/>
          </p:nvSpPr>
          <p:spPr bwMode="auto">
            <a:xfrm>
              <a:off x="3195" y="3657"/>
              <a:ext cx="18" cy="13"/>
            </a:xfrm>
            <a:custGeom>
              <a:avLst/>
              <a:gdLst>
                <a:gd name="T0" fmla="*/ 4 w 18"/>
                <a:gd name="T1" fmla="*/ 0 h 13"/>
                <a:gd name="T2" fmla="*/ 18 w 18"/>
                <a:gd name="T3" fmla="*/ 6 h 13"/>
                <a:gd name="T4" fmla="*/ 15 w 18"/>
                <a:gd name="T5" fmla="*/ 13 h 13"/>
                <a:gd name="T6" fmla="*/ 0 w 18"/>
                <a:gd name="T7" fmla="*/ 8 h 13"/>
                <a:gd name="T8" fmla="*/ 4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4" y="0"/>
                  </a:moveTo>
                  <a:lnTo>
                    <a:pt x="18" y="6"/>
                  </a:lnTo>
                  <a:lnTo>
                    <a:pt x="15" y="13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0" name="Freeform 283"/>
            <p:cNvSpPr>
              <a:spLocks/>
            </p:cNvSpPr>
            <p:nvPr/>
          </p:nvSpPr>
          <p:spPr bwMode="auto">
            <a:xfrm>
              <a:off x="3195" y="3657"/>
              <a:ext cx="4" cy="8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4 w 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8"/>
                <a:gd name="T17" fmla="*/ 4 w 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8">
                  <a:moveTo>
                    <a:pt x="4" y="0"/>
                  </a:move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1" name="Freeform 284"/>
            <p:cNvSpPr>
              <a:spLocks/>
            </p:cNvSpPr>
            <p:nvPr/>
          </p:nvSpPr>
          <p:spPr bwMode="auto">
            <a:xfrm>
              <a:off x="3184" y="3650"/>
              <a:ext cx="15" cy="15"/>
            </a:xfrm>
            <a:custGeom>
              <a:avLst/>
              <a:gdLst>
                <a:gd name="T0" fmla="*/ 4 w 15"/>
                <a:gd name="T1" fmla="*/ 0 h 15"/>
                <a:gd name="T2" fmla="*/ 15 w 15"/>
                <a:gd name="T3" fmla="*/ 7 h 15"/>
                <a:gd name="T4" fmla="*/ 11 w 15"/>
                <a:gd name="T5" fmla="*/ 15 h 15"/>
                <a:gd name="T6" fmla="*/ 0 w 15"/>
                <a:gd name="T7" fmla="*/ 7 h 15"/>
                <a:gd name="T8" fmla="*/ 4 w 1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4" y="0"/>
                  </a:moveTo>
                  <a:lnTo>
                    <a:pt x="15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2" name="Freeform 285"/>
            <p:cNvSpPr>
              <a:spLocks/>
            </p:cNvSpPr>
            <p:nvPr/>
          </p:nvSpPr>
          <p:spPr bwMode="auto">
            <a:xfrm>
              <a:off x="3177" y="3644"/>
              <a:ext cx="11" cy="13"/>
            </a:xfrm>
            <a:custGeom>
              <a:avLst/>
              <a:gdLst>
                <a:gd name="T0" fmla="*/ 5 w 11"/>
                <a:gd name="T1" fmla="*/ 0 h 13"/>
                <a:gd name="T2" fmla="*/ 11 w 11"/>
                <a:gd name="T3" fmla="*/ 6 h 13"/>
                <a:gd name="T4" fmla="*/ 7 w 11"/>
                <a:gd name="T5" fmla="*/ 13 h 13"/>
                <a:gd name="T6" fmla="*/ 0 w 11"/>
                <a:gd name="T7" fmla="*/ 6 h 13"/>
                <a:gd name="T8" fmla="*/ 5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5" y="0"/>
                  </a:moveTo>
                  <a:lnTo>
                    <a:pt x="11" y="6"/>
                  </a:lnTo>
                  <a:lnTo>
                    <a:pt x="7" y="13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3" name="Freeform 286"/>
            <p:cNvSpPr>
              <a:spLocks/>
            </p:cNvSpPr>
            <p:nvPr/>
          </p:nvSpPr>
          <p:spPr bwMode="auto">
            <a:xfrm>
              <a:off x="3175" y="3644"/>
              <a:ext cx="7" cy="6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2 h 6"/>
                <a:gd name="T4" fmla="*/ 0 w 7"/>
                <a:gd name="T5" fmla="*/ 4 h 6"/>
                <a:gd name="T6" fmla="*/ 2 w 7"/>
                <a:gd name="T7" fmla="*/ 6 h 6"/>
                <a:gd name="T8" fmla="*/ 7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7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4" name="Freeform 287"/>
            <p:cNvSpPr>
              <a:spLocks/>
            </p:cNvSpPr>
            <p:nvPr/>
          </p:nvSpPr>
          <p:spPr bwMode="auto">
            <a:xfrm>
              <a:off x="3173" y="3637"/>
              <a:ext cx="9" cy="9"/>
            </a:xfrm>
            <a:custGeom>
              <a:avLst/>
              <a:gdLst>
                <a:gd name="T0" fmla="*/ 9 w 9"/>
                <a:gd name="T1" fmla="*/ 7 h 9"/>
                <a:gd name="T2" fmla="*/ 2 w 9"/>
                <a:gd name="T3" fmla="*/ 9 h 9"/>
                <a:gd name="T4" fmla="*/ 0 w 9"/>
                <a:gd name="T5" fmla="*/ 0 h 9"/>
                <a:gd name="T6" fmla="*/ 7 w 9"/>
                <a:gd name="T7" fmla="*/ 0 h 9"/>
                <a:gd name="T8" fmla="*/ 9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7"/>
                  </a:moveTo>
                  <a:lnTo>
                    <a:pt x="2" y="9"/>
                  </a:lnTo>
                  <a:lnTo>
                    <a:pt x="0" y="0"/>
                  </a:lnTo>
                  <a:lnTo>
                    <a:pt x="7" y="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5" name="Rectangle 288"/>
            <p:cNvSpPr>
              <a:spLocks noChangeArrowheads="1"/>
            </p:cNvSpPr>
            <p:nvPr/>
          </p:nvSpPr>
          <p:spPr bwMode="auto">
            <a:xfrm>
              <a:off x="3173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6" name="Rectangle 289"/>
            <p:cNvSpPr>
              <a:spLocks noChangeArrowheads="1"/>
            </p:cNvSpPr>
            <p:nvPr/>
          </p:nvSpPr>
          <p:spPr bwMode="auto">
            <a:xfrm>
              <a:off x="3173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7" name="Rectangle 290"/>
            <p:cNvSpPr>
              <a:spLocks noChangeArrowheads="1"/>
            </p:cNvSpPr>
            <p:nvPr/>
          </p:nvSpPr>
          <p:spPr bwMode="auto">
            <a:xfrm>
              <a:off x="3180" y="1716"/>
              <a:ext cx="29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8" name="Rectangle 291"/>
            <p:cNvSpPr>
              <a:spLocks noChangeArrowheads="1"/>
            </p:cNvSpPr>
            <p:nvPr/>
          </p:nvSpPr>
          <p:spPr bwMode="auto">
            <a:xfrm>
              <a:off x="3472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39" name="Rectangle 292"/>
            <p:cNvSpPr>
              <a:spLocks noChangeArrowheads="1"/>
            </p:cNvSpPr>
            <p:nvPr/>
          </p:nvSpPr>
          <p:spPr bwMode="auto">
            <a:xfrm>
              <a:off x="3472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40" name="Rectangle 293"/>
            <p:cNvSpPr>
              <a:spLocks noChangeArrowheads="1"/>
            </p:cNvSpPr>
            <p:nvPr/>
          </p:nvSpPr>
          <p:spPr bwMode="auto">
            <a:xfrm>
              <a:off x="3233" y="1827"/>
              <a:ext cx="195" cy="15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41" name="Rectangle 294"/>
            <p:cNvSpPr>
              <a:spLocks noChangeArrowheads="1"/>
            </p:cNvSpPr>
            <p:nvPr/>
          </p:nvSpPr>
          <p:spPr bwMode="auto">
            <a:xfrm>
              <a:off x="3297" y="238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altLang="zh-TW"/>
            </a:p>
          </p:txBody>
        </p:sp>
        <p:sp>
          <p:nvSpPr>
            <p:cNvPr id="13442" name="Rectangle 295"/>
            <p:cNvSpPr>
              <a:spLocks noChangeArrowheads="1"/>
            </p:cNvSpPr>
            <p:nvPr/>
          </p:nvSpPr>
          <p:spPr bwMode="auto">
            <a:xfrm>
              <a:off x="3233" y="2354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43" name="Rectangle 296"/>
            <p:cNvSpPr>
              <a:spLocks noChangeArrowheads="1"/>
            </p:cNvSpPr>
            <p:nvPr/>
          </p:nvSpPr>
          <p:spPr bwMode="auto">
            <a:xfrm>
              <a:off x="3297" y="26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 altLang="zh-TW"/>
            </a:p>
          </p:txBody>
        </p:sp>
        <p:sp>
          <p:nvSpPr>
            <p:cNvPr id="13444" name="Rectangle 297"/>
            <p:cNvSpPr>
              <a:spLocks noChangeArrowheads="1"/>
            </p:cNvSpPr>
            <p:nvPr/>
          </p:nvSpPr>
          <p:spPr bwMode="auto">
            <a:xfrm>
              <a:off x="3233" y="2619"/>
              <a:ext cx="195" cy="16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45" name="Rectangle 298"/>
            <p:cNvSpPr>
              <a:spLocks noChangeArrowheads="1"/>
            </p:cNvSpPr>
            <p:nvPr/>
          </p:nvSpPr>
          <p:spPr bwMode="auto">
            <a:xfrm>
              <a:off x="3297" y="291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18</a:t>
              </a:r>
              <a:endParaRPr lang="en-US" altLang="zh-TW"/>
            </a:p>
          </p:txBody>
        </p:sp>
        <p:sp>
          <p:nvSpPr>
            <p:cNvPr id="13446" name="Rectangle 299"/>
            <p:cNvSpPr>
              <a:spLocks noChangeArrowheads="1"/>
            </p:cNvSpPr>
            <p:nvPr/>
          </p:nvSpPr>
          <p:spPr bwMode="auto">
            <a:xfrm>
              <a:off x="3233" y="2883"/>
              <a:ext cx="195" cy="16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47" name="Rectangle 300"/>
            <p:cNvSpPr>
              <a:spLocks noChangeArrowheads="1"/>
            </p:cNvSpPr>
            <p:nvPr/>
          </p:nvSpPr>
          <p:spPr bwMode="auto">
            <a:xfrm>
              <a:off x="3297" y="3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23</a:t>
              </a:r>
              <a:endParaRPr lang="en-US" altLang="zh-TW"/>
            </a:p>
          </p:txBody>
        </p:sp>
        <p:sp>
          <p:nvSpPr>
            <p:cNvPr id="13448" name="Rectangle 301"/>
            <p:cNvSpPr>
              <a:spLocks noChangeArrowheads="1"/>
            </p:cNvSpPr>
            <p:nvPr/>
          </p:nvSpPr>
          <p:spPr bwMode="auto">
            <a:xfrm>
              <a:off x="3284" y="3416"/>
              <a:ext cx="1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zh-TW"/>
            </a:p>
          </p:txBody>
        </p:sp>
        <p:sp>
          <p:nvSpPr>
            <p:cNvPr id="13449" name="Rectangle 302"/>
            <p:cNvSpPr>
              <a:spLocks noChangeArrowheads="1"/>
            </p:cNvSpPr>
            <p:nvPr/>
          </p:nvSpPr>
          <p:spPr bwMode="auto">
            <a:xfrm>
              <a:off x="3233" y="3146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0" name="Freeform 303"/>
            <p:cNvSpPr>
              <a:spLocks/>
            </p:cNvSpPr>
            <p:nvPr/>
          </p:nvSpPr>
          <p:spPr bwMode="auto">
            <a:xfrm>
              <a:off x="3177" y="1678"/>
              <a:ext cx="299" cy="90"/>
            </a:xfrm>
            <a:custGeom>
              <a:avLst/>
              <a:gdLst>
                <a:gd name="T0" fmla="*/ 150 w 299"/>
                <a:gd name="T1" fmla="*/ 90 h 90"/>
                <a:gd name="T2" fmla="*/ 176 w 299"/>
                <a:gd name="T3" fmla="*/ 88 h 90"/>
                <a:gd name="T4" fmla="*/ 201 w 299"/>
                <a:gd name="T5" fmla="*/ 86 h 90"/>
                <a:gd name="T6" fmla="*/ 225 w 299"/>
                <a:gd name="T7" fmla="*/ 82 h 90"/>
                <a:gd name="T8" fmla="*/ 245 w 299"/>
                <a:gd name="T9" fmla="*/ 79 h 90"/>
                <a:gd name="T10" fmla="*/ 264 w 299"/>
                <a:gd name="T11" fmla="*/ 73 h 90"/>
                <a:gd name="T12" fmla="*/ 278 w 299"/>
                <a:gd name="T13" fmla="*/ 68 h 90"/>
                <a:gd name="T14" fmla="*/ 289 w 299"/>
                <a:gd name="T15" fmla="*/ 60 h 90"/>
                <a:gd name="T16" fmla="*/ 297 w 299"/>
                <a:gd name="T17" fmla="*/ 53 h 90"/>
                <a:gd name="T18" fmla="*/ 299 w 299"/>
                <a:gd name="T19" fmla="*/ 46 h 90"/>
                <a:gd name="T20" fmla="*/ 297 w 299"/>
                <a:gd name="T21" fmla="*/ 36 h 90"/>
                <a:gd name="T22" fmla="*/ 289 w 299"/>
                <a:gd name="T23" fmla="*/ 29 h 90"/>
                <a:gd name="T24" fmla="*/ 278 w 299"/>
                <a:gd name="T25" fmla="*/ 22 h 90"/>
                <a:gd name="T26" fmla="*/ 264 w 299"/>
                <a:gd name="T27" fmla="*/ 16 h 90"/>
                <a:gd name="T28" fmla="*/ 245 w 299"/>
                <a:gd name="T29" fmla="*/ 11 h 90"/>
                <a:gd name="T30" fmla="*/ 225 w 299"/>
                <a:gd name="T31" fmla="*/ 7 h 90"/>
                <a:gd name="T32" fmla="*/ 201 w 299"/>
                <a:gd name="T33" fmla="*/ 3 h 90"/>
                <a:gd name="T34" fmla="*/ 176 w 299"/>
                <a:gd name="T35" fmla="*/ 2 h 90"/>
                <a:gd name="T36" fmla="*/ 150 w 299"/>
                <a:gd name="T37" fmla="*/ 0 h 90"/>
                <a:gd name="T38" fmla="*/ 122 w 299"/>
                <a:gd name="T39" fmla="*/ 2 h 90"/>
                <a:gd name="T40" fmla="*/ 97 w 299"/>
                <a:gd name="T41" fmla="*/ 3 h 90"/>
                <a:gd name="T42" fmla="*/ 73 w 299"/>
                <a:gd name="T43" fmla="*/ 7 h 90"/>
                <a:gd name="T44" fmla="*/ 53 w 299"/>
                <a:gd name="T45" fmla="*/ 11 h 90"/>
                <a:gd name="T46" fmla="*/ 34 w 299"/>
                <a:gd name="T47" fmla="*/ 16 h 90"/>
                <a:gd name="T48" fmla="*/ 20 w 299"/>
                <a:gd name="T49" fmla="*/ 22 h 90"/>
                <a:gd name="T50" fmla="*/ 9 w 299"/>
                <a:gd name="T51" fmla="*/ 29 h 90"/>
                <a:gd name="T52" fmla="*/ 1 w 299"/>
                <a:gd name="T53" fmla="*/ 36 h 90"/>
                <a:gd name="T54" fmla="*/ 0 w 299"/>
                <a:gd name="T55" fmla="*/ 46 h 90"/>
                <a:gd name="T56" fmla="*/ 1 w 299"/>
                <a:gd name="T57" fmla="*/ 53 h 90"/>
                <a:gd name="T58" fmla="*/ 9 w 299"/>
                <a:gd name="T59" fmla="*/ 60 h 90"/>
                <a:gd name="T60" fmla="*/ 20 w 299"/>
                <a:gd name="T61" fmla="*/ 68 h 90"/>
                <a:gd name="T62" fmla="*/ 34 w 299"/>
                <a:gd name="T63" fmla="*/ 73 h 90"/>
                <a:gd name="T64" fmla="*/ 53 w 299"/>
                <a:gd name="T65" fmla="*/ 79 h 90"/>
                <a:gd name="T66" fmla="*/ 73 w 299"/>
                <a:gd name="T67" fmla="*/ 82 h 90"/>
                <a:gd name="T68" fmla="*/ 97 w 299"/>
                <a:gd name="T69" fmla="*/ 86 h 90"/>
                <a:gd name="T70" fmla="*/ 122 w 299"/>
                <a:gd name="T71" fmla="*/ 88 h 90"/>
                <a:gd name="T72" fmla="*/ 150 w 299"/>
                <a:gd name="T73" fmla="*/ 9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9"/>
                <a:gd name="T112" fmla="*/ 0 h 90"/>
                <a:gd name="T113" fmla="*/ 299 w 299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9" h="90">
                  <a:moveTo>
                    <a:pt x="150" y="90"/>
                  </a:moveTo>
                  <a:lnTo>
                    <a:pt x="176" y="88"/>
                  </a:lnTo>
                  <a:lnTo>
                    <a:pt x="201" y="86"/>
                  </a:lnTo>
                  <a:lnTo>
                    <a:pt x="225" y="82"/>
                  </a:lnTo>
                  <a:lnTo>
                    <a:pt x="245" y="79"/>
                  </a:lnTo>
                  <a:lnTo>
                    <a:pt x="264" y="73"/>
                  </a:lnTo>
                  <a:lnTo>
                    <a:pt x="278" y="68"/>
                  </a:lnTo>
                  <a:lnTo>
                    <a:pt x="289" y="60"/>
                  </a:lnTo>
                  <a:lnTo>
                    <a:pt x="297" y="53"/>
                  </a:lnTo>
                  <a:lnTo>
                    <a:pt x="299" y="46"/>
                  </a:lnTo>
                  <a:lnTo>
                    <a:pt x="297" y="36"/>
                  </a:lnTo>
                  <a:lnTo>
                    <a:pt x="289" y="29"/>
                  </a:lnTo>
                  <a:lnTo>
                    <a:pt x="278" y="22"/>
                  </a:lnTo>
                  <a:lnTo>
                    <a:pt x="264" y="16"/>
                  </a:lnTo>
                  <a:lnTo>
                    <a:pt x="245" y="11"/>
                  </a:lnTo>
                  <a:lnTo>
                    <a:pt x="225" y="7"/>
                  </a:lnTo>
                  <a:lnTo>
                    <a:pt x="201" y="3"/>
                  </a:lnTo>
                  <a:lnTo>
                    <a:pt x="176" y="2"/>
                  </a:lnTo>
                  <a:lnTo>
                    <a:pt x="150" y="0"/>
                  </a:lnTo>
                  <a:lnTo>
                    <a:pt x="122" y="2"/>
                  </a:lnTo>
                  <a:lnTo>
                    <a:pt x="97" y="3"/>
                  </a:lnTo>
                  <a:lnTo>
                    <a:pt x="73" y="7"/>
                  </a:lnTo>
                  <a:lnTo>
                    <a:pt x="53" y="11"/>
                  </a:lnTo>
                  <a:lnTo>
                    <a:pt x="34" y="16"/>
                  </a:lnTo>
                  <a:lnTo>
                    <a:pt x="20" y="22"/>
                  </a:lnTo>
                  <a:lnTo>
                    <a:pt x="9" y="29"/>
                  </a:lnTo>
                  <a:lnTo>
                    <a:pt x="1" y="3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9" y="60"/>
                  </a:lnTo>
                  <a:lnTo>
                    <a:pt x="20" y="68"/>
                  </a:lnTo>
                  <a:lnTo>
                    <a:pt x="34" y="73"/>
                  </a:lnTo>
                  <a:lnTo>
                    <a:pt x="53" y="79"/>
                  </a:lnTo>
                  <a:lnTo>
                    <a:pt x="73" y="82"/>
                  </a:lnTo>
                  <a:lnTo>
                    <a:pt x="97" y="86"/>
                  </a:lnTo>
                  <a:lnTo>
                    <a:pt x="122" y="88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1" name="Freeform 304"/>
            <p:cNvSpPr>
              <a:spLocks/>
            </p:cNvSpPr>
            <p:nvPr/>
          </p:nvSpPr>
          <p:spPr bwMode="auto">
            <a:xfrm>
              <a:off x="3327" y="1762"/>
              <a:ext cx="26" cy="9"/>
            </a:xfrm>
            <a:custGeom>
              <a:avLst/>
              <a:gdLst>
                <a:gd name="T0" fmla="*/ 26 w 26"/>
                <a:gd name="T1" fmla="*/ 8 h 9"/>
                <a:gd name="T2" fmla="*/ 0 w 26"/>
                <a:gd name="T3" fmla="*/ 9 h 9"/>
                <a:gd name="T4" fmla="*/ 0 w 26"/>
                <a:gd name="T5" fmla="*/ 2 h 9"/>
                <a:gd name="T6" fmla="*/ 26 w 26"/>
                <a:gd name="T7" fmla="*/ 0 h 9"/>
                <a:gd name="T8" fmla="*/ 26 w 26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26" y="8"/>
                  </a:moveTo>
                  <a:lnTo>
                    <a:pt x="0" y="9"/>
                  </a:lnTo>
                  <a:lnTo>
                    <a:pt x="0" y="2"/>
                  </a:lnTo>
                  <a:lnTo>
                    <a:pt x="26" y="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2" name="Freeform 305"/>
            <p:cNvSpPr>
              <a:spLocks/>
            </p:cNvSpPr>
            <p:nvPr/>
          </p:nvSpPr>
          <p:spPr bwMode="auto">
            <a:xfrm>
              <a:off x="3353" y="1760"/>
              <a:ext cx="25" cy="10"/>
            </a:xfrm>
            <a:custGeom>
              <a:avLst/>
              <a:gdLst>
                <a:gd name="T0" fmla="*/ 25 w 25"/>
                <a:gd name="T1" fmla="*/ 8 h 10"/>
                <a:gd name="T2" fmla="*/ 0 w 25"/>
                <a:gd name="T3" fmla="*/ 10 h 10"/>
                <a:gd name="T4" fmla="*/ 0 w 25"/>
                <a:gd name="T5" fmla="*/ 2 h 10"/>
                <a:gd name="T6" fmla="*/ 25 w 25"/>
                <a:gd name="T7" fmla="*/ 0 h 10"/>
                <a:gd name="T8" fmla="*/ 25 w 25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3" name="Freeform 306"/>
            <p:cNvSpPr>
              <a:spLocks/>
            </p:cNvSpPr>
            <p:nvPr/>
          </p:nvSpPr>
          <p:spPr bwMode="auto">
            <a:xfrm>
              <a:off x="3378" y="1757"/>
              <a:ext cx="24" cy="11"/>
            </a:xfrm>
            <a:custGeom>
              <a:avLst/>
              <a:gdLst>
                <a:gd name="T0" fmla="*/ 24 w 24"/>
                <a:gd name="T1" fmla="*/ 7 h 11"/>
                <a:gd name="T2" fmla="*/ 0 w 24"/>
                <a:gd name="T3" fmla="*/ 11 h 11"/>
                <a:gd name="T4" fmla="*/ 0 w 24"/>
                <a:gd name="T5" fmla="*/ 3 h 11"/>
                <a:gd name="T6" fmla="*/ 24 w 24"/>
                <a:gd name="T7" fmla="*/ 0 h 11"/>
                <a:gd name="T8" fmla="*/ 24 w 24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24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4" name="Freeform 307"/>
            <p:cNvSpPr>
              <a:spLocks/>
            </p:cNvSpPr>
            <p:nvPr/>
          </p:nvSpPr>
          <p:spPr bwMode="auto">
            <a:xfrm>
              <a:off x="3402" y="1753"/>
              <a:ext cx="20" cy="11"/>
            </a:xfrm>
            <a:custGeom>
              <a:avLst/>
              <a:gdLst>
                <a:gd name="T0" fmla="*/ 20 w 20"/>
                <a:gd name="T1" fmla="*/ 7 h 11"/>
                <a:gd name="T2" fmla="*/ 0 w 20"/>
                <a:gd name="T3" fmla="*/ 11 h 11"/>
                <a:gd name="T4" fmla="*/ 0 w 20"/>
                <a:gd name="T5" fmla="*/ 4 h 11"/>
                <a:gd name="T6" fmla="*/ 20 w 20"/>
                <a:gd name="T7" fmla="*/ 0 h 11"/>
                <a:gd name="T8" fmla="*/ 20 w 20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20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5" name="Freeform 308"/>
            <p:cNvSpPr>
              <a:spLocks/>
            </p:cNvSpPr>
            <p:nvPr/>
          </p:nvSpPr>
          <p:spPr bwMode="auto">
            <a:xfrm>
              <a:off x="3422" y="1748"/>
              <a:ext cx="21" cy="12"/>
            </a:xfrm>
            <a:custGeom>
              <a:avLst/>
              <a:gdLst>
                <a:gd name="T0" fmla="*/ 21 w 21"/>
                <a:gd name="T1" fmla="*/ 7 h 12"/>
                <a:gd name="T2" fmla="*/ 0 w 21"/>
                <a:gd name="T3" fmla="*/ 12 h 12"/>
                <a:gd name="T4" fmla="*/ 0 w 21"/>
                <a:gd name="T5" fmla="*/ 5 h 12"/>
                <a:gd name="T6" fmla="*/ 17 w 21"/>
                <a:gd name="T7" fmla="*/ 0 h 12"/>
                <a:gd name="T8" fmla="*/ 21 w 21"/>
                <a:gd name="T9" fmla="*/ 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2"/>
                <a:gd name="T17" fmla="*/ 21 w 2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2">
                  <a:moveTo>
                    <a:pt x="21" y="7"/>
                  </a:moveTo>
                  <a:lnTo>
                    <a:pt x="0" y="12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6" name="Freeform 309"/>
            <p:cNvSpPr>
              <a:spLocks/>
            </p:cNvSpPr>
            <p:nvPr/>
          </p:nvSpPr>
          <p:spPr bwMode="auto">
            <a:xfrm>
              <a:off x="3439" y="1742"/>
              <a:ext cx="18" cy="13"/>
            </a:xfrm>
            <a:custGeom>
              <a:avLst/>
              <a:gdLst>
                <a:gd name="T0" fmla="*/ 18 w 18"/>
                <a:gd name="T1" fmla="*/ 7 h 13"/>
                <a:gd name="T2" fmla="*/ 4 w 18"/>
                <a:gd name="T3" fmla="*/ 13 h 13"/>
                <a:gd name="T4" fmla="*/ 0 w 18"/>
                <a:gd name="T5" fmla="*/ 6 h 13"/>
                <a:gd name="T6" fmla="*/ 15 w 18"/>
                <a:gd name="T7" fmla="*/ 0 h 13"/>
                <a:gd name="T8" fmla="*/ 18 w 18"/>
                <a:gd name="T9" fmla="*/ 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8" y="7"/>
                  </a:moveTo>
                  <a:lnTo>
                    <a:pt x="4" y="1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7" name="Freeform 310"/>
            <p:cNvSpPr>
              <a:spLocks/>
            </p:cNvSpPr>
            <p:nvPr/>
          </p:nvSpPr>
          <p:spPr bwMode="auto">
            <a:xfrm>
              <a:off x="3454" y="1742"/>
              <a:ext cx="3" cy="7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3 w 3"/>
                <a:gd name="T5" fmla="*/ 7 h 7"/>
                <a:gd name="T6" fmla="*/ 0 w 3"/>
                <a:gd name="T7" fmla="*/ 0 h 7"/>
                <a:gd name="T8" fmla="*/ 3 w 3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8" name="Freeform 311"/>
            <p:cNvSpPr>
              <a:spLocks/>
            </p:cNvSpPr>
            <p:nvPr/>
          </p:nvSpPr>
          <p:spPr bwMode="auto">
            <a:xfrm>
              <a:off x="3454" y="1735"/>
              <a:ext cx="14" cy="14"/>
            </a:xfrm>
            <a:custGeom>
              <a:avLst/>
              <a:gdLst>
                <a:gd name="T0" fmla="*/ 14 w 14"/>
                <a:gd name="T1" fmla="*/ 7 h 14"/>
                <a:gd name="T2" fmla="*/ 3 w 14"/>
                <a:gd name="T3" fmla="*/ 14 h 14"/>
                <a:gd name="T4" fmla="*/ 0 w 14"/>
                <a:gd name="T5" fmla="*/ 7 h 14"/>
                <a:gd name="T6" fmla="*/ 11 w 14"/>
                <a:gd name="T7" fmla="*/ 0 h 14"/>
                <a:gd name="T8" fmla="*/ 14 w 14"/>
                <a:gd name="T9" fmla="*/ 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4" y="7"/>
                  </a:moveTo>
                  <a:lnTo>
                    <a:pt x="3" y="1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59" name="Freeform 312"/>
            <p:cNvSpPr>
              <a:spLocks/>
            </p:cNvSpPr>
            <p:nvPr/>
          </p:nvSpPr>
          <p:spPr bwMode="auto">
            <a:xfrm>
              <a:off x="3465" y="1729"/>
              <a:ext cx="11" cy="13"/>
            </a:xfrm>
            <a:custGeom>
              <a:avLst/>
              <a:gdLst>
                <a:gd name="T0" fmla="*/ 11 w 11"/>
                <a:gd name="T1" fmla="*/ 6 h 13"/>
                <a:gd name="T2" fmla="*/ 3 w 11"/>
                <a:gd name="T3" fmla="*/ 13 h 13"/>
                <a:gd name="T4" fmla="*/ 0 w 11"/>
                <a:gd name="T5" fmla="*/ 6 h 13"/>
                <a:gd name="T6" fmla="*/ 5 w 11"/>
                <a:gd name="T7" fmla="*/ 0 h 13"/>
                <a:gd name="T8" fmla="*/ 11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6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0" name="Freeform 313"/>
            <p:cNvSpPr>
              <a:spLocks/>
            </p:cNvSpPr>
            <p:nvPr/>
          </p:nvSpPr>
          <p:spPr bwMode="auto">
            <a:xfrm>
              <a:off x="3470" y="1729"/>
              <a:ext cx="8" cy="6"/>
            </a:xfrm>
            <a:custGeom>
              <a:avLst/>
              <a:gdLst>
                <a:gd name="T0" fmla="*/ 6 w 8"/>
                <a:gd name="T1" fmla="*/ 6 h 6"/>
                <a:gd name="T2" fmla="*/ 8 w 8"/>
                <a:gd name="T3" fmla="*/ 4 h 6"/>
                <a:gd name="T4" fmla="*/ 8 w 8"/>
                <a:gd name="T5" fmla="*/ 2 h 6"/>
                <a:gd name="T6" fmla="*/ 0 w 8"/>
                <a:gd name="T7" fmla="*/ 0 h 6"/>
                <a:gd name="T8" fmla="*/ 6 w 8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6" y="6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1" name="Freeform 314"/>
            <p:cNvSpPr>
              <a:spLocks/>
            </p:cNvSpPr>
            <p:nvPr/>
          </p:nvSpPr>
          <p:spPr bwMode="auto">
            <a:xfrm>
              <a:off x="3470" y="1724"/>
              <a:ext cx="9" cy="7"/>
            </a:xfrm>
            <a:custGeom>
              <a:avLst/>
              <a:gdLst>
                <a:gd name="T0" fmla="*/ 9 w 9"/>
                <a:gd name="T1" fmla="*/ 1 h 7"/>
                <a:gd name="T2" fmla="*/ 8 w 9"/>
                <a:gd name="T3" fmla="*/ 7 h 7"/>
                <a:gd name="T4" fmla="*/ 0 w 9"/>
                <a:gd name="T5" fmla="*/ 5 h 7"/>
                <a:gd name="T6" fmla="*/ 2 w 9"/>
                <a:gd name="T7" fmla="*/ 0 h 7"/>
                <a:gd name="T8" fmla="*/ 9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1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2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2" name="Freeform 315"/>
            <p:cNvSpPr>
              <a:spLocks/>
            </p:cNvSpPr>
            <p:nvPr/>
          </p:nvSpPr>
          <p:spPr bwMode="auto">
            <a:xfrm>
              <a:off x="3472" y="1722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2 h 3"/>
                <a:gd name="T4" fmla="*/ 7 w 7"/>
                <a:gd name="T5" fmla="*/ 0 h 3"/>
                <a:gd name="T6" fmla="*/ 0 w 7"/>
                <a:gd name="T7" fmla="*/ 2 h 3"/>
                <a:gd name="T8" fmla="*/ 7 w 7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7" y="3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3" name="Freeform 316"/>
            <p:cNvSpPr>
              <a:spLocks/>
            </p:cNvSpPr>
            <p:nvPr/>
          </p:nvSpPr>
          <p:spPr bwMode="auto">
            <a:xfrm>
              <a:off x="3470" y="1714"/>
              <a:ext cx="9" cy="10"/>
            </a:xfrm>
            <a:custGeom>
              <a:avLst/>
              <a:gdLst>
                <a:gd name="T0" fmla="*/ 8 w 9"/>
                <a:gd name="T1" fmla="*/ 0 h 10"/>
                <a:gd name="T2" fmla="*/ 9 w 9"/>
                <a:gd name="T3" fmla="*/ 8 h 10"/>
                <a:gd name="T4" fmla="*/ 2 w 9"/>
                <a:gd name="T5" fmla="*/ 10 h 10"/>
                <a:gd name="T6" fmla="*/ 0 w 9"/>
                <a:gd name="T7" fmla="*/ 2 h 10"/>
                <a:gd name="T8" fmla="*/ 8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8" y="0"/>
                  </a:moveTo>
                  <a:lnTo>
                    <a:pt x="9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4" name="Freeform 317"/>
            <p:cNvSpPr>
              <a:spLocks/>
            </p:cNvSpPr>
            <p:nvPr/>
          </p:nvSpPr>
          <p:spPr bwMode="auto">
            <a:xfrm>
              <a:off x="3470" y="1711"/>
              <a:ext cx="8" cy="5"/>
            </a:xfrm>
            <a:custGeom>
              <a:avLst/>
              <a:gdLst>
                <a:gd name="T0" fmla="*/ 8 w 8"/>
                <a:gd name="T1" fmla="*/ 3 h 5"/>
                <a:gd name="T2" fmla="*/ 8 w 8"/>
                <a:gd name="T3" fmla="*/ 2 h 5"/>
                <a:gd name="T4" fmla="*/ 6 w 8"/>
                <a:gd name="T5" fmla="*/ 0 h 5"/>
                <a:gd name="T6" fmla="*/ 0 w 8"/>
                <a:gd name="T7" fmla="*/ 5 h 5"/>
                <a:gd name="T8" fmla="*/ 8 w 8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8" y="3"/>
                  </a:moveTo>
                  <a:lnTo>
                    <a:pt x="8" y="2"/>
                  </a:lnTo>
                  <a:lnTo>
                    <a:pt x="6" y="0"/>
                  </a:lnTo>
                  <a:lnTo>
                    <a:pt x="0" y="5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5" name="Freeform 318"/>
            <p:cNvSpPr>
              <a:spLocks/>
            </p:cNvSpPr>
            <p:nvPr/>
          </p:nvSpPr>
          <p:spPr bwMode="auto">
            <a:xfrm>
              <a:off x="3465" y="1703"/>
              <a:ext cx="11" cy="13"/>
            </a:xfrm>
            <a:custGeom>
              <a:avLst/>
              <a:gdLst>
                <a:gd name="T0" fmla="*/ 3 w 11"/>
                <a:gd name="T1" fmla="*/ 0 h 13"/>
                <a:gd name="T2" fmla="*/ 11 w 11"/>
                <a:gd name="T3" fmla="*/ 8 h 13"/>
                <a:gd name="T4" fmla="*/ 5 w 11"/>
                <a:gd name="T5" fmla="*/ 13 h 13"/>
                <a:gd name="T6" fmla="*/ 0 w 11"/>
                <a:gd name="T7" fmla="*/ 8 h 13"/>
                <a:gd name="T8" fmla="*/ 3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3" y="0"/>
                  </a:move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6" name="Freeform 319"/>
            <p:cNvSpPr>
              <a:spLocks/>
            </p:cNvSpPr>
            <p:nvPr/>
          </p:nvSpPr>
          <p:spPr bwMode="auto">
            <a:xfrm>
              <a:off x="3454" y="1696"/>
              <a:ext cx="14" cy="15"/>
            </a:xfrm>
            <a:custGeom>
              <a:avLst/>
              <a:gdLst>
                <a:gd name="T0" fmla="*/ 3 w 14"/>
                <a:gd name="T1" fmla="*/ 0 h 15"/>
                <a:gd name="T2" fmla="*/ 14 w 14"/>
                <a:gd name="T3" fmla="*/ 7 h 15"/>
                <a:gd name="T4" fmla="*/ 11 w 14"/>
                <a:gd name="T5" fmla="*/ 15 h 15"/>
                <a:gd name="T6" fmla="*/ 0 w 14"/>
                <a:gd name="T7" fmla="*/ 7 h 15"/>
                <a:gd name="T8" fmla="*/ 3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3" y="0"/>
                  </a:moveTo>
                  <a:lnTo>
                    <a:pt x="14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7" name="Freeform 320"/>
            <p:cNvSpPr>
              <a:spLocks/>
            </p:cNvSpPr>
            <p:nvPr/>
          </p:nvSpPr>
          <p:spPr bwMode="auto">
            <a:xfrm>
              <a:off x="3454" y="1696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3 w 3"/>
                <a:gd name="T5" fmla="*/ 0 h 7"/>
                <a:gd name="T6" fmla="*/ 0 w 3"/>
                <a:gd name="T7" fmla="*/ 7 h 7"/>
                <a:gd name="T8" fmla="*/ 3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8" name="Freeform 321"/>
            <p:cNvSpPr>
              <a:spLocks/>
            </p:cNvSpPr>
            <p:nvPr/>
          </p:nvSpPr>
          <p:spPr bwMode="auto">
            <a:xfrm>
              <a:off x="3439" y="1691"/>
              <a:ext cx="18" cy="12"/>
            </a:xfrm>
            <a:custGeom>
              <a:avLst/>
              <a:gdLst>
                <a:gd name="T0" fmla="*/ 4 w 18"/>
                <a:gd name="T1" fmla="*/ 0 h 12"/>
                <a:gd name="T2" fmla="*/ 18 w 18"/>
                <a:gd name="T3" fmla="*/ 5 h 12"/>
                <a:gd name="T4" fmla="*/ 15 w 18"/>
                <a:gd name="T5" fmla="*/ 12 h 12"/>
                <a:gd name="T6" fmla="*/ 0 w 18"/>
                <a:gd name="T7" fmla="*/ 7 h 12"/>
                <a:gd name="T8" fmla="*/ 4 w 1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4" y="0"/>
                  </a:moveTo>
                  <a:lnTo>
                    <a:pt x="18" y="5"/>
                  </a:lnTo>
                  <a:lnTo>
                    <a:pt x="15" y="12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69" name="Freeform 322"/>
            <p:cNvSpPr>
              <a:spLocks/>
            </p:cNvSpPr>
            <p:nvPr/>
          </p:nvSpPr>
          <p:spPr bwMode="auto">
            <a:xfrm>
              <a:off x="3422" y="1685"/>
              <a:ext cx="21" cy="13"/>
            </a:xfrm>
            <a:custGeom>
              <a:avLst/>
              <a:gdLst>
                <a:gd name="T0" fmla="*/ 0 w 21"/>
                <a:gd name="T1" fmla="*/ 0 h 13"/>
                <a:gd name="T2" fmla="*/ 21 w 21"/>
                <a:gd name="T3" fmla="*/ 6 h 13"/>
                <a:gd name="T4" fmla="*/ 17 w 21"/>
                <a:gd name="T5" fmla="*/ 13 h 13"/>
                <a:gd name="T6" fmla="*/ 0 w 21"/>
                <a:gd name="T7" fmla="*/ 7 h 13"/>
                <a:gd name="T8" fmla="*/ 0 w 2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0"/>
                  </a:moveTo>
                  <a:lnTo>
                    <a:pt x="21" y="6"/>
                  </a:lnTo>
                  <a:lnTo>
                    <a:pt x="17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0" name="Freeform 323"/>
            <p:cNvSpPr>
              <a:spLocks/>
            </p:cNvSpPr>
            <p:nvPr/>
          </p:nvSpPr>
          <p:spPr bwMode="auto">
            <a:xfrm>
              <a:off x="3402" y="1681"/>
              <a:ext cx="20" cy="11"/>
            </a:xfrm>
            <a:custGeom>
              <a:avLst/>
              <a:gdLst>
                <a:gd name="T0" fmla="*/ 0 w 20"/>
                <a:gd name="T1" fmla="*/ 0 h 11"/>
                <a:gd name="T2" fmla="*/ 20 w 20"/>
                <a:gd name="T3" fmla="*/ 4 h 11"/>
                <a:gd name="T4" fmla="*/ 20 w 20"/>
                <a:gd name="T5" fmla="*/ 11 h 11"/>
                <a:gd name="T6" fmla="*/ 0 w 20"/>
                <a:gd name="T7" fmla="*/ 8 h 11"/>
                <a:gd name="T8" fmla="*/ 0 w 2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0"/>
                  </a:moveTo>
                  <a:lnTo>
                    <a:pt x="20" y="4"/>
                  </a:lnTo>
                  <a:lnTo>
                    <a:pt x="20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1" name="Freeform 324"/>
            <p:cNvSpPr>
              <a:spLocks/>
            </p:cNvSpPr>
            <p:nvPr/>
          </p:nvSpPr>
          <p:spPr bwMode="auto">
            <a:xfrm>
              <a:off x="3378" y="1678"/>
              <a:ext cx="24" cy="11"/>
            </a:xfrm>
            <a:custGeom>
              <a:avLst/>
              <a:gdLst>
                <a:gd name="T0" fmla="*/ 0 w 24"/>
                <a:gd name="T1" fmla="*/ 0 h 11"/>
                <a:gd name="T2" fmla="*/ 24 w 24"/>
                <a:gd name="T3" fmla="*/ 3 h 11"/>
                <a:gd name="T4" fmla="*/ 24 w 24"/>
                <a:gd name="T5" fmla="*/ 11 h 11"/>
                <a:gd name="T6" fmla="*/ 0 w 24"/>
                <a:gd name="T7" fmla="*/ 7 h 11"/>
                <a:gd name="T8" fmla="*/ 0 w 24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0"/>
                  </a:moveTo>
                  <a:lnTo>
                    <a:pt x="24" y="3"/>
                  </a:lnTo>
                  <a:lnTo>
                    <a:pt x="24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2" name="Freeform 325"/>
            <p:cNvSpPr>
              <a:spLocks/>
            </p:cNvSpPr>
            <p:nvPr/>
          </p:nvSpPr>
          <p:spPr bwMode="auto">
            <a:xfrm>
              <a:off x="3353" y="1676"/>
              <a:ext cx="25" cy="9"/>
            </a:xfrm>
            <a:custGeom>
              <a:avLst/>
              <a:gdLst>
                <a:gd name="T0" fmla="*/ 0 w 25"/>
                <a:gd name="T1" fmla="*/ 0 h 9"/>
                <a:gd name="T2" fmla="*/ 25 w 25"/>
                <a:gd name="T3" fmla="*/ 2 h 9"/>
                <a:gd name="T4" fmla="*/ 25 w 25"/>
                <a:gd name="T5" fmla="*/ 9 h 9"/>
                <a:gd name="T6" fmla="*/ 0 w 25"/>
                <a:gd name="T7" fmla="*/ 7 h 9"/>
                <a:gd name="T8" fmla="*/ 0 w 2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0"/>
                  </a:moveTo>
                  <a:lnTo>
                    <a:pt x="25" y="2"/>
                  </a:lnTo>
                  <a:lnTo>
                    <a:pt x="25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3" name="Freeform 326"/>
            <p:cNvSpPr>
              <a:spLocks/>
            </p:cNvSpPr>
            <p:nvPr/>
          </p:nvSpPr>
          <p:spPr bwMode="auto">
            <a:xfrm>
              <a:off x="3327" y="1674"/>
              <a:ext cx="26" cy="9"/>
            </a:xfrm>
            <a:custGeom>
              <a:avLst/>
              <a:gdLst>
                <a:gd name="T0" fmla="*/ 0 w 26"/>
                <a:gd name="T1" fmla="*/ 0 h 9"/>
                <a:gd name="T2" fmla="*/ 26 w 26"/>
                <a:gd name="T3" fmla="*/ 2 h 9"/>
                <a:gd name="T4" fmla="*/ 26 w 26"/>
                <a:gd name="T5" fmla="*/ 9 h 9"/>
                <a:gd name="T6" fmla="*/ 0 w 26"/>
                <a:gd name="T7" fmla="*/ 7 h 9"/>
                <a:gd name="T8" fmla="*/ 0 w 26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0"/>
                  </a:moveTo>
                  <a:lnTo>
                    <a:pt x="26" y="2"/>
                  </a:lnTo>
                  <a:lnTo>
                    <a:pt x="26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4" name="Freeform 327"/>
            <p:cNvSpPr>
              <a:spLocks/>
            </p:cNvSpPr>
            <p:nvPr/>
          </p:nvSpPr>
          <p:spPr bwMode="auto">
            <a:xfrm>
              <a:off x="3299" y="1674"/>
              <a:ext cx="28" cy="9"/>
            </a:xfrm>
            <a:custGeom>
              <a:avLst/>
              <a:gdLst>
                <a:gd name="T0" fmla="*/ 0 w 28"/>
                <a:gd name="T1" fmla="*/ 2 h 9"/>
                <a:gd name="T2" fmla="*/ 28 w 28"/>
                <a:gd name="T3" fmla="*/ 0 h 9"/>
                <a:gd name="T4" fmla="*/ 28 w 28"/>
                <a:gd name="T5" fmla="*/ 7 h 9"/>
                <a:gd name="T6" fmla="*/ 0 w 28"/>
                <a:gd name="T7" fmla="*/ 9 h 9"/>
                <a:gd name="T8" fmla="*/ 0 w 28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0" y="2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5" name="Freeform 328"/>
            <p:cNvSpPr>
              <a:spLocks/>
            </p:cNvSpPr>
            <p:nvPr/>
          </p:nvSpPr>
          <p:spPr bwMode="auto">
            <a:xfrm>
              <a:off x="3274" y="1676"/>
              <a:ext cx="25" cy="9"/>
            </a:xfrm>
            <a:custGeom>
              <a:avLst/>
              <a:gdLst>
                <a:gd name="T0" fmla="*/ 0 w 25"/>
                <a:gd name="T1" fmla="*/ 2 h 9"/>
                <a:gd name="T2" fmla="*/ 25 w 25"/>
                <a:gd name="T3" fmla="*/ 0 h 9"/>
                <a:gd name="T4" fmla="*/ 25 w 25"/>
                <a:gd name="T5" fmla="*/ 7 h 9"/>
                <a:gd name="T6" fmla="*/ 0 w 25"/>
                <a:gd name="T7" fmla="*/ 9 h 9"/>
                <a:gd name="T8" fmla="*/ 0 w 25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9"/>
                <a:gd name="T17" fmla="*/ 25 w 2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9">
                  <a:moveTo>
                    <a:pt x="0" y="2"/>
                  </a:moveTo>
                  <a:lnTo>
                    <a:pt x="25" y="0"/>
                  </a:lnTo>
                  <a:lnTo>
                    <a:pt x="25" y="7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6" name="Freeform 329"/>
            <p:cNvSpPr>
              <a:spLocks/>
            </p:cNvSpPr>
            <p:nvPr/>
          </p:nvSpPr>
          <p:spPr bwMode="auto">
            <a:xfrm>
              <a:off x="3250" y="1678"/>
              <a:ext cx="24" cy="11"/>
            </a:xfrm>
            <a:custGeom>
              <a:avLst/>
              <a:gdLst>
                <a:gd name="T0" fmla="*/ 0 w 24"/>
                <a:gd name="T1" fmla="*/ 3 h 11"/>
                <a:gd name="T2" fmla="*/ 24 w 24"/>
                <a:gd name="T3" fmla="*/ 0 h 11"/>
                <a:gd name="T4" fmla="*/ 24 w 24"/>
                <a:gd name="T5" fmla="*/ 7 h 11"/>
                <a:gd name="T6" fmla="*/ 0 w 24"/>
                <a:gd name="T7" fmla="*/ 11 h 11"/>
                <a:gd name="T8" fmla="*/ 0 w 24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0" y="3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7" name="Freeform 330"/>
            <p:cNvSpPr>
              <a:spLocks/>
            </p:cNvSpPr>
            <p:nvPr/>
          </p:nvSpPr>
          <p:spPr bwMode="auto">
            <a:xfrm>
              <a:off x="3230" y="1681"/>
              <a:ext cx="20" cy="11"/>
            </a:xfrm>
            <a:custGeom>
              <a:avLst/>
              <a:gdLst>
                <a:gd name="T0" fmla="*/ 0 w 20"/>
                <a:gd name="T1" fmla="*/ 4 h 11"/>
                <a:gd name="T2" fmla="*/ 20 w 20"/>
                <a:gd name="T3" fmla="*/ 0 h 11"/>
                <a:gd name="T4" fmla="*/ 20 w 20"/>
                <a:gd name="T5" fmla="*/ 8 h 11"/>
                <a:gd name="T6" fmla="*/ 0 w 20"/>
                <a:gd name="T7" fmla="*/ 11 h 11"/>
                <a:gd name="T8" fmla="*/ 0 w 20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0" y="4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8" name="Freeform 331"/>
            <p:cNvSpPr>
              <a:spLocks/>
            </p:cNvSpPr>
            <p:nvPr/>
          </p:nvSpPr>
          <p:spPr bwMode="auto">
            <a:xfrm>
              <a:off x="3210" y="1685"/>
              <a:ext cx="20" cy="13"/>
            </a:xfrm>
            <a:custGeom>
              <a:avLst/>
              <a:gdLst>
                <a:gd name="T0" fmla="*/ 0 w 20"/>
                <a:gd name="T1" fmla="*/ 6 h 13"/>
                <a:gd name="T2" fmla="*/ 20 w 20"/>
                <a:gd name="T3" fmla="*/ 0 h 13"/>
                <a:gd name="T4" fmla="*/ 20 w 20"/>
                <a:gd name="T5" fmla="*/ 7 h 13"/>
                <a:gd name="T6" fmla="*/ 3 w 20"/>
                <a:gd name="T7" fmla="*/ 13 h 13"/>
                <a:gd name="T8" fmla="*/ 0 w 20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6"/>
                  </a:moveTo>
                  <a:lnTo>
                    <a:pt x="20" y="0"/>
                  </a:lnTo>
                  <a:lnTo>
                    <a:pt x="20" y="7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79" name="Freeform 332"/>
            <p:cNvSpPr>
              <a:spLocks/>
            </p:cNvSpPr>
            <p:nvPr/>
          </p:nvSpPr>
          <p:spPr bwMode="auto">
            <a:xfrm>
              <a:off x="3195" y="1691"/>
              <a:ext cx="18" cy="12"/>
            </a:xfrm>
            <a:custGeom>
              <a:avLst/>
              <a:gdLst>
                <a:gd name="T0" fmla="*/ 0 w 18"/>
                <a:gd name="T1" fmla="*/ 5 h 12"/>
                <a:gd name="T2" fmla="*/ 15 w 18"/>
                <a:gd name="T3" fmla="*/ 0 h 12"/>
                <a:gd name="T4" fmla="*/ 18 w 18"/>
                <a:gd name="T5" fmla="*/ 7 h 12"/>
                <a:gd name="T6" fmla="*/ 4 w 18"/>
                <a:gd name="T7" fmla="*/ 12 h 12"/>
                <a:gd name="T8" fmla="*/ 0 w 18"/>
                <a:gd name="T9" fmla="*/ 5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0" y="5"/>
                  </a:moveTo>
                  <a:lnTo>
                    <a:pt x="15" y="0"/>
                  </a:lnTo>
                  <a:lnTo>
                    <a:pt x="18" y="7"/>
                  </a:lnTo>
                  <a:lnTo>
                    <a:pt x="4" y="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0" name="Freeform 333"/>
            <p:cNvSpPr>
              <a:spLocks/>
            </p:cNvSpPr>
            <p:nvPr/>
          </p:nvSpPr>
          <p:spPr bwMode="auto">
            <a:xfrm>
              <a:off x="3195" y="1696"/>
              <a:ext cx="4" cy="7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0 h 7"/>
                <a:gd name="T4" fmla="*/ 0 w 4"/>
                <a:gd name="T5" fmla="*/ 0 h 7"/>
                <a:gd name="T6" fmla="*/ 4 w 4"/>
                <a:gd name="T7" fmla="*/ 7 h 7"/>
                <a:gd name="T8" fmla="*/ 0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0"/>
                  </a:moveTo>
                  <a:lnTo>
                    <a:pt x="0" y="0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1" name="Freeform 334"/>
            <p:cNvSpPr>
              <a:spLocks/>
            </p:cNvSpPr>
            <p:nvPr/>
          </p:nvSpPr>
          <p:spPr bwMode="auto">
            <a:xfrm>
              <a:off x="3184" y="1696"/>
              <a:ext cx="15" cy="15"/>
            </a:xfrm>
            <a:custGeom>
              <a:avLst/>
              <a:gdLst>
                <a:gd name="T0" fmla="*/ 0 w 15"/>
                <a:gd name="T1" fmla="*/ 7 h 15"/>
                <a:gd name="T2" fmla="*/ 11 w 15"/>
                <a:gd name="T3" fmla="*/ 0 h 15"/>
                <a:gd name="T4" fmla="*/ 15 w 15"/>
                <a:gd name="T5" fmla="*/ 7 h 15"/>
                <a:gd name="T6" fmla="*/ 4 w 15"/>
                <a:gd name="T7" fmla="*/ 15 h 15"/>
                <a:gd name="T8" fmla="*/ 0 w 15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0" y="7"/>
                  </a:moveTo>
                  <a:lnTo>
                    <a:pt x="11" y="0"/>
                  </a:lnTo>
                  <a:lnTo>
                    <a:pt x="15" y="7"/>
                  </a:lnTo>
                  <a:lnTo>
                    <a:pt x="4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2" name="Freeform 335"/>
            <p:cNvSpPr>
              <a:spLocks/>
            </p:cNvSpPr>
            <p:nvPr/>
          </p:nvSpPr>
          <p:spPr bwMode="auto">
            <a:xfrm>
              <a:off x="3177" y="1703"/>
              <a:ext cx="11" cy="13"/>
            </a:xfrm>
            <a:custGeom>
              <a:avLst/>
              <a:gdLst>
                <a:gd name="T0" fmla="*/ 0 w 11"/>
                <a:gd name="T1" fmla="*/ 8 h 13"/>
                <a:gd name="T2" fmla="*/ 7 w 11"/>
                <a:gd name="T3" fmla="*/ 0 h 13"/>
                <a:gd name="T4" fmla="*/ 11 w 11"/>
                <a:gd name="T5" fmla="*/ 8 h 13"/>
                <a:gd name="T6" fmla="*/ 5 w 11"/>
                <a:gd name="T7" fmla="*/ 13 h 13"/>
                <a:gd name="T8" fmla="*/ 0 w 11"/>
                <a:gd name="T9" fmla="*/ 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8"/>
                  </a:moveTo>
                  <a:lnTo>
                    <a:pt x="7" y="0"/>
                  </a:lnTo>
                  <a:lnTo>
                    <a:pt x="11" y="8"/>
                  </a:lnTo>
                  <a:lnTo>
                    <a:pt x="5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3" name="Freeform 336"/>
            <p:cNvSpPr>
              <a:spLocks/>
            </p:cNvSpPr>
            <p:nvPr/>
          </p:nvSpPr>
          <p:spPr bwMode="auto">
            <a:xfrm>
              <a:off x="3175" y="1711"/>
              <a:ext cx="7" cy="5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2 h 5"/>
                <a:gd name="T4" fmla="*/ 0 w 7"/>
                <a:gd name="T5" fmla="*/ 3 h 5"/>
                <a:gd name="T6" fmla="*/ 7 w 7"/>
                <a:gd name="T7" fmla="*/ 5 h 5"/>
                <a:gd name="T8" fmla="*/ 2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7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4" name="Freeform 337"/>
            <p:cNvSpPr>
              <a:spLocks/>
            </p:cNvSpPr>
            <p:nvPr/>
          </p:nvSpPr>
          <p:spPr bwMode="auto">
            <a:xfrm>
              <a:off x="3173" y="1714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2 w 9"/>
                <a:gd name="T3" fmla="*/ 0 h 10"/>
                <a:gd name="T4" fmla="*/ 9 w 9"/>
                <a:gd name="T5" fmla="*/ 2 h 10"/>
                <a:gd name="T6" fmla="*/ 7 w 9"/>
                <a:gd name="T7" fmla="*/ 1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0" y="8"/>
                  </a:moveTo>
                  <a:lnTo>
                    <a:pt x="2" y="0"/>
                  </a:lnTo>
                  <a:lnTo>
                    <a:pt x="9" y="2"/>
                  </a:lnTo>
                  <a:lnTo>
                    <a:pt x="7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5" name="Freeform 338"/>
            <p:cNvSpPr>
              <a:spLocks/>
            </p:cNvSpPr>
            <p:nvPr/>
          </p:nvSpPr>
          <p:spPr bwMode="auto">
            <a:xfrm>
              <a:off x="3173" y="1722"/>
              <a:ext cx="7" cy="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2 h 3"/>
                <a:gd name="T4" fmla="*/ 0 w 7"/>
                <a:gd name="T5" fmla="*/ 3 h 3"/>
                <a:gd name="T6" fmla="*/ 7 w 7"/>
                <a:gd name="T7" fmla="*/ 2 h 3"/>
                <a:gd name="T8" fmla="*/ 0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6" name="Freeform 339"/>
            <p:cNvSpPr>
              <a:spLocks/>
            </p:cNvSpPr>
            <p:nvPr/>
          </p:nvSpPr>
          <p:spPr bwMode="auto">
            <a:xfrm>
              <a:off x="3173" y="1724"/>
              <a:ext cx="9" cy="7"/>
            </a:xfrm>
            <a:custGeom>
              <a:avLst/>
              <a:gdLst>
                <a:gd name="T0" fmla="*/ 2 w 9"/>
                <a:gd name="T1" fmla="*/ 7 h 7"/>
                <a:gd name="T2" fmla="*/ 0 w 9"/>
                <a:gd name="T3" fmla="*/ 1 h 7"/>
                <a:gd name="T4" fmla="*/ 7 w 9"/>
                <a:gd name="T5" fmla="*/ 0 h 7"/>
                <a:gd name="T6" fmla="*/ 9 w 9"/>
                <a:gd name="T7" fmla="*/ 5 h 7"/>
                <a:gd name="T8" fmla="*/ 2 w 9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2" y="7"/>
                  </a:moveTo>
                  <a:lnTo>
                    <a:pt x="0" y="1"/>
                  </a:lnTo>
                  <a:lnTo>
                    <a:pt x="7" y="0"/>
                  </a:lnTo>
                  <a:lnTo>
                    <a:pt x="9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7" name="Freeform 340"/>
            <p:cNvSpPr>
              <a:spLocks/>
            </p:cNvSpPr>
            <p:nvPr/>
          </p:nvSpPr>
          <p:spPr bwMode="auto">
            <a:xfrm>
              <a:off x="3175" y="1729"/>
              <a:ext cx="7" cy="6"/>
            </a:xfrm>
            <a:custGeom>
              <a:avLst/>
              <a:gdLst>
                <a:gd name="T0" fmla="*/ 0 w 7"/>
                <a:gd name="T1" fmla="*/ 2 h 6"/>
                <a:gd name="T2" fmla="*/ 0 w 7"/>
                <a:gd name="T3" fmla="*/ 4 h 6"/>
                <a:gd name="T4" fmla="*/ 2 w 7"/>
                <a:gd name="T5" fmla="*/ 6 h 6"/>
                <a:gd name="T6" fmla="*/ 7 w 7"/>
                <a:gd name="T7" fmla="*/ 0 h 6"/>
                <a:gd name="T8" fmla="*/ 0 w 7"/>
                <a:gd name="T9" fmla="*/ 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2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8" name="Freeform 341"/>
            <p:cNvSpPr>
              <a:spLocks/>
            </p:cNvSpPr>
            <p:nvPr/>
          </p:nvSpPr>
          <p:spPr bwMode="auto">
            <a:xfrm>
              <a:off x="3177" y="1729"/>
              <a:ext cx="11" cy="13"/>
            </a:xfrm>
            <a:custGeom>
              <a:avLst/>
              <a:gdLst>
                <a:gd name="T0" fmla="*/ 7 w 11"/>
                <a:gd name="T1" fmla="*/ 13 h 13"/>
                <a:gd name="T2" fmla="*/ 0 w 11"/>
                <a:gd name="T3" fmla="*/ 6 h 13"/>
                <a:gd name="T4" fmla="*/ 5 w 11"/>
                <a:gd name="T5" fmla="*/ 0 h 13"/>
                <a:gd name="T6" fmla="*/ 11 w 11"/>
                <a:gd name="T7" fmla="*/ 6 h 13"/>
                <a:gd name="T8" fmla="*/ 7 w 11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7" y="13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11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89" name="Freeform 342"/>
            <p:cNvSpPr>
              <a:spLocks/>
            </p:cNvSpPr>
            <p:nvPr/>
          </p:nvSpPr>
          <p:spPr bwMode="auto">
            <a:xfrm>
              <a:off x="3184" y="1735"/>
              <a:ext cx="15" cy="14"/>
            </a:xfrm>
            <a:custGeom>
              <a:avLst/>
              <a:gdLst>
                <a:gd name="T0" fmla="*/ 11 w 15"/>
                <a:gd name="T1" fmla="*/ 14 h 14"/>
                <a:gd name="T2" fmla="*/ 0 w 15"/>
                <a:gd name="T3" fmla="*/ 7 h 14"/>
                <a:gd name="T4" fmla="*/ 4 w 15"/>
                <a:gd name="T5" fmla="*/ 0 h 14"/>
                <a:gd name="T6" fmla="*/ 15 w 15"/>
                <a:gd name="T7" fmla="*/ 7 h 14"/>
                <a:gd name="T8" fmla="*/ 11 w 15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11" y="14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5" y="7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0" name="Freeform 343"/>
            <p:cNvSpPr>
              <a:spLocks/>
            </p:cNvSpPr>
            <p:nvPr/>
          </p:nvSpPr>
          <p:spPr bwMode="auto">
            <a:xfrm>
              <a:off x="3195" y="1742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0 w 4"/>
                <a:gd name="T5" fmla="*/ 7 h 7"/>
                <a:gd name="T6" fmla="*/ 4 w 4"/>
                <a:gd name="T7" fmla="*/ 0 h 7"/>
                <a:gd name="T8" fmla="*/ 0 w 4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1" name="Freeform 344"/>
            <p:cNvSpPr>
              <a:spLocks/>
            </p:cNvSpPr>
            <p:nvPr/>
          </p:nvSpPr>
          <p:spPr bwMode="auto">
            <a:xfrm>
              <a:off x="3195" y="1742"/>
              <a:ext cx="18" cy="13"/>
            </a:xfrm>
            <a:custGeom>
              <a:avLst/>
              <a:gdLst>
                <a:gd name="T0" fmla="*/ 15 w 18"/>
                <a:gd name="T1" fmla="*/ 13 h 13"/>
                <a:gd name="T2" fmla="*/ 0 w 18"/>
                <a:gd name="T3" fmla="*/ 7 h 13"/>
                <a:gd name="T4" fmla="*/ 4 w 18"/>
                <a:gd name="T5" fmla="*/ 0 h 13"/>
                <a:gd name="T6" fmla="*/ 18 w 18"/>
                <a:gd name="T7" fmla="*/ 6 h 13"/>
                <a:gd name="T8" fmla="*/ 15 w 18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5" y="13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8" y="6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2" name="Freeform 345"/>
            <p:cNvSpPr>
              <a:spLocks/>
            </p:cNvSpPr>
            <p:nvPr/>
          </p:nvSpPr>
          <p:spPr bwMode="auto">
            <a:xfrm>
              <a:off x="3210" y="1748"/>
              <a:ext cx="20" cy="12"/>
            </a:xfrm>
            <a:custGeom>
              <a:avLst/>
              <a:gdLst>
                <a:gd name="T0" fmla="*/ 20 w 20"/>
                <a:gd name="T1" fmla="*/ 12 h 12"/>
                <a:gd name="T2" fmla="*/ 0 w 20"/>
                <a:gd name="T3" fmla="*/ 7 h 12"/>
                <a:gd name="T4" fmla="*/ 3 w 20"/>
                <a:gd name="T5" fmla="*/ 0 h 12"/>
                <a:gd name="T6" fmla="*/ 20 w 20"/>
                <a:gd name="T7" fmla="*/ 5 h 12"/>
                <a:gd name="T8" fmla="*/ 20 w 20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2"/>
                <a:gd name="T17" fmla="*/ 20 w 20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2">
                  <a:moveTo>
                    <a:pt x="20" y="12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20" y="5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3" name="Freeform 346"/>
            <p:cNvSpPr>
              <a:spLocks/>
            </p:cNvSpPr>
            <p:nvPr/>
          </p:nvSpPr>
          <p:spPr bwMode="auto">
            <a:xfrm>
              <a:off x="3230" y="1753"/>
              <a:ext cx="20" cy="11"/>
            </a:xfrm>
            <a:custGeom>
              <a:avLst/>
              <a:gdLst>
                <a:gd name="T0" fmla="*/ 20 w 20"/>
                <a:gd name="T1" fmla="*/ 11 h 11"/>
                <a:gd name="T2" fmla="*/ 0 w 20"/>
                <a:gd name="T3" fmla="*/ 7 h 11"/>
                <a:gd name="T4" fmla="*/ 0 w 20"/>
                <a:gd name="T5" fmla="*/ 0 h 11"/>
                <a:gd name="T6" fmla="*/ 20 w 20"/>
                <a:gd name="T7" fmla="*/ 4 h 11"/>
                <a:gd name="T8" fmla="*/ 20 w 20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"/>
                <a:gd name="T17" fmla="*/ 20 w 2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">
                  <a:moveTo>
                    <a:pt x="20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4" name="Freeform 347"/>
            <p:cNvSpPr>
              <a:spLocks/>
            </p:cNvSpPr>
            <p:nvPr/>
          </p:nvSpPr>
          <p:spPr bwMode="auto">
            <a:xfrm>
              <a:off x="3250" y="1757"/>
              <a:ext cx="24" cy="11"/>
            </a:xfrm>
            <a:custGeom>
              <a:avLst/>
              <a:gdLst>
                <a:gd name="T0" fmla="*/ 24 w 24"/>
                <a:gd name="T1" fmla="*/ 11 h 11"/>
                <a:gd name="T2" fmla="*/ 0 w 24"/>
                <a:gd name="T3" fmla="*/ 7 h 11"/>
                <a:gd name="T4" fmla="*/ 0 w 24"/>
                <a:gd name="T5" fmla="*/ 0 h 11"/>
                <a:gd name="T6" fmla="*/ 24 w 24"/>
                <a:gd name="T7" fmla="*/ 3 h 11"/>
                <a:gd name="T8" fmla="*/ 24 w 24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"/>
                <a:gd name="T17" fmla="*/ 24 w 24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">
                  <a:moveTo>
                    <a:pt x="2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4" y="3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5" name="Freeform 348"/>
            <p:cNvSpPr>
              <a:spLocks/>
            </p:cNvSpPr>
            <p:nvPr/>
          </p:nvSpPr>
          <p:spPr bwMode="auto">
            <a:xfrm>
              <a:off x="3274" y="1760"/>
              <a:ext cx="25" cy="10"/>
            </a:xfrm>
            <a:custGeom>
              <a:avLst/>
              <a:gdLst>
                <a:gd name="T0" fmla="*/ 25 w 25"/>
                <a:gd name="T1" fmla="*/ 10 h 10"/>
                <a:gd name="T2" fmla="*/ 0 w 25"/>
                <a:gd name="T3" fmla="*/ 8 h 10"/>
                <a:gd name="T4" fmla="*/ 0 w 25"/>
                <a:gd name="T5" fmla="*/ 0 h 10"/>
                <a:gd name="T6" fmla="*/ 25 w 25"/>
                <a:gd name="T7" fmla="*/ 2 h 10"/>
                <a:gd name="T8" fmla="*/ 25 w 25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0"/>
                <a:gd name="T17" fmla="*/ 25 w 2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0">
                  <a:moveTo>
                    <a:pt x="25" y="1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5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6" name="Freeform 349"/>
            <p:cNvSpPr>
              <a:spLocks/>
            </p:cNvSpPr>
            <p:nvPr/>
          </p:nvSpPr>
          <p:spPr bwMode="auto">
            <a:xfrm>
              <a:off x="3299" y="1762"/>
              <a:ext cx="28" cy="9"/>
            </a:xfrm>
            <a:custGeom>
              <a:avLst/>
              <a:gdLst>
                <a:gd name="T0" fmla="*/ 0 w 28"/>
                <a:gd name="T1" fmla="*/ 8 h 9"/>
                <a:gd name="T2" fmla="*/ 0 w 28"/>
                <a:gd name="T3" fmla="*/ 0 h 9"/>
                <a:gd name="T4" fmla="*/ 28 w 28"/>
                <a:gd name="T5" fmla="*/ 2 h 9"/>
                <a:gd name="T6" fmla="*/ 28 w 28"/>
                <a:gd name="T7" fmla="*/ 9 h 9"/>
                <a:gd name="T8" fmla="*/ 0 w 28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0" y="8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28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7" name="Freeform 350"/>
            <p:cNvSpPr>
              <a:spLocks/>
            </p:cNvSpPr>
            <p:nvPr/>
          </p:nvSpPr>
          <p:spPr bwMode="auto">
            <a:xfrm>
              <a:off x="3852" y="3637"/>
              <a:ext cx="9" cy="9"/>
            </a:xfrm>
            <a:custGeom>
              <a:avLst/>
              <a:gdLst>
                <a:gd name="T0" fmla="*/ 0 w 9"/>
                <a:gd name="T1" fmla="*/ 7 h 9"/>
                <a:gd name="T2" fmla="*/ 2 w 9"/>
                <a:gd name="T3" fmla="*/ 0 h 9"/>
                <a:gd name="T4" fmla="*/ 9 w 9"/>
                <a:gd name="T5" fmla="*/ 0 h 9"/>
                <a:gd name="T6" fmla="*/ 7 w 9"/>
                <a:gd name="T7" fmla="*/ 9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7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7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8" name="Freeform 351"/>
            <p:cNvSpPr>
              <a:spLocks/>
            </p:cNvSpPr>
            <p:nvPr/>
          </p:nvSpPr>
          <p:spPr bwMode="auto">
            <a:xfrm>
              <a:off x="3852" y="3644"/>
              <a:ext cx="7" cy="6"/>
            </a:xfrm>
            <a:custGeom>
              <a:avLst/>
              <a:gdLst>
                <a:gd name="T0" fmla="*/ 0 w 7"/>
                <a:gd name="T1" fmla="*/ 0 h 6"/>
                <a:gd name="T2" fmla="*/ 5 w 7"/>
                <a:gd name="T3" fmla="*/ 6 h 6"/>
                <a:gd name="T4" fmla="*/ 7 w 7"/>
                <a:gd name="T5" fmla="*/ 4 h 6"/>
                <a:gd name="T6" fmla="*/ 7 w 7"/>
                <a:gd name="T7" fmla="*/ 2 h 6"/>
                <a:gd name="T8" fmla="*/ 0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0"/>
                  </a:moveTo>
                  <a:lnTo>
                    <a:pt x="5" y="6"/>
                  </a:ln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499" name="Freeform 352"/>
            <p:cNvSpPr>
              <a:spLocks/>
            </p:cNvSpPr>
            <p:nvPr/>
          </p:nvSpPr>
          <p:spPr bwMode="auto">
            <a:xfrm>
              <a:off x="3846" y="3644"/>
              <a:ext cx="11" cy="13"/>
            </a:xfrm>
            <a:custGeom>
              <a:avLst/>
              <a:gdLst>
                <a:gd name="T0" fmla="*/ 0 w 11"/>
                <a:gd name="T1" fmla="*/ 6 h 13"/>
                <a:gd name="T2" fmla="*/ 6 w 11"/>
                <a:gd name="T3" fmla="*/ 0 h 13"/>
                <a:gd name="T4" fmla="*/ 11 w 11"/>
                <a:gd name="T5" fmla="*/ 6 h 13"/>
                <a:gd name="T6" fmla="*/ 4 w 11"/>
                <a:gd name="T7" fmla="*/ 13 h 13"/>
                <a:gd name="T8" fmla="*/ 0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0" name="Freeform 353"/>
            <p:cNvSpPr>
              <a:spLocks/>
            </p:cNvSpPr>
            <p:nvPr/>
          </p:nvSpPr>
          <p:spPr bwMode="auto">
            <a:xfrm>
              <a:off x="3835" y="3650"/>
              <a:ext cx="15" cy="15"/>
            </a:xfrm>
            <a:custGeom>
              <a:avLst/>
              <a:gdLst>
                <a:gd name="T0" fmla="*/ 0 w 15"/>
                <a:gd name="T1" fmla="*/ 7 h 15"/>
                <a:gd name="T2" fmla="*/ 11 w 15"/>
                <a:gd name="T3" fmla="*/ 0 h 15"/>
                <a:gd name="T4" fmla="*/ 15 w 15"/>
                <a:gd name="T5" fmla="*/ 7 h 15"/>
                <a:gd name="T6" fmla="*/ 4 w 15"/>
                <a:gd name="T7" fmla="*/ 15 h 15"/>
                <a:gd name="T8" fmla="*/ 0 w 15"/>
                <a:gd name="T9" fmla="*/ 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0" y="7"/>
                  </a:moveTo>
                  <a:lnTo>
                    <a:pt x="11" y="0"/>
                  </a:lnTo>
                  <a:lnTo>
                    <a:pt x="15" y="7"/>
                  </a:lnTo>
                  <a:lnTo>
                    <a:pt x="4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1" name="Freeform 354"/>
            <p:cNvSpPr>
              <a:spLocks/>
            </p:cNvSpPr>
            <p:nvPr/>
          </p:nvSpPr>
          <p:spPr bwMode="auto">
            <a:xfrm>
              <a:off x="3835" y="3657"/>
              <a:ext cx="4" cy="8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8 h 8"/>
                <a:gd name="T4" fmla="*/ 4 w 4"/>
                <a:gd name="T5" fmla="*/ 8 h 8"/>
                <a:gd name="T6" fmla="*/ 4 w 4"/>
                <a:gd name="T7" fmla="*/ 8 h 8"/>
                <a:gd name="T8" fmla="*/ 0 w 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8"/>
                <a:gd name="T17" fmla="*/ 4 w 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2" name="Freeform 355"/>
            <p:cNvSpPr>
              <a:spLocks/>
            </p:cNvSpPr>
            <p:nvPr/>
          </p:nvSpPr>
          <p:spPr bwMode="auto">
            <a:xfrm>
              <a:off x="3821" y="3657"/>
              <a:ext cx="18" cy="13"/>
            </a:xfrm>
            <a:custGeom>
              <a:avLst/>
              <a:gdLst>
                <a:gd name="T0" fmla="*/ 0 w 18"/>
                <a:gd name="T1" fmla="*/ 6 h 13"/>
                <a:gd name="T2" fmla="*/ 14 w 18"/>
                <a:gd name="T3" fmla="*/ 0 h 13"/>
                <a:gd name="T4" fmla="*/ 18 w 18"/>
                <a:gd name="T5" fmla="*/ 8 h 13"/>
                <a:gd name="T6" fmla="*/ 3 w 18"/>
                <a:gd name="T7" fmla="*/ 13 h 13"/>
                <a:gd name="T8" fmla="*/ 0 w 18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0" y="6"/>
                  </a:moveTo>
                  <a:lnTo>
                    <a:pt x="14" y="0"/>
                  </a:lnTo>
                  <a:lnTo>
                    <a:pt x="18" y="8"/>
                  </a:lnTo>
                  <a:lnTo>
                    <a:pt x="3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3" name="Freeform 356"/>
            <p:cNvSpPr>
              <a:spLocks/>
            </p:cNvSpPr>
            <p:nvPr/>
          </p:nvSpPr>
          <p:spPr bwMode="auto">
            <a:xfrm>
              <a:off x="3804" y="3663"/>
              <a:ext cx="20" cy="13"/>
            </a:xfrm>
            <a:custGeom>
              <a:avLst/>
              <a:gdLst>
                <a:gd name="T0" fmla="*/ 0 w 20"/>
                <a:gd name="T1" fmla="*/ 5 h 13"/>
                <a:gd name="T2" fmla="*/ 17 w 20"/>
                <a:gd name="T3" fmla="*/ 0 h 13"/>
                <a:gd name="T4" fmla="*/ 20 w 20"/>
                <a:gd name="T5" fmla="*/ 7 h 13"/>
                <a:gd name="T6" fmla="*/ 0 w 20"/>
                <a:gd name="T7" fmla="*/ 13 h 13"/>
                <a:gd name="T8" fmla="*/ 0 w 20"/>
                <a:gd name="T9" fmla="*/ 5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5"/>
                  </a:moveTo>
                  <a:lnTo>
                    <a:pt x="17" y="0"/>
                  </a:lnTo>
                  <a:lnTo>
                    <a:pt x="20" y="7"/>
                  </a:lnTo>
                  <a:lnTo>
                    <a:pt x="0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4" name="Freeform 357"/>
            <p:cNvSpPr>
              <a:spLocks/>
            </p:cNvSpPr>
            <p:nvPr/>
          </p:nvSpPr>
          <p:spPr bwMode="auto">
            <a:xfrm>
              <a:off x="3782" y="3668"/>
              <a:ext cx="22" cy="11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0 h 11"/>
                <a:gd name="T4" fmla="*/ 22 w 22"/>
                <a:gd name="T5" fmla="*/ 8 h 11"/>
                <a:gd name="T6" fmla="*/ 0 w 22"/>
                <a:gd name="T7" fmla="*/ 11 h 11"/>
                <a:gd name="T8" fmla="*/ 0 w 22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4"/>
                  </a:moveTo>
                  <a:lnTo>
                    <a:pt x="22" y="0"/>
                  </a:lnTo>
                  <a:lnTo>
                    <a:pt x="22" y="8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5" name="Freeform 358"/>
            <p:cNvSpPr>
              <a:spLocks/>
            </p:cNvSpPr>
            <p:nvPr/>
          </p:nvSpPr>
          <p:spPr bwMode="auto">
            <a:xfrm>
              <a:off x="3760" y="3672"/>
              <a:ext cx="22" cy="11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0 h 11"/>
                <a:gd name="T4" fmla="*/ 22 w 22"/>
                <a:gd name="T5" fmla="*/ 7 h 11"/>
                <a:gd name="T6" fmla="*/ 0 w 22"/>
                <a:gd name="T7" fmla="*/ 11 h 11"/>
                <a:gd name="T8" fmla="*/ 0 w 22"/>
                <a:gd name="T9" fmla="*/ 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4"/>
                  </a:moveTo>
                  <a:lnTo>
                    <a:pt x="22" y="0"/>
                  </a:lnTo>
                  <a:lnTo>
                    <a:pt x="22" y="7"/>
                  </a:lnTo>
                  <a:lnTo>
                    <a:pt x="0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6" name="Freeform 359"/>
            <p:cNvSpPr>
              <a:spLocks/>
            </p:cNvSpPr>
            <p:nvPr/>
          </p:nvSpPr>
          <p:spPr bwMode="auto">
            <a:xfrm>
              <a:off x="3734" y="3676"/>
              <a:ext cx="26" cy="11"/>
            </a:xfrm>
            <a:custGeom>
              <a:avLst/>
              <a:gdLst>
                <a:gd name="T0" fmla="*/ 0 w 26"/>
                <a:gd name="T1" fmla="*/ 3 h 11"/>
                <a:gd name="T2" fmla="*/ 26 w 26"/>
                <a:gd name="T3" fmla="*/ 0 h 11"/>
                <a:gd name="T4" fmla="*/ 26 w 26"/>
                <a:gd name="T5" fmla="*/ 7 h 11"/>
                <a:gd name="T6" fmla="*/ 0 w 26"/>
                <a:gd name="T7" fmla="*/ 11 h 11"/>
                <a:gd name="T8" fmla="*/ 0 w 26"/>
                <a:gd name="T9" fmla="*/ 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1"/>
                <a:gd name="T17" fmla="*/ 26 w 26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1">
                  <a:moveTo>
                    <a:pt x="0" y="3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7" name="Rectangle 360"/>
            <p:cNvSpPr>
              <a:spLocks noChangeArrowheads="1"/>
            </p:cNvSpPr>
            <p:nvPr/>
          </p:nvSpPr>
          <p:spPr bwMode="auto">
            <a:xfrm>
              <a:off x="3707" y="3679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8" name="Rectangle 361"/>
            <p:cNvSpPr>
              <a:spLocks noChangeArrowheads="1"/>
            </p:cNvSpPr>
            <p:nvPr/>
          </p:nvSpPr>
          <p:spPr bwMode="auto">
            <a:xfrm>
              <a:off x="3679" y="3679"/>
              <a:ext cx="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09" name="Freeform 362"/>
            <p:cNvSpPr>
              <a:spLocks/>
            </p:cNvSpPr>
            <p:nvPr/>
          </p:nvSpPr>
          <p:spPr bwMode="auto">
            <a:xfrm>
              <a:off x="3654" y="3676"/>
              <a:ext cx="25" cy="11"/>
            </a:xfrm>
            <a:custGeom>
              <a:avLst/>
              <a:gdLst>
                <a:gd name="T0" fmla="*/ 0 w 25"/>
                <a:gd name="T1" fmla="*/ 0 h 11"/>
                <a:gd name="T2" fmla="*/ 25 w 25"/>
                <a:gd name="T3" fmla="*/ 3 h 11"/>
                <a:gd name="T4" fmla="*/ 25 w 25"/>
                <a:gd name="T5" fmla="*/ 11 h 11"/>
                <a:gd name="T6" fmla="*/ 0 w 25"/>
                <a:gd name="T7" fmla="*/ 7 h 11"/>
                <a:gd name="T8" fmla="*/ 0 w 2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1"/>
                <a:gd name="T17" fmla="*/ 25 w 2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1">
                  <a:moveTo>
                    <a:pt x="0" y="0"/>
                  </a:moveTo>
                  <a:lnTo>
                    <a:pt x="25" y="3"/>
                  </a:lnTo>
                  <a:lnTo>
                    <a:pt x="25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0" name="Freeform 363"/>
            <p:cNvSpPr>
              <a:spLocks/>
            </p:cNvSpPr>
            <p:nvPr/>
          </p:nvSpPr>
          <p:spPr bwMode="auto">
            <a:xfrm>
              <a:off x="3632" y="3672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4 h 11"/>
                <a:gd name="T4" fmla="*/ 22 w 22"/>
                <a:gd name="T5" fmla="*/ 11 h 11"/>
                <a:gd name="T6" fmla="*/ 0 w 22"/>
                <a:gd name="T7" fmla="*/ 7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4"/>
                  </a:lnTo>
                  <a:lnTo>
                    <a:pt x="22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1" name="Freeform 364"/>
            <p:cNvSpPr>
              <a:spLocks/>
            </p:cNvSpPr>
            <p:nvPr/>
          </p:nvSpPr>
          <p:spPr bwMode="auto">
            <a:xfrm>
              <a:off x="3610" y="3668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4 h 11"/>
                <a:gd name="T4" fmla="*/ 22 w 22"/>
                <a:gd name="T5" fmla="*/ 11 h 11"/>
                <a:gd name="T6" fmla="*/ 0 w 22"/>
                <a:gd name="T7" fmla="*/ 8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4"/>
                  </a:lnTo>
                  <a:lnTo>
                    <a:pt x="22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2" name="Freeform 365"/>
            <p:cNvSpPr>
              <a:spLocks/>
            </p:cNvSpPr>
            <p:nvPr/>
          </p:nvSpPr>
          <p:spPr bwMode="auto">
            <a:xfrm>
              <a:off x="3589" y="3663"/>
              <a:ext cx="21" cy="13"/>
            </a:xfrm>
            <a:custGeom>
              <a:avLst/>
              <a:gdLst>
                <a:gd name="T0" fmla="*/ 4 w 21"/>
                <a:gd name="T1" fmla="*/ 0 h 13"/>
                <a:gd name="T2" fmla="*/ 21 w 21"/>
                <a:gd name="T3" fmla="*/ 5 h 13"/>
                <a:gd name="T4" fmla="*/ 21 w 21"/>
                <a:gd name="T5" fmla="*/ 13 h 13"/>
                <a:gd name="T6" fmla="*/ 0 w 21"/>
                <a:gd name="T7" fmla="*/ 7 h 13"/>
                <a:gd name="T8" fmla="*/ 4 w 2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4" y="0"/>
                  </a:moveTo>
                  <a:lnTo>
                    <a:pt x="21" y="5"/>
                  </a:lnTo>
                  <a:lnTo>
                    <a:pt x="21" y="13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3" name="Freeform 366"/>
            <p:cNvSpPr>
              <a:spLocks/>
            </p:cNvSpPr>
            <p:nvPr/>
          </p:nvSpPr>
          <p:spPr bwMode="auto">
            <a:xfrm>
              <a:off x="3575" y="3657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18 w 18"/>
                <a:gd name="T3" fmla="*/ 6 h 13"/>
                <a:gd name="T4" fmla="*/ 14 w 18"/>
                <a:gd name="T5" fmla="*/ 13 h 13"/>
                <a:gd name="T6" fmla="*/ 0 w 18"/>
                <a:gd name="T7" fmla="*/ 8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18" y="6"/>
                  </a:lnTo>
                  <a:lnTo>
                    <a:pt x="14" y="13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4" name="Freeform 367"/>
            <p:cNvSpPr>
              <a:spLocks/>
            </p:cNvSpPr>
            <p:nvPr/>
          </p:nvSpPr>
          <p:spPr bwMode="auto">
            <a:xfrm>
              <a:off x="3575" y="3657"/>
              <a:ext cx="3" cy="8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0 w 3"/>
                <a:gd name="T7" fmla="*/ 8 h 8"/>
                <a:gd name="T8" fmla="*/ 3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5" name="Freeform 368"/>
            <p:cNvSpPr>
              <a:spLocks/>
            </p:cNvSpPr>
            <p:nvPr/>
          </p:nvSpPr>
          <p:spPr bwMode="auto">
            <a:xfrm>
              <a:off x="3564" y="3650"/>
              <a:ext cx="14" cy="15"/>
            </a:xfrm>
            <a:custGeom>
              <a:avLst/>
              <a:gdLst>
                <a:gd name="T0" fmla="*/ 3 w 14"/>
                <a:gd name="T1" fmla="*/ 0 h 15"/>
                <a:gd name="T2" fmla="*/ 14 w 14"/>
                <a:gd name="T3" fmla="*/ 7 h 15"/>
                <a:gd name="T4" fmla="*/ 11 w 14"/>
                <a:gd name="T5" fmla="*/ 15 h 15"/>
                <a:gd name="T6" fmla="*/ 0 w 14"/>
                <a:gd name="T7" fmla="*/ 7 h 15"/>
                <a:gd name="T8" fmla="*/ 3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3" y="0"/>
                  </a:moveTo>
                  <a:lnTo>
                    <a:pt x="14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6" name="Freeform 369"/>
            <p:cNvSpPr>
              <a:spLocks/>
            </p:cNvSpPr>
            <p:nvPr/>
          </p:nvSpPr>
          <p:spPr bwMode="auto">
            <a:xfrm>
              <a:off x="3556" y="3644"/>
              <a:ext cx="11" cy="13"/>
            </a:xfrm>
            <a:custGeom>
              <a:avLst/>
              <a:gdLst>
                <a:gd name="T0" fmla="*/ 6 w 11"/>
                <a:gd name="T1" fmla="*/ 0 h 13"/>
                <a:gd name="T2" fmla="*/ 11 w 11"/>
                <a:gd name="T3" fmla="*/ 6 h 13"/>
                <a:gd name="T4" fmla="*/ 8 w 11"/>
                <a:gd name="T5" fmla="*/ 13 h 13"/>
                <a:gd name="T6" fmla="*/ 0 w 11"/>
                <a:gd name="T7" fmla="*/ 6 h 13"/>
                <a:gd name="T8" fmla="*/ 6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6" y="0"/>
                  </a:moveTo>
                  <a:lnTo>
                    <a:pt x="11" y="6"/>
                  </a:lnTo>
                  <a:lnTo>
                    <a:pt x="8" y="13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7" name="Freeform 370"/>
            <p:cNvSpPr>
              <a:spLocks/>
            </p:cNvSpPr>
            <p:nvPr/>
          </p:nvSpPr>
          <p:spPr bwMode="auto">
            <a:xfrm>
              <a:off x="3555" y="3644"/>
              <a:ext cx="7" cy="6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2 h 6"/>
                <a:gd name="T4" fmla="*/ 0 w 7"/>
                <a:gd name="T5" fmla="*/ 4 h 6"/>
                <a:gd name="T6" fmla="*/ 1 w 7"/>
                <a:gd name="T7" fmla="*/ 6 h 6"/>
                <a:gd name="T8" fmla="*/ 7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7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8" name="Freeform 371"/>
            <p:cNvSpPr>
              <a:spLocks/>
            </p:cNvSpPr>
            <p:nvPr/>
          </p:nvSpPr>
          <p:spPr bwMode="auto">
            <a:xfrm>
              <a:off x="3553" y="3637"/>
              <a:ext cx="9" cy="9"/>
            </a:xfrm>
            <a:custGeom>
              <a:avLst/>
              <a:gdLst>
                <a:gd name="T0" fmla="*/ 9 w 9"/>
                <a:gd name="T1" fmla="*/ 7 h 9"/>
                <a:gd name="T2" fmla="*/ 2 w 9"/>
                <a:gd name="T3" fmla="*/ 9 h 9"/>
                <a:gd name="T4" fmla="*/ 0 w 9"/>
                <a:gd name="T5" fmla="*/ 0 h 9"/>
                <a:gd name="T6" fmla="*/ 7 w 9"/>
                <a:gd name="T7" fmla="*/ 0 h 9"/>
                <a:gd name="T8" fmla="*/ 9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7"/>
                  </a:moveTo>
                  <a:lnTo>
                    <a:pt x="2" y="9"/>
                  </a:lnTo>
                  <a:lnTo>
                    <a:pt x="0" y="0"/>
                  </a:lnTo>
                  <a:lnTo>
                    <a:pt x="7" y="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19" name="Rectangle 372"/>
            <p:cNvSpPr>
              <a:spLocks noChangeArrowheads="1"/>
            </p:cNvSpPr>
            <p:nvPr/>
          </p:nvSpPr>
          <p:spPr bwMode="auto">
            <a:xfrm>
              <a:off x="3553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0" name="Rectangle 373"/>
            <p:cNvSpPr>
              <a:spLocks noChangeArrowheads="1"/>
            </p:cNvSpPr>
            <p:nvPr/>
          </p:nvSpPr>
          <p:spPr bwMode="auto">
            <a:xfrm>
              <a:off x="3553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1" name="Rectangle 374"/>
            <p:cNvSpPr>
              <a:spLocks noChangeArrowheads="1"/>
            </p:cNvSpPr>
            <p:nvPr/>
          </p:nvSpPr>
          <p:spPr bwMode="auto">
            <a:xfrm>
              <a:off x="3560" y="1716"/>
              <a:ext cx="29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2" name="Rectangle 375"/>
            <p:cNvSpPr>
              <a:spLocks noChangeArrowheads="1"/>
            </p:cNvSpPr>
            <p:nvPr/>
          </p:nvSpPr>
          <p:spPr bwMode="auto">
            <a:xfrm>
              <a:off x="3854" y="171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3" name="Rectangle 376"/>
            <p:cNvSpPr>
              <a:spLocks noChangeArrowheads="1"/>
            </p:cNvSpPr>
            <p:nvPr/>
          </p:nvSpPr>
          <p:spPr bwMode="auto">
            <a:xfrm>
              <a:off x="3854" y="1724"/>
              <a:ext cx="7" cy="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4" name="Rectangle 377"/>
            <p:cNvSpPr>
              <a:spLocks noChangeArrowheads="1"/>
            </p:cNvSpPr>
            <p:nvPr/>
          </p:nvSpPr>
          <p:spPr bwMode="auto">
            <a:xfrm>
              <a:off x="3704" y="211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zh-TW"/>
            </a:p>
          </p:txBody>
        </p:sp>
        <p:sp>
          <p:nvSpPr>
            <p:cNvPr id="13525" name="Rectangle 378"/>
            <p:cNvSpPr>
              <a:spLocks noChangeArrowheads="1"/>
            </p:cNvSpPr>
            <p:nvPr/>
          </p:nvSpPr>
          <p:spPr bwMode="auto">
            <a:xfrm>
              <a:off x="3615" y="2089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6" name="Rectangle 379"/>
            <p:cNvSpPr>
              <a:spLocks noChangeArrowheads="1"/>
            </p:cNvSpPr>
            <p:nvPr/>
          </p:nvSpPr>
          <p:spPr bwMode="auto">
            <a:xfrm>
              <a:off x="3677" y="238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11</a:t>
              </a:r>
              <a:endParaRPr lang="en-US" altLang="zh-TW"/>
            </a:p>
          </p:txBody>
        </p:sp>
        <p:sp>
          <p:nvSpPr>
            <p:cNvPr id="13527" name="Rectangle 380"/>
            <p:cNvSpPr>
              <a:spLocks noChangeArrowheads="1"/>
            </p:cNvSpPr>
            <p:nvPr/>
          </p:nvSpPr>
          <p:spPr bwMode="auto">
            <a:xfrm>
              <a:off x="3615" y="2354"/>
              <a:ext cx="195" cy="1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28" name="Rectangle 381"/>
            <p:cNvSpPr>
              <a:spLocks noChangeArrowheads="1"/>
            </p:cNvSpPr>
            <p:nvPr/>
          </p:nvSpPr>
          <p:spPr bwMode="auto">
            <a:xfrm>
              <a:off x="3677" y="26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altLang="zh-TW"/>
            </a:p>
          </p:txBody>
        </p:sp>
        <p:sp>
          <p:nvSpPr>
            <p:cNvPr id="13529" name="Rectangle 382"/>
            <p:cNvSpPr>
              <a:spLocks noChangeArrowheads="1"/>
            </p:cNvSpPr>
            <p:nvPr/>
          </p:nvSpPr>
          <p:spPr bwMode="auto">
            <a:xfrm>
              <a:off x="3615" y="2619"/>
              <a:ext cx="195" cy="16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0" name="Rectangle 383"/>
            <p:cNvSpPr>
              <a:spLocks noChangeArrowheads="1"/>
            </p:cNvSpPr>
            <p:nvPr/>
          </p:nvSpPr>
          <p:spPr bwMode="auto">
            <a:xfrm>
              <a:off x="3677" y="291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19</a:t>
              </a:r>
              <a:endParaRPr lang="en-US" altLang="zh-TW"/>
            </a:p>
          </p:txBody>
        </p:sp>
        <p:sp>
          <p:nvSpPr>
            <p:cNvPr id="13531" name="Rectangle 384"/>
            <p:cNvSpPr>
              <a:spLocks noChangeArrowheads="1"/>
            </p:cNvSpPr>
            <p:nvPr/>
          </p:nvSpPr>
          <p:spPr bwMode="auto">
            <a:xfrm>
              <a:off x="3615" y="2883"/>
              <a:ext cx="195" cy="16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2" name="Rectangle 385"/>
            <p:cNvSpPr>
              <a:spLocks noChangeArrowheads="1"/>
            </p:cNvSpPr>
            <p:nvPr/>
          </p:nvSpPr>
          <p:spPr bwMode="auto">
            <a:xfrm>
              <a:off x="3664" y="3416"/>
              <a:ext cx="1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TW" sz="1200" b="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zh-TW"/>
            </a:p>
          </p:txBody>
        </p:sp>
        <p:sp>
          <p:nvSpPr>
            <p:cNvPr id="13533" name="Freeform 386"/>
            <p:cNvSpPr>
              <a:spLocks/>
            </p:cNvSpPr>
            <p:nvPr/>
          </p:nvSpPr>
          <p:spPr bwMode="auto">
            <a:xfrm>
              <a:off x="3556" y="1678"/>
              <a:ext cx="301" cy="90"/>
            </a:xfrm>
            <a:custGeom>
              <a:avLst/>
              <a:gdLst>
                <a:gd name="T0" fmla="*/ 151 w 301"/>
                <a:gd name="T1" fmla="*/ 90 h 90"/>
                <a:gd name="T2" fmla="*/ 178 w 301"/>
                <a:gd name="T3" fmla="*/ 88 h 90"/>
                <a:gd name="T4" fmla="*/ 204 w 301"/>
                <a:gd name="T5" fmla="*/ 86 h 90"/>
                <a:gd name="T6" fmla="*/ 226 w 301"/>
                <a:gd name="T7" fmla="*/ 82 h 90"/>
                <a:gd name="T8" fmla="*/ 248 w 301"/>
                <a:gd name="T9" fmla="*/ 79 h 90"/>
                <a:gd name="T10" fmla="*/ 267 w 301"/>
                <a:gd name="T11" fmla="*/ 73 h 90"/>
                <a:gd name="T12" fmla="*/ 281 w 301"/>
                <a:gd name="T13" fmla="*/ 68 h 90"/>
                <a:gd name="T14" fmla="*/ 292 w 301"/>
                <a:gd name="T15" fmla="*/ 60 h 90"/>
                <a:gd name="T16" fmla="*/ 300 w 301"/>
                <a:gd name="T17" fmla="*/ 53 h 90"/>
                <a:gd name="T18" fmla="*/ 301 w 301"/>
                <a:gd name="T19" fmla="*/ 46 h 90"/>
                <a:gd name="T20" fmla="*/ 300 w 301"/>
                <a:gd name="T21" fmla="*/ 36 h 90"/>
                <a:gd name="T22" fmla="*/ 292 w 301"/>
                <a:gd name="T23" fmla="*/ 29 h 90"/>
                <a:gd name="T24" fmla="*/ 281 w 301"/>
                <a:gd name="T25" fmla="*/ 22 h 90"/>
                <a:gd name="T26" fmla="*/ 267 w 301"/>
                <a:gd name="T27" fmla="*/ 16 h 90"/>
                <a:gd name="T28" fmla="*/ 248 w 301"/>
                <a:gd name="T29" fmla="*/ 11 h 90"/>
                <a:gd name="T30" fmla="*/ 226 w 301"/>
                <a:gd name="T31" fmla="*/ 7 h 90"/>
                <a:gd name="T32" fmla="*/ 204 w 301"/>
                <a:gd name="T33" fmla="*/ 3 h 90"/>
                <a:gd name="T34" fmla="*/ 178 w 301"/>
                <a:gd name="T35" fmla="*/ 2 h 90"/>
                <a:gd name="T36" fmla="*/ 151 w 301"/>
                <a:gd name="T37" fmla="*/ 0 h 90"/>
                <a:gd name="T38" fmla="*/ 123 w 301"/>
                <a:gd name="T39" fmla="*/ 2 h 90"/>
                <a:gd name="T40" fmla="*/ 98 w 301"/>
                <a:gd name="T41" fmla="*/ 3 h 90"/>
                <a:gd name="T42" fmla="*/ 76 w 301"/>
                <a:gd name="T43" fmla="*/ 7 h 90"/>
                <a:gd name="T44" fmla="*/ 54 w 301"/>
                <a:gd name="T45" fmla="*/ 11 h 90"/>
                <a:gd name="T46" fmla="*/ 35 w 301"/>
                <a:gd name="T47" fmla="*/ 16 h 90"/>
                <a:gd name="T48" fmla="*/ 21 w 301"/>
                <a:gd name="T49" fmla="*/ 22 h 90"/>
                <a:gd name="T50" fmla="*/ 10 w 301"/>
                <a:gd name="T51" fmla="*/ 29 h 90"/>
                <a:gd name="T52" fmla="*/ 2 w 301"/>
                <a:gd name="T53" fmla="*/ 36 h 90"/>
                <a:gd name="T54" fmla="*/ 0 w 301"/>
                <a:gd name="T55" fmla="*/ 46 h 90"/>
                <a:gd name="T56" fmla="*/ 2 w 301"/>
                <a:gd name="T57" fmla="*/ 53 h 90"/>
                <a:gd name="T58" fmla="*/ 10 w 301"/>
                <a:gd name="T59" fmla="*/ 60 h 90"/>
                <a:gd name="T60" fmla="*/ 21 w 301"/>
                <a:gd name="T61" fmla="*/ 68 h 90"/>
                <a:gd name="T62" fmla="*/ 35 w 301"/>
                <a:gd name="T63" fmla="*/ 73 h 90"/>
                <a:gd name="T64" fmla="*/ 54 w 301"/>
                <a:gd name="T65" fmla="*/ 79 h 90"/>
                <a:gd name="T66" fmla="*/ 76 w 301"/>
                <a:gd name="T67" fmla="*/ 82 h 90"/>
                <a:gd name="T68" fmla="*/ 98 w 301"/>
                <a:gd name="T69" fmla="*/ 86 h 90"/>
                <a:gd name="T70" fmla="*/ 123 w 301"/>
                <a:gd name="T71" fmla="*/ 88 h 90"/>
                <a:gd name="T72" fmla="*/ 151 w 301"/>
                <a:gd name="T73" fmla="*/ 9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1"/>
                <a:gd name="T112" fmla="*/ 0 h 90"/>
                <a:gd name="T113" fmla="*/ 301 w 301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1" h="90">
                  <a:moveTo>
                    <a:pt x="151" y="90"/>
                  </a:moveTo>
                  <a:lnTo>
                    <a:pt x="178" y="88"/>
                  </a:lnTo>
                  <a:lnTo>
                    <a:pt x="204" y="86"/>
                  </a:lnTo>
                  <a:lnTo>
                    <a:pt x="226" y="82"/>
                  </a:lnTo>
                  <a:lnTo>
                    <a:pt x="248" y="79"/>
                  </a:lnTo>
                  <a:lnTo>
                    <a:pt x="267" y="73"/>
                  </a:lnTo>
                  <a:lnTo>
                    <a:pt x="281" y="68"/>
                  </a:lnTo>
                  <a:lnTo>
                    <a:pt x="292" y="60"/>
                  </a:lnTo>
                  <a:lnTo>
                    <a:pt x="300" y="53"/>
                  </a:lnTo>
                  <a:lnTo>
                    <a:pt x="301" y="46"/>
                  </a:lnTo>
                  <a:lnTo>
                    <a:pt x="300" y="36"/>
                  </a:lnTo>
                  <a:lnTo>
                    <a:pt x="292" y="29"/>
                  </a:lnTo>
                  <a:lnTo>
                    <a:pt x="281" y="22"/>
                  </a:lnTo>
                  <a:lnTo>
                    <a:pt x="267" y="16"/>
                  </a:lnTo>
                  <a:lnTo>
                    <a:pt x="248" y="11"/>
                  </a:lnTo>
                  <a:lnTo>
                    <a:pt x="226" y="7"/>
                  </a:lnTo>
                  <a:lnTo>
                    <a:pt x="204" y="3"/>
                  </a:lnTo>
                  <a:lnTo>
                    <a:pt x="178" y="2"/>
                  </a:lnTo>
                  <a:lnTo>
                    <a:pt x="151" y="0"/>
                  </a:lnTo>
                  <a:lnTo>
                    <a:pt x="123" y="2"/>
                  </a:lnTo>
                  <a:lnTo>
                    <a:pt x="98" y="3"/>
                  </a:lnTo>
                  <a:lnTo>
                    <a:pt x="76" y="7"/>
                  </a:lnTo>
                  <a:lnTo>
                    <a:pt x="54" y="11"/>
                  </a:lnTo>
                  <a:lnTo>
                    <a:pt x="35" y="16"/>
                  </a:lnTo>
                  <a:lnTo>
                    <a:pt x="21" y="22"/>
                  </a:lnTo>
                  <a:lnTo>
                    <a:pt x="10" y="29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2" y="53"/>
                  </a:lnTo>
                  <a:lnTo>
                    <a:pt x="10" y="60"/>
                  </a:lnTo>
                  <a:lnTo>
                    <a:pt x="21" y="68"/>
                  </a:lnTo>
                  <a:lnTo>
                    <a:pt x="35" y="73"/>
                  </a:lnTo>
                  <a:lnTo>
                    <a:pt x="54" y="79"/>
                  </a:lnTo>
                  <a:lnTo>
                    <a:pt x="76" y="82"/>
                  </a:lnTo>
                  <a:lnTo>
                    <a:pt x="98" y="86"/>
                  </a:lnTo>
                  <a:lnTo>
                    <a:pt x="123" y="88"/>
                  </a:lnTo>
                  <a:lnTo>
                    <a:pt x="151" y="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4" name="Freeform 387"/>
            <p:cNvSpPr>
              <a:spLocks/>
            </p:cNvSpPr>
            <p:nvPr/>
          </p:nvSpPr>
          <p:spPr bwMode="auto">
            <a:xfrm>
              <a:off x="3707" y="1762"/>
              <a:ext cx="27" cy="9"/>
            </a:xfrm>
            <a:custGeom>
              <a:avLst/>
              <a:gdLst>
                <a:gd name="T0" fmla="*/ 27 w 27"/>
                <a:gd name="T1" fmla="*/ 8 h 9"/>
                <a:gd name="T2" fmla="*/ 0 w 27"/>
                <a:gd name="T3" fmla="*/ 9 h 9"/>
                <a:gd name="T4" fmla="*/ 0 w 27"/>
                <a:gd name="T5" fmla="*/ 2 h 9"/>
                <a:gd name="T6" fmla="*/ 27 w 27"/>
                <a:gd name="T7" fmla="*/ 0 h 9"/>
                <a:gd name="T8" fmla="*/ 27 w 27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"/>
                <a:gd name="T17" fmla="*/ 27 w 2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">
                  <a:moveTo>
                    <a:pt x="27" y="8"/>
                  </a:moveTo>
                  <a:lnTo>
                    <a:pt x="0" y="9"/>
                  </a:lnTo>
                  <a:lnTo>
                    <a:pt x="0" y="2"/>
                  </a:lnTo>
                  <a:lnTo>
                    <a:pt x="27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5" name="Freeform 388"/>
            <p:cNvSpPr>
              <a:spLocks/>
            </p:cNvSpPr>
            <p:nvPr/>
          </p:nvSpPr>
          <p:spPr bwMode="auto">
            <a:xfrm>
              <a:off x="3734" y="1760"/>
              <a:ext cx="26" cy="10"/>
            </a:xfrm>
            <a:custGeom>
              <a:avLst/>
              <a:gdLst>
                <a:gd name="T0" fmla="*/ 26 w 26"/>
                <a:gd name="T1" fmla="*/ 8 h 10"/>
                <a:gd name="T2" fmla="*/ 0 w 26"/>
                <a:gd name="T3" fmla="*/ 10 h 10"/>
                <a:gd name="T4" fmla="*/ 0 w 26"/>
                <a:gd name="T5" fmla="*/ 2 h 10"/>
                <a:gd name="T6" fmla="*/ 26 w 26"/>
                <a:gd name="T7" fmla="*/ 0 h 10"/>
                <a:gd name="T8" fmla="*/ 26 w 26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0"/>
                <a:gd name="T17" fmla="*/ 26 w 2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0">
                  <a:moveTo>
                    <a:pt x="26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26" y="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6" name="Freeform 389"/>
            <p:cNvSpPr>
              <a:spLocks/>
            </p:cNvSpPr>
            <p:nvPr/>
          </p:nvSpPr>
          <p:spPr bwMode="auto">
            <a:xfrm>
              <a:off x="3760" y="1757"/>
              <a:ext cx="22" cy="11"/>
            </a:xfrm>
            <a:custGeom>
              <a:avLst/>
              <a:gdLst>
                <a:gd name="T0" fmla="*/ 22 w 22"/>
                <a:gd name="T1" fmla="*/ 7 h 11"/>
                <a:gd name="T2" fmla="*/ 0 w 22"/>
                <a:gd name="T3" fmla="*/ 11 h 11"/>
                <a:gd name="T4" fmla="*/ 0 w 22"/>
                <a:gd name="T5" fmla="*/ 3 h 11"/>
                <a:gd name="T6" fmla="*/ 22 w 22"/>
                <a:gd name="T7" fmla="*/ 0 h 11"/>
                <a:gd name="T8" fmla="*/ 22 w 22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22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22" y="0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7" name="Freeform 390"/>
            <p:cNvSpPr>
              <a:spLocks/>
            </p:cNvSpPr>
            <p:nvPr/>
          </p:nvSpPr>
          <p:spPr bwMode="auto">
            <a:xfrm>
              <a:off x="3782" y="1753"/>
              <a:ext cx="22" cy="11"/>
            </a:xfrm>
            <a:custGeom>
              <a:avLst/>
              <a:gdLst>
                <a:gd name="T0" fmla="*/ 22 w 22"/>
                <a:gd name="T1" fmla="*/ 7 h 11"/>
                <a:gd name="T2" fmla="*/ 0 w 22"/>
                <a:gd name="T3" fmla="*/ 11 h 11"/>
                <a:gd name="T4" fmla="*/ 0 w 22"/>
                <a:gd name="T5" fmla="*/ 4 h 11"/>
                <a:gd name="T6" fmla="*/ 22 w 22"/>
                <a:gd name="T7" fmla="*/ 0 h 11"/>
                <a:gd name="T8" fmla="*/ 22 w 22"/>
                <a:gd name="T9" fmla="*/ 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22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22" y="0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8" name="Freeform 391"/>
            <p:cNvSpPr>
              <a:spLocks/>
            </p:cNvSpPr>
            <p:nvPr/>
          </p:nvSpPr>
          <p:spPr bwMode="auto">
            <a:xfrm>
              <a:off x="3804" y="1748"/>
              <a:ext cx="20" cy="12"/>
            </a:xfrm>
            <a:custGeom>
              <a:avLst/>
              <a:gdLst>
                <a:gd name="T0" fmla="*/ 20 w 20"/>
                <a:gd name="T1" fmla="*/ 7 h 12"/>
                <a:gd name="T2" fmla="*/ 0 w 20"/>
                <a:gd name="T3" fmla="*/ 12 h 12"/>
                <a:gd name="T4" fmla="*/ 0 w 20"/>
                <a:gd name="T5" fmla="*/ 5 h 12"/>
                <a:gd name="T6" fmla="*/ 17 w 20"/>
                <a:gd name="T7" fmla="*/ 0 h 12"/>
                <a:gd name="T8" fmla="*/ 20 w 20"/>
                <a:gd name="T9" fmla="*/ 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2"/>
                <a:gd name="T17" fmla="*/ 20 w 20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2">
                  <a:moveTo>
                    <a:pt x="20" y="7"/>
                  </a:moveTo>
                  <a:lnTo>
                    <a:pt x="0" y="12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39" name="Freeform 392"/>
            <p:cNvSpPr>
              <a:spLocks/>
            </p:cNvSpPr>
            <p:nvPr/>
          </p:nvSpPr>
          <p:spPr bwMode="auto">
            <a:xfrm>
              <a:off x="3821" y="1742"/>
              <a:ext cx="18" cy="13"/>
            </a:xfrm>
            <a:custGeom>
              <a:avLst/>
              <a:gdLst>
                <a:gd name="T0" fmla="*/ 18 w 18"/>
                <a:gd name="T1" fmla="*/ 7 h 13"/>
                <a:gd name="T2" fmla="*/ 3 w 18"/>
                <a:gd name="T3" fmla="*/ 13 h 13"/>
                <a:gd name="T4" fmla="*/ 0 w 18"/>
                <a:gd name="T5" fmla="*/ 6 h 13"/>
                <a:gd name="T6" fmla="*/ 14 w 18"/>
                <a:gd name="T7" fmla="*/ 0 h 13"/>
                <a:gd name="T8" fmla="*/ 18 w 18"/>
                <a:gd name="T9" fmla="*/ 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18" y="7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0" name="Freeform 393"/>
            <p:cNvSpPr>
              <a:spLocks/>
            </p:cNvSpPr>
            <p:nvPr/>
          </p:nvSpPr>
          <p:spPr bwMode="auto">
            <a:xfrm>
              <a:off x="3835" y="1742"/>
              <a:ext cx="4" cy="7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7 h 7"/>
                <a:gd name="T6" fmla="*/ 0 w 4"/>
                <a:gd name="T7" fmla="*/ 0 h 7"/>
                <a:gd name="T8" fmla="*/ 4 w 4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1" name="Freeform 394"/>
            <p:cNvSpPr>
              <a:spLocks/>
            </p:cNvSpPr>
            <p:nvPr/>
          </p:nvSpPr>
          <p:spPr bwMode="auto">
            <a:xfrm>
              <a:off x="3835" y="1735"/>
              <a:ext cx="15" cy="14"/>
            </a:xfrm>
            <a:custGeom>
              <a:avLst/>
              <a:gdLst>
                <a:gd name="T0" fmla="*/ 15 w 15"/>
                <a:gd name="T1" fmla="*/ 7 h 14"/>
                <a:gd name="T2" fmla="*/ 4 w 15"/>
                <a:gd name="T3" fmla="*/ 14 h 14"/>
                <a:gd name="T4" fmla="*/ 0 w 15"/>
                <a:gd name="T5" fmla="*/ 7 h 14"/>
                <a:gd name="T6" fmla="*/ 11 w 15"/>
                <a:gd name="T7" fmla="*/ 0 h 14"/>
                <a:gd name="T8" fmla="*/ 15 w 15"/>
                <a:gd name="T9" fmla="*/ 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15" y="7"/>
                  </a:moveTo>
                  <a:lnTo>
                    <a:pt x="4" y="1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2" name="Freeform 395"/>
            <p:cNvSpPr>
              <a:spLocks/>
            </p:cNvSpPr>
            <p:nvPr/>
          </p:nvSpPr>
          <p:spPr bwMode="auto">
            <a:xfrm>
              <a:off x="3846" y="1729"/>
              <a:ext cx="11" cy="13"/>
            </a:xfrm>
            <a:custGeom>
              <a:avLst/>
              <a:gdLst>
                <a:gd name="T0" fmla="*/ 11 w 11"/>
                <a:gd name="T1" fmla="*/ 6 h 13"/>
                <a:gd name="T2" fmla="*/ 4 w 11"/>
                <a:gd name="T3" fmla="*/ 13 h 13"/>
                <a:gd name="T4" fmla="*/ 0 w 11"/>
                <a:gd name="T5" fmla="*/ 6 h 13"/>
                <a:gd name="T6" fmla="*/ 6 w 11"/>
                <a:gd name="T7" fmla="*/ 0 h 13"/>
                <a:gd name="T8" fmla="*/ 11 w 11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11" y="6"/>
                  </a:moveTo>
                  <a:lnTo>
                    <a:pt x="4" y="13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3" name="Freeform 396"/>
            <p:cNvSpPr>
              <a:spLocks/>
            </p:cNvSpPr>
            <p:nvPr/>
          </p:nvSpPr>
          <p:spPr bwMode="auto">
            <a:xfrm>
              <a:off x="3852" y="1729"/>
              <a:ext cx="7" cy="6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4 h 6"/>
                <a:gd name="T4" fmla="*/ 7 w 7"/>
                <a:gd name="T5" fmla="*/ 2 h 6"/>
                <a:gd name="T6" fmla="*/ 0 w 7"/>
                <a:gd name="T7" fmla="*/ 0 h 6"/>
                <a:gd name="T8" fmla="*/ 5 w 7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5" y="6"/>
                  </a:moveTo>
                  <a:lnTo>
                    <a:pt x="7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4" name="Freeform 397"/>
            <p:cNvSpPr>
              <a:spLocks/>
            </p:cNvSpPr>
            <p:nvPr/>
          </p:nvSpPr>
          <p:spPr bwMode="auto">
            <a:xfrm>
              <a:off x="3852" y="1724"/>
              <a:ext cx="9" cy="7"/>
            </a:xfrm>
            <a:custGeom>
              <a:avLst/>
              <a:gdLst>
                <a:gd name="T0" fmla="*/ 9 w 9"/>
                <a:gd name="T1" fmla="*/ 1 h 7"/>
                <a:gd name="T2" fmla="*/ 7 w 9"/>
                <a:gd name="T3" fmla="*/ 7 h 7"/>
                <a:gd name="T4" fmla="*/ 0 w 9"/>
                <a:gd name="T5" fmla="*/ 5 h 7"/>
                <a:gd name="T6" fmla="*/ 2 w 9"/>
                <a:gd name="T7" fmla="*/ 0 h 7"/>
                <a:gd name="T8" fmla="*/ 9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9" y="1"/>
                  </a:moveTo>
                  <a:lnTo>
                    <a:pt x="7" y="7"/>
                  </a:lnTo>
                  <a:lnTo>
                    <a:pt x="0" y="5"/>
                  </a:lnTo>
                  <a:lnTo>
                    <a:pt x="2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5" name="Freeform 398"/>
            <p:cNvSpPr>
              <a:spLocks/>
            </p:cNvSpPr>
            <p:nvPr/>
          </p:nvSpPr>
          <p:spPr bwMode="auto">
            <a:xfrm>
              <a:off x="3854" y="1722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2 h 3"/>
                <a:gd name="T4" fmla="*/ 7 w 7"/>
                <a:gd name="T5" fmla="*/ 0 h 3"/>
                <a:gd name="T6" fmla="*/ 0 w 7"/>
                <a:gd name="T7" fmla="*/ 2 h 3"/>
                <a:gd name="T8" fmla="*/ 7 w 7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7" y="3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6" name="Freeform 399"/>
            <p:cNvSpPr>
              <a:spLocks/>
            </p:cNvSpPr>
            <p:nvPr/>
          </p:nvSpPr>
          <p:spPr bwMode="auto">
            <a:xfrm>
              <a:off x="3852" y="1714"/>
              <a:ext cx="9" cy="10"/>
            </a:xfrm>
            <a:custGeom>
              <a:avLst/>
              <a:gdLst>
                <a:gd name="T0" fmla="*/ 7 w 9"/>
                <a:gd name="T1" fmla="*/ 0 h 10"/>
                <a:gd name="T2" fmla="*/ 9 w 9"/>
                <a:gd name="T3" fmla="*/ 8 h 10"/>
                <a:gd name="T4" fmla="*/ 2 w 9"/>
                <a:gd name="T5" fmla="*/ 10 h 10"/>
                <a:gd name="T6" fmla="*/ 0 w 9"/>
                <a:gd name="T7" fmla="*/ 2 h 10"/>
                <a:gd name="T8" fmla="*/ 7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0"/>
                <a:gd name="T17" fmla="*/ 9 w 9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0">
                  <a:moveTo>
                    <a:pt x="7" y="0"/>
                  </a:moveTo>
                  <a:lnTo>
                    <a:pt x="9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7" name="Freeform 400"/>
            <p:cNvSpPr>
              <a:spLocks/>
            </p:cNvSpPr>
            <p:nvPr/>
          </p:nvSpPr>
          <p:spPr bwMode="auto">
            <a:xfrm>
              <a:off x="3852" y="1711"/>
              <a:ext cx="7" cy="5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2 h 5"/>
                <a:gd name="T4" fmla="*/ 5 w 7"/>
                <a:gd name="T5" fmla="*/ 0 h 5"/>
                <a:gd name="T6" fmla="*/ 0 w 7"/>
                <a:gd name="T7" fmla="*/ 5 h 5"/>
                <a:gd name="T8" fmla="*/ 7 w 7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7" y="3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0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8" name="Freeform 401"/>
            <p:cNvSpPr>
              <a:spLocks/>
            </p:cNvSpPr>
            <p:nvPr/>
          </p:nvSpPr>
          <p:spPr bwMode="auto">
            <a:xfrm>
              <a:off x="3846" y="1703"/>
              <a:ext cx="11" cy="13"/>
            </a:xfrm>
            <a:custGeom>
              <a:avLst/>
              <a:gdLst>
                <a:gd name="T0" fmla="*/ 4 w 11"/>
                <a:gd name="T1" fmla="*/ 0 h 13"/>
                <a:gd name="T2" fmla="*/ 11 w 11"/>
                <a:gd name="T3" fmla="*/ 8 h 13"/>
                <a:gd name="T4" fmla="*/ 6 w 11"/>
                <a:gd name="T5" fmla="*/ 13 h 13"/>
                <a:gd name="T6" fmla="*/ 0 w 11"/>
                <a:gd name="T7" fmla="*/ 8 h 13"/>
                <a:gd name="T8" fmla="*/ 4 w 1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3"/>
                <a:gd name="T17" fmla="*/ 11 w 1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3">
                  <a:moveTo>
                    <a:pt x="4" y="0"/>
                  </a:moveTo>
                  <a:lnTo>
                    <a:pt x="11" y="8"/>
                  </a:lnTo>
                  <a:lnTo>
                    <a:pt x="6" y="13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49" name="Freeform 402"/>
            <p:cNvSpPr>
              <a:spLocks/>
            </p:cNvSpPr>
            <p:nvPr/>
          </p:nvSpPr>
          <p:spPr bwMode="auto">
            <a:xfrm>
              <a:off x="3835" y="1696"/>
              <a:ext cx="15" cy="15"/>
            </a:xfrm>
            <a:custGeom>
              <a:avLst/>
              <a:gdLst>
                <a:gd name="T0" fmla="*/ 4 w 15"/>
                <a:gd name="T1" fmla="*/ 0 h 15"/>
                <a:gd name="T2" fmla="*/ 15 w 15"/>
                <a:gd name="T3" fmla="*/ 7 h 15"/>
                <a:gd name="T4" fmla="*/ 11 w 15"/>
                <a:gd name="T5" fmla="*/ 15 h 15"/>
                <a:gd name="T6" fmla="*/ 0 w 15"/>
                <a:gd name="T7" fmla="*/ 7 h 15"/>
                <a:gd name="T8" fmla="*/ 4 w 1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4" y="0"/>
                  </a:moveTo>
                  <a:lnTo>
                    <a:pt x="15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0" name="Freeform 403"/>
            <p:cNvSpPr>
              <a:spLocks/>
            </p:cNvSpPr>
            <p:nvPr/>
          </p:nvSpPr>
          <p:spPr bwMode="auto">
            <a:xfrm>
              <a:off x="3835" y="1696"/>
              <a:ext cx="4" cy="7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0 h 7"/>
                <a:gd name="T4" fmla="*/ 4 w 4"/>
                <a:gd name="T5" fmla="*/ 0 h 7"/>
                <a:gd name="T6" fmla="*/ 0 w 4"/>
                <a:gd name="T7" fmla="*/ 7 h 7"/>
                <a:gd name="T8" fmla="*/ 4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4" y="0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1" name="Freeform 404"/>
            <p:cNvSpPr>
              <a:spLocks/>
            </p:cNvSpPr>
            <p:nvPr/>
          </p:nvSpPr>
          <p:spPr bwMode="auto">
            <a:xfrm>
              <a:off x="3821" y="1691"/>
              <a:ext cx="18" cy="12"/>
            </a:xfrm>
            <a:custGeom>
              <a:avLst/>
              <a:gdLst>
                <a:gd name="T0" fmla="*/ 3 w 18"/>
                <a:gd name="T1" fmla="*/ 0 h 12"/>
                <a:gd name="T2" fmla="*/ 18 w 18"/>
                <a:gd name="T3" fmla="*/ 5 h 12"/>
                <a:gd name="T4" fmla="*/ 14 w 18"/>
                <a:gd name="T5" fmla="*/ 12 h 12"/>
                <a:gd name="T6" fmla="*/ 0 w 18"/>
                <a:gd name="T7" fmla="*/ 7 h 12"/>
                <a:gd name="T8" fmla="*/ 3 w 1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2"/>
                <a:gd name="T17" fmla="*/ 18 w 1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2">
                  <a:moveTo>
                    <a:pt x="3" y="0"/>
                  </a:moveTo>
                  <a:lnTo>
                    <a:pt x="18" y="5"/>
                  </a:lnTo>
                  <a:lnTo>
                    <a:pt x="14" y="1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2" name="Freeform 405"/>
            <p:cNvSpPr>
              <a:spLocks/>
            </p:cNvSpPr>
            <p:nvPr/>
          </p:nvSpPr>
          <p:spPr bwMode="auto">
            <a:xfrm>
              <a:off x="3804" y="1685"/>
              <a:ext cx="20" cy="13"/>
            </a:xfrm>
            <a:custGeom>
              <a:avLst/>
              <a:gdLst>
                <a:gd name="T0" fmla="*/ 0 w 20"/>
                <a:gd name="T1" fmla="*/ 0 h 13"/>
                <a:gd name="T2" fmla="*/ 20 w 20"/>
                <a:gd name="T3" fmla="*/ 6 h 13"/>
                <a:gd name="T4" fmla="*/ 17 w 20"/>
                <a:gd name="T5" fmla="*/ 13 h 13"/>
                <a:gd name="T6" fmla="*/ 0 w 20"/>
                <a:gd name="T7" fmla="*/ 7 h 13"/>
                <a:gd name="T8" fmla="*/ 0 w 2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3"/>
                <a:gd name="T17" fmla="*/ 20 w 2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3">
                  <a:moveTo>
                    <a:pt x="0" y="0"/>
                  </a:moveTo>
                  <a:lnTo>
                    <a:pt x="20" y="6"/>
                  </a:lnTo>
                  <a:lnTo>
                    <a:pt x="17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3" name="Freeform 406"/>
            <p:cNvSpPr>
              <a:spLocks/>
            </p:cNvSpPr>
            <p:nvPr/>
          </p:nvSpPr>
          <p:spPr bwMode="auto">
            <a:xfrm>
              <a:off x="3782" y="1681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4 h 11"/>
                <a:gd name="T4" fmla="*/ 22 w 22"/>
                <a:gd name="T5" fmla="*/ 11 h 11"/>
                <a:gd name="T6" fmla="*/ 0 w 22"/>
                <a:gd name="T7" fmla="*/ 8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4"/>
                  </a:lnTo>
                  <a:lnTo>
                    <a:pt x="22" y="11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4" name="Freeform 407"/>
            <p:cNvSpPr>
              <a:spLocks/>
            </p:cNvSpPr>
            <p:nvPr/>
          </p:nvSpPr>
          <p:spPr bwMode="auto">
            <a:xfrm>
              <a:off x="3760" y="1678"/>
              <a:ext cx="22" cy="11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3 h 11"/>
                <a:gd name="T4" fmla="*/ 22 w 22"/>
                <a:gd name="T5" fmla="*/ 11 h 11"/>
                <a:gd name="T6" fmla="*/ 0 w 22"/>
                <a:gd name="T7" fmla="*/ 7 h 11"/>
                <a:gd name="T8" fmla="*/ 0 w 2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1"/>
                <a:gd name="T17" fmla="*/ 22 w 2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1">
                  <a:moveTo>
                    <a:pt x="0" y="0"/>
                  </a:moveTo>
                  <a:lnTo>
                    <a:pt x="22" y="3"/>
                  </a:lnTo>
                  <a:lnTo>
                    <a:pt x="22" y="1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  <p:sp>
          <p:nvSpPr>
            <p:cNvPr id="13555" name="Freeform 408"/>
            <p:cNvSpPr>
              <a:spLocks/>
            </p:cNvSpPr>
            <p:nvPr/>
          </p:nvSpPr>
          <p:spPr bwMode="auto">
            <a:xfrm>
              <a:off x="3734" y="1676"/>
              <a:ext cx="26" cy="9"/>
            </a:xfrm>
            <a:custGeom>
              <a:avLst/>
              <a:gdLst>
                <a:gd name="T0" fmla="*/ 0 w 26"/>
                <a:gd name="T1" fmla="*/ 0 h 9"/>
                <a:gd name="T2" fmla="*/ 26 w 26"/>
                <a:gd name="T3" fmla="*/ 2 h 9"/>
                <a:gd name="T4" fmla="*/ 26 w 26"/>
                <a:gd name="T5" fmla="*/ 9 h 9"/>
                <a:gd name="T6" fmla="*/ 0 w 26"/>
                <a:gd name="T7" fmla="*/ 7 h 9"/>
                <a:gd name="T8" fmla="*/ 0 w 26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9"/>
                <a:gd name="T17" fmla="*/ 26 w 2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9">
                  <a:moveTo>
                    <a:pt x="0" y="0"/>
                  </a:moveTo>
                  <a:lnTo>
                    <a:pt x="26" y="2"/>
                  </a:lnTo>
                  <a:lnTo>
                    <a:pt x="26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TW" altLang="en-US"/>
            </a:p>
          </p:txBody>
        </p:sp>
      </p:grpSp>
      <p:sp>
        <p:nvSpPr>
          <p:cNvPr id="13319" name="Freeform 410"/>
          <p:cNvSpPr>
            <a:spLocks/>
          </p:cNvSpPr>
          <p:nvPr/>
        </p:nvSpPr>
        <p:spPr bwMode="auto">
          <a:xfrm>
            <a:off x="5788026" y="2136940"/>
            <a:ext cx="42862" cy="14288"/>
          </a:xfrm>
          <a:custGeom>
            <a:avLst/>
            <a:gdLst>
              <a:gd name="T0" fmla="*/ 0 w 27"/>
              <a:gd name="T1" fmla="*/ 0 h 9"/>
              <a:gd name="T2" fmla="*/ 68042637 w 27"/>
              <a:gd name="T3" fmla="*/ 5040488 h 9"/>
              <a:gd name="T4" fmla="*/ 68042637 w 27"/>
              <a:gd name="T5" fmla="*/ 22682990 h 9"/>
              <a:gd name="T6" fmla="*/ 0 w 27"/>
              <a:gd name="T7" fmla="*/ 17642504 h 9"/>
              <a:gd name="T8" fmla="*/ 0 w 27"/>
              <a:gd name="T9" fmla="*/ 0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9"/>
              <a:gd name="T17" fmla="*/ 27 w 27"/>
              <a:gd name="T18" fmla="*/ 9 h 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9">
                <a:moveTo>
                  <a:pt x="0" y="0"/>
                </a:moveTo>
                <a:lnTo>
                  <a:pt x="27" y="2"/>
                </a:lnTo>
                <a:lnTo>
                  <a:pt x="27" y="9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0" name="Freeform 411"/>
          <p:cNvSpPr>
            <a:spLocks/>
          </p:cNvSpPr>
          <p:nvPr/>
        </p:nvSpPr>
        <p:spPr bwMode="auto">
          <a:xfrm>
            <a:off x="5743576" y="2136940"/>
            <a:ext cx="44450" cy="14288"/>
          </a:xfrm>
          <a:custGeom>
            <a:avLst/>
            <a:gdLst>
              <a:gd name="T0" fmla="*/ 0 w 28"/>
              <a:gd name="T1" fmla="*/ 5040488 h 9"/>
              <a:gd name="T2" fmla="*/ 70564381 w 28"/>
              <a:gd name="T3" fmla="*/ 0 h 9"/>
              <a:gd name="T4" fmla="*/ 70564381 w 28"/>
              <a:gd name="T5" fmla="*/ 17642504 h 9"/>
              <a:gd name="T6" fmla="*/ 0 w 28"/>
              <a:gd name="T7" fmla="*/ 22682990 h 9"/>
              <a:gd name="T8" fmla="*/ 0 w 28"/>
              <a:gd name="T9" fmla="*/ 5040488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9"/>
              <a:gd name="T17" fmla="*/ 28 w 28"/>
              <a:gd name="T18" fmla="*/ 9 h 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9">
                <a:moveTo>
                  <a:pt x="0" y="2"/>
                </a:moveTo>
                <a:lnTo>
                  <a:pt x="28" y="0"/>
                </a:lnTo>
                <a:lnTo>
                  <a:pt x="28" y="7"/>
                </a:lnTo>
                <a:lnTo>
                  <a:pt x="0" y="9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1" name="Freeform 412"/>
          <p:cNvSpPr>
            <a:spLocks/>
          </p:cNvSpPr>
          <p:nvPr/>
        </p:nvSpPr>
        <p:spPr bwMode="auto">
          <a:xfrm>
            <a:off x="5703888" y="2140115"/>
            <a:ext cx="39688" cy="14288"/>
          </a:xfrm>
          <a:custGeom>
            <a:avLst/>
            <a:gdLst>
              <a:gd name="T0" fmla="*/ 0 w 25"/>
              <a:gd name="T1" fmla="*/ 5040488 h 9"/>
              <a:gd name="T2" fmla="*/ 63005499 w 25"/>
              <a:gd name="T3" fmla="*/ 0 h 9"/>
              <a:gd name="T4" fmla="*/ 63005499 w 25"/>
              <a:gd name="T5" fmla="*/ 17642504 h 9"/>
              <a:gd name="T6" fmla="*/ 0 w 25"/>
              <a:gd name="T7" fmla="*/ 22682990 h 9"/>
              <a:gd name="T8" fmla="*/ 0 w 25"/>
              <a:gd name="T9" fmla="*/ 5040488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9"/>
              <a:gd name="T17" fmla="*/ 25 w 25"/>
              <a:gd name="T18" fmla="*/ 9 h 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9">
                <a:moveTo>
                  <a:pt x="0" y="2"/>
                </a:moveTo>
                <a:lnTo>
                  <a:pt x="25" y="0"/>
                </a:lnTo>
                <a:lnTo>
                  <a:pt x="25" y="7"/>
                </a:lnTo>
                <a:lnTo>
                  <a:pt x="0" y="9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2" name="Freeform 413"/>
          <p:cNvSpPr>
            <a:spLocks/>
          </p:cNvSpPr>
          <p:nvPr/>
        </p:nvSpPr>
        <p:spPr bwMode="auto">
          <a:xfrm>
            <a:off x="5668963" y="2143290"/>
            <a:ext cx="34925" cy="17463"/>
          </a:xfrm>
          <a:custGeom>
            <a:avLst/>
            <a:gdLst>
              <a:gd name="T0" fmla="*/ 0 w 22"/>
              <a:gd name="T1" fmla="*/ 7561479 h 11"/>
              <a:gd name="T2" fmla="*/ 55443443 w 22"/>
              <a:gd name="T3" fmla="*/ 0 h 11"/>
              <a:gd name="T4" fmla="*/ 55443443 w 22"/>
              <a:gd name="T5" fmla="*/ 17642393 h 11"/>
              <a:gd name="T6" fmla="*/ 0 w 22"/>
              <a:gd name="T7" fmla="*/ 27723309 h 11"/>
              <a:gd name="T8" fmla="*/ 0 w 22"/>
              <a:gd name="T9" fmla="*/ 7561479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11"/>
              <a:gd name="T17" fmla="*/ 22 w 2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11">
                <a:moveTo>
                  <a:pt x="0" y="3"/>
                </a:moveTo>
                <a:lnTo>
                  <a:pt x="22" y="0"/>
                </a:lnTo>
                <a:lnTo>
                  <a:pt x="22" y="7"/>
                </a:lnTo>
                <a:lnTo>
                  <a:pt x="0" y="11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3" name="Freeform 414"/>
          <p:cNvSpPr>
            <a:spLocks/>
          </p:cNvSpPr>
          <p:nvPr/>
        </p:nvSpPr>
        <p:spPr bwMode="auto">
          <a:xfrm>
            <a:off x="5634038" y="2148053"/>
            <a:ext cx="34925" cy="17462"/>
          </a:xfrm>
          <a:custGeom>
            <a:avLst/>
            <a:gdLst>
              <a:gd name="T0" fmla="*/ 0 w 22"/>
              <a:gd name="T1" fmla="*/ 10080336 h 11"/>
              <a:gd name="T2" fmla="*/ 55443443 w 22"/>
              <a:gd name="T3" fmla="*/ 0 h 11"/>
              <a:gd name="T4" fmla="*/ 55443443 w 22"/>
              <a:gd name="T5" fmla="*/ 20160672 h 11"/>
              <a:gd name="T6" fmla="*/ 0 w 22"/>
              <a:gd name="T7" fmla="*/ 27720134 h 11"/>
              <a:gd name="T8" fmla="*/ 0 w 22"/>
              <a:gd name="T9" fmla="*/ 10080336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11"/>
              <a:gd name="T17" fmla="*/ 22 w 2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11">
                <a:moveTo>
                  <a:pt x="0" y="4"/>
                </a:moveTo>
                <a:lnTo>
                  <a:pt x="22" y="0"/>
                </a:lnTo>
                <a:lnTo>
                  <a:pt x="22" y="8"/>
                </a:lnTo>
                <a:lnTo>
                  <a:pt x="0" y="11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4" name="Freeform 415"/>
          <p:cNvSpPr>
            <a:spLocks/>
          </p:cNvSpPr>
          <p:nvPr/>
        </p:nvSpPr>
        <p:spPr bwMode="auto">
          <a:xfrm>
            <a:off x="5600701" y="2154403"/>
            <a:ext cx="33337" cy="20637"/>
          </a:xfrm>
          <a:custGeom>
            <a:avLst/>
            <a:gdLst>
              <a:gd name="T0" fmla="*/ 0 w 21"/>
              <a:gd name="T1" fmla="*/ 15120573 h 13"/>
              <a:gd name="T2" fmla="*/ 52921699 w 21"/>
              <a:gd name="T3" fmla="*/ 0 h 13"/>
              <a:gd name="T4" fmla="*/ 52921699 w 21"/>
              <a:gd name="T5" fmla="*/ 17639874 h 13"/>
              <a:gd name="T6" fmla="*/ 10080473 w 21"/>
              <a:gd name="T7" fmla="*/ 32760447 h 13"/>
              <a:gd name="T8" fmla="*/ 0 w 21"/>
              <a:gd name="T9" fmla="*/ 15120573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3"/>
              <a:gd name="T17" fmla="*/ 21 w 21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3">
                <a:moveTo>
                  <a:pt x="0" y="6"/>
                </a:moveTo>
                <a:lnTo>
                  <a:pt x="21" y="0"/>
                </a:lnTo>
                <a:lnTo>
                  <a:pt x="21" y="7"/>
                </a:lnTo>
                <a:lnTo>
                  <a:pt x="4" y="13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5" name="Freeform 416"/>
          <p:cNvSpPr>
            <a:spLocks/>
          </p:cNvSpPr>
          <p:nvPr/>
        </p:nvSpPr>
        <p:spPr bwMode="auto">
          <a:xfrm>
            <a:off x="5578476" y="2163928"/>
            <a:ext cx="28575" cy="19050"/>
          </a:xfrm>
          <a:custGeom>
            <a:avLst/>
            <a:gdLst>
              <a:gd name="T0" fmla="*/ 0 w 18"/>
              <a:gd name="T1" fmla="*/ 12601574 h 12"/>
              <a:gd name="T2" fmla="*/ 35282185 w 18"/>
              <a:gd name="T3" fmla="*/ 0 h 12"/>
              <a:gd name="T4" fmla="*/ 45362806 w 18"/>
              <a:gd name="T5" fmla="*/ 17640301 h 12"/>
              <a:gd name="T6" fmla="*/ 7559675 w 18"/>
              <a:gd name="T7" fmla="*/ 30241878 h 12"/>
              <a:gd name="T8" fmla="*/ 0 w 18"/>
              <a:gd name="T9" fmla="*/ 12601574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12"/>
              <a:gd name="T17" fmla="*/ 18 w 18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12">
                <a:moveTo>
                  <a:pt x="0" y="5"/>
                </a:moveTo>
                <a:lnTo>
                  <a:pt x="14" y="0"/>
                </a:lnTo>
                <a:lnTo>
                  <a:pt x="18" y="7"/>
                </a:lnTo>
                <a:lnTo>
                  <a:pt x="3" y="12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6" name="Freeform 417"/>
          <p:cNvSpPr>
            <a:spLocks/>
          </p:cNvSpPr>
          <p:nvPr/>
        </p:nvSpPr>
        <p:spPr bwMode="auto">
          <a:xfrm>
            <a:off x="5578476" y="2171865"/>
            <a:ext cx="4762" cy="11113"/>
          </a:xfrm>
          <a:custGeom>
            <a:avLst/>
            <a:gdLst>
              <a:gd name="T0" fmla="*/ 0 w 3"/>
              <a:gd name="T1" fmla="*/ 0 h 7"/>
              <a:gd name="T2" fmla="*/ 0 w 3"/>
              <a:gd name="T3" fmla="*/ 0 h 7"/>
              <a:gd name="T4" fmla="*/ 0 w 3"/>
              <a:gd name="T5" fmla="*/ 0 h 7"/>
              <a:gd name="T6" fmla="*/ 7558882 w 3"/>
              <a:gd name="T7" fmla="*/ 17642683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0" y="0"/>
                </a:lnTo>
                <a:lnTo>
                  <a:pt x="3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7" name="Freeform 418"/>
          <p:cNvSpPr>
            <a:spLocks/>
          </p:cNvSpPr>
          <p:nvPr/>
        </p:nvSpPr>
        <p:spPr bwMode="auto">
          <a:xfrm>
            <a:off x="5561013" y="2171865"/>
            <a:ext cx="22225" cy="23813"/>
          </a:xfrm>
          <a:custGeom>
            <a:avLst/>
            <a:gdLst>
              <a:gd name="T0" fmla="*/ 0 w 14"/>
              <a:gd name="T1" fmla="*/ 17642260 h 15"/>
              <a:gd name="T2" fmla="*/ 27722517 w 14"/>
              <a:gd name="T3" fmla="*/ 0 h 15"/>
              <a:gd name="T4" fmla="*/ 35282190 w 14"/>
              <a:gd name="T5" fmla="*/ 17642260 h 15"/>
              <a:gd name="T6" fmla="*/ 7561264 w 14"/>
              <a:gd name="T7" fmla="*/ 37803934 h 15"/>
              <a:gd name="T8" fmla="*/ 0 w 14"/>
              <a:gd name="T9" fmla="*/ 17642260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5"/>
              <a:gd name="T17" fmla="*/ 14 w 14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5">
                <a:moveTo>
                  <a:pt x="0" y="7"/>
                </a:moveTo>
                <a:lnTo>
                  <a:pt x="11" y="0"/>
                </a:lnTo>
                <a:lnTo>
                  <a:pt x="14" y="7"/>
                </a:lnTo>
                <a:lnTo>
                  <a:pt x="3" y="15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8" name="Freeform 419"/>
          <p:cNvSpPr>
            <a:spLocks/>
          </p:cNvSpPr>
          <p:nvPr/>
        </p:nvSpPr>
        <p:spPr bwMode="auto">
          <a:xfrm>
            <a:off x="5548313" y="2182978"/>
            <a:ext cx="17463" cy="20637"/>
          </a:xfrm>
          <a:custGeom>
            <a:avLst/>
            <a:gdLst>
              <a:gd name="T0" fmla="*/ 0 w 11"/>
              <a:gd name="T1" fmla="*/ 20160762 h 13"/>
              <a:gd name="T2" fmla="*/ 20161826 w 11"/>
              <a:gd name="T3" fmla="*/ 0 h 13"/>
              <a:gd name="T4" fmla="*/ 27723309 w 11"/>
              <a:gd name="T5" fmla="*/ 20160762 h 13"/>
              <a:gd name="T6" fmla="*/ 15121371 w 11"/>
              <a:gd name="T7" fmla="*/ 32760447 h 13"/>
              <a:gd name="T8" fmla="*/ 0 w 11"/>
              <a:gd name="T9" fmla="*/ 20160762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3"/>
              <a:gd name="T17" fmla="*/ 11 w 11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3">
                <a:moveTo>
                  <a:pt x="0" y="8"/>
                </a:moveTo>
                <a:lnTo>
                  <a:pt x="8" y="0"/>
                </a:lnTo>
                <a:lnTo>
                  <a:pt x="11" y="8"/>
                </a:lnTo>
                <a:lnTo>
                  <a:pt x="6" y="13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29" name="Freeform 420"/>
          <p:cNvSpPr>
            <a:spLocks/>
          </p:cNvSpPr>
          <p:nvPr/>
        </p:nvSpPr>
        <p:spPr bwMode="auto">
          <a:xfrm>
            <a:off x="5546726" y="2195678"/>
            <a:ext cx="11112" cy="7937"/>
          </a:xfrm>
          <a:custGeom>
            <a:avLst/>
            <a:gdLst>
              <a:gd name="T0" fmla="*/ 2519249 w 7"/>
              <a:gd name="T1" fmla="*/ 0 h 5"/>
              <a:gd name="T2" fmla="*/ 0 w 7"/>
              <a:gd name="T3" fmla="*/ 5039995 h 5"/>
              <a:gd name="T4" fmla="*/ 0 w 7"/>
              <a:gd name="T5" fmla="*/ 7559199 h 5"/>
              <a:gd name="T6" fmla="*/ 17639508 w 7"/>
              <a:gd name="T7" fmla="*/ 12599192 h 5"/>
              <a:gd name="T8" fmla="*/ 2519249 w 7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5"/>
              <a:gd name="T17" fmla="*/ 7 w 7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5">
                <a:moveTo>
                  <a:pt x="1" y="0"/>
                </a:moveTo>
                <a:lnTo>
                  <a:pt x="0" y="2"/>
                </a:lnTo>
                <a:lnTo>
                  <a:pt x="0" y="3"/>
                </a:lnTo>
                <a:lnTo>
                  <a:pt x="7" y="5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0" name="Freeform 421"/>
          <p:cNvSpPr>
            <a:spLocks/>
          </p:cNvSpPr>
          <p:nvPr/>
        </p:nvSpPr>
        <p:spPr bwMode="auto">
          <a:xfrm>
            <a:off x="5543551" y="2200440"/>
            <a:ext cx="14287" cy="15875"/>
          </a:xfrm>
          <a:custGeom>
            <a:avLst/>
            <a:gdLst>
              <a:gd name="T0" fmla="*/ 0 w 9"/>
              <a:gd name="T1" fmla="*/ 20161249 h 10"/>
              <a:gd name="T2" fmla="*/ 5040136 w 9"/>
              <a:gd name="T3" fmla="*/ 0 h 10"/>
              <a:gd name="T4" fmla="*/ 22679815 w 9"/>
              <a:gd name="T5" fmla="*/ 5040312 h 10"/>
              <a:gd name="T6" fmla="*/ 17639681 w 9"/>
              <a:gd name="T7" fmla="*/ 25201559 h 10"/>
              <a:gd name="T8" fmla="*/ 0 w 9"/>
              <a:gd name="T9" fmla="*/ 20161249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0"/>
              <a:gd name="T17" fmla="*/ 9 w 9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0">
                <a:moveTo>
                  <a:pt x="0" y="8"/>
                </a:moveTo>
                <a:lnTo>
                  <a:pt x="2" y="0"/>
                </a:lnTo>
                <a:lnTo>
                  <a:pt x="9" y="2"/>
                </a:lnTo>
                <a:lnTo>
                  <a:pt x="7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1" name="Freeform 422"/>
          <p:cNvSpPr>
            <a:spLocks/>
          </p:cNvSpPr>
          <p:nvPr/>
        </p:nvSpPr>
        <p:spPr bwMode="auto">
          <a:xfrm>
            <a:off x="5543551" y="2213140"/>
            <a:ext cx="11112" cy="4763"/>
          </a:xfrm>
          <a:custGeom>
            <a:avLst/>
            <a:gdLst>
              <a:gd name="T0" fmla="*/ 0 w 7"/>
              <a:gd name="T1" fmla="*/ 0 h 3"/>
              <a:gd name="T2" fmla="*/ 0 w 7"/>
              <a:gd name="T3" fmla="*/ 5040842 h 3"/>
              <a:gd name="T4" fmla="*/ 0 w 7"/>
              <a:gd name="T5" fmla="*/ 7562057 h 3"/>
              <a:gd name="T6" fmla="*/ 17639508 w 7"/>
              <a:gd name="T7" fmla="*/ 5040842 h 3"/>
              <a:gd name="T8" fmla="*/ 0 w 7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3"/>
              <a:gd name="T17" fmla="*/ 7 w 7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3">
                <a:moveTo>
                  <a:pt x="0" y="0"/>
                </a:moveTo>
                <a:lnTo>
                  <a:pt x="0" y="2"/>
                </a:lnTo>
                <a:lnTo>
                  <a:pt x="0" y="3"/>
                </a:lnTo>
                <a:lnTo>
                  <a:pt x="7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2" name="Freeform 423"/>
          <p:cNvSpPr>
            <a:spLocks/>
          </p:cNvSpPr>
          <p:nvPr/>
        </p:nvSpPr>
        <p:spPr bwMode="auto">
          <a:xfrm>
            <a:off x="5543551" y="2216315"/>
            <a:ext cx="14287" cy="11113"/>
          </a:xfrm>
          <a:custGeom>
            <a:avLst/>
            <a:gdLst>
              <a:gd name="T0" fmla="*/ 5040136 w 9"/>
              <a:gd name="T1" fmla="*/ 17642683 h 7"/>
              <a:gd name="T2" fmla="*/ 0 w 9"/>
              <a:gd name="T3" fmla="*/ 2521064 h 7"/>
              <a:gd name="T4" fmla="*/ 17639681 w 9"/>
              <a:gd name="T5" fmla="*/ 0 h 7"/>
              <a:gd name="T6" fmla="*/ 22679815 w 9"/>
              <a:gd name="T7" fmla="*/ 12602142 h 7"/>
              <a:gd name="T8" fmla="*/ 5040136 w 9"/>
              <a:gd name="T9" fmla="*/ 17642683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7"/>
              <a:gd name="T17" fmla="*/ 9 w 9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7">
                <a:moveTo>
                  <a:pt x="2" y="7"/>
                </a:moveTo>
                <a:lnTo>
                  <a:pt x="0" y="1"/>
                </a:lnTo>
                <a:lnTo>
                  <a:pt x="7" y="0"/>
                </a:lnTo>
                <a:lnTo>
                  <a:pt x="9" y="5"/>
                </a:lnTo>
                <a:lnTo>
                  <a:pt x="2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3" name="Freeform 424"/>
          <p:cNvSpPr>
            <a:spLocks/>
          </p:cNvSpPr>
          <p:nvPr/>
        </p:nvSpPr>
        <p:spPr bwMode="auto">
          <a:xfrm>
            <a:off x="5546726" y="2224253"/>
            <a:ext cx="11112" cy="9525"/>
          </a:xfrm>
          <a:custGeom>
            <a:avLst/>
            <a:gdLst>
              <a:gd name="T0" fmla="*/ 0 w 7"/>
              <a:gd name="T1" fmla="*/ 5040312 h 6"/>
              <a:gd name="T2" fmla="*/ 0 w 7"/>
              <a:gd name="T3" fmla="*/ 10080625 h 6"/>
              <a:gd name="T4" fmla="*/ 2519249 w 7"/>
              <a:gd name="T5" fmla="*/ 15120939 h 6"/>
              <a:gd name="T6" fmla="*/ 17639508 w 7"/>
              <a:gd name="T7" fmla="*/ 0 h 6"/>
              <a:gd name="T8" fmla="*/ 0 w 7"/>
              <a:gd name="T9" fmla="*/ 5040312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6"/>
              <a:gd name="T17" fmla="*/ 7 w 7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6">
                <a:moveTo>
                  <a:pt x="0" y="2"/>
                </a:moveTo>
                <a:lnTo>
                  <a:pt x="0" y="4"/>
                </a:lnTo>
                <a:lnTo>
                  <a:pt x="1" y="6"/>
                </a:lnTo>
                <a:lnTo>
                  <a:pt x="7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4" name="Freeform 425"/>
          <p:cNvSpPr>
            <a:spLocks/>
          </p:cNvSpPr>
          <p:nvPr/>
        </p:nvSpPr>
        <p:spPr bwMode="auto">
          <a:xfrm>
            <a:off x="5548313" y="2224253"/>
            <a:ext cx="17463" cy="20637"/>
          </a:xfrm>
          <a:custGeom>
            <a:avLst/>
            <a:gdLst>
              <a:gd name="T0" fmla="*/ 20161826 w 11"/>
              <a:gd name="T1" fmla="*/ 32760447 h 13"/>
              <a:gd name="T2" fmla="*/ 0 w 11"/>
              <a:gd name="T3" fmla="*/ 15120573 h 13"/>
              <a:gd name="T4" fmla="*/ 15121371 w 11"/>
              <a:gd name="T5" fmla="*/ 0 h 13"/>
              <a:gd name="T6" fmla="*/ 27723309 w 11"/>
              <a:gd name="T7" fmla="*/ 15120573 h 13"/>
              <a:gd name="T8" fmla="*/ 20161826 w 11"/>
              <a:gd name="T9" fmla="*/ 32760447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3"/>
              <a:gd name="T17" fmla="*/ 11 w 11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3">
                <a:moveTo>
                  <a:pt x="8" y="13"/>
                </a:moveTo>
                <a:lnTo>
                  <a:pt x="0" y="6"/>
                </a:lnTo>
                <a:lnTo>
                  <a:pt x="6" y="0"/>
                </a:lnTo>
                <a:lnTo>
                  <a:pt x="11" y="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5" name="Freeform 426"/>
          <p:cNvSpPr>
            <a:spLocks/>
          </p:cNvSpPr>
          <p:nvPr/>
        </p:nvSpPr>
        <p:spPr bwMode="auto">
          <a:xfrm>
            <a:off x="5561013" y="2233778"/>
            <a:ext cx="22225" cy="22225"/>
          </a:xfrm>
          <a:custGeom>
            <a:avLst/>
            <a:gdLst>
              <a:gd name="T0" fmla="*/ 27722517 w 14"/>
              <a:gd name="T1" fmla="*/ 35282190 h 14"/>
              <a:gd name="T2" fmla="*/ 0 w 14"/>
              <a:gd name="T3" fmla="*/ 17641889 h 14"/>
              <a:gd name="T4" fmla="*/ 7561264 w 14"/>
              <a:gd name="T5" fmla="*/ 0 h 14"/>
              <a:gd name="T6" fmla="*/ 35282190 w 14"/>
              <a:gd name="T7" fmla="*/ 17641889 h 14"/>
              <a:gd name="T8" fmla="*/ 27722517 w 14"/>
              <a:gd name="T9" fmla="*/ 3528219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1" y="14"/>
                </a:moveTo>
                <a:lnTo>
                  <a:pt x="0" y="7"/>
                </a:lnTo>
                <a:lnTo>
                  <a:pt x="3" y="0"/>
                </a:lnTo>
                <a:lnTo>
                  <a:pt x="14" y="7"/>
                </a:lnTo>
                <a:lnTo>
                  <a:pt x="11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6" name="Freeform 427"/>
          <p:cNvSpPr>
            <a:spLocks/>
          </p:cNvSpPr>
          <p:nvPr/>
        </p:nvSpPr>
        <p:spPr bwMode="auto">
          <a:xfrm>
            <a:off x="5578476" y="2244890"/>
            <a:ext cx="4762" cy="11113"/>
          </a:xfrm>
          <a:custGeom>
            <a:avLst/>
            <a:gdLst>
              <a:gd name="T0" fmla="*/ 0 w 3"/>
              <a:gd name="T1" fmla="*/ 17642683 h 7"/>
              <a:gd name="T2" fmla="*/ 0 w 3"/>
              <a:gd name="T3" fmla="*/ 17642683 h 7"/>
              <a:gd name="T4" fmla="*/ 0 w 3"/>
              <a:gd name="T5" fmla="*/ 17642683 h 7"/>
              <a:gd name="T6" fmla="*/ 7558882 w 3"/>
              <a:gd name="T7" fmla="*/ 0 h 7"/>
              <a:gd name="T8" fmla="*/ 0 w 3"/>
              <a:gd name="T9" fmla="*/ 17642683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7"/>
                </a:moveTo>
                <a:lnTo>
                  <a:pt x="0" y="7"/>
                </a:lnTo>
                <a:lnTo>
                  <a:pt x="3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7" name="Freeform 428"/>
          <p:cNvSpPr>
            <a:spLocks/>
          </p:cNvSpPr>
          <p:nvPr/>
        </p:nvSpPr>
        <p:spPr bwMode="auto">
          <a:xfrm>
            <a:off x="5578476" y="2244890"/>
            <a:ext cx="28575" cy="20638"/>
          </a:xfrm>
          <a:custGeom>
            <a:avLst/>
            <a:gdLst>
              <a:gd name="T0" fmla="*/ 35282185 w 18"/>
              <a:gd name="T1" fmla="*/ 32763622 h 13"/>
              <a:gd name="T2" fmla="*/ 0 w 18"/>
              <a:gd name="T3" fmla="*/ 17642316 h 13"/>
              <a:gd name="T4" fmla="*/ 7559675 w 18"/>
              <a:gd name="T5" fmla="*/ 0 h 13"/>
              <a:gd name="T6" fmla="*/ 45362806 w 18"/>
              <a:gd name="T7" fmla="*/ 15121306 h 13"/>
              <a:gd name="T8" fmla="*/ 35282185 w 18"/>
              <a:gd name="T9" fmla="*/ 32763622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13"/>
              <a:gd name="T17" fmla="*/ 18 w 18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13">
                <a:moveTo>
                  <a:pt x="14" y="13"/>
                </a:moveTo>
                <a:lnTo>
                  <a:pt x="0" y="7"/>
                </a:lnTo>
                <a:lnTo>
                  <a:pt x="3" y="0"/>
                </a:lnTo>
                <a:lnTo>
                  <a:pt x="18" y="6"/>
                </a:lnTo>
                <a:lnTo>
                  <a:pt x="14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8" name="Freeform 429"/>
          <p:cNvSpPr>
            <a:spLocks/>
          </p:cNvSpPr>
          <p:nvPr/>
        </p:nvSpPr>
        <p:spPr bwMode="auto">
          <a:xfrm>
            <a:off x="5600701" y="2254415"/>
            <a:ext cx="33337" cy="19050"/>
          </a:xfrm>
          <a:custGeom>
            <a:avLst/>
            <a:gdLst>
              <a:gd name="T0" fmla="*/ 52921699 w 21"/>
              <a:gd name="T1" fmla="*/ 30241878 h 12"/>
              <a:gd name="T2" fmla="*/ 0 w 21"/>
              <a:gd name="T3" fmla="*/ 17640301 h 12"/>
              <a:gd name="T4" fmla="*/ 10080473 w 21"/>
              <a:gd name="T5" fmla="*/ 0 h 12"/>
              <a:gd name="T6" fmla="*/ 52921699 w 21"/>
              <a:gd name="T7" fmla="*/ 12601574 h 12"/>
              <a:gd name="T8" fmla="*/ 52921699 w 21"/>
              <a:gd name="T9" fmla="*/ 30241878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2"/>
              <a:gd name="T17" fmla="*/ 21 w 21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2">
                <a:moveTo>
                  <a:pt x="21" y="12"/>
                </a:moveTo>
                <a:lnTo>
                  <a:pt x="0" y="7"/>
                </a:lnTo>
                <a:lnTo>
                  <a:pt x="4" y="0"/>
                </a:lnTo>
                <a:lnTo>
                  <a:pt x="21" y="5"/>
                </a:lnTo>
                <a:lnTo>
                  <a:pt x="2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39" name="Freeform 430"/>
          <p:cNvSpPr>
            <a:spLocks/>
          </p:cNvSpPr>
          <p:nvPr/>
        </p:nvSpPr>
        <p:spPr bwMode="auto">
          <a:xfrm>
            <a:off x="5634038" y="2262353"/>
            <a:ext cx="34925" cy="17462"/>
          </a:xfrm>
          <a:custGeom>
            <a:avLst/>
            <a:gdLst>
              <a:gd name="T0" fmla="*/ 55443443 w 22"/>
              <a:gd name="T1" fmla="*/ 27720134 h 11"/>
              <a:gd name="T2" fmla="*/ 0 w 22"/>
              <a:gd name="T3" fmla="*/ 17639795 h 11"/>
              <a:gd name="T4" fmla="*/ 0 w 22"/>
              <a:gd name="T5" fmla="*/ 0 h 11"/>
              <a:gd name="T6" fmla="*/ 55443443 w 22"/>
              <a:gd name="T7" fmla="*/ 10080336 h 11"/>
              <a:gd name="T8" fmla="*/ 55443443 w 22"/>
              <a:gd name="T9" fmla="*/ 27720134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11"/>
              <a:gd name="T17" fmla="*/ 22 w 2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11">
                <a:moveTo>
                  <a:pt x="22" y="11"/>
                </a:moveTo>
                <a:lnTo>
                  <a:pt x="0" y="7"/>
                </a:lnTo>
                <a:lnTo>
                  <a:pt x="0" y="0"/>
                </a:lnTo>
                <a:lnTo>
                  <a:pt x="22" y="4"/>
                </a:lnTo>
                <a:lnTo>
                  <a:pt x="2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0" name="Freeform 431"/>
          <p:cNvSpPr>
            <a:spLocks/>
          </p:cNvSpPr>
          <p:nvPr/>
        </p:nvSpPr>
        <p:spPr bwMode="auto">
          <a:xfrm>
            <a:off x="5668963" y="2268703"/>
            <a:ext cx="34925" cy="17462"/>
          </a:xfrm>
          <a:custGeom>
            <a:avLst/>
            <a:gdLst>
              <a:gd name="T0" fmla="*/ 55443443 w 22"/>
              <a:gd name="T1" fmla="*/ 27720134 h 11"/>
              <a:gd name="T2" fmla="*/ 0 w 22"/>
              <a:gd name="T3" fmla="*/ 17639795 h 11"/>
              <a:gd name="T4" fmla="*/ 0 w 22"/>
              <a:gd name="T5" fmla="*/ 0 h 11"/>
              <a:gd name="T6" fmla="*/ 55443443 w 22"/>
              <a:gd name="T7" fmla="*/ 7559459 h 11"/>
              <a:gd name="T8" fmla="*/ 55443443 w 22"/>
              <a:gd name="T9" fmla="*/ 27720134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11"/>
              <a:gd name="T17" fmla="*/ 22 w 2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11">
                <a:moveTo>
                  <a:pt x="22" y="11"/>
                </a:moveTo>
                <a:lnTo>
                  <a:pt x="0" y="7"/>
                </a:lnTo>
                <a:lnTo>
                  <a:pt x="0" y="0"/>
                </a:lnTo>
                <a:lnTo>
                  <a:pt x="22" y="3"/>
                </a:lnTo>
                <a:lnTo>
                  <a:pt x="2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1" name="Freeform 432"/>
          <p:cNvSpPr>
            <a:spLocks/>
          </p:cNvSpPr>
          <p:nvPr/>
        </p:nvSpPr>
        <p:spPr bwMode="auto">
          <a:xfrm>
            <a:off x="5703888" y="2273465"/>
            <a:ext cx="39688" cy="15875"/>
          </a:xfrm>
          <a:custGeom>
            <a:avLst/>
            <a:gdLst>
              <a:gd name="T0" fmla="*/ 63005499 w 25"/>
              <a:gd name="T1" fmla="*/ 25201559 h 10"/>
              <a:gd name="T2" fmla="*/ 0 w 25"/>
              <a:gd name="T3" fmla="*/ 20161249 h 10"/>
              <a:gd name="T4" fmla="*/ 0 w 25"/>
              <a:gd name="T5" fmla="*/ 0 h 10"/>
              <a:gd name="T6" fmla="*/ 63005499 w 25"/>
              <a:gd name="T7" fmla="*/ 5040312 h 10"/>
              <a:gd name="T8" fmla="*/ 63005499 w 25"/>
              <a:gd name="T9" fmla="*/ 25201559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10"/>
              <a:gd name="T17" fmla="*/ 25 w 25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10">
                <a:moveTo>
                  <a:pt x="25" y="10"/>
                </a:moveTo>
                <a:lnTo>
                  <a:pt x="0" y="8"/>
                </a:lnTo>
                <a:lnTo>
                  <a:pt x="0" y="0"/>
                </a:lnTo>
                <a:lnTo>
                  <a:pt x="25" y="2"/>
                </a:lnTo>
                <a:lnTo>
                  <a:pt x="25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2" name="Freeform 433"/>
          <p:cNvSpPr>
            <a:spLocks/>
          </p:cNvSpPr>
          <p:nvPr/>
        </p:nvSpPr>
        <p:spPr bwMode="auto">
          <a:xfrm>
            <a:off x="5743576" y="2276640"/>
            <a:ext cx="44450" cy="14288"/>
          </a:xfrm>
          <a:custGeom>
            <a:avLst/>
            <a:gdLst>
              <a:gd name="T0" fmla="*/ 0 w 28"/>
              <a:gd name="T1" fmla="*/ 20161953 h 9"/>
              <a:gd name="T2" fmla="*/ 0 w 28"/>
              <a:gd name="T3" fmla="*/ 0 h 9"/>
              <a:gd name="T4" fmla="*/ 70564381 w 28"/>
              <a:gd name="T5" fmla="*/ 5040488 h 9"/>
              <a:gd name="T6" fmla="*/ 70564381 w 28"/>
              <a:gd name="T7" fmla="*/ 22682990 h 9"/>
              <a:gd name="T8" fmla="*/ 0 w 28"/>
              <a:gd name="T9" fmla="*/ 20161953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9"/>
              <a:gd name="T17" fmla="*/ 28 w 28"/>
              <a:gd name="T18" fmla="*/ 9 h 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9">
                <a:moveTo>
                  <a:pt x="0" y="8"/>
                </a:moveTo>
                <a:lnTo>
                  <a:pt x="0" y="0"/>
                </a:lnTo>
                <a:lnTo>
                  <a:pt x="28" y="2"/>
                </a:lnTo>
                <a:lnTo>
                  <a:pt x="28" y="9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3" name="Rectangle 434"/>
          <p:cNvSpPr>
            <a:spLocks noChangeArrowheads="1"/>
          </p:cNvSpPr>
          <p:nvPr/>
        </p:nvSpPr>
        <p:spPr bwMode="auto">
          <a:xfrm>
            <a:off x="3232151" y="4056228"/>
            <a:ext cx="309562" cy="254000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4" name="Rectangle 435"/>
          <p:cNvSpPr>
            <a:spLocks noChangeArrowheads="1"/>
          </p:cNvSpPr>
          <p:nvPr/>
        </p:nvSpPr>
        <p:spPr bwMode="auto">
          <a:xfrm>
            <a:off x="3832226" y="3637128"/>
            <a:ext cx="312737" cy="255587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5" name="Rectangle 436"/>
          <p:cNvSpPr>
            <a:spLocks noChangeArrowheads="1"/>
          </p:cNvSpPr>
          <p:nvPr/>
        </p:nvSpPr>
        <p:spPr bwMode="auto">
          <a:xfrm>
            <a:off x="4435476" y="3216440"/>
            <a:ext cx="309562" cy="257175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6" name="Rectangle 437"/>
          <p:cNvSpPr>
            <a:spLocks noChangeArrowheads="1"/>
          </p:cNvSpPr>
          <p:nvPr/>
        </p:nvSpPr>
        <p:spPr bwMode="auto">
          <a:xfrm>
            <a:off x="5035551" y="2795753"/>
            <a:ext cx="309562" cy="257175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7" name="Rectangle 438"/>
          <p:cNvSpPr>
            <a:spLocks noChangeArrowheads="1"/>
          </p:cNvSpPr>
          <p:nvPr/>
        </p:nvSpPr>
        <p:spPr bwMode="auto">
          <a:xfrm>
            <a:off x="5641976" y="2379828"/>
            <a:ext cx="309562" cy="252412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8" name="Rectangle 439"/>
          <p:cNvSpPr>
            <a:spLocks noChangeArrowheads="1"/>
          </p:cNvSpPr>
          <p:nvPr/>
        </p:nvSpPr>
        <p:spPr bwMode="auto">
          <a:xfrm>
            <a:off x="5641976" y="4473740"/>
            <a:ext cx="309562" cy="257175"/>
          </a:xfrm>
          <a:prstGeom prst="rect">
            <a:avLst/>
          </a:prstGeom>
          <a:solidFill>
            <a:srgbClr val="C0C0C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TW" altLang="en-US"/>
          </a:p>
        </p:txBody>
      </p:sp>
      <p:sp>
        <p:nvSpPr>
          <p:cNvPr id="13349" name="Rectangle 440"/>
          <p:cNvSpPr>
            <a:spLocks noChangeArrowheads="1"/>
          </p:cNvSpPr>
          <p:nvPr/>
        </p:nvSpPr>
        <p:spPr bwMode="auto">
          <a:xfrm>
            <a:off x="3324226" y="410067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P4</a:t>
            </a:r>
            <a:endParaRPr lang="en-US" altLang="zh-TW"/>
          </a:p>
        </p:txBody>
      </p:sp>
      <p:sp>
        <p:nvSpPr>
          <p:cNvPr id="13350" name="Rectangle 441"/>
          <p:cNvSpPr>
            <a:spLocks noChangeArrowheads="1"/>
          </p:cNvSpPr>
          <p:nvPr/>
        </p:nvSpPr>
        <p:spPr bwMode="auto">
          <a:xfrm>
            <a:off x="3924301" y="3679990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P3</a:t>
            </a:r>
            <a:endParaRPr lang="en-US" altLang="zh-TW"/>
          </a:p>
        </p:txBody>
      </p:sp>
      <p:sp>
        <p:nvSpPr>
          <p:cNvPr id="13351" name="Rectangle 442"/>
          <p:cNvSpPr>
            <a:spLocks noChangeArrowheads="1"/>
          </p:cNvSpPr>
          <p:nvPr/>
        </p:nvSpPr>
        <p:spPr bwMode="auto">
          <a:xfrm>
            <a:off x="4527551" y="326247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P2</a:t>
            </a:r>
            <a:endParaRPr lang="en-US" altLang="zh-TW"/>
          </a:p>
        </p:txBody>
      </p:sp>
      <p:sp>
        <p:nvSpPr>
          <p:cNvPr id="13352" name="Rectangle 443"/>
          <p:cNvSpPr>
            <a:spLocks noChangeArrowheads="1"/>
          </p:cNvSpPr>
          <p:nvPr/>
        </p:nvSpPr>
        <p:spPr bwMode="auto">
          <a:xfrm>
            <a:off x="5127626" y="284337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P1</a:t>
            </a:r>
            <a:endParaRPr lang="en-US" altLang="zh-TW"/>
          </a:p>
        </p:txBody>
      </p:sp>
      <p:sp>
        <p:nvSpPr>
          <p:cNvPr id="13353" name="Rectangle 444"/>
          <p:cNvSpPr>
            <a:spLocks noChangeArrowheads="1"/>
          </p:cNvSpPr>
          <p:nvPr/>
        </p:nvSpPr>
        <p:spPr bwMode="auto">
          <a:xfrm>
            <a:off x="5734051" y="2422690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P0</a:t>
            </a:r>
            <a:endParaRPr lang="en-US" altLang="zh-TW"/>
          </a:p>
        </p:txBody>
      </p:sp>
      <p:sp>
        <p:nvSpPr>
          <p:cNvPr id="13354" name="Rectangle 445"/>
          <p:cNvSpPr>
            <a:spLocks noChangeArrowheads="1"/>
          </p:cNvSpPr>
          <p:nvPr/>
        </p:nvSpPr>
        <p:spPr bwMode="auto">
          <a:xfrm>
            <a:off x="5734051" y="451977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 b="0">
                <a:solidFill>
                  <a:srgbClr val="000000"/>
                </a:solidFill>
                <a:latin typeface="Arial" charset="0"/>
              </a:rPr>
              <a:t>P5</a:t>
            </a:r>
            <a:endParaRPr lang="en-US" altLang="zh-TW"/>
          </a:p>
        </p:txBody>
      </p:sp>
      <p:sp>
        <p:nvSpPr>
          <p:cNvPr id="13355" name="Rectangle 446"/>
          <p:cNvSpPr>
            <a:spLocks noChangeArrowheads="1"/>
          </p:cNvSpPr>
          <p:nvPr/>
        </p:nvSpPr>
        <p:spPr bwMode="auto">
          <a:xfrm>
            <a:off x="4149726" y="5534190"/>
            <a:ext cx="9413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2300" b="0">
                <a:solidFill>
                  <a:srgbClr val="000000"/>
                </a:solidFill>
                <a:latin typeface="Arial" charset="0"/>
              </a:rPr>
              <a:t>RAID 5</a:t>
            </a:r>
            <a:endParaRPr lang="en-US" altLang="zh-TW"/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5418139" y="5913603"/>
            <a:ext cx="26927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nl-NL" altLang="zh-TW" sz="2400" dirty="0" smtClean="0">
                <a:solidFill>
                  <a:srgbClr val="0000CC"/>
                </a:solidFill>
                <a:ea typeface="Gulim" pitchFamily="34" charset="-127"/>
              </a:rPr>
              <a:t>Why is  this helpful?</a:t>
            </a:r>
            <a:endParaRPr lang="nl-NL" altLang="zh-TW" sz="2400" dirty="0">
              <a:solidFill>
                <a:srgbClr val="0000CC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7286625" cy="11049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RAID-5 - Block-interleaved Distributed Parity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438275"/>
            <a:ext cx="4362450" cy="4244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This allows </a:t>
            </a:r>
            <a:r>
              <a:rPr lang="en-US" altLang="zh-TW" sz="2400" i="1" dirty="0" smtClean="0">
                <a:ea typeface="新細明體" pitchFamily="18" charset="-120"/>
              </a:rPr>
              <a:t>some</a:t>
            </a:r>
            <a:r>
              <a:rPr lang="en-US" altLang="zh-TW" sz="2400" dirty="0" smtClean="0">
                <a:ea typeface="新細明體" pitchFamily="18" charset="-120"/>
              </a:rPr>
              <a:t> writes to proceed in parallel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For example, writes to blocks 8 and 5 can occur simultaneously.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537200" y="1906588"/>
          <a:ext cx="3030538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VISIO" r:id="rId3" imgW="1535400" imgH="1985040" progId="">
                  <p:embed/>
                </p:oleObj>
              </mc:Choice>
              <mc:Fallback>
                <p:oleObj name="VISIO" r:id="rId3" imgW="1535400" imgH="1985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906588"/>
                        <a:ext cx="3030538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9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7286625" cy="11049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RAID-5 - Block-interleaved Distributed Parity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703388"/>
            <a:ext cx="4362450" cy="4244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However, writes to blocks 8 and 11 cannot proceed in parallel.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37200" y="1906588"/>
          <a:ext cx="3030538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VISIO" r:id="rId3" imgW="1535400" imgH="1985040" progId="">
                  <p:embed/>
                </p:oleObj>
              </mc:Choice>
              <mc:Fallback>
                <p:oleObj name="VISIO" r:id="rId3" imgW="1535400" imgH="1985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906588"/>
                        <a:ext cx="3030538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3813" name="Oval 5"/>
          <p:cNvSpPr>
            <a:spLocks noChangeArrowheads="1"/>
          </p:cNvSpPr>
          <p:nvPr/>
        </p:nvSpPr>
        <p:spPr bwMode="auto">
          <a:xfrm>
            <a:off x="6819900" y="2914650"/>
            <a:ext cx="476250" cy="485775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7277100" cy="11049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Performance of RAID-5 - Block-interleaved Distributed Parity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A50021"/>
                </a:solidFill>
                <a:ea typeface="新細明體" pitchFamily="18" charset="-120"/>
              </a:rPr>
              <a:t>Performance of RAID-5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I/O request rate: excellent for reads, good for writes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Data transfer rate: good for reads, good for writes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Typically used for high request rate, read-intensive data lookup</a:t>
            </a:r>
          </a:p>
          <a:p>
            <a:pPr lvl="1"/>
            <a:r>
              <a:rPr lang="en-US" altLang="zh-TW" b="1" dirty="0" smtClean="0">
                <a:ea typeface="新細明體" pitchFamily="18" charset="-120"/>
              </a:rPr>
              <a:t>File and Application servers, Database servers, WWW, E-mail, and News servers, Intranet servers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Widely used. </a:t>
            </a:r>
          </a:p>
        </p:txBody>
      </p:sp>
    </p:spTree>
    <p:extLst>
      <p:ext uri="{BB962C8B-B14F-4D97-AF65-F5344CB8AC3E}">
        <p14:creationId xmlns:p14="http://schemas.microsoft.com/office/powerpoint/2010/main" val="27389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286625" cy="685800"/>
          </a:xfrm>
        </p:spPr>
        <p:txBody>
          <a:bodyPr/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RAID-6 – Row-Diagonal Parity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077200" cy="3124200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To handle 2 disk errors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 practice, another disk error can occur before the first problem disk is repaired</a:t>
            </a:r>
          </a:p>
          <a:p>
            <a:r>
              <a:rPr lang="en-US" altLang="zh-TW" smtClean="0">
                <a:ea typeface="新細明體" pitchFamily="18" charset="-120"/>
              </a:rPr>
              <a:t>Use p-1 data disks, 1 row-parity disk, 1 diagonal-parity disk</a:t>
            </a:r>
          </a:p>
          <a:p>
            <a:r>
              <a:rPr lang="en-US" altLang="zh-TW" smtClean="0">
                <a:ea typeface="新細明體" pitchFamily="18" charset="-120"/>
              </a:rPr>
              <a:t>If any two of the p+1 disks fail, data can still be recovered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038600"/>
          <a:ext cx="7924800" cy="2225675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640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 Disk 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 Disk 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Dada Disk 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Dada Disk 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Parity Disk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Diagonal Parity Disk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</a:tr>
              <a:tr h="39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</a:tr>
              <a:tr h="39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</a:tr>
              <a:tr h="39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</a:tr>
              <a:tr h="39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</a:tr>
            </a:tbl>
          </a:graphicData>
        </a:graphic>
      </p:graphicFrame>
      <p:cxnSp>
        <p:nvCxnSpPr>
          <p:cNvPr id="15408" name="Straight Connector 6"/>
          <p:cNvCxnSpPr>
            <a:cxnSpLocks noChangeShapeType="1"/>
          </p:cNvCxnSpPr>
          <p:nvPr/>
        </p:nvCxnSpPr>
        <p:spPr bwMode="auto">
          <a:xfrm rot="10800000" flipV="1">
            <a:off x="762000" y="4648200"/>
            <a:ext cx="2514600" cy="685800"/>
          </a:xfrm>
          <a:prstGeom prst="line">
            <a:avLst/>
          </a:prstGeom>
          <a:noFill/>
          <a:ln w="38100" algn="ctr">
            <a:solidFill>
              <a:srgbClr val="00B0F0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Straight Connector 8"/>
          <p:cNvCxnSpPr>
            <a:cxnSpLocks noChangeShapeType="1"/>
          </p:cNvCxnSpPr>
          <p:nvPr/>
        </p:nvCxnSpPr>
        <p:spPr bwMode="auto">
          <a:xfrm rot="10800000" flipV="1">
            <a:off x="4648200" y="5105400"/>
            <a:ext cx="3810000" cy="1066800"/>
          </a:xfrm>
          <a:prstGeom prst="line">
            <a:avLst/>
          </a:prstGeom>
          <a:noFill/>
          <a:ln w="38100" algn="ctr">
            <a:solidFill>
              <a:srgbClr val="00B0F0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Connector 11"/>
          <p:cNvCxnSpPr>
            <a:cxnSpLocks noChangeShapeType="1"/>
          </p:cNvCxnSpPr>
          <p:nvPr/>
        </p:nvCxnSpPr>
        <p:spPr bwMode="auto">
          <a:xfrm rot="10800000" flipV="1">
            <a:off x="762000" y="4648200"/>
            <a:ext cx="3810000" cy="1066800"/>
          </a:xfrm>
          <a:prstGeom prst="line">
            <a:avLst/>
          </a:prstGeom>
          <a:noFill/>
          <a:ln w="38100" algn="ctr">
            <a:solidFill>
              <a:srgbClr val="FFC000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Connector 17"/>
          <p:cNvCxnSpPr>
            <a:cxnSpLocks noChangeShapeType="1"/>
          </p:cNvCxnSpPr>
          <p:nvPr/>
        </p:nvCxnSpPr>
        <p:spPr bwMode="auto">
          <a:xfrm rot="10800000" flipV="1">
            <a:off x="5943600" y="5410200"/>
            <a:ext cx="2667000" cy="762000"/>
          </a:xfrm>
          <a:prstGeom prst="line">
            <a:avLst/>
          </a:prstGeom>
          <a:noFill/>
          <a:ln w="38100" algn="ctr">
            <a:solidFill>
              <a:srgbClr val="FFC000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Connector 19"/>
          <p:cNvCxnSpPr>
            <a:cxnSpLocks noChangeShapeType="1"/>
          </p:cNvCxnSpPr>
          <p:nvPr/>
        </p:nvCxnSpPr>
        <p:spPr bwMode="auto">
          <a:xfrm rot="10800000" flipV="1">
            <a:off x="685800" y="4648200"/>
            <a:ext cx="5257800" cy="1447800"/>
          </a:xfrm>
          <a:prstGeom prst="line">
            <a:avLst/>
          </a:prstGeom>
          <a:noFill/>
          <a:ln w="38100" algn="ctr">
            <a:solidFill>
              <a:srgbClr val="7F7F7F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Connector 22"/>
          <p:cNvCxnSpPr>
            <a:cxnSpLocks noChangeShapeType="1"/>
          </p:cNvCxnSpPr>
          <p:nvPr/>
        </p:nvCxnSpPr>
        <p:spPr bwMode="auto">
          <a:xfrm rot="10800000" flipV="1">
            <a:off x="1905000" y="4724400"/>
            <a:ext cx="5257800" cy="1447800"/>
          </a:xfrm>
          <a:prstGeom prst="line">
            <a:avLst/>
          </a:prstGeom>
          <a:noFill/>
          <a:ln w="38100" algn="ctr">
            <a:solidFill>
              <a:srgbClr val="BDF40C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Connector 23"/>
          <p:cNvCxnSpPr>
            <a:cxnSpLocks noChangeShapeType="1"/>
          </p:cNvCxnSpPr>
          <p:nvPr/>
        </p:nvCxnSpPr>
        <p:spPr bwMode="auto">
          <a:xfrm rot="10800000" flipV="1">
            <a:off x="3276600" y="4724400"/>
            <a:ext cx="5257800" cy="1447800"/>
          </a:xfrm>
          <a:prstGeom prst="line">
            <a:avLst/>
          </a:prstGeom>
          <a:noFill/>
          <a:ln w="38100" algn="ctr">
            <a:solidFill>
              <a:srgbClr val="066E12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Connector 19"/>
          <p:cNvCxnSpPr>
            <a:cxnSpLocks noChangeShapeType="1"/>
          </p:cNvCxnSpPr>
          <p:nvPr/>
        </p:nvCxnSpPr>
        <p:spPr bwMode="auto">
          <a:xfrm rot="10800000" flipV="1">
            <a:off x="7239000" y="5867400"/>
            <a:ext cx="1295400" cy="381000"/>
          </a:xfrm>
          <a:prstGeom prst="line">
            <a:avLst/>
          </a:prstGeom>
          <a:noFill/>
          <a:ln w="38100" algn="ctr">
            <a:solidFill>
              <a:srgbClr val="7F7F7F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Connector 23"/>
          <p:cNvCxnSpPr>
            <a:cxnSpLocks noChangeShapeType="1"/>
          </p:cNvCxnSpPr>
          <p:nvPr/>
        </p:nvCxnSpPr>
        <p:spPr bwMode="auto">
          <a:xfrm rot="10800000" flipV="1">
            <a:off x="685800" y="4648200"/>
            <a:ext cx="1295400" cy="381000"/>
          </a:xfrm>
          <a:prstGeom prst="line">
            <a:avLst/>
          </a:prstGeom>
          <a:noFill/>
          <a:ln w="38100" algn="ctr">
            <a:solidFill>
              <a:srgbClr val="066E12">
                <a:alpha val="50195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85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0"/>
            <a:ext cx="8458200" cy="5638800"/>
          </a:xfrm>
        </p:spPr>
        <p:txBody>
          <a:bodyPr/>
          <a:lstStyle/>
          <a:p>
            <a:pPr>
              <a:spcBef>
                <a:spcPct val="150000"/>
              </a:spcBef>
              <a:defRPr/>
            </a:pPr>
            <a:r>
              <a:rPr lang="en-US" altLang="zh-TW" sz="2800" b="1" u="sng" smtClean="0">
                <a:solidFill>
                  <a:srgbClr val="0000FF"/>
                </a:solidFill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800" b="1" u="sng" smtClean="0">
                <a:solidFill>
                  <a:srgbClr val="0000FF"/>
                </a:solidFill>
                <a:latin typeface="Helvetica" pitchFamily="34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5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5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  <a:cs typeface="Times New Roman" pitchFamily="18" charset="0"/>
              </a:rPr>
              <a:t>Dependability</a:t>
            </a:r>
            <a:r>
              <a:rPr lang="en-US" altLang="zh-TW" sz="5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5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800" b="1" smtClean="0">
                <a:solidFill>
                  <a:srgbClr val="FF0000"/>
                </a:solidFill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800" b="1" smtClean="0">
                <a:solidFill>
                  <a:srgbClr val="FF0000"/>
                </a:solidFill>
                <a:latin typeface="Helvetica" pitchFamily="34" charset="0"/>
                <a:ea typeface="新細明體" pitchFamily="18" charset="-120"/>
                <a:cs typeface="Times New Roman" pitchFamily="18" charset="0"/>
              </a:rPr>
            </a:br>
            <a:endParaRPr lang="en-US" altLang="zh-TW" sz="2800" b="1" smtClean="0">
              <a:solidFill>
                <a:srgbClr val="000000"/>
              </a:solidFill>
              <a:latin typeface="Times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zh-TW" smtClean="0">
                <a:ea typeface="新細明體" pitchFamily="18" charset="-120"/>
              </a:rPr>
              <a:t>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7150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Examples on why precise definitions so important for reliability</a:t>
            </a:r>
          </a:p>
          <a:p>
            <a:r>
              <a:rPr lang="en-US" altLang="zh-TW" sz="2800" b="1" dirty="0" smtClean="0">
                <a:ea typeface="新細明體" pitchFamily="18" charset="-120"/>
              </a:rPr>
              <a:t>Is a programming mistake a fault, error, or failure? </a:t>
            </a:r>
          </a:p>
          <a:p>
            <a:pPr lvl="1"/>
            <a:r>
              <a:rPr lang="en-US" altLang="zh-TW" sz="2400" b="1" dirty="0" smtClean="0">
                <a:ea typeface="新細明體" pitchFamily="18" charset="-120"/>
              </a:rPr>
              <a:t>Are we talking about the time it was designed </a:t>
            </a:r>
            <a:br>
              <a:rPr lang="en-US" altLang="zh-TW" sz="2400" b="1" dirty="0" smtClean="0">
                <a:ea typeface="新細明體" pitchFamily="18" charset="-120"/>
              </a:rPr>
            </a:br>
            <a:r>
              <a:rPr lang="en-US" altLang="zh-TW" sz="2400" b="1" dirty="0" smtClean="0">
                <a:ea typeface="新細明體" pitchFamily="18" charset="-120"/>
              </a:rPr>
              <a:t>or the time the program is run? </a:t>
            </a:r>
          </a:p>
          <a:p>
            <a:pPr lvl="1"/>
            <a:r>
              <a:rPr lang="en-US" altLang="zh-TW" sz="2400" b="1" dirty="0" smtClean="0">
                <a:ea typeface="新細明體" pitchFamily="18" charset="-120"/>
              </a:rPr>
              <a:t>If the running program doesn’t exercise the mistake, </a:t>
            </a:r>
            <a:br>
              <a:rPr lang="en-US" altLang="zh-TW" sz="2400" b="1" dirty="0" smtClean="0">
                <a:ea typeface="新細明體" pitchFamily="18" charset="-120"/>
              </a:rPr>
            </a:br>
            <a:r>
              <a:rPr lang="en-US" altLang="zh-TW" sz="2400" b="1" dirty="0" smtClean="0">
                <a:ea typeface="新細明體" pitchFamily="18" charset="-120"/>
              </a:rPr>
              <a:t>is it still a fault/error/failure?</a:t>
            </a:r>
          </a:p>
          <a:p>
            <a:r>
              <a:rPr lang="en-US" altLang="zh-TW" sz="2800" b="1" dirty="0" smtClean="0">
                <a:ea typeface="新細明體" pitchFamily="18" charset="-120"/>
              </a:rPr>
              <a:t>If an alpha particle hits a DRAM memory cell, is it a fault/error/failure if it doesn’t change the value? </a:t>
            </a:r>
          </a:p>
          <a:p>
            <a:pPr lvl="1"/>
            <a:r>
              <a:rPr lang="en-US" altLang="zh-TW" sz="2400" b="1" dirty="0" smtClean="0">
                <a:ea typeface="新細明體" pitchFamily="18" charset="-120"/>
              </a:rPr>
              <a:t>Is it a fault/error/failure if the memory doesn’t access the changed bit? </a:t>
            </a:r>
          </a:p>
          <a:p>
            <a:pPr lvl="1"/>
            <a:r>
              <a:rPr lang="en-US" altLang="zh-TW" sz="2400" b="1" dirty="0" smtClean="0">
                <a:ea typeface="新細明體" pitchFamily="18" charset="-120"/>
              </a:rPr>
              <a:t>Did a fault/error/failure still occur if the memory had error correction and delivered the corrected value to the CPU?  </a:t>
            </a:r>
          </a:p>
          <a:p>
            <a:endParaRPr lang="en-US" altLang="zh-TW" sz="2800" b="1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066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89605-55D2-4046-8E0A-49CE1F4CFE28}" type="slidenum">
              <a:rPr lang="en-US"/>
              <a:pPr/>
              <a:t>17</a:t>
            </a:fld>
            <a:endParaRPr lang="en-US"/>
          </a:p>
        </p:txBody>
      </p:sp>
      <p:sp>
        <p:nvSpPr>
          <p:cNvPr id="231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8263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Typical Memory Hierarchy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b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27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(With Two Levels of Cache)</a:t>
            </a:r>
            <a:endParaRPr lang="en-US" sz="27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17315" name="Rectangle 3"/>
          <p:cNvSpPr>
            <a:spLocks noChangeArrowheads="1"/>
          </p:cNvSpPr>
          <p:nvPr/>
        </p:nvSpPr>
        <p:spPr bwMode="auto">
          <a:xfrm>
            <a:off x="6045200" y="2279650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6" name="Rectangle 4"/>
          <p:cNvSpPr>
            <a:spLocks noChangeArrowheads="1"/>
          </p:cNvSpPr>
          <p:nvPr/>
        </p:nvSpPr>
        <p:spPr bwMode="auto">
          <a:xfrm>
            <a:off x="6083300" y="2870200"/>
            <a:ext cx="10953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Virtual</a:t>
            </a:r>
          </a:p>
          <a:p>
            <a:r>
              <a:rPr lang="en-US" sz="1600">
                <a:effectLst/>
              </a:rPr>
              <a:t>Memory,</a:t>
            </a:r>
          </a:p>
          <a:p>
            <a:r>
              <a:rPr lang="en-US" sz="1600">
                <a:effectLst/>
              </a:rPr>
              <a:t>Secondary</a:t>
            </a:r>
          </a:p>
          <a:p>
            <a:r>
              <a:rPr lang="en-US" sz="1600">
                <a:effectLst/>
              </a:rPr>
              <a:t>Storage</a:t>
            </a:r>
          </a:p>
          <a:p>
            <a:r>
              <a:rPr lang="en-US" sz="1600">
                <a:effectLst/>
              </a:rPr>
              <a:t>(Disk)</a:t>
            </a:r>
          </a:p>
          <a:p>
            <a:endParaRPr lang="en-US" sz="1600">
              <a:effectLst/>
            </a:endParaRPr>
          </a:p>
        </p:txBody>
      </p:sp>
      <p:sp>
        <p:nvSpPr>
          <p:cNvPr id="2317317" name="Line 5"/>
          <p:cNvSpPr>
            <a:spLocks noChangeShapeType="1"/>
          </p:cNvSpPr>
          <p:nvPr/>
        </p:nvSpPr>
        <p:spPr bwMode="auto">
          <a:xfrm flipV="1">
            <a:off x="2457450" y="1727200"/>
            <a:ext cx="4787900" cy="191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8" name="Line 6"/>
          <p:cNvSpPr>
            <a:spLocks noChangeShapeType="1"/>
          </p:cNvSpPr>
          <p:nvPr/>
        </p:nvSpPr>
        <p:spPr bwMode="auto">
          <a:xfrm>
            <a:off x="2305050" y="4711700"/>
            <a:ext cx="4864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9" name="Rectangle 7"/>
          <p:cNvSpPr>
            <a:spLocks noChangeArrowheads="1"/>
          </p:cNvSpPr>
          <p:nvPr/>
        </p:nvSpPr>
        <p:spPr bwMode="auto">
          <a:xfrm>
            <a:off x="3683000" y="3270250"/>
            <a:ext cx="8890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0" name="Rectangle 8"/>
          <p:cNvSpPr>
            <a:spLocks noChangeArrowheads="1"/>
          </p:cNvSpPr>
          <p:nvPr/>
        </p:nvSpPr>
        <p:spPr bwMode="auto">
          <a:xfrm>
            <a:off x="4749800" y="2889250"/>
            <a:ext cx="1041400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1" name="Rectangle 9"/>
          <p:cNvSpPr>
            <a:spLocks noChangeArrowheads="1"/>
          </p:cNvSpPr>
          <p:nvPr/>
        </p:nvSpPr>
        <p:spPr bwMode="auto">
          <a:xfrm>
            <a:off x="4784725" y="3449638"/>
            <a:ext cx="947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Main</a:t>
            </a:r>
          </a:p>
          <a:p>
            <a:r>
              <a:rPr lang="en-US" sz="1600">
                <a:effectLst/>
              </a:rPr>
              <a:t>Memory</a:t>
            </a:r>
          </a:p>
          <a:p>
            <a:r>
              <a:rPr lang="en-US" sz="1600">
                <a:effectLst/>
              </a:rPr>
              <a:t>(DRAM)</a:t>
            </a:r>
          </a:p>
        </p:txBody>
      </p:sp>
      <p:sp>
        <p:nvSpPr>
          <p:cNvPr id="2317322" name="Rectangle 10"/>
          <p:cNvSpPr>
            <a:spLocks noChangeArrowheads="1"/>
          </p:cNvSpPr>
          <p:nvPr/>
        </p:nvSpPr>
        <p:spPr bwMode="auto">
          <a:xfrm>
            <a:off x="3659188" y="3403600"/>
            <a:ext cx="91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Second</a:t>
            </a:r>
          </a:p>
          <a:p>
            <a:r>
              <a:rPr lang="en-US" sz="1600">
                <a:effectLst/>
              </a:rPr>
              <a:t>Level</a:t>
            </a:r>
          </a:p>
          <a:p>
            <a:r>
              <a:rPr lang="en-US" sz="1600">
                <a:effectLst/>
              </a:rPr>
              <a:t>Cache</a:t>
            </a:r>
          </a:p>
          <a:p>
            <a:r>
              <a:rPr lang="en-US" sz="1600">
                <a:effectLst/>
              </a:rPr>
              <a:t>(SRAM)</a:t>
            </a:r>
          </a:p>
          <a:p>
            <a:r>
              <a:rPr lang="en-US" sz="1600">
                <a:effectLst/>
              </a:rPr>
              <a:t>L</a:t>
            </a:r>
            <a:r>
              <a:rPr lang="en-US" sz="1600" baseline="-25000">
                <a:effectLst/>
              </a:rPr>
              <a:t>2</a:t>
            </a:r>
            <a:endParaRPr lang="en-US" sz="1600">
              <a:effectLst/>
            </a:endParaRPr>
          </a:p>
        </p:txBody>
      </p:sp>
      <p:sp>
        <p:nvSpPr>
          <p:cNvPr id="2317323" name="Rectangle 11"/>
          <p:cNvSpPr>
            <a:spLocks noChangeArrowheads="1"/>
          </p:cNvSpPr>
          <p:nvPr/>
        </p:nvSpPr>
        <p:spPr bwMode="auto">
          <a:xfrm>
            <a:off x="1941513" y="5030788"/>
            <a:ext cx="384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1s</a:t>
            </a:r>
          </a:p>
        </p:txBody>
      </p:sp>
      <p:sp>
        <p:nvSpPr>
          <p:cNvPr id="2317324" name="Rectangle 12"/>
          <p:cNvSpPr>
            <a:spLocks noChangeArrowheads="1"/>
          </p:cNvSpPr>
          <p:nvPr/>
        </p:nvSpPr>
        <p:spPr bwMode="auto">
          <a:xfrm>
            <a:off x="5778500" y="5010150"/>
            <a:ext cx="1400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1800" dirty="0">
                <a:effectLst/>
              </a:rPr>
              <a:t>10,000,000s  </a:t>
            </a:r>
          </a:p>
          <a:p>
            <a:r>
              <a:rPr lang="en-US" sz="1800" dirty="0">
                <a:effectLst/>
              </a:rPr>
              <a:t>   (10s </a:t>
            </a:r>
            <a:r>
              <a:rPr lang="en-US" sz="1800" dirty="0" err="1">
                <a:effectLst/>
              </a:rPr>
              <a:t>ms</a:t>
            </a:r>
            <a:r>
              <a:rPr lang="en-US" sz="1800" dirty="0">
                <a:effectLst/>
              </a:rPr>
              <a:t>)</a:t>
            </a:r>
          </a:p>
        </p:txBody>
      </p:sp>
      <p:sp>
        <p:nvSpPr>
          <p:cNvPr id="2317325" name="Rectangle 13"/>
          <p:cNvSpPr>
            <a:spLocks noChangeArrowheads="1"/>
          </p:cNvSpPr>
          <p:nvPr/>
        </p:nvSpPr>
        <p:spPr bwMode="auto">
          <a:xfrm>
            <a:off x="758825" y="5030788"/>
            <a:ext cx="12128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Speed</a:t>
            </a:r>
            <a:r>
              <a:rPr lang="en-US" sz="1600">
                <a:effectLst/>
              </a:rPr>
              <a:t> (ns):</a:t>
            </a:r>
          </a:p>
        </p:txBody>
      </p:sp>
      <p:sp>
        <p:nvSpPr>
          <p:cNvPr id="2317326" name="Rectangle 14"/>
          <p:cNvSpPr>
            <a:spLocks noChangeArrowheads="1"/>
          </p:cNvSpPr>
          <p:nvPr/>
        </p:nvSpPr>
        <p:spPr bwMode="auto">
          <a:xfrm>
            <a:off x="3733800" y="5029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10s</a:t>
            </a:r>
          </a:p>
        </p:txBody>
      </p:sp>
      <p:sp>
        <p:nvSpPr>
          <p:cNvPr id="2317327" name="Rectangle 15"/>
          <p:cNvSpPr>
            <a:spLocks noChangeArrowheads="1"/>
          </p:cNvSpPr>
          <p:nvPr/>
        </p:nvSpPr>
        <p:spPr bwMode="auto">
          <a:xfrm>
            <a:off x="5010150" y="5030788"/>
            <a:ext cx="850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100s</a:t>
            </a:r>
          </a:p>
        </p:txBody>
      </p:sp>
      <p:sp>
        <p:nvSpPr>
          <p:cNvPr id="2317328" name="Rectangle 16"/>
          <p:cNvSpPr>
            <a:spLocks noChangeArrowheads="1"/>
          </p:cNvSpPr>
          <p:nvPr/>
        </p:nvSpPr>
        <p:spPr bwMode="auto">
          <a:xfrm>
            <a:off x="1827213" y="55927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100s</a:t>
            </a:r>
          </a:p>
        </p:txBody>
      </p:sp>
      <p:sp>
        <p:nvSpPr>
          <p:cNvPr id="2317329" name="Rectangle 17"/>
          <p:cNvSpPr>
            <a:spLocks noChangeArrowheads="1"/>
          </p:cNvSpPr>
          <p:nvPr/>
        </p:nvSpPr>
        <p:spPr bwMode="auto">
          <a:xfrm>
            <a:off x="6321425" y="5592763"/>
            <a:ext cx="69288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dirty="0" err="1" smtClean="0">
                <a:effectLst/>
              </a:rPr>
              <a:t>Gs</a:t>
            </a:r>
            <a:r>
              <a:rPr lang="en-US" sz="1800" dirty="0" smtClean="0">
                <a:effectLst/>
              </a:rPr>
              <a:t>/</a:t>
            </a:r>
            <a:r>
              <a:rPr lang="en-US" sz="1800" dirty="0" err="1" smtClean="0">
                <a:effectLst/>
              </a:rPr>
              <a:t>Ts</a:t>
            </a:r>
            <a:endParaRPr lang="en-US" sz="1800" dirty="0">
              <a:effectLst/>
            </a:endParaRPr>
          </a:p>
        </p:txBody>
      </p:sp>
      <p:sp>
        <p:nvSpPr>
          <p:cNvPr id="2317330" name="Rectangle 18"/>
          <p:cNvSpPr>
            <a:spLocks noChangeArrowheads="1"/>
          </p:cNvSpPr>
          <p:nvPr/>
        </p:nvSpPr>
        <p:spPr bwMode="auto">
          <a:xfrm>
            <a:off x="603250" y="5592763"/>
            <a:ext cx="1368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Size (bytes):</a:t>
            </a:r>
          </a:p>
        </p:txBody>
      </p:sp>
      <p:sp>
        <p:nvSpPr>
          <p:cNvPr id="2317331" name="Rectangle 19"/>
          <p:cNvSpPr>
            <a:spLocks noChangeArrowheads="1"/>
          </p:cNvSpPr>
          <p:nvPr/>
        </p:nvSpPr>
        <p:spPr bwMode="auto">
          <a:xfrm>
            <a:off x="3810000" y="5562600"/>
            <a:ext cx="447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Ks</a:t>
            </a:r>
          </a:p>
        </p:txBody>
      </p:sp>
      <p:sp>
        <p:nvSpPr>
          <p:cNvPr id="2317332" name="Rectangle 20"/>
          <p:cNvSpPr>
            <a:spLocks noChangeArrowheads="1"/>
          </p:cNvSpPr>
          <p:nvPr/>
        </p:nvSpPr>
        <p:spPr bwMode="auto">
          <a:xfrm>
            <a:off x="4851400" y="5592763"/>
            <a:ext cx="8810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1800" dirty="0" err="1" smtClean="0">
                <a:effectLst/>
              </a:rPr>
              <a:t>Ms</a:t>
            </a:r>
            <a:r>
              <a:rPr lang="en-US" sz="1800" dirty="0" smtClean="0">
                <a:effectLst/>
              </a:rPr>
              <a:t>/</a:t>
            </a:r>
            <a:r>
              <a:rPr lang="en-US" sz="1800" dirty="0" err="1" smtClean="0">
                <a:effectLst/>
              </a:rPr>
              <a:t>Gs</a:t>
            </a:r>
            <a:endParaRPr lang="en-US" sz="1800" dirty="0">
              <a:effectLst/>
            </a:endParaRPr>
          </a:p>
        </p:txBody>
      </p:sp>
      <p:grpSp>
        <p:nvGrpSpPr>
          <p:cNvPr id="2317333" name="Group 21"/>
          <p:cNvGrpSpPr>
            <a:grpSpLocks/>
          </p:cNvGrpSpPr>
          <p:nvPr/>
        </p:nvGrpSpPr>
        <p:grpSpPr bwMode="auto">
          <a:xfrm>
            <a:off x="7378700" y="1746250"/>
            <a:ext cx="1117600" cy="3175000"/>
            <a:chOff x="4584" y="1321"/>
            <a:chExt cx="704" cy="2000"/>
          </a:xfrm>
        </p:grpSpPr>
        <p:sp>
          <p:nvSpPr>
            <p:cNvPr id="2317334" name="Rectangle 22"/>
            <p:cNvSpPr>
              <a:spLocks noChangeArrowheads="1"/>
            </p:cNvSpPr>
            <p:nvPr/>
          </p:nvSpPr>
          <p:spPr bwMode="auto">
            <a:xfrm>
              <a:off x="4584" y="1321"/>
              <a:ext cx="704" cy="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35" name="Rectangle 23"/>
            <p:cNvSpPr>
              <a:spLocks noChangeArrowheads="1"/>
            </p:cNvSpPr>
            <p:nvPr/>
          </p:nvSpPr>
          <p:spPr bwMode="auto">
            <a:xfrm>
              <a:off x="4638" y="2098"/>
              <a:ext cx="5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effectLst/>
                </a:rPr>
                <a:t>Tertiary</a:t>
              </a:r>
            </a:p>
            <a:p>
              <a:r>
                <a:rPr lang="en-US" sz="1600">
                  <a:effectLst/>
                </a:rPr>
                <a:t>Storage</a:t>
              </a:r>
            </a:p>
            <a:p>
              <a:r>
                <a:rPr lang="en-US" sz="1600">
                  <a:effectLst/>
                </a:rPr>
                <a:t>(Tape)</a:t>
              </a:r>
            </a:p>
          </p:txBody>
        </p:sp>
      </p:grpSp>
      <p:sp>
        <p:nvSpPr>
          <p:cNvPr id="2317336" name="Rectangle 24"/>
          <p:cNvSpPr>
            <a:spLocks noChangeArrowheads="1"/>
          </p:cNvSpPr>
          <p:nvPr/>
        </p:nvSpPr>
        <p:spPr bwMode="auto">
          <a:xfrm>
            <a:off x="7042150" y="5030788"/>
            <a:ext cx="1784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effectLst/>
              </a:rPr>
              <a:t>10,000,000,000s  </a:t>
            </a:r>
          </a:p>
          <a:p>
            <a:r>
              <a:rPr lang="en-US" sz="1800">
                <a:effectLst/>
              </a:rPr>
              <a:t>   (10s sec)</a:t>
            </a:r>
          </a:p>
        </p:txBody>
      </p:sp>
      <p:sp>
        <p:nvSpPr>
          <p:cNvPr id="2317337" name="Rectangle 25"/>
          <p:cNvSpPr>
            <a:spLocks noChangeArrowheads="1"/>
          </p:cNvSpPr>
          <p:nvPr/>
        </p:nvSpPr>
        <p:spPr bwMode="auto">
          <a:xfrm>
            <a:off x="7835900" y="5592763"/>
            <a:ext cx="42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Ts</a:t>
            </a:r>
          </a:p>
        </p:txBody>
      </p:sp>
      <p:grpSp>
        <p:nvGrpSpPr>
          <p:cNvPr id="2317338" name="Group 26"/>
          <p:cNvGrpSpPr>
            <a:grpSpLocks/>
          </p:cNvGrpSpPr>
          <p:nvPr/>
        </p:nvGrpSpPr>
        <p:grpSpPr bwMode="auto">
          <a:xfrm>
            <a:off x="787400" y="2266950"/>
            <a:ext cx="2565400" cy="2654300"/>
            <a:chOff x="496" y="1428"/>
            <a:chExt cx="1616" cy="1672"/>
          </a:xfrm>
        </p:grpSpPr>
        <p:sp>
          <p:nvSpPr>
            <p:cNvPr id="2317339" name="Rectangle 27"/>
            <p:cNvSpPr>
              <a:spLocks noChangeArrowheads="1"/>
            </p:cNvSpPr>
            <p:nvPr/>
          </p:nvSpPr>
          <p:spPr bwMode="auto">
            <a:xfrm>
              <a:off x="592" y="1676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0" name="Rectangle 28"/>
            <p:cNvSpPr>
              <a:spLocks noChangeArrowheads="1"/>
            </p:cNvSpPr>
            <p:nvPr/>
          </p:nvSpPr>
          <p:spPr bwMode="auto">
            <a:xfrm>
              <a:off x="1024" y="182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Control</a:t>
              </a:r>
            </a:p>
          </p:txBody>
        </p:sp>
        <p:sp>
          <p:nvSpPr>
            <p:cNvPr id="2317341" name="Rectangle 29"/>
            <p:cNvSpPr>
              <a:spLocks noChangeArrowheads="1"/>
            </p:cNvSpPr>
            <p:nvPr/>
          </p:nvSpPr>
          <p:spPr bwMode="auto">
            <a:xfrm>
              <a:off x="592" y="2300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2" name="Rectangle 30"/>
            <p:cNvSpPr>
              <a:spLocks noChangeArrowheads="1"/>
            </p:cNvSpPr>
            <p:nvPr/>
          </p:nvSpPr>
          <p:spPr bwMode="auto">
            <a:xfrm>
              <a:off x="623" y="2469"/>
              <a:ext cx="6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Datapath</a:t>
              </a:r>
            </a:p>
          </p:txBody>
        </p:sp>
        <p:sp>
          <p:nvSpPr>
            <p:cNvPr id="2317343" name="Rectangle 31"/>
            <p:cNvSpPr>
              <a:spLocks noChangeArrowheads="1"/>
            </p:cNvSpPr>
            <p:nvPr/>
          </p:nvSpPr>
          <p:spPr bwMode="auto">
            <a:xfrm>
              <a:off x="496" y="1436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4" name="Rectangle 32"/>
            <p:cNvSpPr>
              <a:spLocks noChangeArrowheads="1"/>
            </p:cNvSpPr>
            <p:nvPr/>
          </p:nvSpPr>
          <p:spPr bwMode="auto">
            <a:xfrm>
              <a:off x="1103" y="1428"/>
              <a:ext cx="6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Processor</a:t>
              </a:r>
            </a:p>
          </p:txBody>
        </p:sp>
        <p:sp>
          <p:nvSpPr>
            <p:cNvPr id="2317345" name="Rectangle 33"/>
            <p:cNvSpPr>
              <a:spLocks noChangeArrowheads="1"/>
            </p:cNvSpPr>
            <p:nvPr/>
          </p:nvSpPr>
          <p:spPr bwMode="auto">
            <a:xfrm>
              <a:off x="1216" y="2348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6" name="Rectangle 34"/>
            <p:cNvSpPr>
              <a:spLocks noChangeArrowheads="1"/>
            </p:cNvSpPr>
            <p:nvPr/>
          </p:nvSpPr>
          <p:spPr bwMode="auto">
            <a:xfrm rot="5400000">
              <a:off x="1020" y="2548"/>
              <a:ext cx="6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Registers</a:t>
              </a:r>
            </a:p>
          </p:txBody>
        </p:sp>
        <p:sp>
          <p:nvSpPr>
            <p:cNvPr id="2317347" name="Rectangle 35"/>
            <p:cNvSpPr>
              <a:spLocks noChangeArrowheads="1"/>
            </p:cNvSpPr>
            <p:nvPr/>
          </p:nvSpPr>
          <p:spPr bwMode="auto">
            <a:xfrm>
              <a:off x="1600" y="2348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8" name="Text Box 36"/>
            <p:cNvSpPr txBox="1">
              <a:spLocks noChangeArrowheads="1"/>
            </p:cNvSpPr>
            <p:nvPr/>
          </p:nvSpPr>
          <p:spPr bwMode="auto">
            <a:xfrm>
              <a:off x="1566" y="2327"/>
              <a:ext cx="47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effectLst/>
                </a:rPr>
                <a:t>On-Chip</a:t>
              </a:r>
            </a:p>
            <a:p>
              <a:pPr algn="l"/>
              <a:r>
                <a:rPr lang="en-US" sz="1200">
                  <a:effectLst/>
                </a:rPr>
                <a:t>Level </a:t>
              </a:r>
            </a:p>
            <a:p>
              <a:pPr algn="l"/>
              <a:r>
                <a:rPr lang="en-US" sz="1200">
                  <a:effectLst/>
                </a:rPr>
                <a:t>One</a:t>
              </a:r>
            </a:p>
            <a:p>
              <a:pPr algn="l"/>
              <a:r>
                <a:rPr lang="en-US" sz="1200">
                  <a:effectLst/>
                </a:rPr>
                <a:t>Cache</a:t>
              </a:r>
            </a:p>
            <a:p>
              <a:pPr algn="l"/>
              <a:r>
                <a:rPr lang="en-US" sz="1200">
                  <a:effectLst/>
                </a:rPr>
                <a:t>    L</a:t>
              </a:r>
              <a:r>
                <a:rPr lang="en-US" sz="1200" baseline="-25000">
                  <a:effectLst/>
                </a:rPr>
                <a:t>1</a:t>
              </a:r>
              <a:endParaRPr lang="en-US" sz="1200">
                <a:effectLst/>
              </a:endParaRPr>
            </a:p>
          </p:txBody>
        </p:sp>
      </p:grpSp>
      <p:sp>
        <p:nvSpPr>
          <p:cNvPr id="2317349" name="Text Box 37"/>
          <p:cNvSpPr txBox="1">
            <a:spLocks noChangeArrowheads="1"/>
          </p:cNvSpPr>
          <p:nvPr/>
        </p:nvSpPr>
        <p:spPr bwMode="auto">
          <a:xfrm>
            <a:off x="3111500" y="1803400"/>
            <a:ext cx="198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effectLst/>
              </a:rPr>
              <a:t>Larger Capacity</a:t>
            </a:r>
            <a:endParaRPr lang="en-US" sz="2000">
              <a:effectLst/>
            </a:endParaRPr>
          </a:p>
        </p:txBody>
      </p:sp>
      <p:grpSp>
        <p:nvGrpSpPr>
          <p:cNvPr id="2317350" name="Group 38"/>
          <p:cNvGrpSpPr>
            <a:grpSpLocks/>
          </p:cNvGrpSpPr>
          <p:nvPr/>
        </p:nvGrpSpPr>
        <p:grpSpPr bwMode="auto">
          <a:xfrm>
            <a:off x="2451100" y="1473200"/>
            <a:ext cx="3327400" cy="571500"/>
            <a:chOff x="1552" y="848"/>
            <a:chExt cx="2096" cy="360"/>
          </a:xfrm>
        </p:grpSpPr>
        <p:sp>
          <p:nvSpPr>
            <p:cNvPr id="2317351" name="Text Box 39"/>
            <p:cNvSpPr txBox="1">
              <a:spLocks noChangeArrowheads="1"/>
            </p:cNvSpPr>
            <p:nvPr/>
          </p:nvSpPr>
          <p:spPr bwMode="auto">
            <a:xfrm>
              <a:off x="1984" y="848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FF"/>
                  </a:solidFill>
                  <a:effectLst/>
                </a:rPr>
                <a:t>Faster</a:t>
              </a:r>
              <a:endParaRPr lang="en-US" sz="2000">
                <a:effectLst/>
              </a:endParaRPr>
            </a:p>
          </p:txBody>
        </p:sp>
        <p:sp>
          <p:nvSpPr>
            <p:cNvPr id="2317352" name="Line 40"/>
            <p:cNvSpPr>
              <a:spLocks noChangeShapeType="1"/>
            </p:cNvSpPr>
            <p:nvPr/>
          </p:nvSpPr>
          <p:spPr bwMode="auto">
            <a:xfrm flipH="1">
              <a:off x="1552" y="992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53" name="Line 41"/>
            <p:cNvSpPr>
              <a:spLocks noChangeShapeType="1"/>
            </p:cNvSpPr>
            <p:nvPr/>
          </p:nvSpPr>
          <p:spPr bwMode="auto">
            <a:xfrm flipH="1">
              <a:off x="3216" y="1208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6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85800"/>
          </a:xfrm>
        </p:spPr>
        <p:txBody>
          <a:bodyPr>
            <a:normAutofit/>
          </a:bodyPr>
          <a:lstStyle/>
          <a:p>
            <a:r>
              <a:rPr lang="en-US" altLang="zh-TW" smtClean="0">
                <a:ea typeface="新細明體" pitchFamily="18" charset="-120"/>
              </a:rPr>
              <a:t>IFIP Standard terminology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Computer system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dependability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: quality of delivered service such that reliance can be justifiably placed on the service</a:t>
            </a:r>
          </a:p>
          <a:p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Service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 is observed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actual behavior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 as perceived by other system(s) interacting with this system’s users</a:t>
            </a: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Each module has ideal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specified behavior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, where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service specification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 is agreed description of expected behavior</a:t>
            </a: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A system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failure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 occurs when the actual behavior deviates from the specified behavior</a:t>
            </a: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failure occurred because an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error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, a defect in module</a:t>
            </a: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The cause of an error is a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fault</a:t>
            </a:r>
            <a:endParaRPr lang="en-US" altLang="zh-TW" sz="2400" b="1" i="1" smtClean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When a fault occurs it creates a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latent error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, which becomes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effective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 when it is activated</a:t>
            </a:r>
          </a:p>
          <a:p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When error actually affects the delivered service, a failure occurs (time from error to failure is </a:t>
            </a:r>
            <a:r>
              <a:rPr lang="en-US" altLang="zh-TW" sz="2400" b="1" i="1" u="sng" smtClean="0">
                <a:solidFill>
                  <a:srgbClr val="FF0000"/>
                </a:solidFill>
                <a:ea typeface="新細明體" pitchFamily="18" charset="-120"/>
              </a:rPr>
              <a:t>error latency</a:t>
            </a:r>
            <a:r>
              <a:rPr lang="en-US" altLang="zh-TW" sz="2400" b="1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400" b="1" smtClean="0">
              <a:solidFill>
                <a:srgbClr val="000000"/>
              </a:solidFill>
              <a:latin typeface="Times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47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43F1C87-FAA2-440F-8780-3C6B092E084C}" type="slidenum">
              <a:rPr lang="en-GB"/>
              <a:pPr/>
              <a:t>171</a:t>
            </a:fld>
            <a:endParaRPr lang="en-GB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3300"/>
                </a:solidFill>
              </a:rPr>
              <a:t>Why multi-core ?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648200"/>
          </a:xfrm>
          <a:ln/>
        </p:spPr>
        <p:txBody>
          <a:bodyPr>
            <a:noAutofit/>
          </a:bodyPr>
          <a:lstStyle/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Difficult to make single-core clock frequencies even higher 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Deeply pipelined circuits: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Heat problems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Clock problems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Efficiency (Stall) problems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Doubling issue rates above today’s 3-6 instructions per clock, say to 6 to 12 instructions, is extremely difficult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issue 3 or 4 data memory accesses per cycle, 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rename and access more than 20 registers per cycle, and 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fetch 12 to 24 instructions per cycle. 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Many new applications are multithreaded </a:t>
            </a:r>
          </a:p>
          <a:p>
            <a:pPr marL="0" indent="0">
              <a:spcBef>
                <a:spcPts val="563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>
                <a:solidFill>
                  <a:srgbClr val="333300"/>
                </a:solidFill>
              </a:rPr>
              <a:t>A general </a:t>
            </a:r>
            <a:r>
              <a:rPr lang="en-GB" sz="2400" i="1" dirty="0">
                <a:solidFill>
                  <a:srgbClr val="333300"/>
                </a:solidFill>
              </a:rPr>
              <a:t>trend in computer architecture </a:t>
            </a:r>
            <a:r>
              <a:rPr lang="en-GB" sz="2400" i="1" dirty="0" smtClean="0">
                <a:solidFill>
                  <a:srgbClr val="333300"/>
                </a:solidFill>
              </a:rPr>
              <a:t>is to shift </a:t>
            </a:r>
            <a:r>
              <a:rPr lang="en-GB" sz="2400" i="1" dirty="0">
                <a:solidFill>
                  <a:srgbClr val="333300"/>
                </a:solidFill>
              </a:rPr>
              <a:t>towards more </a:t>
            </a:r>
            <a:r>
              <a:rPr lang="en-GB" sz="2400" i="1" dirty="0" smtClean="0">
                <a:solidFill>
                  <a:srgbClr val="333300"/>
                </a:solidFill>
              </a:rPr>
              <a:t>parallelism</a:t>
            </a:r>
            <a:r>
              <a:rPr lang="en-GB" sz="2400" i="1" dirty="0">
                <a:solidFill>
                  <a:srgbClr val="333300"/>
                </a:solidFill>
              </a:rPr>
              <a:t> </a:t>
            </a:r>
            <a:r>
              <a:rPr lang="en-GB" sz="2400" i="1" dirty="0" smtClean="0">
                <a:solidFill>
                  <a:srgbClr val="333300"/>
                </a:solidFill>
              </a:rPr>
              <a:t>through more processors or processor cores</a:t>
            </a:r>
            <a:endParaRPr lang="en-GB" sz="2400" i="1" dirty="0">
              <a:solidFill>
                <a:srgbClr val="333300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709F1B-49D3-4CC4-A79F-6DE36251AAD0}" type="slidenum">
              <a:rPr lang="en-GB"/>
              <a:pPr/>
              <a:t>172</a:t>
            </a:fld>
            <a:endParaRPr lang="en-GB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3300"/>
                </a:solidFill>
              </a:rPr>
              <a:t>Thread-Level Parallelism </a:t>
            </a:r>
            <a:r>
              <a:rPr lang="en-GB" dirty="0">
                <a:solidFill>
                  <a:srgbClr val="FF3300"/>
                </a:solidFill>
              </a:rPr>
              <a:t>(TLP)</a:t>
            </a:r>
            <a:r>
              <a:rPr lang="ar-SA" dirty="0">
                <a:solidFill>
                  <a:srgbClr val="FF3300"/>
                </a:solidFill>
                <a:cs typeface="Times New Roman" pitchFamily="18" charset="0"/>
              </a:rPr>
              <a:t>‏</a:t>
            </a:r>
            <a:endParaRPr lang="en-GB" dirty="0">
              <a:solidFill>
                <a:srgbClr val="FF33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87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This is parallelism on a more coarse scale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Server can serve each client in a separate thread (Web server, database server)</a:t>
            </a:r>
            <a:r>
              <a:rPr lang="ar-SA">
                <a:cs typeface="Times New Roman" pitchFamily="18" charset="0"/>
              </a:rPr>
              <a:t>‏</a:t>
            </a:r>
            <a:endParaRPr lang="en-GB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computer game can do AI, graphics, and sound in three separate threads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Single-core superscalar processors cannot fully exploit TLP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Multi-core architectures are the next step in processor evolution: explicitly exploiting TLP</a:t>
            </a:r>
          </a:p>
        </p:txBody>
      </p:sp>
    </p:spTree>
    <p:extLst>
      <p:ext uri="{BB962C8B-B14F-4D97-AF65-F5344CB8AC3E}">
        <p14:creationId xmlns:p14="http://schemas.microsoft.com/office/powerpoint/2010/main" val="267403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7239000" y="6400800"/>
            <a:ext cx="1903413" cy="455613"/>
          </a:xfrm>
          <a:prstGeom prst="rect">
            <a:avLst/>
          </a:prstGeom>
        </p:spPr>
        <p:txBody>
          <a:bodyPr/>
          <a:lstStyle/>
          <a:p>
            <a:fld id="{70AA1CED-4D87-41B1-8BE5-7944930C635E}" type="slidenum">
              <a:rPr lang="en-GB"/>
              <a:pPr/>
              <a:t>173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r>
              <a:rPr lang="en-US" altLang="zh-TW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Thread-Level Parallelism</a:t>
            </a: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84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TLP</a:t>
            </a:r>
            <a:endParaRPr lang="en-AU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</p:spTree>
    <p:extLst>
      <p:ext uri="{BB962C8B-B14F-4D97-AF65-F5344CB8AC3E}">
        <p14:creationId xmlns:p14="http://schemas.microsoft.com/office/powerpoint/2010/main" val="3804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F64778-3D3B-4DBB-A8F7-63EEB3E5EE0E}" type="slidenum">
              <a:rPr lang="en-GB"/>
              <a:pPr/>
              <a:t>175</a:t>
            </a:fld>
            <a:endParaRPr lang="en-GB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How to exploit TLP?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Execute instructions from multiple threads on a single processor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Coarse-grain, fine-grain, SMT (Simultaneous Multi-Threading)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Execute multiple threads on multiple processors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“Anything that can be threaded today will map efficiently to multi-core”</a:t>
            </a:r>
          </a:p>
        </p:txBody>
      </p:sp>
    </p:spTree>
    <p:extLst>
      <p:ext uri="{BB962C8B-B14F-4D97-AF65-F5344CB8AC3E}">
        <p14:creationId xmlns:p14="http://schemas.microsoft.com/office/powerpoint/2010/main" val="587606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18476C9-8490-4B67-9D61-F5FC0706BAC8}" type="slidenum">
              <a:rPr lang="en-GB"/>
              <a:pPr/>
              <a:t>176</a:t>
            </a:fld>
            <a:endParaRPr lang="en-GB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SMT – Simultaneous Multi-Threading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685800" y="1135063"/>
            <a:ext cx="8077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 variation on multithreading that uses the resources of a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multiple-issue, dynamically scheduled processor  (superscalar) to exploit both program ILP and </a:t>
            </a:r>
            <a:r>
              <a:rPr lang="en-US" sz="2400" dirty="0">
                <a:solidFill>
                  <a:srgbClr val="FC0128"/>
                </a:solidFill>
                <a:latin typeface="Tahoma" charset="0"/>
              </a:rPr>
              <a:t>thread-level parallelism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 (</a:t>
            </a: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TLP)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With register renaming and dynamic scheduling, multiple </a:t>
            </a: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 instructions from independent threads can be issued in one cycle without regard to dependencies among them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Need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separate rename tables (ROBs) for each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thread</a:t>
            </a:r>
            <a:endParaRPr lang="en-US" sz="2400" dirty="0">
              <a:solidFill>
                <a:srgbClr val="000000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Need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the capability to commit from multiple threads (i.e., from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multiple ROBs) in one cycle</a:t>
            </a:r>
          </a:p>
        </p:txBody>
      </p:sp>
    </p:spTree>
    <p:extLst>
      <p:ext uri="{BB962C8B-B14F-4D97-AF65-F5344CB8AC3E}">
        <p14:creationId xmlns:p14="http://schemas.microsoft.com/office/powerpoint/2010/main" val="1442633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87B5E5C-FFB7-4525-A52A-0B4401DFF291}" type="slidenum">
              <a:rPr lang="en-GB"/>
              <a:pPr/>
              <a:t>177</a:t>
            </a:fld>
            <a:endParaRPr lang="en-GB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3300"/>
                </a:solidFill>
              </a:rPr>
              <a:t>TLP a 4-issue superscalar processor</a:t>
            </a:r>
          </a:p>
        </p:txBody>
      </p:sp>
      <p:grpSp>
        <p:nvGrpSpPr>
          <p:cNvPr id="140494" name="Group 206"/>
          <p:cNvGrpSpPr>
            <a:grpSpLocks/>
          </p:cNvGrpSpPr>
          <p:nvPr/>
        </p:nvGrpSpPr>
        <p:grpSpPr bwMode="auto">
          <a:xfrm>
            <a:off x="908050" y="1089025"/>
            <a:ext cx="6770688" cy="4765675"/>
            <a:chOff x="572" y="686"/>
            <a:chExt cx="4265" cy="3002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696" y="686"/>
              <a:ext cx="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870" y="1350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Freeform 8"/>
            <p:cNvSpPr>
              <a:spLocks/>
            </p:cNvSpPr>
            <p:nvPr/>
          </p:nvSpPr>
          <p:spPr bwMode="auto">
            <a:xfrm>
              <a:off x="870" y="1350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996" y="1350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8" name="Freeform 10"/>
            <p:cNvSpPr>
              <a:spLocks/>
            </p:cNvSpPr>
            <p:nvPr/>
          </p:nvSpPr>
          <p:spPr bwMode="auto">
            <a:xfrm>
              <a:off x="996" y="1350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870" y="1475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0" name="Freeform 12"/>
            <p:cNvSpPr>
              <a:spLocks/>
            </p:cNvSpPr>
            <p:nvPr/>
          </p:nvSpPr>
          <p:spPr bwMode="auto">
            <a:xfrm>
              <a:off x="870" y="1475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870" y="1601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Freeform 14"/>
            <p:cNvSpPr>
              <a:spLocks/>
            </p:cNvSpPr>
            <p:nvPr/>
          </p:nvSpPr>
          <p:spPr bwMode="auto">
            <a:xfrm>
              <a:off x="870" y="1601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996" y="160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4" name="Freeform 16"/>
            <p:cNvSpPr>
              <a:spLocks/>
            </p:cNvSpPr>
            <p:nvPr/>
          </p:nvSpPr>
          <p:spPr bwMode="auto">
            <a:xfrm>
              <a:off x="996" y="1601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1121" y="160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Freeform 18"/>
            <p:cNvSpPr>
              <a:spLocks/>
            </p:cNvSpPr>
            <p:nvPr/>
          </p:nvSpPr>
          <p:spPr bwMode="auto">
            <a:xfrm>
              <a:off x="1121" y="1601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870" y="1726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8" name="Freeform 20"/>
            <p:cNvSpPr>
              <a:spLocks/>
            </p:cNvSpPr>
            <p:nvPr/>
          </p:nvSpPr>
          <p:spPr bwMode="auto">
            <a:xfrm>
              <a:off x="870" y="1726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996" y="1726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0" name="Freeform 22"/>
            <p:cNvSpPr>
              <a:spLocks/>
            </p:cNvSpPr>
            <p:nvPr/>
          </p:nvSpPr>
          <p:spPr bwMode="auto">
            <a:xfrm>
              <a:off x="996" y="1726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870" y="1851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2" name="Freeform 24"/>
            <p:cNvSpPr>
              <a:spLocks/>
            </p:cNvSpPr>
            <p:nvPr/>
          </p:nvSpPr>
          <p:spPr bwMode="auto">
            <a:xfrm>
              <a:off x="870" y="1851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3" name="Rectangle 25"/>
            <p:cNvSpPr>
              <a:spLocks noChangeArrowheads="1"/>
            </p:cNvSpPr>
            <p:nvPr/>
          </p:nvSpPr>
          <p:spPr bwMode="auto">
            <a:xfrm>
              <a:off x="996" y="1851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4" name="Freeform 26"/>
            <p:cNvSpPr>
              <a:spLocks/>
            </p:cNvSpPr>
            <p:nvPr/>
          </p:nvSpPr>
          <p:spPr bwMode="auto">
            <a:xfrm>
              <a:off x="996" y="1851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Rectangle 27"/>
            <p:cNvSpPr>
              <a:spLocks noChangeArrowheads="1"/>
            </p:cNvSpPr>
            <p:nvPr/>
          </p:nvSpPr>
          <p:spPr bwMode="auto">
            <a:xfrm>
              <a:off x="1121" y="1851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6" name="Freeform 28"/>
            <p:cNvSpPr>
              <a:spLocks/>
            </p:cNvSpPr>
            <p:nvPr/>
          </p:nvSpPr>
          <p:spPr bwMode="auto">
            <a:xfrm>
              <a:off x="1121" y="185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1246" y="1851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Freeform 30"/>
            <p:cNvSpPr>
              <a:spLocks/>
            </p:cNvSpPr>
            <p:nvPr/>
          </p:nvSpPr>
          <p:spPr bwMode="auto">
            <a:xfrm>
              <a:off x="1246" y="1851"/>
              <a:ext cx="84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Rectangle 31"/>
            <p:cNvSpPr>
              <a:spLocks noChangeArrowheads="1"/>
            </p:cNvSpPr>
            <p:nvPr/>
          </p:nvSpPr>
          <p:spPr bwMode="auto">
            <a:xfrm>
              <a:off x="870" y="2352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0" name="Freeform 32"/>
            <p:cNvSpPr>
              <a:spLocks/>
            </p:cNvSpPr>
            <p:nvPr/>
          </p:nvSpPr>
          <p:spPr bwMode="auto">
            <a:xfrm>
              <a:off x="870" y="2352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1" name="Rectangle 33"/>
            <p:cNvSpPr>
              <a:spLocks noChangeArrowheads="1"/>
            </p:cNvSpPr>
            <p:nvPr/>
          </p:nvSpPr>
          <p:spPr bwMode="auto">
            <a:xfrm>
              <a:off x="870" y="2477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2" name="Freeform 34"/>
            <p:cNvSpPr>
              <a:spLocks/>
            </p:cNvSpPr>
            <p:nvPr/>
          </p:nvSpPr>
          <p:spPr bwMode="auto">
            <a:xfrm>
              <a:off x="870" y="2477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996" y="2477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4" name="Freeform 36"/>
            <p:cNvSpPr>
              <a:spLocks/>
            </p:cNvSpPr>
            <p:nvPr/>
          </p:nvSpPr>
          <p:spPr bwMode="auto">
            <a:xfrm>
              <a:off x="996" y="2477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497" y="135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6" name="Freeform 38"/>
            <p:cNvSpPr>
              <a:spLocks/>
            </p:cNvSpPr>
            <p:nvPr/>
          </p:nvSpPr>
          <p:spPr bwMode="auto">
            <a:xfrm>
              <a:off x="1497" y="1350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1622" y="135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8" name="Freeform 40"/>
            <p:cNvSpPr>
              <a:spLocks/>
            </p:cNvSpPr>
            <p:nvPr/>
          </p:nvSpPr>
          <p:spPr bwMode="auto">
            <a:xfrm>
              <a:off x="1622" y="1350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1747" y="1350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Freeform 42"/>
            <p:cNvSpPr>
              <a:spLocks/>
            </p:cNvSpPr>
            <p:nvPr/>
          </p:nvSpPr>
          <p:spPr bwMode="auto">
            <a:xfrm>
              <a:off x="1747" y="1350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1497" y="147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2" name="Freeform 44"/>
            <p:cNvSpPr>
              <a:spLocks/>
            </p:cNvSpPr>
            <p:nvPr/>
          </p:nvSpPr>
          <p:spPr bwMode="auto">
            <a:xfrm>
              <a:off x="1497" y="147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1622" y="147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4" name="Freeform 46"/>
            <p:cNvSpPr>
              <a:spLocks/>
            </p:cNvSpPr>
            <p:nvPr/>
          </p:nvSpPr>
          <p:spPr bwMode="auto">
            <a:xfrm>
              <a:off x="1622" y="147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5" name="Rectangle 47"/>
            <p:cNvSpPr>
              <a:spLocks noChangeArrowheads="1"/>
            </p:cNvSpPr>
            <p:nvPr/>
          </p:nvSpPr>
          <p:spPr bwMode="auto">
            <a:xfrm>
              <a:off x="1497" y="160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6" name="Freeform 48"/>
            <p:cNvSpPr>
              <a:spLocks/>
            </p:cNvSpPr>
            <p:nvPr/>
          </p:nvSpPr>
          <p:spPr bwMode="auto">
            <a:xfrm>
              <a:off x="1497" y="1601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7" name="Rectangle 49"/>
            <p:cNvSpPr>
              <a:spLocks noChangeArrowheads="1"/>
            </p:cNvSpPr>
            <p:nvPr/>
          </p:nvSpPr>
          <p:spPr bwMode="auto">
            <a:xfrm>
              <a:off x="1497" y="172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8" name="Freeform 50"/>
            <p:cNvSpPr>
              <a:spLocks/>
            </p:cNvSpPr>
            <p:nvPr/>
          </p:nvSpPr>
          <p:spPr bwMode="auto">
            <a:xfrm>
              <a:off x="1497" y="1726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9" name="Rectangle 51"/>
            <p:cNvSpPr>
              <a:spLocks noChangeArrowheads="1"/>
            </p:cNvSpPr>
            <p:nvPr/>
          </p:nvSpPr>
          <p:spPr bwMode="auto">
            <a:xfrm>
              <a:off x="1497" y="185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0" name="Freeform 52"/>
            <p:cNvSpPr>
              <a:spLocks/>
            </p:cNvSpPr>
            <p:nvPr/>
          </p:nvSpPr>
          <p:spPr bwMode="auto">
            <a:xfrm>
              <a:off x="1497" y="185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1" name="Rectangle 53"/>
            <p:cNvSpPr>
              <a:spLocks noChangeArrowheads="1"/>
            </p:cNvSpPr>
            <p:nvPr/>
          </p:nvSpPr>
          <p:spPr bwMode="auto">
            <a:xfrm>
              <a:off x="1497" y="210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2" name="Freeform 54"/>
            <p:cNvSpPr>
              <a:spLocks/>
            </p:cNvSpPr>
            <p:nvPr/>
          </p:nvSpPr>
          <p:spPr bwMode="auto">
            <a:xfrm>
              <a:off x="1497" y="210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3" name="Rectangle 55"/>
            <p:cNvSpPr>
              <a:spLocks noChangeArrowheads="1"/>
            </p:cNvSpPr>
            <p:nvPr/>
          </p:nvSpPr>
          <p:spPr bwMode="auto">
            <a:xfrm>
              <a:off x="1622" y="210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4" name="Freeform 56"/>
            <p:cNvSpPr>
              <a:spLocks/>
            </p:cNvSpPr>
            <p:nvPr/>
          </p:nvSpPr>
          <p:spPr bwMode="auto">
            <a:xfrm>
              <a:off x="1622" y="210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5" name="Rectangle 57"/>
            <p:cNvSpPr>
              <a:spLocks noChangeArrowheads="1"/>
            </p:cNvSpPr>
            <p:nvPr/>
          </p:nvSpPr>
          <p:spPr bwMode="auto">
            <a:xfrm>
              <a:off x="1747" y="2101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6" name="Freeform 58"/>
            <p:cNvSpPr>
              <a:spLocks/>
            </p:cNvSpPr>
            <p:nvPr/>
          </p:nvSpPr>
          <p:spPr bwMode="auto">
            <a:xfrm>
              <a:off x="1747" y="2101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7" name="Rectangle 59"/>
            <p:cNvSpPr>
              <a:spLocks noChangeArrowheads="1"/>
            </p:cNvSpPr>
            <p:nvPr/>
          </p:nvSpPr>
          <p:spPr bwMode="auto">
            <a:xfrm>
              <a:off x="1872" y="2101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8" name="Freeform 60"/>
            <p:cNvSpPr>
              <a:spLocks/>
            </p:cNvSpPr>
            <p:nvPr/>
          </p:nvSpPr>
          <p:spPr bwMode="auto">
            <a:xfrm>
              <a:off x="1872" y="2101"/>
              <a:ext cx="84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9" name="Rectangle 61"/>
            <p:cNvSpPr>
              <a:spLocks noChangeArrowheads="1"/>
            </p:cNvSpPr>
            <p:nvPr/>
          </p:nvSpPr>
          <p:spPr bwMode="auto">
            <a:xfrm>
              <a:off x="1497" y="222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0" name="Freeform 62"/>
            <p:cNvSpPr>
              <a:spLocks/>
            </p:cNvSpPr>
            <p:nvPr/>
          </p:nvSpPr>
          <p:spPr bwMode="auto">
            <a:xfrm>
              <a:off x="1497" y="2227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1" name="Rectangle 63"/>
            <p:cNvSpPr>
              <a:spLocks noChangeArrowheads="1"/>
            </p:cNvSpPr>
            <p:nvPr/>
          </p:nvSpPr>
          <p:spPr bwMode="auto">
            <a:xfrm>
              <a:off x="1622" y="222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2" name="Freeform 64"/>
            <p:cNvSpPr>
              <a:spLocks/>
            </p:cNvSpPr>
            <p:nvPr/>
          </p:nvSpPr>
          <p:spPr bwMode="auto">
            <a:xfrm>
              <a:off x="1622" y="2227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3" name="Rectangle 65"/>
            <p:cNvSpPr>
              <a:spLocks noChangeArrowheads="1"/>
            </p:cNvSpPr>
            <p:nvPr/>
          </p:nvSpPr>
          <p:spPr bwMode="auto">
            <a:xfrm>
              <a:off x="1497" y="2352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4" name="Freeform 66"/>
            <p:cNvSpPr>
              <a:spLocks/>
            </p:cNvSpPr>
            <p:nvPr/>
          </p:nvSpPr>
          <p:spPr bwMode="auto">
            <a:xfrm>
              <a:off x="1497" y="2352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5" name="Rectangle 67"/>
            <p:cNvSpPr>
              <a:spLocks noChangeArrowheads="1"/>
            </p:cNvSpPr>
            <p:nvPr/>
          </p:nvSpPr>
          <p:spPr bwMode="auto">
            <a:xfrm>
              <a:off x="1622" y="2352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6" name="Freeform 68"/>
            <p:cNvSpPr>
              <a:spLocks/>
            </p:cNvSpPr>
            <p:nvPr/>
          </p:nvSpPr>
          <p:spPr bwMode="auto">
            <a:xfrm>
              <a:off x="1622" y="2352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7" name="Rectangle 69"/>
            <p:cNvSpPr>
              <a:spLocks noChangeArrowheads="1"/>
            </p:cNvSpPr>
            <p:nvPr/>
          </p:nvSpPr>
          <p:spPr bwMode="auto">
            <a:xfrm>
              <a:off x="870" y="2853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8" name="Freeform 70"/>
            <p:cNvSpPr>
              <a:spLocks/>
            </p:cNvSpPr>
            <p:nvPr/>
          </p:nvSpPr>
          <p:spPr bwMode="auto">
            <a:xfrm>
              <a:off x="870" y="285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9" name="Rectangle 71"/>
            <p:cNvSpPr>
              <a:spLocks noChangeArrowheads="1"/>
            </p:cNvSpPr>
            <p:nvPr/>
          </p:nvSpPr>
          <p:spPr bwMode="auto">
            <a:xfrm>
              <a:off x="996" y="2853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0" name="Freeform 72"/>
            <p:cNvSpPr>
              <a:spLocks/>
            </p:cNvSpPr>
            <p:nvPr/>
          </p:nvSpPr>
          <p:spPr bwMode="auto">
            <a:xfrm>
              <a:off x="996" y="2853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1121" y="2853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2" name="Freeform 74"/>
            <p:cNvSpPr>
              <a:spLocks/>
            </p:cNvSpPr>
            <p:nvPr/>
          </p:nvSpPr>
          <p:spPr bwMode="auto">
            <a:xfrm>
              <a:off x="1121" y="285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3" name="Rectangle 75"/>
            <p:cNvSpPr>
              <a:spLocks noChangeArrowheads="1"/>
            </p:cNvSpPr>
            <p:nvPr/>
          </p:nvSpPr>
          <p:spPr bwMode="auto">
            <a:xfrm>
              <a:off x="870" y="3229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4" name="Freeform 76"/>
            <p:cNvSpPr>
              <a:spLocks/>
            </p:cNvSpPr>
            <p:nvPr/>
          </p:nvSpPr>
          <p:spPr bwMode="auto">
            <a:xfrm>
              <a:off x="870" y="3229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5" name="Rectangle 77"/>
            <p:cNvSpPr>
              <a:spLocks noChangeArrowheads="1"/>
            </p:cNvSpPr>
            <p:nvPr/>
          </p:nvSpPr>
          <p:spPr bwMode="auto">
            <a:xfrm>
              <a:off x="996" y="3229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6" name="Freeform 78"/>
            <p:cNvSpPr>
              <a:spLocks/>
            </p:cNvSpPr>
            <p:nvPr/>
          </p:nvSpPr>
          <p:spPr bwMode="auto">
            <a:xfrm>
              <a:off x="996" y="3229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7" name="Rectangle 79"/>
            <p:cNvSpPr>
              <a:spLocks noChangeArrowheads="1"/>
            </p:cNvSpPr>
            <p:nvPr/>
          </p:nvSpPr>
          <p:spPr bwMode="auto">
            <a:xfrm>
              <a:off x="870" y="3354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8" name="Freeform 80"/>
            <p:cNvSpPr>
              <a:spLocks/>
            </p:cNvSpPr>
            <p:nvPr/>
          </p:nvSpPr>
          <p:spPr bwMode="auto">
            <a:xfrm>
              <a:off x="870" y="335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9" name="Rectangle 81"/>
            <p:cNvSpPr>
              <a:spLocks noChangeArrowheads="1"/>
            </p:cNvSpPr>
            <p:nvPr/>
          </p:nvSpPr>
          <p:spPr bwMode="auto">
            <a:xfrm>
              <a:off x="870" y="3479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0" name="Freeform 82"/>
            <p:cNvSpPr>
              <a:spLocks/>
            </p:cNvSpPr>
            <p:nvPr/>
          </p:nvSpPr>
          <p:spPr bwMode="auto">
            <a:xfrm>
              <a:off x="870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1" name="Rectangle 83"/>
            <p:cNvSpPr>
              <a:spLocks noChangeArrowheads="1"/>
            </p:cNvSpPr>
            <p:nvPr/>
          </p:nvSpPr>
          <p:spPr bwMode="auto">
            <a:xfrm>
              <a:off x="870" y="3604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2" name="Freeform 84"/>
            <p:cNvSpPr>
              <a:spLocks/>
            </p:cNvSpPr>
            <p:nvPr/>
          </p:nvSpPr>
          <p:spPr bwMode="auto">
            <a:xfrm>
              <a:off x="870" y="360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3" name="Rectangle 85"/>
            <p:cNvSpPr>
              <a:spLocks noChangeArrowheads="1"/>
            </p:cNvSpPr>
            <p:nvPr/>
          </p:nvSpPr>
          <p:spPr bwMode="auto">
            <a:xfrm>
              <a:off x="996" y="3604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4" name="Freeform 86"/>
            <p:cNvSpPr>
              <a:spLocks/>
            </p:cNvSpPr>
            <p:nvPr/>
          </p:nvSpPr>
          <p:spPr bwMode="auto">
            <a:xfrm>
              <a:off x="996" y="3604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5" name="Rectangle 87"/>
            <p:cNvSpPr>
              <a:spLocks noChangeArrowheads="1"/>
            </p:cNvSpPr>
            <p:nvPr/>
          </p:nvSpPr>
          <p:spPr bwMode="auto">
            <a:xfrm>
              <a:off x="1121" y="3604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6" name="Freeform 88"/>
            <p:cNvSpPr>
              <a:spLocks/>
            </p:cNvSpPr>
            <p:nvPr/>
          </p:nvSpPr>
          <p:spPr bwMode="auto">
            <a:xfrm>
              <a:off x="1121" y="3604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7" name="Rectangle 89"/>
            <p:cNvSpPr>
              <a:spLocks noChangeArrowheads="1"/>
            </p:cNvSpPr>
            <p:nvPr/>
          </p:nvSpPr>
          <p:spPr bwMode="auto">
            <a:xfrm>
              <a:off x="1371" y="2853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8" name="Freeform 90"/>
            <p:cNvSpPr>
              <a:spLocks/>
            </p:cNvSpPr>
            <p:nvPr/>
          </p:nvSpPr>
          <p:spPr bwMode="auto">
            <a:xfrm>
              <a:off x="1371" y="285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9" name="Rectangle 91"/>
            <p:cNvSpPr>
              <a:spLocks noChangeArrowheads="1"/>
            </p:cNvSpPr>
            <p:nvPr/>
          </p:nvSpPr>
          <p:spPr bwMode="auto">
            <a:xfrm>
              <a:off x="1371" y="3103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0" name="Freeform 92"/>
            <p:cNvSpPr>
              <a:spLocks/>
            </p:cNvSpPr>
            <p:nvPr/>
          </p:nvSpPr>
          <p:spPr bwMode="auto">
            <a:xfrm>
              <a:off x="1371" y="310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1" name="Rectangle 93"/>
            <p:cNvSpPr>
              <a:spLocks noChangeArrowheads="1"/>
            </p:cNvSpPr>
            <p:nvPr/>
          </p:nvSpPr>
          <p:spPr bwMode="auto">
            <a:xfrm>
              <a:off x="1497" y="310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2" name="Freeform 94"/>
            <p:cNvSpPr>
              <a:spLocks/>
            </p:cNvSpPr>
            <p:nvPr/>
          </p:nvSpPr>
          <p:spPr bwMode="auto">
            <a:xfrm>
              <a:off x="1497" y="310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3" name="Rectangle 95"/>
            <p:cNvSpPr>
              <a:spLocks noChangeArrowheads="1"/>
            </p:cNvSpPr>
            <p:nvPr/>
          </p:nvSpPr>
          <p:spPr bwMode="auto">
            <a:xfrm>
              <a:off x="1622" y="310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4" name="Freeform 96"/>
            <p:cNvSpPr>
              <a:spLocks/>
            </p:cNvSpPr>
            <p:nvPr/>
          </p:nvSpPr>
          <p:spPr bwMode="auto">
            <a:xfrm>
              <a:off x="1622" y="310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5" name="Rectangle 97"/>
            <p:cNvSpPr>
              <a:spLocks noChangeArrowheads="1"/>
            </p:cNvSpPr>
            <p:nvPr/>
          </p:nvSpPr>
          <p:spPr bwMode="auto">
            <a:xfrm>
              <a:off x="1371" y="3229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6" name="Freeform 98"/>
            <p:cNvSpPr>
              <a:spLocks/>
            </p:cNvSpPr>
            <p:nvPr/>
          </p:nvSpPr>
          <p:spPr bwMode="auto">
            <a:xfrm>
              <a:off x="1371" y="3229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7" name="Rectangle 99"/>
            <p:cNvSpPr>
              <a:spLocks noChangeArrowheads="1"/>
            </p:cNvSpPr>
            <p:nvPr/>
          </p:nvSpPr>
          <p:spPr bwMode="auto">
            <a:xfrm>
              <a:off x="1497" y="322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8" name="Freeform 100"/>
            <p:cNvSpPr>
              <a:spLocks/>
            </p:cNvSpPr>
            <p:nvPr/>
          </p:nvSpPr>
          <p:spPr bwMode="auto">
            <a:xfrm>
              <a:off x="1497" y="3229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9" name="Rectangle 101"/>
            <p:cNvSpPr>
              <a:spLocks noChangeArrowheads="1"/>
            </p:cNvSpPr>
            <p:nvPr/>
          </p:nvSpPr>
          <p:spPr bwMode="auto">
            <a:xfrm>
              <a:off x="1371" y="3354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0" name="Freeform 102"/>
            <p:cNvSpPr>
              <a:spLocks/>
            </p:cNvSpPr>
            <p:nvPr/>
          </p:nvSpPr>
          <p:spPr bwMode="auto">
            <a:xfrm>
              <a:off x="1371" y="335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1" name="Rectangle 103"/>
            <p:cNvSpPr>
              <a:spLocks noChangeArrowheads="1"/>
            </p:cNvSpPr>
            <p:nvPr/>
          </p:nvSpPr>
          <p:spPr bwMode="auto">
            <a:xfrm>
              <a:off x="1497" y="335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2" name="Freeform 104"/>
            <p:cNvSpPr>
              <a:spLocks/>
            </p:cNvSpPr>
            <p:nvPr/>
          </p:nvSpPr>
          <p:spPr bwMode="auto">
            <a:xfrm>
              <a:off x="1497" y="3354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3" name="Rectangle 105"/>
            <p:cNvSpPr>
              <a:spLocks noChangeArrowheads="1"/>
            </p:cNvSpPr>
            <p:nvPr/>
          </p:nvSpPr>
          <p:spPr bwMode="auto">
            <a:xfrm>
              <a:off x="1371" y="347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4" name="Freeform 106"/>
            <p:cNvSpPr>
              <a:spLocks/>
            </p:cNvSpPr>
            <p:nvPr/>
          </p:nvSpPr>
          <p:spPr bwMode="auto">
            <a:xfrm>
              <a:off x="1371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5" name="Rectangle 107"/>
            <p:cNvSpPr>
              <a:spLocks noChangeArrowheads="1"/>
            </p:cNvSpPr>
            <p:nvPr/>
          </p:nvSpPr>
          <p:spPr bwMode="auto">
            <a:xfrm>
              <a:off x="1497" y="347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6" name="Freeform 108"/>
            <p:cNvSpPr>
              <a:spLocks/>
            </p:cNvSpPr>
            <p:nvPr/>
          </p:nvSpPr>
          <p:spPr bwMode="auto">
            <a:xfrm>
              <a:off x="1497" y="347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7" name="Rectangle 109"/>
            <p:cNvSpPr>
              <a:spLocks noChangeArrowheads="1"/>
            </p:cNvSpPr>
            <p:nvPr/>
          </p:nvSpPr>
          <p:spPr bwMode="auto">
            <a:xfrm>
              <a:off x="1622" y="347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8" name="Freeform 110"/>
            <p:cNvSpPr>
              <a:spLocks/>
            </p:cNvSpPr>
            <p:nvPr/>
          </p:nvSpPr>
          <p:spPr bwMode="auto">
            <a:xfrm>
              <a:off x="1622" y="347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9" name="Rectangle 111"/>
            <p:cNvSpPr>
              <a:spLocks noChangeArrowheads="1"/>
            </p:cNvSpPr>
            <p:nvPr/>
          </p:nvSpPr>
          <p:spPr bwMode="auto">
            <a:xfrm>
              <a:off x="1747" y="347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0" name="Freeform 112"/>
            <p:cNvSpPr>
              <a:spLocks/>
            </p:cNvSpPr>
            <p:nvPr/>
          </p:nvSpPr>
          <p:spPr bwMode="auto">
            <a:xfrm>
              <a:off x="1747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1" name="Rectangle 113"/>
            <p:cNvSpPr>
              <a:spLocks noChangeArrowheads="1"/>
            </p:cNvSpPr>
            <p:nvPr/>
          </p:nvSpPr>
          <p:spPr bwMode="auto">
            <a:xfrm>
              <a:off x="879" y="1218"/>
              <a:ext cx="4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A</a:t>
              </a:r>
              <a:endParaRPr lang="en-US"/>
            </a:p>
          </p:txBody>
        </p:sp>
        <p:sp>
          <p:nvSpPr>
            <p:cNvPr id="140402" name="Rectangle 114"/>
            <p:cNvSpPr>
              <a:spLocks noChangeArrowheads="1"/>
            </p:cNvSpPr>
            <p:nvPr/>
          </p:nvSpPr>
          <p:spPr bwMode="auto">
            <a:xfrm>
              <a:off x="1505" y="1218"/>
              <a:ext cx="4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B</a:t>
              </a:r>
              <a:endParaRPr lang="en-US"/>
            </a:p>
          </p:txBody>
        </p:sp>
        <p:sp>
          <p:nvSpPr>
            <p:cNvPr id="140403" name="Rectangle 115"/>
            <p:cNvSpPr>
              <a:spLocks noChangeArrowheads="1"/>
            </p:cNvSpPr>
            <p:nvPr/>
          </p:nvSpPr>
          <p:spPr bwMode="auto">
            <a:xfrm>
              <a:off x="879" y="2721"/>
              <a:ext cx="4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C</a:t>
              </a:r>
              <a:endParaRPr lang="en-US"/>
            </a:p>
          </p:txBody>
        </p:sp>
        <p:sp>
          <p:nvSpPr>
            <p:cNvPr id="140404" name="Rectangle 116"/>
            <p:cNvSpPr>
              <a:spLocks noChangeArrowheads="1"/>
            </p:cNvSpPr>
            <p:nvPr/>
          </p:nvSpPr>
          <p:spPr bwMode="auto">
            <a:xfrm>
              <a:off x="1380" y="2721"/>
              <a:ext cx="4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D</a:t>
              </a:r>
              <a:endParaRPr lang="en-US"/>
            </a:p>
          </p:txBody>
        </p:sp>
        <p:sp>
          <p:nvSpPr>
            <p:cNvPr id="140405" name="Rectangle 117"/>
            <p:cNvSpPr>
              <a:spLocks noChangeArrowheads="1"/>
            </p:cNvSpPr>
            <p:nvPr/>
          </p:nvSpPr>
          <p:spPr bwMode="auto">
            <a:xfrm rot="5400000">
              <a:off x="484" y="1694"/>
              <a:ext cx="31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Arial" charset="0"/>
                </a:rPr>
                <a:t>Time  </a:t>
              </a:r>
              <a:endParaRPr lang="en-US"/>
            </a:p>
          </p:txBody>
        </p:sp>
        <p:sp>
          <p:nvSpPr>
            <p:cNvPr id="140406" name="Freeform 118"/>
            <p:cNvSpPr>
              <a:spLocks/>
            </p:cNvSpPr>
            <p:nvPr/>
          </p:nvSpPr>
          <p:spPr bwMode="auto">
            <a:xfrm>
              <a:off x="629" y="1882"/>
              <a:ext cx="34" cy="90"/>
            </a:xfrm>
            <a:custGeom>
              <a:avLst/>
              <a:gdLst>
                <a:gd name="T0" fmla="*/ 156 w 205"/>
                <a:gd name="T1" fmla="*/ 469 h 540"/>
                <a:gd name="T2" fmla="*/ 117 w 205"/>
                <a:gd name="T3" fmla="*/ 523 h 540"/>
                <a:gd name="T4" fmla="*/ 96 w 205"/>
                <a:gd name="T5" fmla="*/ 537 h 540"/>
                <a:gd name="T6" fmla="*/ 92 w 205"/>
                <a:gd name="T7" fmla="*/ 530 h 540"/>
                <a:gd name="T8" fmla="*/ 89 w 205"/>
                <a:gd name="T9" fmla="*/ 523 h 540"/>
                <a:gd name="T10" fmla="*/ 84 w 205"/>
                <a:gd name="T11" fmla="*/ 516 h 540"/>
                <a:gd name="T12" fmla="*/ 81 w 205"/>
                <a:gd name="T13" fmla="*/ 509 h 540"/>
                <a:gd name="T14" fmla="*/ 76 w 205"/>
                <a:gd name="T15" fmla="*/ 502 h 540"/>
                <a:gd name="T16" fmla="*/ 71 w 205"/>
                <a:gd name="T17" fmla="*/ 495 h 540"/>
                <a:gd name="T18" fmla="*/ 66 w 205"/>
                <a:gd name="T19" fmla="*/ 489 h 540"/>
                <a:gd name="T20" fmla="*/ 63 w 205"/>
                <a:gd name="T21" fmla="*/ 484 h 540"/>
                <a:gd name="T22" fmla="*/ 57 w 205"/>
                <a:gd name="T23" fmla="*/ 477 h 540"/>
                <a:gd name="T24" fmla="*/ 51 w 205"/>
                <a:gd name="T25" fmla="*/ 470 h 540"/>
                <a:gd name="T26" fmla="*/ 44 w 205"/>
                <a:gd name="T27" fmla="*/ 463 h 540"/>
                <a:gd name="T28" fmla="*/ 37 w 205"/>
                <a:gd name="T29" fmla="*/ 456 h 540"/>
                <a:gd name="T30" fmla="*/ 28 w 205"/>
                <a:gd name="T31" fmla="*/ 447 h 540"/>
                <a:gd name="T32" fmla="*/ 19 w 205"/>
                <a:gd name="T33" fmla="*/ 439 h 540"/>
                <a:gd name="T34" fmla="*/ 9 w 205"/>
                <a:gd name="T35" fmla="*/ 431 h 540"/>
                <a:gd name="T36" fmla="*/ 0 w 205"/>
                <a:gd name="T37" fmla="*/ 421 h 540"/>
                <a:gd name="T38" fmla="*/ 5 w 205"/>
                <a:gd name="T39" fmla="*/ 401 h 540"/>
                <a:gd name="T40" fmla="*/ 18 w 205"/>
                <a:gd name="T41" fmla="*/ 408 h 540"/>
                <a:gd name="T42" fmla="*/ 31 w 205"/>
                <a:gd name="T43" fmla="*/ 414 h 540"/>
                <a:gd name="T44" fmla="*/ 43 w 205"/>
                <a:gd name="T45" fmla="*/ 421 h 540"/>
                <a:gd name="T46" fmla="*/ 54 w 205"/>
                <a:gd name="T47" fmla="*/ 428 h 540"/>
                <a:gd name="T48" fmla="*/ 64 w 205"/>
                <a:gd name="T49" fmla="*/ 436 h 540"/>
                <a:gd name="T50" fmla="*/ 73 w 205"/>
                <a:gd name="T51" fmla="*/ 444 h 540"/>
                <a:gd name="T52" fmla="*/ 83 w 205"/>
                <a:gd name="T53" fmla="*/ 451 h 540"/>
                <a:gd name="T54" fmla="*/ 88 w 205"/>
                <a:gd name="T55" fmla="*/ 456 h 540"/>
                <a:gd name="T56" fmla="*/ 117 w 205"/>
                <a:gd name="T57" fmla="*/ 456 h 540"/>
                <a:gd name="T58" fmla="*/ 123 w 205"/>
                <a:gd name="T59" fmla="*/ 451 h 540"/>
                <a:gd name="T60" fmla="*/ 130 w 205"/>
                <a:gd name="T61" fmla="*/ 446 h 540"/>
                <a:gd name="T62" fmla="*/ 136 w 205"/>
                <a:gd name="T63" fmla="*/ 441 h 540"/>
                <a:gd name="T64" fmla="*/ 141 w 205"/>
                <a:gd name="T65" fmla="*/ 437 h 540"/>
                <a:gd name="T66" fmla="*/ 146 w 205"/>
                <a:gd name="T67" fmla="*/ 433 h 540"/>
                <a:gd name="T68" fmla="*/ 150 w 205"/>
                <a:gd name="T69" fmla="*/ 430 h 540"/>
                <a:gd name="T70" fmla="*/ 155 w 205"/>
                <a:gd name="T71" fmla="*/ 427 h 540"/>
                <a:gd name="T72" fmla="*/ 159 w 205"/>
                <a:gd name="T73" fmla="*/ 425 h 540"/>
                <a:gd name="T74" fmla="*/ 161 w 205"/>
                <a:gd name="T75" fmla="*/ 424 h 540"/>
                <a:gd name="T76" fmla="*/ 165 w 205"/>
                <a:gd name="T77" fmla="*/ 421 h 540"/>
                <a:gd name="T78" fmla="*/ 169 w 205"/>
                <a:gd name="T79" fmla="*/ 418 h 540"/>
                <a:gd name="T80" fmla="*/ 174 w 205"/>
                <a:gd name="T81" fmla="*/ 415 h 540"/>
                <a:gd name="T82" fmla="*/ 180 w 205"/>
                <a:gd name="T83" fmla="*/ 412 h 540"/>
                <a:gd name="T84" fmla="*/ 187 w 205"/>
                <a:gd name="T85" fmla="*/ 408 h 540"/>
                <a:gd name="T86" fmla="*/ 194 w 205"/>
                <a:gd name="T87" fmla="*/ 405 h 540"/>
                <a:gd name="T88" fmla="*/ 202 w 205"/>
                <a:gd name="T89" fmla="*/ 401 h 540"/>
                <a:gd name="T90" fmla="*/ 205 w 205"/>
                <a:gd name="T91" fmla="*/ 42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540">
                  <a:moveTo>
                    <a:pt x="205" y="421"/>
                  </a:moveTo>
                  <a:lnTo>
                    <a:pt x="178" y="446"/>
                  </a:lnTo>
                  <a:lnTo>
                    <a:pt x="156" y="469"/>
                  </a:lnTo>
                  <a:lnTo>
                    <a:pt x="142" y="488"/>
                  </a:lnTo>
                  <a:lnTo>
                    <a:pt x="128" y="505"/>
                  </a:lnTo>
                  <a:lnTo>
                    <a:pt x="117" y="523"/>
                  </a:lnTo>
                  <a:lnTo>
                    <a:pt x="110" y="540"/>
                  </a:lnTo>
                  <a:lnTo>
                    <a:pt x="97" y="540"/>
                  </a:lnTo>
                  <a:lnTo>
                    <a:pt x="96" y="537"/>
                  </a:lnTo>
                  <a:lnTo>
                    <a:pt x="95" y="535"/>
                  </a:lnTo>
                  <a:lnTo>
                    <a:pt x="94" y="533"/>
                  </a:lnTo>
                  <a:lnTo>
                    <a:pt x="92" y="530"/>
                  </a:lnTo>
                  <a:lnTo>
                    <a:pt x="91" y="528"/>
                  </a:lnTo>
                  <a:lnTo>
                    <a:pt x="90" y="525"/>
                  </a:lnTo>
                  <a:lnTo>
                    <a:pt x="89" y="523"/>
                  </a:lnTo>
                  <a:lnTo>
                    <a:pt x="88" y="521"/>
                  </a:lnTo>
                  <a:lnTo>
                    <a:pt x="85" y="518"/>
                  </a:lnTo>
                  <a:lnTo>
                    <a:pt x="84" y="516"/>
                  </a:lnTo>
                  <a:lnTo>
                    <a:pt x="83" y="514"/>
                  </a:lnTo>
                  <a:lnTo>
                    <a:pt x="82" y="511"/>
                  </a:lnTo>
                  <a:lnTo>
                    <a:pt x="81" y="509"/>
                  </a:lnTo>
                  <a:lnTo>
                    <a:pt x="79" y="507"/>
                  </a:lnTo>
                  <a:lnTo>
                    <a:pt x="77" y="504"/>
                  </a:lnTo>
                  <a:lnTo>
                    <a:pt x="76" y="502"/>
                  </a:lnTo>
                  <a:lnTo>
                    <a:pt x="75" y="499"/>
                  </a:lnTo>
                  <a:lnTo>
                    <a:pt x="72" y="497"/>
                  </a:lnTo>
                  <a:lnTo>
                    <a:pt x="71" y="495"/>
                  </a:lnTo>
                  <a:lnTo>
                    <a:pt x="70" y="494"/>
                  </a:lnTo>
                  <a:lnTo>
                    <a:pt x="67" y="491"/>
                  </a:lnTo>
                  <a:lnTo>
                    <a:pt x="66" y="489"/>
                  </a:lnTo>
                  <a:lnTo>
                    <a:pt x="64" y="486"/>
                  </a:lnTo>
                  <a:lnTo>
                    <a:pt x="63" y="484"/>
                  </a:lnTo>
                  <a:lnTo>
                    <a:pt x="63" y="484"/>
                  </a:lnTo>
                  <a:lnTo>
                    <a:pt x="60" y="482"/>
                  </a:lnTo>
                  <a:lnTo>
                    <a:pt x="59" y="479"/>
                  </a:lnTo>
                  <a:lnTo>
                    <a:pt x="57" y="477"/>
                  </a:lnTo>
                  <a:lnTo>
                    <a:pt x="56" y="475"/>
                  </a:lnTo>
                  <a:lnTo>
                    <a:pt x="53" y="472"/>
                  </a:lnTo>
                  <a:lnTo>
                    <a:pt x="51" y="470"/>
                  </a:lnTo>
                  <a:lnTo>
                    <a:pt x="49" y="467"/>
                  </a:lnTo>
                  <a:lnTo>
                    <a:pt x="46" y="465"/>
                  </a:lnTo>
                  <a:lnTo>
                    <a:pt x="44" y="463"/>
                  </a:lnTo>
                  <a:lnTo>
                    <a:pt x="41" y="460"/>
                  </a:lnTo>
                  <a:lnTo>
                    <a:pt x="39" y="458"/>
                  </a:lnTo>
                  <a:lnTo>
                    <a:pt x="37" y="456"/>
                  </a:lnTo>
                  <a:lnTo>
                    <a:pt x="33" y="453"/>
                  </a:lnTo>
                  <a:lnTo>
                    <a:pt x="31" y="450"/>
                  </a:lnTo>
                  <a:lnTo>
                    <a:pt x="28" y="447"/>
                  </a:lnTo>
                  <a:lnTo>
                    <a:pt x="25" y="445"/>
                  </a:lnTo>
                  <a:lnTo>
                    <a:pt x="23" y="441"/>
                  </a:lnTo>
                  <a:lnTo>
                    <a:pt x="19" y="439"/>
                  </a:lnTo>
                  <a:lnTo>
                    <a:pt x="17" y="437"/>
                  </a:lnTo>
                  <a:lnTo>
                    <a:pt x="13" y="433"/>
                  </a:lnTo>
                  <a:lnTo>
                    <a:pt x="9" y="431"/>
                  </a:lnTo>
                  <a:lnTo>
                    <a:pt x="7" y="427"/>
                  </a:lnTo>
                  <a:lnTo>
                    <a:pt x="4" y="42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99"/>
                  </a:lnTo>
                  <a:lnTo>
                    <a:pt x="5" y="401"/>
                  </a:lnTo>
                  <a:lnTo>
                    <a:pt x="9" y="404"/>
                  </a:lnTo>
                  <a:lnTo>
                    <a:pt x="14" y="406"/>
                  </a:lnTo>
                  <a:lnTo>
                    <a:pt x="18" y="408"/>
                  </a:lnTo>
                  <a:lnTo>
                    <a:pt x="23" y="411"/>
                  </a:lnTo>
                  <a:lnTo>
                    <a:pt x="27" y="412"/>
                  </a:lnTo>
                  <a:lnTo>
                    <a:pt x="31" y="414"/>
                  </a:lnTo>
                  <a:lnTo>
                    <a:pt x="36" y="417"/>
                  </a:lnTo>
                  <a:lnTo>
                    <a:pt x="39" y="419"/>
                  </a:lnTo>
                  <a:lnTo>
                    <a:pt x="43" y="421"/>
                  </a:lnTo>
                  <a:lnTo>
                    <a:pt x="46" y="424"/>
                  </a:lnTo>
                  <a:lnTo>
                    <a:pt x="51" y="426"/>
                  </a:lnTo>
                  <a:lnTo>
                    <a:pt x="54" y="428"/>
                  </a:lnTo>
                  <a:lnTo>
                    <a:pt x="58" y="431"/>
                  </a:lnTo>
                  <a:lnTo>
                    <a:pt x="62" y="433"/>
                  </a:lnTo>
                  <a:lnTo>
                    <a:pt x="64" y="436"/>
                  </a:lnTo>
                  <a:lnTo>
                    <a:pt x="67" y="438"/>
                  </a:lnTo>
                  <a:lnTo>
                    <a:pt x="71" y="440"/>
                  </a:lnTo>
                  <a:lnTo>
                    <a:pt x="73" y="444"/>
                  </a:lnTo>
                  <a:lnTo>
                    <a:pt x="77" y="446"/>
                  </a:lnTo>
                  <a:lnTo>
                    <a:pt x="79" y="449"/>
                  </a:lnTo>
                  <a:lnTo>
                    <a:pt x="83" y="451"/>
                  </a:lnTo>
                  <a:lnTo>
                    <a:pt x="85" y="453"/>
                  </a:lnTo>
                  <a:lnTo>
                    <a:pt x="88" y="456"/>
                  </a:lnTo>
                  <a:lnTo>
                    <a:pt x="88" y="456"/>
                  </a:lnTo>
                  <a:lnTo>
                    <a:pt x="88" y="0"/>
                  </a:lnTo>
                  <a:lnTo>
                    <a:pt x="117" y="0"/>
                  </a:lnTo>
                  <a:lnTo>
                    <a:pt x="117" y="456"/>
                  </a:lnTo>
                  <a:lnTo>
                    <a:pt x="120" y="454"/>
                  </a:lnTo>
                  <a:lnTo>
                    <a:pt x="122" y="452"/>
                  </a:lnTo>
                  <a:lnTo>
                    <a:pt x="123" y="451"/>
                  </a:lnTo>
                  <a:lnTo>
                    <a:pt x="125" y="449"/>
                  </a:lnTo>
                  <a:lnTo>
                    <a:pt x="128" y="447"/>
                  </a:lnTo>
                  <a:lnTo>
                    <a:pt x="130" y="446"/>
                  </a:lnTo>
                  <a:lnTo>
                    <a:pt x="131" y="444"/>
                  </a:lnTo>
                  <a:lnTo>
                    <a:pt x="134" y="443"/>
                  </a:lnTo>
                  <a:lnTo>
                    <a:pt x="136" y="441"/>
                  </a:lnTo>
                  <a:lnTo>
                    <a:pt x="137" y="440"/>
                  </a:lnTo>
                  <a:lnTo>
                    <a:pt x="140" y="438"/>
                  </a:lnTo>
                  <a:lnTo>
                    <a:pt x="141" y="437"/>
                  </a:lnTo>
                  <a:lnTo>
                    <a:pt x="143" y="436"/>
                  </a:lnTo>
                  <a:lnTo>
                    <a:pt x="144" y="434"/>
                  </a:lnTo>
                  <a:lnTo>
                    <a:pt x="146" y="433"/>
                  </a:lnTo>
                  <a:lnTo>
                    <a:pt x="148" y="432"/>
                  </a:lnTo>
                  <a:lnTo>
                    <a:pt x="149" y="431"/>
                  </a:lnTo>
                  <a:lnTo>
                    <a:pt x="150" y="430"/>
                  </a:lnTo>
                  <a:lnTo>
                    <a:pt x="152" y="430"/>
                  </a:lnTo>
                  <a:lnTo>
                    <a:pt x="154" y="428"/>
                  </a:lnTo>
                  <a:lnTo>
                    <a:pt x="155" y="427"/>
                  </a:lnTo>
                  <a:lnTo>
                    <a:pt x="156" y="426"/>
                  </a:lnTo>
                  <a:lnTo>
                    <a:pt x="157" y="426"/>
                  </a:lnTo>
                  <a:lnTo>
                    <a:pt x="159" y="425"/>
                  </a:lnTo>
                  <a:lnTo>
                    <a:pt x="159" y="425"/>
                  </a:lnTo>
                  <a:lnTo>
                    <a:pt x="160" y="424"/>
                  </a:lnTo>
                  <a:lnTo>
                    <a:pt x="161" y="424"/>
                  </a:lnTo>
                  <a:lnTo>
                    <a:pt x="162" y="423"/>
                  </a:lnTo>
                  <a:lnTo>
                    <a:pt x="163" y="421"/>
                  </a:lnTo>
                  <a:lnTo>
                    <a:pt x="165" y="421"/>
                  </a:lnTo>
                  <a:lnTo>
                    <a:pt x="166" y="420"/>
                  </a:lnTo>
                  <a:lnTo>
                    <a:pt x="168" y="419"/>
                  </a:lnTo>
                  <a:lnTo>
                    <a:pt x="169" y="418"/>
                  </a:lnTo>
                  <a:lnTo>
                    <a:pt x="170" y="418"/>
                  </a:lnTo>
                  <a:lnTo>
                    <a:pt x="173" y="417"/>
                  </a:lnTo>
                  <a:lnTo>
                    <a:pt x="174" y="415"/>
                  </a:lnTo>
                  <a:lnTo>
                    <a:pt x="176" y="414"/>
                  </a:lnTo>
                  <a:lnTo>
                    <a:pt x="179" y="413"/>
                  </a:lnTo>
                  <a:lnTo>
                    <a:pt x="180" y="412"/>
                  </a:lnTo>
                  <a:lnTo>
                    <a:pt x="182" y="411"/>
                  </a:lnTo>
                  <a:lnTo>
                    <a:pt x="185" y="410"/>
                  </a:lnTo>
                  <a:lnTo>
                    <a:pt x="187" y="408"/>
                  </a:lnTo>
                  <a:lnTo>
                    <a:pt x="189" y="407"/>
                  </a:lnTo>
                  <a:lnTo>
                    <a:pt x="192" y="406"/>
                  </a:lnTo>
                  <a:lnTo>
                    <a:pt x="194" y="405"/>
                  </a:lnTo>
                  <a:lnTo>
                    <a:pt x="196" y="404"/>
                  </a:lnTo>
                  <a:lnTo>
                    <a:pt x="199" y="402"/>
                  </a:lnTo>
                  <a:lnTo>
                    <a:pt x="202" y="401"/>
                  </a:lnTo>
                  <a:lnTo>
                    <a:pt x="205" y="400"/>
                  </a:lnTo>
                  <a:lnTo>
                    <a:pt x="205" y="400"/>
                  </a:lnTo>
                  <a:lnTo>
                    <a:pt x="205" y="42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7" name="Rectangle 119"/>
            <p:cNvSpPr>
              <a:spLocks noChangeArrowheads="1"/>
            </p:cNvSpPr>
            <p:nvPr/>
          </p:nvSpPr>
          <p:spPr bwMode="auto">
            <a:xfrm>
              <a:off x="1338" y="1052"/>
              <a:ext cx="55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Issue slots  </a:t>
              </a:r>
              <a:endParaRPr lang="en-US"/>
            </a:p>
          </p:txBody>
        </p:sp>
        <p:sp>
          <p:nvSpPr>
            <p:cNvPr id="140408" name="Freeform 120"/>
            <p:cNvSpPr>
              <a:spLocks/>
            </p:cNvSpPr>
            <p:nvPr/>
          </p:nvSpPr>
          <p:spPr bwMode="auto">
            <a:xfrm>
              <a:off x="1861" y="1098"/>
              <a:ext cx="90" cy="34"/>
            </a:xfrm>
            <a:custGeom>
              <a:avLst/>
              <a:gdLst>
                <a:gd name="T0" fmla="*/ 421 w 540"/>
                <a:gd name="T1" fmla="*/ 0 h 204"/>
                <a:gd name="T2" fmla="*/ 446 w 540"/>
                <a:gd name="T3" fmla="*/ 27 h 204"/>
                <a:gd name="T4" fmla="*/ 469 w 540"/>
                <a:gd name="T5" fmla="*/ 48 h 204"/>
                <a:gd name="T6" fmla="*/ 488 w 540"/>
                <a:gd name="T7" fmla="*/ 62 h 204"/>
                <a:gd name="T8" fmla="*/ 506 w 540"/>
                <a:gd name="T9" fmla="*/ 77 h 204"/>
                <a:gd name="T10" fmla="*/ 523 w 540"/>
                <a:gd name="T11" fmla="*/ 87 h 204"/>
                <a:gd name="T12" fmla="*/ 540 w 540"/>
                <a:gd name="T13" fmla="*/ 94 h 204"/>
                <a:gd name="T14" fmla="*/ 540 w 540"/>
                <a:gd name="T15" fmla="*/ 107 h 204"/>
                <a:gd name="T16" fmla="*/ 521 w 540"/>
                <a:gd name="T17" fmla="*/ 117 h 204"/>
                <a:gd name="T18" fmla="*/ 502 w 540"/>
                <a:gd name="T19" fmla="*/ 128 h 204"/>
                <a:gd name="T20" fmla="*/ 484 w 540"/>
                <a:gd name="T21" fmla="*/ 142 h 204"/>
                <a:gd name="T22" fmla="*/ 466 w 540"/>
                <a:gd name="T23" fmla="*/ 156 h 204"/>
                <a:gd name="T24" fmla="*/ 446 w 540"/>
                <a:gd name="T25" fmla="*/ 177 h 204"/>
                <a:gd name="T26" fmla="*/ 421 w 540"/>
                <a:gd name="T27" fmla="*/ 204 h 204"/>
                <a:gd name="T28" fmla="*/ 399 w 540"/>
                <a:gd name="T29" fmla="*/ 204 h 204"/>
                <a:gd name="T30" fmla="*/ 401 w 540"/>
                <a:gd name="T31" fmla="*/ 200 h 204"/>
                <a:gd name="T32" fmla="*/ 404 w 540"/>
                <a:gd name="T33" fmla="*/ 195 h 204"/>
                <a:gd name="T34" fmla="*/ 406 w 540"/>
                <a:gd name="T35" fmla="*/ 190 h 204"/>
                <a:gd name="T36" fmla="*/ 408 w 540"/>
                <a:gd name="T37" fmla="*/ 187 h 204"/>
                <a:gd name="T38" fmla="*/ 411 w 540"/>
                <a:gd name="T39" fmla="*/ 182 h 204"/>
                <a:gd name="T40" fmla="*/ 412 w 540"/>
                <a:gd name="T41" fmla="*/ 177 h 204"/>
                <a:gd name="T42" fmla="*/ 414 w 540"/>
                <a:gd name="T43" fmla="*/ 174 h 204"/>
                <a:gd name="T44" fmla="*/ 417 w 540"/>
                <a:gd name="T45" fmla="*/ 169 h 204"/>
                <a:gd name="T46" fmla="*/ 419 w 540"/>
                <a:gd name="T47" fmla="*/ 165 h 204"/>
                <a:gd name="T48" fmla="*/ 421 w 540"/>
                <a:gd name="T49" fmla="*/ 162 h 204"/>
                <a:gd name="T50" fmla="*/ 424 w 540"/>
                <a:gd name="T51" fmla="*/ 158 h 204"/>
                <a:gd name="T52" fmla="*/ 426 w 540"/>
                <a:gd name="T53" fmla="*/ 154 h 204"/>
                <a:gd name="T54" fmla="*/ 429 w 540"/>
                <a:gd name="T55" fmla="*/ 150 h 204"/>
                <a:gd name="T56" fmla="*/ 431 w 540"/>
                <a:gd name="T57" fmla="*/ 146 h 204"/>
                <a:gd name="T58" fmla="*/ 433 w 540"/>
                <a:gd name="T59" fmla="*/ 143 h 204"/>
                <a:gd name="T60" fmla="*/ 436 w 540"/>
                <a:gd name="T61" fmla="*/ 141 h 204"/>
                <a:gd name="T62" fmla="*/ 438 w 540"/>
                <a:gd name="T63" fmla="*/ 137 h 204"/>
                <a:gd name="T64" fmla="*/ 440 w 540"/>
                <a:gd name="T65" fmla="*/ 133 h 204"/>
                <a:gd name="T66" fmla="*/ 444 w 540"/>
                <a:gd name="T67" fmla="*/ 131 h 204"/>
                <a:gd name="T68" fmla="*/ 446 w 540"/>
                <a:gd name="T69" fmla="*/ 128 h 204"/>
                <a:gd name="T70" fmla="*/ 449 w 540"/>
                <a:gd name="T71" fmla="*/ 125 h 204"/>
                <a:gd name="T72" fmla="*/ 451 w 540"/>
                <a:gd name="T73" fmla="*/ 122 h 204"/>
                <a:gd name="T74" fmla="*/ 453 w 540"/>
                <a:gd name="T75" fmla="*/ 119 h 204"/>
                <a:gd name="T76" fmla="*/ 456 w 540"/>
                <a:gd name="T77" fmla="*/ 117 h 204"/>
                <a:gd name="T78" fmla="*/ 456 w 540"/>
                <a:gd name="T79" fmla="*/ 117 h 204"/>
                <a:gd name="T80" fmla="*/ 0 w 540"/>
                <a:gd name="T81" fmla="*/ 117 h 204"/>
                <a:gd name="T82" fmla="*/ 0 w 540"/>
                <a:gd name="T83" fmla="*/ 87 h 204"/>
                <a:gd name="T84" fmla="*/ 456 w 540"/>
                <a:gd name="T85" fmla="*/ 87 h 204"/>
                <a:gd name="T86" fmla="*/ 442 w 540"/>
                <a:gd name="T87" fmla="*/ 70 h 204"/>
                <a:gd name="T88" fmla="*/ 431 w 540"/>
                <a:gd name="T89" fmla="*/ 55 h 204"/>
                <a:gd name="T90" fmla="*/ 425 w 540"/>
                <a:gd name="T91" fmla="*/ 46 h 204"/>
                <a:gd name="T92" fmla="*/ 419 w 540"/>
                <a:gd name="T93" fmla="*/ 38 h 204"/>
                <a:gd name="T94" fmla="*/ 411 w 540"/>
                <a:gd name="T95" fmla="*/ 22 h 204"/>
                <a:gd name="T96" fmla="*/ 400 w 540"/>
                <a:gd name="T97" fmla="*/ 0 h 204"/>
                <a:gd name="T98" fmla="*/ 421 w 540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0" h="204">
                  <a:moveTo>
                    <a:pt x="421" y="0"/>
                  </a:moveTo>
                  <a:lnTo>
                    <a:pt x="446" y="27"/>
                  </a:lnTo>
                  <a:lnTo>
                    <a:pt x="469" y="48"/>
                  </a:lnTo>
                  <a:lnTo>
                    <a:pt x="488" y="62"/>
                  </a:lnTo>
                  <a:lnTo>
                    <a:pt x="506" y="77"/>
                  </a:lnTo>
                  <a:lnTo>
                    <a:pt x="523" y="87"/>
                  </a:lnTo>
                  <a:lnTo>
                    <a:pt x="540" y="94"/>
                  </a:lnTo>
                  <a:lnTo>
                    <a:pt x="540" y="107"/>
                  </a:lnTo>
                  <a:lnTo>
                    <a:pt x="521" y="117"/>
                  </a:lnTo>
                  <a:lnTo>
                    <a:pt x="502" y="128"/>
                  </a:lnTo>
                  <a:lnTo>
                    <a:pt x="484" y="142"/>
                  </a:lnTo>
                  <a:lnTo>
                    <a:pt x="466" y="156"/>
                  </a:lnTo>
                  <a:lnTo>
                    <a:pt x="446" y="177"/>
                  </a:lnTo>
                  <a:lnTo>
                    <a:pt x="421" y="204"/>
                  </a:lnTo>
                  <a:lnTo>
                    <a:pt x="399" y="204"/>
                  </a:lnTo>
                  <a:lnTo>
                    <a:pt x="401" y="200"/>
                  </a:lnTo>
                  <a:lnTo>
                    <a:pt x="404" y="195"/>
                  </a:lnTo>
                  <a:lnTo>
                    <a:pt x="406" y="190"/>
                  </a:lnTo>
                  <a:lnTo>
                    <a:pt x="408" y="187"/>
                  </a:lnTo>
                  <a:lnTo>
                    <a:pt x="411" y="182"/>
                  </a:lnTo>
                  <a:lnTo>
                    <a:pt x="412" y="177"/>
                  </a:lnTo>
                  <a:lnTo>
                    <a:pt x="414" y="174"/>
                  </a:lnTo>
                  <a:lnTo>
                    <a:pt x="417" y="169"/>
                  </a:lnTo>
                  <a:lnTo>
                    <a:pt x="419" y="165"/>
                  </a:lnTo>
                  <a:lnTo>
                    <a:pt x="421" y="162"/>
                  </a:lnTo>
                  <a:lnTo>
                    <a:pt x="424" y="158"/>
                  </a:lnTo>
                  <a:lnTo>
                    <a:pt x="426" y="154"/>
                  </a:lnTo>
                  <a:lnTo>
                    <a:pt x="429" y="150"/>
                  </a:lnTo>
                  <a:lnTo>
                    <a:pt x="431" y="146"/>
                  </a:lnTo>
                  <a:lnTo>
                    <a:pt x="433" y="143"/>
                  </a:lnTo>
                  <a:lnTo>
                    <a:pt x="436" y="141"/>
                  </a:lnTo>
                  <a:lnTo>
                    <a:pt x="438" y="137"/>
                  </a:lnTo>
                  <a:lnTo>
                    <a:pt x="440" y="133"/>
                  </a:lnTo>
                  <a:lnTo>
                    <a:pt x="444" y="131"/>
                  </a:lnTo>
                  <a:lnTo>
                    <a:pt x="446" y="128"/>
                  </a:lnTo>
                  <a:lnTo>
                    <a:pt x="449" y="125"/>
                  </a:lnTo>
                  <a:lnTo>
                    <a:pt x="451" y="122"/>
                  </a:lnTo>
                  <a:lnTo>
                    <a:pt x="453" y="119"/>
                  </a:lnTo>
                  <a:lnTo>
                    <a:pt x="456" y="117"/>
                  </a:lnTo>
                  <a:lnTo>
                    <a:pt x="456" y="117"/>
                  </a:lnTo>
                  <a:lnTo>
                    <a:pt x="0" y="117"/>
                  </a:lnTo>
                  <a:lnTo>
                    <a:pt x="0" y="87"/>
                  </a:lnTo>
                  <a:lnTo>
                    <a:pt x="456" y="87"/>
                  </a:lnTo>
                  <a:lnTo>
                    <a:pt x="442" y="70"/>
                  </a:lnTo>
                  <a:lnTo>
                    <a:pt x="431" y="55"/>
                  </a:lnTo>
                  <a:lnTo>
                    <a:pt x="425" y="46"/>
                  </a:lnTo>
                  <a:lnTo>
                    <a:pt x="419" y="38"/>
                  </a:lnTo>
                  <a:lnTo>
                    <a:pt x="411" y="22"/>
                  </a:lnTo>
                  <a:lnTo>
                    <a:pt x="400" y="0"/>
                  </a:lnTo>
                  <a:lnTo>
                    <a:pt x="42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9" name="Rectangle 121"/>
            <p:cNvSpPr>
              <a:spLocks noChangeArrowheads="1"/>
            </p:cNvSpPr>
            <p:nvPr/>
          </p:nvSpPr>
          <p:spPr bwMode="auto">
            <a:xfrm>
              <a:off x="4511" y="926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SMT</a:t>
              </a:r>
              <a:endParaRPr lang="en-US"/>
            </a:p>
          </p:txBody>
        </p:sp>
        <p:sp>
          <p:nvSpPr>
            <p:cNvPr id="140410" name="Rectangle 122"/>
            <p:cNvSpPr>
              <a:spLocks noChangeArrowheads="1"/>
            </p:cNvSpPr>
            <p:nvPr/>
          </p:nvSpPr>
          <p:spPr bwMode="auto">
            <a:xfrm>
              <a:off x="4378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1" name="Freeform 123"/>
            <p:cNvSpPr>
              <a:spLocks/>
            </p:cNvSpPr>
            <p:nvPr/>
          </p:nvSpPr>
          <p:spPr bwMode="auto">
            <a:xfrm>
              <a:off x="4378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2" name="Rectangle 124"/>
            <p:cNvSpPr>
              <a:spLocks noChangeArrowheads="1"/>
            </p:cNvSpPr>
            <p:nvPr/>
          </p:nvSpPr>
          <p:spPr bwMode="auto">
            <a:xfrm>
              <a:off x="4503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3" name="Freeform 125"/>
            <p:cNvSpPr>
              <a:spLocks/>
            </p:cNvSpPr>
            <p:nvPr/>
          </p:nvSpPr>
          <p:spPr bwMode="auto">
            <a:xfrm>
              <a:off x="4503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4" name="Rectangle 126"/>
            <p:cNvSpPr>
              <a:spLocks noChangeArrowheads="1"/>
            </p:cNvSpPr>
            <p:nvPr/>
          </p:nvSpPr>
          <p:spPr bwMode="auto">
            <a:xfrm>
              <a:off x="4628" y="105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5" name="Freeform 127"/>
            <p:cNvSpPr>
              <a:spLocks/>
            </p:cNvSpPr>
            <p:nvPr/>
          </p:nvSpPr>
          <p:spPr bwMode="auto">
            <a:xfrm>
              <a:off x="4628" y="1058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6" name="Rectangle 128"/>
            <p:cNvSpPr>
              <a:spLocks noChangeArrowheads="1"/>
            </p:cNvSpPr>
            <p:nvPr/>
          </p:nvSpPr>
          <p:spPr bwMode="auto">
            <a:xfrm>
              <a:off x="4754" y="105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7" name="Freeform 129"/>
            <p:cNvSpPr>
              <a:spLocks/>
            </p:cNvSpPr>
            <p:nvPr/>
          </p:nvSpPr>
          <p:spPr bwMode="auto">
            <a:xfrm>
              <a:off x="4754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8" name="Rectangle 130"/>
            <p:cNvSpPr>
              <a:spLocks noChangeArrowheads="1"/>
            </p:cNvSpPr>
            <p:nvPr/>
          </p:nvSpPr>
          <p:spPr bwMode="auto">
            <a:xfrm>
              <a:off x="4378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9" name="Freeform 131"/>
            <p:cNvSpPr>
              <a:spLocks/>
            </p:cNvSpPr>
            <p:nvPr/>
          </p:nvSpPr>
          <p:spPr bwMode="auto">
            <a:xfrm>
              <a:off x="4378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0" name="Rectangle 132"/>
            <p:cNvSpPr>
              <a:spLocks noChangeArrowheads="1"/>
            </p:cNvSpPr>
            <p:nvPr/>
          </p:nvSpPr>
          <p:spPr bwMode="auto">
            <a:xfrm>
              <a:off x="4503" y="1183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1" name="Freeform 133"/>
            <p:cNvSpPr>
              <a:spLocks/>
            </p:cNvSpPr>
            <p:nvPr/>
          </p:nvSpPr>
          <p:spPr bwMode="auto">
            <a:xfrm>
              <a:off x="4503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2" name="Rectangle 134"/>
            <p:cNvSpPr>
              <a:spLocks noChangeArrowheads="1"/>
            </p:cNvSpPr>
            <p:nvPr/>
          </p:nvSpPr>
          <p:spPr bwMode="auto">
            <a:xfrm>
              <a:off x="4628" y="1183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3" name="Freeform 135"/>
            <p:cNvSpPr>
              <a:spLocks/>
            </p:cNvSpPr>
            <p:nvPr/>
          </p:nvSpPr>
          <p:spPr bwMode="auto">
            <a:xfrm>
              <a:off x="4628" y="1183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4" name="Rectangle 136"/>
            <p:cNvSpPr>
              <a:spLocks noChangeArrowheads="1"/>
            </p:cNvSpPr>
            <p:nvPr/>
          </p:nvSpPr>
          <p:spPr bwMode="auto">
            <a:xfrm>
              <a:off x="4754" y="1183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5" name="Freeform 137"/>
            <p:cNvSpPr>
              <a:spLocks/>
            </p:cNvSpPr>
            <p:nvPr/>
          </p:nvSpPr>
          <p:spPr bwMode="auto">
            <a:xfrm>
              <a:off x="4754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6" name="Rectangle 138"/>
            <p:cNvSpPr>
              <a:spLocks noChangeArrowheads="1"/>
            </p:cNvSpPr>
            <p:nvPr/>
          </p:nvSpPr>
          <p:spPr bwMode="auto">
            <a:xfrm>
              <a:off x="4378" y="1308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7" name="Freeform 139"/>
            <p:cNvSpPr>
              <a:spLocks/>
            </p:cNvSpPr>
            <p:nvPr/>
          </p:nvSpPr>
          <p:spPr bwMode="auto">
            <a:xfrm>
              <a:off x="4378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8" name="Rectangle 140"/>
            <p:cNvSpPr>
              <a:spLocks noChangeArrowheads="1"/>
            </p:cNvSpPr>
            <p:nvPr/>
          </p:nvSpPr>
          <p:spPr bwMode="auto">
            <a:xfrm>
              <a:off x="4503" y="1308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9" name="Freeform 141"/>
            <p:cNvSpPr>
              <a:spLocks/>
            </p:cNvSpPr>
            <p:nvPr/>
          </p:nvSpPr>
          <p:spPr bwMode="auto">
            <a:xfrm>
              <a:off x="4503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0" name="Rectangle 142"/>
            <p:cNvSpPr>
              <a:spLocks noChangeArrowheads="1"/>
            </p:cNvSpPr>
            <p:nvPr/>
          </p:nvSpPr>
          <p:spPr bwMode="auto">
            <a:xfrm>
              <a:off x="4628" y="1308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1" name="Freeform 143"/>
            <p:cNvSpPr>
              <a:spLocks/>
            </p:cNvSpPr>
            <p:nvPr/>
          </p:nvSpPr>
          <p:spPr bwMode="auto">
            <a:xfrm>
              <a:off x="4628" y="1308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2" name="Rectangle 144"/>
            <p:cNvSpPr>
              <a:spLocks noChangeArrowheads="1"/>
            </p:cNvSpPr>
            <p:nvPr/>
          </p:nvSpPr>
          <p:spPr bwMode="auto">
            <a:xfrm>
              <a:off x="4754" y="130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3" name="Freeform 145"/>
            <p:cNvSpPr>
              <a:spLocks/>
            </p:cNvSpPr>
            <p:nvPr/>
          </p:nvSpPr>
          <p:spPr bwMode="auto">
            <a:xfrm>
              <a:off x="4754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4" name="Rectangle 146"/>
            <p:cNvSpPr>
              <a:spLocks noChangeArrowheads="1"/>
            </p:cNvSpPr>
            <p:nvPr/>
          </p:nvSpPr>
          <p:spPr bwMode="auto">
            <a:xfrm>
              <a:off x="4378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5" name="Freeform 147"/>
            <p:cNvSpPr>
              <a:spLocks/>
            </p:cNvSpPr>
            <p:nvPr/>
          </p:nvSpPr>
          <p:spPr bwMode="auto">
            <a:xfrm>
              <a:off x="4378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6" name="Rectangle 148"/>
            <p:cNvSpPr>
              <a:spLocks noChangeArrowheads="1"/>
            </p:cNvSpPr>
            <p:nvPr/>
          </p:nvSpPr>
          <p:spPr bwMode="auto">
            <a:xfrm>
              <a:off x="4503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7" name="Freeform 149"/>
            <p:cNvSpPr>
              <a:spLocks/>
            </p:cNvSpPr>
            <p:nvPr/>
          </p:nvSpPr>
          <p:spPr bwMode="auto">
            <a:xfrm>
              <a:off x="4503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8" name="Rectangle 150"/>
            <p:cNvSpPr>
              <a:spLocks noChangeArrowheads="1"/>
            </p:cNvSpPr>
            <p:nvPr/>
          </p:nvSpPr>
          <p:spPr bwMode="auto">
            <a:xfrm>
              <a:off x="4628" y="1433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9" name="Freeform 151"/>
            <p:cNvSpPr>
              <a:spLocks/>
            </p:cNvSpPr>
            <p:nvPr/>
          </p:nvSpPr>
          <p:spPr bwMode="auto">
            <a:xfrm>
              <a:off x="4628" y="1433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0" name="Rectangle 152"/>
            <p:cNvSpPr>
              <a:spLocks noChangeArrowheads="1"/>
            </p:cNvSpPr>
            <p:nvPr/>
          </p:nvSpPr>
          <p:spPr bwMode="auto">
            <a:xfrm>
              <a:off x="4754" y="1433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1" name="Freeform 153"/>
            <p:cNvSpPr>
              <a:spLocks/>
            </p:cNvSpPr>
            <p:nvPr/>
          </p:nvSpPr>
          <p:spPr bwMode="auto">
            <a:xfrm>
              <a:off x="4754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2" name="Rectangle 154"/>
            <p:cNvSpPr>
              <a:spLocks noChangeArrowheads="1"/>
            </p:cNvSpPr>
            <p:nvPr/>
          </p:nvSpPr>
          <p:spPr bwMode="auto">
            <a:xfrm>
              <a:off x="3593" y="926"/>
              <a:ext cx="40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Fine MT</a:t>
              </a:r>
              <a:endParaRPr lang="en-US"/>
            </a:p>
          </p:txBody>
        </p:sp>
        <p:sp>
          <p:nvSpPr>
            <p:cNvPr id="140443" name="Rectangle 155"/>
            <p:cNvSpPr>
              <a:spLocks noChangeArrowheads="1"/>
            </p:cNvSpPr>
            <p:nvPr/>
          </p:nvSpPr>
          <p:spPr bwMode="auto">
            <a:xfrm>
              <a:off x="3585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4" name="Freeform 156"/>
            <p:cNvSpPr>
              <a:spLocks/>
            </p:cNvSpPr>
            <p:nvPr/>
          </p:nvSpPr>
          <p:spPr bwMode="auto">
            <a:xfrm>
              <a:off x="3585" y="1058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5" name="Rectangle 157"/>
            <p:cNvSpPr>
              <a:spLocks noChangeArrowheads="1"/>
            </p:cNvSpPr>
            <p:nvPr/>
          </p:nvSpPr>
          <p:spPr bwMode="auto">
            <a:xfrm>
              <a:off x="3710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6" name="Freeform 158"/>
            <p:cNvSpPr>
              <a:spLocks/>
            </p:cNvSpPr>
            <p:nvPr/>
          </p:nvSpPr>
          <p:spPr bwMode="auto">
            <a:xfrm>
              <a:off x="3710" y="1058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7" name="Rectangle 159"/>
            <p:cNvSpPr>
              <a:spLocks noChangeArrowheads="1"/>
            </p:cNvSpPr>
            <p:nvPr/>
          </p:nvSpPr>
          <p:spPr bwMode="auto">
            <a:xfrm>
              <a:off x="3585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8" name="Freeform 160"/>
            <p:cNvSpPr>
              <a:spLocks/>
            </p:cNvSpPr>
            <p:nvPr/>
          </p:nvSpPr>
          <p:spPr bwMode="auto">
            <a:xfrm>
              <a:off x="3585" y="1183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9" name="Rectangle 161"/>
            <p:cNvSpPr>
              <a:spLocks noChangeArrowheads="1"/>
            </p:cNvSpPr>
            <p:nvPr/>
          </p:nvSpPr>
          <p:spPr bwMode="auto">
            <a:xfrm>
              <a:off x="3710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0" name="Freeform 162"/>
            <p:cNvSpPr>
              <a:spLocks/>
            </p:cNvSpPr>
            <p:nvPr/>
          </p:nvSpPr>
          <p:spPr bwMode="auto">
            <a:xfrm>
              <a:off x="3710" y="1183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1" name="Rectangle 163"/>
            <p:cNvSpPr>
              <a:spLocks noChangeArrowheads="1"/>
            </p:cNvSpPr>
            <p:nvPr/>
          </p:nvSpPr>
          <p:spPr bwMode="auto">
            <a:xfrm>
              <a:off x="3835" y="1183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2" name="Freeform 164"/>
            <p:cNvSpPr>
              <a:spLocks/>
            </p:cNvSpPr>
            <p:nvPr/>
          </p:nvSpPr>
          <p:spPr bwMode="auto">
            <a:xfrm>
              <a:off x="3835" y="1183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3" name="Rectangle 165"/>
            <p:cNvSpPr>
              <a:spLocks noChangeArrowheads="1"/>
            </p:cNvSpPr>
            <p:nvPr/>
          </p:nvSpPr>
          <p:spPr bwMode="auto">
            <a:xfrm>
              <a:off x="3585" y="1308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4" name="Freeform 166"/>
            <p:cNvSpPr>
              <a:spLocks/>
            </p:cNvSpPr>
            <p:nvPr/>
          </p:nvSpPr>
          <p:spPr bwMode="auto">
            <a:xfrm>
              <a:off x="3585" y="1308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5" name="Rectangle 167"/>
            <p:cNvSpPr>
              <a:spLocks noChangeArrowheads="1"/>
            </p:cNvSpPr>
            <p:nvPr/>
          </p:nvSpPr>
          <p:spPr bwMode="auto">
            <a:xfrm>
              <a:off x="3710" y="1308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6" name="Freeform 168"/>
            <p:cNvSpPr>
              <a:spLocks/>
            </p:cNvSpPr>
            <p:nvPr/>
          </p:nvSpPr>
          <p:spPr bwMode="auto">
            <a:xfrm>
              <a:off x="3710" y="1308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7" name="Rectangle 169"/>
            <p:cNvSpPr>
              <a:spLocks noChangeArrowheads="1"/>
            </p:cNvSpPr>
            <p:nvPr/>
          </p:nvSpPr>
          <p:spPr bwMode="auto">
            <a:xfrm>
              <a:off x="3835" y="1308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8" name="Freeform 170"/>
            <p:cNvSpPr>
              <a:spLocks/>
            </p:cNvSpPr>
            <p:nvPr/>
          </p:nvSpPr>
          <p:spPr bwMode="auto">
            <a:xfrm>
              <a:off x="3835" y="1308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9" name="Rectangle 171"/>
            <p:cNvSpPr>
              <a:spLocks noChangeArrowheads="1"/>
            </p:cNvSpPr>
            <p:nvPr/>
          </p:nvSpPr>
          <p:spPr bwMode="auto">
            <a:xfrm>
              <a:off x="3585" y="143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0" name="Freeform 172"/>
            <p:cNvSpPr>
              <a:spLocks/>
            </p:cNvSpPr>
            <p:nvPr/>
          </p:nvSpPr>
          <p:spPr bwMode="auto">
            <a:xfrm>
              <a:off x="3585" y="1433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1" name="Rectangle 173"/>
            <p:cNvSpPr>
              <a:spLocks noChangeArrowheads="1"/>
            </p:cNvSpPr>
            <p:nvPr/>
          </p:nvSpPr>
          <p:spPr bwMode="auto">
            <a:xfrm>
              <a:off x="3585" y="1559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2" name="Freeform 174"/>
            <p:cNvSpPr>
              <a:spLocks/>
            </p:cNvSpPr>
            <p:nvPr/>
          </p:nvSpPr>
          <p:spPr bwMode="auto">
            <a:xfrm>
              <a:off x="3585" y="1559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3" name="Rectangle 175"/>
            <p:cNvSpPr>
              <a:spLocks noChangeArrowheads="1"/>
            </p:cNvSpPr>
            <p:nvPr/>
          </p:nvSpPr>
          <p:spPr bwMode="auto">
            <a:xfrm>
              <a:off x="3585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4" name="Freeform 176"/>
            <p:cNvSpPr>
              <a:spLocks/>
            </p:cNvSpPr>
            <p:nvPr/>
          </p:nvSpPr>
          <p:spPr bwMode="auto">
            <a:xfrm>
              <a:off x="3585" y="1684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5" name="Rectangle 177"/>
            <p:cNvSpPr>
              <a:spLocks noChangeArrowheads="1"/>
            </p:cNvSpPr>
            <p:nvPr/>
          </p:nvSpPr>
          <p:spPr bwMode="auto">
            <a:xfrm>
              <a:off x="3710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6" name="Freeform 178"/>
            <p:cNvSpPr>
              <a:spLocks/>
            </p:cNvSpPr>
            <p:nvPr/>
          </p:nvSpPr>
          <p:spPr bwMode="auto">
            <a:xfrm>
              <a:off x="3710" y="1684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7" name="Rectangle 179"/>
            <p:cNvSpPr>
              <a:spLocks noChangeArrowheads="1"/>
            </p:cNvSpPr>
            <p:nvPr/>
          </p:nvSpPr>
          <p:spPr bwMode="auto">
            <a:xfrm>
              <a:off x="3585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8" name="Freeform 180"/>
            <p:cNvSpPr>
              <a:spLocks/>
            </p:cNvSpPr>
            <p:nvPr/>
          </p:nvSpPr>
          <p:spPr bwMode="auto">
            <a:xfrm>
              <a:off x="3585" y="1809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9" name="Rectangle 181"/>
            <p:cNvSpPr>
              <a:spLocks noChangeArrowheads="1"/>
            </p:cNvSpPr>
            <p:nvPr/>
          </p:nvSpPr>
          <p:spPr bwMode="auto">
            <a:xfrm>
              <a:off x="3710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0" name="Freeform 182"/>
            <p:cNvSpPr>
              <a:spLocks/>
            </p:cNvSpPr>
            <p:nvPr/>
          </p:nvSpPr>
          <p:spPr bwMode="auto">
            <a:xfrm>
              <a:off x="3710" y="1809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1" name="Rectangle 183"/>
            <p:cNvSpPr>
              <a:spLocks noChangeArrowheads="1"/>
            </p:cNvSpPr>
            <p:nvPr/>
          </p:nvSpPr>
          <p:spPr bwMode="auto">
            <a:xfrm>
              <a:off x="3585" y="193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2" name="Freeform 184"/>
            <p:cNvSpPr>
              <a:spLocks/>
            </p:cNvSpPr>
            <p:nvPr/>
          </p:nvSpPr>
          <p:spPr bwMode="auto">
            <a:xfrm>
              <a:off x="3585" y="1934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3" name="Rectangle 185"/>
            <p:cNvSpPr>
              <a:spLocks noChangeArrowheads="1"/>
            </p:cNvSpPr>
            <p:nvPr/>
          </p:nvSpPr>
          <p:spPr bwMode="auto">
            <a:xfrm>
              <a:off x="3710" y="193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4" name="Freeform 186"/>
            <p:cNvSpPr>
              <a:spLocks/>
            </p:cNvSpPr>
            <p:nvPr/>
          </p:nvSpPr>
          <p:spPr bwMode="auto">
            <a:xfrm>
              <a:off x="3710" y="1934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5" name="Rectangle 187"/>
            <p:cNvSpPr>
              <a:spLocks noChangeArrowheads="1"/>
            </p:cNvSpPr>
            <p:nvPr/>
          </p:nvSpPr>
          <p:spPr bwMode="auto">
            <a:xfrm>
              <a:off x="3835" y="1934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6" name="Freeform 188"/>
            <p:cNvSpPr>
              <a:spLocks/>
            </p:cNvSpPr>
            <p:nvPr/>
          </p:nvSpPr>
          <p:spPr bwMode="auto">
            <a:xfrm>
              <a:off x="3835" y="1934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7" name="Rectangle 189"/>
            <p:cNvSpPr>
              <a:spLocks noChangeArrowheads="1"/>
            </p:cNvSpPr>
            <p:nvPr/>
          </p:nvSpPr>
          <p:spPr bwMode="auto">
            <a:xfrm>
              <a:off x="3585" y="2060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8" name="Freeform 190"/>
            <p:cNvSpPr>
              <a:spLocks/>
            </p:cNvSpPr>
            <p:nvPr/>
          </p:nvSpPr>
          <p:spPr bwMode="auto">
            <a:xfrm>
              <a:off x="3585" y="2060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9" name="Rectangle 191"/>
            <p:cNvSpPr>
              <a:spLocks noChangeArrowheads="1"/>
            </p:cNvSpPr>
            <p:nvPr/>
          </p:nvSpPr>
          <p:spPr bwMode="auto">
            <a:xfrm>
              <a:off x="3710" y="2060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0" name="Freeform 192"/>
            <p:cNvSpPr>
              <a:spLocks/>
            </p:cNvSpPr>
            <p:nvPr/>
          </p:nvSpPr>
          <p:spPr bwMode="auto">
            <a:xfrm>
              <a:off x="3710" y="2060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1" name="Rectangle 193"/>
            <p:cNvSpPr>
              <a:spLocks noChangeArrowheads="1"/>
            </p:cNvSpPr>
            <p:nvPr/>
          </p:nvSpPr>
          <p:spPr bwMode="auto">
            <a:xfrm>
              <a:off x="3835" y="2060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2" name="Freeform 194"/>
            <p:cNvSpPr>
              <a:spLocks/>
            </p:cNvSpPr>
            <p:nvPr/>
          </p:nvSpPr>
          <p:spPr bwMode="auto">
            <a:xfrm>
              <a:off x="3835" y="2060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3" name="Rectangle 195"/>
            <p:cNvSpPr>
              <a:spLocks noChangeArrowheads="1"/>
            </p:cNvSpPr>
            <p:nvPr/>
          </p:nvSpPr>
          <p:spPr bwMode="auto">
            <a:xfrm>
              <a:off x="3585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4" name="Freeform 196"/>
            <p:cNvSpPr>
              <a:spLocks/>
            </p:cNvSpPr>
            <p:nvPr/>
          </p:nvSpPr>
          <p:spPr bwMode="auto">
            <a:xfrm>
              <a:off x="3585" y="2185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5" name="Rectangle 197"/>
            <p:cNvSpPr>
              <a:spLocks noChangeArrowheads="1"/>
            </p:cNvSpPr>
            <p:nvPr/>
          </p:nvSpPr>
          <p:spPr bwMode="auto">
            <a:xfrm>
              <a:off x="3585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6" name="Freeform 198"/>
            <p:cNvSpPr>
              <a:spLocks/>
            </p:cNvSpPr>
            <p:nvPr/>
          </p:nvSpPr>
          <p:spPr bwMode="auto">
            <a:xfrm>
              <a:off x="3585" y="2310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7" name="Rectangle 199"/>
            <p:cNvSpPr>
              <a:spLocks noChangeArrowheads="1"/>
            </p:cNvSpPr>
            <p:nvPr/>
          </p:nvSpPr>
          <p:spPr bwMode="auto">
            <a:xfrm>
              <a:off x="3585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8" name="Freeform 200"/>
            <p:cNvSpPr>
              <a:spLocks/>
            </p:cNvSpPr>
            <p:nvPr/>
          </p:nvSpPr>
          <p:spPr bwMode="auto">
            <a:xfrm>
              <a:off x="3585" y="2435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9" name="Rectangle 201"/>
            <p:cNvSpPr>
              <a:spLocks noChangeArrowheads="1"/>
            </p:cNvSpPr>
            <p:nvPr/>
          </p:nvSpPr>
          <p:spPr bwMode="auto">
            <a:xfrm>
              <a:off x="3710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0" name="Freeform 202"/>
            <p:cNvSpPr>
              <a:spLocks/>
            </p:cNvSpPr>
            <p:nvPr/>
          </p:nvSpPr>
          <p:spPr bwMode="auto">
            <a:xfrm>
              <a:off x="3710" y="2435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1" name="Rectangle 203"/>
            <p:cNvSpPr>
              <a:spLocks noChangeArrowheads="1"/>
            </p:cNvSpPr>
            <p:nvPr/>
          </p:nvSpPr>
          <p:spPr bwMode="auto">
            <a:xfrm>
              <a:off x="3585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2" name="Freeform 204"/>
            <p:cNvSpPr>
              <a:spLocks/>
            </p:cNvSpPr>
            <p:nvPr/>
          </p:nvSpPr>
          <p:spPr bwMode="auto">
            <a:xfrm>
              <a:off x="3585" y="2561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3" name="Rectangle 205"/>
            <p:cNvSpPr>
              <a:spLocks noChangeArrowheads="1"/>
            </p:cNvSpPr>
            <p:nvPr/>
          </p:nvSpPr>
          <p:spPr bwMode="auto">
            <a:xfrm>
              <a:off x="3710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695" name="Group 407"/>
          <p:cNvGrpSpPr>
            <a:grpSpLocks/>
          </p:cNvGrpSpPr>
          <p:nvPr/>
        </p:nvGrpSpPr>
        <p:grpSpPr bwMode="auto">
          <a:xfrm>
            <a:off x="4298950" y="1470025"/>
            <a:ext cx="3379788" cy="5113338"/>
            <a:chOff x="2708" y="926"/>
            <a:chExt cx="2129" cy="3221"/>
          </a:xfrm>
        </p:grpSpPr>
        <p:sp>
          <p:nvSpPr>
            <p:cNvPr id="140495" name="Freeform 207"/>
            <p:cNvSpPr>
              <a:spLocks/>
            </p:cNvSpPr>
            <p:nvPr/>
          </p:nvSpPr>
          <p:spPr bwMode="auto">
            <a:xfrm>
              <a:off x="3710" y="2561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6" name="Rectangle 208"/>
            <p:cNvSpPr>
              <a:spLocks noChangeArrowheads="1"/>
            </p:cNvSpPr>
            <p:nvPr/>
          </p:nvSpPr>
          <p:spPr bwMode="auto">
            <a:xfrm>
              <a:off x="3585" y="268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7" name="Freeform 209"/>
            <p:cNvSpPr>
              <a:spLocks/>
            </p:cNvSpPr>
            <p:nvPr/>
          </p:nvSpPr>
          <p:spPr bwMode="auto">
            <a:xfrm>
              <a:off x="3585" y="2686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8" name="Rectangle 210"/>
            <p:cNvSpPr>
              <a:spLocks noChangeArrowheads="1"/>
            </p:cNvSpPr>
            <p:nvPr/>
          </p:nvSpPr>
          <p:spPr bwMode="auto">
            <a:xfrm>
              <a:off x="3585" y="2811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9" name="Freeform 211"/>
            <p:cNvSpPr>
              <a:spLocks/>
            </p:cNvSpPr>
            <p:nvPr/>
          </p:nvSpPr>
          <p:spPr bwMode="auto">
            <a:xfrm>
              <a:off x="3585" y="2811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0" name="Rectangle 212"/>
            <p:cNvSpPr>
              <a:spLocks noChangeArrowheads="1"/>
            </p:cNvSpPr>
            <p:nvPr/>
          </p:nvSpPr>
          <p:spPr bwMode="auto">
            <a:xfrm>
              <a:off x="3585" y="2936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1" name="Freeform 213"/>
            <p:cNvSpPr>
              <a:spLocks/>
            </p:cNvSpPr>
            <p:nvPr/>
          </p:nvSpPr>
          <p:spPr bwMode="auto">
            <a:xfrm>
              <a:off x="3585" y="2936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2" name="Rectangle 214"/>
            <p:cNvSpPr>
              <a:spLocks noChangeArrowheads="1"/>
            </p:cNvSpPr>
            <p:nvPr/>
          </p:nvSpPr>
          <p:spPr bwMode="auto">
            <a:xfrm>
              <a:off x="3710" y="2936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3" name="Freeform 215"/>
            <p:cNvSpPr>
              <a:spLocks/>
            </p:cNvSpPr>
            <p:nvPr/>
          </p:nvSpPr>
          <p:spPr bwMode="auto">
            <a:xfrm>
              <a:off x="3710" y="2936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4" name="Rectangle 216"/>
            <p:cNvSpPr>
              <a:spLocks noChangeArrowheads="1"/>
            </p:cNvSpPr>
            <p:nvPr/>
          </p:nvSpPr>
          <p:spPr bwMode="auto">
            <a:xfrm>
              <a:off x="3585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5" name="Freeform 217"/>
            <p:cNvSpPr>
              <a:spLocks/>
            </p:cNvSpPr>
            <p:nvPr/>
          </p:nvSpPr>
          <p:spPr bwMode="auto">
            <a:xfrm>
              <a:off x="3585" y="306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6" name="Rectangle 218"/>
            <p:cNvSpPr>
              <a:spLocks noChangeArrowheads="1"/>
            </p:cNvSpPr>
            <p:nvPr/>
          </p:nvSpPr>
          <p:spPr bwMode="auto">
            <a:xfrm>
              <a:off x="3710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7" name="Freeform 219"/>
            <p:cNvSpPr>
              <a:spLocks/>
            </p:cNvSpPr>
            <p:nvPr/>
          </p:nvSpPr>
          <p:spPr bwMode="auto">
            <a:xfrm>
              <a:off x="3710" y="3062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8" name="Rectangle 220"/>
            <p:cNvSpPr>
              <a:spLocks noChangeArrowheads="1"/>
            </p:cNvSpPr>
            <p:nvPr/>
          </p:nvSpPr>
          <p:spPr bwMode="auto">
            <a:xfrm>
              <a:off x="3835" y="3062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9" name="Freeform 221"/>
            <p:cNvSpPr>
              <a:spLocks/>
            </p:cNvSpPr>
            <p:nvPr/>
          </p:nvSpPr>
          <p:spPr bwMode="auto">
            <a:xfrm>
              <a:off x="3835" y="306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0" name="Rectangle 222"/>
            <p:cNvSpPr>
              <a:spLocks noChangeArrowheads="1"/>
            </p:cNvSpPr>
            <p:nvPr/>
          </p:nvSpPr>
          <p:spPr bwMode="auto">
            <a:xfrm>
              <a:off x="3960" y="3062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1" name="Freeform 223"/>
            <p:cNvSpPr>
              <a:spLocks/>
            </p:cNvSpPr>
            <p:nvPr/>
          </p:nvSpPr>
          <p:spPr bwMode="auto">
            <a:xfrm>
              <a:off x="3960" y="306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2" name="Rectangle 224"/>
            <p:cNvSpPr>
              <a:spLocks noChangeArrowheads="1"/>
            </p:cNvSpPr>
            <p:nvPr/>
          </p:nvSpPr>
          <p:spPr bwMode="auto">
            <a:xfrm>
              <a:off x="3585" y="318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3" name="Freeform 225"/>
            <p:cNvSpPr>
              <a:spLocks/>
            </p:cNvSpPr>
            <p:nvPr/>
          </p:nvSpPr>
          <p:spPr bwMode="auto">
            <a:xfrm>
              <a:off x="3585" y="3187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4" name="Rectangle 226"/>
            <p:cNvSpPr>
              <a:spLocks noChangeArrowheads="1"/>
            </p:cNvSpPr>
            <p:nvPr/>
          </p:nvSpPr>
          <p:spPr bwMode="auto">
            <a:xfrm>
              <a:off x="3585" y="3312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5" name="Freeform 227"/>
            <p:cNvSpPr>
              <a:spLocks/>
            </p:cNvSpPr>
            <p:nvPr/>
          </p:nvSpPr>
          <p:spPr bwMode="auto">
            <a:xfrm>
              <a:off x="3585" y="331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6" name="Rectangle 228"/>
            <p:cNvSpPr>
              <a:spLocks noChangeArrowheads="1"/>
            </p:cNvSpPr>
            <p:nvPr/>
          </p:nvSpPr>
          <p:spPr bwMode="auto">
            <a:xfrm>
              <a:off x="3710" y="3312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7" name="Freeform 229"/>
            <p:cNvSpPr>
              <a:spLocks/>
            </p:cNvSpPr>
            <p:nvPr/>
          </p:nvSpPr>
          <p:spPr bwMode="auto">
            <a:xfrm>
              <a:off x="3710" y="3312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8" name="Rectangle 230"/>
            <p:cNvSpPr>
              <a:spLocks noChangeArrowheads="1"/>
            </p:cNvSpPr>
            <p:nvPr/>
          </p:nvSpPr>
          <p:spPr bwMode="auto">
            <a:xfrm>
              <a:off x="3835" y="3312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9" name="Freeform 231"/>
            <p:cNvSpPr>
              <a:spLocks/>
            </p:cNvSpPr>
            <p:nvPr/>
          </p:nvSpPr>
          <p:spPr bwMode="auto">
            <a:xfrm>
              <a:off x="3835" y="331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0" name="Rectangle 232"/>
            <p:cNvSpPr>
              <a:spLocks noChangeArrowheads="1"/>
            </p:cNvSpPr>
            <p:nvPr/>
          </p:nvSpPr>
          <p:spPr bwMode="auto">
            <a:xfrm>
              <a:off x="3585" y="3437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1" name="Freeform 233"/>
            <p:cNvSpPr>
              <a:spLocks/>
            </p:cNvSpPr>
            <p:nvPr/>
          </p:nvSpPr>
          <p:spPr bwMode="auto">
            <a:xfrm>
              <a:off x="3585" y="3437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2" name="Rectangle 234"/>
            <p:cNvSpPr>
              <a:spLocks noChangeArrowheads="1"/>
            </p:cNvSpPr>
            <p:nvPr/>
          </p:nvSpPr>
          <p:spPr bwMode="auto">
            <a:xfrm>
              <a:off x="3710" y="3437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3" name="Freeform 235"/>
            <p:cNvSpPr>
              <a:spLocks/>
            </p:cNvSpPr>
            <p:nvPr/>
          </p:nvSpPr>
          <p:spPr bwMode="auto">
            <a:xfrm>
              <a:off x="3710" y="3437"/>
              <a:ext cx="83" cy="84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4" name="Rectangle 236"/>
            <p:cNvSpPr>
              <a:spLocks noChangeArrowheads="1"/>
            </p:cNvSpPr>
            <p:nvPr/>
          </p:nvSpPr>
          <p:spPr bwMode="auto">
            <a:xfrm>
              <a:off x="3835" y="3437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5" name="Freeform 237"/>
            <p:cNvSpPr>
              <a:spLocks/>
            </p:cNvSpPr>
            <p:nvPr/>
          </p:nvSpPr>
          <p:spPr bwMode="auto">
            <a:xfrm>
              <a:off x="3835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6" name="Rectangle 238"/>
            <p:cNvSpPr>
              <a:spLocks noChangeArrowheads="1"/>
            </p:cNvSpPr>
            <p:nvPr/>
          </p:nvSpPr>
          <p:spPr bwMode="auto">
            <a:xfrm>
              <a:off x="3960" y="3437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7" name="Freeform 239"/>
            <p:cNvSpPr>
              <a:spLocks/>
            </p:cNvSpPr>
            <p:nvPr/>
          </p:nvSpPr>
          <p:spPr bwMode="auto">
            <a:xfrm>
              <a:off x="3960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8" name="Rectangle 240"/>
            <p:cNvSpPr>
              <a:spLocks noChangeArrowheads="1"/>
            </p:cNvSpPr>
            <p:nvPr/>
          </p:nvSpPr>
          <p:spPr bwMode="auto">
            <a:xfrm>
              <a:off x="3585" y="356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9" name="Freeform 241"/>
            <p:cNvSpPr>
              <a:spLocks/>
            </p:cNvSpPr>
            <p:nvPr/>
          </p:nvSpPr>
          <p:spPr bwMode="auto">
            <a:xfrm>
              <a:off x="3585" y="356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0" name="Rectangle 242"/>
            <p:cNvSpPr>
              <a:spLocks noChangeArrowheads="1"/>
            </p:cNvSpPr>
            <p:nvPr/>
          </p:nvSpPr>
          <p:spPr bwMode="auto">
            <a:xfrm>
              <a:off x="3585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1" name="Freeform 243"/>
            <p:cNvSpPr>
              <a:spLocks/>
            </p:cNvSpPr>
            <p:nvPr/>
          </p:nvSpPr>
          <p:spPr bwMode="auto">
            <a:xfrm>
              <a:off x="3585" y="3688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2" name="Rectangle 244"/>
            <p:cNvSpPr>
              <a:spLocks noChangeArrowheads="1"/>
            </p:cNvSpPr>
            <p:nvPr/>
          </p:nvSpPr>
          <p:spPr bwMode="auto">
            <a:xfrm>
              <a:off x="3710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3" name="Freeform 245"/>
            <p:cNvSpPr>
              <a:spLocks/>
            </p:cNvSpPr>
            <p:nvPr/>
          </p:nvSpPr>
          <p:spPr bwMode="auto">
            <a:xfrm>
              <a:off x="3710" y="3688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4" name="Rectangle 246"/>
            <p:cNvSpPr>
              <a:spLocks noChangeArrowheads="1"/>
            </p:cNvSpPr>
            <p:nvPr/>
          </p:nvSpPr>
          <p:spPr bwMode="auto">
            <a:xfrm>
              <a:off x="3835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5" name="Freeform 247"/>
            <p:cNvSpPr>
              <a:spLocks/>
            </p:cNvSpPr>
            <p:nvPr/>
          </p:nvSpPr>
          <p:spPr bwMode="auto">
            <a:xfrm>
              <a:off x="3835" y="3688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6" name="Rectangle 248"/>
            <p:cNvSpPr>
              <a:spLocks noChangeArrowheads="1"/>
            </p:cNvSpPr>
            <p:nvPr/>
          </p:nvSpPr>
          <p:spPr bwMode="auto">
            <a:xfrm>
              <a:off x="3960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7" name="Freeform 249"/>
            <p:cNvSpPr>
              <a:spLocks/>
            </p:cNvSpPr>
            <p:nvPr/>
          </p:nvSpPr>
          <p:spPr bwMode="auto">
            <a:xfrm>
              <a:off x="3960" y="3688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8" name="Rectangle 250"/>
            <p:cNvSpPr>
              <a:spLocks noChangeArrowheads="1"/>
            </p:cNvSpPr>
            <p:nvPr/>
          </p:nvSpPr>
          <p:spPr bwMode="auto">
            <a:xfrm>
              <a:off x="3585" y="381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9" name="Freeform 251"/>
            <p:cNvSpPr>
              <a:spLocks/>
            </p:cNvSpPr>
            <p:nvPr/>
          </p:nvSpPr>
          <p:spPr bwMode="auto">
            <a:xfrm>
              <a:off x="3585" y="381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0" name="Rectangle 252"/>
            <p:cNvSpPr>
              <a:spLocks noChangeArrowheads="1"/>
            </p:cNvSpPr>
            <p:nvPr/>
          </p:nvSpPr>
          <p:spPr bwMode="auto">
            <a:xfrm>
              <a:off x="3710" y="381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1" name="Freeform 253"/>
            <p:cNvSpPr>
              <a:spLocks/>
            </p:cNvSpPr>
            <p:nvPr/>
          </p:nvSpPr>
          <p:spPr bwMode="auto">
            <a:xfrm>
              <a:off x="3710" y="3813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2" name="Rectangle 254"/>
            <p:cNvSpPr>
              <a:spLocks noChangeArrowheads="1"/>
            </p:cNvSpPr>
            <p:nvPr/>
          </p:nvSpPr>
          <p:spPr bwMode="auto">
            <a:xfrm>
              <a:off x="3585" y="393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3" name="Freeform 255"/>
            <p:cNvSpPr>
              <a:spLocks/>
            </p:cNvSpPr>
            <p:nvPr/>
          </p:nvSpPr>
          <p:spPr bwMode="auto">
            <a:xfrm>
              <a:off x="3585" y="3938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4" name="Rectangle 256"/>
            <p:cNvSpPr>
              <a:spLocks noChangeArrowheads="1"/>
            </p:cNvSpPr>
            <p:nvPr/>
          </p:nvSpPr>
          <p:spPr bwMode="auto">
            <a:xfrm>
              <a:off x="3710" y="393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5" name="Freeform 257"/>
            <p:cNvSpPr>
              <a:spLocks/>
            </p:cNvSpPr>
            <p:nvPr/>
          </p:nvSpPr>
          <p:spPr bwMode="auto">
            <a:xfrm>
              <a:off x="3710" y="3938"/>
              <a:ext cx="83" cy="84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6" name="Rectangle 258"/>
            <p:cNvSpPr>
              <a:spLocks noChangeArrowheads="1"/>
            </p:cNvSpPr>
            <p:nvPr/>
          </p:nvSpPr>
          <p:spPr bwMode="auto">
            <a:xfrm>
              <a:off x="3585" y="406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7" name="Freeform 259"/>
            <p:cNvSpPr>
              <a:spLocks/>
            </p:cNvSpPr>
            <p:nvPr/>
          </p:nvSpPr>
          <p:spPr bwMode="auto">
            <a:xfrm>
              <a:off x="3585" y="4064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8" name="Rectangle 260"/>
            <p:cNvSpPr>
              <a:spLocks noChangeArrowheads="1"/>
            </p:cNvSpPr>
            <p:nvPr/>
          </p:nvSpPr>
          <p:spPr bwMode="auto">
            <a:xfrm>
              <a:off x="3710" y="406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9" name="Freeform 261"/>
            <p:cNvSpPr>
              <a:spLocks/>
            </p:cNvSpPr>
            <p:nvPr/>
          </p:nvSpPr>
          <p:spPr bwMode="auto">
            <a:xfrm>
              <a:off x="3710" y="4064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0" name="Rectangle 262"/>
            <p:cNvSpPr>
              <a:spLocks noChangeArrowheads="1"/>
            </p:cNvSpPr>
            <p:nvPr/>
          </p:nvSpPr>
          <p:spPr bwMode="auto">
            <a:xfrm>
              <a:off x="4754" y="1559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1" name="Freeform 263"/>
            <p:cNvSpPr>
              <a:spLocks/>
            </p:cNvSpPr>
            <p:nvPr/>
          </p:nvSpPr>
          <p:spPr bwMode="auto">
            <a:xfrm>
              <a:off x="4754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2" name="Rectangle 264"/>
            <p:cNvSpPr>
              <a:spLocks noChangeArrowheads="1"/>
            </p:cNvSpPr>
            <p:nvPr/>
          </p:nvSpPr>
          <p:spPr bwMode="auto">
            <a:xfrm>
              <a:off x="4378" y="1684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3" name="Freeform 265"/>
            <p:cNvSpPr>
              <a:spLocks/>
            </p:cNvSpPr>
            <p:nvPr/>
          </p:nvSpPr>
          <p:spPr bwMode="auto">
            <a:xfrm>
              <a:off x="4378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4" name="Rectangle 266"/>
            <p:cNvSpPr>
              <a:spLocks noChangeArrowheads="1"/>
            </p:cNvSpPr>
            <p:nvPr/>
          </p:nvSpPr>
          <p:spPr bwMode="auto">
            <a:xfrm>
              <a:off x="4378" y="155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5" name="Freeform 267"/>
            <p:cNvSpPr>
              <a:spLocks/>
            </p:cNvSpPr>
            <p:nvPr/>
          </p:nvSpPr>
          <p:spPr bwMode="auto">
            <a:xfrm>
              <a:off x="4378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6" name="Rectangle 268"/>
            <p:cNvSpPr>
              <a:spLocks noChangeArrowheads="1"/>
            </p:cNvSpPr>
            <p:nvPr/>
          </p:nvSpPr>
          <p:spPr bwMode="auto">
            <a:xfrm>
              <a:off x="4503" y="155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7" name="Freeform 269"/>
            <p:cNvSpPr>
              <a:spLocks/>
            </p:cNvSpPr>
            <p:nvPr/>
          </p:nvSpPr>
          <p:spPr bwMode="auto">
            <a:xfrm>
              <a:off x="4503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8" name="Rectangle 270"/>
            <p:cNvSpPr>
              <a:spLocks noChangeArrowheads="1"/>
            </p:cNvSpPr>
            <p:nvPr/>
          </p:nvSpPr>
          <p:spPr bwMode="auto">
            <a:xfrm>
              <a:off x="4628" y="1559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9" name="Freeform 271"/>
            <p:cNvSpPr>
              <a:spLocks/>
            </p:cNvSpPr>
            <p:nvPr/>
          </p:nvSpPr>
          <p:spPr bwMode="auto">
            <a:xfrm>
              <a:off x="4628" y="1559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0" name="Rectangle 272"/>
            <p:cNvSpPr>
              <a:spLocks noChangeArrowheads="1"/>
            </p:cNvSpPr>
            <p:nvPr/>
          </p:nvSpPr>
          <p:spPr bwMode="auto">
            <a:xfrm>
              <a:off x="4503" y="1684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1" name="Freeform 273"/>
            <p:cNvSpPr>
              <a:spLocks/>
            </p:cNvSpPr>
            <p:nvPr/>
          </p:nvSpPr>
          <p:spPr bwMode="auto">
            <a:xfrm>
              <a:off x="4503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2" name="Rectangle 274"/>
            <p:cNvSpPr>
              <a:spLocks noChangeArrowheads="1"/>
            </p:cNvSpPr>
            <p:nvPr/>
          </p:nvSpPr>
          <p:spPr bwMode="auto">
            <a:xfrm>
              <a:off x="4628" y="1684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3" name="Freeform 275"/>
            <p:cNvSpPr>
              <a:spLocks/>
            </p:cNvSpPr>
            <p:nvPr/>
          </p:nvSpPr>
          <p:spPr bwMode="auto">
            <a:xfrm>
              <a:off x="4628" y="1684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4" name="Rectangle 276"/>
            <p:cNvSpPr>
              <a:spLocks noChangeArrowheads="1"/>
            </p:cNvSpPr>
            <p:nvPr/>
          </p:nvSpPr>
          <p:spPr bwMode="auto">
            <a:xfrm>
              <a:off x="4754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5" name="Freeform 277"/>
            <p:cNvSpPr>
              <a:spLocks/>
            </p:cNvSpPr>
            <p:nvPr/>
          </p:nvSpPr>
          <p:spPr bwMode="auto">
            <a:xfrm>
              <a:off x="4754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6" name="Rectangle 278"/>
            <p:cNvSpPr>
              <a:spLocks noChangeArrowheads="1"/>
            </p:cNvSpPr>
            <p:nvPr/>
          </p:nvSpPr>
          <p:spPr bwMode="auto">
            <a:xfrm>
              <a:off x="4754" y="1809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7" name="Freeform 279"/>
            <p:cNvSpPr>
              <a:spLocks/>
            </p:cNvSpPr>
            <p:nvPr/>
          </p:nvSpPr>
          <p:spPr bwMode="auto">
            <a:xfrm>
              <a:off x="4754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8" name="Rectangle 280"/>
            <p:cNvSpPr>
              <a:spLocks noChangeArrowheads="1"/>
            </p:cNvSpPr>
            <p:nvPr/>
          </p:nvSpPr>
          <p:spPr bwMode="auto">
            <a:xfrm>
              <a:off x="4378" y="1934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9" name="Freeform 281"/>
            <p:cNvSpPr>
              <a:spLocks/>
            </p:cNvSpPr>
            <p:nvPr/>
          </p:nvSpPr>
          <p:spPr bwMode="auto">
            <a:xfrm>
              <a:off x="4378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0" name="Rectangle 282"/>
            <p:cNvSpPr>
              <a:spLocks noChangeArrowheads="1"/>
            </p:cNvSpPr>
            <p:nvPr/>
          </p:nvSpPr>
          <p:spPr bwMode="auto">
            <a:xfrm>
              <a:off x="4503" y="1934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1" name="Freeform 283"/>
            <p:cNvSpPr>
              <a:spLocks/>
            </p:cNvSpPr>
            <p:nvPr/>
          </p:nvSpPr>
          <p:spPr bwMode="auto">
            <a:xfrm>
              <a:off x="4503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2" name="Rectangle 284"/>
            <p:cNvSpPr>
              <a:spLocks noChangeArrowheads="1"/>
            </p:cNvSpPr>
            <p:nvPr/>
          </p:nvSpPr>
          <p:spPr bwMode="auto">
            <a:xfrm>
              <a:off x="4628" y="1934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3" name="Freeform 285"/>
            <p:cNvSpPr>
              <a:spLocks/>
            </p:cNvSpPr>
            <p:nvPr/>
          </p:nvSpPr>
          <p:spPr bwMode="auto">
            <a:xfrm>
              <a:off x="4628" y="1934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4" name="Rectangle 286"/>
            <p:cNvSpPr>
              <a:spLocks noChangeArrowheads="1"/>
            </p:cNvSpPr>
            <p:nvPr/>
          </p:nvSpPr>
          <p:spPr bwMode="auto">
            <a:xfrm>
              <a:off x="4754" y="1934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5" name="Freeform 287"/>
            <p:cNvSpPr>
              <a:spLocks/>
            </p:cNvSpPr>
            <p:nvPr/>
          </p:nvSpPr>
          <p:spPr bwMode="auto">
            <a:xfrm>
              <a:off x="4754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6" name="Rectangle 288"/>
            <p:cNvSpPr>
              <a:spLocks noChangeArrowheads="1"/>
            </p:cNvSpPr>
            <p:nvPr/>
          </p:nvSpPr>
          <p:spPr bwMode="auto">
            <a:xfrm>
              <a:off x="4378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7" name="Freeform 289"/>
            <p:cNvSpPr>
              <a:spLocks/>
            </p:cNvSpPr>
            <p:nvPr/>
          </p:nvSpPr>
          <p:spPr bwMode="auto">
            <a:xfrm>
              <a:off x="4378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8" name="Rectangle 290"/>
            <p:cNvSpPr>
              <a:spLocks noChangeArrowheads="1"/>
            </p:cNvSpPr>
            <p:nvPr/>
          </p:nvSpPr>
          <p:spPr bwMode="auto">
            <a:xfrm>
              <a:off x="4503" y="180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9" name="Freeform 291"/>
            <p:cNvSpPr>
              <a:spLocks/>
            </p:cNvSpPr>
            <p:nvPr/>
          </p:nvSpPr>
          <p:spPr bwMode="auto">
            <a:xfrm>
              <a:off x="4503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0" name="Rectangle 292"/>
            <p:cNvSpPr>
              <a:spLocks noChangeArrowheads="1"/>
            </p:cNvSpPr>
            <p:nvPr/>
          </p:nvSpPr>
          <p:spPr bwMode="auto">
            <a:xfrm>
              <a:off x="4628" y="180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1" name="Freeform 293"/>
            <p:cNvSpPr>
              <a:spLocks/>
            </p:cNvSpPr>
            <p:nvPr/>
          </p:nvSpPr>
          <p:spPr bwMode="auto">
            <a:xfrm>
              <a:off x="4628" y="180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2" name="Rectangle 294"/>
            <p:cNvSpPr>
              <a:spLocks noChangeArrowheads="1"/>
            </p:cNvSpPr>
            <p:nvPr/>
          </p:nvSpPr>
          <p:spPr bwMode="auto">
            <a:xfrm>
              <a:off x="4378" y="2060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3" name="Freeform 295"/>
            <p:cNvSpPr>
              <a:spLocks/>
            </p:cNvSpPr>
            <p:nvPr/>
          </p:nvSpPr>
          <p:spPr bwMode="auto">
            <a:xfrm>
              <a:off x="4378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4" name="Rectangle 296"/>
            <p:cNvSpPr>
              <a:spLocks noChangeArrowheads="1"/>
            </p:cNvSpPr>
            <p:nvPr/>
          </p:nvSpPr>
          <p:spPr bwMode="auto">
            <a:xfrm>
              <a:off x="4503" y="2060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5" name="Freeform 297"/>
            <p:cNvSpPr>
              <a:spLocks/>
            </p:cNvSpPr>
            <p:nvPr/>
          </p:nvSpPr>
          <p:spPr bwMode="auto">
            <a:xfrm>
              <a:off x="4503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6" name="Rectangle 298"/>
            <p:cNvSpPr>
              <a:spLocks noChangeArrowheads="1"/>
            </p:cNvSpPr>
            <p:nvPr/>
          </p:nvSpPr>
          <p:spPr bwMode="auto">
            <a:xfrm>
              <a:off x="4628" y="2060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7" name="Freeform 299"/>
            <p:cNvSpPr>
              <a:spLocks/>
            </p:cNvSpPr>
            <p:nvPr/>
          </p:nvSpPr>
          <p:spPr bwMode="auto">
            <a:xfrm>
              <a:off x="4628" y="2060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8" name="Rectangle 300"/>
            <p:cNvSpPr>
              <a:spLocks noChangeArrowheads="1"/>
            </p:cNvSpPr>
            <p:nvPr/>
          </p:nvSpPr>
          <p:spPr bwMode="auto">
            <a:xfrm>
              <a:off x="4754" y="243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9" name="Freeform 301"/>
            <p:cNvSpPr>
              <a:spLocks/>
            </p:cNvSpPr>
            <p:nvPr/>
          </p:nvSpPr>
          <p:spPr bwMode="auto">
            <a:xfrm>
              <a:off x="4754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0" name="Rectangle 302"/>
            <p:cNvSpPr>
              <a:spLocks noChangeArrowheads="1"/>
            </p:cNvSpPr>
            <p:nvPr/>
          </p:nvSpPr>
          <p:spPr bwMode="auto">
            <a:xfrm>
              <a:off x="4378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1" name="Freeform 303"/>
            <p:cNvSpPr>
              <a:spLocks/>
            </p:cNvSpPr>
            <p:nvPr/>
          </p:nvSpPr>
          <p:spPr bwMode="auto">
            <a:xfrm>
              <a:off x="4378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2" name="Rectangle 304"/>
            <p:cNvSpPr>
              <a:spLocks noChangeArrowheads="1"/>
            </p:cNvSpPr>
            <p:nvPr/>
          </p:nvSpPr>
          <p:spPr bwMode="auto">
            <a:xfrm>
              <a:off x="4503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3" name="Freeform 305"/>
            <p:cNvSpPr>
              <a:spLocks/>
            </p:cNvSpPr>
            <p:nvPr/>
          </p:nvSpPr>
          <p:spPr bwMode="auto">
            <a:xfrm>
              <a:off x="4503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4" name="Rectangle 306"/>
            <p:cNvSpPr>
              <a:spLocks noChangeArrowheads="1"/>
            </p:cNvSpPr>
            <p:nvPr/>
          </p:nvSpPr>
          <p:spPr bwMode="auto">
            <a:xfrm>
              <a:off x="4628" y="2185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5" name="Freeform 307"/>
            <p:cNvSpPr>
              <a:spLocks/>
            </p:cNvSpPr>
            <p:nvPr/>
          </p:nvSpPr>
          <p:spPr bwMode="auto">
            <a:xfrm>
              <a:off x="4628" y="2185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6" name="Rectangle 308"/>
            <p:cNvSpPr>
              <a:spLocks noChangeArrowheads="1"/>
            </p:cNvSpPr>
            <p:nvPr/>
          </p:nvSpPr>
          <p:spPr bwMode="auto">
            <a:xfrm>
              <a:off x="4628" y="2435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7" name="Freeform 309"/>
            <p:cNvSpPr>
              <a:spLocks/>
            </p:cNvSpPr>
            <p:nvPr/>
          </p:nvSpPr>
          <p:spPr bwMode="auto">
            <a:xfrm>
              <a:off x="4628" y="2435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Rectangle 310"/>
            <p:cNvSpPr>
              <a:spLocks noChangeArrowheads="1"/>
            </p:cNvSpPr>
            <p:nvPr/>
          </p:nvSpPr>
          <p:spPr bwMode="auto">
            <a:xfrm>
              <a:off x="4754" y="2060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>
              <a:off x="4754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Rectangle 312"/>
            <p:cNvSpPr>
              <a:spLocks noChangeArrowheads="1"/>
            </p:cNvSpPr>
            <p:nvPr/>
          </p:nvSpPr>
          <p:spPr bwMode="auto">
            <a:xfrm>
              <a:off x="4378" y="256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>
              <a:off x="4378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2" name="Rectangle 314"/>
            <p:cNvSpPr>
              <a:spLocks noChangeArrowheads="1"/>
            </p:cNvSpPr>
            <p:nvPr/>
          </p:nvSpPr>
          <p:spPr bwMode="auto">
            <a:xfrm>
              <a:off x="4754" y="2185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3" name="Freeform 315"/>
            <p:cNvSpPr>
              <a:spLocks/>
            </p:cNvSpPr>
            <p:nvPr/>
          </p:nvSpPr>
          <p:spPr bwMode="auto">
            <a:xfrm>
              <a:off x="4754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4" name="Rectangle 316"/>
            <p:cNvSpPr>
              <a:spLocks noChangeArrowheads="1"/>
            </p:cNvSpPr>
            <p:nvPr/>
          </p:nvSpPr>
          <p:spPr bwMode="auto">
            <a:xfrm>
              <a:off x="4378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5" name="Freeform 317"/>
            <p:cNvSpPr>
              <a:spLocks/>
            </p:cNvSpPr>
            <p:nvPr/>
          </p:nvSpPr>
          <p:spPr bwMode="auto">
            <a:xfrm>
              <a:off x="4378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6" name="Rectangle 318"/>
            <p:cNvSpPr>
              <a:spLocks noChangeArrowheads="1"/>
            </p:cNvSpPr>
            <p:nvPr/>
          </p:nvSpPr>
          <p:spPr bwMode="auto">
            <a:xfrm>
              <a:off x="4503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7" name="Freeform 319"/>
            <p:cNvSpPr>
              <a:spLocks/>
            </p:cNvSpPr>
            <p:nvPr/>
          </p:nvSpPr>
          <p:spPr bwMode="auto">
            <a:xfrm>
              <a:off x="4503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8" name="Rectangle 320"/>
            <p:cNvSpPr>
              <a:spLocks noChangeArrowheads="1"/>
            </p:cNvSpPr>
            <p:nvPr/>
          </p:nvSpPr>
          <p:spPr bwMode="auto">
            <a:xfrm>
              <a:off x="4628" y="2310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9" name="Freeform 321"/>
            <p:cNvSpPr>
              <a:spLocks/>
            </p:cNvSpPr>
            <p:nvPr/>
          </p:nvSpPr>
          <p:spPr bwMode="auto">
            <a:xfrm>
              <a:off x="4628" y="2310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0" name="Rectangle 322"/>
            <p:cNvSpPr>
              <a:spLocks noChangeArrowheads="1"/>
            </p:cNvSpPr>
            <p:nvPr/>
          </p:nvSpPr>
          <p:spPr bwMode="auto">
            <a:xfrm>
              <a:off x="4754" y="2310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1" name="Freeform 323"/>
            <p:cNvSpPr>
              <a:spLocks/>
            </p:cNvSpPr>
            <p:nvPr/>
          </p:nvSpPr>
          <p:spPr bwMode="auto">
            <a:xfrm>
              <a:off x="4754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2" name="Rectangle 324"/>
            <p:cNvSpPr>
              <a:spLocks noChangeArrowheads="1"/>
            </p:cNvSpPr>
            <p:nvPr/>
          </p:nvSpPr>
          <p:spPr bwMode="auto">
            <a:xfrm>
              <a:off x="4378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3" name="Freeform 325"/>
            <p:cNvSpPr>
              <a:spLocks/>
            </p:cNvSpPr>
            <p:nvPr/>
          </p:nvSpPr>
          <p:spPr bwMode="auto">
            <a:xfrm>
              <a:off x="4378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4" name="Rectangle 326"/>
            <p:cNvSpPr>
              <a:spLocks noChangeArrowheads="1"/>
            </p:cNvSpPr>
            <p:nvPr/>
          </p:nvSpPr>
          <p:spPr bwMode="auto">
            <a:xfrm>
              <a:off x="4503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5" name="Freeform 327"/>
            <p:cNvSpPr>
              <a:spLocks/>
            </p:cNvSpPr>
            <p:nvPr/>
          </p:nvSpPr>
          <p:spPr bwMode="auto">
            <a:xfrm>
              <a:off x="4503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6" name="Rectangle 328"/>
            <p:cNvSpPr>
              <a:spLocks noChangeArrowheads="1"/>
            </p:cNvSpPr>
            <p:nvPr/>
          </p:nvSpPr>
          <p:spPr bwMode="auto">
            <a:xfrm>
              <a:off x="4503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7" name="Freeform 329"/>
            <p:cNvSpPr>
              <a:spLocks/>
            </p:cNvSpPr>
            <p:nvPr/>
          </p:nvSpPr>
          <p:spPr bwMode="auto">
            <a:xfrm>
              <a:off x="4503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8" name="Rectangle 330"/>
            <p:cNvSpPr>
              <a:spLocks noChangeArrowheads="1"/>
            </p:cNvSpPr>
            <p:nvPr/>
          </p:nvSpPr>
          <p:spPr bwMode="auto">
            <a:xfrm>
              <a:off x="4628" y="2561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9" name="Freeform 331"/>
            <p:cNvSpPr>
              <a:spLocks/>
            </p:cNvSpPr>
            <p:nvPr/>
          </p:nvSpPr>
          <p:spPr bwMode="auto">
            <a:xfrm>
              <a:off x="4628" y="2561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0" name="Rectangle 332"/>
            <p:cNvSpPr>
              <a:spLocks noChangeArrowheads="1"/>
            </p:cNvSpPr>
            <p:nvPr/>
          </p:nvSpPr>
          <p:spPr bwMode="auto">
            <a:xfrm>
              <a:off x="4754" y="256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1" name="Freeform 333"/>
            <p:cNvSpPr>
              <a:spLocks/>
            </p:cNvSpPr>
            <p:nvPr/>
          </p:nvSpPr>
          <p:spPr bwMode="auto">
            <a:xfrm>
              <a:off x="4754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2" name="Rectangle 334"/>
            <p:cNvSpPr>
              <a:spLocks noChangeArrowheads="1"/>
            </p:cNvSpPr>
            <p:nvPr/>
          </p:nvSpPr>
          <p:spPr bwMode="auto">
            <a:xfrm>
              <a:off x="4378" y="268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3" name="Freeform 335"/>
            <p:cNvSpPr>
              <a:spLocks/>
            </p:cNvSpPr>
            <p:nvPr/>
          </p:nvSpPr>
          <p:spPr bwMode="auto">
            <a:xfrm>
              <a:off x="4378" y="2686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4" name="Rectangle 336"/>
            <p:cNvSpPr>
              <a:spLocks noChangeArrowheads="1"/>
            </p:cNvSpPr>
            <p:nvPr/>
          </p:nvSpPr>
          <p:spPr bwMode="auto">
            <a:xfrm>
              <a:off x="2758" y="926"/>
              <a:ext cx="52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Coarse MT</a:t>
              </a:r>
              <a:endParaRPr lang="en-US"/>
            </a:p>
          </p:txBody>
        </p:sp>
        <p:sp>
          <p:nvSpPr>
            <p:cNvPr id="140625" name="Rectangle 337"/>
            <p:cNvSpPr>
              <a:spLocks noChangeArrowheads="1"/>
            </p:cNvSpPr>
            <p:nvPr/>
          </p:nvSpPr>
          <p:spPr bwMode="auto">
            <a:xfrm>
              <a:off x="2708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6" name="Freeform 338"/>
            <p:cNvSpPr>
              <a:spLocks/>
            </p:cNvSpPr>
            <p:nvPr/>
          </p:nvSpPr>
          <p:spPr bwMode="auto">
            <a:xfrm>
              <a:off x="2708" y="1058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7" name="Rectangle 339"/>
            <p:cNvSpPr>
              <a:spLocks noChangeArrowheads="1"/>
            </p:cNvSpPr>
            <p:nvPr/>
          </p:nvSpPr>
          <p:spPr bwMode="auto">
            <a:xfrm>
              <a:off x="2833" y="1058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8" name="Freeform 340"/>
            <p:cNvSpPr>
              <a:spLocks/>
            </p:cNvSpPr>
            <p:nvPr/>
          </p:nvSpPr>
          <p:spPr bwMode="auto">
            <a:xfrm>
              <a:off x="2833" y="1058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9" name="Rectangle 341"/>
            <p:cNvSpPr>
              <a:spLocks noChangeArrowheads="1"/>
            </p:cNvSpPr>
            <p:nvPr/>
          </p:nvSpPr>
          <p:spPr bwMode="auto">
            <a:xfrm>
              <a:off x="2708" y="118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0" name="Freeform 342"/>
            <p:cNvSpPr>
              <a:spLocks/>
            </p:cNvSpPr>
            <p:nvPr/>
          </p:nvSpPr>
          <p:spPr bwMode="auto">
            <a:xfrm>
              <a:off x="2708" y="1183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1" name="Rectangle 343"/>
            <p:cNvSpPr>
              <a:spLocks noChangeArrowheads="1"/>
            </p:cNvSpPr>
            <p:nvPr/>
          </p:nvSpPr>
          <p:spPr bwMode="auto">
            <a:xfrm>
              <a:off x="2708" y="1308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2" name="Freeform 344"/>
            <p:cNvSpPr>
              <a:spLocks/>
            </p:cNvSpPr>
            <p:nvPr/>
          </p:nvSpPr>
          <p:spPr bwMode="auto">
            <a:xfrm>
              <a:off x="2708" y="1308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3" name="Rectangle 345"/>
            <p:cNvSpPr>
              <a:spLocks noChangeArrowheads="1"/>
            </p:cNvSpPr>
            <p:nvPr/>
          </p:nvSpPr>
          <p:spPr bwMode="auto">
            <a:xfrm>
              <a:off x="2833" y="1308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4" name="Freeform 346"/>
            <p:cNvSpPr>
              <a:spLocks/>
            </p:cNvSpPr>
            <p:nvPr/>
          </p:nvSpPr>
          <p:spPr bwMode="auto">
            <a:xfrm>
              <a:off x="2833" y="1308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5" name="Rectangle 347"/>
            <p:cNvSpPr>
              <a:spLocks noChangeArrowheads="1"/>
            </p:cNvSpPr>
            <p:nvPr/>
          </p:nvSpPr>
          <p:spPr bwMode="auto">
            <a:xfrm>
              <a:off x="2958" y="1308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6" name="Freeform 348"/>
            <p:cNvSpPr>
              <a:spLocks/>
            </p:cNvSpPr>
            <p:nvPr/>
          </p:nvSpPr>
          <p:spPr bwMode="auto">
            <a:xfrm>
              <a:off x="2958" y="1308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7" name="Rectangle 349"/>
            <p:cNvSpPr>
              <a:spLocks noChangeArrowheads="1"/>
            </p:cNvSpPr>
            <p:nvPr/>
          </p:nvSpPr>
          <p:spPr bwMode="auto">
            <a:xfrm>
              <a:off x="2708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8" name="Freeform 350"/>
            <p:cNvSpPr>
              <a:spLocks/>
            </p:cNvSpPr>
            <p:nvPr/>
          </p:nvSpPr>
          <p:spPr bwMode="auto">
            <a:xfrm>
              <a:off x="2708" y="1433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9" name="Rectangle 351"/>
            <p:cNvSpPr>
              <a:spLocks noChangeArrowheads="1"/>
            </p:cNvSpPr>
            <p:nvPr/>
          </p:nvSpPr>
          <p:spPr bwMode="auto">
            <a:xfrm>
              <a:off x="2833" y="1433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0" name="Freeform 352"/>
            <p:cNvSpPr>
              <a:spLocks/>
            </p:cNvSpPr>
            <p:nvPr/>
          </p:nvSpPr>
          <p:spPr bwMode="auto">
            <a:xfrm>
              <a:off x="2833" y="1433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1" name="Rectangle 353"/>
            <p:cNvSpPr>
              <a:spLocks noChangeArrowheads="1"/>
            </p:cNvSpPr>
            <p:nvPr/>
          </p:nvSpPr>
          <p:spPr bwMode="auto">
            <a:xfrm>
              <a:off x="2708" y="1559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2" name="Freeform 354"/>
            <p:cNvSpPr>
              <a:spLocks/>
            </p:cNvSpPr>
            <p:nvPr/>
          </p:nvSpPr>
          <p:spPr bwMode="auto">
            <a:xfrm>
              <a:off x="2708" y="1559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3" name="Rectangle 355"/>
            <p:cNvSpPr>
              <a:spLocks noChangeArrowheads="1"/>
            </p:cNvSpPr>
            <p:nvPr/>
          </p:nvSpPr>
          <p:spPr bwMode="auto">
            <a:xfrm>
              <a:off x="2833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4" name="Freeform 356"/>
            <p:cNvSpPr>
              <a:spLocks/>
            </p:cNvSpPr>
            <p:nvPr/>
          </p:nvSpPr>
          <p:spPr bwMode="auto">
            <a:xfrm>
              <a:off x="2833" y="1559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5" name="Rectangle 357"/>
            <p:cNvSpPr>
              <a:spLocks noChangeArrowheads="1"/>
            </p:cNvSpPr>
            <p:nvPr/>
          </p:nvSpPr>
          <p:spPr bwMode="auto">
            <a:xfrm>
              <a:off x="2958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6" name="Freeform 358"/>
            <p:cNvSpPr>
              <a:spLocks/>
            </p:cNvSpPr>
            <p:nvPr/>
          </p:nvSpPr>
          <p:spPr bwMode="auto">
            <a:xfrm>
              <a:off x="2958" y="1559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7" name="Rectangle 359"/>
            <p:cNvSpPr>
              <a:spLocks noChangeArrowheads="1"/>
            </p:cNvSpPr>
            <p:nvPr/>
          </p:nvSpPr>
          <p:spPr bwMode="auto">
            <a:xfrm>
              <a:off x="3083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8" name="Freeform 360"/>
            <p:cNvSpPr>
              <a:spLocks/>
            </p:cNvSpPr>
            <p:nvPr/>
          </p:nvSpPr>
          <p:spPr bwMode="auto">
            <a:xfrm>
              <a:off x="3083" y="1559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9" name="Rectangle 361"/>
            <p:cNvSpPr>
              <a:spLocks noChangeArrowheads="1"/>
            </p:cNvSpPr>
            <p:nvPr/>
          </p:nvSpPr>
          <p:spPr bwMode="auto">
            <a:xfrm>
              <a:off x="2708" y="1809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0" name="Freeform 362"/>
            <p:cNvSpPr>
              <a:spLocks/>
            </p:cNvSpPr>
            <p:nvPr/>
          </p:nvSpPr>
          <p:spPr bwMode="auto">
            <a:xfrm>
              <a:off x="2708" y="1809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1" name="Rectangle 363"/>
            <p:cNvSpPr>
              <a:spLocks noChangeArrowheads="1"/>
            </p:cNvSpPr>
            <p:nvPr/>
          </p:nvSpPr>
          <p:spPr bwMode="auto">
            <a:xfrm>
              <a:off x="2833" y="1809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2" name="Freeform 364"/>
            <p:cNvSpPr>
              <a:spLocks/>
            </p:cNvSpPr>
            <p:nvPr/>
          </p:nvSpPr>
          <p:spPr bwMode="auto">
            <a:xfrm>
              <a:off x="2833" y="180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3" name="Rectangle 365"/>
            <p:cNvSpPr>
              <a:spLocks noChangeArrowheads="1"/>
            </p:cNvSpPr>
            <p:nvPr/>
          </p:nvSpPr>
          <p:spPr bwMode="auto">
            <a:xfrm>
              <a:off x="2958" y="1809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4" name="Freeform 366"/>
            <p:cNvSpPr>
              <a:spLocks/>
            </p:cNvSpPr>
            <p:nvPr/>
          </p:nvSpPr>
          <p:spPr bwMode="auto">
            <a:xfrm>
              <a:off x="2958" y="1809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5" name="Rectangle 367"/>
            <p:cNvSpPr>
              <a:spLocks noChangeArrowheads="1"/>
            </p:cNvSpPr>
            <p:nvPr/>
          </p:nvSpPr>
          <p:spPr bwMode="auto">
            <a:xfrm>
              <a:off x="2708" y="1934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6" name="Freeform 368"/>
            <p:cNvSpPr>
              <a:spLocks/>
            </p:cNvSpPr>
            <p:nvPr/>
          </p:nvSpPr>
          <p:spPr bwMode="auto">
            <a:xfrm>
              <a:off x="2708" y="1934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7" name="Rectangle 369"/>
            <p:cNvSpPr>
              <a:spLocks noChangeArrowheads="1"/>
            </p:cNvSpPr>
            <p:nvPr/>
          </p:nvSpPr>
          <p:spPr bwMode="auto">
            <a:xfrm>
              <a:off x="2833" y="1934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8" name="Freeform 370"/>
            <p:cNvSpPr>
              <a:spLocks/>
            </p:cNvSpPr>
            <p:nvPr/>
          </p:nvSpPr>
          <p:spPr bwMode="auto">
            <a:xfrm>
              <a:off x="2833" y="1934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9" name="Rectangle 371"/>
            <p:cNvSpPr>
              <a:spLocks noChangeArrowheads="1"/>
            </p:cNvSpPr>
            <p:nvPr/>
          </p:nvSpPr>
          <p:spPr bwMode="auto">
            <a:xfrm>
              <a:off x="2708" y="2060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0" name="Freeform 372"/>
            <p:cNvSpPr>
              <a:spLocks/>
            </p:cNvSpPr>
            <p:nvPr/>
          </p:nvSpPr>
          <p:spPr bwMode="auto">
            <a:xfrm>
              <a:off x="2708" y="2060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1" name="Rectangle 373"/>
            <p:cNvSpPr>
              <a:spLocks noChangeArrowheads="1"/>
            </p:cNvSpPr>
            <p:nvPr/>
          </p:nvSpPr>
          <p:spPr bwMode="auto">
            <a:xfrm>
              <a:off x="2708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2" name="Freeform 374"/>
            <p:cNvSpPr>
              <a:spLocks/>
            </p:cNvSpPr>
            <p:nvPr/>
          </p:nvSpPr>
          <p:spPr bwMode="auto">
            <a:xfrm>
              <a:off x="2708" y="2185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3" name="Rectangle 375"/>
            <p:cNvSpPr>
              <a:spLocks noChangeArrowheads="1"/>
            </p:cNvSpPr>
            <p:nvPr/>
          </p:nvSpPr>
          <p:spPr bwMode="auto">
            <a:xfrm>
              <a:off x="2708" y="2561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4" name="Freeform 376"/>
            <p:cNvSpPr>
              <a:spLocks/>
            </p:cNvSpPr>
            <p:nvPr/>
          </p:nvSpPr>
          <p:spPr bwMode="auto">
            <a:xfrm>
              <a:off x="2708" y="2561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5" name="Rectangle 377"/>
            <p:cNvSpPr>
              <a:spLocks noChangeArrowheads="1"/>
            </p:cNvSpPr>
            <p:nvPr/>
          </p:nvSpPr>
          <p:spPr bwMode="auto">
            <a:xfrm>
              <a:off x="2833" y="2561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6" name="Freeform 378"/>
            <p:cNvSpPr>
              <a:spLocks/>
            </p:cNvSpPr>
            <p:nvPr/>
          </p:nvSpPr>
          <p:spPr bwMode="auto">
            <a:xfrm>
              <a:off x="2833" y="2561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7" name="Rectangle 379"/>
            <p:cNvSpPr>
              <a:spLocks noChangeArrowheads="1"/>
            </p:cNvSpPr>
            <p:nvPr/>
          </p:nvSpPr>
          <p:spPr bwMode="auto">
            <a:xfrm>
              <a:off x="2958" y="2561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8" name="Freeform 380"/>
            <p:cNvSpPr>
              <a:spLocks/>
            </p:cNvSpPr>
            <p:nvPr/>
          </p:nvSpPr>
          <p:spPr bwMode="auto">
            <a:xfrm>
              <a:off x="2958" y="2561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9" name="Rectangle 381"/>
            <p:cNvSpPr>
              <a:spLocks noChangeArrowheads="1"/>
            </p:cNvSpPr>
            <p:nvPr/>
          </p:nvSpPr>
          <p:spPr bwMode="auto">
            <a:xfrm>
              <a:off x="2708" y="2811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0" name="Freeform 382"/>
            <p:cNvSpPr>
              <a:spLocks/>
            </p:cNvSpPr>
            <p:nvPr/>
          </p:nvSpPr>
          <p:spPr bwMode="auto">
            <a:xfrm>
              <a:off x="2708" y="2811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1" name="Rectangle 383"/>
            <p:cNvSpPr>
              <a:spLocks noChangeArrowheads="1"/>
            </p:cNvSpPr>
            <p:nvPr/>
          </p:nvSpPr>
          <p:spPr bwMode="auto">
            <a:xfrm>
              <a:off x="2708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2" name="Freeform 384"/>
            <p:cNvSpPr>
              <a:spLocks/>
            </p:cNvSpPr>
            <p:nvPr/>
          </p:nvSpPr>
          <p:spPr bwMode="auto">
            <a:xfrm>
              <a:off x="2708" y="306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3" name="Rectangle 385"/>
            <p:cNvSpPr>
              <a:spLocks noChangeArrowheads="1"/>
            </p:cNvSpPr>
            <p:nvPr/>
          </p:nvSpPr>
          <p:spPr bwMode="auto">
            <a:xfrm>
              <a:off x="2708" y="3187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4" name="Freeform 386"/>
            <p:cNvSpPr>
              <a:spLocks/>
            </p:cNvSpPr>
            <p:nvPr/>
          </p:nvSpPr>
          <p:spPr bwMode="auto">
            <a:xfrm>
              <a:off x="2708" y="3187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5" name="Rectangle 387"/>
            <p:cNvSpPr>
              <a:spLocks noChangeArrowheads="1"/>
            </p:cNvSpPr>
            <p:nvPr/>
          </p:nvSpPr>
          <p:spPr bwMode="auto">
            <a:xfrm>
              <a:off x="2833" y="3187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6" name="Freeform 388"/>
            <p:cNvSpPr>
              <a:spLocks/>
            </p:cNvSpPr>
            <p:nvPr/>
          </p:nvSpPr>
          <p:spPr bwMode="auto">
            <a:xfrm>
              <a:off x="2833" y="3187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7" name="Rectangle 389"/>
            <p:cNvSpPr>
              <a:spLocks noChangeArrowheads="1"/>
            </p:cNvSpPr>
            <p:nvPr/>
          </p:nvSpPr>
          <p:spPr bwMode="auto">
            <a:xfrm>
              <a:off x="2708" y="3437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8" name="Freeform 390"/>
            <p:cNvSpPr>
              <a:spLocks/>
            </p:cNvSpPr>
            <p:nvPr/>
          </p:nvSpPr>
          <p:spPr bwMode="auto">
            <a:xfrm>
              <a:off x="2708" y="3437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9" name="Rectangle 391"/>
            <p:cNvSpPr>
              <a:spLocks noChangeArrowheads="1"/>
            </p:cNvSpPr>
            <p:nvPr/>
          </p:nvSpPr>
          <p:spPr bwMode="auto">
            <a:xfrm>
              <a:off x="2833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0" name="Freeform 392"/>
            <p:cNvSpPr>
              <a:spLocks/>
            </p:cNvSpPr>
            <p:nvPr/>
          </p:nvSpPr>
          <p:spPr bwMode="auto">
            <a:xfrm>
              <a:off x="2833" y="3437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1" name="Rectangle 393"/>
            <p:cNvSpPr>
              <a:spLocks noChangeArrowheads="1"/>
            </p:cNvSpPr>
            <p:nvPr/>
          </p:nvSpPr>
          <p:spPr bwMode="auto">
            <a:xfrm>
              <a:off x="2958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2" name="Freeform 394"/>
            <p:cNvSpPr>
              <a:spLocks/>
            </p:cNvSpPr>
            <p:nvPr/>
          </p:nvSpPr>
          <p:spPr bwMode="auto">
            <a:xfrm>
              <a:off x="2958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3" name="Rectangle 395"/>
            <p:cNvSpPr>
              <a:spLocks noChangeArrowheads="1"/>
            </p:cNvSpPr>
            <p:nvPr/>
          </p:nvSpPr>
          <p:spPr bwMode="auto">
            <a:xfrm>
              <a:off x="3083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4" name="Freeform 396"/>
            <p:cNvSpPr>
              <a:spLocks/>
            </p:cNvSpPr>
            <p:nvPr/>
          </p:nvSpPr>
          <p:spPr bwMode="auto">
            <a:xfrm>
              <a:off x="3083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5" name="Rectangle 397"/>
            <p:cNvSpPr>
              <a:spLocks noChangeArrowheads="1"/>
            </p:cNvSpPr>
            <p:nvPr/>
          </p:nvSpPr>
          <p:spPr bwMode="auto">
            <a:xfrm>
              <a:off x="2708" y="356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6" name="Freeform 398"/>
            <p:cNvSpPr>
              <a:spLocks/>
            </p:cNvSpPr>
            <p:nvPr/>
          </p:nvSpPr>
          <p:spPr bwMode="auto">
            <a:xfrm>
              <a:off x="2708" y="356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7" name="Rectangle 399"/>
            <p:cNvSpPr>
              <a:spLocks noChangeArrowheads="1"/>
            </p:cNvSpPr>
            <p:nvPr/>
          </p:nvSpPr>
          <p:spPr bwMode="auto">
            <a:xfrm>
              <a:off x="2833" y="3563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8" name="Freeform 400"/>
            <p:cNvSpPr>
              <a:spLocks/>
            </p:cNvSpPr>
            <p:nvPr/>
          </p:nvSpPr>
          <p:spPr bwMode="auto">
            <a:xfrm>
              <a:off x="2833" y="3563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9" name="Rectangle 401"/>
            <p:cNvSpPr>
              <a:spLocks noChangeArrowheads="1"/>
            </p:cNvSpPr>
            <p:nvPr/>
          </p:nvSpPr>
          <p:spPr bwMode="auto">
            <a:xfrm>
              <a:off x="2708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0" name="Freeform 402"/>
            <p:cNvSpPr>
              <a:spLocks/>
            </p:cNvSpPr>
            <p:nvPr/>
          </p:nvSpPr>
          <p:spPr bwMode="auto">
            <a:xfrm>
              <a:off x="2708" y="3688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1" name="Rectangle 403"/>
            <p:cNvSpPr>
              <a:spLocks noChangeArrowheads="1"/>
            </p:cNvSpPr>
            <p:nvPr/>
          </p:nvSpPr>
          <p:spPr bwMode="auto">
            <a:xfrm>
              <a:off x="2833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2" name="Freeform 404"/>
            <p:cNvSpPr>
              <a:spLocks/>
            </p:cNvSpPr>
            <p:nvPr/>
          </p:nvSpPr>
          <p:spPr bwMode="auto">
            <a:xfrm>
              <a:off x="2833" y="3688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3" name="Rectangle 405"/>
            <p:cNvSpPr>
              <a:spLocks noChangeArrowheads="1"/>
            </p:cNvSpPr>
            <p:nvPr/>
          </p:nvSpPr>
          <p:spPr bwMode="auto">
            <a:xfrm>
              <a:off x="2708" y="231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4" name="Freeform 406"/>
            <p:cNvSpPr>
              <a:spLocks/>
            </p:cNvSpPr>
            <p:nvPr/>
          </p:nvSpPr>
          <p:spPr bwMode="auto">
            <a:xfrm>
              <a:off x="2708" y="2310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696" name="Rectangle 408"/>
          <p:cNvSpPr>
            <a:spLocks noChangeArrowheads="1"/>
          </p:cNvSpPr>
          <p:nvPr/>
        </p:nvSpPr>
        <p:spPr bwMode="auto">
          <a:xfrm>
            <a:off x="4298950" y="6251575"/>
            <a:ext cx="131763" cy="133350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7" name="Freeform 409"/>
          <p:cNvSpPr>
            <a:spLocks/>
          </p:cNvSpPr>
          <p:nvPr/>
        </p:nvSpPr>
        <p:spPr bwMode="auto">
          <a:xfrm>
            <a:off x="4298950" y="6251575"/>
            <a:ext cx="131763" cy="133350"/>
          </a:xfrm>
          <a:custGeom>
            <a:avLst/>
            <a:gdLst>
              <a:gd name="T0" fmla="*/ 251 w 502"/>
              <a:gd name="T1" fmla="*/ 500 h 500"/>
              <a:gd name="T2" fmla="*/ 0 w 502"/>
              <a:gd name="T3" fmla="*/ 500 h 500"/>
              <a:gd name="T4" fmla="*/ 0 w 502"/>
              <a:gd name="T5" fmla="*/ 0 h 500"/>
              <a:gd name="T6" fmla="*/ 502 w 502"/>
              <a:gd name="T7" fmla="*/ 0 h 500"/>
              <a:gd name="T8" fmla="*/ 502 w 502"/>
              <a:gd name="T9" fmla="*/ 500 h 500"/>
              <a:gd name="T10" fmla="*/ 251 w 502"/>
              <a:gd name="T11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0">
                <a:moveTo>
                  <a:pt x="251" y="500"/>
                </a:moveTo>
                <a:lnTo>
                  <a:pt x="0" y="500"/>
                </a:lnTo>
                <a:lnTo>
                  <a:pt x="0" y="0"/>
                </a:lnTo>
                <a:lnTo>
                  <a:pt x="502" y="0"/>
                </a:lnTo>
                <a:lnTo>
                  <a:pt x="502" y="500"/>
                </a:lnTo>
                <a:lnTo>
                  <a:pt x="251" y="500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8" name="Rectangle 410"/>
          <p:cNvSpPr>
            <a:spLocks noChangeArrowheads="1"/>
          </p:cNvSpPr>
          <p:nvPr/>
        </p:nvSpPr>
        <p:spPr bwMode="auto">
          <a:xfrm>
            <a:off x="4497388" y="6251575"/>
            <a:ext cx="133350" cy="133350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9" name="Freeform 411"/>
          <p:cNvSpPr>
            <a:spLocks/>
          </p:cNvSpPr>
          <p:nvPr/>
        </p:nvSpPr>
        <p:spPr bwMode="auto">
          <a:xfrm>
            <a:off x="4497388" y="6251575"/>
            <a:ext cx="133350" cy="133350"/>
          </a:xfrm>
          <a:custGeom>
            <a:avLst/>
            <a:gdLst>
              <a:gd name="T0" fmla="*/ 250 w 501"/>
              <a:gd name="T1" fmla="*/ 500 h 500"/>
              <a:gd name="T2" fmla="*/ 0 w 501"/>
              <a:gd name="T3" fmla="*/ 500 h 500"/>
              <a:gd name="T4" fmla="*/ 0 w 501"/>
              <a:gd name="T5" fmla="*/ 0 h 500"/>
              <a:gd name="T6" fmla="*/ 501 w 501"/>
              <a:gd name="T7" fmla="*/ 0 h 500"/>
              <a:gd name="T8" fmla="*/ 501 w 501"/>
              <a:gd name="T9" fmla="*/ 500 h 500"/>
              <a:gd name="T10" fmla="*/ 250 w 501"/>
              <a:gd name="T11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0">
                <a:moveTo>
                  <a:pt x="250" y="500"/>
                </a:moveTo>
                <a:lnTo>
                  <a:pt x="0" y="500"/>
                </a:lnTo>
                <a:lnTo>
                  <a:pt x="0" y="0"/>
                </a:lnTo>
                <a:lnTo>
                  <a:pt x="501" y="0"/>
                </a:lnTo>
                <a:lnTo>
                  <a:pt x="501" y="500"/>
                </a:lnTo>
                <a:lnTo>
                  <a:pt x="250" y="500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700" name="Rectangle 412"/>
          <p:cNvSpPr>
            <a:spLocks noChangeArrowheads="1"/>
          </p:cNvSpPr>
          <p:nvPr/>
        </p:nvSpPr>
        <p:spPr bwMode="auto">
          <a:xfrm>
            <a:off x="4298950" y="6451600"/>
            <a:ext cx="131763" cy="131763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701" name="Freeform 413"/>
          <p:cNvSpPr>
            <a:spLocks/>
          </p:cNvSpPr>
          <p:nvPr/>
        </p:nvSpPr>
        <p:spPr bwMode="auto">
          <a:xfrm>
            <a:off x="4298950" y="6451600"/>
            <a:ext cx="131763" cy="131763"/>
          </a:xfrm>
          <a:custGeom>
            <a:avLst/>
            <a:gdLst>
              <a:gd name="T0" fmla="*/ 251 w 502"/>
              <a:gd name="T1" fmla="*/ 501 h 501"/>
              <a:gd name="T2" fmla="*/ 0 w 502"/>
              <a:gd name="T3" fmla="*/ 501 h 501"/>
              <a:gd name="T4" fmla="*/ 0 w 502"/>
              <a:gd name="T5" fmla="*/ 0 h 501"/>
              <a:gd name="T6" fmla="*/ 502 w 502"/>
              <a:gd name="T7" fmla="*/ 0 h 501"/>
              <a:gd name="T8" fmla="*/ 502 w 502"/>
              <a:gd name="T9" fmla="*/ 501 h 501"/>
              <a:gd name="T10" fmla="*/ 251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251" y="501"/>
                </a:moveTo>
                <a:lnTo>
                  <a:pt x="0" y="501"/>
                </a:lnTo>
                <a:lnTo>
                  <a:pt x="0" y="0"/>
                </a:lnTo>
                <a:lnTo>
                  <a:pt x="502" y="0"/>
                </a:lnTo>
                <a:lnTo>
                  <a:pt x="502" y="501"/>
                </a:lnTo>
                <a:lnTo>
                  <a:pt x="251" y="501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3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9781131-9A8E-4F2F-BC27-0E8794BDA610}" type="slidenum">
              <a:rPr lang="en-GB"/>
              <a:pPr/>
              <a:t>178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895600" y="2057400"/>
            <a:ext cx="1828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057400"/>
            <a:ext cx="2209800" cy="428625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 dirty="0">
                <a:latin typeface="Arial" charset="0"/>
              </a:rPr>
              <a:t>Floating Point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9" name="Freeform 29"/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5108575" y="6019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1: floating point</a:t>
            </a:r>
          </a:p>
        </p:txBody>
      </p:sp>
      <p:sp>
        <p:nvSpPr>
          <p:cNvPr id="56351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 lIns="91440" tIns="45720" rIns="91440" bIns="45720"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Without SMT, only a single thread can run at any given time</a:t>
            </a:r>
          </a:p>
        </p:txBody>
      </p:sp>
    </p:spTree>
    <p:extLst>
      <p:ext uri="{BB962C8B-B14F-4D97-AF65-F5344CB8AC3E}">
        <p14:creationId xmlns:p14="http://schemas.microsoft.com/office/powerpoint/2010/main" val="3687342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1D684BE-ACD4-4ECA-8B09-8B2B0364CAD2}" type="slidenum">
              <a:rPr lang="en-GB"/>
              <a:pPr/>
              <a:t>179</a:t>
            </a:fld>
            <a:endParaRPr lang="en-GB"/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Without SMT, only a single thread can run at any given time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4" name="Freeform 30"/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3433763" y="6019800"/>
            <a:ext cx="18907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2:</a:t>
            </a:r>
            <a:br>
              <a:rPr lang="en-GB" sz="1800">
                <a:solidFill>
                  <a:srgbClr val="FF3300"/>
                </a:solidFill>
                <a:latin typeface="Arial" charset="0"/>
              </a:rPr>
            </a:br>
            <a:r>
              <a:rPr lang="en-GB" sz="1800">
                <a:solidFill>
                  <a:srgbClr val="FF3300"/>
                </a:solidFill>
                <a:latin typeface="Arial" charset="0"/>
              </a:rPr>
              <a:t>integer operation</a:t>
            </a:r>
          </a:p>
        </p:txBody>
      </p:sp>
    </p:spTree>
    <p:extLst>
      <p:ext uri="{BB962C8B-B14F-4D97-AF65-F5344CB8AC3E}">
        <p14:creationId xmlns:p14="http://schemas.microsoft.com/office/powerpoint/2010/main" val="3037246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Recent Typical Configurations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7291536" cy="484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9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11F62A5-2018-47EA-B387-C5CFEADBDFB8}" type="slidenum">
              <a:rPr lang="en-GB"/>
              <a:pPr/>
              <a:t>180</a:t>
            </a:fld>
            <a:endParaRPr lang="en-GB"/>
          </a:p>
        </p:txBody>
      </p:sp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SMT processor: both threads can run concurrently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28625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Floating Point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8" name="Freeform 30"/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Freeform 31"/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5108575" y="6019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1: floating point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3433763" y="6019800"/>
            <a:ext cx="18907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2:</a:t>
            </a:r>
            <a:br>
              <a:rPr lang="en-GB" sz="1800">
                <a:solidFill>
                  <a:srgbClr val="FF3300"/>
                </a:solidFill>
                <a:latin typeface="Arial" charset="0"/>
              </a:rPr>
            </a:br>
            <a:r>
              <a:rPr lang="en-GB" sz="1800">
                <a:solidFill>
                  <a:srgbClr val="FF3300"/>
                </a:solidFill>
                <a:latin typeface="Arial" charset="0"/>
              </a:rPr>
              <a:t>integer operation</a:t>
            </a:r>
          </a:p>
        </p:txBody>
      </p:sp>
    </p:spTree>
    <p:extLst>
      <p:ext uri="{BB962C8B-B14F-4D97-AF65-F5344CB8AC3E}">
        <p14:creationId xmlns:p14="http://schemas.microsoft.com/office/powerpoint/2010/main" val="2067431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F305B7-B71E-4990-8FC7-A14042CDA132}" type="slidenum">
              <a:rPr lang="en-GB"/>
              <a:pPr/>
              <a:t>181</a:t>
            </a:fld>
            <a:endParaRPr lang="en-GB"/>
          </a:p>
        </p:txBody>
      </p:sp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But: Can’t simultaneously use  the same functional unit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2" name="Freeform 30"/>
          <p:cNvSpPr>
            <a:spLocks/>
          </p:cNvSpPr>
          <p:nvPr/>
        </p:nvSpPr>
        <p:spPr bwMode="auto">
          <a:xfrm>
            <a:off x="3276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430588" y="60198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59424" name="Freeform 32"/>
          <p:cNvSpPr>
            <a:spLocks/>
          </p:cNvSpPr>
          <p:nvPr/>
        </p:nvSpPr>
        <p:spPr bwMode="auto">
          <a:xfrm>
            <a:off x="3657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573588" y="60198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943600" y="4876800"/>
            <a:ext cx="2971800" cy="17700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This scenario is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impossible with SMT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on a single core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(assuming a single integer unit)</a:t>
            </a:r>
            <a:r>
              <a:rPr lang="ar-SA" sz="2200">
                <a:latin typeface="Arial" charset="0"/>
                <a:cs typeface="Arial" charset="0"/>
              </a:rPr>
              <a:t>‏</a:t>
            </a:r>
            <a:endParaRPr lang="en-GB" sz="2200">
              <a:latin typeface="Arial" charset="0"/>
            </a:endParaRP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3811588" y="6324600"/>
            <a:ext cx="156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34234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AC283E-6665-409F-A28A-1DA353599F0D}" type="slidenum">
              <a:rPr lang="en-GB"/>
              <a:pPr/>
              <a:t>182</a:t>
            </a:fld>
            <a:endParaRPr lang="en-GB"/>
          </a:p>
        </p:txBody>
      </p:sp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8255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Multi-core: </a:t>
            </a:r>
            <a:br>
              <a:rPr lang="en-GB" sz="2400" b="1">
                <a:solidFill>
                  <a:srgbClr val="FF3300"/>
                </a:solidFill>
              </a:rPr>
            </a:br>
            <a:r>
              <a:rPr lang="en-GB" sz="2400" b="1">
                <a:solidFill>
                  <a:srgbClr val="FF3300"/>
                </a:solidFill>
              </a:rPr>
              <a:t>threads can run on separate cores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 rot="16200000">
            <a:off x="-358906" y="3536138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4" name="Freeform 58"/>
          <p:cNvSpPr>
            <a:spLocks/>
          </p:cNvSpPr>
          <p:nvPr/>
        </p:nvSpPr>
        <p:spPr bwMode="auto">
          <a:xfrm>
            <a:off x="1092200" y="1766888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5" name="Freeform 59"/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6" name="Text Box 60"/>
          <p:cNvSpPr txBox="1">
            <a:spLocks noChangeArrowheads="1"/>
          </p:cNvSpPr>
          <p:nvPr/>
        </p:nvSpPr>
        <p:spPr bwMode="auto">
          <a:xfrm>
            <a:off x="1550988" y="6338888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5868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60478" name="Rectangle 62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9" name="Rectangle 63"/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67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08AAB99-2D28-4860-AE34-4481B76E96A7}" type="slidenum">
              <a:rPr lang="en-GB"/>
              <a:pPr/>
              <a:t>183</a:t>
            </a:fld>
            <a:endParaRPr lang="en-GB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 rot="16200000">
            <a:off x="-360493" y="353772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7" name="Freeform 57"/>
          <p:cNvSpPr>
            <a:spLocks/>
          </p:cNvSpPr>
          <p:nvPr/>
        </p:nvSpPr>
        <p:spPr bwMode="auto">
          <a:xfrm>
            <a:off x="2497138" y="1854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Freeform 58"/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Text Box 59"/>
          <p:cNvSpPr txBox="1">
            <a:spLocks noChangeArrowheads="1"/>
          </p:cNvSpPr>
          <p:nvPr/>
        </p:nvSpPr>
        <p:spPr bwMode="auto">
          <a:xfrm>
            <a:off x="2422525" y="63500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3</a:t>
            </a:r>
          </a:p>
        </p:txBody>
      </p:sp>
      <p:sp>
        <p:nvSpPr>
          <p:cNvPr id="61500" name="Text Box 60"/>
          <p:cNvSpPr txBox="1">
            <a:spLocks noChangeArrowheads="1"/>
          </p:cNvSpPr>
          <p:nvPr/>
        </p:nvSpPr>
        <p:spPr bwMode="auto">
          <a:xfrm>
            <a:off x="7011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4</a:t>
            </a:r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3" name="Rectangle 63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8255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Multi-core: </a:t>
            </a:r>
            <a:br>
              <a:rPr lang="en-GB" sz="2400" b="1">
                <a:solidFill>
                  <a:srgbClr val="FF3300"/>
                </a:solidFill>
              </a:rPr>
            </a:br>
            <a:r>
              <a:rPr lang="en-GB" sz="2400" b="1">
                <a:solidFill>
                  <a:srgbClr val="FF3300"/>
                </a:solidFill>
              </a:rPr>
              <a:t>threads can run on separate cores</a:t>
            </a:r>
          </a:p>
        </p:txBody>
      </p:sp>
    </p:spTree>
    <p:extLst>
      <p:ext uri="{BB962C8B-B14F-4D97-AF65-F5344CB8AC3E}">
        <p14:creationId xmlns:p14="http://schemas.microsoft.com/office/powerpoint/2010/main" val="338854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93918A-6D27-41E1-82E6-61E47B6CB834}" type="slidenum">
              <a:rPr lang="en-GB"/>
              <a:pPr/>
              <a:t>184</a:t>
            </a:fld>
            <a:endParaRPr lang="en-GB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Combining Multi-core and SMT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Cores can be SMT-enabled (or not)</a:t>
            </a:r>
            <a:r>
              <a:rPr lang="ar-SA" dirty="0">
                <a:cs typeface="Times New Roman" pitchFamily="18" charset="0"/>
              </a:rPr>
              <a:t>‏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different combinations: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Single-core, non-SMT: standard uniprocessor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Single-core, with SMT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Multi-core, non-SMT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Multi-core, with SMT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number of SMT threads:</a:t>
            </a:r>
            <a:br>
              <a:rPr lang="en-GB" dirty="0"/>
            </a:br>
            <a:r>
              <a:rPr lang="en-GB" dirty="0"/>
              <a:t>2, 4, or sometimes 8 simultaneous threads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Intel calls </a:t>
            </a:r>
            <a:r>
              <a:rPr lang="en-GB" dirty="0" smtClean="0"/>
              <a:t>it </a:t>
            </a:r>
            <a:r>
              <a:rPr lang="en-GB" dirty="0"/>
              <a:t>“</a:t>
            </a:r>
            <a:r>
              <a:rPr lang="en-GB" dirty="0" smtClean="0"/>
              <a:t>hyper-threading”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7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A32886-2452-4825-93F2-2FCDF5949359}" type="slidenum">
              <a:rPr lang="en-GB"/>
              <a:pPr/>
              <a:t>185</a:t>
            </a:fld>
            <a:endParaRPr lang="en-GB"/>
          </a:p>
        </p:txBody>
      </p:sp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SMT Dual-core: all four threads can run concurrently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 rot="16200000">
            <a:off x="-384306" y="3561538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6" name="Freeform 58"/>
          <p:cNvSpPr>
            <a:spLocks/>
          </p:cNvSpPr>
          <p:nvPr/>
        </p:nvSpPr>
        <p:spPr bwMode="auto">
          <a:xfrm>
            <a:off x="973138" y="17272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7" name="Freeform 59"/>
          <p:cNvSpPr>
            <a:spLocks/>
          </p:cNvSpPr>
          <p:nvPr/>
        </p:nvSpPr>
        <p:spPr bwMode="auto">
          <a:xfrm>
            <a:off x="2497138" y="18034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8" name="Freeform 60"/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9" name="Freeform 61"/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1431925" y="62992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2422525" y="62992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3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5868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7011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4</a:t>
            </a:r>
          </a:p>
        </p:txBody>
      </p:sp>
      <p:sp>
        <p:nvSpPr>
          <p:cNvPr id="63554" name="Rectangle 66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00000"/>
              </a:lnSpc>
              <a:buFont typeface="ヒラギノ角ゴ Pro W3" pitchFamily="1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55" name="Rectangle 67"/>
          <p:cNvSpPr>
            <a:spLocks noChangeArrowheads="1"/>
          </p:cNvSpPr>
          <p:nvPr/>
        </p:nvSpPr>
        <p:spPr bwMode="auto">
          <a:xfrm>
            <a:off x="48006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48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7239000" y="6400800"/>
            <a:ext cx="1903413" cy="455613"/>
          </a:xfrm>
          <a:prstGeom prst="rect">
            <a:avLst/>
          </a:prstGeom>
        </p:spPr>
        <p:txBody>
          <a:bodyPr/>
          <a:lstStyle/>
          <a:p>
            <a:fld id="{70AA1CED-4D87-41B1-8BE5-7944930C635E}" type="slidenum">
              <a:rPr lang="en-GB"/>
              <a:pPr/>
              <a:t>186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r>
              <a:rPr lang="en-US" altLang="zh-TW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High-Performance Computing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4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F082CA8-C411-4E5E-AADF-9E71300ACE2F}" type="slidenum">
              <a:rPr lang="en-US" altLang="zh-TW" sz="1400" smtClean="0">
                <a:latin typeface="Comic Sans MS" pitchFamily="66" charset="0"/>
              </a:rPr>
              <a:pPr/>
              <a:t>187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"/>
            <a:ext cx="8382000" cy="788988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SimSun" pitchFamily="2" charset="-122"/>
              </a:rPr>
              <a:t>When Do We Need High Performance Computing?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7620000" cy="4419600"/>
          </a:xfrm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Case1</a:t>
            </a: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 lvl="1" algn="l">
              <a:spcBef>
                <a:spcPct val="65000"/>
              </a:spcBef>
              <a:buFontTx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To do a time-consuming operation in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less time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I am an aircraft engineer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 need to run a simulation to test the stability of the wings at high speed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I’d rather have the result in 5 minutes than in 5 days so that I can complete the aircraft final design sooner.</a:t>
            </a:r>
          </a:p>
        </p:txBody>
      </p:sp>
    </p:spTree>
    <p:extLst>
      <p:ext uri="{BB962C8B-B14F-4D97-AF65-F5344CB8AC3E}">
        <p14:creationId xmlns:p14="http://schemas.microsoft.com/office/powerpoint/2010/main" val="3890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D55DA74-04B6-419A-999D-766E3207E48D}" type="slidenum">
              <a:rPr lang="en-US" altLang="zh-TW" sz="1400" smtClean="0">
                <a:latin typeface="Comic Sans MS" pitchFamily="66" charset="0"/>
              </a:rPr>
              <a:pPr/>
              <a:t>188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59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24000"/>
            <a:ext cx="7620000" cy="4495800"/>
          </a:xfrm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Case 2</a:t>
            </a: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 lvl="1" algn="l">
              <a:spcBef>
                <a:spcPct val="50000"/>
              </a:spcBef>
              <a:buFontTx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To do a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high number of operations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per seconds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I am an engineer of Amazon.com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My Web server gets 10,000 hits per seconds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I’d like my Web server and my databases to handle 10,000 transactions per seconds so that customers do not experience bad delays</a:t>
            </a:r>
          </a:p>
          <a:p>
            <a:pPr lvl="2" algn="l">
              <a:spcBef>
                <a:spcPct val="50000"/>
              </a:spcBef>
              <a:defRPr/>
            </a:pPr>
            <a:endParaRPr lang="en-US" altLang="zh-CN" sz="18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"/>
            <a:ext cx="8382000" cy="788988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SimSun" pitchFamily="2" charset="-122"/>
              </a:rPr>
              <a:t>When Do We Need High Performance Computing?</a:t>
            </a:r>
          </a:p>
        </p:txBody>
      </p:sp>
    </p:spTree>
    <p:extLst>
      <p:ext uri="{BB962C8B-B14F-4D97-AF65-F5344CB8AC3E}">
        <p14:creationId xmlns:p14="http://schemas.microsoft.com/office/powerpoint/2010/main" val="6125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7158066-8A37-41BF-9B8A-70767FC6A7AC}" type="slidenum">
              <a:rPr lang="en-US" altLang="zh-TW" sz="1400" smtClean="0">
                <a:latin typeface="Comic Sans MS" pitchFamily="66" charset="0"/>
              </a:rPr>
              <a:pPr/>
              <a:t>189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Multiprocessing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TW" sz="3000" dirty="0" smtClean="0">
                <a:ea typeface="新細明體" pitchFamily="18" charset="-120"/>
              </a:rPr>
              <a:t>Multiprocessing (Parallel Processing): </a:t>
            </a:r>
            <a:r>
              <a:rPr lang="en-US" altLang="zh-TW" sz="3000" i="1" u="sng" dirty="0" smtClean="0">
                <a:solidFill>
                  <a:schemeClr val="accent2"/>
                </a:solidFill>
                <a:ea typeface="新細明體" pitchFamily="18" charset="-120"/>
              </a:rPr>
              <a:t>Concurrent</a:t>
            </a:r>
            <a:r>
              <a:rPr lang="en-US" altLang="zh-TW" sz="3000" dirty="0" smtClean="0">
                <a:ea typeface="新細明體" pitchFamily="18" charset="-120"/>
              </a:rPr>
              <a:t> execution of tasks (programs) using </a:t>
            </a:r>
            <a:r>
              <a:rPr lang="en-US" altLang="zh-TW" sz="3000" i="1" u="sng" dirty="0" smtClean="0">
                <a:solidFill>
                  <a:schemeClr val="accent2"/>
                </a:solidFill>
                <a:ea typeface="新細明體" pitchFamily="18" charset="-120"/>
              </a:rPr>
              <a:t>multiple computing, memory and interconnection resources</a:t>
            </a:r>
            <a:r>
              <a:rPr lang="en-US" altLang="zh-TW" sz="3000" dirty="0" smtClean="0">
                <a:solidFill>
                  <a:schemeClr val="accent2"/>
                </a:solidFill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Use multiple resources to solve problems faster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 smtClean="0"/>
              <a:t>Provides an alternative to faster clock for performance</a:t>
            </a:r>
          </a:p>
          <a:p>
            <a:pPr lvl="1">
              <a:lnSpc>
                <a:spcPct val="120000"/>
              </a:lnSpc>
            </a:pPr>
            <a:r>
              <a:rPr lang="en-US" altLang="en-US" sz="2600" i="1" dirty="0" smtClean="0">
                <a:solidFill>
                  <a:srgbClr val="A50021"/>
                </a:solidFill>
              </a:rPr>
              <a:t>Assuming a doubling of effective processor performance every 2 years, 1024-Processor system (assuming linear performance gain) can get you the performance that it would take 20 years for a single-processor system to deliver</a:t>
            </a:r>
            <a:endParaRPr lang="en-US" altLang="zh-TW" sz="3500" i="1" dirty="0" smtClean="0">
              <a:solidFill>
                <a:srgbClr val="A50021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Using multiple processors to solve a single problem</a:t>
            </a:r>
          </a:p>
          <a:p>
            <a:pPr lvl="1"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Divide problem into many small pieces</a:t>
            </a:r>
          </a:p>
          <a:p>
            <a:pPr lvl="1"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Distribute these small problems to be solved by multiple processors simultaneously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/>
              <a:buChar char="à"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8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4487-8CA1-4A9E-9DD0-265E2D5F6F2A}" type="slidenum">
              <a:rPr lang="en-US"/>
              <a:pPr/>
              <a:t>19</a:t>
            </a:fld>
            <a:endParaRPr lang="en-US"/>
          </a:p>
        </p:txBody>
      </p:sp>
      <p:sp>
        <p:nvSpPr>
          <p:cNvPr id="243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175" y="341313"/>
            <a:ext cx="4762500" cy="11430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C0000"/>
                </a:solidFill>
              </a:rPr>
              <a:t>Pentium 4</a:t>
            </a:r>
            <a:br>
              <a:rPr lang="en-US" b="1">
                <a:solidFill>
                  <a:srgbClr val="CC0000"/>
                </a:solidFill>
              </a:rPr>
            </a:br>
            <a:r>
              <a:rPr lang="en-US" b="1">
                <a:solidFill>
                  <a:srgbClr val="CC0000"/>
                </a:solidFill>
              </a:rPr>
              <a:t>Cache hierarchy (Gallatin)</a:t>
            </a:r>
          </a:p>
        </p:txBody>
      </p:sp>
      <p:sp>
        <p:nvSpPr>
          <p:cNvPr id="2433027" name="Rectangle 3"/>
          <p:cNvSpPr>
            <a:spLocks noChangeArrowheads="1"/>
          </p:cNvSpPr>
          <p:nvPr/>
        </p:nvSpPr>
        <p:spPr bwMode="auto">
          <a:xfrm>
            <a:off x="1187450" y="692150"/>
            <a:ext cx="2339975" cy="528638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Processor</a:t>
            </a:r>
          </a:p>
        </p:txBody>
      </p:sp>
      <p:sp>
        <p:nvSpPr>
          <p:cNvPr id="2433028" name="AutoShape 4"/>
          <p:cNvSpPr>
            <a:spLocks noChangeArrowheads="1"/>
          </p:cNvSpPr>
          <p:nvPr/>
        </p:nvSpPr>
        <p:spPr bwMode="auto">
          <a:xfrm>
            <a:off x="1476375" y="1208088"/>
            <a:ext cx="576263" cy="4921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29" name="AutoShape 5"/>
          <p:cNvSpPr>
            <a:spLocks noChangeArrowheads="1"/>
          </p:cNvSpPr>
          <p:nvPr/>
        </p:nvSpPr>
        <p:spPr bwMode="auto">
          <a:xfrm>
            <a:off x="2484438" y="1208088"/>
            <a:ext cx="576262" cy="4921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0" name="Rectangle 6"/>
          <p:cNvSpPr>
            <a:spLocks noChangeArrowheads="1"/>
          </p:cNvSpPr>
          <p:nvPr/>
        </p:nvSpPr>
        <p:spPr bwMode="auto">
          <a:xfrm>
            <a:off x="215900" y="1871663"/>
            <a:ext cx="1935163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L1 I  (12Ki)</a:t>
            </a:r>
          </a:p>
        </p:txBody>
      </p:sp>
      <p:sp>
        <p:nvSpPr>
          <p:cNvPr id="2433031" name="Rectangle 7"/>
          <p:cNvSpPr>
            <a:spLocks noChangeArrowheads="1"/>
          </p:cNvSpPr>
          <p:nvPr/>
        </p:nvSpPr>
        <p:spPr bwMode="auto">
          <a:xfrm>
            <a:off x="2279650" y="1871663"/>
            <a:ext cx="2132013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L1 D  (8KiB)</a:t>
            </a:r>
          </a:p>
        </p:txBody>
      </p:sp>
      <p:sp>
        <p:nvSpPr>
          <p:cNvPr id="2433032" name="AutoShape 8"/>
          <p:cNvSpPr>
            <a:spLocks noChangeArrowheads="1"/>
          </p:cNvSpPr>
          <p:nvPr/>
        </p:nvSpPr>
        <p:spPr bwMode="auto">
          <a:xfrm>
            <a:off x="1471613" y="2374900"/>
            <a:ext cx="576262" cy="5492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3" name="AutoShape 9"/>
          <p:cNvSpPr>
            <a:spLocks noChangeArrowheads="1"/>
          </p:cNvSpPr>
          <p:nvPr/>
        </p:nvSpPr>
        <p:spPr bwMode="auto">
          <a:xfrm>
            <a:off x="2479675" y="2374900"/>
            <a:ext cx="576263" cy="5492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4" name="Rectangle 10"/>
          <p:cNvSpPr>
            <a:spLocks noChangeArrowheads="1"/>
          </p:cNvSpPr>
          <p:nvPr/>
        </p:nvSpPr>
        <p:spPr bwMode="auto">
          <a:xfrm>
            <a:off x="674688" y="3087688"/>
            <a:ext cx="3321050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L2 cache  (512 KiB)</a:t>
            </a:r>
          </a:p>
        </p:txBody>
      </p:sp>
      <p:sp>
        <p:nvSpPr>
          <p:cNvPr id="2433035" name="AutoShape 11"/>
          <p:cNvSpPr>
            <a:spLocks noChangeArrowheads="1"/>
          </p:cNvSpPr>
          <p:nvPr/>
        </p:nvSpPr>
        <p:spPr bwMode="auto">
          <a:xfrm>
            <a:off x="2003425" y="3592513"/>
            <a:ext cx="576263" cy="482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6" name="Rectangle 12"/>
          <p:cNvSpPr>
            <a:spLocks noChangeArrowheads="1"/>
          </p:cNvSpPr>
          <p:nvPr/>
        </p:nvSpPr>
        <p:spPr bwMode="auto">
          <a:xfrm>
            <a:off x="850900" y="4221163"/>
            <a:ext cx="2886075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L3 cache (2 MiB)</a:t>
            </a:r>
          </a:p>
        </p:txBody>
      </p:sp>
      <p:sp>
        <p:nvSpPr>
          <p:cNvPr id="2433037" name="Text Box 13"/>
          <p:cNvSpPr txBox="1">
            <a:spLocks noChangeArrowheads="1"/>
          </p:cNvSpPr>
          <p:nvPr/>
        </p:nvSpPr>
        <p:spPr bwMode="auto">
          <a:xfrm>
            <a:off x="4997450" y="177165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2</a:t>
            </a:r>
          </a:p>
        </p:txBody>
      </p:sp>
      <p:sp>
        <p:nvSpPr>
          <p:cNvPr id="2433038" name="Text Box 14"/>
          <p:cNvSpPr txBox="1">
            <a:spLocks noChangeArrowheads="1"/>
          </p:cNvSpPr>
          <p:nvPr/>
        </p:nvSpPr>
        <p:spPr bwMode="auto">
          <a:xfrm>
            <a:off x="4997450" y="29432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19 </a:t>
            </a:r>
          </a:p>
        </p:txBody>
      </p:sp>
      <p:sp>
        <p:nvSpPr>
          <p:cNvPr id="2433039" name="Text Box 15"/>
          <p:cNvSpPr txBox="1">
            <a:spLocks noChangeArrowheads="1"/>
          </p:cNvSpPr>
          <p:nvPr/>
        </p:nvSpPr>
        <p:spPr bwMode="auto">
          <a:xfrm>
            <a:off x="4997450" y="407511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43</a:t>
            </a:r>
          </a:p>
        </p:txBody>
      </p:sp>
      <p:sp>
        <p:nvSpPr>
          <p:cNvPr id="2433040" name="AutoShape 16"/>
          <p:cNvSpPr>
            <a:spLocks noChangeArrowheads="1"/>
          </p:cNvSpPr>
          <p:nvPr/>
        </p:nvSpPr>
        <p:spPr bwMode="auto">
          <a:xfrm>
            <a:off x="2009775" y="4791075"/>
            <a:ext cx="576263" cy="482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41" name="Rectangle 17"/>
          <p:cNvSpPr>
            <a:spLocks noChangeArrowheads="1"/>
          </p:cNvSpPr>
          <p:nvPr/>
        </p:nvSpPr>
        <p:spPr bwMode="auto">
          <a:xfrm>
            <a:off x="1562100" y="5419725"/>
            <a:ext cx="1481138" cy="528638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Memory</a:t>
            </a:r>
          </a:p>
        </p:txBody>
      </p:sp>
      <p:sp>
        <p:nvSpPr>
          <p:cNvPr id="2433042" name="Text Box 18"/>
          <p:cNvSpPr txBox="1">
            <a:spLocks noChangeArrowheads="1"/>
          </p:cNvSpPr>
          <p:nvPr/>
        </p:nvSpPr>
        <p:spPr bwMode="auto">
          <a:xfrm>
            <a:off x="5003800" y="52736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rgbClr val="FF0000"/>
                </a:solidFill>
                <a:effectLst/>
                <a:latin typeface="Arial" pitchFamily="34" charset="0"/>
              </a:rPr>
              <a:t>Cycles: 206</a:t>
            </a:r>
          </a:p>
        </p:txBody>
      </p:sp>
    </p:spTree>
    <p:extLst>
      <p:ext uri="{BB962C8B-B14F-4D97-AF65-F5344CB8AC3E}">
        <p14:creationId xmlns:p14="http://schemas.microsoft.com/office/powerpoint/2010/main" val="39929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84B07A3-A554-42A2-8A35-1762F9DAC755}" type="slidenum">
              <a:rPr lang="en-US" altLang="zh-TW" sz="1400" smtClean="0">
                <a:latin typeface="Comic Sans MS" pitchFamily="66" charset="0"/>
              </a:rPr>
              <a:pPr/>
              <a:t>190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Multiprocessing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534400" cy="228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For the last 30+ years multiprocessing has been seen as the best way to produce orders of magnitude performance gains.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 smtClean="0">
                <a:ea typeface="新細明體" pitchFamily="18" charset="-120"/>
              </a:rPr>
              <a:t>Double the number of processors, get (theoretically) double performance (less than 2 times the cost).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It turns out that the ability to develop and deliver software for multiprocessing systems induces impediment to wide adoption.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1638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9125"/>
            <a:ext cx="8305800" cy="2889250"/>
          </a:xfrm>
        </p:spPr>
      </p:pic>
    </p:spTree>
    <p:extLst>
      <p:ext uri="{BB962C8B-B14F-4D97-AF65-F5344CB8AC3E}">
        <p14:creationId xmlns:p14="http://schemas.microsoft.com/office/powerpoint/2010/main" val="21002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25DCFCD-BD7E-4F24-8C9C-C21CE08E0D6A}" type="slidenum">
              <a:rPr lang="en-US" altLang="zh-TW" sz="1400" smtClean="0">
                <a:latin typeface="Comic Sans MS" pitchFamily="66" charset="0"/>
              </a:rPr>
              <a:pPr/>
              <a:t>191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Performance Potential: Another View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200" dirty="0" smtClean="0">
                <a:ea typeface="新細明體" pitchFamily="18" charset="-120"/>
              </a:rPr>
              <a:t>Gustafson view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smtClean="0">
                <a:ea typeface="新細明體" pitchFamily="18" charset="-120"/>
              </a:rPr>
              <a:t>Parallel portion increases as the problem size increases 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dirty="0" smtClean="0">
                <a:ea typeface="新細明體" pitchFamily="18" charset="-120"/>
              </a:rPr>
              <a:t>Serial time fixed (at s) 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dirty="0" smtClean="0">
                <a:ea typeface="新細明體" pitchFamily="18" charset="-120"/>
              </a:rPr>
              <a:t>Parallel time proportional to problem size (true most of the time)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dirty="0" smtClean="0">
                <a:ea typeface="新細明體" pitchFamily="18" charset="-120"/>
              </a:rPr>
              <a:t>Gustafson’s Law: Speedup(N) = N -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(N-1)</a:t>
            </a:r>
            <a:endParaRPr lang="en-US" altLang="zh-TW" sz="1800" dirty="0" smtClean="0">
              <a:ea typeface="新細明體" pitchFamily="18" charset="-120"/>
            </a:endParaRPr>
          </a:p>
          <a:p>
            <a:pPr marL="1543050" lvl="3">
              <a:lnSpc>
                <a:spcPct val="80000"/>
              </a:lnSpc>
            </a:pPr>
            <a:r>
              <a:rPr lang="en-US" altLang="zh-TW" sz="1400" dirty="0" smtClean="0">
                <a:ea typeface="新細明體" pitchFamily="18" charset="-120"/>
              </a:rPr>
              <a:t>N: number of processors, </a:t>
            </a:r>
            <a:r>
              <a:rPr lang="en-US" altLang="zh-TW" sz="1400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1400" dirty="0" smtClean="0">
                <a:ea typeface="新細明體" pitchFamily="18" charset="-120"/>
              </a:rPr>
              <a:t> </a:t>
            </a:r>
            <a:r>
              <a:rPr lang="en-US" altLang="zh-TW" sz="1400" dirty="0" smtClean="0">
                <a:ea typeface="新細明體" pitchFamily="18" charset="-120"/>
                <a:sym typeface="Symbol" pitchFamily="18" charset="2"/>
              </a:rPr>
              <a:t>: weight of non-parallelizable part</a:t>
            </a:r>
            <a:endParaRPr lang="en-US" altLang="zh-TW" sz="1400" dirty="0" smtClean="0">
              <a:ea typeface="新細明體" pitchFamily="18" charset="-120"/>
            </a:endParaRPr>
          </a:p>
          <a:p>
            <a:pPr marL="803275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Old Serial:	SSPPPPPP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6 processors:	SSPPPPPP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Hypothetical Serial:</a:t>
            </a:r>
            <a:endParaRPr lang="en-US" altLang="zh-TW" sz="1800" dirty="0" smtClean="0">
              <a:ea typeface="新細明體" pitchFamily="18" charset="-120"/>
            </a:endParaRPr>
          </a:p>
          <a:p>
            <a:pPr marL="8032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	SSPPPPPP PPPPPP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 </a:t>
            </a:r>
            <a:endParaRPr lang="en-US" altLang="zh-TW" sz="2500" dirty="0" smtClean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200" dirty="0" smtClean="0">
                <a:ea typeface="新細明體" pitchFamily="18" charset="-120"/>
              </a:rPr>
              <a:t>Speedup(6) = (8+5*6)/8 = 4.75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 =? in this calculation?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200" dirty="0" smtClean="0">
                <a:ea typeface="新細明體" pitchFamily="18" charset="-120"/>
              </a:rPr>
              <a:t>Speedup(N) = N(1-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) + </a:t>
            </a:r>
            <a:r>
              <a:rPr lang="en-US" altLang="zh-TW" sz="2200" dirty="0" smtClean="0">
                <a:ea typeface="新細明體" pitchFamily="18" charset="-120"/>
              </a:rPr>
              <a:t>; Speedup'(</a:t>
            </a:r>
            <a:r>
              <a:rPr lang="en-US" altLang="zh-TW" sz="2200" dirty="0" smtClean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200" dirty="0" smtClean="0">
                <a:ea typeface="新細明體" pitchFamily="18" charset="-120"/>
              </a:rPr>
              <a:t>) </a:t>
            </a:r>
            <a:r>
              <a:rPr lang="en-US" altLang="zh-TW" sz="2200" dirty="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200" dirty="0" smtClean="0">
                <a:ea typeface="新細明體" pitchFamily="18" charset="-120"/>
              </a:rPr>
              <a:t>!!!! 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838200" y="6172200"/>
            <a:ext cx="801180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 dirty="0" smtClean="0">
                <a:solidFill>
                  <a:srgbClr val="063DE8"/>
                </a:solidFill>
                <a:latin typeface="Comic Sans MS" pitchFamily="66" charset="0"/>
              </a:rPr>
              <a:t>This means we can achieve higher speedup by processing larger problems.</a:t>
            </a:r>
            <a:endParaRPr lang="en-AU" altLang="zh-TW" sz="1800" b="0" dirty="0">
              <a:solidFill>
                <a:srgbClr val="063DE8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A Few 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662"/>
            <a:ext cx="5486400" cy="54531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Processors connected via direct (switched) and non-direct (multi-hop) interconnection networks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908720"/>
            <a:ext cx="3184165" cy="284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005064"/>
            <a:ext cx="3962400" cy="20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0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222301-9052-49F2-9FCE-28FFF97338A8}" type="slidenum">
              <a:rPr lang="en-US" altLang="zh-TW" sz="1400" smtClean="0">
                <a:latin typeface="Comic Sans MS" pitchFamily="66" charset="0"/>
              </a:rPr>
              <a:pPr/>
              <a:t>193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SISD</a:t>
            </a:r>
            <a:r>
              <a:rPr lang="en-US" altLang="zh-TW" dirty="0" smtClean="0">
                <a:ea typeface="新細明體" pitchFamily="18" charset="-120"/>
              </a:rPr>
              <a:t> (Single Instruction, Single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Typical uniprocessor systems that we’ve studied throughout this course.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Uniprocessor systems can time share and still be SISD.</a:t>
            </a: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SIMD</a:t>
            </a:r>
            <a:r>
              <a:rPr lang="en-US" altLang="zh-TW" dirty="0" smtClean="0">
                <a:ea typeface="新細明體" pitchFamily="18" charset="-120"/>
              </a:rPr>
              <a:t> (Single Instruction, Multiple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Multiple processors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simultaneously</a:t>
            </a:r>
            <a:r>
              <a:rPr lang="en-US" altLang="zh-TW" dirty="0" smtClean="0">
                <a:ea typeface="新細明體" pitchFamily="18" charset="-120"/>
              </a:rPr>
              <a:t> executing the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same instruction</a:t>
            </a:r>
            <a:r>
              <a:rPr lang="en-US" altLang="zh-TW" dirty="0" smtClean="0">
                <a:ea typeface="新細明體" pitchFamily="18" charset="-120"/>
              </a:rPr>
              <a:t> on different data.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Specialized applications (e.g., image processing).</a:t>
            </a: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MIMD</a:t>
            </a:r>
            <a:r>
              <a:rPr lang="en-US" altLang="zh-TW" dirty="0" smtClean="0">
                <a:ea typeface="新細明體" pitchFamily="18" charset="-120"/>
              </a:rPr>
              <a:t> (Multiple Instruction, Multiple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Multiple processors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autonomously</a:t>
            </a:r>
            <a:r>
              <a:rPr lang="en-US" altLang="zh-TW" dirty="0" smtClean="0">
                <a:ea typeface="新細明體" pitchFamily="18" charset="-120"/>
              </a:rPr>
              <a:t> executing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different instructions on different data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Keep in mind that the processors are working together to solve a single problem.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ea typeface="新細明體" pitchFamily="18" charset="-120"/>
              </a:rPr>
              <a:t>This is a more general form of multiprocessing, and can be used in numerous </a:t>
            </a:r>
            <a:r>
              <a:rPr lang="en-US" altLang="zh-TW" dirty="0" smtClean="0">
                <a:ea typeface="新細明體" pitchFamily="18" charset="-120"/>
              </a:rPr>
              <a:t>applications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Flynn’s Taxonomy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5469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4C3EABF-88D0-4318-BFF4-F2D08A53D2BA}" type="slidenum">
              <a:rPr lang="en-US" altLang="zh-TW" sz="1400" smtClean="0">
                <a:latin typeface="Comic Sans MS" pitchFamily="66" charset="0"/>
              </a:rPr>
              <a:pPr/>
              <a:t>194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23050" y="228600"/>
            <a:ext cx="5410200" cy="609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SIMD Systems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1905000" y="4191000"/>
            <a:ext cx="1219200" cy="914400"/>
            <a:chOff x="768" y="2064"/>
            <a:chExt cx="768" cy="576"/>
          </a:xfrm>
        </p:grpSpPr>
        <p:sp>
          <p:nvSpPr>
            <p:cNvPr id="29758" name="Rectangle 4"/>
            <p:cNvSpPr>
              <a:spLocks noChangeArrowheads="1"/>
            </p:cNvSpPr>
            <p:nvPr/>
          </p:nvSpPr>
          <p:spPr bwMode="auto">
            <a:xfrm>
              <a:off x="768" y="206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 dirty="0">
                  <a:solidFill>
                    <a:srgbClr val="FFFF00"/>
                  </a:solidFill>
                  <a:latin typeface="Tahoma" pitchFamily="34" charset="0"/>
                </a:rPr>
                <a:t>Processor</a:t>
              </a:r>
            </a:p>
          </p:txBody>
        </p:sp>
        <p:sp>
          <p:nvSpPr>
            <p:cNvPr id="29759" name="Rectangle 5"/>
            <p:cNvSpPr>
              <a:spLocks noChangeArrowheads="1"/>
            </p:cNvSpPr>
            <p:nvPr/>
          </p:nvSpPr>
          <p:spPr bwMode="auto">
            <a:xfrm>
              <a:off x="768" y="2352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 dirty="0">
                  <a:solidFill>
                    <a:srgbClr val="FFFF00"/>
                  </a:solidFill>
                  <a:latin typeface="Tahoma" pitchFamily="34" charset="0"/>
                </a:rPr>
                <a:t>Memory</a:t>
              </a:r>
            </a:p>
          </p:txBody>
        </p:sp>
      </p:grp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4648200" y="1981200"/>
            <a:ext cx="3581400" cy="609600"/>
            <a:chOff x="2352" y="1440"/>
            <a:chExt cx="2256" cy="384"/>
          </a:xfrm>
        </p:grpSpPr>
        <p:grpSp>
          <p:nvGrpSpPr>
            <p:cNvPr id="29746" name="Group 7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56" name="Rectangle 8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7" name="Rectangle 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7" name="Group 10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54" name="Rectangle 11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5" name="Rectangle 1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8" name="Group 13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52" name="Rectangle 1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3" name="Rectangle 1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9" name="Group 16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50" name="Rectangle 1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1" name="Rectangle 1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2" name="Group 19"/>
          <p:cNvGrpSpPr>
            <a:grpSpLocks/>
          </p:cNvGrpSpPr>
          <p:nvPr/>
        </p:nvGrpSpPr>
        <p:grpSpPr bwMode="auto">
          <a:xfrm>
            <a:off x="4648200" y="2819400"/>
            <a:ext cx="3581400" cy="609600"/>
            <a:chOff x="2352" y="1440"/>
            <a:chExt cx="2256" cy="384"/>
          </a:xfrm>
        </p:grpSpPr>
        <p:grpSp>
          <p:nvGrpSpPr>
            <p:cNvPr id="29734" name="Group 20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44" name="Rectangle 21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5" name="Rectangle 2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5" name="Group 23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42" name="Rectangle 2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3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6" name="Group 26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40" name="Rectangle 2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1" name="Rectangle 2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7" name="Group 29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38" name="Rectangle 3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4648200" y="3733800"/>
            <a:ext cx="3581400" cy="609600"/>
            <a:chOff x="2352" y="1440"/>
            <a:chExt cx="2256" cy="384"/>
          </a:xfrm>
        </p:grpSpPr>
        <p:grpSp>
          <p:nvGrpSpPr>
            <p:cNvPr id="29722" name="Group 33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32" name="Rectangle 3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3" name="Rectangle 3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3" name="Group 36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30" name="Rectangle 3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1" name="Rectangle 3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4" name="Group 39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28" name="Rectangle 4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9" name="Rectangle 4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5" name="Group 42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26" name="Rectangle 43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7" name="Rectangle 4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4" name="Group 45"/>
          <p:cNvGrpSpPr>
            <a:grpSpLocks/>
          </p:cNvGrpSpPr>
          <p:nvPr/>
        </p:nvGrpSpPr>
        <p:grpSpPr bwMode="auto">
          <a:xfrm>
            <a:off x="4648200" y="4648200"/>
            <a:ext cx="3581400" cy="609600"/>
            <a:chOff x="2352" y="1440"/>
            <a:chExt cx="2256" cy="384"/>
          </a:xfrm>
        </p:grpSpPr>
        <p:grpSp>
          <p:nvGrpSpPr>
            <p:cNvPr id="29710" name="Group 46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20" name="Rectangle 4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1" name="Rectangle 4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1" name="Group 49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18" name="Rectangle 5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9" name="Rectangle 5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2" name="Group 52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16" name="Rectangle 53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7" name="Rectangle 5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3" name="Group 55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14" name="Rectangle 56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5" name="Rectangle 5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sp>
        <p:nvSpPr>
          <p:cNvPr id="2610234" name="Rectangle 58"/>
          <p:cNvSpPr>
            <a:spLocks noChangeArrowheads="1"/>
          </p:cNvSpPr>
          <p:nvPr/>
        </p:nvSpPr>
        <p:spPr bwMode="auto">
          <a:xfrm>
            <a:off x="4114800" y="1828800"/>
            <a:ext cx="4724400" cy="4191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6" name="Text Box 59"/>
          <p:cNvSpPr txBox="1">
            <a:spLocks noChangeArrowheads="1"/>
          </p:cNvSpPr>
          <p:nvPr/>
        </p:nvSpPr>
        <p:spPr bwMode="auto">
          <a:xfrm>
            <a:off x="1143000" y="5410200"/>
            <a:ext cx="291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>
                <a:solidFill>
                  <a:srgbClr val="800000"/>
                </a:solidFill>
                <a:latin typeface="Tahoma" pitchFamily="34" charset="0"/>
              </a:rPr>
              <a:t>von Neumann Computer</a:t>
            </a:r>
          </a:p>
        </p:txBody>
      </p:sp>
      <p:sp>
        <p:nvSpPr>
          <p:cNvPr id="2610236" name="Line 60"/>
          <p:cNvSpPr>
            <a:spLocks noChangeShapeType="1"/>
          </p:cNvSpPr>
          <p:nvPr/>
        </p:nvSpPr>
        <p:spPr bwMode="auto">
          <a:xfrm flipV="1">
            <a:off x="3108325" y="4648200"/>
            <a:ext cx="1006475" cy="63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9708" name="Text Box 61"/>
          <p:cNvSpPr txBox="1">
            <a:spLocks noChangeArrowheads="1"/>
          </p:cNvSpPr>
          <p:nvPr/>
        </p:nvSpPr>
        <p:spPr bwMode="auto">
          <a:xfrm>
            <a:off x="4708525" y="5492750"/>
            <a:ext cx="366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>
                <a:solidFill>
                  <a:srgbClr val="FF0000"/>
                </a:solidFill>
                <a:latin typeface="Tahoma" pitchFamily="34" charset="0"/>
              </a:rPr>
              <a:t>Some Interconnection Network</a:t>
            </a:r>
          </a:p>
        </p:txBody>
      </p:sp>
      <p:sp>
        <p:nvSpPr>
          <p:cNvPr id="29709" name="Text Box 62"/>
          <p:cNvSpPr txBox="1">
            <a:spLocks noChangeArrowheads="1"/>
          </p:cNvSpPr>
          <p:nvPr/>
        </p:nvSpPr>
        <p:spPr bwMode="auto">
          <a:xfrm>
            <a:off x="228600" y="2209800"/>
            <a:ext cx="3633788" cy="1254125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One control unit</a:t>
            </a:r>
          </a:p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Lockstep</a:t>
            </a:r>
          </a:p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All Ps do the same or nothing</a:t>
            </a:r>
          </a:p>
        </p:txBody>
      </p:sp>
    </p:spTree>
    <p:extLst>
      <p:ext uri="{BB962C8B-B14F-4D97-AF65-F5344CB8AC3E}">
        <p14:creationId xmlns:p14="http://schemas.microsoft.com/office/powerpoint/2010/main" val="20562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156C158-EAC5-4865-8401-3F3853B63945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195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105400"/>
            <a:ext cx="7967663" cy="1257300"/>
          </a:xfrm>
        </p:spPr>
        <p:txBody>
          <a:bodyPr lIns="90488" tIns="44450" rIns="90488" bIns="44450"/>
          <a:lstStyle/>
          <a:p>
            <a:pPr marL="0" indent="0">
              <a:spcBef>
                <a:spcPct val="70000"/>
              </a:spcBef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Unlike SIMD, MIMD computer works asynchronously.</a:t>
            </a:r>
          </a:p>
          <a:p>
            <a:pPr marL="1314450" lvl="2">
              <a:spcBef>
                <a:spcPct val="45000"/>
              </a:spcBef>
            </a:pPr>
            <a:r>
              <a:rPr lang="en-US" altLang="zh-TW" sz="1600" smtClean="0">
                <a:ea typeface="新細明體" pitchFamily="18" charset="-120"/>
              </a:rPr>
              <a:t>	Shared memory (tightly coupled) MIMD</a:t>
            </a:r>
          </a:p>
          <a:p>
            <a:pPr marL="1314450" lvl="2">
              <a:lnSpc>
                <a:spcPct val="105000"/>
              </a:lnSpc>
              <a:spcBef>
                <a:spcPct val="45000"/>
              </a:spcBef>
            </a:pPr>
            <a:r>
              <a:rPr lang="en-US" altLang="zh-TW" sz="1600" smtClean="0">
                <a:ea typeface="新細明體" pitchFamily="18" charset="-120"/>
              </a:rPr>
              <a:t>	Distributed memory (loosely coupled) MIMD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6781800" cy="762000"/>
          </a:xfrm>
        </p:spPr>
        <p:txBody>
          <a:bodyPr lIns="90488" tIns="44450" rIns="90488" bIns="44450">
            <a:normAutofit/>
          </a:bodyPr>
          <a:lstStyle/>
          <a:p>
            <a:pPr>
              <a:tabLst>
                <a:tab pos="4229100" algn="l"/>
              </a:tabLst>
            </a:pPr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MIMD Architecture</a:t>
            </a:r>
          </a:p>
        </p:txBody>
      </p:sp>
      <p:grpSp>
        <p:nvGrpSpPr>
          <p:cNvPr id="24581" name="Group 10"/>
          <p:cNvGrpSpPr>
            <a:grpSpLocks/>
          </p:cNvGrpSpPr>
          <p:nvPr/>
        </p:nvGrpSpPr>
        <p:grpSpPr bwMode="auto">
          <a:xfrm>
            <a:off x="2016125" y="4171950"/>
            <a:ext cx="3228975" cy="563563"/>
            <a:chOff x="828" y="2568"/>
            <a:chExt cx="2034" cy="355"/>
          </a:xfrm>
        </p:grpSpPr>
        <p:sp>
          <p:nvSpPr>
            <p:cNvPr id="2575371" name="Freeform 11"/>
            <p:cNvSpPr>
              <a:spLocks/>
            </p:cNvSpPr>
            <p:nvPr/>
          </p:nvSpPr>
          <p:spPr bwMode="auto">
            <a:xfrm>
              <a:off x="919" y="2568"/>
              <a:ext cx="194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1210" y="263"/>
                </a:cxn>
                <a:cxn ang="0">
                  <a:pos x="1210" y="335"/>
                </a:cxn>
                <a:cxn ang="0">
                  <a:pos x="1942" y="168"/>
                </a:cxn>
                <a:cxn ang="0">
                  <a:pos x="1210" y="0"/>
                </a:cxn>
                <a:cxn ang="0">
                  <a:pos x="1210" y="74"/>
                </a:cxn>
                <a:cxn ang="0">
                  <a:pos x="0" y="74"/>
                </a:cxn>
              </a:cxnLst>
              <a:rect l="0" t="0" r="r" b="b"/>
              <a:pathLst>
                <a:path w="1943" h="336">
                  <a:moveTo>
                    <a:pt x="0" y="74"/>
                  </a:moveTo>
                  <a:lnTo>
                    <a:pt x="0" y="263"/>
                  </a:lnTo>
                  <a:lnTo>
                    <a:pt x="1210" y="263"/>
                  </a:lnTo>
                  <a:lnTo>
                    <a:pt x="1210" y="335"/>
                  </a:lnTo>
                  <a:lnTo>
                    <a:pt x="1942" y="168"/>
                  </a:lnTo>
                  <a:lnTo>
                    <a:pt x="1210" y="0"/>
                  </a:lnTo>
                  <a:lnTo>
                    <a:pt x="121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2" name="Freeform 12"/>
            <p:cNvSpPr>
              <a:spLocks/>
            </p:cNvSpPr>
            <p:nvPr/>
          </p:nvSpPr>
          <p:spPr bwMode="auto">
            <a:xfrm>
              <a:off x="829" y="2830"/>
              <a:ext cx="1302" cy="22"/>
            </a:xfrm>
            <a:custGeom>
              <a:avLst/>
              <a:gdLst/>
              <a:ahLst/>
              <a:cxnLst>
                <a:cxn ang="0">
                  <a:pos x="1213" y="21"/>
                </a:cxn>
                <a:cxn ang="0">
                  <a:pos x="1301" y="0"/>
                </a:cxn>
                <a:cxn ang="0">
                  <a:pos x="85" y="0"/>
                </a:cxn>
                <a:cxn ang="0">
                  <a:pos x="0" y="21"/>
                </a:cxn>
                <a:cxn ang="0">
                  <a:pos x="1213" y="21"/>
                </a:cxn>
              </a:cxnLst>
              <a:rect l="0" t="0" r="r" b="b"/>
              <a:pathLst>
                <a:path w="1302" h="22">
                  <a:moveTo>
                    <a:pt x="1213" y="21"/>
                  </a:moveTo>
                  <a:lnTo>
                    <a:pt x="1301" y="0"/>
                  </a:lnTo>
                  <a:lnTo>
                    <a:pt x="85" y="0"/>
                  </a:lnTo>
                  <a:lnTo>
                    <a:pt x="0" y="21"/>
                  </a:lnTo>
                  <a:lnTo>
                    <a:pt x="1213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3" name="Freeform 13"/>
            <p:cNvSpPr>
              <a:spLocks/>
            </p:cNvSpPr>
            <p:nvPr/>
          </p:nvSpPr>
          <p:spPr bwMode="auto">
            <a:xfrm>
              <a:off x="2042" y="2830"/>
              <a:ext cx="88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7" y="0"/>
                </a:cxn>
                <a:cxn ang="0">
                  <a:pos x="87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88" h="93">
                  <a:moveTo>
                    <a:pt x="0" y="21"/>
                  </a:moveTo>
                  <a:lnTo>
                    <a:pt x="87" y="0"/>
                  </a:lnTo>
                  <a:lnTo>
                    <a:pt x="87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4" name="Freeform 14"/>
            <p:cNvSpPr>
              <a:spLocks/>
            </p:cNvSpPr>
            <p:nvPr/>
          </p:nvSpPr>
          <p:spPr bwMode="auto">
            <a:xfrm>
              <a:off x="828" y="2642"/>
              <a:ext cx="92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91" y="0"/>
                </a:cxn>
                <a:cxn ang="0">
                  <a:pos x="91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92" h="210">
                  <a:moveTo>
                    <a:pt x="0" y="22"/>
                  </a:moveTo>
                  <a:lnTo>
                    <a:pt x="91" y="0"/>
                  </a:lnTo>
                  <a:lnTo>
                    <a:pt x="91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5" name="Freeform 15"/>
            <p:cNvSpPr>
              <a:spLocks/>
            </p:cNvSpPr>
            <p:nvPr/>
          </p:nvSpPr>
          <p:spPr bwMode="auto">
            <a:xfrm>
              <a:off x="2042" y="2568"/>
              <a:ext cx="88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87" y="74"/>
                </a:cxn>
                <a:cxn ang="0">
                  <a:pos x="87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88" h="75">
                  <a:moveTo>
                    <a:pt x="0" y="74"/>
                  </a:moveTo>
                  <a:lnTo>
                    <a:pt x="87" y="74"/>
                  </a:lnTo>
                  <a:lnTo>
                    <a:pt x="87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2" name="Group 16"/>
          <p:cNvGrpSpPr>
            <a:grpSpLocks/>
          </p:cNvGrpSpPr>
          <p:nvPr/>
        </p:nvGrpSpPr>
        <p:grpSpPr bwMode="auto">
          <a:xfrm>
            <a:off x="2035175" y="2419350"/>
            <a:ext cx="935038" cy="563563"/>
            <a:chOff x="840" y="1464"/>
            <a:chExt cx="589" cy="355"/>
          </a:xfrm>
        </p:grpSpPr>
        <p:sp>
          <p:nvSpPr>
            <p:cNvPr id="2575377" name="Freeform 17"/>
            <p:cNvSpPr>
              <a:spLocks/>
            </p:cNvSpPr>
            <p:nvPr/>
          </p:nvSpPr>
          <p:spPr bwMode="auto">
            <a:xfrm>
              <a:off x="866" y="1464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8" name="Freeform 18"/>
            <p:cNvSpPr>
              <a:spLocks/>
            </p:cNvSpPr>
            <p:nvPr/>
          </p:nvSpPr>
          <p:spPr bwMode="auto">
            <a:xfrm>
              <a:off x="841" y="1726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9" name="Freeform 19"/>
            <p:cNvSpPr>
              <a:spLocks/>
            </p:cNvSpPr>
            <p:nvPr/>
          </p:nvSpPr>
          <p:spPr bwMode="auto">
            <a:xfrm>
              <a:off x="1191" y="1726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0" name="Freeform 20"/>
            <p:cNvSpPr>
              <a:spLocks/>
            </p:cNvSpPr>
            <p:nvPr/>
          </p:nvSpPr>
          <p:spPr bwMode="auto">
            <a:xfrm>
              <a:off x="840" y="1538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1" name="Freeform 21"/>
            <p:cNvSpPr>
              <a:spLocks/>
            </p:cNvSpPr>
            <p:nvPr/>
          </p:nvSpPr>
          <p:spPr bwMode="auto">
            <a:xfrm>
              <a:off x="1191" y="1464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3" name="Group 22"/>
          <p:cNvGrpSpPr>
            <a:grpSpLocks/>
          </p:cNvGrpSpPr>
          <p:nvPr/>
        </p:nvGrpSpPr>
        <p:grpSpPr bwMode="auto">
          <a:xfrm>
            <a:off x="2035175" y="3314700"/>
            <a:ext cx="2047875" cy="563563"/>
            <a:chOff x="840" y="2028"/>
            <a:chExt cx="1290" cy="355"/>
          </a:xfrm>
        </p:grpSpPr>
        <p:sp>
          <p:nvSpPr>
            <p:cNvPr id="2575383" name="Freeform 23"/>
            <p:cNvSpPr>
              <a:spLocks/>
            </p:cNvSpPr>
            <p:nvPr/>
          </p:nvSpPr>
          <p:spPr bwMode="auto">
            <a:xfrm>
              <a:off x="898" y="2028"/>
              <a:ext cx="1232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767" y="263"/>
                </a:cxn>
                <a:cxn ang="0">
                  <a:pos x="767" y="335"/>
                </a:cxn>
                <a:cxn ang="0">
                  <a:pos x="1231" y="168"/>
                </a:cxn>
                <a:cxn ang="0">
                  <a:pos x="767" y="0"/>
                </a:cxn>
                <a:cxn ang="0">
                  <a:pos x="767" y="74"/>
                </a:cxn>
                <a:cxn ang="0">
                  <a:pos x="0" y="74"/>
                </a:cxn>
              </a:cxnLst>
              <a:rect l="0" t="0" r="r" b="b"/>
              <a:pathLst>
                <a:path w="1232" h="336">
                  <a:moveTo>
                    <a:pt x="0" y="74"/>
                  </a:moveTo>
                  <a:lnTo>
                    <a:pt x="0" y="263"/>
                  </a:lnTo>
                  <a:lnTo>
                    <a:pt x="767" y="263"/>
                  </a:lnTo>
                  <a:lnTo>
                    <a:pt x="767" y="335"/>
                  </a:lnTo>
                  <a:lnTo>
                    <a:pt x="1231" y="168"/>
                  </a:lnTo>
                  <a:lnTo>
                    <a:pt x="767" y="0"/>
                  </a:lnTo>
                  <a:lnTo>
                    <a:pt x="76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4" name="Freeform 24"/>
            <p:cNvSpPr>
              <a:spLocks/>
            </p:cNvSpPr>
            <p:nvPr/>
          </p:nvSpPr>
          <p:spPr bwMode="auto">
            <a:xfrm>
              <a:off x="841" y="2290"/>
              <a:ext cx="826" cy="22"/>
            </a:xfrm>
            <a:custGeom>
              <a:avLst/>
              <a:gdLst/>
              <a:ahLst/>
              <a:cxnLst>
                <a:cxn ang="0">
                  <a:pos x="769" y="21"/>
                </a:cxn>
                <a:cxn ang="0">
                  <a:pos x="825" y="0"/>
                </a:cxn>
                <a:cxn ang="0">
                  <a:pos x="54" y="0"/>
                </a:cxn>
                <a:cxn ang="0">
                  <a:pos x="0" y="21"/>
                </a:cxn>
                <a:cxn ang="0">
                  <a:pos x="769" y="21"/>
                </a:cxn>
              </a:cxnLst>
              <a:rect l="0" t="0" r="r" b="b"/>
              <a:pathLst>
                <a:path w="826" h="22">
                  <a:moveTo>
                    <a:pt x="769" y="21"/>
                  </a:moveTo>
                  <a:lnTo>
                    <a:pt x="825" y="0"/>
                  </a:lnTo>
                  <a:lnTo>
                    <a:pt x="54" y="0"/>
                  </a:lnTo>
                  <a:lnTo>
                    <a:pt x="0" y="21"/>
                  </a:lnTo>
                  <a:lnTo>
                    <a:pt x="769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5" name="Freeform 25"/>
            <p:cNvSpPr>
              <a:spLocks/>
            </p:cNvSpPr>
            <p:nvPr/>
          </p:nvSpPr>
          <p:spPr bwMode="auto">
            <a:xfrm>
              <a:off x="1610" y="2290"/>
              <a:ext cx="5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5" y="0"/>
                </a:cxn>
                <a:cxn ang="0">
                  <a:pos x="5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6" h="93">
                  <a:moveTo>
                    <a:pt x="0" y="21"/>
                  </a:moveTo>
                  <a:lnTo>
                    <a:pt x="55" y="0"/>
                  </a:lnTo>
                  <a:lnTo>
                    <a:pt x="5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6" name="Freeform 26"/>
            <p:cNvSpPr>
              <a:spLocks/>
            </p:cNvSpPr>
            <p:nvPr/>
          </p:nvSpPr>
          <p:spPr bwMode="auto">
            <a:xfrm>
              <a:off x="840" y="2102"/>
              <a:ext cx="59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8" y="0"/>
                </a:cxn>
                <a:cxn ang="0">
                  <a:pos x="58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59" h="210">
                  <a:moveTo>
                    <a:pt x="0" y="22"/>
                  </a:moveTo>
                  <a:lnTo>
                    <a:pt x="58" y="0"/>
                  </a:lnTo>
                  <a:lnTo>
                    <a:pt x="58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7" name="Freeform 27"/>
            <p:cNvSpPr>
              <a:spLocks/>
            </p:cNvSpPr>
            <p:nvPr/>
          </p:nvSpPr>
          <p:spPr bwMode="auto">
            <a:xfrm>
              <a:off x="1610" y="2028"/>
              <a:ext cx="5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5" y="74"/>
                </a:cxn>
                <a:cxn ang="0">
                  <a:pos x="5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6" h="75">
                  <a:moveTo>
                    <a:pt x="0" y="74"/>
                  </a:moveTo>
                  <a:lnTo>
                    <a:pt x="55" y="74"/>
                  </a:lnTo>
                  <a:lnTo>
                    <a:pt x="5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3863975" y="2176463"/>
            <a:ext cx="3335338" cy="454025"/>
            <a:chOff x="1992" y="1311"/>
            <a:chExt cx="2101" cy="286"/>
          </a:xfrm>
        </p:grpSpPr>
        <p:sp>
          <p:nvSpPr>
            <p:cNvPr id="2575389" name="Freeform 29"/>
            <p:cNvSpPr>
              <a:spLocks/>
            </p:cNvSpPr>
            <p:nvPr/>
          </p:nvSpPr>
          <p:spPr bwMode="auto">
            <a:xfrm>
              <a:off x="2085" y="1311"/>
              <a:ext cx="2008" cy="27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212"/>
                </a:cxn>
                <a:cxn ang="0">
                  <a:pos x="1250" y="212"/>
                </a:cxn>
                <a:cxn ang="0">
                  <a:pos x="1250" y="270"/>
                </a:cxn>
                <a:cxn ang="0">
                  <a:pos x="2007" y="135"/>
                </a:cxn>
                <a:cxn ang="0">
                  <a:pos x="1250" y="0"/>
                </a:cxn>
                <a:cxn ang="0">
                  <a:pos x="1250" y="60"/>
                </a:cxn>
                <a:cxn ang="0">
                  <a:pos x="0" y="60"/>
                </a:cxn>
              </a:cxnLst>
              <a:rect l="0" t="0" r="r" b="b"/>
              <a:pathLst>
                <a:path w="2008" h="271">
                  <a:moveTo>
                    <a:pt x="0" y="60"/>
                  </a:moveTo>
                  <a:lnTo>
                    <a:pt x="0" y="212"/>
                  </a:lnTo>
                  <a:lnTo>
                    <a:pt x="1250" y="212"/>
                  </a:lnTo>
                  <a:lnTo>
                    <a:pt x="1250" y="270"/>
                  </a:lnTo>
                  <a:lnTo>
                    <a:pt x="2007" y="135"/>
                  </a:lnTo>
                  <a:lnTo>
                    <a:pt x="1250" y="0"/>
                  </a:lnTo>
                  <a:lnTo>
                    <a:pt x="1250" y="60"/>
                  </a:lnTo>
                  <a:lnTo>
                    <a:pt x="0" y="60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0" name="Freeform 30"/>
            <p:cNvSpPr>
              <a:spLocks/>
            </p:cNvSpPr>
            <p:nvPr/>
          </p:nvSpPr>
          <p:spPr bwMode="auto">
            <a:xfrm>
              <a:off x="1995" y="1522"/>
              <a:ext cx="1341" cy="18"/>
            </a:xfrm>
            <a:custGeom>
              <a:avLst/>
              <a:gdLst/>
              <a:ahLst/>
              <a:cxnLst>
                <a:cxn ang="0">
                  <a:pos x="1249" y="17"/>
                </a:cxn>
                <a:cxn ang="0">
                  <a:pos x="1340" y="0"/>
                </a:cxn>
                <a:cxn ang="0">
                  <a:pos x="88" y="0"/>
                </a:cxn>
                <a:cxn ang="0">
                  <a:pos x="0" y="17"/>
                </a:cxn>
                <a:cxn ang="0">
                  <a:pos x="1249" y="17"/>
                </a:cxn>
              </a:cxnLst>
              <a:rect l="0" t="0" r="r" b="b"/>
              <a:pathLst>
                <a:path w="1341" h="18">
                  <a:moveTo>
                    <a:pt x="1249" y="17"/>
                  </a:moveTo>
                  <a:lnTo>
                    <a:pt x="1340" y="0"/>
                  </a:lnTo>
                  <a:lnTo>
                    <a:pt x="88" y="0"/>
                  </a:lnTo>
                  <a:lnTo>
                    <a:pt x="0" y="17"/>
                  </a:lnTo>
                  <a:lnTo>
                    <a:pt x="1249" y="17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1" name="Freeform 31"/>
            <p:cNvSpPr>
              <a:spLocks/>
            </p:cNvSpPr>
            <p:nvPr/>
          </p:nvSpPr>
          <p:spPr bwMode="auto">
            <a:xfrm>
              <a:off x="3244" y="1522"/>
              <a:ext cx="92" cy="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1" y="0"/>
                </a:cxn>
                <a:cxn ang="0">
                  <a:pos x="91" y="58"/>
                </a:cxn>
                <a:cxn ang="0">
                  <a:pos x="0" y="74"/>
                </a:cxn>
                <a:cxn ang="0">
                  <a:pos x="0" y="17"/>
                </a:cxn>
              </a:cxnLst>
              <a:rect l="0" t="0" r="r" b="b"/>
              <a:pathLst>
                <a:path w="92" h="75">
                  <a:moveTo>
                    <a:pt x="0" y="17"/>
                  </a:moveTo>
                  <a:lnTo>
                    <a:pt x="91" y="0"/>
                  </a:lnTo>
                  <a:lnTo>
                    <a:pt x="91" y="58"/>
                  </a:lnTo>
                  <a:lnTo>
                    <a:pt x="0" y="74"/>
                  </a:lnTo>
                  <a:lnTo>
                    <a:pt x="0" y="17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2" name="Freeform 32"/>
            <p:cNvSpPr>
              <a:spLocks/>
            </p:cNvSpPr>
            <p:nvPr/>
          </p:nvSpPr>
          <p:spPr bwMode="auto">
            <a:xfrm>
              <a:off x="1992" y="1371"/>
              <a:ext cx="94" cy="16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3" y="0"/>
                </a:cxn>
                <a:cxn ang="0">
                  <a:pos x="93" y="151"/>
                </a:cxn>
                <a:cxn ang="0">
                  <a:pos x="0" y="168"/>
                </a:cxn>
                <a:cxn ang="0">
                  <a:pos x="0" y="18"/>
                </a:cxn>
              </a:cxnLst>
              <a:rect l="0" t="0" r="r" b="b"/>
              <a:pathLst>
                <a:path w="94" h="169">
                  <a:moveTo>
                    <a:pt x="0" y="18"/>
                  </a:moveTo>
                  <a:lnTo>
                    <a:pt x="93" y="0"/>
                  </a:lnTo>
                  <a:lnTo>
                    <a:pt x="93" y="151"/>
                  </a:lnTo>
                  <a:lnTo>
                    <a:pt x="0" y="168"/>
                  </a:lnTo>
                  <a:lnTo>
                    <a:pt x="0" y="18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3" name="Freeform 33"/>
            <p:cNvSpPr>
              <a:spLocks/>
            </p:cNvSpPr>
            <p:nvPr/>
          </p:nvSpPr>
          <p:spPr bwMode="auto">
            <a:xfrm>
              <a:off x="3244" y="1311"/>
              <a:ext cx="92" cy="6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91" y="60"/>
                </a:cxn>
                <a:cxn ang="0">
                  <a:pos x="91" y="0"/>
                </a:cxn>
                <a:cxn ang="0">
                  <a:pos x="0" y="16"/>
                </a:cxn>
                <a:cxn ang="0">
                  <a:pos x="0" y="60"/>
                </a:cxn>
              </a:cxnLst>
              <a:rect l="0" t="0" r="r" b="b"/>
              <a:pathLst>
                <a:path w="92" h="61">
                  <a:moveTo>
                    <a:pt x="0" y="60"/>
                  </a:moveTo>
                  <a:lnTo>
                    <a:pt x="91" y="60"/>
                  </a:lnTo>
                  <a:lnTo>
                    <a:pt x="91" y="0"/>
                  </a:lnTo>
                  <a:lnTo>
                    <a:pt x="0" y="16"/>
                  </a:lnTo>
                  <a:lnTo>
                    <a:pt x="0" y="60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5" name="Group 34"/>
          <p:cNvGrpSpPr>
            <a:grpSpLocks/>
          </p:cNvGrpSpPr>
          <p:nvPr/>
        </p:nvGrpSpPr>
        <p:grpSpPr bwMode="auto">
          <a:xfrm>
            <a:off x="6264275" y="4019550"/>
            <a:ext cx="935038" cy="563563"/>
            <a:chOff x="3504" y="2472"/>
            <a:chExt cx="589" cy="355"/>
          </a:xfrm>
        </p:grpSpPr>
        <p:sp>
          <p:nvSpPr>
            <p:cNvPr id="2575395" name="Freeform 35"/>
            <p:cNvSpPr>
              <a:spLocks/>
            </p:cNvSpPr>
            <p:nvPr/>
          </p:nvSpPr>
          <p:spPr bwMode="auto">
            <a:xfrm>
              <a:off x="3530" y="2472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6" name="Freeform 36"/>
            <p:cNvSpPr>
              <a:spLocks/>
            </p:cNvSpPr>
            <p:nvPr/>
          </p:nvSpPr>
          <p:spPr bwMode="auto">
            <a:xfrm>
              <a:off x="3505" y="2734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7" name="Freeform 37"/>
            <p:cNvSpPr>
              <a:spLocks/>
            </p:cNvSpPr>
            <p:nvPr/>
          </p:nvSpPr>
          <p:spPr bwMode="auto">
            <a:xfrm>
              <a:off x="3855" y="2734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8" name="Freeform 38"/>
            <p:cNvSpPr>
              <a:spLocks/>
            </p:cNvSpPr>
            <p:nvPr/>
          </p:nvSpPr>
          <p:spPr bwMode="auto">
            <a:xfrm>
              <a:off x="3504" y="2546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9" name="Freeform 39"/>
            <p:cNvSpPr>
              <a:spLocks/>
            </p:cNvSpPr>
            <p:nvPr/>
          </p:nvSpPr>
          <p:spPr bwMode="auto">
            <a:xfrm>
              <a:off x="3855" y="2472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6" name="Group 40"/>
          <p:cNvGrpSpPr>
            <a:grpSpLocks/>
          </p:cNvGrpSpPr>
          <p:nvPr/>
        </p:nvGrpSpPr>
        <p:grpSpPr bwMode="auto">
          <a:xfrm>
            <a:off x="5045075" y="3033713"/>
            <a:ext cx="2154238" cy="563562"/>
            <a:chOff x="2736" y="1851"/>
            <a:chExt cx="1357" cy="355"/>
          </a:xfrm>
        </p:grpSpPr>
        <p:sp>
          <p:nvSpPr>
            <p:cNvPr id="2575401" name="Freeform 41"/>
            <p:cNvSpPr>
              <a:spLocks/>
            </p:cNvSpPr>
            <p:nvPr/>
          </p:nvSpPr>
          <p:spPr bwMode="auto">
            <a:xfrm>
              <a:off x="2796" y="1851"/>
              <a:ext cx="1297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807" y="263"/>
                </a:cxn>
                <a:cxn ang="0">
                  <a:pos x="807" y="335"/>
                </a:cxn>
                <a:cxn ang="0">
                  <a:pos x="1296" y="168"/>
                </a:cxn>
                <a:cxn ang="0">
                  <a:pos x="807" y="0"/>
                </a:cxn>
                <a:cxn ang="0">
                  <a:pos x="807" y="74"/>
                </a:cxn>
                <a:cxn ang="0">
                  <a:pos x="0" y="74"/>
                </a:cxn>
              </a:cxnLst>
              <a:rect l="0" t="0" r="r" b="b"/>
              <a:pathLst>
                <a:path w="1297" h="336">
                  <a:moveTo>
                    <a:pt x="0" y="74"/>
                  </a:moveTo>
                  <a:lnTo>
                    <a:pt x="0" y="263"/>
                  </a:lnTo>
                  <a:lnTo>
                    <a:pt x="807" y="263"/>
                  </a:lnTo>
                  <a:lnTo>
                    <a:pt x="807" y="335"/>
                  </a:lnTo>
                  <a:lnTo>
                    <a:pt x="1296" y="168"/>
                  </a:lnTo>
                  <a:lnTo>
                    <a:pt x="807" y="0"/>
                  </a:lnTo>
                  <a:lnTo>
                    <a:pt x="80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2" name="Freeform 42"/>
            <p:cNvSpPr>
              <a:spLocks/>
            </p:cNvSpPr>
            <p:nvPr/>
          </p:nvSpPr>
          <p:spPr bwMode="auto">
            <a:xfrm>
              <a:off x="2738" y="2113"/>
              <a:ext cx="866" cy="22"/>
            </a:xfrm>
            <a:custGeom>
              <a:avLst/>
              <a:gdLst/>
              <a:ahLst/>
              <a:cxnLst>
                <a:cxn ang="0">
                  <a:pos x="806" y="21"/>
                </a:cxn>
                <a:cxn ang="0">
                  <a:pos x="865" y="0"/>
                </a:cxn>
                <a:cxn ang="0">
                  <a:pos x="57" y="0"/>
                </a:cxn>
                <a:cxn ang="0">
                  <a:pos x="0" y="21"/>
                </a:cxn>
                <a:cxn ang="0">
                  <a:pos x="806" y="21"/>
                </a:cxn>
              </a:cxnLst>
              <a:rect l="0" t="0" r="r" b="b"/>
              <a:pathLst>
                <a:path w="866" h="22">
                  <a:moveTo>
                    <a:pt x="806" y="21"/>
                  </a:moveTo>
                  <a:lnTo>
                    <a:pt x="865" y="0"/>
                  </a:lnTo>
                  <a:lnTo>
                    <a:pt x="57" y="0"/>
                  </a:lnTo>
                  <a:lnTo>
                    <a:pt x="0" y="21"/>
                  </a:lnTo>
                  <a:lnTo>
                    <a:pt x="806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3" name="Freeform 43"/>
            <p:cNvSpPr>
              <a:spLocks/>
            </p:cNvSpPr>
            <p:nvPr/>
          </p:nvSpPr>
          <p:spPr bwMode="auto">
            <a:xfrm>
              <a:off x="3545" y="2113"/>
              <a:ext cx="59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8" y="0"/>
                </a:cxn>
                <a:cxn ang="0">
                  <a:pos x="58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9" h="93">
                  <a:moveTo>
                    <a:pt x="0" y="21"/>
                  </a:moveTo>
                  <a:lnTo>
                    <a:pt x="58" y="0"/>
                  </a:lnTo>
                  <a:lnTo>
                    <a:pt x="58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4" name="Freeform 44"/>
            <p:cNvSpPr>
              <a:spLocks/>
            </p:cNvSpPr>
            <p:nvPr/>
          </p:nvSpPr>
          <p:spPr bwMode="auto">
            <a:xfrm>
              <a:off x="2736" y="1925"/>
              <a:ext cx="61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0"/>
                </a:cxn>
                <a:cxn ang="0">
                  <a:pos x="60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61" h="210">
                  <a:moveTo>
                    <a:pt x="0" y="22"/>
                  </a:moveTo>
                  <a:lnTo>
                    <a:pt x="60" y="0"/>
                  </a:lnTo>
                  <a:lnTo>
                    <a:pt x="60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5" name="Freeform 45"/>
            <p:cNvSpPr>
              <a:spLocks/>
            </p:cNvSpPr>
            <p:nvPr/>
          </p:nvSpPr>
          <p:spPr bwMode="auto">
            <a:xfrm>
              <a:off x="3545" y="1851"/>
              <a:ext cx="59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8" y="74"/>
                </a:cxn>
                <a:cxn ang="0">
                  <a:pos x="58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9" h="75">
                  <a:moveTo>
                    <a:pt x="0" y="74"/>
                  </a:moveTo>
                  <a:lnTo>
                    <a:pt x="58" y="74"/>
                  </a:lnTo>
                  <a:lnTo>
                    <a:pt x="58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7" name="Group 46"/>
          <p:cNvGrpSpPr>
            <a:grpSpLocks/>
          </p:cNvGrpSpPr>
          <p:nvPr/>
        </p:nvGrpSpPr>
        <p:grpSpPr bwMode="auto">
          <a:xfrm>
            <a:off x="2968625" y="1971675"/>
            <a:ext cx="1087438" cy="1173163"/>
            <a:chOff x="1428" y="1182"/>
            <a:chExt cx="685" cy="739"/>
          </a:xfrm>
        </p:grpSpPr>
        <p:sp>
          <p:nvSpPr>
            <p:cNvPr id="2575407" name="Freeform 47"/>
            <p:cNvSpPr>
              <a:spLocks/>
            </p:cNvSpPr>
            <p:nvPr/>
          </p:nvSpPr>
          <p:spPr bwMode="auto">
            <a:xfrm>
              <a:off x="1428" y="1297"/>
              <a:ext cx="53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5" y="0"/>
                </a:cxn>
                <a:cxn ang="0">
                  <a:pos x="535" y="623"/>
                </a:cxn>
                <a:cxn ang="0">
                  <a:pos x="0" y="623"/>
                </a:cxn>
                <a:cxn ang="0">
                  <a:pos x="0" y="0"/>
                </a:cxn>
              </a:cxnLst>
              <a:rect l="0" t="0" r="r" b="b"/>
              <a:pathLst>
                <a:path w="536" h="624">
                  <a:moveTo>
                    <a:pt x="0" y="0"/>
                  </a:moveTo>
                  <a:lnTo>
                    <a:pt x="535" y="0"/>
                  </a:lnTo>
                  <a:lnTo>
                    <a:pt x="535" y="623"/>
                  </a:lnTo>
                  <a:lnTo>
                    <a:pt x="0" y="623"/>
                  </a:lnTo>
                  <a:lnTo>
                    <a:pt x="0" y="0"/>
                  </a:lnTo>
                </a:path>
              </a:pathLst>
            </a:custGeom>
            <a:solidFill>
              <a:srgbClr val="9F3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8" name="Freeform 48"/>
            <p:cNvSpPr>
              <a:spLocks/>
            </p:cNvSpPr>
            <p:nvPr/>
          </p:nvSpPr>
          <p:spPr bwMode="auto">
            <a:xfrm>
              <a:off x="1428" y="1182"/>
              <a:ext cx="685" cy="10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36" y="101"/>
                </a:cxn>
                <a:cxn ang="0">
                  <a:pos x="684" y="0"/>
                </a:cxn>
                <a:cxn ang="0">
                  <a:pos x="146" y="0"/>
                </a:cxn>
                <a:cxn ang="0">
                  <a:pos x="0" y="101"/>
                </a:cxn>
              </a:cxnLst>
              <a:rect l="0" t="0" r="r" b="b"/>
              <a:pathLst>
                <a:path w="685" h="102">
                  <a:moveTo>
                    <a:pt x="0" y="101"/>
                  </a:moveTo>
                  <a:lnTo>
                    <a:pt x="536" y="101"/>
                  </a:lnTo>
                  <a:lnTo>
                    <a:pt x="684" y="0"/>
                  </a:lnTo>
                  <a:lnTo>
                    <a:pt x="146" y="0"/>
                  </a:lnTo>
                  <a:lnTo>
                    <a:pt x="0" y="101"/>
                  </a:lnTo>
                </a:path>
              </a:pathLst>
            </a:custGeom>
            <a:solidFill>
              <a:srgbClr val="BF5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9" name="Freeform 49"/>
            <p:cNvSpPr>
              <a:spLocks/>
            </p:cNvSpPr>
            <p:nvPr/>
          </p:nvSpPr>
          <p:spPr bwMode="auto">
            <a:xfrm>
              <a:off x="1973" y="1182"/>
              <a:ext cx="140" cy="739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14"/>
                </a:cxn>
                <a:cxn ang="0">
                  <a:pos x="0" y="738"/>
                </a:cxn>
                <a:cxn ang="0">
                  <a:pos x="139" y="566"/>
                </a:cxn>
                <a:cxn ang="0">
                  <a:pos x="139" y="0"/>
                </a:cxn>
              </a:cxnLst>
              <a:rect l="0" t="0" r="r" b="b"/>
              <a:pathLst>
                <a:path w="140" h="739">
                  <a:moveTo>
                    <a:pt x="139" y="0"/>
                  </a:moveTo>
                  <a:lnTo>
                    <a:pt x="0" y="114"/>
                  </a:lnTo>
                  <a:lnTo>
                    <a:pt x="0" y="738"/>
                  </a:lnTo>
                  <a:lnTo>
                    <a:pt x="139" y="566"/>
                  </a:lnTo>
                  <a:lnTo>
                    <a:pt x="139" y="0"/>
                  </a:lnTo>
                </a:path>
              </a:pathLst>
            </a:custGeom>
            <a:solidFill>
              <a:srgbClr val="7F00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8" name="Group 50"/>
          <p:cNvGrpSpPr>
            <a:grpSpLocks/>
          </p:cNvGrpSpPr>
          <p:nvPr/>
        </p:nvGrpSpPr>
        <p:grpSpPr bwMode="auto">
          <a:xfrm>
            <a:off x="4049713" y="2857500"/>
            <a:ext cx="1149350" cy="1176338"/>
            <a:chOff x="2109" y="1740"/>
            <a:chExt cx="724" cy="741"/>
          </a:xfrm>
        </p:grpSpPr>
        <p:sp>
          <p:nvSpPr>
            <p:cNvPr id="2575411" name="Freeform 51"/>
            <p:cNvSpPr>
              <a:spLocks/>
            </p:cNvSpPr>
            <p:nvPr/>
          </p:nvSpPr>
          <p:spPr bwMode="auto">
            <a:xfrm>
              <a:off x="2109" y="1856"/>
              <a:ext cx="566" cy="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5" y="0"/>
                </a:cxn>
                <a:cxn ang="0">
                  <a:pos x="565" y="624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566" h="625">
                  <a:moveTo>
                    <a:pt x="0" y="0"/>
                  </a:moveTo>
                  <a:lnTo>
                    <a:pt x="565" y="0"/>
                  </a:lnTo>
                  <a:lnTo>
                    <a:pt x="565" y="624"/>
                  </a:lnTo>
                  <a:lnTo>
                    <a:pt x="0" y="624"/>
                  </a:lnTo>
                  <a:lnTo>
                    <a:pt x="0" y="0"/>
                  </a:lnTo>
                </a:path>
              </a:pathLst>
            </a:custGeom>
            <a:solidFill>
              <a:srgbClr val="FF00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2" name="Freeform 52"/>
            <p:cNvSpPr>
              <a:spLocks/>
            </p:cNvSpPr>
            <p:nvPr/>
          </p:nvSpPr>
          <p:spPr bwMode="auto">
            <a:xfrm>
              <a:off x="2109" y="1740"/>
              <a:ext cx="724" cy="103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67" y="102"/>
                </a:cxn>
                <a:cxn ang="0">
                  <a:pos x="723" y="0"/>
                </a:cxn>
                <a:cxn ang="0">
                  <a:pos x="155" y="0"/>
                </a:cxn>
                <a:cxn ang="0">
                  <a:pos x="0" y="102"/>
                </a:cxn>
              </a:cxnLst>
              <a:rect l="0" t="0" r="r" b="b"/>
              <a:pathLst>
                <a:path w="724" h="103">
                  <a:moveTo>
                    <a:pt x="0" y="102"/>
                  </a:moveTo>
                  <a:lnTo>
                    <a:pt x="567" y="102"/>
                  </a:lnTo>
                  <a:lnTo>
                    <a:pt x="723" y="0"/>
                  </a:lnTo>
                  <a:lnTo>
                    <a:pt x="155" y="0"/>
                  </a:lnTo>
                  <a:lnTo>
                    <a:pt x="0" y="102"/>
                  </a:lnTo>
                </a:path>
              </a:pathLst>
            </a:custGeom>
            <a:solidFill>
              <a:srgbClr val="FF9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3" name="Freeform 53"/>
            <p:cNvSpPr>
              <a:spLocks/>
            </p:cNvSpPr>
            <p:nvPr/>
          </p:nvSpPr>
          <p:spPr bwMode="auto">
            <a:xfrm>
              <a:off x="2686" y="1740"/>
              <a:ext cx="147" cy="741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4"/>
                </a:cxn>
                <a:cxn ang="0">
                  <a:pos x="0" y="740"/>
                </a:cxn>
                <a:cxn ang="0">
                  <a:pos x="146" y="569"/>
                </a:cxn>
                <a:cxn ang="0">
                  <a:pos x="146" y="0"/>
                </a:cxn>
              </a:cxnLst>
              <a:rect l="0" t="0" r="r" b="b"/>
              <a:pathLst>
                <a:path w="147" h="741">
                  <a:moveTo>
                    <a:pt x="146" y="0"/>
                  </a:moveTo>
                  <a:lnTo>
                    <a:pt x="0" y="114"/>
                  </a:lnTo>
                  <a:lnTo>
                    <a:pt x="0" y="740"/>
                  </a:lnTo>
                  <a:lnTo>
                    <a:pt x="146" y="569"/>
                  </a:lnTo>
                  <a:lnTo>
                    <a:pt x="146" y="0"/>
                  </a:lnTo>
                </a:path>
              </a:pathLst>
            </a:custGeom>
            <a:solidFill>
              <a:srgbClr val="80008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9" name="Group 54"/>
          <p:cNvGrpSpPr>
            <a:grpSpLocks/>
          </p:cNvGrpSpPr>
          <p:nvPr/>
        </p:nvGrpSpPr>
        <p:grpSpPr bwMode="auto">
          <a:xfrm>
            <a:off x="5257800" y="3581400"/>
            <a:ext cx="1160463" cy="1220788"/>
            <a:chOff x="2870" y="2196"/>
            <a:chExt cx="731" cy="769"/>
          </a:xfrm>
        </p:grpSpPr>
        <p:sp>
          <p:nvSpPr>
            <p:cNvPr id="2575415" name="Freeform 55"/>
            <p:cNvSpPr>
              <a:spLocks/>
            </p:cNvSpPr>
            <p:nvPr/>
          </p:nvSpPr>
          <p:spPr bwMode="auto">
            <a:xfrm>
              <a:off x="2870" y="2317"/>
              <a:ext cx="572" cy="6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1" y="0"/>
                </a:cxn>
                <a:cxn ang="0">
                  <a:pos x="571" y="647"/>
                </a:cxn>
                <a:cxn ang="0">
                  <a:pos x="0" y="647"/>
                </a:cxn>
                <a:cxn ang="0">
                  <a:pos x="0" y="0"/>
                </a:cxn>
              </a:cxnLst>
              <a:rect l="0" t="0" r="r" b="b"/>
              <a:pathLst>
                <a:path w="572" h="648">
                  <a:moveTo>
                    <a:pt x="0" y="0"/>
                  </a:moveTo>
                  <a:lnTo>
                    <a:pt x="571" y="0"/>
                  </a:lnTo>
                  <a:lnTo>
                    <a:pt x="571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008080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6" name="Freeform 56"/>
            <p:cNvSpPr>
              <a:spLocks/>
            </p:cNvSpPr>
            <p:nvPr/>
          </p:nvSpPr>
          <p:spPr bwMode="auto">
            <a:xfrm>
              <a:off x="2870" y="2196"/>
              <a:ext cx="731" cy="108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573" y="107"/>
                </a:cxn>
                <a:cxn ang="0">
                  <a:pos x="730" y="0"/>
                </a:cxn>
                <a:cxn ang="0">
                  <a:pos x="157" y="0"/>
                </a:cxn>
                <a:cxn ang="0">
                  <a:pos x="0" y="107"/>
                </a:cxn>
              </a:cxnLst>
              <a:rect l="0" t="0" r="r" b="b"/>
              <a:pathLst>
                <a:path w="731" h="108">
                  <a:moveTo>
                    <a:pt x="0" y="107"/>
                  </a:moveTo>
                  <a:lnTo>
                    <a:pt x="573" y="107"/>
                  </a:lnTo>
                  <a:lnTo>
                    <a:pt x="730" y="0"/>
                  </a:lnTo>
                  <a:lnTo>
                    <a:pt x="157" y="0"/>
                  </a:lnTo>
                  <a:lnTo>
                    <a:pt x="0" y="107"/>
                  </a:lnTo>
                </a:path>
              </a:pathLst>
            </a:custGeom>
            <a:solidFill>
              <a:srgbClr val="00DFB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7" name="Freeform 57"/>
            <p:cNvSpPr>
              <a:spLocks/>
            </p:cNvSpPr>
            <p:nvPr/>
          </p:nvSpPr>
          <p:spPr bwMode="auto">
            <a:xfrm>
              <a:off x="3454" y="2196"/>
              <a:ext cx="147" cy="769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9"/>
                </a:cxn>
                <a:cxn ang="0">
                  <a:pos x="0" y="768"/>
                </a:cxn>
                <a:cxn ang="0">
                  <a:pos x="146" y="590"/>
                </a:cxn>
                <a:cxn ang="0">
                  <a:pos x="146" y="0"/>
                </a:cxn>
              </a:cxnLst>
              <a:rect l="0" t="0" r="r" b="b"/>
              <a:pathLst>
                <a:path w="147" h="769">
                  <a:moveTo>
                    <a:pt x="146" y="0"/>
                  </a:moveTo>
                  <a:lnTo>
                    <a:pt x="0" y="119"/>
                  </a:lnTo>
                  <a:lnTo>
                    <a:pt x="0" y="768"/>
                  </a:lnTo>
                  <a:lnTo>
                    <a:pt x="146" y="590"/>
                  </a:lnTo>
                  <a:lnTo>
                    <a:pt x="146" y="0"/>
                  </a:lnTo>
                </a:path>
              </a:pathLst>
            </a:custGeom>
            <a:solidFill>
              <a:srgbClr val="005F5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24590" name="Rectangle 58"/>
          <p:cNvSpPr>
            <a:spLocks noChangeArrowheads="1"/>
          </p:cNvSpPr>
          <p:nvPr/>
        </p:nvSpPr>
        <p:spPr bwMode="auto">
          <a:xfrm>
            <a:off x="2913063" y="23796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24591" name="Rectangle 59"/>
          <p:cNvSpPr>
            <a:spLocks noChangeArrowheads="1"/>
          </p:cNvSpPr>
          <p:nvPr/>
        </p:nvSpPr>
        <p:spPr bwMode="auto">
          <a:xfrm>
            <a:off x="3995738" y="32559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B</a:t>
            </a:r>
          </a:p>
        </p:txBody>
      </p:sp>
      <p:sp>
        <p:nvSpPr>
          <p:cNvPr id="24592" name="Rectangle 60"/>
          <p:cNvSpPr>
            <a:spLocks noChangeArrowheads="1"/>
          </p:cNvSpPr>
          <p:nvPr/>
        </p:nvSpPr>
        <p:spPr bwMode="auto">
          <a:xfrm>
            <a:off x="5214938" y="40179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C</a:t>
            </a:r>
          </a:p>
        </p:txBody>
      </p:sp>
      <p:sp>
        <p:nvSpPr>
          <p:cNvPr id="24593" name="Rectangle 61"/>
          <p:cNvSpPr>
            <a:spLocks noChangeArrowheads="1"/>
          </p:cNvSpPr>
          <p:nvPr/>
        </p:nvSpPr>
        <p:spPr bwMode="auto">
          <a:xfrm>
            <a:off x="762000" y="23574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A</a:t>
            </a:r>
          </a:p>
        </p:txBody>
      </p:sp>
      <p:sp>
        <p:nvSpPr>
          <p:cNvPr id="24594" name="Rectangle 62"/>
          <p:cNvSpPr>
            <a:spLocks noChangeArrowheads="1"/>
          </p:cNvSpPr>
          <p:nvPr/>
        </p:nvSpPr>
        <p:spPr bwMode="auto">
          <a:xfrm>
            <a:off x="742950" y="32718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595" name="Rectangle 63"/>
          <p:cNvSpPr>
            <a:spLocks noChangeArrowheads="1"/>
          </p:cNvSpPr>
          <p:nvPr/>
        </p:nvSpPr>
        <p:spPr bwMode="auto">
          <a:xfrm>
            <a:off x="742950" y="41481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  <p:sp>
        <p:nvSpPr>
          <p:cNvPr id="24596" name="Rectangle 64"/>
          <p:cNvSpPr>
            <a:spLocks noChangeArrowheads="1"/>
          </p:cNvSpPr>
          <p:nvPr/>
        </p:nvSpPr>
        <p:spPr bwMode="auto">
          <a:xfrm>
            <a:off x="7216775" y="21478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A</a:t>
            </a:r>
          </a:p>
        </p:txBody>
      </p:sp>
      <p:sp>
        <p:nvSpPr>
          <p:cNvPr id="24597" name="Rectangle 65"/>
          <p:cNvSpPr>
            <a:spLocks noChangeArrowheads="1"/>
          </p:cNvSpPr>
          <p:nvPr/>
        </p:nvSpPr>
        <p:spPr bwMode="auto">
          <a:xfrm>
            <a:off x="7197725" y="30622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598" name="Rectangle 66"/>
          <p:cNvSpPr>
            <a:spLocks noChangeArrowheads="1"/>
          </p:cNvSpPr>
          <p:nvPr/>
        </p:nvSpPr>
        <p:spPr bwMode="auto">
          <a:xfrm>
            <a:off x="7197725" y="39385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  <p:sp>
        <p:nvSpPr>
          <p:cNvPr id="2575427" name="Freeform 67"/>
          <p:cNvSpPr>
            <a:spLocks/>
          </p:cNvSpPr>
          <p:nvPr/>
        </p:nvSpPr>
        <p:spPr bwMode="auto">
          <a:xfrm>
            <a:off x="5424488" y="1533525"/>
            <a:ext cx="460375" cy="2111375"/>
          </a:xfrm>
          <a:custGeom>
            <a:avLst/>
            <a:gdLst/>
            <a:ahLst/>
            <a:cxnLst>
              <a:cxn ang="0">
                <a:pos x="289" y="855"/>
              </a:cxn>
              <a:cxn ang="0">
                <a:pos x="211" y="855"/>
              </a:cxn>
              <a:cxn ang="0">
                <a:pos x="211" y="0"/>
              </a:cxn>
              <a:cxn ang="0">
                <a:pos x="77" y="0"/>
              </a:cxn>
              <a:cxn ang="0">
                <a:pos x="77" y="855"/>
              </a:cxn>
              <a:cxn ang="0">
                <a:pos x="0" y="855"/>
              </a:cxn>
              <a:cxn ang="0">
                <a:pos x="144" y="1329"/>
              </a:cxn>
              <a:cxn ang="0">
                <a:pos x="289" y="855"/>
              </a:cxn>
            </a:cxnLst>
            <a:rect l="0" t="0" r="r" b="b"/>
            <a:pathLst>
              <a:path w="290" h="1330">
                <a:moveTo>
                  <a:pt x="289" y="855"/>
                </a:moveTo>
                <a:lnTo>
                  <a:pt x="211" y="855"/>
                </a:lnTo>
                <a:lnTo>
                  <a:pt x="211" y="0"/>
                </a:lnTo>
                <a:lnTo>
                  <a:pt x="77" y="0"/>
                </a:lnTo>
                <a:lnTo>
                  <a:pt x="77" y="855"/>
                </a:lnTo>
                <a:lnTo>
                  <a:pt x="0" y="855"/>
                </a:lnTo>
                <a:lnTo>
                  <a:pt x="144" y="1329"/>
                </a:lnTo>
                <a:lnTo>
                  <a:pt x="289" y="85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75428" name="Freeform 68"/>
          <p:cNvSpPr>
            <a:spLocks/>
          </p:cNvSpPr>
          <p:nvPr/>
        </p:nvSpPr>
        <p:spPr bwMode="auto">
          <a:xfrm>
            <a:off x="4321175" y="1504950"/>
            <a:ext cx="477838" cy="1411288"/>
          </a:xfrm>
          <a:custGeom>
            <a:avLst/>
            <a:gdLst/>
            <a:ahLst/>
            <a:cxnLst>
              <a:cxn ang="0">
                <a:pos x="300" y="571"/>
              </a:cxn>
              <a:cxn ang="0">
                <a:pos x="219" y="571"/>
              </a:cxn>
              <a:cxn ang="0">
                <a:pos x="219" y="0"/>
              </a:cxn>
              <a:cxn ang="0">
                <a:pos x="80" y="0"/>
              </a:cxn>
              <a:cxn ang="0">
                <a:pos x="80" y="571"/>
              </a:cxn>
              <a:cxn ang="0">
                <a:pos x="0" y="571"/>
              </a:cxn>
              <a:cxn ang="0">
                <a:pos x="150" y="888"/>
              </a:cxn>
              <a:cxn ang="0">
                <a:pos x="300" y="571"/>
              </a:cxn>
            </a:cxnLst>
            <a:rect l="0" t="0" r="r" b="b"/>
            <a:pathLst>
              <a:path w="301" h="889">
                <a:moveTo>
                  <a:pt x="300" y="571"/>
                </a:moveTo>
                <a:lnTo>
                  <a:pt x="219" y="571"/>
                </a:lnTo>
                <a:lnTo>
                  <a:pt x="219" y="0"/>
                </a:lnTo>
                <a:lnTo>
                  <a:pt x="80" y="0"/>
                </a:lnTo>
                <a:lnTo>
                  <a:pt x="80" y="571"/>
                </a:lnTo>
                <a:lnTo>
                  <a:pt x="0" y="571"/>
                </a:lnTo>
                <a:lnTo>
                  <a:pt x="150" y="888"/>
                </a:lnTo>
                <a:lnTo>
                  <a:pt x="300" y="571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75429" name="Freeform 69"/>
          <p:cNvSpPr>
            <a:spLocks/>
          </p:cNvSpPr>
          <p:nvPr/>
        </p:nvSpPr>
        <p:spPr bwMode="auto">
          <a:xfrm>
            <a:off x="3273425" y="1485900"/>
            <a:ext cx="515938" cy="557213"/>
          </a:xfrm>
          <a:custGeom>
            <a:avLst/>
            <a:gdLst/>
            <a:ahLst/>
            <a:cxnLst>
              <a:cxn ang="0">
                <a:pos x="324" y="225"/>
              </a:cxn>
              <a:cxn ang="0">
                <a:pos x="237" y="225"/>
              </a:cxn>
              <a:cxn ang="0">
                <a:pos x="237" y="0"/>
              </a:cxn>
              <a:cxn ang="0">
                <a:pos x="87" y="0"/>
              </a:cxn>
              <a:cxn ang="0">
                <a:pos x="87" y="225"/>
              </a:cxn>
              <a:cxn ang="0">
                <a:pos x="0" y="225"/>
              </a:cxn>
              <a:cxn ang="0">
                <a:pos x="162" y="350"/>
              </a:cxn>
              <a:cxn ang="0">
                <a:pos x="324" y="225"/>
              </a:cxn>
            </a:cxnLst>
            <a:rect l="0" t="0" r="r" b="b"/>
            <a:pathLst>
              <a:path w="325" h="351">
                <a:moveTo>
                  <a:pt x="324" y="225"/>
                </a:moveTo>
                <a:lnTo>
                  <a:pt x="237" y="225"/>
                </a:lnTo>
                <a:lnTo>
                  <a:pt x="237" y="0"/>
                </a:lnTo>
                <a:lnTo>
                  <a:pt x="87" y="0"/>
                </a:lnTo>
                <a:lnTo>
                  <a:pt x="87" y="225"/>
                </a:lnTo>
                <a:lnTo>
                  <a:pt x="0" y="225"/>
                </a:lnTo>
                <a:lnTo>
                  <a:pt x="162" y="350"/>
                </a:lnTo>
                <a:lnTo>
                  <a:pt x="324" y="22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602" name="Rectangle 70"/>
          <p:cNvSpPr>
            <a:spLocks noChangeArrowheads="1"/>
          </p:cNvSpPr>
          <p:nvPr/>
        </p:nvSpPr>
        <p:spPr bwMode="auto">
          <a:xfrm>
            <a:off x="2817813" y="901700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 A</a:t>
            </a:r>
          </a:p>
        </p:txBody>
      </p:sp>
      <p:sp>
        <p:nvSpPr>
          <p:cNvPr id="24603" name="Rectangle 71"/>
          <p:cNvSpPr>
            <a:spLocks noChangeArrowheads="1"/>
          </p:cNvSpPr>
          <p:nvPr/>
        </p:nvSpPr>
        <p:spPr bwMode="auto">
          <a:xfrm>
            <a:off x="3998913" y="939800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604" name="Rectangle 72"/>
          <p:cNvSpPr>
            <a:spLocks noChangeArrowheads="1"/>
          </p:cNvSpPr>
          <p:nvPr/>
        </p:nvSpPr>
        <p:spPr bwMode="auto">
          <a:xfrm>
            <a:off x="5180013" y="915988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</p:spTree>
    <p:extLst>
      <p:ext uri="{BB962C8B-B14F-4D97-AF65-F5344CB8AC3E}">
        <p14:creationId xmlns:p14="http://schemas.microsoft.com/office/powerpoint/2010/main" val="25444650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9B69C5-4522-4C93-8C9E-5FC5A44DCD73}" type="slidenum">
              <a:rPr lang="en-US" altLang="zh-TW" sz="1400" smtClean="0">
                <a:latin typeface="Comic Sans MS" pitchFamily="66" charset="0"/>
              </a:rPr>
              <a:pPr/>
              <a:t>196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48" y="2286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MIMD Shared Memory Systems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57200" y="1790700"/>
            <a:ext cx="4419600" cy="2516188"/>
            <a:chOff x="1056" y="1610"/>
            <a:chExt cx="3024" cy="1742"/>
          </a:xfrm>
        </p:grpSpPr>
        <p:sp>
          <p:nvSpPr>
            <p:cNvPr id="30836" name="Rectangle 4"/>
            <p:cNvSpPr>
              <a:spLocks noChangeArrowheads="1"/>
            </p:cNvSpPr>
            <p:nvPr/>
          </p:nvSpPr>
          <p:spPr bwMode="auto">
            <a:xfrm>
              <a:off x="1056" y="2186"/>
              <a:ext cx="3024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 b="0" dirty="0">
                  <a:solidFill>
                    <a:srgbClr val="FFFF00"/>
                  </a:solidFill>
                </a:rPr>
                <a:t>Interconnection Networks</a:t>
              </a:r>
            </a:p>
          </p:txBody>
        </p:sp>
        <p:grpSp>
          <p:nvGrpSpPr>
            <p:cNvPr id="30837" name="Group 5"/>
            <p:cNvGrpSpPr>
              <a:grpSpLocks/>
            </p:cNvGrpSpPr>
            <p:nvPr/>
          </p:nvGrpSpPr>
          <p:grpSpPr bwMode="auto">
            <a:xfrm>
              <a:off x="1152" y="1610"/>
              <a:ext cx="318" cy="576"/>
              <a:chOff x="1776" y="1344"/>
              <a:chExt cx="318" cy="576"/>
            </a:xfrm>
          </p:grpSpPr>
          <p:sp>
            <p:nvSpPr>
              <p:cNvPr id="30877" name="Text Box 7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08" name="Line 8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38" name="Group 9"/>
            <p:cNvGrpSpPr>
              <a:grpSpLocks/>
            </p:cNvGrpSpPr>
            <p:nvPr/>
          </p:nvGrpSpPr>
          <p:grpSpPr bwMode="auto">
            <a:xfrm>
              <a:off x="1670" y="1610"/>
              <a:ext cx="318" cy="576"/>
              <a:chOff x="1776" y="1344"/>
              <a:chExt cx="318" cy="576"/>
            </a:xfrm>
          </p:grpSpPr>
          <p:sp>
            <p:nvSpPr>
              <p:cNvPr id="308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12" name="Line 12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39" name="Group 13"/>
            <p:cNvGrpSpPr>
              <a:grpSpLocks/>
            </p:cNvGrpSpPr>
            <p:nvPr/>
          </p:nvGrpSpPr>
          <p:grpSpPr bwMode="auto">
            <a:xfrm>
              <a:off x="2246" y="1610"/>
              <a:ext cx="319" cy="576"/>
              <a:chOff x="1776" y="1344"/>
              <a:chExt cx="319" cy="576"/>
            </a:xfrm>
          </p:grpSpPr>
          <p:sp>
            <p:nvSpPr>
              <p:cNvPr id="30873" name="Text Box 15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9" cy="3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16" name="Line 16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0" name="Group 17"/>
            <p:cNvGrpSpPr>
              <a:grpSpLocks/>
            </p:cNvGrpSpPr>
            <p:nvPr/>
          </p:nvGrpSpPr>
          <p:grpSpPr bwMode="auto">
            <a:xfrm>
              <a:off x="3734" y="1610"/>
              <a:ext cx="318" cy="576"/>
              <a:chOff x="1776" y="1344"/>
              <a:chExt cx="318" cy="576"/>
            </a:xfrm>
          </p:grpSpPr>
          <p:sp>
            <p:nvSpPr>
              <p:cNvPr id="30871" name="Text Box 19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20" name="Line 20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1" name="Group 21"/>
            <p:cNvGrpSpPr>
              <a:grpSpLocks/>
            </p:cNvGrpSpPr>
            <p:nvPr/>
          </p:nvGrpSpPr>
          <p:grpSpPr bwMode="auto">
            <a:xfrm>
              <a:off x="2880" y="1894"/>
              <a:ext cx="480" cy="52"/>
              <a:chOff x="3504" y="1628"/>
              <a:chExt cx="480" cy="52"/>
            </a:xfrm>
          </p:grpSpPr>
          <p:sp>
            <p:nvSpPr>
              <p:cNvPr id="2611222" name="Oval 2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3" name="Oval 23"/>
              <p:cNvSpPr>
                <a:spLocks noChangeArrowheads="1"/>
              </p:cNvSpPr>
              <p:nvPr/>
            </p:nvSpPr>
            <p:spPr bwMode="auto">
              <a:xfrm>
                <a:off x="3648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4" name="Oval 24"/>
              <p:cNvSpPr>
                <a:spLocks noChangeArrowheads="1"/>
              </p:cNvSpPr>
              <p:nvPr/>
            </p:nvSpPr>
            <p:spPr bwMode="auto">
              <a:xfrm>
                <a:off x="3792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5" name="Oval 25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0842" name="Group 26"/>
            <p:cNvGrpSpPr>
              <a:grpSpLocks/>
            </p:cNvGrpSpPr>
            <p:nvPr/>
          </p:nvGrpSpPr>
          <p:grpSpPr bwMode="auto">
            <a:xfrm>
              <a:off x="1211" y="2666"/>
              <a:ext cx="287" cy="684"/>
              <a:chOff x="1835" y="2400"/>
              <a:chExt cx="287" cy="684"/>
            </a:xfrm>
          </p:grpSpPr>
          <p:sp>
            <p:nvSpPr>
              <p:cNvPr id="2611227" name="Oval 27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87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65" name="Text Box 28"/>
              <p:cNvSpPr txBox="1">
                <a:spLocks noChangeArrowheads="1"/>
              </p:cNvSpPr>
              <p:nvPr/>
            </p:nvSpPr>
            <p:spPr bwMode="auto">
              <a:xfrm>
                <a:off x="1864" y="2761"/>
                <a:ext cx="24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29" name="Line 29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3" name="Group 30"/>
            <p:cNvGrpSpPr>
              <a:grpSpLocks/>
            </p:cNvGrpSpPr>
            <p:nvPr/>
          </p:nvGrpSpPr>
          <p:grpSpPr bwMode="auto">
            <a:xfrm>
              <a:off x="1632" y="2666"/>
              <a:ext cx="287" cy="684"/>
              <a:chOff x="1835" y="2400"/>
              <a:chExt cx="287" cy="684"/>
            </a:xfrm>
          </p:grpSpPr>
          <p:sp>
            <p:nvSpPr>
              <p:cNvPr id="2611231" name="Oval 31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9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62" name="Text Box 32"/>
              <p:cNvSpPr txBox="1">
                <a:spLocks noChangeArrowheads="1"/>
              </p:cNvSpPr>
              <p:nvPr/>
            </p:nvSpPr>
            <p:spPr bwMode="auto">
              <a:xfrm>
                <a:off x="1863" y="2761"/>
                <a:ext cx="24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33" name="Line 33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4" name="Group 34"/>
            <p:cNvGrpSpPr>
              <a:grpSpLocks/>
            </p:cNvGrpSpPr>
            <p:nvPr/>
          </p:nvGrpSpPr>
          <p:grpSpPr bwMode="auto">
            <a:xfrm>
              <a:off x="2016" y="2666"/>
              <a:ext cx="287" cy="684"/>
              <a:chOff x="1835" y="2400"/>
              <a:chExt cx="287" cy="684"/>
            </a:xfrm>
          </p:grpSpPr>
          <p:sp>
            <p:nvSpPr>
              <p:cNvPr id="2611235" name="Oval 35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87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9" name="Text Box 36"/>
              <p:cNvSpPr txBox="1">
                <a:spLocks noChangeArrowheads="1"/>
              </p:cNvSpPr>
              <p:nvPr/>
            </p:nvSpPr>
            <p:spPr bwMode="auto">
              <a:xfrm>
                <a:off x="1862" y="2761"/>
                <a:ext cx="24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37" name="Line 37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5" name="Group 38"/>
            <p:cNvGrpSpPr>
              <a:grpSpLocks/>
            </p:cNvGrpSpPr>
            <p:nvPr/>
          </p:nvGrpSpPr>
          <p:grpSpPr bwMode="auto">
            <a:xfrm>
              <a:off x="2400" y="2666"/>
              <a:ext cx="287" cy="686"/>
              <a:chOff x="1835" y="2400"/>
              <a:chExt cx="287" cy="686"/>
            </a:xfrm>
          </p:grpSpPr>
          <p:sp>
            <p:nvSpPr>
              <p:cNvPr id="2611239" name="Oval 39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9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6" name="Text Box 40"/>
              <p:cNvSpPr txBox="1">
                <a:spLocks noChangeArrowheads="1"/>
              </p:cNvSpPr>
              <p:nvPr/>
            </p:nvSpPr>
            <p:spPr bwMode="auto">
              <a:xfrm>
                <a:off x="1862" y="2762"/>
                <a:ext cx="24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41" name="Line 41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6" name="Group 42"/>
            <p:cNvGrpSpPr>
              <a:grpSpLocks/>
            </p:cNvGrpSpPr>
            <p:nvPr/>
          </p:nvGrpSpPr>
          <p:grpSpPr bwMode="auto">
            <a:xfrm>
              <a:off x="3692" y="2666"/>
              <a:ext cx="291" cy="684"/>
              <a:chOff x="1831" y="2400"/>
              <a:chExt cx="291" cy="684"/>
            </a:xfrm>
          </p:grpSpPr>
          <p:sp>
            <p:nvSpPr>
              <p:cNvPr id="2611243" name="Oval 43"/>
              <p:cNvSpPr>
                <a:spLocks noChangeArrowheads="1"/>
              </p:cNvSpPr>
              <p:nvPr/>
            </p:nvSpPr>
            <p:spPr bwMode="auto">
              <a:xfrm>
                <a:off x="1831" y="2762"/>
                <a:ext cx="291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3" name="Text Box 44"/>
              <p:cNvSpPr txBox="1">
                <a:spLocks noChangeArrowheads="1"/>
              </p:cNvSpPr>
              <p:nvPr/>
            </p:nvSpPr>
            <p:spPr bwMode="auto">
              <a:xfrm>
                <a:off x="1862" y="2761"/>
                <a:ext cx="24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45" name="Line 45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7" name="Group 46"/>
            <p:cNvGrpSpPr>
              <a:grpSpLocks/>
            </p:cNvGrpSpPr>
            <p:nvPr/>
          </p:nvGrpSpPr>
          <p:grpSpPr bwMode="auto">
            <a:xfrm>
              <a:off x="2928" y="3098"/>
              <a:ext cx="480" cy="52"/>
              <a:chOff x="3504" y="1628"/>
              <a:chExt cx="480" cy="52"/>
            </a:xfrm>
          </p:grpSpPr>
          <p:sp>
            <p:nvSpPr>
              <p:cNvPr id="2611247" name="Oval 47"/>
              <p:cNvSpPr>
                <a:spLocks noChangeArrowheads="1"/>
              </p:cNvSpPr>
              <p:nvPr/>
            </p:nvSpPr>
            <p:spPr bwMode="auto">
              <a:xfrm>
                <a:off x="3504" y="1634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48" name="Oval 48"/>
              <p:cNvSpPr>
                <a:spLocks noChangeArrowheads="1"/>
              </p:cNvSpPr>
              <p:nvPr/>
            </p:nvSpPr>
            <p:spPr bwMode="auto">
              <a:xfrm>
                <a:off x="3648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49" name="Oval 49"/>
              <p:cNvSpPr>
                <a:spLocks noChangeArrowheads="1"/>
              </p:cNvSpPr>
              <p:nvPr/>
            </p:nvSpPr>
            <p:spPr bwMode="auto">
              <a:xfrm>
                <a:off x="3788" y="1630"/>
                <a:ext cx="50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50" name="Oval 50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30725" name="Group 51"/>
          <p:cNvGrpSpPr>
            <a:grpSpLocks/>
          </p:cNvGrpSpPr>
          <p:nvPr/>
        </p:nvGrpSpPr>
        <p:grpSpPr bwMode="auto">
          <a:xfrm>
            <a:off x="5562600" y="3962400"/>
            <a:ext cx="3235325" cy="2141538"/>
            <a:chOff x="2832" y="1776"/>
            <a:chExt cx="2316" cy="2003"/>
          </a:xfrm>
        </p:grpSpPr>
        <p:sp>
          <p:nvSpPr>
            <p:cNvPr id="2611252" name="Oval 52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5" name="Text Box 53"/>
            <p:cNvSpPr txBox="1">
              <a:spLocks noChangeArrowheads="1"/>
            </p:cNvSpPr>
            <p:nvPr/>
          </p:nvSpPr>
          <p:spPr bwMode="auto">
            <a:xfrm>
              <a:off x="2832" y="1818"/>
              <a:ext cx="25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56" name="Text Box 55"/>
            <p:cNvSpPr txBox="1">
              <a:spLocks noChangeArrowheads="1"/>
            </p:cNvSpPr>
            <p:nvPr/>
          </p:nvSpPr>
          <p:spPr bwMode="auto">
            <a:xfrm>
              <a:off x="3268" y="1776"/>
              <a:ext cx="28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56" name="Line 56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57" name="Oval 57"/>
            <p:cNvSpPr>
              <a:spLocks noChangeArrowheads="1"/>
            </p:cNvSpPr>
            <p:nvPr/>
          </p:nvSpPr>
          <p:spPr bwMode="auto">
            <a:xfrm>
              <a:off x="2832" y="22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9" name="Text Box 58"/>
            <p:cNvSpPr txBox="1">
              <a:spLocks noChangeArrowheads="1"/>
            </p:cNvSpPr>
            <p:nvPr/>
          </p:nvSpPr>
          <p:spPr bwMode="auto">
            <a:xfrm>
              <a:off x="2832" y="2250"/>
              <a:ext cx="25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0" name="Text Box 60"/>
            <p:cNvSpPr txBox="1">
              <a:spLocks noChangeArrowheads="1"/>
            </p:cNvSpPr>
            <p:nvPr/>
          </p:nvSpPr>
          <p:spPr bwMode="auto">
            <a:xfrm>
              <a:off x="3268" y="2208"/>
              <a:ext cx="28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61" name="Line 61"/>
            <p:cNvSpPr>
              <a:spLocks noChangeShapeType="1"/>
            </p:cNvSpPr>
            <p:nvPr/>
          </p:nvSpPr>
          <p:spPr bwMode="auto">
            <a:xfrm>
              <a:off x="3120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62" name="Oval 62"/>
            <p:cNvSpPr>
              <a:spLocks noChangeArrowheads="1"/>
            </p:cNvSpPr>
            <p:nvPr/>
          </p:nvSpPr>
          <p:spPr bwMode="auto">
            <a:xfrm>
              <a:off x="2832" y="259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3" name="Text Box 63"/>
            <p:cNvSpPr txBox="1">
              <a:spLocks noChangeArrowheads="1"/>
            </p:cNvSpPr>
            <p:nvPr/>
          </p:nvSpPr>
          <p:spPr bwMode="auto">
            <a:xfrm>
              <a:off x="2832" y="2634"/>
              <a:ext cx="25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4" name="Text Box 65"/>
            <p:cNvSpPr txBox="1">
              <a:spLocks noChangeArrowheads="1"/>
            </p:cNvSpPr>
            <p:nvPr/>
          </p:nvSpPr>
          <p:spPr bwMode="auto">
            <a:xfrm>
              <a:off x="3268" y="2593"/>
              <a:ext cx="288" cy="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66" name="Line 66"/>
            <p:cNvSpPr>
              <a:spLocks noChangeShapeType="1"/>
            </p:cNvSpPr>
            <p:nvPr/>
          </p:nvSpPr>
          <p:spPr bwMode="auto">
            <a:xfrm>
              <a:off x="3120" y="27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67" name="Oval 67"/>
            <p:cNvSpPr>
              <a:spLocks noChangeArrowheads="1"/>
            </p:cNvSpPr>
            <p:nvPr/>
          </p:nvSpPr>
          <p:spPr bwMode="auto">
            <a:xfrm>
              <a:off x="2832" y="3025"/>
              <a:ext cx="288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7" name="Text Box 68"/>
            <p:cNvSpPr txBox="1">
              <a:spLocks noChangeArrowheads="1"/>
            </p:cNvSpPr>
            <p:nvPr/>
          </p:nvSpPr>
          <p:spPr bwMode="auto">
            <a:xfrm>
              <a:off x="2832" y="3066"/>
              <a:ext cx="25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8" name="Text Box 70"/>
            <p:cNvSpPr txBox="1">
              <a:spLocks noChangeArrowheads="1"/>
            </p:cNvSpPr>
            <p:nvPr/>
          </p:nvSpPr>
          <p:spPr bwMode="auto">
            <a:xfrm>
              <a:off x="3268" y="3025"/>
              <a:ext cx="288" cy="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71" name="Line 71"/>
            <p:cNvSpPr>
              <a:spLocks noChangeShapeType="1"/>
            </p:cNvSpPr>
            <p:nvPr/>
          </p:nvSpPr>
          <p:spPr bwMode="auto">
            <a:xfrm>
              <a:off x="3120" y="316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0770" name="Text Box 74"/>
            <p:cNvSpPr txBox="1">
              <a:spLocks noChangeArrowheads="1"/>
            </p:cNvSpPr>
            <p:nvPr/>
          </p:nvSpPr>
          <p:spPr bwMode="auto">
            <a:xfrm>
              <a:off x="3746" y="3455"/>
              <a:ext cx="2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1" name="Text Box 77"/>
            <p:cNvSpPr txBox="1">
              <a:spLocks noChangeArrowheads="1"/>
            </p:cNvSpPr>
            <p:nvPr/>
          </p:nvSpPr>
          <p:spPr bwMode="auto">
            <a:xfrm>
              <a:off x="4127" y="3455"/>
              <a:ext cx="195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2" name="Text Box 80"/>
            <p:cNvSpPr txBox="1">
              <a:spLocks noChangeArrowheads="1"/>
            </p:cNvSpPr>
            <p:nvPr/>
          </p:nvSpPr>
          <p:spPr bwMode="auto">
            <a:xfrm>
              <a:off x="4572" y="3455"/>
              <a:ext cx="192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3" name="Text Box 83"/>
            <p:cNvSpPr txBox="1">
              <a:spLocks noChangeArrowheads="1"/>
            </p:cNvSpPr>
            <p:nvPr/>
          </p:nvSpPr>
          <p:spPr bwMode="auto">
            <a:xfrm>
              <a:off x="4946" y="3455"/>
              <a:ext cx="192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grpSp>
          <p:nvGrpSpPr>
            <p:cNvPr id="30774" name="Group 84"/>
            <p:cNvGrpSpPr>
              <a:grpSpLocks/>
            </p:cNvGrpSpPr>
            <p:nvPr/>
          </p:nvGrpSpPr>
          <p:grpSpPr bwMode="auto">
            <a:xfrm>
              <a:off x="3816" y="1843"/>
              <a:ext cx="504" cy="1402"/>
              <a:chOff x="1272" y="1891"/>
              <a:chExt cx="504" cy="1402"/>
            </a:xfrm>
          </p:grpSpPr>
          <p:grpSp>
            <p:nvGrpSpPr>
              <p:cNvPr id="30812" name="Group 85"/>
              <p:cNvGrpSpPr>
                <a:grpSpLocks/>
              </p:cNvGrpSpPr>
              <p:nvPr/>
            </p:nvGrpSpPr>
            <p:grpSpPr bwMode="auto">
              <a:xfrm>
                <a:off x="127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27" name="Group 86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8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8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8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28" name="Group 90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9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18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206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294" name="Line 94"/>
                <p:cNvSpPr>
                  <a:spLocks noChangeShapeType="1"/>
                </p:cNvSpPr>
                <p:nvPr/>
              </p:nvSpPr>
              <p:spPr bwMode="auto">
                <a:xfrm>
                  <a:off x="1345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30813" name="Group 95"/>
              <p:cNvGrpSpPr>
                <a:grpSpLocks/>
              </p:cNvGrpSpPr>
              <p:nvPr/>
            </p:nvGrpSpPr>
            <p:grpSpPr bwMode="auto">
              <a:xfrm>
                <a:off x="163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18" name="Group 96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9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19" name="Group 100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0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1918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235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0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04" name="Line 104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05" name="Line 105"/>
              <p:cNvSpPr>
                <a:spLocks noChangeShapeType="1"/>
              </p:cNvSpPr>
              <p:nvPr/>
            </p:nvSpPr>
            <p:spPr bwMode="auto">
              <a:xfrm>
                <a:off x="1416" y="1978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6" name="Line 106"/>
              <p:cNvSpPr>
                <a:spLocks noChangeShapeType="1"/>
              </p:cNvSpPr>
              <p:nvPr/>
            </p:nvSpPr>
            <p:spPr bwMode="auto">
              <a:xfrm>
                <a:off x="1416" y="2400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7" name="Line 107"/>
              <p:cNvSpPr>
                <a:spLocks noChangeShapeType="1"/>
              </p:cNvSpPr>
              <p:nvPr/>
            </p:nvSpPr>
            <p:spPr bwMode="auto">
              <a:xfrm>
                <a:off x="1416" y="2797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8" name="Line 108"/>
              <p:cNvSpPr>
                <a:spLocks noChangeShapeType="1"/>
              </p:cNvSpPr>
              <p:nvPr/>
            </p:nvSpPr>
            <p:spPr bwMode="auto">
              <a:xfrm>
                <a:off x="1416" y="3214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775" name="Group 109"/>
            <p:cNvGrpSpPr>
              <a:grpSpLocks/>
            </p:cNvGrpSpPr>
            <p:nvPr/>
          </p:nvGrpSpPr>
          <p:grpSpPr bwMode="auto">
            <a:xfrm>
              <a:off x="4644" y="1841"/>
              <a:ext cx="504" cy="1402"/>
              <a:chOff x="1272" y="1891"/>
              <a:chExt cx="504" cy="1402"/>
            </a:xfrm>
          </p:grpSpPr>
          <p:grpSp>
            <p:nvGrpSpPr>
              <p:cNvPr id="30788" name="Group 110"/>
              <p:cNvGrpSpPr>
                <a:grpSpLocks/>
              </p:cNvGrpSpPr>
              <p:nvPr/>
            </p:nvGrpSpPr>
            <p:grpSpPr bwMode="auto">
              <a:xfrm>
                <a:off x="127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03" name="Group 111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04" name="Group 115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1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19" name="Line 119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30789" name="Group 120"/>
              <p:cNvGrpSpPr>
                <a:grpSpLocks/>
              </p:cNvGrpSpPr>
              <p:nvPr/>
            </p:nvGrpSpPr>
            <p:grpSpPr bwMode="auto">
              <a:xfrm>
                <a:off x="1632" y="1891"/>
                <a:ext cx="144" cy="1402"/>
                <a:chOff x="1272" y="1920"/>
                <a:chExt cx="144" cy="1402"/>
              </a:xfrm>
            </p:grpSpPr>
            <p:grpSp>
              <p:nvGrpSpPr>
                <p:cNvPr id="30794" name="Group 121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795" name="Group 125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8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29" name="Line 129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30" name="Line 130"/>
              <p:cNvSpPr>
                <a:spLocks noChangeShapeType="1"/>
              </p:cNvSpPr>
              <p:nvPr/>
            </p:nvSpPr>
            <p:spPr bwMode="auto">
              <a:xfrm>
                <a:off x="1417" y="1979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1" name="Line 131"/>
              <p:cNvSpPr>
                <a:spLocks noChangeShapeType="1"/>
              </p:cNvSpPr>
              <p:nvPr/>
            </p:nvSpPr>
            <p:spPr bwMode="auto">
              <a:xfrm>
                <a:off x="1417" y="2401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2" name="Line 132"/>
              <p:cNvSpPr>
                <a:spLocks noChangeShapeType="1"/>
              </p:cNvSpPr>
              <p:nvPr/>
            </p:nvSpPr>
            <p:spPr bwMode="auto">
              <a:xfrm>
                <a:off x="1417" y="2797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3" name="Line 133"/>
              <p:cNvSpPr>
                <a:spLocks noChangeShapeType="1"/>
              </p:cNvSpPr>
              <p:nvPr/>
            </p:nvSpPr>
            <p:spPr bwMode="auto">
              <a:xfrm>
                <a:off x="1417" y="3216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1334" name="Line 134"/>
            <p:cNvSpPr>
              <a:spLocks noChangeShapeType="1"/>
            </p:cNvSpPr>
            <p:nvPr/>
          </p:nvSpPr>
          <p:spPr bwMode="auto">
            <a:xfrm>
              <a:off x="4320" y="192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5" name="Line 135"/>
            <p:cNvSpPr>
              <a:spLocks noChangeShapeType="1"/>
            </p:cNvSpPr>
            <p:nvPr/>
          </p:nvSpPr>
          <p:spPr bwMode="auto">
            <a:xfrm>
              <a:off x="4320" y="2351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6" name="Line 136"/>
            <p:cNvSpPr>
              <a:spLocks noChangeShapeType="1"/>
            </p:cNvSpPr>
            <p:nvPr/>
          </p:nvSpPr>
          <p:spPr bwMode="auto">
            <a:xfrm>
              <a:off x="4320" y="274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7" name="Line 137"/>
            <p:cNvSpPr>
              <a:spLocks noChangeShapeType="1"/>
            </p:cNvSpPr>
            <p:nvPr/>
          </p:nvSpPr>
          <p:spPr bwMode="auto">
            <a:xfrm>
              <a:off x="4320" y="316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8" name="Line 138"/>
            <p:cNvSpPr>
              <a:spLocks noChangeShapeType="1"/>
            </p:cNvSpPr>
            <p:nvPr/>
          </p:nvSpPr>
          <p:spPr bwMode="auto">
            <a:xfrm flipH="1">
              <a:off x="3552" y="1920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9" name="Line 139"/>
            <p:cNvSpPr>
              <a:spLocks noChangeShapeType="1"/>
            </p:cNvSpPr>
            <p:nvPr/>
          </p:nvSpPr>
          <p:spPr bwMode="auto">
            <a:xfrm flipH="1">
              <a:off x="355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0" name="Line 140"/>
            <p:cNvSpPr>
              <a:spLocks noChangeShapeType="1"/>
            </p:cNvSpPr>
            <p:nvPr/>
          </p:nvSpPr>
          <p:spPr bwMode="auto">
            <a:xfrm flipH="1">
              <a:off x="3552" y="273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1" name="Line 141"/>
            <p:cNvSpPr>
              <a:spLocks noChangeShapeType="1"/>
            </p:cNvSpPr>
            <p:nvPr/>
          </p:nvSpPr>
          <p:spPr bwMode="auto">
            <a:xfrm flipH="1">
              <a:off x="3552" y="316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2" name="Line 142"/>
            <p:cNvSpPr>
              <a:spLocks noChangeShapeType="1"/>
            </p:cNvSpPr>
            <p:nvPr/>
          </p:nvSpPr>
          <p:spPr bwMode="auto">
            <a:xfrm>
              <a:off x="388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3" name="Line 143"/>
            <p:cNvSpPr>
              <a:spLocks noChangeShapeType="1"/>
            </p:cNvSpPr>
            <p:nvPr/>
          </p:nvSpPr>
          <p:spPr bwMode="auto">
            <a:xfrm>
              <a:off x="422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4" name="Line 144"/>
            <p:cNvSpPr>
              <a:spLocks noChangeShapeType="1"/>
            </p:cNvSpPr>
            <p:nvPr/>
          </p:nvSpPr>
          <p:spPr bwMode="auto">
            <a:xfrm>
              <a:off x="470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5" name="Line 145"/>
            <p:cNvSpPr>
              <a:spLocks noChangeShapeType="1"/>
            </p:cNvSpPr>
            <p:nvPr/>
          </p:nvSpPr>
          <p:spPr bwMode="auto">
            <a:xfrm>
              <a:off x="508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0726" name="Group 146"/>
          <p:cNvGrpSpPr>
            <a:grpSpLocks/>
          </p:cNvGrpSpPr>
          <p:nvPr/>
        </p:nvGrpSpPr>
        <p:grpSpPr bwMode="auto">
          <a:xfrm>
            <a:off x="5638800" y="1677988"/>
            <a:ext cx="2971800" cy="1862137"/>
            <a:chOff x="384" y="1833"/>
            <a:chExt cx="2064" cy="1357"/>
          </a:xfrm>
        </p:grpSpPr>
        <p:sp>
          <p:nvSpPr>
            <p:cNvPr id="30728" name="Text Box 148"/>
            <p:cNvSpPr txBox="1">
              <a:spLocks noChangeArrowheads="1"/>
            </p:cNvSpPr>
            <p:nvPr/>
          </p:nvSpPr>
          <p:spPr bwMode="auto">
            <a:xfrm>
              <a:off x="816" y="1833"/>
              <a:ext cx="1265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800000"/>
                  </a:solidFill>
                </a:rPr>
                <a:t>Global Memory</a:t>
              </a:r>
            </a:p>
          </p:txBody>
        </p:sp>
        <p:grpSp>
          <p:nvGrpSpPr>
            <p:cNvPr id="30729" name="Group 149"/>
            <p:cNvGrpSpPr>
              <a:grpSpLocks/>
            </p:cNvGrpSpPr>
            <p:nvPr/>
          </p:nvGrpSpPr>
          <p:grpSpPr bwMode="auto">
            <a:xfrm>
              <a:off x="1392" y="2745"/>
              <a:ext cx="480" cy="52"/>
              <a:chOff x="3504" y="1628"/>
              <a:chExt cx="480" cy="52"/>
            </a:xfrm>
          </p:grpSpPr>
          <p:sp>
            <p:nvSpPr>
              <p:cNvPr id="2611350" name="Oval 150"/>
              <p:cNvSpPr>
                <a:spLocks noChangeArrowheads="1"/>
              </p:cNvSpPr>
              <p:nvPr/>
            </p:nvSpPr>
            <p:spPr bwMode="auto">
              <a:xfrm>
                <a:off x="3504" y="1631"/>
                <a:ext cx="50" cy="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1" name="Oval 151"/>
              <p:cNvSpPr>
                <a:spLocks noChangeArrowheads="1"/>
              </p:cNvSpPr>
              <p:nvPr/>
            </p:nvSpPr>
            <p:spPr bwMode="auto">
              <a:xfrm>
                <a:off x="3648" y="1631"/>
                <a:ext cx="46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2" name="Oval 152"/>
              <p:cNvSpPr>
                <a:spLocks noChangeArrowheads="1"/>
              </p:cNvSpPr>
              <p:nvPr/>
            </p:nvSpPr>
            <p:spPr bwMode="auto">
              <a:xfrm>
                <a:off x="3794" y="1631"/>
                <a:ext cx="46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3" name="Oval 153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53" cy="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0730" name="Group 154"/>
            <p:cNvGrpSpPr>
              <a:grpSpLocks/>
            </p:cNvGrpSpPr>
            <p:nvPr/>
          </p:nvGrpSpPr>
          <p:grpSpPr bwMode="auto">
            <a:xfrm>
              <a:off x="384" y="2313"/>
              <a:ext cx="318" cy="877"/>
              <a:chOff x="1440" y="2160"/>
              <a:chExt cx="318" cy="877"/>
            </a:xfrm>
          </p:grpSpPr>
          <p:grpSp>
            <p:nvGrpSpPr>
              <p:cNvPr id="30745" name="Group 155"/>
              <p:cNvGrpSpPr>
                <a:grpSpLocks/>
              </p:cNvGrpSpPr>
              <p:nvPr/>
            </p:nvGrpSpPr>
            <p:grpSpPr bwMode="auto">
              <a:xfrm>
                <a:off x="1440" y="2383"/>
                <a:ext cx="318" cy="654"/>
                <a:chOff x="1488" y="2592"/>
                <a:chExt cx="318" cy="654"/>
              </a:xfrm>
            </p:grpSpPr>
            <p:sp>
              <p:nvSpPr>
                <p:cNvPr id="30747" name="Oval 156"/>
                <p:cNvSpPr>
                  <a:spLocks noChangeArrowheads="1"/>
                </p:cNvSpPr>
                <p:nvPr/>
              </p:nvSpPr>
              <p:spPr bwMode="auto">
                <a:xfrm>
                  <a:off x="1516" y="2958"/>
                  <a:ext cx="29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sz="2000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48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60" name="Line 160"/>
                <p:cNvSpPr>
                  <a:spLocks noChangeShapeType="1"/>
                </p:cNvSpPr>
                <p:nvPr/>
              </p:nvSpPr>
              <p:spPr bwMode="auto">
                <a:xfrm>
                  <a:off x="1631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61" name="Line 161"/>
              <p:cNvSpPr>
                <a:spLocks noChangeShapeType="1"/>
              </p:cNvSpPr>
              <p:nvPr/>
            </p:nvSpPr>
            <p:spPr bwMode="auto">
              <a:xfrm>
                <a:off x="1583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731" name="Group 162"/>
            <p:cNvGrpSpPr>
              <a:grpSpLocks/>
            </p:cNvGrpSpPr>
            <p:nvPr/>
          </p:nvGrpSpPr>
          <p:grpSpPr bwMode="auto">
            <a:xfrm>
              <a:off x="864" y="2313"/>
              <a:ext cx="314" cy="877"/>
              <a:chOff x="1440" y="2160"/>
              <a:chExt cx="314" cy="877"/>
            </a:xfrm>
          </p:grpSpPr>
          <p:grpSp>
            <p:nvGrpSpPr>
              <p:cNvPr id="30740" name="Group 163"/>
              <p:cNvGrpSpPr>
                <a:grpSpLocks/>
              </p:cNvGrpSpPr>
              <p:nvPr/>
            </p:nvGrpSpPr>
            <p:grpSpPr bwMode="auto">
              <a:xfrm>
                <a:off x="1440" y="2383"/>
                <a:ext cx="314" cy="654"/>
                <a:chOff x="1488" y="2592"/>
                <a:chExt cx="314" cy="654"/>
              </a:xfrm>
            </p:grpSpPr>
            <p:sp>
              <p:nvSpPr>
                <p:cNvPr id="30742" name="Oval 164"/>
                <p:cNvSpPr>
                  <a:spLocks noChangeArrowheads="1"/>
                </p:cNvSpPr>
                <p:nvPr/>
              </p:nvSpPr>
              <p:spPr bwMode="auto">
                <a:xfrm>
                  <a:off x="1515" y="2958"/>
                  <a:ext cx="287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4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68" name="Line 168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69" name="Line 169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1370" name="Line 170"/>
            <p:cNvSpPr>
              <a:spLocks noChangeShapeType="1"/>
            </p:cNvSpPr>
            <p:nvPr/>
          </p:nvSpPr>
          <p:spPr bwMode="auto">
            <a:xfrm>
              <a:off x="433" y="2304"/>
              <a:ext cx="20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71" name="Line 171"/>
            <p:cNvSpPr>
              <a:spLocks noChangeShapeType="1"/>
            </p:cNvSpPr>
            <p:nvPr/>
          </p:nvSpPr>
          <p:spPr bwMode="auto">
            <a:xfrm>
              <a:off x="1392" y="212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30734" name="Group 172"/>
            <p:cNvGrpSpPr>
              <a:grpSpLocks/>
            </p:cNvGrpSpPr>
            <p:nvPr/>
          </p:nvGrpSpPr>
          <p:grpSpPr bwMode="auto">
            <a:xfrm>
              <a:off x="2112" y="2313"/>
              <a:ext cx="314" cy="877"/>
              <a:chOff x="1440" y="2160"/>
              <a:chExt cx="314" cy="877"/>
            </a:xfrm>
          </p:grpSpPr>
          <p:grpSp>
            <p:nvGrpSpPr>
              <p:cNvPr id="30735" name="Group 173"/>
              <p:cNvGrpSpPr>
                <a:grpSpLocks/>
              </p:cNvGrpSpPr>
              <p:nvPr/>
            </p:nvGrpSpPr>
            <p:grpSpPr bwMode="auto">
              <a:xfrm>
                <a:off x="1440" y="2383"/>
                <a:ext cx="314" cy="654"/>
                <a:chOff x="1488" y="2592"/>
                <a:chExt cx="314" cy="654"/>
              </a:xfrm>
            </p:grpSpPr>
            <p:sp>
              <p:nvSpPr>
                <p:cNvPr id="30737" name="Oval 174"/>
                <p:cNvSpPr>
                  <a:spLocks noChangeArrowheads="1"/>
                </p:cNvSpPr>
                <p:nvPr/>
              </p:nvSpPr>
              <p:spPr bwMode="auto">
                <a:xfrm>
                  <a:off x="1515" y="2958"/>
                  <a:ext cx="287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38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78" name="Line 178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79" name="Line 179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</p:grpSp>
      <p:sp>
        <p:nvSpPr>
          <p:cNvPr id="30727" name="Text Box 180"/>
          <p:cNvSpPr txBox="1">
            <a:spLocks noChangeArrowheads="1"/>
          </p:cNvSpPr>
          <p:nvPr/>
        </p:nvSpPr>
        <p:spPr bwMode="auto">
          <a:xfrm>
            <a:off x="381000" y="4648200"/>
            <a:ext cx="3962400" cy="1046163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One global memory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Cache Coherence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All Ps have equal access to memory</a:t>
            </a:r>
            <a:endParaRPr kumimoji="1" lang="en-US" altLang="zh-TW" b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649EF32-EBD7-4097-8363-E4903551DBE2}" type="slidenum">
              <a:rPr lang="en-US" altLang="zh-TW" sz="1400" smtClean="0">
                <a:latin typeface="Comic Sans MS" pitchFamily="66" charset="0"/>
              </a:rPr>
              <a:pPr/>
              <a:t>197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324600" cy="5334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Cache Coherent NUMA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524000" y="1752600"/>
            <a:ext cx="5029200" cy="3276600"/>
            <a:chOff x="720" y="1392"/>
            <a:chExt cx="3168" cy="2502"/>
          </a:xfrm>
        </p:grpSpPr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1632" y="2736"/>
              <a:ext cx="1728" cy="1158"/>
              <a:chOff x="336" y="1783"/>
              <a:chExt cx="1728" cy="1158"/>
            </a:xfrm>
          </p:grpSpPr>
          <p:sp>
            <p:nvSpPr>
              <p:cNvPr id="2612229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36" y="1783"/>
                <a:ext cx="1728" cy="115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1788" name="Text Box 6"/>
              <p:cNvSpPr txBox="1">
                <a:spLocks noChangeArrowheads="1"/>
              </p:cNvSpPr>
              <p:nvPr/>
            </p:nvSpPr>
            <p:spPr bwMode="auto">
              <a:xfrm>
                <a:off x="480" y="2123"/>
                <a:ext cx="1344" cy="494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800" dirty="0">
                    <a:solidFill>
                      <a:srgbClr val="006600"/>
                    </a:solidFill>
                    <a:latin typeface="Tahoma" pitchFamily="34" charset="0"/>
                  </a:rPr>
                  <a:t>Interconnection Network</a:t>
                </a:r>
              </a:p>
            </p:txBody>
          </p:sp>
        </p:grpSp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720" y="1392"/>
              <a:ext cx="384" cy="1056"/>
              <a:chOff x="720" y="1392"/>
              <a:chExt cx="384" cy="1056"/>
            </a:xfrm>
          </p:grpSpPr>
          <p:sp>
            <p:nvSpPr>
              <p:cNvPr id="31781" name="Rectangle 8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82" name="Rectangle 9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83" name="Oval 10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35" name="Line 11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36" name="Line 12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37" name="Rectangle 13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1752" name="Group 14"/>
            <p:cNvGrpSpPr>
              <a:grpSpLocks/>
            </p:cNvGrpSpPr>
            <p:nvPr/>
          </p:nvGrpSpPr>
          <p:grpSpPr bwMode="auto">
            <a:xfrm>
              <a:off x="1248" y="1392"/>
              <a:ext cx="384" cy="1056"/>
              <a:chOff x="720" y="1392"/>
              <a:chExt cx="384" cy="1056"/>
            </a:xfrm>
          </p:grpSpPr>
          <p:sp>
            <p:nvSpPr>
              <p:cNvPr id="31775" name="Rectangle 15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76" name="Rectangle 16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77" name="Oval 17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42" name="Line 18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43" name="Line 19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44" name="Rectangle 20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1753" name="Group 21"/>
            <p:cNvGrpSpPr>
              <a:grpSpLocks/>
            </p:cNvGrpSpPr>
            <p:nvPr/>
          </p:nvGrpSpPr>
          <p:grpSpPr bwMode="auto">
            <a:xfrm>
              <a:off x="3504" y="1392"/>
              <a:ext cx="384" cy="1056"/>
              <a:chOff x="720" y="1392"/>
              <a:chExt cx="384" cy="1056"/>
            </a:xfrm>
          </p:grpSpPr>
          <p:sp>
            <p:nvSpPr>
              <p:cNvPr id="31769" name="Rectangle 22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70" name="Rectangle 23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71" name="Oval 24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49" name="Line 25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50" name="Line 26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51" name="Rectangle 2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12252" name="Oval 28"/>
            <p:cNvSpPr>
              <a:spLocks noChangeArrowheads="1"/>
            </p:cNvSpPr>
            <p:nvPr/>
          </p:nvSpPr>
          <p:spPr bwMode="auto">
            <a:xfrm>
              <a:off x="2784" y="1921"/>
              <a:ext cx="48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3" name="Oval 29"/>
            <p:cNvSpPr>
              <a:spLocks noChangeArrowheads="1"/>
            </p:cNvSpPr>
            <p:nvPr/>
          </p:nvSpPr>
          <p:spPr bwMode="auto">
            <a:xfrm>
              <a:off x="2928" y="191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4" name="Oval 30"/>
            <p:cNvSpPr>
              <a:spLocks noChangeArrowheads="1"/>
            </p:cNvSpPr>
            <p:nvPr/>
          </p:nvSpPr>
          <p:spPr bwMode="auto">
            <a:xfrm>
              <a:off x="3072" y="191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5" name="Oval 31"/>
            <p:cNvSpPr>
              <a:spLocks noChangeArrowheads="1"/>
            </p:cNvSpPr>
            <p:nvPr/>
          </p:nvSpPr>
          <p:spPr bwMode="auto">
            <a:xfrm>
              <a:off x="3216" y="19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58" name="Group 32"/>
            <p:cNvGrpSpPr>
              <a:grpSpLocks/>
            </p:cNvGrpSpPr>
            <p:nvPr/>
          </p:nvGrpSpPr>
          <p:grpSpPr bwMode="auto">
            <a:xfrm>
              <a:off x="1872" y="1392"/>
              <a:ext cx="384" cy="1056"/>
              <a:chOff x="720" y="1392"/>
              <a:chExt cx="384" cy="1056"/>
            </a:xfrm>
          </p:grpSpPr>
          <p:sp>
            <p:nvSpPr>
              <p:cNvPr id="31763" name="Rectangle 33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64" name="Rectangle 34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65" name="Oval 35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60" name="Line 3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61" name="Line 3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62" name="Rectangle 38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12263" name="Line 39"/>
            <p:cNvSpPr>
              <a:spLocks noChangeShapeType="1"/>
            </p:cNvSpPr>
            <p:nvPr/>
          </p:nvSpPr>
          <p:spPr bwMode="auto">
            <a:xfrm>
              <a:off x="912" y="2448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4" name="Line 40"/>
            <p:cNvSpPr>
              <a:spLocks noChangeShapeType="1"/>
            </p:cNvSpPr>
            <p:nvPr/>
          </p:nvSpPr>
          <p:spPr bwMode="auto">
            <a:xfrm>
              <a:off x="1440" y="2448"/>
              <a:ext cx="48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5" name="Line 41"/>
            <p:cNvSpPr>
              <a:spLocks noChangeShapeType="1"/>
            </p:cNvSpPr>
            <p:nvPr/>
          </p:nvSpPr>
          <p:spPr bwMode="auto">
            <a:xfrm>
              <a:off x="2064" y="244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6" name="Line 42"/>
            <p:cNvSpPr>
              <a:spLocks noChangeShapeType="1"/>
            </p:cNvSpPr>
            <p:nvPr/>
          </p:nvSpPr>
          <p:spPr bwMode="auto">
            <a:xfrm flipH="1">
              <a:off x="3024" y="244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2438400" y="5334000"/>
            <a:ext cx="4038600" cy="682625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Each P has part of the shared memory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Non uniform memory access</a:t>
            </a:r>
          </a:p>
        </p:txBody>
      </p:sp>
    </p:spTree>
    <p:extLst>
      <p:ext uri="{BB962C8B-B14F-4D97-AF65-F5344CB8AC3E}">
        <p14:creationId xmlns:p14="http://schemas.microsoft.com/office/powerpoint/2010/main" val="40830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4FEE9D0-6FDA-4978-A64E-2A61FEA05587}" type="slidenum">
              <a:rPr lang="en-US" altLang="zh-TW" sz="1400" smtClean="0">
                <a:latin typeface="Comic Sans MS" pitchFamily="66" charset="0"/>
              </a:rPr>
              <a:pPr/>
              <a:t>198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010400" cy="685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MIMD Distributed Memory Systems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914400" y="1676400"/>
            <a:ext cx="4572000" cy="2667000"/>
            <a:chOff x="1505" y="1702"/>
            <a:chExt cx="3034" cy="1732"/>
          </a:xfrm>
        </p:grpSpPr>
        <p:sp>
          <p:nvSpPr>
            <p:cNvPr id="32835" name="Rectangle 4"/>
            <p:cNvSpPr>
              <a:spLocks noChangeArrowheads="1"/>
            </p:cNvSpPr>
            <p:nvPr/>
          </p:nvSpPr>
          <p:spPr bwMode="auto">
            <a:xfrm>
              <a:off x="1515" y="2954"/>
              <a:ext cx="3024" cy="480"/>
            </a:xfrm>
            <a:prstGeom prst="rect">
              <a:avLst/>
            </a:prstGeom>
            <a:solidFill>
              <a:srgbClr val="FFBE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 b="0">
                  <a:solidFill>
                    <a:srgbClr val="006600"/>
                  </a:solidFill>
                </a:rPr>
                <a:t>Interconnection Networks</a:t>
              </a:r>
            </a:p>
          </p:txBody>
        </p:sp>
        <p:grpSp>
          <p:nvGrpSpPr>
            <p:cNvPr id="32836" name="Group 5"/>
            <p:cNvGrpSpPr>
              <a:grpSpLocks/>
            </p:cNvGrpSpPr>
            <p:nvPr/>
          </p:nvGrpSpPr>
          <p:grpSpPr bwMode="auto">
            <a:xfrm>
              <a:off x="1505" y="1702"/>
              <a:ext cx="384" cy="602"/>
              <a:chOff x="1738" y="1318"/>
              <a:chExt cx="384" cy="602"/>
            </a:xfrm>
          </p:grpSpPr>
          <p:sp>
            <p:nvSpPr>
              <p:cNvPr id="2613254" name="Rectangle 6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8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62" name="Text Box 7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8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56" name="Line 8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7" name="Group 9"/>
            <p:cNvGrpSpPr>
              <a:grpSpLocks/>
            </p:cNvGrpSpPr>
            <p:nvPr/>
          </p:nvGrpSpPr>
          <p:grpSpPr bwMode="auto">
            <a:xfrm>
              <a:off x="2023" y="1702"/>
              <a:ext cx="384" cy="602"/>
              <a:chOff x="1738" y="1318"/>
              <a:chExt cx="384" cy="602"/>
            </a:xfrm>
          </p:grpSpPr>
          <p:sp>
            <p:nvSpPr>
              <p:cNvPr id="2613258" name="Rectangle 10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7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9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9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0" name="Line 12"/>
              <p:cNvSpPr>
                <a:spLocks noChangeShapeType="1"/>
              </p:cNvSpPr>
              <p:nvPr/>
            </p:nvSpPr>
            <p:spPr bwMode="auto">
              <a:xfrm>
                <a:off x="1921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8" name="Group 13"/>
            <p:cNvGrpSpPr>
              <a:grpSpLocks/>
            </p:cNvGrpSpPr>
            <p:nvPr/>
          </p:nvGrpSpPr>
          <p:grpSpPr bwMode="auto">
            <a:xfrm>
              <a:off x="2599" y="1702"/>
              <a:ext cx="384" cy="602"/>
              <a:chOff x="1738" y="1318"/>
              <a:chExt cx="384" cy="602"/>
            </a:xfrm>
          </p:grpSpPr>
          <p:sp>
            <p:nvSpPr>
              <p:cNvPr id="2613262" name="Rectangle 14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8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6" name="Text Box 15"/>
              <p:cNvSpPr txBox="1">
                <a:spLocks noChangeArrowheads="1"/>
              </p:cNvSpPr>
              <p:nvPr/>
            </p:nvSpPr>
            <p:spPr bwMode="auto">
              <a:xfrm>
                <a:off x="1775" y="1344"/>
                <a:ext cx="308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4" name="Line 16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9" name="Group 17"/>
            <p:cNvGrpSpPr>
              <a:grpSpLocks/>
            </p:cNvGrpSpPr>
            <p:nvPr/>
          </p:nvGrpSpPr>
          <p:grpSpPr bwMode="auto">
            <a:xfrm>
              <a:off x="4087" y="1702"/>
              <a:ext cx="384" cy="602"/>
              <a:chOff x="1738" y="1318"/>
              <a:chExt cx="384" cy="602"/>
            </a:xfrm>
          </p:grpSpPr>
          <p:sp>
            <p:nvSpPr>
              <p:cNvPr id="2613266" name="Rectangle 18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7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3" name="Text Box 19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9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8" name="Line 20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3269" name="Oval 21"/>
            <p:cNvSpPr>
              <a:spLocks noChangeArrowheads="1"/>
            </p:cNvSpPr>
            <p:nvPr/>
          </p:nvSpPr>
          <p:spPr bwMode="auto">
            <a:xfrm>
              <a:off x="1547" y="2304"/>
              <a:ext cx="2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1" name="Line 23"/>
            <p:cNvSpPr>
              <a:spLocks noChangeShapeType="1"/>
            </p:cNvSpPr>
            <p:nvPr/>
          </p:nvSpPr>
          <p:spPr bwMode="auto">
            <a:xfrm>
              <a:off x="1687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2" name="Oval 24"/>
            <p:cNvSpPr>
              <a:spLocks noChangeArrowheads="1"/>
            </p:cNvSpPr>
            <p:nvPr/>
          </p:nvSpPr>
          <p:spPr bwMode="auto">
            <a:xfrm>
              <a:off x="2061" y="2304"/>
              <a:ext cx="2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4" name="Line 26"/>
            <p:cNvSpPr>
              <a:spLocks noChangeShapeType="1"/>
            </p:cNvSpPr>
            <p:nvPr/>
          </p:nvSpPr>
          <p:spPr bwMode="auto">
            <a:xfrm>
              <a:off x="2201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5" name="Oval 27"/>
            <p:cNvSpPr>
              <a:spLocks noChangeArrowheads="1"/>
            </p:cNvSpPr>
            <p:nvPr/>
          </p:nvSpPr>
          <p:spPr bwMode="auto">
            <a:xfrm>
              <a:off x="2642" y="2304"/>
              <a:ext cx="2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7" name="Line 29"/>
            <p:cNvSpPr>
              <a:spLocks noChangeShapeType="1"/>
            </p:cNvSpPr>
            <p:nvPr/>
          </p:nvSpPr>
          <p:spPr bwMode="auto">
            <a:xfrm>
              <a:off x="2782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8" name="Oval 30"/>
            <p:cNvSpPr>
              <a:spLocks noChangeArrowheads="1"/>
            </p:cNvSpPr>
            <p:nvPr/>
          </p:nvSpPr>
          <p:spPr bwMode="auto">
            <a:xfrm>
              <a:off x="4118" y="2304"/>
              <a:ext cx="2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0" name="Line 32"/>
            <p:cNvSpPr>
              <a:spLocks noChangeShapeType="1"/>
            </p:cNvSpPr>
            <p:nvPr/>
          </p:nvSpPr>
          <p:spPr bwMode="auto">
            <a:xfrm>
              <a:off x="4258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81" name="Oval 33"/>
            <p:cNvSpPr>
              <a:spLocks noChangeArrowheads="1"/>
            </p:cNvSpPr>
            <p:nvPr/>
          </p:nvSpPr>
          <p:spPr bwMode="auto">
            <a:xfrm>
              <a:off x="3350" y="2378"/>
              <a:ext cx="48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2" name="Oval 34"/>
            <p:cNvSpPr>
              <a:spLocks noChangeArrowheads="1"/>
            </p:cNvSpPr>
            <p:nvPr/>
          </p:nvSpPr>
          <p:spPr bwMode="auto">
            <a:xfrm>
              <a:off x="3494" y="2376"/>
              <a:ext cx="48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3" name="Oval 35"/>
            <p:cNvSpPr>
              <a:spLocks noChangeArrowheads="1"/>
            </p:cNvSpPr>
            <p:nvPr/>
          </p:nvSpPr>
          <p:spPr bwMode="auto">
            <a:xfrm>
              <a:off x="3638" y="2376"/>
              <a:ext cx="43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4" name="Oval 36"/>
            <p:cNvSpPr>
              <a:spLocks noChangeArrowheads="1"/>
            </p:cNvSpPr>
            <p:nvPr/>
          </p:nvSpPr>
          <p:spPr bwMode="auto">
            <a:xfrm>
              <a:off x="3782" y="2374"/>
              <a:ext cx="4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3" name="Group 37"/>
          <p:cNvGrpSpPr>
            <a:grpSpLocks/>
          </p:cNvGrpSpPr>
          <p:nvPr/>
        </p:nvGrpSpPr>
        <p:grpSpPr bwMode="auto">
          <a:xfrm>
            <a:off x="5715000" y="3581400"/>
            <a:ext cx="3052763" cy="2417763"/>
            <a:chOff x="2064" y="1488"/>
            <a:chExt cx="1923" cy="1523"/>
          </a:xfrm>
        </p:grpSpPr>
        <p:sp>
          <p:nvSpPr>
            <p:cNvPr id="2613286" name="Freeform 38"/>
            <p:cNvSpPr>
              <a:spLocks/>
            </p:cNvSpPr>
            <p:nvPr/>
          </p:nvSpPr>
          <p:spPr bwMode="auto">
            <a:xfrm>
              <a:off x="2362" y="1488"/>
              <a:ext cx="1059" cy="272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304" y="0"/>
                </a:cxn>
                <a:cxn ang="0">
                  <a:pos x="4608" y="720"/>
                </a:cxn>
              </a:cxnLst>
              <a:rect l="0" t="0" r="r" b="b"/>
              <a:pathLst>
                <a:path w="4608" h="720">
                  <a:moveTo>
                    <a:pt x="0" y="720"/>
                  </a:moveTo>
                  <a:cubicBezTo>
                    <a:pt x="768" y="360"/>
                    <a:pt x="1536" y="0"/>
                    <a:pt x="2304" y="0"/>
                  </a:cubicBezTo>
                  <a:cubicBezTo>
                    <a:pt x="3072" y="0"/>
                    <a:pt x="3840" y="360"/>
                    <a:pt x="4608" y="72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5" name="Rectangle 39"/>
            <p:cNvSpPr>
              <a:spLocks noChangeArrowheads="1"/>
            </p:cNvSpPr>
            <p:nvPr/>
          </p:nvSpPr>
          <p:spPr bwMode="auto">
            <a:xfrm>
              <a:off x="2329" y="1814"/>
              <a:ext cx="496" cy="814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800" b="0"/>
                <a:t>1110    1111</a:t>
              </a:r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r>
                <a:rPr lang="en-US" altLang="zh-TW" sz="800" b="0"/>
                <a:t>1010     1011</a:t>
              </a:r>
            </a:p>
          </p:txBody>
        </p:sp>
        <p:sp>
          <p:nvSpPr>
            <p:cNvPr id="32796" name="Rectangle 40"/>
            <p:cNvSpPr>
              <a:spLocks noChangeArrowheads="1"/>
            </p:cNvSpPr>
            <p:nvPr/>
          </p:nvSpPr>
          <p:spPr bwMode="auto">
            <a:xfrm>
              <a:off x="3454" y="1814"/>
              <a:ext cx="497" cy="814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0110   0111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0010   0011</a:t>
              </a:r>
            </a:p>
          </p:txBody>
        </p:sp>
        <p:sp>
          <p:nvSpPr>
            <p:cNvPr id="32797" name="Rectangle 41"/>
            <p:cNvSpPr>
              <a:spLocks noChangeArrowheads="1"/>
            </p:cNvSpPr>
            <p:nvPr/>
          </p:nvSpPr>
          <p:spPr bwMode="auto">
            <a:xfrm>
              <a:off x="2097" y="2194"/>
              <a:ext cx="497" cy="815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1100   1101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   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1000   1001</a:t>
              </a:r>
            </a:p>
          </p:txBody>
        </p:sp>
        <p:sp>
          <p:nvSpPr>
            <p:cNvPr id="32798" name="Rectangle 42"/>
            <p:cNvSpPr>
              <a:spLocks noChangeArrowheads="1"/>
            </p:cNvSpPr>
            <p:nvPr/>
          </p:nvSpPr>
          <p:spPr bwMode="auto">
            <a:xfrm>
              <a:off x="3256" y="2194"/>
              <a:ext cx="496" cy="815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0100   0101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 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0000   0001</a:t>
              </a:r>
            </a:p>
          </p:txBody>
        </p:sp>
        <p:sp>
          <p:nvSpPr>
            <p:cNvPr id="2613291" name="Line 43"/>
            <p:cNvSpPr>
              <a:spLocks noChangeShapeType="1"/>
            </p:cNvSpPr>
            <p:nvPr/>
          </p:nvSpPr>
          <p:spPr bwMode="auto">
            <a:xfrm>
              <a:off x="3454" y="2194"/>
              <a:ext cx="0" cy="434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92" name="Line 44"/>
            <p:cNvSpPr>
              <a:spLocks noChangeShapeType="1"/>
            </p:cNvSpPr>
            <p:nvPr/>
          </p:nvSpPr>
          <p:spPr bwMode="auto">
            <a:xfrm>
              <a:off x="2329" y="2194"/>
              <a:ext cx="0" cy="434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93" name="Oval 45"/>
            <p:cNvSpPr>
              <a:spLocks noChangeArrowheads="1"/>
            </p:cNvSpPr>
            <p:nvPr/>
          </p:nvSpPr>
          <p:spPr bwMode="auto">
            <a:xfrm>
              <a:off x="3918" y="176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4" name="Oval 46"/>
            <p:cNvSpPr>
              <a:spLocks noChangeArrowheads="1"/>
            </p:cNvSpPr>
            <p:nvPr/>
          </p:nvSpPr>
          <p:spPr bwMode="auto">
            <a:xfrm>
              <a:off x="3421" y="176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803" name="Oval 47"/>
            <p:cNvSpPr>
              <a:spLocks noChangeArrowheads="1"/>
            </p:cNvSpPr>
            <p:nvPr/>
          </p:nvSpPr>
          <p:spPr bwMode="auto">
            <a:xfrm>
              <a:off x="3719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altLang="zh-TW" sz="900" b="0"/>
            </a:p>
          </p:txBody>
        </p:sp>
        <p:sp>
          <p:nvSpPr>
            <p:cNvPr id="2613296" name="Oval 48"/>
            <p:cNvSpPr>
              <a:spLocks noChangeArrowheads="1"/>
            </p:cNvSpPr>
            <p:nvPr/>
          </p:nvSpPr>
          <p:spPr bwMode="auto">
            <a:xfrm>
              <a:off x="3223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7" name="Oval 49"/>
            <p:cNvSpPr>
              <a:spLocks noChangeArrowheads="1"/>
            </p:cNvSpPr>
            <p:nvPr/>
          </p:nvSpPr>
          <p:spPr bwMode="auto">
            <a:xfrm>
              <a:off x="3719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8" name="Oval 50"/>
            <p:cNvSpPr>
              <a:spLocks noChangeArrowheads="1"/>
            </p:cNvSpPr>
            <p:nvPr/>
          </p:nvSpPr>
          <p:spPr bwMode="auto">
            <a:xfrm>
              <a:off x="3918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9" name="Oval 51"/>
            <p:cNvSpPr>
              <a:spLocks noChangeArrowheads="1"/>
            </p:cNvSpPr>
            <p:nvPr/>
          </p:nvSpPr>
          <p:spPr bwMode="auto">
            <a:xfrm>
              <a:off x="3421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0" name="Oval 52"/>
            <p:cNvSpPr>
              <a:spLocks noChangeArrowheads="1"/>
            </p:cNvSpPr>
            <p:nvPr/>
          </p:nvSpPr>
          <p:spPr bwMode="auto">
            <a:xfrm>
              <a:off x="3223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1" name="Oval 53"/>
            <p:cNvSpPr>
              <a:spLocks noChangeArrowheads="1"/>
            </p:cNvSpPr>
            <p:nvPr/>
          </p:nvSpPr>
          <p:spPr bwMode="auto">
            <a:xfrm>
              <a:off x="2792" y="1760"/>
              <a:ext cx="67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2" name="Oval 54"/>
            <p:cNvSpPr>
              <a:spLocks noChangeArrowheads="1"/>
            </p:cNvSpPr>
            <p:nvPr/>
          </p:nvSpPr>
          <p:spPr bwMode="auto">
            <a:xfrm>
              <a:off x="2792" y="2548"/>
              <a:ext cx="67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3" name="Oval 55"/>
            <p:cNvSpPr>
              <a:spLocks noChangeArrowheads="1"/>
            </p:cNvSpPr>
            <p:nvPr/>
          </p:nvSpPr>
          <p:spPr bwMode="auto">
            <a:xfrm>
              <a:off x="2561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4" name="Oval 56"/>
            <p:cNvSpPr>
              <a:spLocks noChangeArrowheads="1"/>
            </p:cNvSpPr>
            <p:nvPr/>
          </p:nvSpPr>
          <p:spPr bwMode="auto">
            <a:xfrm>
              <a:off x="2296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5" name="Oval 57"/>
            <p:cNvSpPr>
              <a:spLocks noChangeArrowheads="1"/>
            </p:cNvSpPr>
            <p:nvPr/>
          </p:nvSpPr>
          <p:spPr bwMode="auto">
            <a:xfrm>
              <a:off x="2064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6" name="Line 58"/>
            <p:cNvSpPr>
              <a:spLocks noChangeShapeType="1"/>
            </p:cNvSpPr>
            <p:nvPr/>
          </p:nvSpPr>
          <p:spPr bwMode="auto">
            <a:xfrm flipH="1">
              <a:off x="3785" y="1868"/>
              <a:ext cx="133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7" name="Line 59"/>
            <p:cNvSpPr>
              <a:spLocks noChangeShapeType="1"/>
            </p:cNvSpPr>
            <p:nvPr/>
          </p:nvSpPr>
          <p:spPr bwMode="auto">
            <a:xfrm flipH="1">
              <a:off x="3289" y="1868"/>
              <a:ext cx="132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8" name="Line 60"/>
            <p:cNvSpPr>
              <a:spLocks noChangeShapeType="1"/>
            </p:cNvSpPr>
            <p:nvPr/>
          </p:nvSpPr>
          <p:spPr bwMode="auto">
            <a:xfrm flipH="1">
              <a:off x="3785" y="2657"/>
              <a:ext cx="133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9" name="Line 61"/>
            <p:cNvSpPr>
              <a:spLocks noChangeShapeType="1"/>
            </p:cNvSpPr>
            <p:nvPr/>
          </p:nvSpPr>
          <p:spPr bwMode="auto">
            <a:xfrm flipH="1">
              <a:off x="3289" y="2657"/>
              <a:ext cx="132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0" name="Line 62"/>
            <p:cNvSpPr>
              <a:spLocks noChangeShapeType="1"/>
            </p:cNvSpPr>
            <p:nvPr/>
          </p:nvSpPr>
          <p:spPr bwMode="auto">
            <a:xfrm flipH="1">
              <a:off x="2627" y="2657"/>
              <a:ext cx="165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1" name="Line 63"/>
            <p:cNvSpPr>
              <a:spLocks noChangeShapeType="1"/>
            </p:cNvSpPr>
            <p:nvPr/>
          </p:nvSpPr>
          <p:spPr bwMode="auto">
            <a:xfrm flipH="1">
              <a:off x="2130" y="2657"/>
              <a:ext cx="166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2" name="Oval 64"/>
            <p:cNvSpPr>
              <a:spLocks noChangeArrowheads="1"/>
            </p:cNvSpPr>
            <p:nvPr/>
          </p:nvSpPr>
          <p:spPr bwMode="auto">
            <a:xfrm>
              <a:off x="2561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3" name="Oval 65"/>
            <p:cNvSpPr>
              <a:spLocks noChangeArrowheads="1"/>
            </p:cNvSpPr>
            <p:nvPr/>
          </p:nvSpPr>
          <p:spPr bwMode="auto">
            <a:xfrm>
              <a:off x="2064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4" name="Line 66"/>
            <p:cNvSpPr>
              <a:spLocks noChangeShapeType="1"/>
            </p:cNvSpPr>
            <p:nvPr/>
          </p:nvSpPr>
          <p:spPr bwMode="auto">
            <a:xfrm flipH="1">
              <a:off x="2627" y="1868"/>
              <a:ext cx="165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5" name="Line 67"/>
            <p:cNvSpPr>
              <a:spLocks noChangeShapeType="1"/>
            </p:cNvSpPr>
            <p:nvPr/>
          </p:nvSpPr>
          <p:spPr bwMode="auto">
            <a:xfrm flipH="1">
              <a:off x="2130" y="1868"/>
              <a:ext cx="166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6" name="Freeform 68"/>
            <p:cNvSpPr>
              <a:spLocks/>
            </p:cNvSpPr>
            <p:nvPr/>
          </p:nvSpPr>
          <p:spPr bwMode="auto">
            <a:xfrm>
              <a:off x="2928" y="1632"/>
              <a:ext cx="1059" cy="217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2304" y="0"/>
                </a:cxn>
                <a:cxn ang="0">
                  <a:pos x="4608" y="576"/>
                </a:cxn>
              </a:cxnLst>
              <a:rect l="0" t="0" r="r" b="b"/>
              <a:pathLst>
                <a:path w="4608" h="576">
                  <a:moveTo>
                    <a:pt x="0" y="576"/>
                  </a:moveTo>
                  <a:cubicBezTo>
                    <a:pt x="768" y="288"/>
                    <a:pt x="1536" y="0"/>
                    <a:pt x="2304" y="0"/>
                  </a:cubicBezTo>
                  <a:cubicBezTo>
                    <a:pt x="3072" y="0"/>
                    <a:pt x="3840" y="288"/>
                    <a:pt x="4608" y="576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7" name="Freeform 69"/>
            <p:cNvSpPr>
              <a:spLocks/>
            </p:cNvSpPr>
            <p:nvPr/>
          </p:nvSpPr>
          <p:spPr bwMode="auto">
            <a:xfrm>
              <a:off x="2130" y="1913"/>
              <a:ext cx="1093" cy="281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2448" y="24"/>
                </a:cxn>
                <a:cxn ang="0">
                  <a:pos x="4752" y="600"/>
                </a:cxn>
              </a:cxnLst>
              <a:rect l="0" t="0" r="r" b="b"/>
              <a:pathLst>
                <a:path w="4752" h="744">
                  <a:moveTo>
                    <a:pt x="0" y="744"/>
                  </a:moveTo>
                  <a:cubicBezTo>
                    <a:pt x="828" y="396"/>
                    <a:pt x="1656" y="48"/>
                    <a:pt x="2448" y="24"/>
                  </a:cubicBezTo>
                  <a:cubicBezTo>
                    <a:pt x="3240" y="0"/>
                    <a:pt x="3996" y="300"/>
                    <a:pt x="4752" y="60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8" name="Freeform 70"/>
            <p:cNvSpPr>
              <a:spLocks/>
            </p:cNvSpPr>
            <p:nvPr/>
          </p:nvSpPr>
          <p:spPr bwMode="auto">
            <a:xfrm>
              <a:off x="2627" y="1977"/>
              <a:ext cx="1092" cy="217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2448" y="0"/>
                </a:cxn>
                <a:cxn ang="0">
                  <a:pos x="4752" y="576"/>
                </a:cxn>
              </a:cxnLst>
              <a:rect l="0" t="0" r="r" b="b"/>
              <a:pathLst>
                <a:path w="4752" h="576">
                  <a:moveTo>
                    <a:pt x="0" y="576"/>
                  </a:moveTo>
                  <a:cubicBezTo>
                    <a:pt x="828" y="288"/>
                    <a:pt x="1656" y="0"/>
                    <a:pt x="2448" y="0"/>
                  </a:cubicBezTo>
                  <a:cubicBezTo>
                    <a:pt x="3240" y="0"/>
                    <a:pt x="3996" y="288"/>
                    <a:pt x="4752" y="576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9" name="Freeform 71"/>
            <p:cNvSpPr>
              <a:spLocks/>
            </p:cNvSpPr>
            <p:nvPr/>
          </p:nvSpPr>
          <p:spPr bwMode="auto">
            <a:xfrm>
              <a:off x="2362" y="2376"/>
              <a:ext cx="1059" cy="227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592" y="24"/>
                </a:cxn>
                <a:cxn ang="0">
                  <a:pos x="4608" y="600"/>
                </a:cxn>
              </a:cxnLst>
              <a:rect l="0" t="0" r="r" b="b"/>
              <a:pathLst>
                <a:path w="4608" h="600">
                  <a:moveTo>
                    <a:pt x="0" y="456"/>
                  </a:moveTo>
                  <a:cubicBezTo>
                    <a:pt x="912" y="228"/>
                    <a:pt x="1824" y="0"/>
                    <a:pt x="2592" y="24"/>
                  </a:cubicBezTo>
                  <a:cubicBezTo>
                    <a:pt x="3360" y="48"/>
                    <a:pt x="3984" y="324"/>
                    <a:pt x="4608" y="60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0" name="Freeform 72"/>
            <p:cNvSpPr>
              <a:spLocks/>
            </p:cNvSpPr>
            <p:nvPr/>
          </p:nvSpPr>
          <p:spPr bwMode="auto">
            <a:xfrm>
              <a:off x="2859" y="2385"/>
              <a:ext cx="1059" cy="16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160" y="0"/>
                </a:cxn>
                <a:cxn ang="0">
                  <a:pos x="4608" y="432"/>
                </a:cxn>
              </a:cxnLst>
              <a:rect l="0" t="0" r="r" b="b"/>
              <a:pathLst>
                <a:path w="4608" h="432">
                  <a:moveTo>
                    <a:pt x="0" y="432"/>
                  </a:moveTo>
                  <a:cubicBezTo>
                    <a:pt x="696" y="216"/>
                    <a:pt x="1392" y="0"/>
                    <a:pt x="2160" y="0"/>
                  </a:cubicBezTo>
                  <a:cubicBezTo>
                    <a:pt x="2928" y="0"/>
                    <a:pt x="4200" y="360"/>
                    <a:pt x="4608" y="432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1" name="Freeform 73"/>
            <p:cNvSpPr>
              <a:spLocks/>
            </p:cNvSpPr>
            <p:nvPr/>
          </p:nvSpPr>
          <p:spPr bwMode="auto">
            <a:xfrm>
              <a:off x="2130" y="2657"/>
              <a:ext cx="1093" cy="272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304" y="0"/>
                </a:cxn>
                <a:cxn ang="0">
                  <a:pos x="4752" y="720"/>
                </a:cxn>
              </a:cxnLst>
              <a:rect l="0" t="0" r="r" b="b"/>
              <a:pathLst>
                <a:path w="4752" h="720">
                  <a:moveTo>
                    <a:pt x="0" y="720"/>
                  </a:moveTo>
                  <a:cubicBezTo>
                    <a:pt x="756" y="360"/>
                    <a:pt x="1512" y="0"/>
                    <a:pt x="2304" y="0"/>
                  </a:cubicBezTo>
                  <a:cubicBezTo>
                    <a:pt x="3096" y="0"/>
                    <a:pt x="3924" y="360"/>
                    <a:pt x="4752" y="72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2" name="Freeform 74"/>
            <p:cNvSpPr>
              <a:spLocks/>
            </p:cNvSpPr>
            <p:nvPr/>
          </p:nvSpPr>
          <p:spPr bwMode="auto">
            <a:xfrm>
              <a:off x="2627" y="2648"/>
              <a:ext cx="1092" cy="335"/>
            </a:xfrm>
            <a:custGeom>
              <a:avLst/>
              <a:gdLst/>
              <a:ahLst/>
              <a:cxnLst>
                <a:cxn ang="0">
                  <a:pos x="0" y="888"/>
                </a:cxn>
                <a:cxn ang="0">
                  <a:pos x="2304" y="24"/>
                </a:cxn>
                <a:cxn ang="0">
                  <a:pos x="4752" y="744"/>
                </a:cxn>
              </a:cxnLst>
              <a:rect l="0" t="0" r="r" b="b"/>
              <a:pathLst>
                <a:path w="4752" h="888">
                  <a:moveTo>
                    <a:pt x="0" y="888"/>
                  </a:moveTo>
                  <a:cubicBezTo>
                    <a:pt x="756" y="468"/>
                    <a:pt x="1512" y="48"/>
                    <a:pt x="2304" y="24"/>
                  </a:cubicBezTo>
                  <a:cubicBezTo>
                    <a:pt x="3096" y="0"/>
                    <a:pt x="3924" y="372"/>
                    <a:pt x="4752" y="744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3" name="Line 75"/>
            <p:cNvSpPr>
              <a:spLocks noChangeShapeType="1"/>
            </p:cNvSpPr>
            <p:nvPr/>
          </p:nvSpPr>
          <p:spPr bwMode="auto">
            <a:xfrm>
              <a:off x="2825" y="1891"/>
              <a:ext cx="0" cy="70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4" name="Line 76"/>
            <p:cNvSpPr>
              <a:spLocks noChangeShapeType="1"/>
            </p:cNvSpPr>
            <p:nvPr/>
          </p:nvSpPr>
          <p:spPr bwMode="auto">
            <a:xfrm>
              <a:off x="3951" y="1891"/>
              <a:ext cx="0" cy="65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5" name="Line 77"/>
            <p:cNvSpPr>
              <a:spLocks noChangeShapeType="1"/>
            </p:cNvSpPr>
            <p:nvPr/>
          </p:nvSpPr>
          <p:spPr bwMode="auto">
            <a:xfrm>
              <a:off x="3752" y="2252"/>
              <a:ext cx="0" cy="65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6" name="Oval 78"/>
            <p:cNvSpPr>
              <a:spLocks noChangeArrowheads="1"/>
            </p:cNvSpPr>
            <p:nvPr/>
          </p:nvSpPr>
          <p:spPr bwMode="auto">
            <a:xfrm>
              <a:off x="2285" y="1787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4" name="Group 79"/>
          <p:cNvGrpSpPr>
            <a:grpSpLocks/>
          </p:cNvGrpSpPr>
          <p:nvPr/>
        </p:nvGrpSpPr>
        <p:grpSpPr bwMode="auto">
          <a:xfrm>
            <a:off x="6477000" y="1752600"/>
            <a:ext cx="2087563" cy="1606550"/>
            <a:chOff x="2016" y="9013"/>
            <a:chExt cx="2736" cy="2304"/>
          </a:xfrm>
        </p:grpSpPr>
        <p:sp>
          <p:nvSpPr>
            <p:cNvPr id="2613328" name="Line 80"/>
            <p:cNvSpPr>
              <a:spLocks noChangeShapeType="1"/>
            </p:cNvSpPr>
            <p:nvPr/>
          </p:nvSpPr>
          <p:spPr bwMode="auto">
            <a:xfrm>
              <a:off x="2016" y="9443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9" name="Line 81"/>
            <p:cNvSpPr>
              <a:spLocks noChangeShapeType="1"/>
            </p:cNvSpPr>
            <p:nvPr/>
          </p:nvSpPr>
          <p:spPr bwMode="auto">
            <a:xfrm>
              <a:off x="2016" y="10165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0" name="Line 82"/>
            <p:cNvSpPr>
              <a:spLocks noChangeShapeType="1"/>
            </p:cNvSpPr>
            <p:nvPr/>
          </p:nvSpPr>
          <p:spPr bwMode="auto">
            <a:xfrm>
              <a:off x="2016" y="1088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1" name="Line 83"/>
            <p:cNvSpPr>
              <a:spLocks noChangeShapeType="1"/>
            </p:cNvSpPr>
            <p:nvPr/>
          </p:nvSpPr>
          <p:spPr bwMode="auto">
            <a:xfrm>
              <a:off x="2449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2" name="Line 84"/>
            <p:cNvSpPr>
              <a:spLocks noChangeShapeType="1"/>
            </p:cNvSpPr>
            <p:nvPr/>
          </p:nvSpPr>
          <p:spPr bwMode="auto">
            <a:xfrm>
              <a:off x="3312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3" name="Line 85"/>
            <p:cNvSpPr>
              <a:spLocks noChangeShapeType="1"/>
            </p:cNvSpPr>
            <p:nvPr/>
          </p:nvSpPr>
          <p:spPr bwMode="auto">
            <a:xfrm>
              <a:off x="4176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4" name="Oval 86"/>
            <p:cNvSpPr>
              <a:spLocks noChangeArrowheads="1"/>
            </p:cNvSpPr>
            <p:nvPr/>
          </p:nvSpPr>
          <p:spPr bwMode="auto">
            <a:xfrm>
              <a:off x="2303" y="9302"/>
              <a:ext cx="289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5" name="Oval 87"/>
            <p:cNvSpPr>
              <a:spLocks noChangeArrowheads="1"/>
            </p:cNvSpPr>
            <p:nvPr/>
          </p:nvSpPr>
          <p:spPr bwMode="auto">
            <a:xfrm>
              <a:off x="3169" y="9302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6" name="Oval 88"/>
            <p:cNvSpPr>
              <a:spLocks noChangeArrowheads="1"/>
            </p:cNvSpPr>
            <p:nvPr/>
          </p:nvSpPr>
          <p:spPr bwMode="auto">
            <a:xfrm>
              <a:off x="4032" y="9302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7" name="Oval 89"/>
            <p:cNvSpPr>
              <a:spLocks noChangeArrowheads="1"/>
            </p:cNvSpPr>
            <p:nvPr/>
          </p:nvSpPr>
          <p:spPr bwMode="auto">
            <a:xfrm>
              <a:off x="2303" y="10019"/>
              <a:ext cx="28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8" name="Oval 90"/>
            <p:cNvSpPr>
              <a:spLocks noChangeArrowheads="1"/>
            </p:cNvSpPr>
            <p:nvPr/>
          </p:nvSpPr>
          <p:spPr bwMode="auto">
            <a:xfrm>
              <a:off x="3169" y="10019"/>
              <a:ext cx="287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9" name="Oval 91"/>
            <p:cNvSpPr>
              <a:spLocks noChangeArrowheads="1"/>
            </p:cNvSpPr>
            <p:nvPr/>
          </p:nvSpPr>
          <p:spPr bwMode="auto">
            <a:xfrm>
              <a:off x="4032" y="10019"/>
              <a:ext cx="287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0" name="Oval 92"/>
            <p:cNvSpPr>
              <a:spLocks noChangeArrowheads="1"/>
            </p:cNvSpPr>
            <p:nvPr/>
          </p:nvSpPr>
          <p:spPr bwMode="auto">
            <a:xfrm>
              <a:off x="2303" y="10741"/>
              <a:ext cx="289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1" name="Oval 93"/>
            <p:cNvSpPr>
              <a:spLocks noChangeArrowheads="1"/>
            </p:cNvSpPr>
            <p:nvPr/>
          </p:nvSpPr>
          <p:spPr bwMode="auto">
            <a:xfrm>
              <a:off x="3169" y="10741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2" name="Oval 94"/>
            <p:cNvSpPr>
              <a:spLocks noChangeArrowheads="1"/>
            </p:cNvSpPr>
            <p:nvPr/>
          </p:nvSpPr>
          <p:spPr bwMode="auto">
            <a:xfrm>
              <a:off x="4032" y="10741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5" name="Group 95"/>
          <p:cNvGrpSpPr>
            <a:grpSpLocks/>
          </p:cNvGrpSpPr>
          <p:nvPr/>
        </p:nvGrpSpPr>
        <p:grpSpPr bwMode="auto">
          <a:xfrm>
            <a:off x="2667000" y="4724400"/>
            <a:ext cx="2514600" cy="1219200"/>
            <a:chOff x="336" y="1783"/>
            <a:chExt cx="1728" cy="1158"/>
          </a:xfrm>
        </p:grpSpPr>
        <p:sp>
          <p:nvSpPr>
            <p:cNvPr id="2613344" name="Cloud"/>
            <p:cNvSpPr>
              <a:spLocks noChangeAspect="1" noEditPoints="1" noChangeArrowheads="1"/>
            </p:cNvSpPr>
            <p:nvPr/>
          </p:nvSpPr>
          <p:spPr bwMode="auto">
            <a:xfrm>
              <a:off x="336" y="1783"/>
              <a:ext cx="1728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2778" name="Text Box 97"/>
            <p:cNvSpPr txBox="1">
              <a:spLocks noChangeArrowheads="1"/>
            </p:cNvSpPr>
            <p:nvPr/>
          </p:nvSpPr>
          <p:spPr bwMode="auto">
            <a:xfrm>
              <a:off x="480" y="2122"/>
              <a:ext cx="1584" cy="3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6600"/>
                  </a:solidFill>
                  <a:latin typeface="Tahoma" pitchFamily="34" charset="0"/>
                </a:rPr>
                <a:t>LAN/WAN</a:t>
              </a:r>
            </a:p>
          </p:txBody>
        </p:sp>
      </p:grpSp>
      <p:sp>
        <p:nvSpPr>
          <p:cNvPr id="32776" name="Rectangle 98"/>
          <p:cNvSpPr>
            <a:spLocks noChangeArrowheads="1"/>
          </p:cNvSpPr>
          <p:nvPr/>
        </p:nvSpPr>
        <p:spPr bwMode="auto">
          <a:xfrm>
            <a:off x="304800" y="4876800"/>
            <a:ext cx="2286000" cy="1047750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No shared memory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Message Passing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0631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B492D28-9EB8-4516-B6D4-FC22E0060F5C}" type="slidenum">
              <a:rPr lang="en-US" altLang="zh-TW" sz="1400" smtClean="0">
                <a:latin typeface="Comic Sans MS" pitchFamily="66" charset="0"/>
              </a:rPr>
              <a:pPr/>
              <a:t>199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969" y="304800"/>
            <a:ext cx="48768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Cluster Architecture</a:t>
            </a: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533400" y="1600200"/>
            <a:ext cx="6248400" cy="4495800"/>
            <a:chOff x="720" y="1012"/>
            <a:chExt cx="4272" cy="2849"/>
          </a:xfrm>
        </p:grpSpPr>
        <p:sp>
          <p:nvSpPr>
            <p:cNvPr id="2614276" name="Rectangle 4"/>
            <p:cNvSpPr>
              <a:spLocks noChangeArrowheads="1"/>
            </p:cNvSpPr>
            <p:nvPr/>
          </p:nvSpPr>
          <p:spPr bwMode="auto">
            <a:xfrm>
              <a:off x="4033" y="1824"/>
              <a:ext cx="959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4277" name="Rectangle 5"/>
            <p:cNvSpPr>
              <a:spLocks noChangeArrowheads="1"/>
            </p:cNvSpPr>
            <p:nvPr/>
          </p:nvSpPr>
          <p:spPr bwMode="auto">
            <a:xfrm>
              <a:off x="1872" y="1824"/>
              <a:ext cx="965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4278" name="Rectangle 6"/>
            <p:cNvSpPr>
              <a:spLocks noChangeArrowheads="1"/>
            </p:cNvSpPr>
            <p:nvPr/>
          </p:nvSpPr>
          <p:spPr bwMode="auto">
            <a:xfrm>
              <a:off x="720" y="1824"/>
              <a:ext cx="959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837" y="1492"/>
              <a:ext cx="133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zh-TW" sz="2000" b="0">
                <a:latin typeface="Tahoma" pitchFamily="34" charset="0"/>
              </a:endParaRP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768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768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05" name="Oval 10"/>
            <p:cNvSpPr>
              <a:spLocks noChangeArrowheads="1"/>
            </p:cNvSpPr>
            <p:nvPr/>
          </p:nvSpPr>
          <p:spPr bwMode="auto">
            <a:xfrm>
              <a:off x="768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283" name="Line 11"/>
            <p:cNvSpPr>
              <a:spLocks noChangeShapeType="1"/>
            </p:cNvSpPr>
            <p:nvPr/>
          </p:nvSpPr>
          <p:spPr bwMode="auto">
            <a:xfrm>
              <a:off x="91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84" name="Line 12"/>
            <p:cNvSpPr>
              <a:spLocks noChangeShapeType="1"/>
            </p:cNvSpPr>
            <p:nvPr/>
          </p:nvSpPr>
          <p:spPr bwMode="auto">
            <a:xfrm>
              <a:off x="912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85" name="Line 13"/>
            <p:cNvSpPr>
              <a:spLocks noChangeShapeType="1"/>
            </p:cNvSpPr>
            <p:nvPr/>
          </p:nvSpPr>
          <p:spPr bwMode="auto">
            <a:xfrm>
              <a:off x="912" y="2208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09" name="AutoShape 14"/>
            <p:cNvSpPr>
              <a:spLocks noChangeArrowheads="1"/>
            </p:cNvSpPr>
            <p:nvPr/>
          </p:nvSpPr>
          <p:spPr bwMode="auto">
            <a:xfrm>
              <a:off x="1248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33810" name="Rectangle 15"/>
            <p:cNvSpPr>
              <a:spLocks noChangeArrowheads="1"/>
            </p:cNvSpPr>
            <p:nvPr/>
          </p:nvSpPr>
          <p:spPr bwMode="auto">
            <a:xfrm>
              <a:off x="720" y="1632"/>
              <a:ext cx="960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zh-TW" altLang="zh-TW" sz="3200" b="0">
                <a:solidFill>
                  <a:srgbClr val="FFFF00"/>
                </a:solidFill>
              </a:endParaRPr>
            </a:p>
          </p:txBody>
        </p:sp>
        <p:sp>
          <p:nvSpPr>
            <p:cNvPr id="33811" name="Text Box 16"/>
            <p:cNvSpPr txBox="1">
              <a:spLocks noChangeArrowheads="1"/>
            </p:cNvSpPr>
            <p:nvPr/>
          </p:nvSpPr>
          <p:spPr bwMode="auto">
            <a:xfrm>
              <a:off x="961" y="1584"/>
              <a:ext cx="3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1920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13" name="Rectangle 18"/>
            <p:cNvSpPr>
              <a:spLocks noChangeArrowheads="1"/>
            </p:cNvSpPr>
            <p:nvPr/>
          </p:nvSpPr>
          <p:spPr bwMode="auto">
            <a:xfrm>
              <a:off x="1920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14" name="Oval 19"/>
            <p:cNvSpPr>
              <a:spLocks noChangeArrowheads="1"/>
            </p:cNvSpPr>
            <p:nvPr/>
          </p:nvSpPr>
          <p:spPr bwMode="auto">
            <a:xfrm>
              <a:off x="1920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292" name="Line 20"/>
            <p:cNvSpPr>
              <a:spLocks noChangeShapeType="1"/>
            </p:cNvSpPr>
            <p:nvPr/>
          </p:nvSpPr>
          <p:spPr bwMode="auto">
            <a:xfrm>
              <a:off x="206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93" name="Line 21"/>
            <p:cNvSpPr>
              <a:spLocks noChangeShapeType="1"/>
            </p:cNvSpPr>
            <p:nvPr/>
          </p:nvSpPr>
          <p:spPr bwMode="auto">
            <a:xfrm>
              <a:off x="2064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94" name="Line 22"/>
            <p:cNvSpPr>
              <a:spLocks noChangeShapeType="1"/>
            </p:cNvSpPr>
            <p:nvPr/>
          </p:nvSpPr>
          <p:spPr bwMode="auto">
            <a:xfrm>
              <a:off x="2064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18" name="AutoShape 23"/>
            <p:cNvSpPr>
              <a:spLocks noChangeArrowheads="1"/>
            </p:cNvSpPr>
            <p:nvPr/>
          </p:nvSpPr>
          <p:spPr bwMode="auto">
            <a:xfrm>
              <a:off x="2400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33819" name="Rectangle 24"/>
            <p:cNvSpPr>
              <a:spLocks noChangeArrowheads="1"/>
            </p:cNvSpPr>
            <p:nvPr/>
          </p:nvSpPr>
          <p:spPr bwMode="auto">
            <a:xfrm>
              <a:off x="1872" y="1632"/>
              <a:ext cx="960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zh-TW" altLang="zh-TW" sz="3200" b="0">
                <a:solidFill>
                  <a:schemeClr val="bg2"/>
                </a:solidFill>
              </a:endParaRPr>
            </a:p>
          </p:txBody>
        </p:sp>
        <p:sp>
          <p:nvSpPr>
            <p:cNvPr id="33820" name="Text Box 25"/>
            <p:cNvSpPr txBox="1">
              <a:spLocks noChangeArrowheads="1"/>
            </p:cNvSpPr>
            <p:nvPr/>
          </p:nvSpPr>
          <p:spPr bwMode="auto">
            <a:xfrm>
              <a:off x="2113" y="1584"/>
              <a:ext cx="3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33821" name="Rectangle 26"/>
            <p:cNvSpPr>
              <a:spLocks noChangeArrowheads="1"/>
            </p:cNvSpPr>
            <p:nvPr/>
          </p:nvSpPr>
          <p:spPr bwMode="auto">
            <a:xfrm>
              <a:off x="4080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22" name="Rectangle 27"/>
            <p:cNvSpPr>
              <a:spLocks noChangeArrowheads="1"/>
            </p:cNvSpPr>
            <p:nvPr/>
          </p:nvSpPr>
          <p:spPr bwMode="auto">
            <a:xfrm>
              <a:off x="4080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23" name="Oval 28"/>
            <p:cNvSpPr>
              <a:spLocks noChangeArrowheads="1"/>
            </p:cNvSpPr>
            <p:nvPr/>
          </p:nvSpPr>
          <p:spPr bwMode="auto">
            <a:xfrm>
              <a:off x="4080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301" name="Line 29"/>
            <p:cNvSpPr>
              <a:spLocks noChangeShapeType="1"/>
            </p:cNvSpPr>
            <p:nvPr/>
          </p:nvSpPr>
          <p:spPr bwMode="auto">
            <a:xfrm>
              <a:off x="422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02" name="Line 30"/>
            <p:cNvSpPr>
              <a:spLocks noChangeShapeType="1"/>
            </p:cNvSpPr>
            <p:nvPr/>
          </p:nvSpPr>
          <p:spPr bwMode="auto">
            <a:xfrm>
              <a:off x="4224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03" name="Line 31"/>
            <p:cNvSpPr>
              <a:spLocks noChangeShapeType="1"/>
            </p:cNvSpPr>
            <p:nvPr/>
          </p:nvSpPr>
          <p:spPr bwMode="auto">
            <a:xfrm>
              <a:off x="4224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27" name="AutoShape 32"/>
            <p:cNvSpPr>
              <a:spLocks noChangeArrowheads="1"/>
            </p:cNvSpPr>
            <p:nvPr/>
          </p:nvSpPr>
          <p:spPr bwMode="auto">
            <a:xfrm>
              <a:off x="4560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2614305" name="Rectangle 33"/>
            <p:cNvSpPr>
              <a:spLocks noChangeArrowheads="1"/>
            </p:cNvSpPr>
            <p:nvPr/>
          </p:nvSpPr>
          <p:spPr bwMode="auto">
            <a:xfrm>
              <a:off x="4033" y="1632"/>
              <a:ext cx="959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29" name="Text Box 34"/>
            <p:cNvSpPr txBox="1">
              <a:spLocks noChangeArrowheads="1"/>
            </p:cNvSpPr>
            <p:nvPr/>
          </p:nvSpPr>
          <p:spPr bwMode="auto">
            <a:xfrm>
              <a:off x="4272" y="1584"/>
              <a:ext cx="38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2614307" name="Rectangle 35"/>
            <p:cNvSpPr>
              <a:spLocks noChangeArrowheads="1"/>
            </p:cNvSpPr>
            <p:nvPr/>
          </p:nvSpPr>
          <p:spPr bwMode="auto">
            <a:xfrm>
              <a:off x="720" y="1344"/>
              <a:ext cx="4224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31" name="Rectangle 36"/>
            <p:cNvSpPr>
              <a:spLocks noChangeArrowheads="1"/>
            </p:cNvSpPr>
            <p:nvPr/>
          </p:nvSpPr>
          <p:spPr bwMode="auto">
            <a:xfrm>
              <a:off x="720" y="1056"/>
              <a:ext cx="422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zh-TW" altLang="zh-TW" sz="3200" b="0">
                <a:solidFill>
                  <a:schemeClr val="hlink"/>
                </a:solidFill>
              </a:endParaRPr>
            </a:p>
          </p:txBody>
        </p:sp>
        <p:sp>
          <p:nvSpPr>
            <p:cNvPr id="33832" name="Text Box 37"/>
            <p:cNvSpPr txBox="1">
              <a:spLocks noChangeArrowheads="1"/>
            </p:cNvSpPr>
            <p:nvPr/>
          </p:nvSpPr>
          <p:spPr bwMode="auto">
            <a:xfrm>
              <a:off x="2113" y="1296"/>
              <a:ext cx="10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chemeClr val="hlink"/>
                  </a:solidFill>
                  <a:latin typeface="Tahoma" pitchFamily="34" charset="0"/>
                </a:rPr>
                <a:t>Middleware</a:t>
              </a:r>
            </a:p>
          </p:txBody>
        </p:sp>
        <p:sp>
          <p:nvSpPr>
            <p:cNvPr id="33833" name="Text Box 38"/>
            <p:cNvSpPr txBox="1">
              <a:spLocks noChangeArrowheads="1"/>
            </p:cNvSpPr>
            <p:nvPr/>
          </p:nvSpPr>
          <p:spPr bwMode="auto">
            <a:xfrm>
              <a:off x="1958" y="1012"/>
              <a:ext cx="218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latin typeface="Tahoma" pitchFamily="34" charset="0"/>
                </a:rPr>
                <a:t>Programming Environment</a:t>
              </a:r>
            </a:p>
          </p:txBody>
        </p:sp>
        <p:sp>
          <p:nvSpPr>
            <p:cNvPr id="2614311" name="Cloud"/>
            <p:cNvSpPr>
              <a:spLocks noChangeAspect="1" noEditPoints="1" noChangeArrowheads="1"/>
            </p:cNvSpPr>
            <p:nvPr/>
          </p:nvSpPr>
          <p:spPr bwMode="auto">
            <a:xfrm>
              <a:off x="1968" y="2976"/>
              <a:ext cx="1536" cy="88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35" name="Text Box 40"/>
            <p:cNvSpPr txBox="1">
              <a:spLocks noChangeArrowheads="1"/>
            </p:cNvSpPr>
            <p:nvPr/>
          </p:nvSpPr>
          <p:spPr bwMode="auto">
            <a:xfrm>
              <a:off x="2017" y="3216"/>
              <a:ext cx="143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chemeClr val="bg1"/>
                  </a:solidFill>
                  <a:latin typeface="Tahoma" pitchFamily="34" charset="0"/>
                </a:rPr>
                <a:t>Interconnection Network</a:t>
              </a:r>
            </a:p>
          </p:txBody>
        </p:sp>
        <p:sp>
          <p:nvSpPr>
            <p:cNvPr id="2614313" name="Line 41"/>
            <p:cNvSpPr>
              <a:spLocks noChangeShapeType="1"/>
            </p:cNvSpPr>
            <p:nvPr/>
          </p:nvSpPr>
          <p:spPr bwMode="auto">
            <a:xfrm>
              <a:off x="1200" y="2880"/>
              <a:ext cx="913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14" name="Line 42"/>
            <p:cNvSpPr>
              <a:spLocks noChangeShapeType="1"/>
            </p:cNvSpPr>
            <p:nvPr/>
          </p:nvSpPr>
          <p:spPr bwMode="auto">
            <a:xfrm>
              <a:off x="2352" y="2880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15" name="Line 43"/>
            <p:cNvSpPr>
              <a:spLocks noChangeShapeType="1"/>
            </p:cNvSpPr>
            <p:nvPr/>
          </p:nvSpPr>
          <p:spPr bwMode="auto">
            <a:xfrm flipH="1">
              <a:off x="3456" y="2880"/>
              <a:ext cx="110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pic>
        <p:nvPicPr>
          <p:cNvPr id="33797" name="Picture 44" descr="A home-built Beowulf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0"/>
            <a:ext cx="1828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45"/>
          <p:cNvSpPr txBox="1">
            <a:spLocks noChangeArrowheads="1"/>
          </p:cNvSpPr>
          <p:nvPr/>
        </p:nvSpPr>
        <p:spPr bwMode="auto">
          <a:xfrm>
            <a:off x="7391400" y="52578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663300"/>
                </a:solidFill>
                <a:latin typeface="Arial" pitchFamily="34" charset="0"/>
              </a:rPr>
              <a:t>Home cluster</a:t>
            </a:r>
          </a:p>
        </p:txBody>
      </p:sp>
    </p:spTree>
    <p:extLst>
      <p:ext uri="{BB962C8B-B14F-4D97-AF65-F5344CB8AC3E}">
        <p14:creationId xmlns:p14="http://schemas.microsoft.com/office/powerpoint/2010/main" val="255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44FE-9A01-41E1-A065-450EA3E8DAEF}" type="slidenum">
              <a:rPr lang="en-US"/>
              <a:pPr/>
              <a:t>2</a:t>
            </a:fld>
            <a:endParaRPr lang="en-US"/>
          </a:p>
        </p:txBody>
      </p:sp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System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838200"/>
            <a:ext cx="8093075" cy="5410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sz="2400" dirty="0"/>
              <a:t>Main memory generally uses Dynamic RAM (</a:t>
            </a:r>
            <a:r>
              <a:rPr lang="en-US" sz="2400" b="1" i="1" dirty="0">
                <a:solidFill>
                  <a:srgbClr val="0000CC"/>
                </a:solidFill>
              </a:rPr>
              <a:t>DRAM</a:t>
            </a:r>
            <a:r>
              <a:rPr lang="en-US" sz="2400" dirty="0"/>
              <a:t>),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400" dirty="0"/>
              <a:t>     which uses a single transistor to store a bit, but requires a periodic data refresh (~every 8 </a:t>
            </a:r>
            <a:r>
              <a:rPr lang="en-US" sz="2400" dirty="0" err="1" smtClean="0"/>
              <a:t>ms</a:t>
            </a:r>
            <a:r>
              <a:rPr lang="en-US" sz="2400" dirty="0" smtClean="0"/>
              <a:t>).   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Cache uses </a:t>
            </a:r>
            <a:r>
              <a:rPr lang="en-US" sz="2400" b="1" i="1" dirty="0">
                <a:solidFill>
                  <a:srgbClr val="0000CC"/>
                </a:solidFill>
              </a:rPr>
              <a:t>SRAM</a:t>
            </a:r>
            <a:r>
              <a:rPr lang="en-US" sz="2400" dirty="0"/>
              <a:t>: Static Random Access Memory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/>
              <a:t>No refresh (6 transistors/bit vs. 1 transistor/bit for DRAM)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i="1" dirty="0"/>
              <a:t>Size</a:t>
            </a:r>
            <a:r>
              <a:rPr lang="en-US" sz="2400" dirty="0"/>
              <a:t>: DRAM/SRAM ­ </a:t>
            </a:r>
            <a:r>
              <a:rPr lang="en-US" sz="2400" i="1" dirty="0">
                <a:solidFill>
                  <a:srgbClr val="0000CC"/>
                </a:solidFill>
              </a:rPr>
              <a:t>4-8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i="1" dirty="0"/>
              <a:t>Cost &amp; </a:t>
            </a:r>
            <a:r>
              <a:rPr lang="en-US" sz="2400" i="1" dirty="0" smtClean="0"/>
              <a:t>Performance</a:t>
            </a:r>
            <a:r>
              <a:rPr lang="en-US" sz="2400" dirty="0" smtClean="0"/>
              <a:t>: </a:t>
            </a:r>
            <a:r>
              <a:rPr lang="en-US" sz="2400" dirty="0"/>
              <a:t>SRAM/DRAM ­ </a:t>
            </a:r>
            <a:r>
              <a:rPr lang="en-US" sz="2400" i="1" dirty="0" smtClean="0">
                <a:solidFill>
                  <a:srgbClr val="0000CC"/>
                </a:solidFill>
              </a:rPr>
              <a:t>8-16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Performance </a:t>
            </a:r>
            <a:r>
              <a:rPr lang="en-US" sz="2400" dirty="0"/>
              <a:t>metrics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Latency</a:t>
            </a:r>
            <a:r>
              <a:rPr lang="en-US" sz="2000" b="1" dirty="0"/>
              <a:t> </a:t>
            </a:r>
            <a:r>
              <a:rPr lang="en-US" sz="2000" dirty="0"/>
              <a:t>is concern of cache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endParaRPr lang="en-US" sz="300" dirty="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sz="3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Access time:</a:t>
            </a:r>
            <a:r>
              <a:rPr lang="en-US" sz="2000" dirty="0"/>
              <a:t>  The time it takes between a memory access request and the time the requested information is available to cache/CPU.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GB" sz="2000" b="1" dirty="0">
                <a:solidFill>
                  <a:srgbClr val="0000FF"/>
                </a:solidFill>
              </a:rPr>
              <a:t>Cycle time:</a:t>
            </a:r>
            <a:r>
              <a:rPr lang="en-GB" sz="2000" dirty="0"/>
              <a:t>  The minimum time between unrelated requests to memory</a:t>
            </a:r>
            <a:r>
              <a:rPr lang="en-GB" sz="1800" dirty="0"/>
              <a:t> (greater than access time in DRAM to allow address lines to be stable)</a:t>
            </a:r>
            <a:r>
              <a:rPr lang="ar-SA" sz="1800" dirty="0">
                <a:cs typeface="Times New Roman" pitchFamily="18" charset="0"/>
              </a:rPr>
              <a:t>‏</a:t>
            </a:r>
            <a:endParaRPr lang="en-US" sz="5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Memory bandwidth:</a:t>
            </a:r>
            <a:r>
              <a:rPr lang="en-US" sz="1800" b="1" dirty="0"/>
              <a:t>  </a:t>
            </a:r>
            <a:r>
              <a:rPr lang="en-US" sz="2000" dirty="0"/>
              <a:t>The maximum sustained data transfer rate between main memory and cache/CPU.</a:t>
            </a:r>
            <a:r>
              <a:rPr lang="en-US" sz="1800" b="1" dirty="0"/>
              <a:t>    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sz="2400" dirty="0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endParaRPr lang="en-US" sz="300" dirty="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83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higher level,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of sets</a:t>
            </a:r>
          </a:p>
        </p:txBody>
      </p:sp>
    </p:spTree>
    <p:extLst>
      <p:ext uri="{BB962C8B-B14F-4D97-AF65-F5344CB8AC3E}">
        <p14:creationId xmlns:p14="http://schemas.microsoft.com/office/powerpoint/2010/main" val="34360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137E898-D27F-45FC-8D90-9AEB5922E095}" type="slidenum">
              <a:rPr lang="en-US" altLang="zh-TW" sz="1400" smtClean="0">
                <a:latin typeface="Comic Sans MS" pitchFamily="66" charset="0"/>
              </a:rPr>
              <a:pPr/>
              <a:t>200</a:t>
            </a:fld>
            <a:endParaRPr lang="en-US" altLang="zh-TW" sz="1400" smtClean="0">
              <a:latin typeface="Comic Sans MS" pitchFamily="66" charset="0"/>
            </a:endParaRP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609600" y="1295400"/>
            <a:ext cx="6172200" cy="5334000"/>
            <a:chOff x="96" y="768"/>
            <a:chExt cx="3888" cy="3360"/>
          </a:xfrm>
        </p:grpSpPr>
        <p:pic>
          <p:nvPicPr>
            <p:cNvPr id="34823" name="Picture 3" descr="super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768"/>
              <a:ext cx="1440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6324" name="Cloud"/>
            <p:cNvSpPr>
              <a:spLocks noChangeAspect="1" noEditPoints="1" noChangeArrowheads="1"/>
            </p:cNvSpPr>
            <p:nvPr/>
          </p:nvSpPr>
          <p:spPr bwMode="auto">
            <a:xfrm>
              <a:off x="1344" y="1968"/>
              <a:ext cx="1440" cy="69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kumimoji="1" lang="en-US" altLang="zh-TW" b="0">
                  <a:solidFill>
                    <a:srgbClr val="663300"/>
                  </a:solidFill>
                  <a:latin typeface="Arial" charset="0"/>
                </a:rPr>
                <a:t>Internet</a:t>
              </a:r>
            </a:p>
          </p:txBody>
        </p:sp>
        <p:grpSp>
          <p:nvGrpSpPr>
            <p:cNvPr id="34825" name="Group 5"/>
            <p:cNvGrpSpPr>
              <a:grpSpLocks/>
            </p:cNvGrpSpPr>
            <p:nvPr/>
          </p:nvGrpSpPr>
          <p:grpSpPr bwMode="auto">
            <a:xfrm>
              <a:off x="96" y="1008"/>
              <a:ext cx="1248" cy="1104"/>
              <a:chOff x="0" y="1152"/>
              <a:chExt cx="1248" cy="1104"/>
            </a:xfrm>
          </p:grpSpPr>
          <p:grpSp>
            <p:nvGrpSpPr>
              <p:cNvPr id="34956" name="Group 6"/>
              <p:cNvGrpSpPr>
                <a:grpSpLocks/>
              </p:cNvGrpSpPr>
              <p:nvPr/>
            </p:nvGrpSpPr>
            <p:grpSpPr bwMode="auto">
              <a:xfrm>
                <a:off x="672" y="1632"/>
                <a:ext cx="576" cy="384"/>
                <a:chOff x="2522" y="1897"/>
                <a:chExt cx="1973" cy="1127"/>
              </a:xfrm>
            </p:grpSpPr>
            <p:pic>
              <p:nvPicPr>
                <p:cNvPr id="34997" name="Picture 7" descr="Server and XML Web Service s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8" y="1897"/>
                  <a:ext cx="331" cy="5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8" name="Picture 8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9" name="Picture 9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675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0" name="Picture 10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31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1" name="Picture 11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950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2" name="Picture 12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59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3" name="Picture 13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2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4" name="Picture 14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1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5" name="Picture 15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6" name="Picture 16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7" name="Picture 17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8" name="Picture 18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9" name="Picture 19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4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10" name="Picture 20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3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11" name="Picture 21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2" y="240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342" name="Line 22"/>
              <p:cNvSpPr>
                <a:spLocks noChangeShapeType="1"/>
              </p:cNvSpPr>
              <p:nvPr/>
            </p:nvSpPr>
            <p:spPr bwMode="auto">
              <a:xfrm flipH="1" flipV="1">
                <a:off x="0" y="1584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958" name="Group 23"/>
              <p:cNvGrpSpPr>
                <a:grpSpLocks/>
              </p:cNvGrpSpPr>
              <p:nvPr/>
            </p:nvGrpSpPr>
            <p:grpSpPr bwMode="auto">
              <a:xfrm>
                <a:off x="864" y="1152"/>
                <a:ext cx="288" cy="375"/>
                <a:chOff x="1632" y="2832"/>
                <a:chExt cx="192" cy="375"/>
              </a:xfrm>
            </p:grpSpPr>
            <p:pic>
              <p:nvPicPr>
                <p:cNvPr id="34983" name="Picture 2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3027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4" name="Picture 25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5" name="Picture 26" descr="Message Bus sm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4" y="2961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6" name="Picture 27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09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7" name="Picture 28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4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8" name="Picture 29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9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9" name="Picture 30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32" y="2832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0" name="Picture 31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56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1" name="Picture 32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78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2" name="Picture 33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02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3" name="Picture 34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27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4" name="Picture 35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51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5" name="Picture 36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73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6" name="Picture 37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98" y="2832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959" name="Group 38"/>
              <p:cNvGrpSpPr>
                <a:grpSpLocks/>
              </p:cNvGrpSpPr>
              <p:nvPr/>
            </p:nvGrpSpPr>
            <p:grpSpPr bwMode="auto">
              <a:xfrm>
                <a:off x="144" y="1200"/>
                <a:ext cx="576" cy="288"/>
                <a:chOff x="336" y="672"/>
                <a:chExt cx="576" cy="288"/>
              </a:xfrm>
            </p:grpSpPr>
            <p:pic>
              <p:nvPicPr>
                <p:cNvPr id="34965" name="Picture 39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791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6" name="Picture 40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95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7" name="Picture 41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98" y="789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8" name="Picture 42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2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9" name="Picture 43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7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0" name="Picture 44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1" name="Picture 45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" y="841"/>
                  <a:ext cx="72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2" name="Picture 46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3" name="Picture 47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4" name="Picture 48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5" name="Picture 49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6" name="Picture 50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7" name="Picture 51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0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8" name="Picture 52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" y="774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16373" name="AutoShape 53"/>
                <p:cNvSpPr>
                  <a:spLocks noChangeArrowheads="1"/>
                </p:cNvSpPr>
                <p:nvPr/>
              </p:nvSpPr>
              <p:spPr bwMode="auto">
                <a:xfrm>
                  <a:off x="493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4" name="AutoShape 54"/>
                <p:cNvSpPr>
                  <a:spLocks noChangeArrowheads="1"/>
                </p:cNvSpPr>
                <p:nvPr/>
              </p:nvSpPr>
              <p:spPr bwMode="auto">
                <a:xfrm>
                  <a:off x="650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5" name="AutoShape 55"/>
                <p:cNvSpPr>
                  <a:spLocks noChangeArrowheads="1"/>
                </p:cNvSpPr>
                <p:nvPr/>
              </p:nvSpPr>
              <p:spPr bwMode="auto">
                <a:xfrm>
                  <a:off x="807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6" name="AutoShape 56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pic>
            <p:nvPicPr>
              <p:cNvPr id="34960" name="Picture 57" descr="cray-1-supercomputer-1976-2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32"/>
                <a:ext cx="62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378" name="Line 5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79" name="Line 5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80" name="Line 60"/>
              <p:cNvSpPr>
                <a:spLocks noChangeShapeType="1"/>
              </p:cNvSpPr>
              <p:nvPr/>
            </p:nvSpPr>
            <p:spPr bwMode="auto">
              <a:xfrm>
                <a:off x="480" y="14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81" name="Line 61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6" name="Group 62"/>
            <p:cNvGrpSpPr>
              <a:grpSpLocks/>
            </p:cNvGrpSpPr>
            <p:nvPr/>
          </p:nvGrpSpPr>
          <p:grpSpPr bwMode="auto">
            <a:xfrm>
              <a:off x="3216" y="1632"/>
              <a:ext cx="768" cy="1088"/>
              <a:chOff x="96" y="2736"/>
              <a:chExt cx="768" cy="1088"/>
            </a:xfrm>
          </p:grpSpPr>
          <p:pic>
            <p:nvPicPr>
              <p:cNvPr id="34934" name="Picture 63" descr="desktop_v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832"/>
                <a:ext cx="182" cy="1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935" name="Group 64"/>
              <p:cNvGrpSpPr>
                <a:grpSpLocks/>
              </p:cNvGrpSpPr>
              <p:nvPr/>
            </p:nvGrpSpPr>
            <p:grpSpPr bwMode="auto">
              <a:xfrm>
                <a:off x="96" y="2736"/>
                <a:ext cx="480" cy="336"/>
                <a:chOff x="2522" y="1897"/>
                <a:chExt cx="1973" cy="1127"/>
              </a:xfrm>
            </p:grpSpPr>
            <p:pic>
              <p:nvPicPr>
                <p:cNvPr id="34941" name="Picture 65" descr="Server and XML Web Service sm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8" y="1897"/>
                  <a:ext cx="331" cy="5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2" name="Picture 66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3" name="Picture 67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675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4" name="Picture 68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31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5" name="Picture 69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950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6" name="Picture 70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59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7" name="Picture 71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2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8" name="Picture 72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1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9" name="Picture 73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0" name="Picture 74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1" name="Picture 75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2" name="Picture 76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3" name="Picture 77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4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4" name="Picture 78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3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5" name="Picture 79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2" y="240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4936" name="Picture 80" descr="47KCcray_secondary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216"/>
                <a:ext cx="624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01" name="Line 81"/>
              <p:cNvSpPr>
                <a:spLocks noChangeShapeType="1"/>
              </p:cNvSpPr>
              <p:nvPr/>
            </p:nvSpPr>
            <p:spPr bwMode="auto">
              <a:xfrm>
                <a:off x="96" y="3168"/>
                <a:ext cx="768" cy="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2" name="Line 82"/>
              <p:cNvSpPr>
                <a:spLocks noChangeShapeType="1"/>
              </p:cNvSpPr>
              <p:nvPr/>
            </p:nvSpPr>
            <p:spPr bwMode="auto">
              <a:xfrm>
                <a:off x="336" y="302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3" name="Line 83"/>
              <p:cNvSpPr>
                <a:spLocks noChangeShapeType="1"/>
              </p:cNvSpPr>
              <p:nvPr/>
            </p:nvSpPr>
            <p:spPr bwMode="auto">
              <a:xfrm>
                <a:off x="768" y="2976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4" name="Line 84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7" name="Group 85"/>
            <p:cNvGrpSpPr>
              <a:grpSpLocks/>
            </p:cNvGrpSpPr>
            <p:nvPr/>
          </p:nvGrpSpPr>
          <p:grpSpPr bwMode="auto">
            <a:xfrm>
              <a:off x="1824" y="2928"/>
              <a:ext cx="1597" cy="1200"/>
              <a:chOff x="1824" y="2928"/>
              <a:chExt cx="1597" cy="1200"/>
            </a:xfrm>
          </p:grpSpPr>
          <p:sp>
            <p:nvSpPr>
              <p:cNvPr id="2616406" name="Line 86"/>
              <p:cNvSpPr>
                <a:spLocks noChangeShapeType="1"/>
              </p:cNvSpPr>
              <p:nvPr/>
            </p:nvSpPr>
            <p:spPr bwMode="auto">
              <a:xfrm>
                <a:off x="3421" y="3859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7" name="Line 87"/>
              <p:cNvSpPr>
                <a:spLocks noChangeShapeType="1"/>
              </p:cNvSpPr>
              <p:nvPr/>
            </p:nvSpPr>
            <p:spPr bwMode="auto">
              <a:xfrm>
                <a:off x="2448" y="3264"/>
                <a:ext cx="0" cy="161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73" name="Group 88"/>
              <p:cNvGrpSpPr>
                <a:grpSpLocks/>
              </p:cNvGrpSpPr>
              <p:nvPr/>
            </p:nvGrpSpPr>
            <p:grpSpPr bwMode="auto">
              <a:xfrm>
                <a:off x="2064" y="2928"/>
                <a:ext cx="205" cy="375"/>
                <a:chOff x="1926" y="2751"/>
                <a:chExt cx="205" cy="375"/>
              </a:xfrm>
            </p:grpSpPr>
            <p:pic>
              <p:nvPicPr>
                <p:cNvPr id="34920" name="Picture 89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6" y="2946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1" name="Picture 90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7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2" name="Picture 91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" y="2880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3" name="Picture 92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4" name="Picture 93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5" name="Picture 94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6" name="Picture 9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39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7" name="Picture 9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63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8" name="Picture 9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85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9" name="Picture 98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09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0" name="Picture 99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34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1" name="Picture 10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58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2" name="Picture 10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80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3" name="Picture 10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05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874" name="Group 103"/>
              <p:cNvGrpSpPr>
                <a:grpSpLocks/>
              </p:cNvGrpSpPr>
              <p:nvPr/>
            </p:nvGrpSpPr>
            <p:grpSpPr bwMode="auto">
              <a:xfrm>
                <a:off x="2352" y="2928"/>
                <a:ext cx="192" cy="372"/>
                <a:chOff x="2198" y="2736"/>
                <a:chExt cx="192" cy="372"/>
              </a:xfrm>
            </p:grpSpPr>
            <p:pic>
              <p:nvPicPr>
                <p:cNvPr id="34906" name="Picture 10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8" y="2928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7" name="Picture 105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6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8" name="Picture 106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" y="2865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9" name="Picture 107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0" name="Picture 108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0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1" name="Picture 109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2" name="Picture 11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98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3" name="Picture 11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22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4" name="Picture 11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44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5" name="Picture 113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68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6" name="Picture 114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93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7" name="Picture 11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17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8" name="Picture 11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39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9" name="Picture 11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64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438" name="Line 118"/>
              <p:cNvSpPr>
                <a:spLocks noChangeShapeType="1"/>
              </p:cNvSpPr>
              <p:nvPr/>
            </p:nvSpPr>
            <p:spPr bwMode="auto">
              <a:xfrm>
                <a:off x="3072" y="403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39" name="Line 119"/>
              <p:cNvSpPr>
                <a:spLocks noChangeShapeType="1"/>
              </p:cNvSpPr>
              <p:nvPr/>
            </p:nvSpPr>
            <p:spPr bwMode="auto">
              <a:xfrm flipV="1">
                <a:off x="2976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40" name="Line 120"/>
              <p:cNvSpPr>
                <a:spLocks noChangeShapeType="1"/>
              </p:cNvSpPr>
              <p:nvPr/>
            </p:nvSpPr>
            <p:spPr bwMode="auto">
              <a:xfrm flipV="1">
                <a:off x="2304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pic>
            <p:nvPicPr>
              <p:cNvPr id="34878" name="Picture 121" descr="supercomputer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" y="3504"/>
                <a:ext cx="624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42" name="Line 122"/>
              <p:cNvSpPr>
                <a:spLocks noChangeShapeType="1"/>
              </p:cNvSpPr>
              <p:nvPr/>
            </p:nvSpPr>
            <p:spPr bwMode="auto">
              <a:xfrm flipH="1" flipV="1">
                <a:off x="2016" y="3408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80" name="Group 123"/>
              <p:cNvGrpSpPr>
                <a:grpSpLocks/>
              </p:cNvGrpSpPr>
              <p:nvPr/>
            </p:nvGrpSpPr>
            <p:grpSpPr bwMode="auto">
              <a:xfrm>
                <a:off x="2640" y="3024"/>
                <a:ext cx="576" cy="288"/>
                <a:chOff x="336" y="672"/>
                <a:chExt cx="576" cy="288"/>
              </a:xfrm>
            </p:grpSpPr>
            <p:pic>
              <p:nvPicPr>
                <p:cNvPr id="34888" name="Picture 124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791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89" name="Picture 125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95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0" name="Picture 126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98" y="789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1" name="Picture 127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2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2" name="Picture 128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7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3" name="Picture 129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4" name="Picture 130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" y="841"/>
                  <a:ext cx="72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5" name="Picture 131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6" name="Picture 132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7" name="Picture 133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8" name="Picture 134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9" name="Picture 135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0" name="Picture 136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0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1" name="Picture 137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" y="774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16458" name="AutoShape 138"/>
                <p:cNvSpPr>
                  <a:spLocks noChangeArrowheads="1"/>
                </p:cNvSpPr>
                <p:nvPr/>
              </p:nvSpPr>
              <p:spPr bwMode="auto">
                <a:xfrm>
                  <a:off x="493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59" name="AutoShape 139"/>
                <p:cNvSpPr>
                  <a:spLocks noChangeArrowheads="1"/>
                </p:cNvSpPr>
                <p:nvPr/>
              </p:nvSpPr>
              <p:spPr bwMode="auto">
                <a:xfrm>
                  <a:off x="650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60" name="AutoShape 140"/>
                <p:cNvSpPr>
                  <a:spLocks noChangeArrowheads="1"/>
                </p:cNvSpPr>
                <p:nvPr/>
              </p:nvSpPr>
              <p:spPr bwMode="auto">
                <a:xfrm>
                  <a:off x="807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61" name="AutoShape 141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pic>
            <p:nvPicPr>
              <p:cNvPr id="34881" name="Picture 142" descr="supercomputer-hp-cluster-4000-b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37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82" name="Picture 143" descr="sc20_rack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3504"/>
                <a:ext cx="36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64" name="Line 144"/>
              <p:cNvSpPr>
                <a:spLocks noChangeShapeType="1"/>
              </p:cNvSpPr>
              <p:nvPr/>
            </p:nvSpPr>
            <p:spPr bwMode="auto">
              <a:xfrm>
                <a:off x="2112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5" name="Line 145"/>
              <p:cNvSpPr>
                <a:spLocks noChangeShapeType="1"/>
              </p:cNvSpPr>
              <p:nvPr/>
            </p:nvSpPr>
            <p:spPr bwMode="auto">
              <a:xfrm>
                <a:off x="2592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6" name="Line 146"/>
              <p:cNvSpPr>
                <a:spLocks noChangeShapeType="1"/>
              </p:cNvSpPr>
              <p:nvPr/>
            </p:nvSpPr>
            <p:spPr bwMode="auto">
              <a:xfrm>
                <a:off x="3024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7" name="Line 147"/>
              <p:cNvSpPr>
                <a:spLocks noChangeShapeType="1"/>
              </p:cNvSpPr>
              <p:nvPr/>
            </p:nvSpPr>
            <p:spPr bwMode="auto">
              <a:xfrm>
                <a:off x="2976" y="3312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8" name="Line 148"/>
              <p:cNvSpPr>
                <a:spLocks noChangeShapeType="1"/>
              </p:cNvSpPr>
              <p:nvPr/>
            </p:nvSpPr>
            <p:spPr bwMode="auto">
              <a:xfrm>
                <a:off x="2160" y="3264"/>
                <a:ext cx="0" cy="161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8" name="Group 149"/>
            <p:cNvGrpSpPr>
              <a:grpSpLocks/>
            </p:cNvGrpSpPr>
            <p:nvPr/>
          </p:nvGrpSpPr>
          <p:grpSpPr bwMode="auto">
            <a:xfrm>
              <a:off x="96" y="2688"/>
              <a:ext cx="1056" cy="1151"/>
              <a:chOff x="96" y="2688"/>
              <a:chExt cx="1056" cy="1151"/>
            </a:xfrm>
          </p:grpSpPr>
          <p:pic>
            <p:nvPicPr>
              <p:cNvPr id="34834" name="Picture 150" descr="3800rack1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360"/>
                <a:ext cx="912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5" name="Picture 151" descr="SAN_cluster_lr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2688"/>
                <a:ext cx="528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72" name="Line 152"/>
              <p:cNvSpPr>
                <a:spLocks noChangeShapeType="1"/>
              </p:cNvSpPr>
              <p:nvPr/>
            </p:nvSpPr>
            <p:spPr bwMode="auto">
              <a:xfrm>
                <a:off x="192" y="326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37" name="Group 153"/>
              <p:cNvGrpSpPr>
                <a:grpSpLocks/>
              </p:cNvGrpSpPr>
              <p:nvPr/>
            </p:nvGrpSpPr>
            <p:grpSpPr bwMode="auto">
              <a:xfrm>
                <a:off x="720" y="2784"/>
                <a:ext cx="205" cy="375"/>
                <a:chOff x="1926" y="2751"/>
                <a:chExt cx="205" cy="375"/>
              </a:xfrm>
            </p:grpSpPr>
            <p:pic>
              <p:nvPicPr>
                <p:cNvPr id="34857" name="Picture 15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6" y="2946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8" name="Picture 155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7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9" name="Picture 156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" y="2880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0" name="Picture 157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1" name="Picture 158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2" name="Picture 159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3" name="Picture 16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39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4" name="Picture 16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63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5" name="Picture 16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85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6" name="Picture 163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09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7" name="Picture 164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34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8" name="Picture 16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58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9" name="Picture 16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80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70" name="Picture 16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05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838" name="Group 168"/>
              <p:cNvGrpSpPr>
                <a:grpSpLocks/>
              </p:cNvGrpSpPr>
              <p:nvPr/>
            </p:nvGrpSpPr>
            <p:grpSpPr bwMode="auto">
              <a:xfrm>
                <a:off x="960" y="2784"/>
                <a:ext cx="192" cy="372"/>
                <a:chOff x="2198" y="2736"/>
                <a:chExt cx="192" cy="372"/>
              </a:xfrm>
            </p:grpSpPr>
            <p:pic>
              <p:nvPicPr>
                <p:cNvPr id="34843" name="Picture 169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8" y="2928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4" name="Picture 170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6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5" name="Picture 171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" y="2865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6" name="Picture 172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7" name="Picture 173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0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8" name="Picture 174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9" name="Picture 17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98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0" name="Picture 17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22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1" name="Picture 17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44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2" name="Picture 178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68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3" name="Picture 179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93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4" name="Picture 18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17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5" name="Picture 18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39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6" name="Picture 18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64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503" name="Line 183"/>
              <p:cNvSpPr>
                <a:spLocks noChangeShapeType="1"/>
              </p:cNvSpPr>
              <p:nvPr/>
            </p:nvSpPr>
            <p:spPr bwMode="auto">
              <a:xfrm>
                <a:off x="1056" y="312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4" name="Line 18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5" name="Line 185"/>
              <p:cNvSpPr>
                <a:spLocks noChangeShapeType="1"/>
              </p:cNvSpPr>
              <p:nvPr/>
            </p:nvSpPr>
            <p:spPr bwMode="auto">
              <a:xfrm>
                <a:off x="624" y="326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6" name="Line 186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6507" name="Line 187"/>
            <p:cNvSpPr>
              <a:spLocks noChangeShapeType="1"/>
            </p:cNvSpPr>
            <p:nvPr/>
          </p:nvSpPr>
          <p:spPr bwMode="auto">
            <a:xfrm flipV="1">
              <a:off x="1152" y="2640"/>
              <a:ext cx="528" cy="62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08" name="Line 188"/>
            <p:cNvSpPr>
              <a:spLocks noChangeShapeType="1"/>
            </p:cNvSpPr>
            <p:nvPr/>
          </p:nvSpPr>
          <p:spPr bwMode="auto">
            <a:xfrm>
              <a:off x="1344" y="1440"/>
              <a:ext cx="480" cy="62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09" name="Line 189"/>
            <p:cNvSpPr>
              <a:spLocks noChangeShapeType="1"/>
            </p:cNvSpPr>
            <p:nvPr/>
          </p:nvSpPr>
          <p:spPr bwMode="auto">
            <a:xfrm flipH="1" flipV="1">
              <a:off x="2496" y="2544"/>
              <a:ext cx="144" cy="86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10" name="Line 190"/>
            <p:cNvSpPr>
              <a:spLocks noChangeShapeType="1"/>
            </p:cNvSpPr>
            <p:nvPr/>
          </p:nvSpPr>
          <p:spPr bwMode="auto">
            <a:xfrm flipH="1">
              <a:off x="2784" y="2064"/>
              <a:ext cx="480" cy="336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11" name="Line 191"/>
            <p:cNvSpPr>
              <a:spLocks noChangeShapeType="1"/>
            </p:cNvSpPr>
            <p:nvPr/>
          </p:nvSpPr>
          <p:spPr bwMode="auto">
            <a:xfrm flipH="1">
              <a:off x="2448" y="1392"/>
              <a:ext cx="192" cy="576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4820" name="Rectangle 192"/>
          <p:cNvSpPr>
            <a:spLocks noGrp="1" noChangeArrowheads="1"/>
          </p:cNvSpPr>
          <p:nvPr>
            <p:ph type="title"/>
          </p:nvPr>
        </p:nvSpPr>
        <p:spPr>
          <a:xfrm>
            <a:off x="4191000" y="457200"/>
            <a:ext cx="1524000" cy="427038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Grids</a:t>
            </a:r>
          </a:p>
        </p:txBody>
      </p:sp>
      <p:sp>
        <p:nvSpPr>
          <p:cNvPr id="34821" name="Rectangle 193"/>
          <p:cNvSpPr>
            <a:spLocks noChangeArrowheads="1"/>
          </p:cNvSpPr>
          <p:nvPr/>
        </p:nvSpPr>
        <p:spPr bwMode="auto">
          <a:xfrm>
            <a:off x="6324600" y="4572000"/>
            <a:ext cx="2514600" cy="1111250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 b="0">
                <a:solidFill>
                  <a:srgbClr val="800000"/>
                </a:solidFill>
                <a:latin typeface="Arial" pitchFamily="34" charset="0"/>
              </a:rPr>
              <a:t>Dependable, consistent, pervasive, and inexpensive access to high end computing.</a:t>
            </a:r>
          </a:p>
        </p:txBody>
      </p:sp>
      <p:sp>
        <p:nvSpPr>
          <p:cNvPr id="34822" name="Rectangle 194"/>
          <p:cNvSpPr>
            <a:spLocks noChangeArrowheads="1"/>
          </p:cNvSpPr>
          <p:nvPr/>
        </p:nvSpPr>
        <p:spPr bwMode="auto">
          <a:xfrm>
            <a:off x="6172200" y="1828800"/>
            <a:ext cx="2514600" cy="561975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 b="0">
                <a:solidFill>
                  <a:srgbClr val="800000"/>
                </a:solidFill>
                <a:latin typeface="Arial" pitchFamily="34" charset="0"/>
              </a:rPr>
              <a:t>Geographically distributed platforms.</a:t>
            </a:r>
          </a:p>
        </p:txBody>
      </p:sp>
    </p:spTree>
    <p:extLst>
      <p:ext uri="{BB962C8B-B14F-4D97-AF65-F5344CB8AC3E}">
        <p14:creationId xmlns:p14="http://schemas.microsoft.com/office/powerpoint/2010/main" val="38045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7239000" y="6400800"/>
            <a:ext cx="1903413" cy="455613"/>
          </a:xfrm>
          <a:prstGeom prst="rect">
            <a:avLst/>
          </a:prstGeom>
        </p:spPr>
        <p:txBody>
          <a:bodyPr/>
          <a:lstStyle/>
          <a:p>
            <a:fld id="{70AA1CED-4D87-41B1-8BE5-7944930C635E}" type="slidenum">
              <a:rPr lang="en-GB"/>
              <a:pPr/>
              <a:t>201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SIMD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9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F646059-D762-4ED7-8EF7-6B03BD4F3C24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202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marL="285750" indent="-285750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0" y="914400"/>
          <a:ext cx="62484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VISIO" r:id="rId3" imgW="7196760" imgH="5601240" progId="">
                  <p:embed/>
                </p:oleObj>
              </mc:Choice>
              <mc:Fallback>
                <p:oleObj name="VISIO" r:id="rId3" imgW="7196760" imgH="56012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0"/>
                        <a:ext cx="62484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44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3200" b="1" u="none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SIMD Parallel Computing</a:t>
            </a:r>
          </a:p>
        </p:txBody>
      </p:sp>
      <p:sp>
        <p:nvSpPr>
          <p:cNvPr id="2519045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2514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It can be a stand-alone multiprocessor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Or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Embedded in a single processor for specific applications (MMX)</a:t>
            </a:r>
          </a:p>
        </p:txBody>
      </p:sp>
    </p:spTree>
    <p:extLst>
      <p:ext uri="{BB962C8B-B14F-4D97-AF65-F5344CB8AC3E}">
        <p14:creationId xmlns:p14="http://schemas.microsoft.com/office/powerpoint/2010/main" val="40631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3E2035C-FFDB-4E48-9EBF-CC0FE2B2B805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203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105400"/>
          </a:xfrm>
        </p:spPr>
        <p:txBody>
          <a:bodyPr lIns="90488" tIns="44450" rIns="90488" bIns="44450">
            <a:norm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Traditional vector computers are typical SIMD systems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In the late 80s and early 90s, many SIMD machines were commercially available (e.g., Connection machine has 64K ALUs, and </a:t>
            </a:r>
            <a:r>
              <a:rPr lang="en-US" altLang="zh-TW" dirty="0" err="1" smtClean="0">
                <a:ea typeface="新細明體" pitchFamily="18" charset="-120"/>
              </a:rPr>
              <a:t>MasPar</a:t>
            </a:r>
            <a:r>
              <a:rPr lang="en-US" altLang="zh-TW" dirty="0" smtClean="0">
                <a:ea typeface="新細明體" pitchFamily="18" charset="-120"/>
              </a:rPr>
              <a:t> has 16K ALUs)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GPU revives the SIMD computation, and is widely used in high-performance computers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SPMD—Single Program, Multiple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381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SIMD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1804500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7239000" y="6400800"/>
            <a:ext cx="1903413" cy="455613"/>
          </a:xfrm>
          <a:prstGeom prst="rect">
            <a:avLst/>
          </a:prstGeom>
        </p:spPr>
        <p:txBody>
          <a:bodyPr/>
          <a:lstStyle/>
          <a:p>
            <a:fld id="{70AA1CED-4D87-41B1-8BE5-7944930C635E}" type="slidenum">
              <a:rPr lang="en-GB"/>
              <a:pPr/>
              <a:t>204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Cache Coherence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9010DEA-1B24-4AB0-B55F-102C4156445F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205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43000" y="4191000"/>
            <a:ext cx="1003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Memory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752600" y="5334000"/>
            <a:ext cx="1778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Disk &amp; other IO</a:t>
            </a:r>
          </a:p>
        </p:txBody>
      </p:sp>
      <p:sp>
        <p:nvSpPr>
          <p:cNvPr id="2504708" name="Rectangle 4"/>
          <p:cNvSpPr>
            <a:spLocks noChangeArrowheads="1"/>
          </p:cNvSpPr>
          <p:nvPr/>
        </p:nvSpPr>
        <p:spPr bwMode="auto">
          <a:xfrm>
            <a:off x="304800" y="4111625"/>
            <a:ext cx="2870200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09" name="Rectangle 5"/>
          <p:cNvSpPr>
            <a:spLocks noChangeArrowheads="1"/>
          </p:cNvSpPr>
          <p:nvPr/>
        </p:nvSpPr>
        <p:spPr bwMode="auto">
          <a:xfrm>
            <a:off x="914400" y="5257800"/>
            <a:ext cx="3937000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10" name="Line 6"/>
          <p:cNvSpPr>
            <a:spLocks noChangeShapeType="1"/>
          </p:cNvSpPr>
          <p:nvPr/>
        </p:nvSpPr>
        <p:spPr bwMode="auto">
          <a:xfrm>
            <a:off x="3886200" y="3314700"/>
            <a:ext cx="0" cy="5715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11" name="Line 7"/>
          <p:cNvSpPr>
            <a:spLocks noChangeShapeType="1"/>
          </p:cNvSpPr>
          <p:nvPr/>
        </p:nvSpPr>
        <p:spPr bwMode="auto">
          <a:xfrm>
            <a:off x="4343400" y="4800600"/>
            <a:ext cx="0" cy="47783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86800" cy="685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Shared Memory Multiprocessor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8580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15" name="Rectangle 11"/>
          <p:cNvSpPr>
            <a:spLocks noChangeArrowheads="1"/>
          </p:cNvSpPr>
          <p:nvPr/>
        </p:nvSpPr>
        <p:spPr bwMode="auto">
          <a:xfrm>
            <a:off x="73152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3152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5025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18" name="Rectangle 14"/>
          <p:cNvSpPr>
            <a:spLocks noChangeArrowheads="1"/>
          </p:cNvSpPr>
          <p:nvPr/>
        </p:nvSpPr>
        <p:spPr bwMode="auto">
          <a:xfrm>
            <a:off x="71310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19" name="Line 15"/>
          <p:cNvSpPr>
            <a:spLocks noChangeShapeType="1"/>
          </p:cNvSpPr>
          <p:nvPr/>
        </p:nvSpPr>
        <p:spPr bwMode="auto">
          <a:xfrm>
            <a:off x="79248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2390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3810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23" name="Rectangle 19"/>
          <p:cNvSpPr>
            <a:spLocks noChangeArrowheads="1"/>
          </p:cNvSpPr>
          <p:nvPr/>
        </p:nvSpPr>
        <p:spPr bwMode="auto">
          <a:xfrm>
            <a:off x="8382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8382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10255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26" name="Rectangle 22"/>
          <p:cNvSpPr>
            <a:spLocks noChangeArrowheads="1"/>
          </p:cNvSpPr>
          <p:nvPr/>
        </p:nvSpPr>
        <p:spPr bwMode="auto">
          <a:xfrm>
            <a:off x="6540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27" name="Line 23"/>
          <p:cNvSpPr>
            <a:spLocks noChangeShapeType="1"/>
          </p:cNvSpPr>
          <p:nvPr/>
        </p:nvSpPr>
        <p:spPr bwMode="auto">
          <a:xfrm>
            <a:off x="14478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7620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25146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31" name="Rectangle 27"/>
          <p:cNvSpPr>
            <a:spLocks noChangeArrowheads="1"/>
          </p:cNvSpPr>
          <p:nvPr/>
        </p:nvSpPr>
        <p:spPr bwMode="auto">
          <a:xfrm>
            <a:off x="29718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29718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31591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34" name="Rectangle 30"/>
          <p:cNvSpPr>
            <a:spLocks noChangeArrowheads="1"/>
          </p:cNvSpPr>
          <p:nvPr/>
        </p:nvSpPr>
        <p:spPr bwMode="auto">
          <a:xfrm>
            <a:off x="27876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35" name="Line 31"/>
          <p:cNvSpPr>
            <a:spLocks noChangeShapeType="1"/>
          </p:cNvSpPr>
          <p:nvPr/>
        </p:nvSpPr>
        <p:spPr bwMode="auto">
          <a:xfrm>
            <a:off x="35814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28956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47244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39" name="Rectangle 35"/>
          <p:cNvSpPr>
            <a:spLocks noChangeArrowheads="1"/>
          </p:cNvSpPr>
          <p:nvPr/>
        </p:nvSpPr>
        <p:spPr bwMode="auto">
          <a:xfrm>
            <a:off x="51816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51816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53689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42" name="Rectangle 38"/>
          <p:cNvSpPr>
            <a:spLocks noChangeArrowheads="1"/>
          </p:cNvSpPr>
          <p:nvPr/>
        </p:nvSpPr>
        <p:spPr bwMode="auto">
          <a:xfrm>
            <a:off x="49974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43" name="Line 39"/>
          <p:cNvSpPr>
            <a:spLocks noChangeShapeType="1"/>
          </p:cNvSpPr>
          <p:nvPr/>
        </p:nvSpPr>
        <p:spPr bwMode="auto">
          <a:xfrm>
            <a:off x="57912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37" name="Text Box 40"/>
          <p:cNvSpPr txBox="1">
            <a:spLocks noChangeArrowheads="1"/>
          </p:cNvSpPr>
          <p:nvPr/>
        </p:nvSpPr>
        <p:spPr bwMode="auto">
          <a:xfrm>
            <a:off x="51054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04745" name="Line 41"/>
          <p:cNvSpPr>
            <a:spLocks noChangeShapeType="1"/>
          </p:cNvSpPr>
          <p:nvPr/>
        </p:nvSpPr>
        <p:spPr bwMode="auto">
          <a:xfrm>
            <a:off x="1447800" y="3429000"/>
            <a:ext cx="0" cy="47783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6" name="Line 42"/>
          <p:cNvSpPr>
            <a:spLocks noChangeShapeType="1"/>
          </p:cNvSpPr>
          <p:nvPr/>
        </p:nvSpPr>
        <p:spPr bwMode="auto">
          <a:xfrm>
            <a:off x="5791200" y="3352800"/>
            <a:ext cx="0" cy="533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7" name="Line 43"/>
          <p:cNvSpPr>
            <a:spLocks noChangeShapeType="1"/>
          </p:cNvSpPr>
          <p:nvPr/>
        </p:nvSpPr>
        <p:spPr bwMode="auto">
          <a:xfrm>
            <a:off x="7924800" y="3352800"/>
            <a:ext cx="0" cy="533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8" name="Line 44"/>
          <p:cNvSpPr>
            <a:spLocks noChangeShapeType="1"/>
          </p:cNvSpPr>
          <p:nvPr/>
        </p:nvSpPr>
        <p:spPr bwMode="auto">
          <a:xfrm>
            <a:off x="1447800" y="3886200"/>
            <a:ext cx="65532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9" name="AutoShape 45"/>
          <p:cNvSpPr>
            <a:spLocks noChangeArrowheads="1"/>
          </p:cNvSpPr>
          <p:nvPr/>
        </p:nvSpPr>
        <p:spPr bwMode="auto">
          <a:xfrm>
            <a:off x="3810000" y="3886200"/>
            <a:ext cx="990600" cy="914400"/>
          </a:xfrm>
          <a:prstGeom prst="diamond">
            <a:avLst/>
          </a:prstGeom>
          <a:solidFill>
            <a:srgbClr val="CCE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50" name="Line 46"/>
          <p:cNvSpPr>
            <a:spLocks noChangeShapeType="1"/>
          </p:cNvSpPr>
          <p:nvPr/>
        </p:nvSpPr>
        <p:spPr bwMode="auto">
          <a:xfrm flipH="1">
            <a:off x="3124200" y="4343400"/>
            <a:ext cx="6858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44" name="Text Box 47"/>
          <p:cNvSpPr txBox="1">
            <a:spLocks noChangeArrowheads="1"/>
          </p:cNvSpPr>
          <p:nvPr/>
        </p:nvSpPr>
        <p:spPr bwMode="auto">
          <a:xfrm>
            <a:off x="4784725" y="41513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Interconnect</a:t>
            </a:r>
          </a:p>
        </p:txBody>
      </p:sp>
      <p:sp>
        <p:nvSpPr>
          <p:cNvPr id="25645" name="Text Box 48"/>
          <p:cNvSpPr txBox="1">
            <a:spLocks noChangeArrowheads="1"/>
          </p:cNvSpPr>
          <p:nvPr/>
        </p:nvSpPr>
        <p:spPr bwMode="auto">
          <a:xfrm>
            <a:off x="5943600" y="4419600"/>
            <a:ext cx="29718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Memory: centralized with </a:t>
            </a:r>
            <a:r>
              <a:rPr lang="en-US" altLang="zh-TW" sz="16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Uniform Memory Access time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(“</a:t>
            </a:r>
            <a:r>
              <a:rPr lang="en-US" altLang="zh-TW" sz="16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uma</a:t>
            </a: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”) and bus interconnect, I/O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Examples: Sun Enterprise 6000, SGI Challenge, Intel SystemPro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6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163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F84E508-5B12-4671-8A5F-6AB2D7789611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206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Cache Coherence Problem</a:t>
            </a:r>
          </a:p>
        </p:txBody>
      </p:sp>
      <p:sp>
        <p:nvSpPr>
          <p:cNvPr id="257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978400"/>
            <a:ext cx="7772400" cy="111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Processor 3 does not see the value written by processor 0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175125" y="4343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6389" name="Text Box 5"/>
          <p:cNvSpPr txBox="1">
            <a:spLocks noChangeArrowheads="1"/>
          </p:cNvSpPr>
          <p:nvPr/>
        </p:nvSpPr>
        <p:spPr bwMode="auto">
          <a:xfrm>
            <a:off x="974725" y="2017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457200" y="1905000"/>
            <a:ext cx="7543800" cy="2895600"/>
            <a:chOff x="288" y="1200"/>
            <a:chExt cx="4752" cy="1824"/>
          </a:xfrm>
        </p:grpSpPr>
        <p:grpSp>
          <p:nvGrpSpPr>
            <p:cNvPr id="28685" name="Group 7"/>
            <p:cNvGrpSpPr>
              <a:grpSpLocks/>
            </p:cNvGrpSpPr>
            <p:nvPr/>
          </p:nvGrpSpPr>
          <p:grpSpPr bwMode="auto">
            <a:xfrm>
              <a:off x="288" y="1200"/>
              <a:ext cx="4752" cy="1824"/>
              <a:chOff x="288" y="1200"/>
              <a:chExt cx="4752" cy="1824"/>
            </a:xfrm>
          </p:grpSpPr>
          <p:sp>
            <p:nvSpPr>
              <p:cNvPr id="2576392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393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394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693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694" name="Text Box 12"/>
              <p:cNvSpPr txBox="1">
                <a:spLocks noChangeArrowheads="1"/>
              </p:cNvSpPr>
              <p:nvPr/>
            </p:nvSpPr>
            <p:spPr bwMode="auto">
              <a:xfrm>
                <a:off x="1968" y="268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MEM</a:t>
                </a:r>
              </a:p>
            </p:txBody>
          </p:sp>
          <p:sp>
            <p:nvSpPr>
              <p:cNvPr id="28695" name="Text Box 13"/>
              <p:cNvSpPr txBox="1">
                <a:spLocks noChangeArrowheads="1"/>
              </p:cNvSpPr>
              <p:nvPr/>
            </p:nvSpPr>
            <p:spPr bwMode="auto">
              <a:xfrm>
                <a:off x="288" y="1296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P0</a:t>
                </a:r>
              </a:p>
            </p:txBody>
          </p:sp>
          <p:sp>
            <p:nvSpPr>
              <p:cNvPr id="2576398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399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0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1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02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01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0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P1</a:t>
                </a:r>
              </a:p>
            </p:txBody>
          </p:sp>
          <p:sp>
            <p:nvSpPr>
              <p:cNvPr id="2576405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6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07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06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07" name="Text Box 25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P2</a:t>
                </a:r>
              </a:p>
            </p:txBody>
          </p:sp>
          <p:sp>
            <p:nvSpPr>
              <p:cNvPr id="2576410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11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12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11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12" name="Text Box 30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P3</a:t>
                </a:r>
              </a:p>
            </p:txBody>
          </p:sp>
          <p:sp>
            <p:nvSpPr>
              <p:cNvPr id="2576415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76416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7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8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9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76420" name="Text Box 36"/>
          <p:cNvSpPr txBox="1">
            <a:spLocks noChangeArrowheads="1"/>
          </p:cNvSpPr>
          <p:nvPr/>
        </p:nvSpPr>
        <p:spPr bwMode="auto">
          <a:xfrm>
            <a:off x="426720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6421" name="Text Box 37"/>
          <p:cNvSpPr txBox="1">
            <a:spLocks noChangeArrowheads="1"/>
          </p:cNvSpPr>
          <p:nvPr/>
        </p:nvSpPr>
        <p:spPr bwMode="auto">
          <a:xfrm>
            <a:off x="10668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6422" name="Text Box 38"/>
          <p:cNvSpPr txBox="1">
            <a:spLocks noChangeArrowheads="1"/>
          </p:cNvSpPr>
          <p:nvPr/>
        </p:nvSpPr>
        <p:spPr bwMode="auto">
          <a:xfrm>
            <a:off x="971550" y="19812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W: X = 17</a:t>
            </a:r>
          </a:p>
        </p:txBody>
      </p:sp>
      <p:sp>
        <p:nvSpPr>
          <p:cNvPr id="2576423" name="Text Box 39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sp>
        <p:nvSpPr>
          <p:cNvPr id="2576424" name="Text Box 40"/>
          <p:cNvSpPr txBox="1">
            <a:spLocks noChangeArrowheads="1"/>
          </p:cNvSpPr>
          <p:nvPr/>
        </p:nvSpPr>
        <p:spPr bwMode="auto">
          <a:xfrm>
            <a:off x="498475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</p:spTree>
    <p:extLst>
      <p:ext uri="{BB962C8B-B14F-4D97-AF65-F5344CB8AC3E}">
        <p14:creationId xmlns:p14="http://schemas.microsoft.com/office/powerpoint/2010/main" val="25260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40" dur="2000" fill="hold"/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6387" grpId="0" build="p"/>
      <p:bldP spid="2576389" grpId="0"/>
      <p:bldP spid="2576389" grpId="1"/>
      <p:bldP spid="2576420" grpId="0"/>
      <p:bldP spid="2576420" grpId="1"/>
      <p:bldP spid="2576420" grpId="2"/>
      <p:bldP spid="2576421" grpId="0"/>
      <p:bldP spid="2576422" grpId="0"/>
      <p:bldP spid="2576422" grpId="1"/>
      <p:bldP spid="2576423" grpId="0"/>
      <p:bldP spid="2576423" grpId="1"/>
      <p:bldP spid="2576424" grpId="0"/>
      <p:bldP spid="2576424" grpId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E95D24A-B0C0-4CDA-95C8-E9250DAAEF6B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207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Write Through does not help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062538"/>
            <a:ext cx="7772400" cy="1033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Processor 3 sees 42 in cache (does not get the correct value (17) from memory.</a:t>
            </a:r>
          </a:p>
        </p:txBody>
      </p:sp>
      <p:sp>
        <p:nvSpPr>
          <p:cNvPr id="2577412" name="Text Box 4"/>
          <p:cNvSpPr txBox="1">
            <a:spLocks noChangeArrowheads="1"/>
          </p:cNvSpPr>
          <p:nvPr/>
        </p:nvSpPr>
        <p:spPr bwMode="auto">
          <a:xfrm>
            <a:off x="4175125" y="4343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13" name="Text Box 5"/>
          <p:cNvSpPr txBox="1">
            <a:spLocks noChangeArrowheads="1"/>
          </p:cNvSpPr>
          <p:nvPr/>
        </p:nvSpPr>
        <p:spPr bwMode="auto">
          <a:xfrm>
            <a:off x="974725" y="2017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533400" y="1905000"/>
            <a:ext cx="7467600" cy="2895600"/>
            <a:chOff x="336" y="1200"/>
            <a:chExt cx="4704" cy="1824"/>
          </a:xfrm>
        </p:grpSpPr>
        <p:grpSp>
          <p:nvGrpSpPr>
            <p:cNvPr id="29711" name="Group 7"/>
            <p:cNvGrpSpPr>
              <a:grpSpLocks/>
            </p:cNvGrpSpPr>
            <p:nvPr/>
          </p:nvGrpSpPr>
          <p:grpSpPr bwMode="auto">
            <a:xfrm>
              <a:off x="336" y="1200"/>
              <a:ext cx="4704" cy="1824"/>
              <a:chOff x="336" y="1200"/>
              <a:chExt cx="4704" cy="1824"/>
            </a:xfrm>
          </p:grpSpPr>
          <p:sp>
            <p:nvSpPr>
              <p:cNvPr id="2577416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17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18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19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20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MEM</a:t>
                </a:r>
              </a:p>
            </p:txBody>
          </p:sp>
          <p:sp>
            <p:nvSpPr>
              <p:cNvPr id="29721" name="Text Box 13"/>
              <p:cNvSpPr txBox="1">
                <a:spLocks noChangeArrowheads="1"/>
              </p:cNvSpPr>
              <p:nvPr/>
            </p:nvSpPr>
            <p:spPr bwMode="auto">
              <a:xfrm>
                <a:off x="336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P0</a:t>
                </a:r>
              </a:p>
            </p:txBody>
          </p:sp>
          <p:sp>
            <p:nvSpPr>
              <p:cNvPr id="2577422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3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4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5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26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27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2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P1</a:t>
                </a:r>
              </a:p>
            </p:txBody>
          </p:sp>
          <p:sp>
            <p:nvSpPr>
              <p:cNvPr id="2577429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30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31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32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33" name="Text Box 25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P2</a:t>
                </a:r>
              </a:p>
            </p:txBody>
          </p:sp>
          <p:sp>
            <p:nvSpPr>
              <p:cNvPr id="2577434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35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36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37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38" name="Text Box 30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P3</a:t>
                </a:r>
              </a:p>
            </p:txBody>
          </p:sp>
          <p:sp>
            <p:nvSpPr>
              <p:cNvPr id="2577439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77440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1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2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3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77444" name="Text Box 36"/>
          <p:cNvSpPr txBox="1">
            <a:spLocks noChangeArrowheads="1"/>
          </p:cNvSpPr>
          <p:nvPr/>
        </p:nvSpPr>
        <p:spPr bwMode="auto">
          <a:xfrm>
            <a:off x="426720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45" name="Text Box 37"/>
          <p:cNvSpPr txBox="1">
            <a:spLocks noChangeArrowheads="1"/>
          </p:cNvSpPr>
          <p:nvPr/>
        </p:nvSpPr>
        <p:spPr bwMode="auto">
          <a:xfrm>
            <a:off x="10668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7446" name="Text Box 38"/>
          <p:cNvSpPr txBox="1">
            <a:spLocks noChangeArrowheads="1"/>
          </p:cNvSpPr>
          <p:nvPr/>
        </p:nvSpPr>
        <p:spPr bwMode="auto">
          <a:xfrm>
            <a:off x="971550" y="19812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W: X = 17</a:t>
            </a:r>
          </a:p>
        </p:txBody>
      </p:sp>
      <p:sp>
        <p:nvSpPr>
          <p:cNvPr id="2577447" name="Text Box 39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sp>
        <p:nvSpPr>
          <p:cNvPr id="2577448" name="Text Box 40"/>
          <p:cNvSpPr txBox="1">
            <a:spLocks noChangeArrowheads="1"/>
          </p:cNvSpPr>
          <p:nvPr/>
        </p:nvSpPr>
        <p:spPr bwMode="auto">
          <a:xfrm>
            <a:off x="498475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49" name="Text Box 41"/>
          <p:cNvSpPr txBox="1">
            <a:spLocks noChangeArrowheads="1"/>
          </p:cNvSpPr>
          <p:nvPr/>
        </p:nvSpPr>
        <p:spPr bwMode="auto">
          <a:xfrm>
            <a:off x="1219200" y="336708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7450" name="Text Box 42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</p:spTree>
    <p:extLst>
      <p:ext uri="{BB962C8B-B14F-4D97-AF65-F5344CB8AC3E}">
        <p14:creationId xmlns:p14="http://schemas.microsoft.com/office/powerpoint/2010/main" val="23157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28" dur="2000" fill="hold"/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06898 C 2.77778E-6 0.09977 0.08646 0.13797 0.15712 0.13797 L 0.31423 0.13797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6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7411" grpId="0" build="p"/>
      <p:bldP spid="2577412" grpId="0"/>
      <p:bldP spid="2577413" grpId="0"/>
      <p:bldP spid="2577413" grpId="1"/>
      <p:bldP spid="2577444" grpId="0"/>
      <p:bldP spid="2577444" grpId="1"/>
      <p:bldP spid="2577444" grpId="2"/>
      <p:bldP spid="2577445" grpId="0"/>
      <p:bldP spid="2577446" grpId="0"/>
      <p:bldP spid="2577446" grpId="1"/>
      <p:bldP spid="2577447" grpId="0"/>
      <p:bldP spid="2577447" grpId="1"/>
      <p:bldP spid="2577448" grpId="0"/>
      <p:bldP spid="2577448" grpId="1"/>
      <p:bldP spid="2577449" grpId="0"/>
      <p:bldP spid="2577449" grpId="1"/>
      <p:bldP spid="2577450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B64798-299B-4A87-8734-B1163FBE4732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208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45488" cy="4222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Why Don’t Processors Share Cache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4876800"/>
          </a:xfrm>
        </p:spPr>
        <p:txBody>
          <a:bodyPr lIns="90488" tIns="44450" rIns="90488" bIns="44450"/>
          <a:lstStyle/>
          <a:p>
            <a:pPr marL="203200" indent="-203200">
              <a:buFontTx/>
              <a:buNone/>
            </a:pPr>
            <a:r>
              <a:rPr lang="en-US" altLang="zh-TW" sz="3200" dirty="0" smtClean="0">
                <a:ea typeface="新細明體" pitchFamily="18" charset="-120"/>
              </a:rPr>
              <a:t>Advantages</a:t>
            </a:r>
          </a:p>
          <a:p>
            <a:pPr marL="203200" indent="-203200"/>
            <a:r>
              <a:rPr lang="en-US" altLang="zh-TW" dirty="0" smtClean="0">
                <a:ea typeface="新細明體" pitchFamily="18" charset="-120"/>
              </a:rPr>
              <a:t>Cache placement identical to single cache</a:t>
            </a:r>
          </a:p>
          <a:p>
            <a:pPr marL="685800" lvl="1" indent="-190500"/>
            <a:r>
              <a:rPr lang="en-US" altLang="zh-TW" dirty="0" smtClean="0">
                <a:ea typeface="新細明體" pitchFamily="18" charset="-120"/>
              </a:rPr>
              <a:t>only one copy of any cached block</a:t>
            </a:r>
          </a:p>
          <a:p>
            <a:pPr marL="203200" indent="-203200">
              <a:buFontTx/>
              <a:buNone/>
            </a:pPr>
            <a:r>
              <a:rPr lang="en-US" altLang="zh-TW" sz="3200" dirty="0" smtClean="0">
                <a:ea typeface="新細明體" pitchFamily="18" charset="-120"/>
              </a:rPr>
              <a:t>Disadvantages</a:t>
            </a:r>
          </a:p>
          <a:p>
            <a:pPr marL="203200" indent="-203200"/>
            <a:r>
              <a:rPr lang="en-US" altLang="zh-TW" dirty="0" smtClean="0">
                <a:ea typeface="新細明體" pitchFamily="18" charset="-120"/>
              </a:rPr>
              <a:t>Bandwidth limitation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410200" y="2484437"/>
            <a:ext cx="3124200" cy="4144963"/>
            <a:chOff x="0" y="480"/>
            <a:chExt cx="1968" cy="2611"/>
          </a:xfrm>
        </p:grpSpPr>
        <p:sp>
          <p:nvSpPr>
            <p:cNvPr id="2532358" name="Oval 6"/>
            <p:cNvSpPr>
              <a:spLocks noChangeArrowheads="1"/>
            </p:cNvSpPr>
            <p:nvPr/>
          </p:nvSpPr>
          <p:spPr bwMode="auto">
            <a:xfrm>
              <a:off x="0" y="480"/>
              <a:ext cx="1968" cy="235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59" name="Line 7"/>
            <p:cNvSpPr>
              <a:spLocks noChangeShapeType="1"/>
            </p:cNvSpPr>
            <p:nvPr/>
          </p:nvSpPr>
          <p:spPr bwMode="auto">
            <a:xfrm>
              <a:off x="543" y="1280"/>
              <a:ext cx="3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0" name="Line 8"/>
            <p:cNvSpPr>
              <a:spLocks noChangeShapeType="1"/>
            </p:cNvSpPr>
            <p:nvPr/>
          </p:nvSpPr>
          <p:spPr bwMode="auto">
            <a:xfrm>
              <a:off x="864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1" name="Line 9"/>
            <p:cNvSpPr>
              <a:spLocks noChangeShapeType="1"/>
            </p:cNvSpPr>
            <p:nvPr/>
          </p:nvSpPr>
          <p:spPr bwMode="auto">
            <a:xfrm>
              <a:off x="1182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2" name="Line 10"/>
            <p:cNvSpPr>
              <a:spLocks noChangeShapeType="1"/>
            </p:cNvSpPr>
            <p:nvPr/>
          </p:nvSpPr>
          <p:spPr bwMode="auto">
            <a:xfrm>
              <a:off x="1500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3" name="Line 11"/>
            <p:cNvSpPr>
              <a:spLocks noChangeShapeType="1"/>
            </p:cNvSpPr>
            <p:nvPr/>
          </p:nvSpPr>
          <p:spPr bwMode="auto">
            <a:xfrm>
              <a:off x="546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4" name="Line 12"/>
            <p:cNvSpPr>
              <a:spLocks noChangeShapeType="1"/>
            </p:cNvSpPr>
            <p:nvPr/>
          </p:nvSpPr>
          <p:spPr bwMode="auto">
            <a:xfrm>
              <a:off x="864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5" name="Line 13"/>
            <p:cNvSpPr>
              <a:spLocks noChangeShapeType="1"/>
            </p:cNvSpPr>
            <p:nvPr/>
          </p:nvSpPr>
          <p:spPr bwMode="auto">
            <a:xfrm>
              <a:off x="1182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6" name="Line 14"/>
            <p:cNvSpPr>
              <a:spLocks noChangeShapeType="1"/>
            </p:cNvSpPr>
            <p:nvPr/>
          </p:nvSpPr>
          <p:spPr bwMode="auto">
            <a:xfrm>
              <a:off x="1500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7" name="Freeform 15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68" name="Freeform 16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69" name="Freeform 17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0" name="Freeform 18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</a:path>
              </a:pathLst>
            </a:custGeom>
            <a:solidFill>
              <a:srgbClr val="CC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1" name="Line 19"/>
            <p:cNvSpPr>
              <a:spLocks noChangeShapeType="1"/>
            </p:cNvSpPr>
            <p:nvPr/>
          </p:nvSpPr>
          <p:spPr bwMode="auto">
            <a:xfrm>
              <a:off x="543" y="1120"/>
              <a:ext cx="3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72" name="Line 20"/>
            <p:cNvSpPr>
              <a:spLocks noChangeShapeType="1"/>
            </p:cNvSpPr>
            <p:nvPr/>
          </p:nvSpPr>
          <p:spPr bwMode="auto">
            <a:xfrm>
              <a:off x="1500" y="1123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73" name="Freeform 21"/>
            <p:cNvSpPr>
              <a:spLocks/>
            </p:cNvSpPr>
            <p:nvPr/>
          </p:nvSpPr>
          <p:spPr bwMode="auto">
            <a:xfrm>
              <a:off x="384" y="1200"/>
              <a:ext cx="1275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4" name="Freeform 22"/>
            <p:cNvSpPr>
              <a:spLocks/>
            </p:cNvSpPr>
            <p:nvPr/>
          </p:nvSpPr>
          <p:spPr bwMode="auto">
            <a:xfrm>
              <a:off x="384" y="1200"/>
              <a:ext cx="1296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5" name="Freeform 23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6" y="252"/>
                </a:cxn>
                <a:cxn ang="0">
                  <a:pos x="270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09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29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29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09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0" y="45"/>
                </a:cxn>
                <a:cxn ang="0">
                  <a:pos x="286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6" y="252"/>
                  </a:lnTo>
                  <a:lnTo>
                    <a:pt x="270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09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29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29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09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0" y="45"/>
                  </a:lnTo>
                  <a:lnTo>
                    <a:pt x="286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6" name="Freeform 24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6" y="64"/>
                </a:cxn>
                <a:cxn ang="0">
                  <a:pos x="270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09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29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29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09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0" y="270"/>
                </a:cxn>
                <a:cxn ang="0">
                  <a:pos x="286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6" y="64"/>
                  </a:lnTo>
                  <a:lnTo>
                    <a:pt x="270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09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29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29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09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0" y="270"/>
                  </a:lnTo>
                  <a:lnTo>
                    <a:pt x="286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solidFill>
              <a:srgbClr val="CCEC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7" name="Freeform 25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8" name="Freeform 26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49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38" y="951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917" y="1081"/>
              <a:ext cx="2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Switch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771" y="1950"/>
              <a:ext cx="5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Main memory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45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1495" y="953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790" y="1375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790" y="1858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824" y="1449"/>
              <a:ext cx="45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First-level $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32388" name="Freeform 36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2" y="31"/>
                </a:cxn>
                <a:cxn ang="0">
                  <a:pos x="39" y="34"/>
                </a:cxn>
                <a:cxn ang="0">
                  <a:pos x="39" y="37"/>
                </a:cxn>
                <a:cxn ang="0">
                  <a:pos x="37" y="39"/>
                </a:cxn>
                <a:cxn ang="0">
                  <a:pos x="34" y="42"/>
                </a:cxn>
                <a:cxn ang="0">
                  <a:pos x="29" y="42"/>
                </a:cxn>
                <a:cxn ang="0">
                  <a:pos x="26" y="45"/>
                </a:cxn>
                <a:cxn ang="0">
                  <a:pos x="23" y="45"/>
                </a:cxn>
                <a:cxn ang="0">
                  <a:pos x="18" y="45"/>
                </a:cxn>
                <a:cxn ang="0">
                  <a:pos x="15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7" y="37"/>
                </a:cxn>
                <a:cxn ang="0">
                  <a:pos x="5" y="34"/>
                </a:cxn>
                <a:cxn ang="0">
                  <a:pos x="2" y="31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2" y="15"/>
                </a:cxn>
                <a:cxn ang="0">
                  <a:pos x="2" y="13"/>
                </a:cxn>
                <a:cxn ang="0">
                  <a:pos x="5" y="8"/>
                </a:cxn>
                <a:cxn ang="0">
                  <a:pos x="7" y="5"/>
                </a:cxn>
                <a:cxn ang="0">
                  <a:pos x="10" y="5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7" y="5"/>
                </a:cxn>
                <a:cxn ang="0">
                  <a:pos x="39" y="5"/>
                </a:cxn>
                <a:cxn ang="0">
                  <a:pos x="39" y="8"/>
                </a:cxn>
                <a:cxn ang="0">
                  <a:pos x="42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2" y="31"/>
                  </a:lnTo>
                  <a:lnTo>
                    <a:pt x="39" y="34"/>
                  </a:lnTo>
                  <a:lnTo>
                    <a:pt x="39" y="37"/>
                  </a:lnTo>
                  <a:lnTo>
                    <a:pt x="37" y="39"/>
                  </a:lnTo>
                  <a:lnTo>
                    <a:pt x="34" y="42"/>
                  </a:lnTo>
                  <a:lnTo>
                    <a:pt x="29" y="42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18" y="45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0" y="39"/>
                  </a:lnTo>
                  <a:lnTo>
                    <a:pt x="7" y="37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5" y="8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89" name="Freeform 37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2" y="13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7" y="5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29"/>
                </a:cxn>
                <a:cxn ang="0">
                  <a:pos x="2" y="31"/>
                </a:cxn>
                <a:cxn ang="0">
                  <a:pos x="5" y="34"/>
                </a:cxn>
                <a:cxn ang="0">
                  <a:pos x="7" y="37"/>
                </a:cxn>
                <a:cxn ang="0">
                  <a:pos x="10" y="39"/>
                </a:cxn>
                <a:cxn ang="0">
                  <a:pos x="13" y="42"/>
                </a:cxn>
                <a:cxn ang="0">
                  <a:pos x="15" y="42"/>
                </a:cxn>
                <a:cxn ang="0">
                  <a:pos x="1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29" y="42"/>
                </a:cxn>
                <a:cxn ang="0">
                  <a:pos x="34" y="42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39" y="34"/>
                </a:cxn>
                <a:cxn ang="0">
                  <a:pos x="42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2" y="13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3" y="45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4" y="42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39" y="34"/>
                  </a:lnTo>
                  <a:lnTo>
                    <a:pt x="42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0" name="Freeform 38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26"/>
                </a:cxn>
                <a:cxn ang="0">
                  <a:pos x="46" y="29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40" y="37"/>
                </a:cxn>
                <a:cxn ang="0">
                  <a:pos x="38" y="39"/>
                </a:cxn>
                <a:cxn ang="0">
                  <a:pos x="35" y="42"/>
                </a:cxn>
                <a:cxn ang="0">
                  <a:pos x="30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5" y="2"/>
                </a:cxn>
                <a:cxn ang="0">
                  <a:pos x="38" y="5"/>
                </a:cxn>
                <a:cxn ang="0">
                  <a:pos x="40" y="5"/>
                </a:cxn>
                <a:cxn ang="0">
                  <a:pos x="40" y="8"/>
                </a:cxn>
                <a:cxn ang="0">
                  <a:pos x="43" y="13"/>
                </a:cxn>
                <a:cxn ang="0">
                  <a:pos x="46" y="15"/>
                </a:cxn>
                <a:cxn ang="0">
                  <a:pos x="46" y="18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26"/>
                  </a:lnTo>
                  <a:lnTo>
                    <a:pt x="46" y="29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40" y="37"/>
                  </a:lnTo>
                  <a:lnTo>
                    <a:pt x="38" y="39"/>
                  </a:lnTo>
                  <a:lnTo>
                    <a:pt x="35" y="42"/>
                  </a:lnTo>
                  <a:lnTo>
                    <a:pt x="30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5" y="2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3" y="13"/>
                  </a:lnTo>
                  <a:lnTo>
                    <a:pt x="46" y="15"/>
                  </a:lnTo>
                  <a:lnTo>
                    <a:pt x="46" y="18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1" name="Freeform 39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18"/>
                </a:cxn>
                <a:cxn ang="0">
                  <a:pos x="46" y="15"/>
                </a:cxn>
                <a:cxn ang="0">
                  <a:pos x="43" y="13"/>
                </a:cxn>
                <a:cxn ang="0">
                  <a:pos x="40" y="8"/>
                </a:cxn>
                <a:cxn ang="0">
                  <a:pos x="40" y="5"/>
                </a:cxn>
                <a:cxn ang="0">
                  <a:pos x="38" y="5"/>
                </a:cxn>
                <a:cxn ang="0">
                  <a:pos x="35" y="2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2"/>
                </a:cxn>
                <a:cxn ang="0">
                  <a:pos x="35" y="42"/>
                </a:cxn>
                <a:cxn ang="0">
                  <a:pos x="38" y="39"/>
                </a:cxn>
                <a:cxn ang="0">
                  <a:pos x="40" y="37"/>
                </a:cxn>
                <a:cxn ang="0">
                  <a:pos x="40" y="34"/>
                </a:cxn>
                <a:cxn ang="0">
                  <a:pos x="43" y="31"/>
                </a:cxn>
                <a:cxn ang="0">
                  <a:pos x="46" y="29"/>
                </a:cxn>
                <a:cxn ang="0">
                  <a:pos x="46" y="26"/>
                </a:cxn>
                <a:cxn ang="0">
                  <a:pos x="46" y="21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18"/>
                  </a:lnTo>
                  <a:lnTo>
                    <a:pt x="46" y="15"/>
                  </a:lnTo>
                  <a:lnTo>
                    <a:pt x="43" y="13"/>
                  </a:lnTo>
                  <a:lnTo>
                    <a:pt x="40" y="8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5" y="2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2"/>
                  </a:lnTo>
                  <a:lnTo>
                    <a:pt x="35" y="42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0" y="34"/>
                  </a:lnTo>
                  <a:lnTo>
                    <a:pt x="43" y="31"/>
                  </a:lnTo>
                  <a:lnTo>
                    <a:pt x="46" y="29"/>
                  </a:lnTo>
                  <a:lnTo>
                    <a:pt x="46" y="26"/>
                  </a:lnTo>
                  <a:lnTo>
                    <a:pt x="46" y="21"/>
                  </a:lnTo>
                  <a:lnTo>
                    <a:pt x="46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2" name="Freeform 40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3" y="31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7" y="39"/>
                </a:cxn>
                <a:cxn ang="0">
                  <a:pos x="35" y="42"/>
                </a:cxn>
                <a:cxn ang="0">
                  <a:pos x="32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21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3" y="26"/>
                </a:cxn>
                <a:cxn ang="0">
                  <a:pos x="0" y="21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5" y="2"/>
                </a:cxn>
                <a:cxn ang="0">
                  <a:pos x="37" y="5"/>
                </a:cxn>
                <a:cxn ang="0">
                  <a:pos x="40" y="5"/>
                </a:cxn>
                <a:cxn ang="0">
                  <a:pos x="43" y="8"/>
                </a:cxn>
                <a:cxn ang="0">
                  <a:pos x="43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3" y="31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7" y="39"/>
                  </a:lnTo>
                  <a:lnTo>
                    <a:pt x="35" y="42"/>
                  </a:lnTo>
                  <a:lnTo>
                    <a:pt x="32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1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5" y="2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8"/>
                  </a:lnTo>
                  <a:lnTo>
                    <a:pt x="43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3" name="Freeform 41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3" y="13"/>
                </a:cxn>
                <a:cxn ang="0">
                  <a:pos x="43" y="8"/>
                </a:cxn>
                <a:cxn ang="0">
                  <a:pos x="40" y="5"/>
                </a:cxn>
                <a:cxn ang="0">
                  <a:pos x="37" y="5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3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21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2" y="42"/>
                </a:cxn>
                <a:cxn ang="0">
                  <a:pos x="35" y="42"/>
                </a:cxn>
                <a:cxn ang="0">
                  <a:pos x="37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3" y="13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7" y="5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3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2" y="42"/>
                  </a:lnTo>
                  <a:lnTo>
                    <a:pt x="35" y="42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0762" name="Text Box 42"/>
            <p:cNvSpPr txBox="1">
              <a:spLocks noChangeArrowheads="1"/>
            </p:cNvSpPr>
            <p:nvPr/>
          </p:nvSpPr>
          <p:spPr bwMode="auto">
            <a:xfrm>
              <a:off x="576" y="2928"/>
              <a:ext cx="86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1pPr>
              <a:lvl2pPr marL="742950" indent="-28575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2pPr>
              <a:lvl3pPr marL="11430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3pPr>
              <a:lvl4pPr marL="16002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4pPr>
              <a:lvl5pPr marL="20574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b="1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Shared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32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</p:spTree>
    <p:extLst>
      <p:ext uri="{BB962C8B-B14F-4D97-AF65-F5344CB8AC3E}">
        <p14:creationId xmlns:p14="http://schemas.microsoft.com/office/powerpoint/2010/main" val="38817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A15B8-4670-491F-8EF4-7BE2901DC458}" type="slidenum">
              <a:rPr lang="en-US"/>
              <a:pPr/>
              <a:t>21</a:t>
            </a:fld>
            <a:endParaRPr lang="en-US"/>
          </a:p>
        </p:txBody>
      </p:sp>
      <p:sp>
        <p:nvSpPr>
          <p:cNvPr id="222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365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 Operation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2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334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2800" dirty="0"/>
              <a:t>If an instruction or operand is required by the CPU, the levels of the memory hierarchy are searched for the item starting with the level closest to the CPU (Level 1 cache):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found, it’s delivered to the CPU resulting in a cache hit.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missing from an upper level, resulting in a miss, the level just below is searched. 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For systems with several levels of cache, the search continues with cache level 2, 3 etc.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all levels of cache report a miss then main memory is accessed.</a:t>
            </a:r>
          </a:p>
          <a:p>
            <a:pPr marL="1085850" lvl="2">
              <a:spcBef>
                <a:spcPct val="50000"/>
              </a:spcBef>
            </a:pPr>
            <a:r>
              <a:rPr lang="en-US" dirty="0"/>
              <a:t>CPU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cache 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memory:  Managed by hardware.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not found in main memory resulting in a page fault, then disk (virtual memory), is accessed for the item.</a:t>
            </a:r>
          </a:p>
          <a:p>
            <a:pPr marL="1085850" lvl="2">
              <a:spcBef>
                <a:spcPct val="50000"/>
              </a:spcBef>
            </a:pPr>
            <a:r>
              <a:rPr lang="en-US" dirty="0"/>
              <a:t>Memory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disk:   Managed by hardware and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6826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3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FD5354-A506-4BD3-A561-FB3D4CCA5A20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211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0488" tIns="44450" rIns="90488" bIns="44450"/>
          <a:lstStyle/>
          <a:p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Distributed Cache: Snoopy Cache-Coherence Protocols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3657600"/>
            <a:ext cx="8534400" cy="2438400"/>
          </a:xfrm>
        </p:spPr>
        <p:txBody>
          <a:bodyPr lIns="90488" tIns="44450" rIns="90488" bIns="44450"/>
          <a:lstStyle/>
          <a:p>
            <a:pPr marL="203200" indent="-203200"/>
            <a:r>
              <a:rPr lang="en-US" altLang="zh-TW" smtClean="0">
                <a:ea typeface="新細明體" pitchFamily="18" charset="-120"/>
              </a:rPr>
              <a:t>Bus is a broadcast medium &amp; caches know what they have</a:t>
            </a:r>
          </a:p>
          <a:p>
            <a:pPr marL="685800" lvl="1" indent="-190500"/>
            <a:r>
              <a:rPr lang="en-US" altLang="zh-TW" smtClean="0">
                <a:ea typeface="新細明體" pitchFamily="18" charset="-120"/>
              </a:rPr>
              <a:t>bus protocol: arbitration, command/addr, data</a:t>
            </a:r>
          </a:p>
          <a:p>
            <a:pPr marL="685800" lvl="1" indent="-190500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=&gt; Every device observes every transaction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838200" y="914400"/>
            <a:ext cx="1420813" cy="727075"/>
            <a:chOff x="788" y="927"/>
            <a:chExt cx="895" cy="458"/>
          </a:xfrm>
        </p:grpSpPr>
        <p:sp>
          <p:nvSpPr>
            <p:cNvPr id="2581509" name="Rectangle 5"/>
            <p:cNvSpPr>
              <a:spLocks noChangeArrowheads="1"/>
            </p:cNvSpPr>
            <p:nvPr/>
          </p:nvSpPr>
          <p:spPr bwMode="auto">
            <a:xfrm>
              <a:off x="788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1510" name="Rectangle 6"/>
            <p:cNvSpPr>
              <a:spLocks noChangeArrowheads="1"/>
            </p:cNvSpPr>
            <p:nvPr/>
          </p:nvSpPr>
          <p:spPr bwMode="auto">
            <a:xfrm>
              <a:off x="932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1511" name="Rectangle 7"/>
            <p:cNvSpPr>
              <a:spLocks noChangeArrowheads="1"/>
            </p:cNvSpPr>
            <p:nvPr/>
          </p:nvSpPr>
          <p:spPr bwMode="auto">
            <a:xfrm>
              <a:off x="1076" y="1252"/>
              <a:ext cx="520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1755" name="Rectangle 8"/>
            <p:cNvSpPr>
              <a:spLocks noChangeArrowheads="1"/>
            </p:cNvSpPr>
            <p:nvPr/>
          </p:nvSpPr>
          <p:spPr bwMode="auto">
            <a:xfrm>
              <a:off x="1159" y="927"/>
              <a:ext cx="52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Address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2581513" name="Line 9"/>
            <p:cNvSpPr>
              <a:spLocks noChangeShapeType="1"/>
            </p:cNvSpPr>
            <p:nvPr/>
          </p:nvSpPr>
          <p:spPr bwMode="auto">
            <a:xfrm flipH="1">
              <a:off x="1020" y="1156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1514" name="Line 10"/>
            <p:cNvSpPr>
              <a:spLocks noChangeShapeType="1"/>
            </p:cNvSpPr>
            <p:nvPr/>
          </p:nvSpPr>
          <p:spPr bwMode="auto">
            <a:xfrm flipH="1">
              <a:off x="876" y="1012"/>
              <a:ext cx="296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1750" name="Picture 11" descr="0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6170613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2" descr="CA4HYF0D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828800"/>
            <a:ext cx="977900" cy="1346200"/>
          </a:xfrm>
        </p:spPr>
      </p:pic>
    </p:spTree>
    <p:extLst>
      <p:ext uri="{BB962C8B-B14F-4D97-AF65-F5344CB8AC3E}">
        <p14:creationId xmlns:p14="http://schemas.microsoft.com/office/powerpoint/2010/main" val="248951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0CF680-D1D0-476C-8CA4-EF42107F7189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212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Gulim" pitchFamily="34" charset="-127"/>
              </a:rPr>
              <a:t>Snooping Cache Coherency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667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 descr="CA4HYF0D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977900" cy="1346200"/>
          </a:xfrm>
          <a:solidFill>
            <a:srgbClr val="FF3300"/>
          </a:solidFill>
        </p:spPr>
      </p:pic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28600" y="4495800"/>
            <a:ext cx="8686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Cache Controller “snoops” all transactions on the shared bus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A transaction is a </a:t>
            </a:r>
            <a:r>
              <a:rPr lang="en-US" altLang="zh-TW" sz="2400">
                <a:solidFill>
                  <a:schemeClr val="tx1"/>
                </a:solidFill>
                <a:ea typeface="新細明體" pitchFamily="18" charset="-120"/>
              </a:rPr>
              <a:t>relevant transaction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if it involves a cache block currently contained in this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u="none">
                <a:solidFill>
                  <a:schemeClr val="tx1"/>
                </a:solidFill>
                <a:ea typeface="新細明體" pitchFamily="18" charset="-120"/>
              </a:rPr>
              <a:t> take action to ensure coherence (invalidate, update, or supply value)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zh-TW" u="none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26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096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6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Hardware Cache Coherence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buFontTx/>
              <a:buChar char="•"/>
            </a:pPr>
            <a:r>
              <a:rPr lang="en-US" altLang="zh-TW" sz="3200" b="1" u="none">
                <a:solidFill>
                  <a:srgbClr val="0000CC"/>
                </a:solidFill>
                <a:ea typeface="新細明體" pitchFamily="18" charset="-120"/>
              </a:rPr>
              <a:t>write-invalidate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Char char="•"/>
            </a:pPr>
            <a:r>
              <a:rPr lang="en-US" altLang="zh-TW" sz="3200" b="1" u="none">
                <a:solidFill>
                  <a:srgbClr val="0000CC"/>
                </a:solidFill>
                <a:ea typeface="新細明體" pitchFamily="18" charset="-120"/>
              </a:rPr>
              <a:t>write-update</a:t>
            </a:r>
            <a:r>
              <a:rPr lang="en-US" altLang="zh-TW" sz="3200" u="none">
                <a:solidFill>
                  <a:schemeClr val="tx1"/>
                </a:solidFill>
                <a:ea typeface="新細明體" pitchFamily="18" charset="-120"/>
              </a:rPr>
              <a:t> (also called distributed write)</a:t>
            </a:r>
          </a:p>
        </p:txBody>
      </p:sp>
      <p:sp>
        <p:nvSpPr>
          <p:cNvPr id="2583556" name="Oval 4"/>
          <p:cNvSpPr>
            <a:spLocks noChangeArrowheads="1"/>
          </p:cNvSpPr>
          <p:nvPr/>
        </p:nvSpPr>
        <p:spPr bwMode="auto">
          <a:xfrm>
            <a:off x="38163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37401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8" name="Oval 6"/>
          <p:cNvSpPr>
            <a:spLocks noChangeArrowheads="1"/>
          </p:cNvSpPr>
          <p:nvPr/>
        </p:nvSpPr>
        <p:spPr bwMode="auto">
          <a:xfrm>
            <a:off x="17589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9" name="Rectangle 7"/>
          <p:cNvSpPr>
            <a:spLocks noChangeArrowheads="1"/>
          </p:cNvSpPr>
          <p:nvPr/>
        </p:nvSpPr>
        <p:spPr bwMode="auto">
          <a:xfrm>
            <a:off x="16827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0" name="Rectangle 8"/>
          <p:cNvSpPr>
            <a:spLocks noChangeArrowheads="1"/>
          </p:cNvSpPr>
          <p:nvPr/>
        </p:nvSpPr>
        <p:spPr bwMode="auto">
          <a:xfrm>
            <a:off x="1889125" y="2438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2583561" name="Rectangle 9"/>
          <p:cNvSpPr>
            <a:spLocks noChangeArrowheads="1"/>
          </p:cNvSpPr>
          <p:nvPr/>
        </p:nvSpPr>
        <p:spPr bwMode="auto">
          <a:xfrm>
            <a:off x="669925" y="1600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invalidate --&gt;</a:t>
            </a:r>
          </a:p>
        </p:txBody>
      </p:sp>
      <p:sp>
        <p:nvSpPr>
          <p:cNvPr id="2583562" name="Rectangle 10"/>
          <p:cNvSpPr>
            <a:spLocks noChangeArrowheads="1"/>
          </p:cNvSpPr>
          <p:nvPr/>
        </p:nvSpPr>
        <p:spPr bwMode="auto">
          <a:xfrm>
            <a:off x="3794125" y="24384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Inv</a:t>
            </a:r>
          </a:p>
        </p:txBody>
      </p:sp>
      <p:sp>
        <p:nvSpPr>
          <p:cNvPr id="2583563" name="Oval 11"/>
          <p:cNvSpPr>
            <a:spLocks noChangeArrowheads="1"/>
          </p:cNvSpPr>
          <p:nvPr/>
        </p:nvSpPr>
        <p:spPr bwMode="auto">
          <a:xfrm>
            <a:off x="67119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4" name="Rectangle 12"/>
          <p:cNvSpPr>
            <a:spLocks noChangeArrowheads="1"/>
          </p:cNvSpPr>
          <p:nvPr/>
        </p:nvSpPr>
        <p:spPr bwMode="auto">
          <a:xfrm>
            <a:off x="66357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5" name="Rectangle 13"/>
          <p:cNvSpPr>
            <a:spLocks noChangeArrowheads="1"/>
          </p:cNvSpPr>
          <p:nvPr/>
        </p:nvSpPr>
        <p:spPr bwMode="auto">
          <a:xfrm>
            <a:off x="6765925" y="24384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Inv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394325" y="2895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 . . . . </a:t>
            </a:r>
          </a:p>
        </p:txBody>
      </p:sp>
      <p:sp>
        <p:nvSpPr>
          <p:cNvPr id="2583567" name="Line 15"/>
          <p:cNvSpPr>
            <a:spLocks noChangeShapeType="1"/>
          </p:cNvSpPr>
          <p:nvPr/>
        </p:nvSpPr>
        <p:spPr bwMode="auto">
          <a:xfrm>
            <a:off x="1295400" y="2073275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8" name="Line 16"/>
          <p:cNvSpPr>
            <a:spLocks noChangeShapeType="1"/>
          </p:cNvSpPr>
          <p:nvPr/>
        </p:nvSpPr>
        <p:spPr bwMode="auto">
          <a:xfrm>
            <a:off x="22860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9" name="Line 17"/>
          <p:cNvSpPr>
            <a:spLocks noChangeShapeType="1"/>
          </p:cNvSpPr>
          <p:nvPr/>
        </p:nvSpPr>
        <p:spPr bwMode="auto">
          <a:xfrm>
            <a:off x="44196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0" name="Line 18"/>
          <p:cNvSpPr>
            <a:spLocks noChangeShapeType="1"/>
          </p:cNvSpPr>
          <p:nvPr/>
        </p:nvSpPr>
        <p:spPr bwMode="auto">
          <a:xfrm>
            <a:off x="73152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1" name="Rectangle 19"/>
          <p:cNvSpPr>
            <a:spLocks noChangeArrowheads="1"/>
          </p:cNvSpPr>
          <p:nvPr/>
        </p:nvSpPr>
        <p:spPr bwMode="auto">
          <a:xfrm>
            <a:off x="3359150" y="1546225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870325" y="15240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2583573" name="Line 21"/>
          <p:cNvSpPr>
            <a:spLocks noChangeShapeType="1"/>
          </p:cNvSpPr>
          <p:nvPr/>
        </p:nvSpPr>
        <p:spPr bwMode="auto">
          <a:xfrm>
            <a:off x="4419600" y="1920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5" name="Oval 23"/>
          <p:cNvSpPr>
            <a:spLocks noChangeArrowheads="1"/>
          </p:cNvSpPr>
          <p:nvPr/>
        </p:nvSpPr>
        <p:spPr bwMode="auto">
          <a:xfrm>
            <a:off x="3511550" y="5508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6" name="Rectangle 24"/>
          <p:cNvSpPr>
            <a:spLocks noChangeArrowheads="1"/>
          </p:cNvSpPr>
          <p:nvPr/>
        </p:nvSpPr>
        <p:spPr bwMode="auto">
          <a:xfrm>
            <a:off x="3435350" y="5203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7" name="Oval 25"/>
          <p:cNvSpPr>
            <a:spLocks noChangeArrowheads="1"/>
          </p:cNvSpPr>
          <p:nvPr/>
        </p:nvSpPr>
        <p:spPr bwMode="auto">
          <a:xfrm>
            <a:off x="1454150" y="5508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8" name="Rectangle 26"/>
          <p:cNvSpPr>
            <a:spLocks noChangeArrowheads="1"/>
          </p:cNvSpPr>
          <p:nvPr/>
        </p:nvSpPr>
        <p:spPr bwMode="auto">
          <a:xfrm>
            <a:off x="1377950" y="5203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9" name="Rectangle 27"/>
          <p:cNvSpPr>
            <a:spLocks noChangeArrowheads="1"/>
          </p:cNvSpPr>
          <p:nvPr/>
        </p:nvSpPr>
        <p:spPr bwMode="auto">
          <a:xfrm>
            <a:off x="1660525" y="5181600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 </a:t>
            </a:r>
          </a:p>
        </p:txBody>
      </p:sp>
      <p:sp>
        <p:nvSpPr>
          <p:cNvPr id="2583580" name="Rectangle 28"/>
          <p:cNvSpPr>
            <a:spLocks noChangeArrowheads="1"/>
          </p:cNvSpPr>
          <p:nvPr/>
        </p:nvSpPr>
        <p:spPr bwMode="auto">
          <a:xfrm>
            <a:off x="669925" y="4343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update --&gt; </a:t>
            </a:r>
          </a:p>
        </p:txBody>
      </p:sp>
      <p:sp>
        <p:nvSpPr>
          <p:cNvPr id="2583581" name="Rectangle 29"/>
          <p:cNvSpPr>
            <a:spLocks noChangeArrowheads="1"/>
          </p:cNvSpPr>
          <p:nvPr/>
        </p:nvSpPr>
        <p:spPr bwMode="auto">
          <a:xfrm>
            <a:off x="3641725" y="5105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2583582" name="Oval 30"/>
          <p:cNvSpPr>
            <a:spLocks noChangeArrowheads="1"/>
          </p:cNvSpPr>
          <p:nvPr/>
        </p:nvSpPr>
        <p:spPr bwMode="auto">
          <a:xfrm>
            <a:off x="6407150" y="54324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3" name="Rectangle 31"/>
          <p:cNvSpPr>
            <a:spLocks noChangeArrowheads="1"/>
          </p:cNvSpPr>
          <p:nvPr/>
        </p:nvSpPr>
        <p:spPr bwMode="auto">
          <a:xfrm>
            <a:off x="6330950" y="51276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4" name="Rectangle 32"/>
          <p:cNvSpPr>
            <a:spLocks noChangeArrowheads="1"/>
          </p:cNvSpPr>
          <p:nvPr/>
        </p:nvSpPr>
        <p:spPr bwMode="auto">
          <a:xfrm>
            <a:off x="6461125" y="5105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33824" name="Rectangle 33"/>
          <p:cNvSpPr>
            <a:spLocks noChangeArrowheads="1"/>
          </p:cNvSpPr>
          <p:nvPr/>
        </p:nvSpPr>
        <p:spPr bwMode="auto">
          <a:xfrm>
            <a:off x="5089525" y="5562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 . . . . </a:t>
            </a:r>
          </a:p>
        </p:txBody>
      </p:sp>
      <p:sp>
        <p:nvSpPr>
          <p:cNvPr id="2583586" name="Line 34"/>
          <p:cNvSpPr>
            <a:spLocks noChangeShapeType="1"/>
          </p:cNvSpPr>
          <p:nvPr/>
        </p:nvSpPr>
        <p:spPr bwMode="auto">
          <a:xfrm>
            <a:off x="990600" y="4740275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7" name="Line 35"/>
          <p:cNvSpPr>
            <a:spLocks noChangeShapeType="1"/>
          </p:cNvSpPr>
          <p:nvPr/>
        </p:nvSpPr>
        <p:spPr bwMode="auto">
          <a:xfrm>
            <a:off x="19812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8" name="Line 36"/>
          <p:cNvSpPr>
            <a:spLocks noChangeShapeType="1"/>
          </p:cNvSpPr>
          <p:nvPr/>
        </p:nvSpPr>
        <p:spPr bwMode="auto">
          <a:xfrm>
            <a:off x="41148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9" name="Line 37"/>
          <p:cNvSpPr>
            <a:spLocks noChangeShapeType="1"/>
          </p:cNvSpPr>
          <p:nvPr/>
        </p:nvSpPr>
        <p:spPr bwMode="auto">
          <a:xfrm>
            <a:off x="70104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90" name="Rectangle 38"/>
          <p:cNvSpPr>
            <a:spLocks noChangeArrowheads="1"/>
          </p:cNvSpPr>
          <p:nvPr/>
        </p:nvSpPr>
        <p:spPr bwMode="auto">
          <a:xfrm>
            <a:off x="3054350" y="4213225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3830" name="Rectangle 39"/>
          <p:cNvSpPr>
            <a:spLocks noChangeArrowheads="1"/>
          </p:cNvSpPr>
          <p:nvPr/>
        </p:nvSpPr>
        <p:spPr bwMode="auto">
          <a:xfrm>
            <a:off x="3565525" y="41910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2583592" name="Line 40"/>
          <p:cNvSpPr>
            <a:spLocks noChangeShapeType="1"/>
          </p:cNvSpPr>
          <p:nvPr/>
        </p:nvSpPr>
        <p:spPr bwMode="auto">
          <a:xfrm>
            <a:off x="4114800" y="4587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3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8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8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8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8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8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8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8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8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560" grpId="0" autoUpdateAnimBg="0"/>
      <p:bldP spid="2583561" grpId="0" autoUpdateAnimBg="0"/>
      <p:bldP spid="2583562" grpId="0" autoUpdateAnimBg="0"/>
      <p:bldP spid="2583565" grpId="0" autoUpdateAnimBg="0"/>
      <p:bldP spid="2583579" grpId="0" autoUpdateAnimBg="0"/>
      <p:bldP spid="2583580" grpId="0" autoUpdateAnimBg="0"/>
      <p:bldP spid="2583581" grpId="0" autoUpdateAnimBg="0"/>
      <p:bldP spid="2583584" grpId="0" autoUpdateAnimBg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An Example Snoopy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62850" cy="5105400"/>
          </a:xfrm>
          <a:noFill/>
        </p:spPr>
        <p:txBody>
          <a:bodyPr/>
          <a:lstStyle/>
          <a:p>
            <a:r>
              <a:rPr lang="en-US" altLang="en-US" dirty="0" smtClean="0"/>
              <a:t>Invalidation protocol, write-back cache</a:t>
            </a:r>
          </a:p>
          <a:p>
            <a:pPr lvl="1"/>
            <a:r>
              <a:rPr lang="en-US" altLang="en-US" dirty="0" smtClean="0"/>
              <a:t>“invalidate” request on memory bus</a:t>
            </a:r>
          </a:p>
          <a:p>
            <a:r>
              <a:rPr lang="en-US" altLang="en-US" dirty="0" smtClean="0"/>
              <a:t>Each cache block is in one state (track these):</a:t>
            </a:r>
          </a:p>
          <a:p>
            <a:pPr lvl="1"/>
            <a:r>
              <a:rPr lang="en-US" altLang="en-US" u="sng" dirty="0" smtClean="0">
                <a:solidFill>
                  <a:srgbClr val="0000FF"/>
                </a:solidFill>
              </a:rPr>
              <a:t>Shared</a:t>
            </a:r>
            <a:r>
              <a:rPr lang="en-US" altLang="en-US" dirty="0" smtClean="0"/>
              <a:t> : multiple caches potentially have copies of the block; the block can be read</a:t>
            </a:r>
          </a:p>
          <a:p>
            <a:pPr lvl="1"/>
            <a:r>
              <a:rPr lang="en-US" altLang="en-US" dirty="0" smtClean="0"/>
              <a:t>OR </a:t>
            </a:r>
            <a:r>
              <a:rPr lang="en-US" altLang="en-US" u="sng" dirty="0" smtClean="0">
                <a:solidFill>
                  <a:srgbClr val="0000FF"/>
                </a:solidFill>
              </a:rPr>
              <a:t>Modified</a:t>
            </a:r>
            <a:r>
              <a:rPr lang="en-US" altLang="en-US" dirty="0" smtClean="0"/>
              <a:t> : this cache has the only copy of the block; the block is writeable and dirty</a:t>
            </a:r>
          </a:p>
          <a:p>
            <a:pPr lvl="1"/>
            <a:r>
              <a:rPr lang="en-US" altLang="en-US" dirty="0" smtClean="0"/>
              <a:t>OR </a:t>
            </a:r>
            <a:r>
              <a:rPr lang="en-US" altLang="en-US" u="sng" dirty="0" smtClean="0">
                <a:solidFill>
                  <a:srgbClr val="0000FF"/>
                </a:solidFill>
              </a:rPr>
              <a:t>Invalid</a:t>
            </a:r>
            <a:r>
              <a:rPr lang="en-US" altLang="en-US" dirty="0" smtClean="0"/>
              <a:t> : the block contains no valid data</a:t>
            </a:r>
          </a:p>
        </p:txBody>
      </p:sp>
    </p:spTree>
    <p:extLst>
      <p:ext uri="{BB962C8B-B14F-4D97-AF65-F5344CB8AC3E}">
        <p14:creationId xmlns:p14="http://schemas.microsoft.com/office/powerpoint/2010/main" val="4097986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Snoopy Coherence Protocols</a:t>
            </a:r>
            <a:endParaRPr lang="en-A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58" y="2574107"/>
            <a:ext cx="8243598" cy="226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4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3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Snoopy Coherence Protocols</a:t>
            </a:r>
            <a:endParaRPr lang="en-A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29" y="836990"/>
            <a:ext cx="7509271" cy="54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Snoopy-Cache State Machine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5850"/>
            <a:ext cx="3619500" cy="9715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smtClean="0"/>
              <a:t>State machine</a:t>
            </a:r>
            <a:br>
              <a:rPr lang="en-US" altLang="en-US" sz="1600" dirty="0" smtClean="0"/>
            </a:br>
            <a:r>
              <a:rPr lang="en-US" altLang="en-US" sz="1600" dirty="0" smtClean="0"/>
              <a:t>for </a:t>
            </a:r>
            <a:r>
              <a:rPr lang="en-US" altLang="en-US" sz="1600" i="1" u="sng" dirty="0" smtClean="0">
                <a:solidFill>
                  <a:schemeClr val="hlink"/>
                </a:solidFill>
              </a:rPr>
              <a:t>CPU</a:t>
            </a:r>
            <a:r>
              <a:rPr lang="en-US" altLang="en-US" sz="1600" dirty="0" smtClean="0"/>
              <a:t> requests</a:t>
            </a:r>
            <a:br>
              <a:rPr lang="en-US" altLang="en-US" sz="1600" dirty="0" smtClean="0"/>
            </a:br>
            <a:r>
              <a:rPr lang="en-US" altLang="en-US" sz="1600" dirty="0" smtClean="0"/>
              <a:t>for each </a:t>
            </a:r>
            <a:br>
              <a:rPr lang="en-US" altLang="en-US" sz="1600" dirty="0" smtClean="0"/>
            </a:br>
            <a:r>
              <a:rPr lang="en-US" altLang="en-US" sz="1600" u="sng" dirty="0" smtClean="0">
                <a:solidFill>
                  <a:srgbClr val="990099"/>
                </a:solidFill>
              </a:rPr>
              <a:t>cache block 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  <a:t>and</a:t>
            </a:r>
            <a:b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1600" dirty="0" smtClean="0"/>
              <a:t>for </a:t>
            </a:r>
            <a:r>
              <a:rPr lang="en-US" altLang="en-US" sz="1600" i="1" u="sng" dirty="0" smtClean="0">
                <a:solidFill>
                  <a:srgbClr val="0FEFEA"/>
                </a:solidFill>
              </a:rPr>
              <a:t>bus</a:t>
            </a:r>
            <a:r>
              <a:rPr lang="en-US" altLang="en-US" sz="1600" dirty="0" smtClean="0"/>
              <a:t> requests</a:t>
            </a:r>
            <a:br>
              <a:rPr lang="en-US" altLang="en-US" sz="1600" dirty="0" smtClean="0"/>
            </a:br>
            <a:r>
              <a:rPr lang="en-US" altLang="en-US" sz="1600" dirty="0" smtClean="0"/>
              <a:t> for each </a:t>
            </a:r>
            <a:br>
              <a:rPr lang="en-US" altLang="en-US" sz="1600" dirty="0" smtClean="0"/>
            </a:br>
            <a:r>
              <a:rPr lang="en-US" altLang="en-US" sz="1600" u="sng" dirty="0" smtClean="0">
                <a:solidFill>
                  <a:schemeClr val="accent2"/>
                </a:solidFill>
              </a:rPr>
              <a:t>cache block</a:t>
            </a:r>
          </a:p>
        </p:txBody>
      </p:sp>
      <p:grpSp>
        <p:nvGrpSpPr>
          <p:cNvPr id="38916" name="Group 41"/>
          <p:cNvGrpSpPr>
            <a:grpSpLocks/>
          </p:cNvGrpSpPr>
          <p:nvPr/>
        </p:nvGrpSpPr>
        <p:grpSpPr bwMode="auto">
          <a:xfrm>
            <a:off x="1905000" y="990600"/>
            <a:ext cx="7239000" cy="5638800"/>
            <a:chOff x="1905000" y="990600"/>
            <a:chExt cx="7239000" cy="5638800"/>
          </a:xfrm>
        </p:grpSpPr>
        <p:sp>
          <p:nvSpPr>
            <p:cNvPr id="38917" name="Rectangle 11"/>
            <p:cNvSpPr>
              <a:spLocks noChangeArrowheads="1"/>
            </p:cNvSpPr>
            <p:nvPr/>
          </p:nvSpPr>
          <p:spPr bwMode="auto">
            <a:xfrm>
              <a:off x="4648200" y="2212975"/>
              <a:ext cx="1958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read miss on bus</a:t>
              </a:r>
            </a:p>
          </p:txBody>
        </p:sp>
        <p:sp>
          <p:nvSpPr>
            <p:cNvPr id="38918" name="Rectangle 4"/>
            <p:cNvSpPr>
              <a:spLocks noChangeArrowheads="1"/>
            </p:cNvSpPr>
            <p:nvPr/>
          </p:nvSpPr>
          <p:spPr bwMode="auto">
            <a:xfrm>
              <a:off x="2800350" y="1047750"/>
              <a:ext cx="63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3509963" y="1863725"/>
              <a:ext cx="6651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Invalid</a:t>
              </a:r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6748463" y="1692275"/>
              <a:ext cx="128905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(read only)</a:t>
              </a: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3276600" y="5105400"/>
              <a:ext cx="1389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Exclusive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(modified)</a:t>
              </a:r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4800600" y="1981200"/>
              <a:ext cx="966788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</a:t>
              </a:r>
            </a:p>
          </p:txBody>
        </p:sp>
        <p:sp>
          <p:nvSpPr>
            <p:cNvPr id="38923" name="Rectangle 9"/>
            <p:cNvSpPr>
              <a:spLocks noChangeArrowheads="1"/>
            </p:cNvSpPr>
            <p:nvPr/>
          </p:nvSpPr>
          <p:spPr bwMode="auto">
            <a:xfrm>
              <a:off x="4114800" y="2590800"/>
              <a:ext cx="1365250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miss</a:t>
              </a:r>
            </a:p>
          </p:txBody>
        </p:sp>
        <p:sp>
          <p:nvSpPr>
            <p:cNvPr id="38924" name="Rectangle 10"/>
            <p:cNvSpPr>
              <a:spLocks noChangeArrowheads="1"/>
            </p:cNvSpPr>
            <p:nvPr/>
          </p:nvSpPr>
          <p:spPr bwMode="auto">
            <a:xfrm>
              <a:off x="7239000" y="1066800"/>
              <a:ext cx="11969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hit</a:t>
              </a:r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3962400" y="2819400"/>
              <a:ext cx="10636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</a:t>
              </a:r>
              <a:b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</a:b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Miss on bus</a:t>
              </a:r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 rot="-2831434">
              <a:off x="4261644" y="3102769"/>
              <a:ext cx="1965325" cy="63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block, Place read miss on bus</a:t>
              </a: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 rot="-2781933">
              <a:off x="5275263" y="4173537"/>
              <a:ext cx="19431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 Write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Miss on Bus</a:t>
              </a:r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7770813" y="2819400"/>
              <a:ext cx="1373187" cy="636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read miss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on bus</a:t>
              </a: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5105400" y="5791200"/>
              <a:ext cx="1909763" cy="636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data,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miss on bus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905000" y="5334000"/>
              <a:ext cx="1206500" cy="454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hit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hit</a:t>
              </a:r>
            </a:p>
          </p:txBody>
        </p:sp>
        <p:sp>
          <p:nvSpPr>
            <p:cNvPr id="38931" name="Oval 20"/>
            <p:cNvSpPr>
              <a:spLocks noChangeArrowheads="1"/>
            </p:cNvSpPr>
            <p:nvPr/>
          </p:nvSpPr>
          <p:spPr bwMode="auto">
            <a:xfrm>
              <a:off x="3270250" y="136525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2" name="Oval 21"/>
            <p:cNvSpPr>
              <a:spLocks noChangeArrowheads="1"/>
            </p:cNvSpPr>
            <p:nvPr/>
          </p:nvSpPr>
          <p:spPr bwMode="auto">
            <a:xfrm>
              <a:off x="6661150" y="136525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3" name="Oval 22"/>
            <p:cNvSpPr>
              <a:spLocks noChangeArrowheads="1"/>
            </p:cNvSpPr>
            <p:nvPr/>
          </p:nvSpPr>
          <p:spPr bwMode="auto">
            <a:xfrm>
              <a:off x="3270250" y="485140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4" name="Line 23"/>
            <p:cNvSpPr>
              <a:spLocks noChangeShapeType="1"/>
            </p:cNvSpPr>
            <p:nvPr/>
          </p:nvSpPr>
          <p:spPr bwMode="auto">
            <a:xfrm>
              <a:off x="4648200" y="2209800"/>
              <a:ext cx="200025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4"/>
            <p:cNvSpPr>
              <a:spLocks noChangeShapeType="1"/>
            </p:cNvSpPr>
            <p:nvPr/>
          </p:nvSpPr>
          <p:spPr bwMode="auto">
            <a:xfrm>
              <a:off x="3943350" y="2705100"/>
              <a:ext cx="0" cy="21145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5"/>
            <p:cNvSpPr>
              <a:spLocks noChangeShapeType="1"/>
            </p:cNvSpPr>
            <p:nvPr/>
          </p:nvSpPr>
          <p:spPr bwMode="auto">
            <a:xfrm flipV="1">
              <a:off x="4267200" y="2438400"/>
              <a:ext cx="2381250" cy="24384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6"/>
            <p:cNvSpPr>
              <a:spLocks noChangeShapeType="1"/>
            </p:cNvSpPr>
            <p:nvPr/>
          </p:nvSpPr>
          <p:spPr bwMode="auto">
            <a:xfrm flipV="1">
              <a:off x="4648200" y="2895600"/>
              <a:ext cx="2495550" cy="25336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Rectangle 34"/>
            <p:cNvSpPr>
              <a:spLocks noChangeArrowheads="1"/>
            </p:cNvSpPr>
            <p:nvPr/>
          </p:nvSpPr>
          <p:spPr bwMode="auto">
            <a:xfrm>
              <a:off x="2755900" y="3657600"/>
              <a:ext cx="9906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Block</a:t>
              </a:r>
            </a:p>
          </p:txBody>
        </p:sp>
        <p:sp>
          <p:nvSpPr>
            <p:cNvPr id="38939" name="Rectangle 35"/>
            <p:cNvSpPr>
              <a:spLocks noChangeArrowheads="1"/>
            </p:cNvSpPr>
            <p:nvPr/>
          </p:nvSpPr>
          <p:spPr bwMode="auto">
            <a:xfrm>
              <a:off x="2451100" y="3352800"/>
              <a:ext cx="13747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Write miss</a:t>
              </a:r>
            </a:p>
          </p:txBody>
        </p:sp>
        <p:sp>
          <p:nvSpPr>
            <p:cNvPr id="38940" name="Line 36"/>
            <p:cNvSpPr>
              <a:spLocks noChangeShapeType="1"/>
            </p:cNvSpPr>
            <p:nvPr/>
          </p:nvSpPr>
          <p:spPr bwMode="auto">
            <a:xfrm flipV="1">
              <a:off x="4724400" y="2743200"/>
              <a:ext cx="2770188" cy="28194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Rectangle 37"/>
            <p:cNvSpPr>
              <a:spLocks noChangeArrowheads="1"/>
            </p:cNvSpPr>
            <p:nvPr/>
          </p:nvSpPr>
          <p:spPr bwMode="auto">
            <a:xfrm rot="-2714351">
              <a:off x="4441032" y="4244181"/>
              <a:ext cx="12954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Bus:Read miss </a:t>
              </a:r>
            </a:p>
          </p:txBody>
        </p:sp>
        <p:sp>
          <p:nvSpPr>
            <p:cNvPr id="38942" name="Rectangle 38"/>
            <p:cNvSpPr>
              <a:spLocks noChangeArrowheads="1"/>
            </p:cNvSpPr>
            <p:nvPr/>
          </p:nvSpPr>
          <p:spPr bwMode="auto">
            <a:xfrm rot="-2812673">
              <a:off x="5310982" y="3223418"/>
              <a:ext cx="15367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Block</a:t>
              </a:r>
            </a:p>
          </p:txBody>
        </p:sp>
        <p:sp>
          <p:nvSpPr>
            <p:cNvPr id="38943" name="Freeform 39"/>
            <p:cNvSpPr>
              <a:spLocks/>
            </p:cNvSpPr>
            <p:nvPr/>
          </p:nvSpPr>
          <p:spPr bwMode="auto">
            <a:xfrm>
              <a:off x="6629400" y="990600"/>
              <a:ext cx="609600" cy="4572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4" name="Freeform 40"/>
            <p:cNvSpPr>
              <a:spLocks/>
            </p:cNvSpPr>
            <p:nvPr/>
          </p:nvSpPr>
          <p:spPr bwMode="auto">
            <a:xfrm rot="10559316">
              <a:off x="7924800" y="2057400"/>
              <a:ext cx="609600" cy="720725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5" name="Freeform 41"/>
            <p:cNvSpPr>
              <a:spLocks/>
            </p:cNvSpPr>
            <p:nvPr/>
          </p:nvSpPr>
          <p:spPr bwMode="auto">
            <a:xfrm>
              <a:off x="2819400" y="4648200"/>
              <a:ext cx="711200" cy="6858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6" name="Freeform 42"/>
            <p:cNvSpPr>
              <a:spLocks/>
            </p:cNvSpPr>
            <p:nvPr/>
          </p:nvSpPr>
          <p:spPr bwMode="auto">
            <a:xfrm rot="-9242798">
              <a:off x="4267200" y="5943600"/>
              <a:ext cx="787400" cy="6858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7" name="Rectangle 13"/>
            <p:cNvSpPr>
              <a:spLocks noChangeArrowheads="1"/>
            </p:cNvSpPr>
            <p:nvPr/>
          </p:nvSpPr>
          <p:spPr bwMode="auto">
            <a:xfrm>
              <a:off x="4953000" y="1676400"/>
              <a:ext cx="1265238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Invalidate</a:t>
              </a:r>
            </a:p>
          </p:txBody>
        </p:sp>
        <p:sp>
          <p:nvSpPr>
            <p:cNvPr id="38948" name="Line 25"/>
            <p:cNvSpPr>
              <a:spLocks noChangeShapeType="1"/>
            </p:cNvSpPr>
            <p:nvPr/>
          </p:nvSpPr>
          <p:spPr bwMode="auto">
            <a:xfrm flipV="1">
              <a:off x="4572000" y="2667000"/>
              <a:ext cx="2381250" cy="243840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14"/>
            <p:cNvSpPr>
              <a:spLocks noChangeArrowheads="1"/>
            </p:cNvSpPr>
            <p:nvPr/>
          </p:nvSpPr>
          <p:spPr bwMode="auto">
            <a:xfrm rot="-2760616">
              <a:off x="4464050" y="3714750"/>
              <a:ext cx="3116263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hit </a:t>
              </a: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invalidate on Bus</a:t>
              </a:r>
            </a:p>
          </p:txBody>
        </p:sp>
        <p:sp>
          <p:nvSpPr>
            <p:cNvPr id="38950" name="Rectangle 35"/>
            <p:cNvSpPr>
              <a:spLocks noChangeArrowheads="1"/>
            </p:cNvSpPr>
            <p:nvPr/>
          </p:nvSpPr>
          <p:spPr bwMode="auto">
            <a:xfrm>
              <a:off x="4876800" y="1328737"/>
              <a:ext cx="13747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Write miss</a:t>
              </a:r>
            </a:p>
          </p:txBody>
        </p:sp>
        <p:sp>
          <p:nvSpPr>
            <p:cNvPr id="38951" name="Line 32"/>
            <p:cNvSpPr>
              <a:spLocks noChangeShapeType="1"/>
            </p:cNvSpPr>
            <p:nvPr/>
          </p:nvSpPr>
          <p:spPr bwMode="auto">
            <a:xfrm>
              <a:off x="4648200" y="1600200"/>
              <a:ext cx="1981200" cy="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24"/>
            <p:cNvSpPr>
              <a:spLocks noChangeShapeType="1"/>
            </p:cNvSpPr>
            <p:nvPr/>
          </p:nvSpPr>
          <p:spPr bwMode="auto">
            <a:xfrm>
              <a:off x="3702050" y="2730500"/>
              <a:ext cx="0" cy="211455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32"/>
            <p:cNvSpPr>
              <a:spLocks noChangeShapeType="1"/>
            </p:cNvSpPr>
            <p:nvPr/>
          </p:nvSpPr>
          <p:spPr bwMode="auto">
            <a:xfrm>
              <a:off x="4635500" y="1917700"/>
              <a:ext cx="1981200" cy="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67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Performance</a:t>
            </a:r>
            <a:endParaRPr lang="en-AU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</p:spTree>
    <p:extLst>
      <p:ext uri="{BB962C8B-B14F-4D97-AF65-F5344CB8AC3E}">
        <p14:creationId xmlns:p14="http://schemas.microsoft.com/office/powerpoint/2010/main" val="12578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61950"/>
            <a:ext cx="7886700" cy="78105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Revisit: Coherency Solutions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524000"/>
            <a:ext cx="8572500" cy="4724400"/>
          </a:xfrm>
          <a:noFill/>
        </p:spPr>
        <p:txBody>
          <a:bodyPr/>
          <a:lstStyle/>
          <a:p>
            <a:r>
              <a:rPr lang="en-US" altLang="en-US" sz="2400" dirty="0" smtClean="0"/>
              <a:t>Snooping Solution (Snoopy Bus):</a:t>
            </a:r>
          </a:p>
          <a:p>
            <a:pPr lvl="1"/>
            <a:r>
              <a:rPr lang="en-US" altLang="en-US" sz="2000" dirty="0" smtClean="0"/>
              <a:t>Send all requests for data to all caches</a:t>
            </a:r>
          </a:p>
          <a:p>
            <a:pPr lvl="1"/>
            <a:r>
              <a:rPr lang="en-US" altLang="en-US" sz="2000" dirty="0" smtClean="0"/>
              <a:t>Requires broadcast, works well with bus (natural broadcast medium)</a:t>
            </a:r>
          </a:p>
          <a:p>
            <a:pPr lvl="1"/>
            <a:r>
              <a:rPr lang="en-US" altLang="en-US" sz="2000" dirty="0" smtClean="0"/>
              <a:t>Dominates for small scale machines (most of the market)</a:t>
            </a:r>
          </a:p>
          <a:p>
            <a:r>
              <a:rPr lang="en-US" altLang="en-US" sz="2400" dirty="0" smtClean="0"/>
              <a:t>Directory-Based Schemes</a:t>
            </a:r>
          </a:p>
          <a:p>
            <a:pPr lvl="1"/>
            <a:r>
              <a:rPr lang="en-US" altLang="en-US" sz="2000" dirty="0" smtClean="0"/>
              <a:t>Keep track of what is being shared in 1 centralized place (logically)</a:t>
            </a:r>
          </a:p>
          <a:p>
            <a:pPr lvl="1"/>
            <a:r>
              <a:rPr lang="en-US" altLang="en-US" sz="2000" dirty="0" smtClean="0"/>
              <a:t>Send point-to-point requests to processors via network</a:t>
            </a:r>
          </a:p>
          <a:p>
            <a:pPr lvl="1"/>
            <a:r>
              <a:rPr lang="en-US" altLang="en-US" sz="2000" dirty="0" smtClean="0"/>
              <a:t>Scales better than Snooping</a:t>
            </a:r>
          </a:p>
        </p:txBody>
      </p:sp>
    </p:spTree>
    <p:extLst>
      <p:ext uri="{BB962C8B-B14F-4D97-AF65-F5344CB8AC3E}">
        <p14:creationId xmlns:p14="http://schemas.microsoft.com/office/powerpoint/2010/main" val="13294266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</p:spTree>
    <p:extLst>
      <p:ext uri="{BB962C8B-B14F-4D97-AF65-F5344CB8AC3E}">
        <p14:creationId xmlns:p14="http://schemas.microsoft.com/office/powerpoint/2010/main" val="6440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F0BC6F-8507-4BEA-9666-BEDA979D74C3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220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Scalable Shared Memory Architectures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Used in IBM SP Multiprocessor</a:t>
            </a:r>
          </a:p>
        </p:txBody>
      </p:sp>
      <p:sp>
        <p:nvSpPr>
          <p:cNvPr id="2588676" name="AutoShape 4"/>
          <p:cNvSpPr>
            <a:spLocks noChangeAspect="1" noChangeArrowheads="1" noTextEdit="1"/>
          </p:cNvSpPr>
          <p:nvPr/>
        </p:nvSpPr>
        <p:spPr bwMode="auto">
          <a:xfrm>
            <a:off x="2133600" y="1905000"/>
            <a:ext cx="5189538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677" name="Rectangle 5"/>
          <p:cNvSpPr>
            <a:spLocks noChangeArrowheads="1"/>
          </p:cNvSpPr>
          <p:nvPr/>
        </p:nvSpPr>
        <p:spPr bwMode="auto">
          <a:xfrm>
            <a:off x="2473325" y="2209800"/>
            <a:ext cx="392113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78" name="Rectangle 6"/>
          <p:cNvSpPr>
            <a:spLocks noChangeArrowheads="1"/>
          </p:cNvSpPr>
          <p:nvPr/>
        </p:nvSpPr>
        <p:spPr bwMode="auto">
          <a:xfrm>
            <a:off x="2473325" y="2209800"/>
            <a:ext cx="392113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79" name="Rectangle 7"/>
          <p:cNvSpPr>
            <a:spLocks noChangeArrowheads="1"/>
          </p:cNvSpPr>
          <p:nvPr/>
        </p:nvSpPr>
        <p:spPr bwMode="auto">
          <a:xfrm>
            <a:off x="2473325" y="3151188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0" name="Rectangle 8"/>
          <p:cNvSpPr>
            <a:spLocks noChangeArrowheads="1"/>
          </p:cNvSpPr>
          <p:nvPr/>
        </p:nvSpPr>
        <p:spPr bwMode="auto">
          <a:xfrm>
            <a:off x="2473325" y="315118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1" name="Rectangle 9"/>
          <p:cNvSpPr>
            <a:spLocks noChangeArrowheads="1"/>
          </p:cNvSpPr>
          <p:nvPr/>
        </p:nvSpPr>
        <p:spPr bwMode="auto">
          <a:xfrm>
            <a:off x="2473325" y="4094163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2" name="Rectangle 10"/>
          <p:cNvSpPr>
            <a:spLocks noChangeArrowheads="1"/>
          </p:cNvSpPr>
          <p:nvPr/>
        </p:nvSpPr>
        <p:spPr bwMode="auto">
          <a:xfrm>
            <a:off x="2473325" y="4094163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3" name="Rectangle 11"/>
          <p:cNvSpPr>
            <a:spLocks noChangeArrowheads="1"/>
          </p:cNvSpPr>
          <p:nvPr/>
        </p:nvSpPr>
        <p:spPr bwMode="auto">
          <a:xfrm>
            <a:off x="2473325" y="5037138"/>
            <a:ext cx="392113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4" name="Rectangle 12"/>
          <p:cNvSpPr>
            <a:spLocks noChangeArrowheads="1"/>
          </p:cNvSpPr>
          <p:nvPr/>
        </p:nvSpPr>
        <p:spPr bwMode="auto">
          <a:xfrm>
            <a:off x="2473325" y="503713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5" name="Rectangle 13"/>
          <p:cNvSpPr>
            <a:spLocks noChangeArrowheads="1"/>
          </p:cNvSpPr>
          <p:nvPr/>
        </p:nvSpPr>
        <p:spPr bwMode="auto">
          <a:xfrm>
            <a:off x="2676525" y="5303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6" name="Rectangle 14"/>
          <p:cNvSpPr>
            <a:spLocks noChangeArrowheads="1"/>
          </p:cNvSpPr>
          <p:nvPr/>
        </p:nvSpPr>
        <p:spPr bwMode="auto">
          <a:xfrm>
            <a:off x="3649663" y="2209800"/>
            <a:ext cx="392112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7" name="Rectangle 15"/>
          <p:cNvSpPr>
            <a:spLocks noChangeArrowheads="1"/>
          </p:cNvSpPr>
          <p:nvPr/>
        </p:nvSpPr>
        <p:spPr bwMode="auto">
          <a:xfrm>
            <a:off x="3649663" y="2209800"/>
            <a:ext cx="392112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8" name="Rectangle 16"/>
          <p:cNvSpPr>
            <a:spLocks noChangeArrowheads="1"/>
          </p:cNvSpPr>
          <p:nvPr/>
        </p:nvSpPr>
        <p:spPr bwMode="auto">
          <a:xfrm>
            <a:off x="3649663" y="3151188"/>
            <a:ext cx="392112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9" name="Rectangle 17"/>
          <p:cNvSpPr>
            <a:spLocks noChangeArrowheads="1"/>
          </p:cNvSpPr>
          <p:nvPr/>
        </p:nvSpPr>
        <p:spPr bwMode="auto">
          <a:xfrm>
            <a:off x="3649663" y="3151188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0" name="Rectangle 18"/>
          <p:cNvSpPr>
            <a:spLocks noChangeArrowheads="1"/>
          </p:cNvSpPr>
          <p:nvPr/>
        </p:nvSpPr>
        <p:spPr bwMode="auto">
          <a:xfrm>
            <a:off x="3649663" y="4094163"/>
            <a:ext cx="392112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1" name="Rectangle 19"/>
          <p:cNvSpPr>
            <a:spLocks noChangeArrowheads="1"/>
          </p:cNvSpPr>
          <p:nvPr/>
        </p:nvSpPr>
        <p:spPr bwMode="auto">
          <a:xfrm>
            <a:off x="3649663" y="4094163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2" name="Rectangle 20"/>
          <p:cNvSpPr>
            <a:spLocks noChangeArrowheads="1"/>
          </p:cNvSpPr>
          <p:nvPr/>
        </p:nvSpPr>
        <p:spPr bwMode="auto">
          <a:xfrm>
            <a:off x="3856038" y="43592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3" name="Rectangle 21"/>
          <p:cNvSpPr>
            <a:spLocks noChangeArrowheads="1"/>
          </p:cNvSpPr>
          <p:nvPr/>
        </p:nvSpPr>
        <p:spPr bwMode="auto">
          <a:xfrm>
            <a:off x="3649663" y="5037138"/>
            <a:ext cx="392112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4" name="Rectangle 22"/>
          <p:cNvSpPr>
            <a:spLocks noChangeArrowheads="1"/>
          </p:cNvSpPr>
          <p:nvPr/>
        </p:nvSpPr>
        <p:spPr bwMode="auto">
          <a:xfrm>
            <a:off x="3649663" y="5037138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5" name="Rectangle 23"/>
          <p:cNvSpPr>
            <a:spLocks noChangeArrowheads="1"/>
          </p:cNvSpPr>
          <p:nvPr/>
        </p:nvSpPr>
        <p:spPr bwMode="auto">
          <a:xfrm>
            <a:off x="4829175" y="2209800"/>
            <a:ext cx="392113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6" name="Rectangle 24"/>
          <p:cNvSpPr>
            <a:spLocks noChangeArrowheads="1"/>
          </p:cNvSpPr>
          <p:nvPr/>
        </p:nvSpPr>
        <p:spPr bwMode="auto">
          <a:xfrm>
            <a:off x="4829175" y="2209800"/>
            <a:ext cx="392113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7" name="Rectangle 25"/>
          <p:cNvSpPr>
            <a:spLocks noChangeArrowheads="1"/>
          </p:cNvSpPr>
          <p:nvPr/>
        </p:nvSpPr>
        <p:spPr bwMode="auto">
          <a:xfrm>
            <a:off x="4829175" y="3151188"/>
            <a:ext cx="392113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8" name="Rectangle 26"/>
          <p:cNvSpPr>
            <a:spLocks noChangeArrowheads="1"/>
          </p:cNvSpPr>
          <p:nvPr/>
        </p:nvSpPr>
        <p:spPr bwMode="auto">
          <a:xfrm>
            <a:off x="4829175" y="315118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9" name="Rectangle 27"/>
          <p:cNvSpPr>
            <a:spLocks noChangeArrowheads="1"/>
          </p:cNvSpPr>
          <p:nvPr/>
        </p:nvSpPr>
        <p:spPr bwMode="auto">
          <a:xfrm>
            <a:off x="5030788" y="3419475"/>
            <a:ext cx="71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0" name="Rectangle 28"/>
          <p:cNvSpPr>
            <a:spLocks noChangeArrowheads="1"/>
          </p:cNvSpPr>
          <p:nvPr/>
        </p:nvSpPr>
        <p:spPr bwMode="auto">
          <a:xfrm>
            <a:off x="4829175" y="4094163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1" name="Rectangle 29"/>
          <p:cNvSpPr>
            <a:spLocks noChangeArrowheads="1"/>
          </p:cNvSpPr>
          <p:nvPr/>
        </p:nvSpPr>
        <p:spPr bwMode="auto">
          <a:xfrm>
            <a:off x="4829175" y="4094163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2" name="Rectangle 30"/>
          <p:cNvSpPr>
            <a:spLocks noChangeArrowheads="1"/>
          </p:cNvSpPr>
          <p:nvPr/>
        </p:nvSpPr>
        <p:spPr bwMode="auto">
          <a:xfrm>
            <a:off x="4829175" y="5037138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3" name="Rectangle 31"/>
          <p:cNvSpPr>
            <a:spLocks noChangeArrowheads="1"/>
          </p:cNvSpPr>
          <p:nvPr/>
        </p:nvSpPr>
        <p:spPr bwMode="auto">
          <a:xfrm>
            <a:off x="4829175" y="503713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4" name="Freeform 32"/>
          <p:cNvSpPr>
            <a:spLocks/>
          </p:cNvSpPr>
          <p:nvPr/>
        </p:nvSpPr>
        <p:spPr bwMode="auto">
          <a:xfrm>
            <a:off x="1295400" y="22098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5" name="Freeform 33"/>
          <p:cNvSpPr>
            <a:spLocks/>
          </p:cNvSpPr>
          <p:nvPr/>
        </p:nvSpPr>
        <p:spPr bwMode="auto">
          <a:xfrm>
            <a:off x="1295400" y="22098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6" name="Rectangle 34"/>
          <p:cNvSpPr>
            <a:spLocks noChangeArrowheads="1"/>
          </p:cNvSpPr>
          <p:nvPr/>
        </p:nvSpPr>
        <p:spPr bwMode="auto">
          <a:xfrm>
            <a:off x="1458913" y="2287588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7" name="Rectangle 35"/>
          <p:cNvSpPr>
            <a:spLocks noChangeArrowheads="1"/>
          </p:cNvSpPr>
          <p:nvPr/>
        </p:nvSpPr>
        <p:spPr bwMode="auto">
          <a:xfrm>
            <a:off x="1558925" y="24034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8" name="Freeform 36"/>
          <p:cNvSpPr>
            <a:spLocks/>
          </p:cNvSpPr>
          <p:nvPr/>
        </p:nvSpPr>
        <p:spPr bwMode="auto">
          <a:xfrm>
            <a:off x="1295400" y="2587625"/>
            <a:ext cx="392113" cy="374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29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29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59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59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29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29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59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9" name="Freeform 37"/>
          <p:cNvSpPr>
            <a:spLocks/>
          </p:cNvSpPr>
          <p:nvPr/>
        </p:nvSpPr>
        <p:spPr bwMode="auto">
          <a:xfrm>
            <a:off x="1295400" y="2587625"/>
            <a:ext cx="392113" cy="374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29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29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59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59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29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29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59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0" name="Rectangle 38"/>
          <p:cNvSpPr>
            <a:spLocks noChangeArrowheads="1"/>
          </p:cNvSpPr>
          <p:nvPr/>
        </p:nvSpPr>
        <p:spPr bwMode="auto">
          <a:xfrm>
            <a:off x="1458913" y="2665413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1" name="Rectangle 39"/>
          <p:cNvSpPr>
            <a:spLocks noChangeArrowheads="1"/>
          </p:cNvSpPr>
          <p:nvPr/>
        </p:nvSpPr>
        <p:spPr bwMode="auto">
          <a:xfrm>
            <a:off x="1558925" y="27797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2" name="Freeform 40"/>
          <p:cNvSpPr>
            <a:spLocks/>
          </p:cNvSpPr>
          <p:nvPr/>
        </p:nvSpPr>
        <p:spPr bwMode="auto">
          <a:xfrm>
            <a:off x="1295400" y="315118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3"/>
              </a:cxn>
              <a:cxn ang="0">
                <a:pos x="85" y="0"/>
              </a:cxn>
              <a:cxn ang="0">
                <a:pos x="105" y="3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3"/>
                </a:lnTo>
                <a:lnTo>
                  <a:pt x="85" y="0"/>
                </a:lnTo>
                <a:lnTo>
                  <a:pt x="105" y="3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3" name="Freeform 41"/>
          <p:cNvSpPr>
            <a:spLocks/>
          </p:cNvSpPr>
          <p:nvPr/>
        </p:nvSpPr>
        <p:spPr bwMode="auto">
          <a:xfrm>
            <a:off x="1295400" y="315118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3"/>
              </a:cxn>
              <a:cxn ang="0">
                <a:pos x="85" y="0"/>
              </a:cxn>
              <a:cxn ang="0">
                <a:pos x="105" y="3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3"/>
                </a:lnTo>
                <a:lnTo>
                  <a:pt x="85" y="0"/>
                </a:lnTo>
                <a:lnTo>
                  <a:pt x="105" y="3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4" name="Rectangle 42"/>
          <p:cNvSpPr>
            <a:spLocks noChangeArrowheads="1"/>
          </p:cNvSpPr>
          <p:nvPr/>
        </p:nvSpPr>
        <p:spPr bwMode="auto">
          <a:xfrm>
            <a:off x="1458913" y="3230563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5" name="Rectangle 43"/>
          <p:cNvSpPr>
            <a:spLocks noChangeArrowheads="1"/>
          </p:cNvSpPr>
          <p:nvPr/>
        </p:nvSpPr>
        <p:spPr bwMode="auto">
          <a:xfrm>
            <a:off x="1558925" y="33432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2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6" name="Freeform 44"/>
          <p:cNvSpPr>
            <a:spLocks/>
          </p:cNvSpPr>
          <p:nvPr/>
        </p:nvSpPr>
        <p:spPr bwMode="auto">
          <a:xfrm>
            <a:off x="1295400" y="352742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7" name="Freeform 45"/>
          <p:cNvSpPr>
            <a:spLocks/>
          </p:cNvSpPr>
          <p:nvPr/>
        </p:nvSpPr>
        <p:spPr bwMode="auto">
          <a:xfrm>
            <a:off x="1295400" y="352742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8" name="Rectangle 46"/>
          <p:cNvSpPr>
            <a:spLocks noChangeArrowheads="1"/>
          </p:cNvSpPr>
          <p:nvPr/>
        </p:nvSpPr>
        <p:spPr bwMode="auto">
          <a:xfrm>
            <a:off x="1458913" y="3608388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9" name="Rectangle 47"/>
          <p:cNvSpPr>
            <a:spLocks noChangeArrowheads="1"/>
          </p:cNvSpPr>
          <p:nvPr/>
        </p:nvSpPr>
        <p:spPr bwMode="auto">
          <a:xfrm>
            <a:off x="1558925" y="372110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3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0" name="Freeform 48"/>
          <p:cNvSpPr>
            <a:spLocks/>
          </p:cNvSpPr>
          <p:nvPr/>
        </p:nvSpPr>
        <p:spPr bwMode="auto">
          <a:xfrm>
            <a:off x="1295400" y="4094163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1" name="Freeform 49"/>
          <p:cNvSpPr>
            <a:spLocks/>
          </p:cNvSpPr>
          <p:nvPr/>
        </p:nvSpPr>
        <p:spPr bwMode="auto">
          <a:xfrm>
            <a:off x="1295400" y="4094163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2" name="Rectangle 50"/>
          <p:cNvSpPr>
            <a:spLocks noChangeArrowheads="1"/>
          </p:cNvSpPr>
          <p:nvPr/>
        </p:nvSpPr>
        <p:spPr bwMode="auto">
          <a:xfrm>
            <a:off x="1458913" y="4173538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3" name="Rectangle 51"/>
          <p:cNvSpPr>
            <a:spLocks noChangeArrowheads="1"/>
          </p:cNvSpPr>
          <p:nvPr/>
        </p:nvSpPr>
        <p:spPr bwMode="auto">
          <a:xfrm>
            <a:off x="1558925" y="42862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4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4" name="Freeform 52"/>
          <p:cNvSpPr>
            <a:spLocks/>
          </p:cNvSpPr>
          <p:nvPr/>
        </p:nvSpPr>
        <p:spPr bwMode="auto">
          <a:xfrm>
            <a:off x="1295400" y="44704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5" name="Freeform 53"/>
          <p:cNvSpPr>
            <a:spLocks/>
          </p:cNvSpPr>
          <p:nvPr/>
        </p:nvSpPr>
        <p:spPr bwMode="auto">
          <a:xfrm>
            <a:off x="1295400" y="44704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6" name="Rectangle 54"/>
          <p:cNvSpPr>
            <a:spLocks noChangeArrowheads="1"/>
          </p:cNvSpPr>
          <p:nvPr/>
        </p:nvSpPr>
        <p:spPr bwMode="auto">
          <a:xfrm>
            <a:off x="1458913" y="4548188"/>
            <a:ext cx="82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7" name="Rectangle 55"/>
          <p:cNvSpPr>
            <a:spLocks noChangeArrowheads="1"/>
          </p:cNvSpPr>
          <p:nvPr/>
        </p:nvSpPr>
        <p:spPr bwMode="auto">
          <a:xfrm>
            <a:off x="1558925" y="46640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5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8" name="Freeform 56"/>
          <p:cNvSpPr>
            <a:spLocks/>
          </p:cNvSpPr>
          <p:nvPr/>
        </p:nvSpPr>
        <p:spPr bwMode="auto">
          <a:xfrm>
            <a:off x="1295400" y="503713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9" name="Freeform 57"/>
          <p:cNvSpPr>
            <a:spLocks/>
          </p:cNvSpPr>
          <p:nvPr/>
        </p:nvSpPr>
        <p:spPr bwMode="auto">
          <a:xfrm>
            <a:off x="1295400" y="503713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0" name="Rectangle 58"/>
          <p:cNvSpPr>
            <a:spLocks noChangeArrowheads="1"/>
          </p:cNvSpPr>
          <p:nvPr/>
        </p:nvSpPr>
        <p:spPr bwMode="auto">
          <a:xfrm>
            <a:off x="1458913" y="5114925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1" name="Rectangle 59"/>
          <p:cNvSpPr>
            <a:spLocks noChangeArrowheads="1"/>
          </p:cNvSpPr>
          <p:nvPr/>
        </p:nvSpPr>
        <p:spPr bwMode="auto">
          <a:xfrm>
            <a:off x="1558925" y="5230813"/>
            <a:ext cx="492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6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2" name="Freeform 60"/>
          <p:cNvSpPr>
            <a:spLocks/>
          </p:cNvSpPr>
          <p:nvPr/>
        </p:nvSpPr>
        <p:spPr bwMode="auto">
          <a:xfrm>
            <a:off x="1295400" y="541337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3" name="Freeform 61"/>
          <p:cNvSpPr>
            <a:spLocks/>
          </p:cNvSpPr>
          <p:nvPr/>
        </p:nvSpPr>
        <p:spPr bwMode="auto">
          <a:xfrm>
            <a:off x="1295400" y="541337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4" name="Rectangle 62"/>
          <p:cNvSpPr>
            <a:spLocks noChangeArrowheads="1"/>
          </p:cNvSpPr>
          <p:nvPr/>
        </p:nvSpPr>
        <p:spPr bwMode="auto">
          <a:xfrm>
            <a:off x="1458913" y="5491163"/>
            <a:ext cx="82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5" name="Rectangle 63"/>
          <p:cNvSpPr>
            <a:spLocks noChangeArrowheads="1"/>
          </p:cNvSpPr>
          <p:nvPr/>
        </p:nvSpPr>
        <p:spPr bwMode="auto">
          <a:xfrm>
            <a:off x="1558925" y="56070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7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6" name="Freeform 64"/>
          <p:cNvSpPr>
            <a:spLocks/>
          </p:cNvSpPr>
          <p:nvPr/>
        </p:nvSpPr>
        <p:spPr bwMode="auto">
          <a:xfrm>
            <a:off x="6007100" y="22098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7" name="Freeform 65"/>
          <p:cNvSpPr>
            <a:spLocks/>
          </p:cNvSpPr>
          <p:nvPr/>
        </p:nvSpPr>
        <p:spPr bwMode="auto">
          <a:xfrm>
            <a:off x="6007100" y="22098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8" name="Rectangle 66"/>
          <p:cNvSpPr>
            <a:spLocks noChangeArrowheads="1"/>
          </p:cNvSpPr>
          <p:nvPr/>
        </p:nvSpPr>
        <p:spPr bwMode="auto">
          <a:xfrm>
            <a:off x="6156325" y="2287588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9" name="Rectangle 67"/>
          <p:cNvSpPr>
            <a:spLocks noChangeArrowheads="1"/>
          </p:cNvSpPr>
          <p:nvPr/>
        </p:nvSpPr>
        <p:spPr bwMode="auto">
          <a:xfrm>
            <a:off x="6286500" y="24034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0" name="Freeform 68"/>
          <p:cNvSpPr>
            <a:spLocks/>
          </p:cNvSpPr>
          <p:nvPr/>
        </p:nvSpPr>
        <p:spPr bwMode="auto">
          <a:xfrm>
            <a:off x="6007100" y="2587625"/>
            <a:ext cx="392113" cy="374650"/>
          </a:xfrm>
          <a:custGeom>
            <a:avLst/>
            <a:gdLst/>
            <a:ahLst/>
            <a:cxnLst>
              <a:cxn ang="0">
                <a:pos x="129" y="159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3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3"/>
              </a:cxn>
              <a:cxn ang="0">
                <a:pos x="18" y="152"/>
              </a:cxn>
              <a:cxn ang="0">
                <a:pos x="30" y="157"/>
              </a:cxn>
              <a:cxn ang="0">
                <a:pos x="43" y="159"/>
              </a:cxn>
              <a:cxn ang="0">
                <a:pos x="129" y="159"/>
              </a:cxn>
            </a:cxnLst>
            <a:rect l="0" t="0" r="r" b="b"/>
            <a:pathLst>
              <a:path w="171" h="159">
                <a:moveTo>
                  <a:pt x="129" y="159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3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3"/>
                </a:lnTo>
                <a:lnTo>
                  <a:pt x="18" y="152"/>
                </a:lnTo>
                <a:lnTo>
                  <a:pt x="30" y="157"/>
                </a:lnTo>
                <a:lnTo>
                  <a:pt x="43" y="159"/>
                </a:lnTo>
                <a:lnTo>
                  <a:pt x="129" y="1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1" name="Freeform 69"/>
          <p:cNvSpPr>
            <a:spLocks/>
          </p:cNvSpPr>
          <p:nvPr/>
        </p:nvSpPr>
        <p:spPr bwMode="auto">
          <a:xfrm>
            <a:off x="6007100" y="2587625"/>
            <a:ext cx="392113" cy="374650"/>
          </a:xfrm>
          <a:custGeom>
            <a:avLst/>
            <a:gdLst/>
            <a:ahLst/>
            <a:cxnLst>
              <a:cxn ang="0">
                <a:pos x="129" y="159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3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3"/>
              </a:cxn>
              <a:cxn ang="0">
                <a:pos x="18" y="152"/>
              </a:cxn>
              <a:cxn ang="0">
                <a:pos x="30" y="157"/>
              </a:cxn>
              <a:cxn ang="0">
                <a:pos x="43" y="159"/>
              </a:cxn>
              <a:cxn ang="0">
                <a:pos x="129" y="159"/>
              </a:cxn>
            </a:cxnLst>
            <a:rect l="0" t="0" r="r" b="b"/>
            <a:pathLst>
              <a:path w="171" h="159">
                <a:moveTo>
                  <a:pt x="129" y="159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3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3"/>
                </a:lnTo>
                <a:lnTo>
                  <a:pt x="18" y="152"/>
                </a:lnTo>
                <a:lnTo>
                  <a:pt x="30" y="157"/>
                </a:lnTo>
                <a:lnTo>
                  <a:pt x="43" y="159"/>
                </a:lnTo>
                <a:lnTo>
                  <a:pt x="129" y="15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2" name="Rectangle 70"/>
          <p:cNvSpPr>
            <a:spLocks noChangeArrowheads="1"/>
          </p:cNvSpPr>
          <p:nvPr/>
        </p:nvSpPr>
        <p:spPr bwMode="auto">
          <a:xfrm>
            <a:off x="6156325" y="2665413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3" name="Rectangle 71"/>
          <p:cNvSpPr>
            <a:spLocks noChangeArrowheads="1"/>
          </p:cNvSpPr>
          <p:nvPr/>
        </p:nvSpPr>
        <p:spPr bwMode="auto">
          <a:xfrm>
            <a:off x="6286500" y="27797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4" name="Freeform 72"/>
          <p:cNvSpPr>
            <a:spLocks/>
          </p:cNvSpPr>
          <p:nvPr/>
        </p:nvSpPr>
        <p:spPr bwMode="auto">
          <a:xfrm>
            <a:off x="6007100" y="315118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3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3"/>
              </a:cxn>
              <a:cxn ang="0">
                <a:pos x="129" y="0"/>
              </a:cxn>
              <a:cxn ang="0">
                <a:pos x="43" y="0"/>
              </a:cxn>
              <a:cxn ang="0">
                <a:pos x="30" y="3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3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3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3"/>
                </a:lnTo>
                <a:lnTo>
                  <a:pt x="129" y="0"/>
                </a:lnTo>
                <a:lnTo>
                  <a:pt x="43" y="0"/>
                </a:lnTo>
                <a:lnTo>
                  <a:pt x="30" y="3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3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5" name="Freeform 73"/>
          <p:cNvSpPr>
            <a:spLocks/>
          </p:cNvSpPr>
          <p:nvPr/>
        </p:nvSpPr>
        <p:spPr bwMode="auto">
          <a:xfrm>
            <a:off x="6007100" y="315118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3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3"/>
              </a:cxn>
              <a:cxn ang="0">
                <a:pos x="129" y="0"/>
              </a:cxn>
              <a:cxn ang="0">
                <a:pos x="43" y="0"/>
              </a:cxn>
              <a:cxn ang="0">
                <a:pos x="30" y="3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3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3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3"/>
                </a:lnTo>
                <a:lnTo>
                  <a:pt x="129" y="0"/>
                </a:lnTo>
                <a:lnTo>
                  <a:pt x="43" y="0"/>
                </a:lnTo>
                <a:lnTo>
                  <a:pt x="30" y="3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3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6" name="Rectangle 74"/>
          <p:cNvSpPr>
            <a:spLocks noChangeArrowheads="1"/>
          </p:cNvSpPr>
          <p:nvPr/>
        </p:nvSpPr>
        <p:spPr bwMode="auto">
          <a:xfrm>
            <a:off x="6156325" y="3230563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7" name="Rectangle 75"/>
          <p:cNvSpPr>
            <a:spLocks noChangeArrowheads="1"/>
          </p:cNvSpPr>
          <p:nvPr/>
        </p:nvSpPr>
        <p:spPr bwMode="auto">
          <a:xfrm>
            <a:off x="6286500" y="33432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2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8" name="Freeform 76"/>
          <p:cNvSpPr>
            <a:spLocks/>
          </p:cNvSpPr>
          <p:nvPr/>
        </p:nvSpPr>
        <p:spPr bwMode="auto">
          <a:xfrm>
            <a:off x="6007100" y="352742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9" name="Freeform 77"/>
          <p:cNvSpPr>
            <a:spLocks/>
          </p:cNvSpPr>
          <p:nvPr/>
        </p:nvSpPr>
        <p:spPr bwMode="auto">
          <a:xfrm>
            <a:off x="6007100" y="352742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0" name="Rectangle 78"/>
          <p:cNvSpPr>
            <a:spLocks noChangeArrowheads="1"/>
          </p:cNvSpPr>
          <p:nvPr/>
        </p:nvSpPr>
        <p:spPr bwMode="auto">
          <a:xfrm>
            <a:off x="6156325" y="3608388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1" name="Rectangle 79"/>
          <p:cNvSpPr>
            <a:spLocks noChangeArrowheads="1"/>
          </p:cNvSpPr>
          <p:nvPr/>
        </p:nvSpPr>
        <p:spPr bwMode="auto">
          <a:xfrm>
            <a:off x="6286500" y="372110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3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2" name="Freeform 80"/>
          <p:cNvSpPr>
            <a:spLocks/>
          </p:cNvSpPr>
          <p:nvPr/>
        </p:nvSpPr>
        <p:spPr bwMode="auto">
          <a:xfrm>
            <a:off x="6007100" y="4094163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3" name="Freeform 81"/>
          <p:cNvSpPr>
            <a:spLocks/>
          </p:cNvSpPr>
          <p:nvPr/>
        </p:nvSpPr>
        <p:spPr bwMode="auto">
          <a:xfrm>
            <a:off x="6007100" y="4094163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4" name="Rectangle 82"/>
          <p:cNvSpPr>
            <a:spLocks noChangeArrowheads="1"/>
          </p:cNvSpPr>
          <p:nvPr/>
        </p:nvSpPr>
        <p:spPr bwMode="auto">
          <a:xfrm>
            <a:off x="6156325" y="4173538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5" name="Rectangle 83"/>
          <p:cNvSpPr>
            <a:spLocks noChangeArrowheads="1"/>
          </p:cNvSpPr>
          <p:nvPr/>
        </p:nvSpPr>
        <p:spPr bwMode="auto">
          <a:xfrm>
            <a:off x="6286500" y="42862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4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6" name="Freeform 84"/>
          <p:cNvSpPr>
            <a:spLocks/>
          </p:cNvSpPr>
          <p:nvPr/>
        </p:nvSpPr>
        <p:spPr bwMode="auto">
          <a:xfrm>
            <a:off x="6007100" y="44704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8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8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8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8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7" name="Freeform 85"/>
          <p:cNvSpPr>
            <a:spLocks/>
          </p:cNvSpPr>
          <p:nvPr/>
        </p:nvSpPr>
        <p:spPr bwMode="auto">
          <a:xfrm>
            <a:off x="6007100" y="44704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8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8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8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8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8" name="Rectangle 86"/>
          <p:cNvSpPr>
            <a:spLocks noChangeArrowheads="1"/>
          </p:cNvSpPr>
          <p:nvPr/>
        </p:nvSpPr>
        <p:spPr bwMode="auto">
          <a:xfrm>
            <a:off x="6156325" y="4548188"/>
            <a:ext cx="1047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9" name="Rectangle 87"/>
          <p:cNvSpPr>
            <a:spLocks noChangeArrowheads="1"/>
          </p:cNvSpPr>
          <p:nvPr/>
        </p:nvSpPr>
        <p:spPr bwMode="auto">
          <a:xfrm>
            <a:off x="6286500" y="46640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5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0" name="Freeform 88"/>
          <p:cNvSpPr>
            <a:spLocks/>
          </p:cNvSpPr>
          <p:nvPr/>
        </p:nvSpPr>
        <p:spPr bwMode="auto">
          <a:xfrm>
            <a:off x="6007100" y="503713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1" name="Freeform 89"/>
          <p:cNvSpPr>
            <a:spLocks/>
          </p:cNvSpPr>
          <p:nvPr/>
        </p:nvSpPr>
        <p:spPr bwMode="auto">
          <a:xfrm>
            <a:off x="6007100" y="503713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2" name="Rectangle 90"/>
          <p:cNvSpPr>
            <a:spLocks noChangeArrowheads="1"/>
          </p:cNvSpPr>
          <p:nvPr/>
        </p:nvSpPr>
        <p:spPr bwMode="auto">
          <a:xfrm>
            <a:off x="6156325" y="5114925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3" name="Rectangle 91"/>
          <p:cNvSpPr>
            <a:spLocks noChangeArrowheads="1"/>
          </p:cNvSpPr>
          <p:nvPr/>
        </p:nvSpPr>
        <p:spPr bwMode="auto">
          <a:xfrm>
            <a:off x="6286500" y="5230813"/>
            <a:ext cx="492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6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4" name="Freeform 92"/>
          <p:cNvSpPr>
            <a:spLocks/>
          </p:cNvSpPr>
          <p:nvPr/>
        </p:nvSpPr>
        <p:spPr bwMode="auto">
          <a:xfrm>
            <a:off x="6007100" y="541337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5" name="Freeform 93"/>
          <p:cNvSpPr>
            <a:spLocks/>
          </p:cNvSpPr>
          <p:nvPr/>
        </p:nvSpPr>
        <p:spPr bwMode="auto">
          <a:xfrm>
            <a:off x="6007100" y="541337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6" name="Rectangle 94"/>
          <p:cNvSpPr>
            <a:spLocks noChangeArrowheads="1"/>
          </p:cNvSpPr>
          <p:nvPr/>
        </p:nvSpPr>
        <p:spPr bwMode="auto">
          <a:xfrm>
            <a:off x="6156325" y="5491163"/>
            <a:ext cx="1047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7" name="Rectangle 95"/>
          <p:cNvSpPr>
            <a:spLocks noChangeArrowheads="1"/>
          </p:cNvSpPr>
          <p:nvPr/>
        </p:nvSpPr>
        <p:spPr bwMode="auto">
          <a:xfrm>
            <a:off x="6286500" y="56070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7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8" name="Line 96"/>
          <p:cNvSpPr>
            <a:spLocks noChangeShapeType="1"/>
          </p:cNvSpPr>
          <p:nvPr/>
        </p:nvSpPr>
        <p:spPr bwMode="auto">
          <a:xfrm>
            <a:off x="1687513" y="2398713"/>
            <a:ext cx="785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69" name="Line 97"/>
          <p:cNvSpPr>
            <a:spLocks noChangeShapeType="1"/>
          </p:cNvSpPr>
          <p:nvPr/>
        </p:nvSpPr>
        <p:spPr bwMode="auto">
          <a:xfrm>
            <a:off x="2865438" y="2398713"/>
            <a:ext cx="784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0" name="Line 98"/>
          <p:cNvSpPr>
            <a:spLocks noChangeShapeType="1"/>
          </p:cNvSpPr>
          <p:nvPr/>
        </p:nvSpPr>
        <p:spPr bwMode="auto">
          <a:xfrm>
            <a:off x="4041775" y="2398713"/>
            <a:ext cx="787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1" name="Line 99"/>
          <p:cNvSpPr>
            <a:spLocks noChangeShapeType="1"/>
          </p:cNvSpPr>
          <p:nvPr/>
        </p:nvSpPr>
        <p:spPr bwMode="auto">
          <a:xfrm>
            <a:off x="5221288" y="2398713"/>
            <a:ext cx="785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2" name="Line 100"/>
          <p:cNvSpPr>
            <a:spLocks noChangeShapeType="1"/>
          </p:cNvSpPr>
          <p:nvPr/>
        </p:nvSpPr>
        <p:spPr bwMode="auto">
          <a:xfrm>
            <a:off x="1687513" y="56022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3" name="Line 101"/>
          <p:cNvSpPr>
            <a:spLocks noChangeShapeType="1"/>
          </p:cNvSpPr>
          <p:nvPr/>
        </p:nvSpPr>
        <p:spPr bwMode="auto">
          <a:xfrm>
            <a:off x="2865438" y="5602288"/>
            <a:ext cx="7842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4" name="Line 102"/>
          <p:cNvSpPr>
            <a:spLocks noChangeShapeType="1"/>
          </p:cNvSpPr>
          <p:nvPr/>
        </p:nvSpPr>
        <p:spPr bwMode="auto">
          <a:xfrm>
            <a:off x="4041775" y="5602288"/>
            <a:ext cx="787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5" name="Line 103"/>
          <p:cNvSpPr>
            <a:spLocks noChangeShapeType="1"/>
          </p:cNvSpPr>
          <p:nvPr/>
        </p:nvSpPr>
        <p:spPr bwMode="auto">
          <a:xfrm>
            <a:off x="5221288" y="56022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6" name="Freeform 104"/>
          <p:cNvSpPr>
            <a:spLocks/>
          </p:cNvSpPr>
          <p:nvPr/>
        </p:nvSpPr>
        <p:spPr bwMode="auto">
          <a:xfrm>
            <a:off x="1687513" y="2774950"/>
            <a:ext cx="785812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239"/>
              </a:cxn>
              <a:cxn ang="0">
                <a:pos x="342" y="23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85" y="0"/>
                </a:lnTo>
                <a:lnTo>
                  <a:pt x="257" y="239"/>
                </a:lnTo>
                <a:lnTo>
                  <a:pt x="342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7" name="Freeform 105"/>
          <p:cNvSpPr>
            <a:spLocks/>
          </p:cNvSpPr>
          <p:nvPr/>
        </p:nvSpPr>
        <p:spPr bwMode="auto">
          <a:xfrm>
            <a:off x="2865438" y="2774950"/>
            <a:ext cx="784225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239"/>
              </a:cxn>
              <a:cxn ang="0">
                <a:pos x="342" y="23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86" y="0"/>
                </a:lnTo>
                <a:lnTo>
                  <a:pt x="257" y="239"/>
                </a:lnTo>
                <a:lnTo>
                  <a:pt x="342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8" name="Freeform 106"/>
          <p:cNvSpPr>
            <a:spLocks/>
          </p:cNvSpPr>
          <p:nvPr/>
        </p:nvSpPr>
        <p:spPr bwMode="auto">
          <a:xfrm>
            <a:off x="4041775" y="2774950"/>
            <a:ext cx="787400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239"/>
              </a:cxn>
              <a:cxn ang="0">
                <a:pos x="343" y="239"/>
              </a:cxn>
            </a:cxnLst>
            <a:rect l="0" t="0" r="r" b="b"/>
            <a:pathLst>
              <a:path w="343" h="239">
                <a:moveTo>
                  <a:pt x="0" y="0"/>
                </a:moveTo>
                <a:lnTo>
                  <a:pt x="86" y="0"/>
                </a:lnTo>
                <a:lnTo>
                  <a:pt x="257" y="239"/>
                </a:lnTo>
                <a:lnTo>
                  <a:pt x="343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9" name="Line 107"/>
          <p:cNvSpPr>
            <a:spLocks noChangeShapeType="1"/>
          </p:cNvSpPr>
          <p:nvPr/>
        </p:nvSpPr>
        <p:spPr bwMode="auto">
          <a:xfrm>
            <a:off x="5221288" y="2774950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0" name="Line 108"/>
          <p:cNvSpPr>
            <a:spLocks noChangeShapeType="1"/>
          </p:cNvSpPr>
          <p:nvPr/>
        </p:nvSpPr>
        <p:spPr bwMode="auto">
          <a:xfrm>
            <a:off x="5221288" y="3338513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1" name="Line 109"/>
          <p:cNvSpPr>
            <a:spLocks noChangeShapeType="1"/>
          </p:cNvSpPr>
          <p:nvPr/>
        </p:nvSpPr>
        <p:spPr bwMode="auto">
          <a:xfrm>
            <a:off x="5221288" y="3716338"/>
            <a:ext cx="78581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2" name="Line 110"/>
          <p:cNvSpPr>
            <a:spLocks noChangeShapeType="1"/>
          </p:cNvSpPr>
          <p:nvPr/>
        </p:nvSpPr>
        <p:spPr bwMode="auto">
          <a:xfrm>
            <a:off x="5221288" y="42814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3" name="Line 111"/>
          <p:cNvSpPr>
            <a:spLocks noChangeShapeType="1"/>
          </p:cNvSpPr>
          <p:nvPr/>
        </p:nvSpPr>
        <p:spPr bwMode="auto">
          <a:xfrm>
            <a:off x="5221288" y="4659313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4" name="Line 112"/>
          <p:cNvSpPr>
            <a:spLocks noChangeShapeType="1"/>
          </p:cNvSpPr>
          <p:nvPr/>
        </p:nvSpPr>
        <p:spPr bwMode="auto">
          <a:xfrm>
            <a:off x="5221288" y="5226050"/>
            <a:ext cx="785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5" name="Freeform 113"/>
          <p:cNvSpPr>
            <a:spLocks/>
          </p:cNvSpPr>
          <p:nvPr/>
        </p:nvSpPr>
        <p:spPr bwMode="auto">
          <a:xfrm>
            <a:off x="1687513" y="3338513"/>
            <a:ext cx="785812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400"/>
              </a:cxn>
              <a:cxn ang="0">
                <a:pos x="342" y="400"/>
              </a:cxn>
            </a:cxnLst>
            <a:rect l="0" t="0" r="r" b="b"/>
            <a:pathLst>
              <a:path w="342" h="400">
                <a:moveTo>
                  <a:pt x="0" y="0"/>
                </a:moveTo>
                <a:lnTo>
                  <a:pt x="85" y="0"/>
                </a:lnTo>
                <a:lnTo>
                  <a:pt x="257" y="400"/>
                </a:lnTo>
                <a:lnTo>
                  <a:pt x="342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6" name="Freeform 114"/>
          <p:cNvSpPr>
            <a:spLocks/>
          </p:cNvSpPr>
          <p:nvPr/>
        </p:nvSpPr>
        <p:spPr bwMode="auto">
          <a:xfrm>
            <a:off x="2865438" y="3338513"/>
            <a:ext cx="784225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400"/>
              </a:cxn>
              <a:cxn ang="0">
                <a:pos x="342" y="400"/>
              </a:cxn>
            </a:cxnLst>
            <a:rect l="0" t="0" r="r" b="b"/>
            <a:pathLst>
              <a:path w="342" h="400">
                <a:moveTo>
                  <a:pt x="0" y="0"/>
                </a:moveTo>
                <a:lnTo>
                  <a:pt x="86" y="0"/>
                </a:lnTo>
                <a:lnTo>
                  <a:pt x="257" y="400"/>
                </a:lnTo>
                <a:lnTo>
                  <a:pt x="342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7" name="Freeform 115"/>
          <p:cNvSpPr>
            <a:spLocks/>
          </p:cNvSpPr>
          <p:nvPr/>
        </p:nvSpPr>
        <p:spPr bwMode="auto">
          <a:xfrm>
            <a:off x="4041775" y="3338513"/>
            <a:ext cx="787400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400"/>
              </a:cxn>
              <a:cxn ang="0">
                <a:pos x="343" y="400"/>
              </a:cxn>
            </a:cxnLst>
            <a:rect l="0" t="0" r="r" b="b"/>
            <a:pathLst>
              <a:path w="343" h="400">
                <a:moveTo>
                  <a:pt x="0" y="0"/>
                </a:moveTo>
                <a:lnTo>
                  <a:pt x="86" y="0"/>
                </a:lnTo>
                <a:lnTo>
                  <a:pt x="257" y="400"/>
                </a:lnTo>
                <a:lnTo>
                  <a:pt x="343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8" name="Freeform 116"/>
          <p:cNvSpPr>
            <a:spLocks/>
          </p:cNvSpPr>
          <p:nvPr/>
        </p:nvSpPr>
        <p:spPr bwMode="auto">
          <a:xfrm>
            <a:off x="1687513" y="3716338"/>
            <a:ext cx="785812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640"/>
              </a:cxn>
              <a:cxn ang="0">
                <a:pos x="342" y="640"/>
              </a:cxn>
            </a:cxnLst>
            <a:rect l="0" t="0" r="r" b="b"/>
            <a:pathLst>
              <a:path w="342" h="640">
                <a:moveTo>
                  <a:pt x="0" y="0"/>
                </a:moveTo>
                <a:lnTo>
                  <a:pt x="85" y="0"/>
                </a:lnTo>
                <a:lnTo>
                  <a:pt x="257" y="640"/>
                </a:lnTo>
                <a:lnTo>
                  <a:pt x="342" y="64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9" name="Freeform 117"/>
          <p:cNvSpPr>
            <a:spLocks/>
          </p:cNvSpPr>
          <p:nvPr/>
        </p:nvSpPr>
        <p:spPr bwMode="auto">
          <a:xfrm>
            <a:off x="2865438" y="3716338"/>
            <a:ext cx="784225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640"/>
              </a:cxn>
              <a:cxn ang="0">
                <a:pos x="342" y="640"/>
              </a:cxn>
            </a:cxnLst>
            <a:rect l="0" t="0" r="r" b="b"/>
            <a:pathLst>
              <a:path w="342" h="640">
                <a:moveTo>
                  <a:pt x="0" y="0"/>
                </a:moveTo>
                <a:lnTo>
                  <a:pt x="86" y="0"/>
                </a:lnTo>
                <a:lnTo>
                  <a:pt x="257" y="640"/>
                </a:lnTo>
                <a:lnTo>
                  <a:pt x="342" y="64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0" name="Freeform 118"/>
          <p:cNvSpPr>
            <a:spLocks/>
          </p:cNvSpPr>
          <p:nvPr/>
        </p:nvSpPr>
        <p:spPr bwMode="auto">
          <a:xfrm>
            <a:off x="4041775" y="3716338"/>
            <a:ext cx="787400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640"/>
              </a:cxn>
              <a:cxn ang="0">
                <a:pos x="343" y="640"/>
              </a:cxn>
            </a:cxnLst>
            <a:rect l="0" t="0" r="r" b="b"/>
            <a:pathLst>
              <a:path w="343" h="640">
                <a:moveTo>
                  <a:pt x="0" y="0"/>
                </a:moveTo>
                <a:lnTo>
                  <a:pt x="86" y="0"/>
                </a:lnTo>
                <a:lnTo>
                  <a:pt x="257" y="640"/>
                </a:lnTo>
                <a:lnTo>
                  <a:pt x="343" y="64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1" name="Freeform 119"/>
          <p:cNvSpPr>
            <a:spLocks/>
          </p:cNvSpPr>
          <p:nvPr/>
        </p:nvSpPr>
        <p:spPr bwMode="auto">
          <a:xfrm>
            <a:off x="1687513" y="2774950"/>
            <a:ext cx="785812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5" y="639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639">
                <a:moveTo>
                  <a:pt x="0" y="639"/>
                </a:moveTo>
                <a:lnTo>
                  <a:pt x="85" y="639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2" name="Freeform 120"/>
          <p:cNvSpPr>
            <a:spLocks/>
          </p:cNvSpPr>
          <p:nvPr/>
        </p:nvSpPr>
        <p:spPr bwMode="auto">
          <a:xfrm>
            <a:off x="2865438" y="2774950"/>
            <a:ext cx="784225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6" y="639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639">
                <a:moveTo>
                  <a:pt x="0" y="639"/>
                </a:moveTo>
                <a:lnTo>
                  <a:pt x="86" y="639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3" name="Freeform 121"/>
          <p:cNvSpPr>
            <a:spLocks/>
          </p:cNvSpPr>
          <p:nvPr/>
        </p:nvSpPr>
        <p:spPr bwMode="auto">
          <a:xfrm>
            <a:off x="4041775" y="2774950"/>
            <a:ext cx="787400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6" y="639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639">
                <a:moveTo>
                  <a:pt x="0" y="639"/>
                </a:moveTo>
                <a:lnTo>
                  <a:pt x="86" y="639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4" name="Freeform 122"/>
          <p:cNvSpPr>
            <a:spLocks/>
          </p:cNvSpPr>
          <p:nvPr/>
        </p:nvSpPr>
        <p:spPr bwMode="auto">
          <a:xfrm>
            <a:off x="1687513" y="3716338"/>
            <a:ext cx="785812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5" y="40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400">
                <a:moveTo>
                  <a:pt x="0" y="400"/>
                </a:moveTo>
                <a:lnTo>
                  <a:pt x="85" y="40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5" name="Freeform 123"/>
          <p:cNvSpPr>
            <a:spLocks/>
          </p:cNvSpPr>
          <p:nvPr/>
        </p:nvSpPr>
        <p:spPr bwMode="auto">
          <a:xfrm>
            <a:off x="2865438" y="3716338"/>
            <a:ext cx="784225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6" y="40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400">
                <a:moveTo>
                  <a:pt x="0" y="400"/>
                </a:moveTo>
                <a:lnTo>
                  <a:pt x="86" y="40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6" name="Freeform 124"/>
          <p:cNvSpPr>
            <a:spLocks/>
          </p:cNvSpPr>
          <p:nvPr/>
        </p:nvSpPr>
        <p:spPr bwMode="auto">
          <a:xfrm>
            <a:off x="4041775" y="3716338"/>
            <a:ext cx="787400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6" y="400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400">
                <a:moveTo>
                  <a:pt x="0" y="400"/>
                </a:moveTo>
                <a:lnTo>
                  <a:pt x="86" y="400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7" name="Freeform 125"/>
          <p:cNvSpPr>
            <a:spLocks/>
          </p:cNvSpPr>
          <p:nvPr/>
        </p:nvSpPr>
        <p:spPr bwMode="auto">
          <a:xfrm>
            <a:off x="1687513" y="4659313"/>
            <a:ext cx="785812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5" y="24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240">
                <a:moveTo>
                  <a:pt x="0" y="240"/>
                </a:moveTo>
                <a:lnTo>
                  <a:pt x="85" y="24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8" name="Freeform 126"/>
          <p:cNvSpPr>
            <a:spLocks/>
          </p:cNvSpPr>
          <p:nvPr/>
        </p:nvSpPr>
        <p:spPr bwMode="auto">
          <a:xfrm>
            <a:off x="2865438" y="4659313"/>
            <a:ext cx="784225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6" y="24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240">
                <a:moveTo>
                  <a:pt x="0" y="240"/>
                </a:moveTo>
                <a:lnTo>
                  <a:pt x="86" y="24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9" name="Freeform 127"/>
          <p:cNvSpPr>
            <a:spLocks/>
          </p:cNvSpPr>
          <p:nvPr/>
        </p:nvSpPr>
        <p:spPr bwMode="auto">
          <a:xfrm>
            <a:off x="4041775" y="4659313"/>
            <a:ext cx="787400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6" y="240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240">
                <a:moveTo>
                  <a:pt x="0" y="240"/>
                </a:moveTo>
                <a:lnTo>
                  <a:pt x="86" y="240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0" name="Rectangle 128"/>
          <p:cNvSpPr>
            <a:spLocks noChangeArrowheads="1"/>
          </p:cNvSpPr>
          <p:nvPr/>
        </p:nvSpPr>
        <p:spPr bwMode="auto">
          <a:xfrm>
            <a:off x="6630988" y="2287588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000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1" name="Rectangle 129"/>
          <p:cNvSpPr>
            <a:spLocks noChangeArrowheads="1"/>
          </p:cNvSpPr>
          <p:nvPr/>
        </p:nvSpPr>
        <p:spPr bwMode="auto">
          <a:xfrm>
            <a:off x="6630988" y="2665413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001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2" name="Rectangle 130"/>
          <p:cNvSpPr>
            <a:spLocks noChangeArrowheads="1"/>
          </p:cNvSpPr>
          <p:nvPr/>
        </p:nvSpPr>
        <p:spPr bwMode="auto">
          <a:xfrm>
            <a:off x="6630988" y="3230563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010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3" name="Rectangle 131"/>
          <p:cNvSpPr>
            <a:spLocks noChangeArrowheads="1"/>
          </p:cNvSpPr>
          <p:nvPr/>
        </p:nvSpPr>
        <p:spPr bwMode="auto">
          <a:xfrm>
            <a:off x="6630988" y="3608388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011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4" name="Rectangle 132"/>
          <p:cNvSpPr>
            <a:spLocks noChangeArrowheads="1"/>
          </p:cNvSpPr>
          <p:nvPr/>
        </p:nvSpPr>
        <p:spPr bwMode="auto">
          <a:xfrm>
            <a:off x="6630988" y="4173538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100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5" name="Rectangle 133"/>
          <p:cNvSpPr>
            <a:spLocks noChangeArrowheads="1"/>
          </p:cNvSpPr>
          <p:nvPr/>
        </p:nvSpPr>
        <p:spPr bwMode="auto">
          <a:xfrm>
            <a:off x="6630988" y="4548188"/>
            <a:ext cx="209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101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6" name="Rectangle 134"/>
          <p:cNvSpPr>
            <a:spLocks noChangeArrowheads="1"/>
          </p:cNvSpPr>
          <p:nvPr/>
        </p:nvSpPr>
        <p:spPr bwMode="auto">
          <a:xfrm>
            <a:off x="6630988" y="5114925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110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7" name="Rectangle 135"/>
          <p:cNvSpPr>
            <a:spLocks noChangeArrowheads="1"/>
          </p:cNvSpPr>
          <p:nvPr/>
        </p:nvSpPr>
        <p:spPr bwMode="auto">
          <a:xfrm>
            <a:off x="6630988" y="5491163"/>
            <a:ext cx="209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111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22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</p:spTree>
    <p:extLst>
      <p:ext uri="{BB962C8B-B14F-4D97-AF65-F5344CB8AC3E}">
        <p14:creationId xmlns:p14="http://schemas.microsoft.com/office/powerpoint/2010/main" val="11514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Note that speculative 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73" y="2492896"/>
            <a:ext cx="7258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8467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CCD50-C35C-4B74-9963-B320F40101F4}" type="slidenum">
              <a:rPr lang="en-US"/>
              <a:pPr/>
              <a:t>25</a:t>
            </a:fld>
            <a:endParaRPr lang="en-US"/>
          </a:p>
        </p:txBody>
      </p:sp>
      <p:sp>
        <p:nvSpPr>
          <p:cNvPr id="2314242" name="Rectangle 2"/>
          <p:cNvSpPr>
            <a:spLocks noChangeArrowheads="1"/>
          </p:cNvSpPr>
          <p:nvPr/>
        </p:nvSpPr>
        <p:spPr bwMode="auto">
          <a:xfrm>
            <a:off x="2293938" y="228600"/>
            <a:ext cx="3911327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Impact on Performance</a:t>
            </a:r>
          </a:p>
        </p:txBody>
      </p:sp>
      <p:sp>
        <p:nvSpPr>
          <p:cNvPr id="2314243" name="Rectangle 3"/>
          <p:cNvSpPr>
            <a:spLocks noChangeArrowheads="1"/>
          </p:cNvSpPr>
          <p:nvPr/>
        </p:nvSpPr>
        <p:spPr bwMode="auto">
          <a:xfrm>
            <a:off x="457200" y="838200"/>
            <a:ext cx="842010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 dirty="0">
                <a:effectLst/>
              </a:rPr>
              <a:t>Suppose a processor executes at</a:t>
            </a:r>
            <a:r>
              <a:rPr lang="en-US" sz="2800" b="0" dirty="0">
                <a:effectLst/>
              </a:rPr>
              <a:t> 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 dirty="0">
                <a:effectLst/>
              </a:rPr>
              <a:t>Clock Rate = 200 MHz (5 ns per cycle)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 dirty="0">
                <a:effectLst/>
              </a:rPr>
              <a:t>CPI = 1.1 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 dirty="0">
                <a:effectLst/>
              </a:rPr>
              <a:t>50% </a:t>
            </a:r>
            <a:r>
              <a:rPr lang="en-US" sz="2000" b="0" dirty="0" err="1">
                <a:effectLst/>
              </a:rPr>
              <a:t>arith</a:t>
            </a:r>
            <a:r>
              <a:rPr lang="en-US" sz="2000" b="0" dirty="0">
                <a:effectLst/>
              </a:rPr>
              <a:t>/logic, 30% </a:t>
            </a:r>
            <a:r>
              <a:rPr lang="en-US" sz="2000" b="0" dirty="0" err="1">
                <a:effectLst/>
              </a:rPr>
              <a:t>ld</a:t>
            </a:r>
            <a:r>
              <a:rPr lang="en-US" sz="2000" b="0" dirty="0">
                <a:effectLst/>
              </a:rPr>
              <a:t>/</a:t>
            </a:r>
            <a:r>
              <a:rPr lang="en-US" sz="2000" b="0" dirty="0" err="1">
                <a:effectLst/>
              </a:rPr>
              <a:t>st</a:t>
            </a:r>
            <a:r>
              <a:rPr lang="en-US" sz="2000" b="0" dirty="0">
                <a:effectLst/>
              </a:rPr>
              <a:t>, 20% control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 dirty="0">
                <a:effectLst/>
              </a:rPr>
              <a:t>Suppose that 10% of memory operations get 50 cycle miss penalty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sz="2800" b="0" dirty="0">
                <a:effectLst/>
              </a:rPr>
              <a:t>CPI 	</a:t>
            </a:r>
            <a:r>
              <a:rPr lang="en-US" sz="2000" b="0" dirty="0">
                <a:effectLst/>
              </a:rPr>
              <a:t>= ideal CPI + average stalls per instruction				= 1.1(</a:t>
            </a:r>
            <a:r>
              <a:rPr lang="en-US" sz="2000" b="0" dirty="0" err="1">
                <a:effectLst/>
              </a:rPr>
              <a:t>cyc</a:t>
            </a:r>
            <a:r>
              <a:rPr lang="en-US" sz="2000" b="0" dirty="0">
                <a:effectLst/>
              </a:rPr>
              <a:t>)  +( 0.30 (</a:t>
            </a:r>
            <a:r>
              <a:rPr lang="en-US" sz="2000" b="0" dirty="0" err="1">
                <a:effectLst/>
              </a:rPr>
              <a:t>datamops</a:t>
            </a:r>
            <a:r>
              <a:rPr lang="en-US" sz="2000" b="0" dirty="0">
                <a:effectLst/>
              </a:rPr>
              <a:t>/ins) </a:t>
            </a:r>
            <a:br>
              <a:rPr lang="en-US" sz="2000" b="0" dirty="0">
                <a:effectLst/>
              </a:rPr>
            </a:br>
            <a:r>
              <a:rPr lang="en-US" sz="2000" b="0" dirty="0">
                <a:effectLst/>
              </a:rPr>
              <a:t>			x 0.10 (miss/</a:t>
            </a:r>
            <a:r>
              <a:rPr lang="en-US" sz="2000" b="0" dirty="0" err="1">
                <a:effectLst/>
              </a:rPr>
              <a:t>datamop</a:t>
            </a:r>
            <a:r>
              <a:rPr lang="en-US" sz="2000" b="0" dirty="0">
                <a:effectLst/>
              </a:rPr>
              <a:t>) x 50 (cycle/miss) )</a:t>
            </a:r>
            <a:br>
              <a:rPr lang="en-US" sz="2000" b="0" dirty="0">
                <a:effectLst/>
              </a:rPr>
            </a:br>
            <a:r>
              <a:rPr lang="en-US" sz="2000" b="0" dirty="0">
                <a:effectLst/>
              </a:rPr>
              <a:t>	= 1.1 cycle +  1.5 cycle = 2.6 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58 % of the time the processor is stalled waiting for memory!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 dirty="0">
                <a:effectLst/>
              </a:rPr>
              <a:t>a 1% instruction miss rate would add an additional 0.5 cycles to the CPI!</a:t>
            </a:r>
          </a:p>
        </p:txBody>
      </p:sp>
    </p:spTree>
    <p:extLst>
      <p:ext uri="{BB962C8B-B14F-4D97-AF65-F5344CB8AC3E}">
        <p14:creationId xmlns:p14="http://schemas.microsoft.com/office/powerpoint/2010/main" val="1508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14D91-37BF-452C-8406-461B035C9FFB}" type="slidenum">
              <a:rPr lang="en-US"/>
              <a:pPr/>
              <a:t>26</a:t>
            </a:fld>
            <a:endParaRPr lang="en-US"/>
          </a:p>
        </p:txBody>
      </p:sp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8001000" cy="838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Hierarchy:  Motivation</a:t>
            </a:r>
            <a: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/>
            </a:r>
            <a:b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The Principle Of Locality</a:t>
            </a:r>
            <a:endParaRPr lang="en-US" sz="3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22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334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35000"/>
              </a:spcBef>
            </a:pPr>
            <a:r>
              <a:rPr lang="en-US" sz="2400" dirty="0"/>
              <a:t>Programs usually access a relatively small portion of their address space (instructions/data) at any instant of time (loops, data arrays).</a:t>
            </a:r>
            <a:r>
              <a:rPr lang="en-US" sz="2600" dirty="0"/>
              <a:t>  </a:t>
            </a:r>
            <a:endParaRPr lang="en-US" sz="2600" dirty="0" smtClean="0"/>
          </a:p>
          <a:p>
            <a:pPr>
              <a:spcBef>
                <a:spcPct val="35000"/>
              </a:spcBef>
            </a:pPr>
            <a:endParaRPr lang="en-US" sz="2600" dirty="0"/>
          </a:p>
          <a:p>
            <a:pPr>
              <a:spcBef>
                <a:spcPct val="35000"/>
              </a:spcBef>
            </a:pPr>
            <a:r>
              <a:rPr lang="en-US" sz="2400" dirty="0"/>
              <a:t>Two </a:t>
            </a:r>
            <a:r>
              <a:rPr lang="en-US" sz="2400" dirty="0" smtClean="0"/>
              <a:t>types </a:t>
            </a:r>
            <a:r>
              <a:rPr lang="en-US" sz="2400" dirty="0"/>
              <a:t>of locality:</a:t>
            </a:r>
          </a:p>
          <a:p>
            <a:pPr lvl="1">
              <a:spcBef>
                <a:spcPct val="35000"/>
              </a:spcBef>
            </a:pPr>
            <a:r>
              <a:rPr lang="en-US" sz="2000" b="1" dirty="0">
                <a:solidFill>
                  <a:srgbClr val="0000CC"/>
                </a:solidFill>
              </a:rPr>
              <a:t>Temporal Locality:</a:t>
            </a:r>
            <a:r>
              <a:rPr lang="en-US" sz="2000" b="1" dirty="0"/>
              <a:t>  If an item is referenced, it will tend to be referenced again soon.</a:t>
            </a:r>
          </a:p>
          <a:p>
            <a:pPr lvl="1">
              <a:spcBef>
                <a:spcPct val="35000"/>
              </a:spcBef>
            </a:pPr>
            <a:endParaRPr lang="en-US" sz="400" b="1" dirty="0"/>
          </a:p>
          <a:p>
            <a:pPr lvl="1">
              <a:spcBef>
                <a:spcPct val="35000"/>
              </a:spcBef>
            </a:pPr>
            <a:r>
              <a:rPr lang="en-US" sz="2000" b="1" dirty="0">
                <a:solidFill>
                  <a:srgbClr val="0000CC"/>
                </a:solidFill>
              </a:rPr>
              <a:t>Spatial locality:</a:t>
            </a:r>
            <a:r>
              <a:rPr lang="en-US" sz="2000" b="1" dirty="0"/>
              <a:t>  If an item is referenced, items whose addresses are close by will tend to be referenced soon .</a:t>
            </a:r>
          </a:p>
          <a:p>
            <a:pPr lvl="1">
              <a:spcBef>
                <a:spcPct val="35000"/>
              </a:spcBef>
            </a:pPr>
            <a:endParaRPr lang="en-US" sz="600" dirty="0"/>
          </a:p>
          <a:p>
            <a:pPr>
              <a:spcBef>
                <a:spcPct val="35000"/>
              </a:spcBef>
            </a:pPr>
            <a:r>
              <a:rPr lang="en-US" sz="2400" dirty="0"/>
              <a:t>The presence of locality in program behavior (e.g., loops, data arrays), makes it possible to satisfy a large percentage of </a:t>
            </a:r>
            <a:r>
              <a:rPr lang="en-US" sz="2400" dirty="0" smtClean="0"/>
              <a:t>the program’s data accesses </a:t>
            </a:r>
            <a:r>
              <a:rPr lang="en-US" sz="2400" dirty="0"/>
              <a:t>(both instructions and operands) using memory levels </a:t>
            </a:r>
            <a:r>
              <a:rPr lang="en-US" sz="2400" dirty="0" smtClean="0"/>
              <a:t>closer to the CPU.</a:t>
            </a:r>
            <a:endParaRPr lang="en-US" sz="2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14800" y="2366963"/>
            <a:ext cx="4684712" cy="990282"/>
            <a:chOff x="1008" y="1728"/>
            <a:chExt cx="3326" cy="85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44" y="1759"/>
              <a:ext cx="288" cy="6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zh-TW" sz="1400" b="1">
                <a:latin typeface="Helvetica" pitchFamily="34" charset="0"/>
                <a:ea typeface="PMingLiU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22" y="2065"/>
              <a:ext cx="216" cy="3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055" y="1768"/>
              <a:ext cx="0" cy="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6" y="2400"/>
              <a:ext cx="2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21" y="2400"/>
              <a:ext cx="100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zh-TW" b="1">
                  <a:latin typeface="Helvetica" pitchFamily="34" charset="0"/>
                  <a:ea typeface="PMingLiU" pitchFamily="18" charset="-120"/>
                </a:rPr>
                <a:t>Address Space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11" y="2403"/>
              <a:ext cx="1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zh-TW" b="1">
                  <a:latin typeface="Times" pitchFamily="18" charset="0"/>
                  <a:ea typeface="PMingLiU" pitchFamily="18" charset="-120"/>
                </a:rPr>
                <a:t>0</a:t>
              </a:r>
              <a:endParaRPr lang="en-US" altLang="zh-TW">
                <a:latin typeface="Helvetica" pitchFamily="34" charset="0"/>
                <a:ea typeface="PMingLiU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01" y="2403"/>
              <a:ext cx="3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zh-TW" b="1">
                  <a:latin typeface="Times" pitchFamily="18" charset="0"/>
                  <a:ea typeface="PMingLiU" pitchFamily="18" charset="-120"/>
                </a:rPr>
                <a:t>2</a:t>
              </a:r>
              <a:r>
                <a:rPr lang="en-US" altLang="zh-TW" b="1" baseline="30000">
                  <a:latin typeface="Times" pitchFamily="18" charset="0"/>
                  <a:ea typeface="PMingLiU" pitchFamily="18" charset="-120"/>
                </a:rPr>
                <a:t>n - 1</a:t>
              </a:r>
              <a:endParaRPr lang="en-US" altLang="zh-TW" b="1">
                <a:latin typeface="Times" pitchFamily="18" charset="0"/>
                <a:ea typeface="PMingLiU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81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zh-TW" b="1">
                  <a:latin typeface="Helvetica" pitchFamily="34" charset="0"/>
                  <a:ea typeface="PMingLiU" pitchFamily="18" charset="-120"/>
                </a:rPr>
                <a:t>Probability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altLang="zh-TW" b="1">
                  <a:latin typeface="Helvetica" pitchFamily="34" charset="0"/>
                  <a:ea typeface="PMingLiU" pitchFamily="18" charset="-120"/>
                </a:rPr>
                <a:t>of reference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64" y="2352"/>
              <a:ext cx="4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544" y="1824"/>
              <a:ext cx="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688" y="1824"/>
              <a:ext cx="1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32" y="2352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024" y="20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120" y="20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216" y="2352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0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DE41-4B71-451B-98A6-671F7C7E0B92}" type="slidenum">
              <a:rPr lang="en-US"/>
              <a:pPr/>
              <a:t>27</a:t>
            </a:fld>
            <a:endParaRPr lang="en-US"/>
          </a:p>
        </p:txBody>
      </p:sp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Locality Example</a:t>
            </a:r>
          </a:p>
        </p:txBody>
      </p:sp>
      <p:sp>
        <p:nvSpPr>
          <p:cNvPr id="2370564" name="Rectangle 4"/>
          <p:cNvSpPr>
            <a:spLocks noChangeArrowheads="1"/>
          </p:cNvSpPr>
          <p:nvPr/>
        </p:nvSpPr>
        <p:spPr bwMode="auto">
          <a:xfrm>
            <a:off x="304800" y="1066800"/>
            <a:ext cx="5267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solidFill>
                  <a:schemeClr val="tx2"/>
                </a:solidFill>
                <a:effectLst/>
                <a:latin typeface="Helvetica" pitchFamily="34" charset="0"/>
              </a:rPr>
              <a:t>Locality Example:</a:t>
            </a: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560388" lvl="1" indent="-222250" algn="l" defTabSz="8953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dirty="0">
                <a:effectLst/>
                <a:latin typeface="Helvetica" pitchFamily="34" charset="0"/>
              </a:rPr>
              <a:t>Data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array elements in succession (stride-1 reference pattern):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</a:t>
            </a:r>
            <a:r>
              <a:rPr lang="en-US" sz="2000" b="0" dirty="0">
                <a:solidFill>
                  <a:schemeClr val="tx2"/>
                </a:solidFill>
                <a:effectLst/>
                <a:latin typeface="Courier New" pitchFamily="49" charset="0"/>
              </a:rPr>
              <a:t>sum</a:t>
            </a: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 each iteration:</a:t>
            </a:r>
          </a:p>
          <a:p>
            <a:pPr marL="560388" lvl="1" indent="-222250" algn="l" defTabSz="8953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dirty="0">
                <a:effectLst/>
                <a:latin typeface="Helvetica" pitchFamily="34" charset="0"/>
              </a:rPr>
              <a:t>Instructions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instructions in sequence: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Cycle through loop repeatedly: </a:t>
            </a:r>
          </a:p>
        </p:txBody>
      </p:sp>
      <p:sp>
        <p:nvSpPr>
          <p:cNvPr id="2370565" name="Rectangle 5"/>
          <p:cNvSpPr>
            <a:spLocks noChangeArrowheads="1"/>
          </p:cNvSpPr>
          <p:nvPr/>
        </p:nvSpPr>
        <p:spPr bwMode="auto">
          <a:xfrm>
            <a:off x="993775" y="1600200"/>
            <a:ext cx="3044825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sum = 0;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for (i = 0; i &lt; n; i++)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	sum += a[i];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return sum;</a:t>
            </a:r>
          </a:p>
        </p:txBody>
      </p:sp>
      <p:sp>
        <p:nvSpPr>
          <p:cNvPr id="2370566" name="Text Box 6"/>
          <p:cNvSpPr txBox="1">
            <a:spLocks noChangeArrowheads="1"/>
          </p:cNvSpPr>
          <p:nvPr/>
        </p:nvSpPr>
        <p:spPr bwMode="auto">
          <a:xfrm>
            <a:off x="5715000" y="3775075"/>
            <a:ext cx="169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Helvetica" pitchFamily="34" charset="0"/>
              </a:rPr>
              <a:t>Spatial locality</a:t>
            </a:r>
          </a:p>
        </p:txBody>
      </p:sp>
      <p:sp>
        <p:nvSpPr>
          <p:cNvPr id="2370567" name="Text Box 7"/>
          <p:cNvSpPr txBox="1">
            <a:spLocks noChangeArrowheads="1"/>
          </p:cNvSpPr>
          <p:nvPr/>
        </p:nvSpPr>
        <p:spPr bwMode="auto">
          <a:xfrm>
            <a:off x="5715000" y="4918075"/>
            <a:ext cx="169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Spatial locality</a:t>
            </a:r>
          </a:p>
        </p:txBody>
      </p:sp>
      <p:sp>
        <p:nvSpPr>
          <p:cNvPr id="2370568" name="Text Box 8"/>
          <p:cNvSpPr txBox="1">
            <a:spLocks noChangeArrowheads="1"/>
          </p:cNvSpPr>
          <p:nvPr/>
        </p:nvSpPr>
        <p:spPr bwMode="auto">
          <a:xfrm>
            <a:off x="5715000" y="5299075"/>
            <a:ext cx="1971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Temporal locality</a:t>
            </a:r>
          </a:p>
        </p:txBody>
      </p:sp>
      <p:sp>
        <p:nvSpPr>
          <p:cNvPr id="2370569" name="Text Box 9"/>
          <p:cNvSpPr txBox="1">
            <a:spLocks noChangeArrowheads="1"/>
          </p:cNvSpPr>
          <p:nvPr/>
        </p:nvSpPr>
        <p:spPr bwMode="auto">
          <a:xfrm>
            <a:off x="5715000" y="4232275"/>
            <a:ext cx="1971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91439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0566" grpId="0" autoUpdateAnimBg="0"/>
      <p:bldP spid="2370567" grpId="0" autoUpdateAnimBg="0"/>
      <p:bldP spid="2370568" grpId="0" autoUpdateAnimBg="0"/>
      <p:bldP spid="237056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FFFF-6D50-4661-822F-77491D8C720C}" type="slidenum">
              <a:rPr lang="en-US"/>
              <a:pPr/>
              <a:t>28</a:t>
            </a:fld>
            <a:endParaRPr lang="en-US"/>
          </a:p>
        </p:txBody>
      </p:sp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609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Hierarchy: Terminology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8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200" b="1" dirty="0">
                <a:solidFill>
                  <a:srgbClr val="0000CC"/>
                </a:solidFill>
              </a:rPr>
              <a:t>A Block:</a:t>
            </a:r>
            <a:r>
              <a:rPr lang="en-US" sz="2200" dirty="0">
                <a:solidFill>
                  <a:schemeClr val="hlink"/>
                </a:solidFill>
              </a:rPr>
              <a:t>  </a:t>
            </a:r>
            <a:r>
              <a:rPr lang="en-US" sz="2200" dirty="0"/>
              <a:t>The smallest unit of information transferred between two levels.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Hit:</a:t>
            </a:r>
            <a:r>
              <a:rPr lang="en-US" sz="2200" dirty="0"/>
              <a:t>  Item is found in a</a:t>
            </a:r>
            <a:r>
              <a:rPr lang="en-US" sz="2200" dirty="0" smtClean="0"/>
              <a:t> </a:t>
            </a:r>
            <a:r>
              <a:rPr lang="en-US" sz="2200" dirty="0"/>
              <a:t>block in the upper level (example: Block X)</a:t>
            </a:r>
            <a:r>
              <a:rPr lang="en-US" sz="2400" dirty="0"/>
              <a:t> 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</a:rPr>
              <a:t>Hit Rate:</a:t>
            </a:r>
            <a:r>
              <a:rPr lang="en-US" sz="1800" b="1" dirty="0"/>
              <a:t>  The fraction of memory accesses found in the upper level.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</a:rPr>
              <a:t>Hit Time:</a:t>
            </a:r>
            <a:r>
              <a:rPr lang="en-US" sz="1800" b="1" dirty="0"/>
              <a:t>  Time to access the upper level which consists of</a:t>
            </a:r>
          </a:p>
          <a:p>
            <a:pPr lvl="2">
              <a:buFontTx/>
              <a:buNone/>
            </a:pPr>
            <a:r>
              <a:rPr lang="en-US" sz="1800" dirty="0"/>
              <a:t>          memory access time   +   time to determine hit/miss</a:t>
            </a:r>
          </a:p>
          <a:p>
            <a:r>
              <a:rPr lang="en-US" sz="2200" dirty="0">
                <a:solidFill>
                  <a:srgbClr val="0000CC"/>
                </a:solidFill>
              </a:rPr>
              <a:t>Miss:</a:t>
            </a:r>
            <a:r>
              <a:rPr lang="en-US" sz="2200" dirty="0"/>
              <a:t>  Item needs to be retrieved from a block in the lower level (Block Y)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</a:rPr>
              <a:t>Miss Rate</a:t>
            </a:r>
            <a:r>
              <a:rPr lang="en-US" sz="1800" b="1" dirty="0">
                <a:solidFill>
                  <a:schemeClr val="accent1"/>
                </a:solidFill>
              </a:rPr>
              <a:t>  </a:t>
            </a:r>
            <a:r>
              <a:rPr lang="en-US" sz="1800" b="1" dirty="0"/>
              <a:t>= 1 - (Hit Rate)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</a:rPr>
              <a:t>Miss Penalty</a:t>
            </a:r>
            <a:r>
              <a:rPr lang="en-US" sz="1800" b="1" dirty="0"/>
              <a:t>:  Time to replace a block in the upper level  + </a:t>
            </a:r>
          </a:p>
          <a:p>
            <a:pPr lvl="2">
              <a:buFontTx/>
              <a:buNone/>
            </a:pPr>
            <a:r>
              <a:rPr lang="en-US" sz="1800" dirty="0"/>
              <a:t>                       Time to deliver the block to the </a:t>
            </a:r>
            <a:r>
              <a:rPr lang="en-US" sz="1800" dirty="0" smtClean="0"/>
              <a:t>processor (or the further-upper-level)</a:t>
            </a:r>
            <a:endParaRPr lang="en-US" sz="1800" dirty="0"/>
          </a:p>
          <a:p>
            <a:r>
              <a:rPr lang="en-US" sz="2200" dirty="0"/>
              <a:t>Hit Time &lt;&lt; Miss Penalty</a:t>
            </a:r>
          </a:p>
          <a:p>
            <a:endParaRPr lang="en-US" sz="2200" dirty="0"/>
          </a:p>
        </p:txBody>
      </p:sp>
      <p:sp>
        <p:nvSpPr>
          <p:cNvPr id="2382866" name="Rectangle 18"/>
          <p:cNvSpPr>
            <a:spLocks noChangeArrowheads="1"/>
          </p:cNvSpPr>
          <p:nvPr/>
        </p:nvSpPr>
        <p:spPr bwMode="auto">
          <a:xfrm>
            <a:off x="2468563" y="4673600"/>
            <a:ext cx="1270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67" name="Rectangle 19"/>
          <p:cNvSpPr>
            <a:spLocks noChangeArrowheads="1"/>
          </p:cNvSpPr>
          <p:nvPr/>
        </p:nvSpPr>
        <p:spPr bwMode="auto">
          <a:xfrm>
            <a:off x="4678363" y="4114800"/>
            <a:ext cx="1722437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68" name="Rectangle 20"/>
          <p:cNvSpPr>
            <a:spLocks noChangeArrowheads="1"/>
          </p:cNvSpPr>
          <p:nvPr/>
        </p:nvSpPr>
        <p:spPr bwMode="auto">
          <a:xfrm>
            <a:off x="4953000" y="4495800"/>
            <a:ext cx="1270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ea typeface="PMingLiU" pitchFamily="18" charset="-120"/>
              </a:rPr>
              <a:t>Lower Level</a:t>
            </a:r>
          </a:p>
          <a:p>
            <a:r>
              <a:rPr lang="en-US" sz="1600">
                <a:effectLst/>
                <a:ea typeface="PMingLiU" pitchFamily="18" charset="-120"/>
              </a:rPr>
              <a:t>Memory</a:t>
            </a:r>
          </a:p>
        </p:txBody>
      </p:sp>
      <p:sp>
        <p:nvSpPr>
          <p:cNvPr id="2382869" name="Rectangle 21"/>
          <p:cNvSpPr>
            <a:spLocks noChangeArrowheads="1"/>
          </p:cNvSpPr>
          <p:nvPr/>
        </p:nvSpPr>
        <p:spPr bwMode="auto">
          <a:xfrm>
            <a:off x="2463800" y="4687888"/>
            <a:ext cx="12588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ea typeface="PMingLiU" pitchFamily="18" charset="-120"/>
              </a:rPr>
              <a:t>Upper Level</a:t>
            </a:r>
          </a:p>
          <a:p>
            <a:r>
              <a:rPr lang="en-US" sz="1600">
                <a:effectLst/>
                <a:ea typeface="PMingLiU" pitchFamily="18" charset="-120"/>
              </a:rPr>
              <a:t>Memory</a:t>
            </a:r>
          </a:p>
        </p:txBody>
      </p:sp>
      <p:sp>
        <p:nvSpPr>
          <p:cNvPr id="2382870" name="Line 22"/>
          <p:cNvSpPr>
            <a:spLocks noChangeShapeType="1"/>
          </p:cNvSpPr>
          <p:nvPr/>
        </p:nvSpPr>
        <p:spPr bwMode="auto">
          <a:xfrm flipH="1">
            <a:off x="635000" y="586740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1" name="Rectangle 23"/>
          <p:cNvSpPr>
            <a:spLocks noChangeArrowheads="1"/>
          </p:cNvSpPr>
          <p:nvPr/>
        </p:nvSpPr>
        <p:spPr bwMode="auto">
          <a:xfrm>
            <a:off x="914400" y="5943600"/>
            <a:ext cx="1316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effectLst/>
                <a:ea typeface="PMingLiU" pitchFamily="18" charset="-120"/>
              </a:rPr>
              <a:t>To Processor</a:t>
            </a:r>
          </a:p>
        </p:txBody>
      </p:sp>
      <p:sp>
        <p:nvSpPr>
          <p:cNvPr id="2382872" name="Line 24"/>
          <p:cNvSpPr>
            <a:spLocks noChangeShapeType="1"/>
          </p:cNvSpPr>
          <p:nvPr/>
        </p:nvSpPr>
        <p:spPr bwMode="auto">
          <a:xfrm>
            <a:off x="639763" y="51816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3" name="Rectangle 25"/>
          <p:cNvSpPr>
            <a:spLocks noChangeArrowheads="1"/>
          </p:cNvSpPr>
          <p:nvPr/>
        </p:nvSpPr>
        <p:spPr bwMode="auto">
          <a:xfrm>
            <a:off x="762000" y="5181600"/>
            <a:ext cx="1565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effectLst/>
                <a:ea typeface="PMingLiU" pitchFamily="18" charset="-120"/>
              </a:rPr>
              <a:t>From Processor</a:t>
            </a:r>
          </a:p>
        </p:txBody>
      </p:sp>
      <p:sp>
        <p:nvSpPr>
          <p:cNvPr id="2382874" name="Line 26"/>
          <p:cNvSpPr>
            <a:spLocks noChangeShapeType="1"/>
          </p:cNvSpPr>
          <p:nvPr/>
        </p:nvSpPr>
        <p:spPr bwMode="auto">
          <a:xfrm>
            <a:off x="3763963" y="53467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5" name="Rectangle 27"/>
          <p:cNvSpPr>
            <a:spLocks noChangeArrowheads="1"/>
          </p:cNvSpPr>
          <p:nvPr/>
        </p:nvSpPr>
        <p:spPr bwMode="auto">
          <a:xfrm>
            <a:off x="2919413" y="558165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FF"/>
              </a:solidFill>
              <a:effectLst/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382876" name="Rectangle 28"/>
          <p:cNvSpPr>
            <a:spLocks noChangeArrowheads="1"/>
          </p:cNvSpPr>
          <p:nvPr/>
        </p:nvSpPr>
        <p:spPr bwMode="auto">
          <a:xfrm>
            <a:off x="2822575" y="5294313"/>
            <a:ext cx="611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0">
                <a:effectLst/>
                <a:ea typeface="PMingLiU" pitchFamily="18" charset="-120"/>
              </a:rPr>
              <a:t>Blk X</a:t>
            </a:r>
          </a:p>
        </p:txBody>
      </p:sp>
      <p:sp>
        <p:nvSpPr>
          <p:cNvPr id="2382877" name="Rectangle 29"/>
          <p:cNvSpPr>
            <a:spLocks noChangeArrowheads="1"/>
          </p:cNvSpPr>
          <p:nvPr/>
        </p:nvSpPr>
        <p:spPr bwMode="auto">
          <a:xfrm>
            <a:off x="5354638" y="5697538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8" name="Rectangle 30"/>
          <p:cNvSpPr>
            <a:spLocks noChangeArrowheads="1"/>
          </p:cNvSpPr>
          <p:nvPr/>
        </p:nvSpPr>
        <p:spPr bwMode="auto">
          <a:xfrm>
            <a:off x="5257800" y="5410200"/>
            <a:ext cx="611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0">
                <a:effectLst/>
                <a:ea typeface="PMingLiU" pitchFamily="18" charset="-120"/>
              </a:rPr>
              <a:t>Blk Y</a:t>
            </a:r>
          </a:p>
        </p:txBody>
      </p:sp>
      <p:sp>
        <p:nvSpPr>
          <p:cNvPr id="2382879" name="Line 31"/>
          <p:cNvSpPr>
            <a:spLocks noChangeShapeType="1"/>
          </p:cNvSpPr>
          <p:nvPr/>
        </p:nvSpPr>
        <p:spPr bwMode="auto">
          <a:xfrm>
            <a:off x="609600" y="5029200"/>
            <a:ext cx="236220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0" name="Line 32"/>
          <p:cNvSpPr>
            <a:spLocks noChangeShapeType="1"/>
          </p:cNvSpPr>
          <p:nvPr/>
        </p:nvSpPr>
        <p:spPr bwMode="auto">
          <a:xfrm>
            <a:off x="609600" y="47244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1" name="AutoShape 33"/>
          <p:cNvSpPr>
            <a:spLocks noChangeArrowheads="1"/>
          </p:cNvSpPr>
          <p:nvPr/>
        </p:nvSpPr>
        <p:spPr bwMode="auto">
          <a:xfrm>
            <a:off x="2667000" y="457200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2" name="Line 34"/>
          <p:cNvSpPr>
            <a:spLocks noChangeShapeType="1"/>
          </p:cNvSpPr>
          <p:nvPr/>
        </p:nvSpPr>
        <p:spPr bwMode="auto">
          <a:xfrm>
            <a:off x="3733800" y="50292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3" name="Rectangle 35"/>
          <p:cNvSpPr>
            <a:spLocks noChangeArrowheads="1"/>
          </p:cNvSpPr>
          <p:nvPr/>
        </p:nvSpPr>
        <p:spPr bwMode="auto">
          <a:xfrm>
            <a:off x="2895600" y="556260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FF"/>
              </a:solidFill>
              <a:effectLst/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382884" name="Rectangle 36"/>
          <p:cNvSpPr>
            <a:spLocks noChangeArrowheads="1"/>
          </p:cNvSpPr>
          <p:nvPr/>
        </p:nvSpPr>
        <p:spPr bwMode="auto">
          <a:xfrm>
            <a:off x="5346700" y="56896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5" name="Rectangle 37"/>
          <p:cNvSpPr>
            <a:spLocks noChangeArrowheads="1"/>
          </p:cNvSpPr>
          <p:nvPr/>
        </p:nvSpPr>
        <p:spPr bwMode="auto">
          <a:xfrm>
            <a:off x="2895600" y="51816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82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8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8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26667 -0.07778 " pathEditMode="relative" ptsTypes="AA">
                                      <p:cBhvr>
                                        <p:cTn id="29" dur="2000" fill="hold"/>
                                        <p:tgtEl>
                                          <p:spTgt spid="2382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0.24652 0.06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82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26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2875" grpId="0" animBg="1"/>
      <p:bldP spid="2382879" grpId="0" animBg="1"/>
      <p:bldP spid="2382879" grpId="1" animBg="1"/>
      <p:bldP spid="2382880" grpId="0" animBg="1"/>
      <p:bldP spid="2382881" grpId="0" animBg="1"/>
      <p:bldP spid="2382882" grpId="0" animBg="1"/>
      <p:bldP spid="2382884" grpId="0" animBg="1"/>
      <p:bldP spid="2382885" grpId="0" animBg="1"/>
      <p:bldP spid="238288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DA29-6791-49CE-8171-F9451D44E994}" type="slidenum">
              <a:rPr lang="en-US"/>
              <a:pPr/>
              <a:t>29</a:t>
            </a:fld>
            <a:endParaRPr lang="en-US"/>
          </a:p>
        </p:txBody>
      </p:sp>
      <p:sp>
        <p:nvSpPr>
          <p:cNvPr id="237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27013"/>
            <a:ext cx="8716962" cy="78105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Caching in a Memory Hierarchy</a:t>
            </a:r>
          </a:p>
        </p:txBody>
      </p:sp>
      <p:sp>
        <p:nvSpPr>
          <p:cNvPr id="2372611" name="Rectangle 3"/>
          <p:cNvSpPr>
            <a:spLocks noChangeArrowheads="1"/>
          </p:cNvSpPr>
          <p:nvPr/>
        </p:nvSpPr>
        <p:spPr bwMode="auto">
          <a:xfrm>
            <a:off x="1111250" y="3429000"/>
            <a:ext cx="4267200" cy="228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2612" name="Rectangle 4"/>
          <p:cNvSpPr>
            <a:spLocks noChangeArrowheads="1"/>
          </p:cNvSpPr>
          <p:nvPr/>
        </p:nvSpPr>
        <p:spPr bwMode="auto">
          <a:xfrm>
            <a:off x="16446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2613" name="Rectangle 5"/>
          <p:cNvSpPr>
            <a:spLocks noChangeArrowheads="1"/>
          </p:cNvSpPr>
          <p:nvPr/>
        </p:nvSpPr>
        <p:spPr bwMode="auto">
          <a:xfrm>
            <a:off x="24828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2614" name="Rectangle 6"/>
          <p:cNvSpPr>
            <a:spLocks noChangeArrowheads="1"/>
          </p:cNvSpPr>
          <p:nvPr/>
        </p:nvSpPr>
        <p:spPr bwMode="auto">
          <a:xfrm>
            <a:off x="33210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2615" name="Rectangle 7"/>
          <p:cNvSpPr>
            <a:spLocks noChangeArrowheads="1"/>
          </p:cNvSpPr>
          <p:nvPr/>
        </p:nvSpPr>
        <p:spPr bwMode="auto">
          <a:xfrm>
            <a:off x="41592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2616" name="Rectangle 8"/>
          <p:cNvSpPr>
            <a:spLocks noChangeArrowheads="1"/>
          </p:cNvSpPr>
          <p:nvPr/>
        </p:nvSpPr>
        <p:spPr bwMode="auto">
          <a:xfrm>
            <a:off x="16446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17" name="Rectangle 9"/>
          <p:cNvSpPr>
            <a:spLocks noChangeArrowheads="1"/>
          </p:cNvSpPr>
          <p:nvPr/>
        </p:nvSpPr>
        <p:spPr bwMode="auto">
          <a:xfrm>
            <a:off x="24828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2372618" name="Rectangle 10"/>
          <p:cNvSpPr>
            <a:spLocks noChangeArrowheads="1"/>
          </p:cNvSpPr>
          <p:nvPr/>
        </p:nvSpPr>
        <p:spPr bwMode="auto">
          <a:xfrm>
            <a:off x="33210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2372619" name="Rectangle 11"/>
          <p:cNvSpPr>
            <a:spLocks noChangeArrowheads="1"/>
          </p:cNvSpPr>
          <p:nvPr/>
        </p:nvSpPr>
        <p:spPr bwMode="auto">
          <a:xfrm>
            <a:off x="41592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2372620" name="Rectangle 12"/>
          <p:cNvSpPr>
            <a:spLocks noChangeArrowheads="1"/>
          </p:cNvSpPr>
          <p:nvPr/>
        </p:nvSpPr>
        <p:spPr bwMode="auto">
          <a:xfrm>
            <a:off x="16446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2372621" name="Rectangle 13"/>
          <p:cNvSpPr>
            <a:spLocks noChangeArrowheads="1"/>
          </p:cNvSpPr>
          <p:nvPr/>
        </p:nvSpPr>
        <p:spPr bwMode="auto">
          <a:xfrm>
            <a:off x="24828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2622" name="Rectangle 14"/>
          <p:cNvSpPr>
            <a:spLocks noChangeArrowheads="1"/>
          </p:cNvSpPr>
          <p:nvPr/>
        </p:nvSpPr>
        <p:spPr bwMode="auto">
          <a:xfrm>
            <a:off x="33210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23" name="Rectangle 15"/>
          <p:cNvSpPr>
            <a:spLocks noChangeArrowheads="1"/>
          </p:cNvSpPr>
          <p:nvPr/>
        </p:nvSpPr>
        <p:spPr bwMode="auto">
          <a:xfrm>
            <a:off x="41592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11</a:t>
            </a:r>
          </a:p>
        </p:txBody>
      </p:sp>
      <p:sp>
        <p:nvSpPr>
          <p:cNvPr id="2372624" name="Rectangle 16"/>
          <p:cNvSpPr>
            <a:spLocks noChangeArrowheads="1"/>
          </p:cNvSpPr>
          <p:nvPr/>
        </p:nvSpPr>
        <p:spPr bwMode="auto">
          <a:xfrm>
            <a:off x="16446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2625" name="Rectangle 17"/>
          <p:cNvSpPr>
            <a:spLocks noChangeArrowheads="1"/>
          </p:cNvSpPr>
          <p:nvPr/>
        </p:nvSpPr>
        <p:spPr bwMode="auto">
          <a:xfrm>
            <a:off x="24828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13</a:t>
            </a:r>
          </a:p>
        </p:txBody>
      </p:sp>
      <p:sp>
        <p:nvSpPr>
          <p:cNvPr id="2372626" name="Rectangle 18"/>
          <p:cNvSpPr>
            <a:spLocks noChangeArrowheads="1"/>
          </p:cNvSpPr>
          <p:nvPr/>
        </p:nvSpPr>
        <p:spPr bwMode="auto">
          <a:xfrm>
            <a:off x="33210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2627" name="Rectangle 19"/>
          <p:cNvSpPr>
            <a:spLocks noChangeArrowheads="1"/>
          </p:cNvSpPr>
          <p:nvPr/>
        </p:nvSpPr>
        <p:spPr bwMode="auto">
          <a:xfrm>
            <a:off x="41592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15</a:t>
            </a:r>
          </a:p>
        </p:txBody>
      </p:sp>
      <p:sp>
        <p:nvSpPr>
          <p:cNvPr id="2372628" name="Text Box 20"/>
          <p:cNvSpPr txBox="1">
            <a:spLocks noChangeArrowheads="1"/>
          </p:cNvSpPr>
          <p:nvPr/>
        </p:nvSpPr>
        <p:spPr bwMode="auto">
          <a:xfrm>
            <a:off x="5372100" y="4144963"/>
            <a:ext cx="33004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Larger, slower, cheaper storage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device at level k+1 is partitioned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into blocks.</a:t>
            </a:r>
          </a:p>
        </p:txBody>
      </p:sp>
      <p:grpSp>
        <p:nvGrpSpPr>
          <p:cNvPr id="2372629" name="Group 21"/>
          <p:cNvGrpSpPr>
            <a:grpSpLocks/>
          </p:cNvGrpSpPr>
          <p:nvPr/>
        </p:nvGrpSpPr>
        <p:grpSpPr bwMode="auto">
          <a:xfrm>
            <a:off x="3244850" y="1828800"/>
            <a:ext cx="3352800" cy="1524000"/>
            <a:chOff x="2044" y="1152"/>
            <a:chExt cx="2112" cy="960"/>
          </a:xfrm>
        </p:grpSpPr>
        <p:sp>
          <p:nvSpPr>
            <p:cNvPr id="2372630" name="Line 22"/>
            <p:cNvSpPr>
              <a:spLocks noChangeShapeType="1"/>
            </p:cNvSpPr>
            <p:nvPr/>
          </p:nvSpPr>
          <p:spPr bwMode="auto">
            <a:xfrm>
              <a:off x="2044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631" name="Text Box 23"/>
            <p:cNvSpPr txBox="1">
              <a:spLocks noChangeArrowheads="1"/>
            </p:cNvSpPr>
            <p:nvPr/>
          </p:nvSpPr>
          <p:spPr bwMode="auto">
            <a:xfrm>
              <a:off x="2053" y="1315"/>
              <a:ext cx="210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600">
                  <a:effectLst/>
                  <a:latin typeface="Helvetica" pitchFamily="34" charset="0"/>
                </a:rPr>
                <a:t>Data is copied between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levels in block-sized transfer units</a:t>
              </a:r>
            </a:p>
          </p:txBody>
        </p:sp>
      </p:grpSp>
      <p:grpSp>
        <p:nvGrpSpPr>
          <p:cNvPr id="2372632" name="Group 24"/>
          <p:cNvGrpSpPr>
            <a:grpSpLocks/>
          </p:cNvGrpSpPr>
          <p:nvPr/>
        </p:nvGrpSpPr>
        <p:grpSpPr bwMode="auto">
          <a:xfrm>
            <a:off x="350838" y="1066800"/>
            <a:ext cx="8640762" cy="825500"/>
            <a:chOff x="221" y="672"/>
            <a:chExt cx="5443" cy="520"/>
          </a:xfrm>
        </p:grpSpPr>
        <p:sp>
          <p:nvSpPr>
            <p:cNvPr id="2372633" name="Rectangle 25"/>
            <p:cNvSpPr>
              <a:spLocks noChangeArrowheads="1"/>
            </p:cNvSpPr>
            <p:nvPr/>
          </p:nvSpPr>
          <p:spPr bwMode="auto">
            <a:xfrm>
              <a:off x="892" y="760"/>
              <a:ext cx="2256" cy="38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634" name="Rectangle 26"/>
            <p:cNvSpPr>
              <a:spLocks noChangeArrowheads="1"/>
            </p:cNvSpPr>
            <p:nvPr/>
          </p:nvSpPr>
          <p:spPr bwMode="auto">
            <a:xfrm>
              <a:off x="981" y="850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8</a:t>
              </a:r>
            </a:p>
          </p:txBody>
        </p:sp>
        <p:sp>
          <p:nvSpPr>
            <p:cNvPr id="2372635" name="Rectangle 27"/>
            <p:cNvSpPr>
              <a:spLocks noChangeArrowheads="1"/>
            </p:cNvSpPr>
            <p:nvPr/>
          </p:nvSpPr>
          <p:spPr bwMode="auto">
            <a:xfrm>
              <a:off x="1516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9</a:t>
              </a:r>
            </a:p>
          </p:txBody>
        </p:sp>
        <p:sp>
          <p:nvSpPr>
            <p:cNvPr id="2372636" name="Rectangle 28"/>
            <p:cNvSpPr>
              <a:spLocks noChangeArrowheads="1"/>
            </p:cNvSpPr>
            <p:nvPr/>
          </p:nvSpPr>
          <p:spPr bwMode="auto">
            <a:xfrm>
              <a:off x="2044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14</a:t>
              </a:r>
            </a:p>
          </p:txBody>
        </p:sp>
        <p:sp>
          <p:nvSpPr>
            <p:cNvPr id="2372637" name="Rectangle 29"/>
            <p:cNvSpPr>
              <a:spLocks noChangeArrowheads="1"/>
            </p:cNvSpPr>
            <p:nvPr/>
          </p:nvSpPr>
          <p:spPr bwMode="auto">
            <a:xfrm>
              <a:off x="2572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3</a:t>
              </a:r>
            </a:p>
          </p:txBody>
        </p:sp>
        <p:sp>
          <p:nvSpPr>
            <p:cNvPr id="2372638" name="Text Box 30"/>
            <p:cNvSpPr txBox="1">
              <a:spLocks noChangeArrowheads="1"/>
            </p:cNvSpPr>
            <p:nvPr/>
          </p:nvSpPr>
          <p:spPr bwMode="auto">
            <a:xfrm>
              <a:off x="3415" y="672"/>
              <a:ext cx="224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>
                  <a:effectLst/>
                  <a:latin typeface="Helvetica" pitchFamily="34" charset="0"/>
                </a:rPr>
                <a:t>Smaller, faster, more expensive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device at level k caches a 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subset of the blocks from level k+1</a:t>
              </a:r>
            </a:p>
          </p:txBody>
        </p:sp>
        <p:sp>
          <p:nvSpPr>
            <p:cNvPr id="2372639" name="Text Box 31"/>
            <p:cNvSpPr txBox="1">
              <a:spLocks noChangeArrowheads="1"/>
            </p:cNvSpPr>
            <p:nvPr/>
          </p:nvSpPr>
          <p:spPr bwMode="auto">
            <a:xfrm>
              <a:off x="221" y="854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>
                  <a:effectLst/>
                  <a:latin typeface="Helvetica" pitchFamily="34" charset="0"/>
                </a:rPr>
                <a:t>Level k:</a:t>
              </a:r>
            </a:p>
          </p:txBody>
        </p:sp>
      </p:grpSp>
      <p:sp>
        <p:nvSpPr>
          <p:cNvPr id="2372640" name="Text Box 32"/>
          <p:cNvSpPr txBox="1">
            <a:spLocks noChangeArrowheads="1"/>
          </p:cNvSpPr>
          <p:nvPr/>
        </p:nvSpPr>
        <p:spPr bwMode="auto">
          <a:xfrm>
            <a:off x="-50800" y="426720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 k+1:</a:t>
            </a:r>
          </a:p>
        </p:txBody>
      </p:sp>
      <p:sp>
        <p:nvSpPr>
          <p:cNvPr id="2372641" name="Rectangle 33"/>
          <p:cNvSpPr>
            <a:spLocks noChangeArrowheads="1"/>
          </p:cNvSpPr>
          <p:nvPr/>
        </p:nvSpPr>
        <p:spPr bwMode="auto">
          <a:xfrm>
            <a:off x="1646238" y="4191000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2" name="Rectangle 34"/>
          <p:cNvSpPr>
            <a:spLocks noChangeArrowheads="1"/>
          </p:cNvSpPr>
          <p:nvPr/>
        </p:nvSpPr>
        <p:spPr bwMode="auto">
          <a:xfrm>
            <a:off x="2411413" y="2411413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3" name="Rectangle 35"/>
          <p:cNvSpPr>
            <a:spLocks noChangeArrowheads="1"/>
          </p:cNvSpPr>
          <p:nvPr/>
        </p:nvSpPr>
        <p:spPr bwMode="auto">
          <a:xfrm>
            <a:off x="1546225" y="1354138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4" name="Rectangle 36"/>
          <p:cNvSpPr>
            <a:spLocks noChangeArrowheads="1"/>
          </p:cNvSpPr>
          <p:nvPr/>
        </p:nvSpPr>
        <p:spPr bwMode="auto">
          <a:xfrm>
            <a:off x="3241675" y="1363663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45" name="Rectangle 37"/>
          <p:cNvSpPr>
            <a:spLocks noChangeArrowheads="1"/>
          </p:cNvSpPr>
          <p:nvPr/>
        </p:nvSpPr>
        <p:spPr bwMode="auto">
          <a:xfrm>
            <a:off x="2406650" y="2403475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46" name="Rectangle 38"/>
          <p:cNvSpPr>
            <a:spLocks noChangeArrowheads="1"/>
          </p:cNvSpPr>
          <p:nvPr/>
        </p:nvSpPr>
        <p:spPr bwMode="auto">
          <a:xfrm>
            <a:off x="3319463" y="4648200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67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2641" grpId="0" animBg="1" autoUpdateAnimBg="0"/>
      <p:bldP spid="2372642" grpId="0" animBg="1" autoUpdateAnimBg="0"/>
      <p:bldP spid="2372643" grpId="0" animBg="1" autoUpdateAnimBg="0"/>
      <p:bldP spid="2372644" grpId="0" animBg="1" autoUpdateAnimBg="0"/>
      <p:bldP spid="2372645" grpId="0" animBg="1" autoUpdateAnimBg="0"/>
      <p:bldP spid="23726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7776219" cy="5018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lower power to retain bit than 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8 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26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B5006-DED4-43A4-9B68-E446EE8F1561}" type="slidenum">
              <a:rPr lang="en-US"/>
              <a:pPr/>
              <a:t>30</a:t>
            </a:fld>
            <a:endParaRPr lang="en-US"/>
          </a:p>
        </p:txBody>
      </p:sp>
      <p:sp>
        <p:nvSpPr>
          <p:cNvPr id="2373634" name="Rectangle 2"/>
          <p:cNvSpPr>
            <a:spLocks noChangeAspect="1" noChangeArrowheads="1"/>
          </p:cNvSpPr>
          <p:nvPr/>
        </p:nvSpPr>
        <p:spPr bwMode="auto">
          <a:xfrm>
            <a:off x="1012825" y="2263775"/>
            <a:ext cx="2862263" cy="48736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35" name="Text Box 3"/>
          <p:cNvSpPr txBox="1">
            <a:spLocks noChangeArrowheads="1"/>
          </p:cNvSpPr>
          <p:nvPr/>
        </p:nvSpPr>
        <p:spPr bwMode="auto">
          <a:xfrm>
            <a:off x="2476500" y="1457325"/>
            <a:ext cx="892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36" name="Text Box 4"/>
          <p:cNvSpPr txBox="1">
            <a:spLocks noChangeArrowheads="1"/>
          </p:cNvSpPr>
          <p:nvPr/>
        </p:nvSpPr>
        <p:spPr bwMode="auto">
          <a:xfrm>
            <a:off x="2479675" y="1447800"/>
            <a:ext cx="89217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General Caching  Concepts</a:t>
            </a:r>
          </a:p>
        </p:txBody>
      </p:sp>
      <p:sp>
        <p:nvSpPr>
          <p:cNvPr id="2373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35413" y="990600"/>
            <a:ext cx="5208587" cy="5224463"/>
          </a:xfrm>
        </p:spPr>
        <p:txBody>
          <a:bodyPr/>
          <a:lstStyle/>
          <a:p>
            <a:pPr marL="385763" indent="-385763"/>
            <a:r>
              <a:rPr lang="en-US" sz="2400"/>
              <a:t>Program needs object d, which is stored in some block b.</a:t>
            </a:r>
          </a:p>
          <a:p>
            <a:pPr marL="385763" indent="-385763"/>
            <a:r>
              <a:rPr lang="en-US" sz="2400">
                <a:solidFill>
                  <a:srgbClr val="FF0000"/>
                </a:solidFill>
              </a:rPr>
              <a:t>Cache hit</a:t>
            </a:r>
          </a:p>
          <a:p>
            <a:pPr marL="744538" lvl="1" indent="-246063"/>
            <a:r>
              <a:rPr lang="en-US" sz="2000"/>
              <a:t>Program finds  b  in the cache at level k.  E.g.,  block 14.</a:t>
            </a:r>
          </a:p>
          <a:p>
            <a:pPr marL="385763" indent="-385763"/>
            <a:r>
              <a:rPr lang="en-US" sz="2400">
                <a:solidFill>
                  <a:srgbClr val="FF0000"/>
                </a:solidFill>
              </a:rPr>
              <a:t>Cache miss</a:t>
            </a:r>
          </a:p>
          <a:p>
            <a:pPr marL="744538" lvl="1" indent="-246063"/>
            <a:r>
              <a:rPr lang="en-US" sz="2000"/>
              <a:t>b is not at level k, so level k cache  must fetch it from level k+1. E.g.,  block 12.</a:t>
            </a:r>
          </a:p>
          <a:p>
            <a:pPr marL="744538" lvl="1" indent="-246063"/>
            <a:r>
              <a:rPr lang="en-US" sz="2000"/>
              <a:t>If level k cache is full, then some current block must be replaced (evicted). Which one is the “victim”? </a:t>
            </a:r>
          </a:p>
          <a:p>
            <a:pPr marL="1146175" lvl="2" indent="-238125"/>
            <a:r>
              <a:rPr lang="en-US" sz="1800">
                <a:solidFill>
                  <a:srgbClr val="FF0000"/>
                </a:solidFill>
              </a:rPr>
              <a:t>Placement policy:</a:t>
            </a:r>
            <a:r>
              <a:rPr lang="en-US" sz="1800"/>
              <a:t> where can the new block go? E.g., b mod 4</a:t>
            </a:r>
          </a:p>
          <a:p>
            <a:pPr marL="1146175" lvl="2" indent="-238125"/>
            <a:r>
              <a:rPr lang="en-US" sz="1800">
                <a:solidFill>
                  <a:srgbClr val="FF0000"/>
                </a:solidFill>
              </a:rPr>
              <a:t>Replacement policy:</a:t>
            </a:r>
            <a:r>
              <a:rPr lang="en-US" sz="1800"/>
              <a:t> which block should be evicted? E.g., LRU</a:t>
            </a:r>
          </a:p>
        </p:txBody>
      </p:sp>
      <p:sp>
        <p:nvSpPr>
          <p:cNvPr id="2373639" name="Rectangle 7"/>
          <p:cNvSpPr>
            <a:spLocks noChangeAspect="1" noChangeArrowheads="1"/>
          </p:cNvSpPr>
          <p:nvPr/>
        </p:nvSpPr>
        <p:spPr bwMode="auto">
          <a:xfrm>
            <a:off x="177323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3640" name="Rectangle 8"/>
          <p:cNvSpPr>
            <a:spLocks noChangeAspect="1" noChangeArrowheads="1"/>
          </p:cNvSpPr>
          <p:nvPr/>
        </p:nvSpPr>
        <p:spPr bwMode="auto">
          <a:xfrm>
            <a:off x="311308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41" name="Rectangle 9"/>
          <p:cNvSpPr>
            <a:spLocks noChangeAspect="1" noChangeArrowheads="1"/>
          </p:cNvSpPr>
          <p:nvPr/>
        </p:nvSpPr>
        <p:spPr bwMode="auto">
          <a:xfrm>
            <a:off x="738188" y="4030663"/>
            <a:ext cx="3409950" cy="18256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42" name="Rectangle 10"/>
          <p:cNvSpPr>
            <a:spLocks noChangeAspect="1" noChangeArrowheads="1"/>
          </p:cNvSpPr>
          <p:nvPr/>
        </p:nvSpPr>
        <p:spPr bwMode="auto">
          <a:xfrm>
            <a:off x="1163638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3643" name="Rectangle 11"/>
          <p:cNvSpPr>
            <a:spLocks noChangeAspect="1" noChangeArrowheads="1"/>
          </p:cNvSpPr>
          <p:nvPr/>
        </p:nvSpPr>
        <p:spPr bwMode="auto">
          <a:xfrm>
            <a:off x="1833563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3644" name="Rectangle 12"/>
          <p:cNvSpPr>
            <a:spLocks noChangeAspect="1" noChangeArrowheads="1"/>
          </p:cNvSpPr>
          <p:nvPr/>
        </p:nvSpPr>
        <p:spPr bwMode="auto">
          <a:xfrm>
            <a:off x="2503488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3645" name="Rectangle 13"/>
          <p:cNvSpPr>
            <a:spLocks noChangeAspect="1" noChangeArrowheads="1"/>
          </p:cNvSpPr>
          <p:nvPr/>
        </p:nvSpPr>
        <p:spPr bwMode="auto">
          <a:xfrm>
            <a:off x="3173413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46" name="Rectangle 14"/>
          <p:cNvSpPr>
            <a:spLocks noChangeAspect="1" noChangeArrowheads="1"/>
          </p:cNvSpPr>
          <p:nvPr/>
        </p:nvSpPr>
        <p:spPr bwMode="auto">
          <a:xfrm>
            <a:off x="1163638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3647" name="Rectangle 15"/>
          <p:cNvSpPr>
            <a:spLocks noChangeAspect="1" noChangeArrowheads="1"/>
          </p:cNvSpPr>
          <p:nvPr/>
        </p:nvSpPr>
        <p:spPr bwMode="auto">
          <a:xfrm>
            <a:off x="1833563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2373648" name="Rectangle 16"/>
          <p:cNvSpPr>
            <a:spLocks noChangeAspect="1" noChangeArrowheads="1"/>
          </p:cNvSpPr>
          <p:nvPr/>
        </p:nvSpPr>
        <p:spPr bwMode="auto">
          <a:xfrm>
            <a:off x="2503488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2373649" name="Rectangle 17"/>
          <p:cNvSpPr>
            <a:spLocks noChangeAspect="1" noChangeArrowheads="1"/>
          </p:cNvSpPr>
          <p:nvPr/>
        </p:nvSpPr>
        <p:spPr bwMode="auto">
          <a:xfrm>
            <a:off x="3173413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2373650" name="Rectangle 18"/>
          <p:cNvSpPr>
            <a:spLocks noChangeAspect="1" noChangeArrowheads="1"/>
          </p:cNvSpPr>
          <p:nvPr/>
        </p:nvSpPr>
        <p:spPr bwMode="auto">
          <a:xfrm>
            <a:off x="1163638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2373651" name="Rectangle 19"/>
          <p:cNvSpPr>
            <a:spLocks noChangeAspect="1" noChangeArrowheads="1"/>
          </p:cNvSpPr>
          <p:nvPr/>
        </p:nvSpPr>
        <p:spPr bwMode="auto">
          <a:xfrm>
            <a:off x="1833563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3652" name="Rectangle 20"/>
          <p:cNvSpPr>
            <a:spLocks noChangeAspect="1" noChangeArrowheads="1"/>
          </p:cNvSpPr>
          <p:nvPr/>
        </p:nvSpPr>
        <p:spPr bwMode="auto">
          <a:xfrm>
            <a:off x="2503488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3653" name="Rectangle 21"/>
          <p:cNvSpPr>
            <a:spLocks noChangeAspect="1" noChangeArrowheads="1"/>
          </p:cNvSpPr>
          <p:nvPr/>
        </p:nvSpPr>
        <p:spPr bwMode="auto">
          <a:xfrm>
            <a:off x="3173413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11</a:t>
            </a:r>
          </a:p>
        </p:txBody>
      </p:sp>
      <p:sp>
        <p:nvSpPr>
          <p:cNvPr id="2373654" name="Rectangle 22"/>
          <p:cNvSpPr>
            <a:spLocks noChangeAspect="1" noChangeArrowheads="1"/>
          </p:cNvSpPr>
          <p:nvPr/>
        </p:nvSpPr>
        <p:spPr bwMode="auto">
          <a:xfrm>
            <a:off x="1163638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55" name="Rectangle 23"/>
          <p:cNvSpPr>
            <a:spLocks noChangeAspect="1" noChangeArrowheads="1"/>
          </p:cNvSpPr>
          <p:nvPr/>
        </p:nvSpPr>
        <p:spPr bwMode="auto">
          <a:xfrm>
            <a:off x="1833563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13</a:t>
            </a:r>
          </a:p>
        </p:txBody>
      </p:sp>
      <p:sp>
        <p:nvSpPr>
          <p:cNvPr id="2373656" name="Rectangle 24"/>
          <p:cNvSpPr>
            <a:spLocks noChangeAspect="1" noChangeArrowheads="1"/>
          </p:cNvSpPr>
          <p:nvPr/>
        </p:nvSpPr>
        <p:spPr bwMode="auto">
          <a:xfrm>
            <a:off x="2503488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57" name="Rectangle 25"/>
          <p:cNvSpPr>
            <a:spLocks noChangeAspect="1" noChangeArrowheads="1"/>
          </p:cNvSpPr>
          <p:nvPr/>
        </p:nvSpPr>
        <p:spPr bwMode="auto">
          <a:xfrm>
            <a:off x="3173413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15</a:t>
            </a:r>
          </a:p>
        </p:txBody>
      </p:sp>
      <p:sp>
        <p:nvSpPr>
          <p:cNvPr id="2373658" name="Line 26"/>
          <p:cNvSpPr>
            <a:spLocks noChangeAspect="1" noChangeShapeType="1"/>
          </p:cNvSpPr>
          <p:nvPr/>
        </p:nvSpPr>
        <p:spPr bwMode="auto">
          <a:xfrm>
            <a:off x="2443163" y="2751138"/>
            <a:ext cx="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59" name="Rectangle 27"/>
          <p:cNvSpPr>
            <a:spLocks noChangeAspect="1" noChangeArrowheads="1"/>
          </p:cNvSpPr>
          <p:nvPr/>
        </p:nvSpPr>
        <p:spPr bwMode="auto">
          <a:xfrm>
            <a:off x="1773238" y="3178175"/>
            <a:ext cx="547687" cy="242888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73660" name="Text Box 28"/>
          <p:cNvSpPr txBox="1">
            <a:spLocks noChangeAspect="1" noChangeArrowheads="1"/>
          </p:cNvSpPr>
          <p:nvPr/>
        </p:nvSpPr>
        <p:spPr bwMode="auto">
          <a:xfrm>
            <a:off x="268288" y="2222500"/>
            <a:ext cx="700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</a:t>
            </a:r>
          </a:p>
          <a:p>
            <a:r>
              <a:rPr lang="en-US" sz="1600">
                <a:effectLst/>
                <a:latin typeface="Helvetica" pitchFamily="34" charset="0"/>
              </a:rPr>
              <a:t> k:</a:t>
            </a:r>
          </a:p>
        </p:txBody>
      </p:sp>
      <p:sp>
        <p:nvSpPr>
          <p:cNvPr id="2373661" name="Text Box 29"/>
          <p:cNvSpPr txBox="1">
            <a:spLocks noChangeAspect="1" noChangeArrowheads="1"/>
          </p:cNvSpPr>
          <p:nvPr/>
        </p:nvSpPr>
        <p:spPr bwMode="auto">
          <a:xfrm>
            <a:off x="0" y="4637088"/>
            <a:ext cx="757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 </a:t>
            </a:r>
          </a:p>
          <a:p>
            <a:r>
              <a:rPr lang="en-US" sz="1600">
                <a:effectLst/>
                <a:latin typeface="Helvetica" pitchFamily="34" charset="0"/>
              </a:rPr>
              <a:t>k+1:</a:t>
            </a:r>
          </a:p>
        </p:txBody>
      </p:sp>
      <p:sp>
        <p:nvSpPr>
          <p:cNvPr id="2373662" name="Rectangle 30"/>
          <p:cNvSpPr>
            <a:spLocks noChangeAspect="1" noChangeArrowheads="1"/>
          </p:cNvSpPr>
          <p:nvPr/>
        </p:nvSpPr>
        <p:spPr bwMode="auto">
          <a:xfrm>
            <a:off x="2443163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3" name="Rectangle 31"/>
          <p:cNvSpPr>
            <a:spLocks noChangeAspect="1" noChangeArrowheads="1"/>
          </p:cNvSpPr>
          <p:nvPr/>
        </p:nvSpPr>
        <p:spPr bwMode="auto">
          <a:xfrm>
            <a:off x="2435225" y="2365375"/>
            <a:ext cx="547688" cy="242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4" name="Rectangle 32"/>
          <p:cNvSpPr>
            <a:spLocks noChangeAspect="1" noChangeArrowheads="1"/>
          </p:cNvSpPr>
          <p:nvPr/>
        </p:nvSpPr>
        <p:spPr bwMode="auto">
          <a:xfrm>
            <a:off x="1165225" y="5370513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65" name="Line 33"/>
          <p:cNvSpPr>
            <a:spLocks noChangeShapeType="1"/>
          </p:cNvSpPr>
          <p:nvPr/>
        </p:nvSpPr>
        <p:spPr bwMode="auto">
          <a:xfrm flipH="1" flipV="1">
            <a:off x="2420938" y="1285875"/>
            <a:ext cx="3175" cy="9858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73666" name="Rectangle 34"/>
          <p:cNvSpPr>
            <a:spLocks noChangeAspect="1" noChangeArrowheads="1"/>
          </p:cNvSpPr>
          <p:nvPr/>
        </p:nvSpPr>
        <p:spPr bwMode="auto">
          <a:xfrm>
            <a:off x="1762125" y="1570038"/>
            <a:ext cx="547688" cy="242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7" name="Rectangle 35"/>
          <p:cNvSpPr>
            <a:spLocks noChangeAspect="1" noChangeArrowheads="1"/>
          </p:cNvSpPr>
          <p:nvPr/>
        </p:nvSpPr>
        <p:spPr bwMode="auto">
          <a:xfrm>
            <a:off x="1165225" y="4641850"/>
            <a:ext cx="547688" cy="2428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68" name="Rectangle 36"/>
          <p:cNvSpPr>
            <a:spLocks noChangeAspect="1" noChangeArrowheads="1"/>
          </p:cNvSpPr>
          <p:nvPr/>
        </p:nvSpPr>
        <p:spPr bwMode="auto">
          <a:xfrm>
            <a:off x="1765300" y="3179763"/>
            <a:ext cx="547688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69" name="Rectangle 37"/>
          <p:cNvSpPr>
            <a:spLocks noChangeAspect="1" noChangeArrowheads="1"/>
          </p:cNvSpPr>
          <p:nvPr/>
        </p:nvSpPr>
        <p:spPr bwMode="auto">
          <a:xfrm>
            <a:off x="1752600" y="317182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0" name="Rectangle 38"/>
          <p:cNvSpPr>
            <a:spLocks noChangeAspect="1" noChangeArrowheads="1"/>
          </p:cNvSpPr>
          <p:nvPr/>
        </p:nvSpPr>
        <p:spPr bwMode="auto">
          <a:xfrm>
            <a:off x="1765300" y="1570038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1" name="Text Box 39"/>
          <p:cNvSpPr txBox="1">
            <a:spLocks noChangeArrowheads="1"/>
          </p:cNvSpPr>
          <p:nvPr/>
        </p:nvSpPr>
        <p:spPr bwMode="auto">
          <a:xfrm>
            <a:off x="132397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3672" name="Text Box 40"/>
          <p:cNvSpPr txBox="1">
            <a:spLocks noChangeArrowheads="1"/>
          </p:cNvSpPr>
          <p:nvPr/>
        </p:nvSpPr>
        <p:spPr bwMode="auto">
          <a:xfrm>
            <a:off x="195262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3673" name="Text Box 41"/>
          <p:cNvSpPr txBox="1">
            <a:spLocks noChangeArrowheads="1"/>
          </p:cNvSpPr>
          <p:nvPr/>
        </p:nvSpPr>
        <p:spPr bwMode="auto">
          <a:xfrm>
            <a:off x="2655888" y="2052638"/>
            <a:ext cx="1762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3674" name="Text Box 42"/>
          <p:cNvSpPr txBox="1">
            <a:spLocks noChangeArrowheads="1"/>
          </p:cNvSpPr>
          <p:nvPr/>
        </p:nvSpPr>
        <p:spPr bwMode="auto">
          <a:xfrm>
            <a:off x="330517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75" name="Rectangle 43"/>
          <p:cNvSpPr>
            <a:spLocks noChangeAspect="1" noChangeArrowheads="1"/>
          </p:cNvSpPr>
          <p:nvPr/>
        </p:nvSpPr>
        <p:spPr bwMode="auto">
          <a:xfrm>
            <a:off x="1763713" y="1573213"/>
            <a:ext cx="547687" cy="2428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73676" name="Text Box 44"/>
          <p:cNvSpPr txBox="1">
            <a:spLocks noChangeArrowheads="1"/>
          </p:cNvSpPr>
          <p:nvPr/>
        </p:nvSpPr>
        <p:spPr bwMode="auto">
          <a:xfrm>
            <a:off x="2498725" y="3067050"/>
            <a:ext cx="892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7" name="Rectangle 45"/>
          <p:cNvSpPr>
            <a:spLocks noChangeAspect="1" noChangeArrowheads="1"/>
          </p:cNvSpPr>
          <p:nvPr/>
        </p:nvSpPr>
        <p:spPr bwMode="auto">
          <a:xfrm>
            <a:off x="1133475" y="2384425"/>
            <a:ext cx="547688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78" name="Rectangle 46"/>
          <p:cNvSpPr>
            <a:spLocks noChangeAspect="1" noChangeArrowheads="1"/>
          </p:cNvSpPr>
          <p:nvPr/>
        </p:nvSpPr>
        <p:spPr bwMode="auto">
          <a:xfrm>
            <a:off x="1125538" y="2366963"/>
            <a:ext cx="547687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79" name="Rectangle 47"/>
          <p:cNvSpPr>
            <a:spLocks noChangeAspect="1" noChangeArrowheads="1"/>
          </p:cNvSpPr>
          <p:nvPr/>
        </p:nvSpPr>
        <p:spPr bwMode="auto">
          <a:xfrm>
            <a:off x="1133475" y="237807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583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35" grpId="0" autoUpdateAnimBg="0"/>
      <p:bldP spid="2373636" grpId="0" animBg="1" autoUpdateAnimBg="0"/>
      <p:bldP spid="2373663" grpId="0" animBg="1" autoUpdateAnimBg="0"/>
      <p:bldP spid="2373664" grpId="0" animBg="1" autoUpdateAnimBg="0"/>
      <p:bldP spid="2373666" grpId="0" animBg="1" autoUpdateAnimBg="0"/>
      <p:bldP spid="2373667" grpId="0" animBg="1" autoUpdateAnimBg="0"/>
      <p:bldP spid="2373668" grpId="0" animBg="1" autoUpdateAnimBg="0"/>
      <p:bldP spid="2373669" grpId="0" animBg="1" autoUpdateAnimBg="0"/>
      <p:bldP spid="2373670" grpId="0" animBg="1" autoUpdateAnimBg="0"/>
      <p:bldP spid="2373676" grpId="0" autoUpdateAnimBg="0"/>
      <p:bldP spid="2373678" grpId="0" animBg="1" autoUpdateAnimBg="0"/>
      <p:bldP spid="237367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A4AE-15DE-4FFE-9F8D-AFA675A2A40E}" type="slidenum">
              <a:rPr lang="en-US"/>
              <a:pPr/>
              <a:t>31</a:t>
            </a:fld>
            <a:endParaRPr lang="en-US"/>
          </a:p>
        </p:txBody>
      </p:sp>
      <p:sp>
        <p:nvSpPr>
          <p:cNvPr id="223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Design &amp; Operation Issues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3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327900" cy="4953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Q1: Where can a block be placed in cache?                     </a:t>
            </a:r>
            <a:r>
              <a:rPr lang="en-US" sz="2400" b="1" i="1">
                <a:solidFill>
                  <a:srgbClr val="0000CC"/>
                </a:solidFill>
              </a:rPr>
              <a:t>(Block placement strategy &amp; Cache organization)</a:t>
            </a:r>
          </a:p>
          <a:p>
            <a:pPr lvl="1"/>
            <a:r>
              <a:rPr lang="en-US" sz="1800" b="1"/>
              <a:t>Fully Associative, Set Associative, Direct Mapped.</a:t>
            </a:r>
            <a:endParaRPr lang="en-US" sz="2100"/>
          </a:p>
          <a:p>
            <a:pPr lvl="1"/>
            <a:endParaRPr lang="en-US" sz="500"/>
          </a:p>
          <a:p>
            <a:r>
              <a:rPr lang="en-US"/>
              <a:t>Q2: How is a block found if it is in cache?                </a:t>
            </a:r>
            <a:r>
              <a:rPr lang="en-US" i="1">
                <a:solidFill>
                  <a:schemeClr val="hlink"/>
                </a:solidFill>
              </a:rPr>
              <a:t> </a:t>
            </a:r>
            <a:r>
              <a:rPr lang="en-US" sz="2400" b="1" i="1">
                <a:solidFill>
                  <a:srgbClr val="0000CC"/>
                </a:solidFill>
              </a:rPr>
              <a:t>(Block identification)</a:t>
            </a:r>
          </a:p>
          <a:p>
            <a:pPr lvl="1"/>
            <a:r>
              <a:rPr lang="en-US" sz="1800" b="1"/>
              <a:t>Tag/Block</a:t>
            </a:r>
            <a:r>
              <a:rPr lang="en-US" sz="1800" b="1" i="1">
                <a:solidFill>
                  <a:schemeClr val="hlink"/>
                </a:solidFill>
              </a:rPr>
              <a:t>.</a:t>
            </a:r>
          </a:p>
          <a:p>
            <a:pPr lvl="1"/>
            <a:endParaRPr lang="en-US" sz="500"/>
          </a:p>
          <a:p>
            <a:r>
              <a:rPr lang="en-US"/>
              <a:t>Q3: Which block should be replaced on a miss? </a:t>
            </a:r>
            <a:br>
              <a:rPr lang="en-US"/>
            </a:br>
            <a:r>
              <a:rPr lang="en-US" sz="2400" b="1" i="1">
                <a:solidFill>
                  <a:srgbClr val="0000CC"/>
                </a:solidFill>
              </a:rPr>
              <a:t>(Block replacement)</a:t>
            </a:r>
          </a:p>
          <a:p>
            <a:pPr lvl="1"/>
            <a:r>
              <a:rPr lang="en-US" sz="1800" b="1"/>
              <a:t>Random, LRU.</a:t>
            </a:r>
          </a:p>
          <a:p>
            <a:pPr lvl="1"/>
            <a:endParaRPr lang="en-US" sz="500"/>
          </a:p>
          <a:p>
            <a:r>
              <a:rPr lang="en-US"/>
              <a:t>Q4: What happens on a write? </a:t>
            </a:r>
            <a:br>
              <a:rPr lang="en-US"/>
            </a:br>
            <a:r>
              <a:rPr lang="en-US" sz="2400" b="1" i="1">
                <a:solidFill>
                  <a:srgbClr val="0000CC"/>
                </a:solidFill>
              </a:rPr>
              <a:t>(Cache write policy)</a:t>
            </a:r>
          </a:p>
          <a:p>
            <a:pPr lvl="1"/>
            <a:r>
              <a:rPr lang="en-US" sz="1800" b="1"/>
              <a:t>Write through, write back.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7DFC-46FC-47DA-8338-CFDAA692B2E3}" type="slidenum">
              <a:rPr lang="en-US"/>
              <a:pPr/>
              <a:t>32</a:t>
            </a:fld>
            <a:endParaRPr lang="en-US"/>
          </a:p>
        </p:txBody>
      </p:sp>
      <p:sp>
        <p:nvSpPr>
          <p:cNvPr id="228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200"/>
            <a:ext cx="8382000" cy="762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&amp; Placement Strategies</a:t>
            </a:r>
            <a:endParaRPr lang="en-US" sz="4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953000"/>
          </a:xfrm>
          <a:noFill/>
          <a:ln/>
        </p:spPr>
        <p:txBody>
          <a:bodyPr lIns="92075" tIns="46038" rIns="92075" bIns="46038"/>
          <a:lstStyle/>
          <a:p>
            <a:pPr marL="0" indent="0">
              <a:spcBef>
                <a:spcPct val="35000"/>
              </a:spcBef>
              <a:buNone/>
            </a:pPr>
            <a:r>
              <a:rPr lang="en-US" sz="2400" dirty="0"/>
              <a:t>Placement strategies or mapping of a main memory data block onto cache block frame addresses divide cache into three organizations:</a:t>
            </a:r>
          </a:p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Direct mapped cache:</a:t>
            </a:r>
            <a:r>
              <a:rPr lang="en-US" sz="2400" dirty="0"/>
              <a:t>  A block can be placed in one location only, given by:</a:t>
            </a:r>
          </a:p>
          <a:p>
            <a:pPr marL="533400" indent="-533400">
              <a:spcBef>
                <a:spcPct val="35000"/>
              </a:spcBef>
              <a:buFontTx/>
              <a:buNone/>
            </a:pPr>
            <a:r>
              <a:rPr lang="en-US" sz="2200" dirty="0"/>
              <a:t>               </a:t>
            </a:r>
            <a:r>
              <a:rPr lang="en-US" sz="2200" b="1" dirty="0">
                <a:solidFill>
                  <a:srgbClr val="A50021"/>
                </a:solidFill>
              </a:rPr>
              <a:t>(Block address)  MOD  (Number of blocks in cache)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dirty="0"/>
              <a:t>Advantage: It is easy to locate blocks in the cache (only one possibility)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dirty="0"/>
              <a:t>Disadvantage: Certain blocks cannot be simultaneously present in the cache (they can only have the same location)</a:t>
            </a:r>
          </a:p>
        </p:txBody>
      </p:sp>
    </p:spTree>
    <p:extLst>
      <p:ext uri="{BB962C8B-B14F-4D97-AF65-F5344CB8AC3E}">
        <p14:creationId xmlns:p14="http://schemas.microsoft.com/office/powerpoint/2010/main" val="35142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94CE-AB8A-4AEA-8185-8A145E9297A4}" type="slidenum">
              <a:rPr lang="en-US"/>
              <a:pPr/>
              <a:t>33</a:t>
            </a:fld>
            <a:endParaRPr 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30480"/>
            <a:ext cx="7142892" cy="55403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Organization: Direct Mapped Cache</a:t>
            </a:r>
          </a:p>
        </p:txBody>
      </p:sp>
      <p:grpSp>
        <p:nvGrpSpPr>
          <p:cNvPr id="2290691" name="Group 3"/>
          <p:cNvGrpSpPr>
            <a:grpSpLocks noChangeAspect="1"/>
          </p:cNvGrpSpPr>
          <p:nvPr/>
        </p:nvGrpSpPr>
        <p:grpSpPr bwMode="auto">
          <a:xfrm>
            <a:off x="2182813" y="2152650"/>
            <a:ext cx="5538787" cy="4057650"/>
            <a:chOff x="1628" y="1522"/>
            <a:chExt cx="2496" cy="1828"/>
          </a:xfrm>
        </p:grpSpPr>
        <p:sp>
          <p:nvSpPr>
            <p:cNvPr id="2290692" name="Line 4"/>
            <p:cNvSpPr>
              <a:spLocks noChangeAspect="1" noChangeShapeType="1"/>
            </p:cNvSpPr>
            <p:nvPr/>
          </p:nvSpPr>
          <p:spPr bwMode="auto">
            <a:xfrm>
              <a:off x="3083" y="1797"/>
              <a:ext cx="2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3" name="Line 5"/>
            <p:cNvSpPr>
              <a:spLocks noChangeAspect="1" noChangeShapeType="1"/>
            </p:cNvSpPr>
            <p:nvPr/>
          </p:nvSpPr>
          <p:spPr bwMode="auto">
            <a:xfrm>
              <a:off x="2854" y="1797"/>
              <a:ext cx="1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4" name="Line 6"/>
            <p:cNvSpPr>
              <a:spLocks noChangeAspect="1" noChangeShapeType="1"/>
            </p:cNvSpPr>
            <p:nvPr/>
          </p:nvSpPr>
          <p:spPr bwMode="auto">
            <a:xfrm>
              <a:off x="2775" y="1797"/>
              <a:ext cx="2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5" name="Freeform 7"/>
            <p:cNvSpPr>
              <a:spLocks noChangeAspect="1"/>
            </p:cNvSpPr>
            <p:nvPr/>
          </p:nvSpPr>
          <p:spPr bwMode="auto">
            <a:xfrm>
              <a:off x="2930" y="1797"/>
              <a:ext cx="79" cy="527"/>
            </a:xfrm>
            <a:custGeom>
              <a:avLst/>
              <a:gdLst>
                <a:gd name="T0" fmla="*/ 0 w 79"/>
                <a:gd name="T1" fmla="*/ 527 h 527"/>
                <a:gd name="T2" fmla="*/ 0 w 79"/>
                <a:gd name="T3" fmla="*/ 0 h 527"/>
                <a:gd name="T4" fmla="*/ 79 w 79"/>
                <a:gd name="T5" fmla="*/ 0 h 527"/>
                <a:gd name="T6" fmla="*/ 79 w 79"/>
                <a:gd name="T7" fmla="*/ 527 h 527"/>
                <a:gd name="T8" fmla="*/ 0 w 79"/>
                <a:gd name="T9" fmla="*/ 527 h 527"/>
                <a:gd name="T10" fmla="*/ 0 w 79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7">
                  <a:moveTo>
                    <a:pt x="0" y="527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7"/>
                  </a:lnTo>
                  <a:lnTo>
                    <a:pt x="0" y="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6" name="Freeform 8"/>
            <p:cNvSpPr>
              <a:spLocks noChangeAspect="1"/>
            </p:cNvSpPr>
            <p:nvPr/>
          </p:nvSpPr>
          <p:spPr bwMode="auto">
            <a:xfrm>
              <a:off x="2930" y="1797"/>
              <a:ext cx="79" cy="527"/>
            </a:xfrm>
            <a:custGeom>
              <a:avLst/>
              <a:gdLst>
                <a:gd name="T0" fmla="*/ 0 w 79"/>
                <a:gd name="T1" fmla="*/ 527 h 527"/>
                <a:gd name="T2" fmla="*/ 0 w 79"/>
                <a:gd name="T3" fmla="*/ 0 h 527"/>
                <a:gd name="T4" fmla="*/ 79 w 79"/>
                <a:gd name="T5" fmla="*/ 0 h 527"/>
                <a:gd name="T6" fmla="*/ 79 w 79"/>
                <a:gd name="T7" fmla="*/ 527 h 527"/>
                <a:gd name="T8" fmla="*/ 0 w 79"/>
                <a:gd name="T9" fmla="*/ 527 h 527"/>
                <a:gd name="T10" fmla="*/ 0 w 79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7">
                  <a:moveTo>
                    <a:pt x="0" y="527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7"/>
                  </a:lnTo>
                  <a:lnTo>
                    <a:pt x="0" y="527"/>
                  </a:lnTo>
                  <a:lnTo>
                    <a:pt x="0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7" name="Freeform 9"/>
            <p:cNvSpPr>
              <a:spLocks noChangeAspect="1"/>
            </p:cNvSpPr>
            <p:nvPr/>
          </p:nvSpPr>
          <p:spPr bwMode="auto">
            <a:xfrm>
              <a:off x="2622" y="1797"/>
              <a:ext cx="76" cy="527"/>
            </a:xfrm>
            <a:custGeom>
              <a:avLst/>
              <a:gdLst>
                <a:gd name="T0" fmla="*/ 0 w 76"/>
                <a:gd name="T1" fmla="*/ 527 h 527"/>
                <a:gd name="T2" fmla="*/ 0 w 76"/>
                <a:gd name="T3" fmla="*/ 0 h 527"/>
                <a:gd name="T4" fmla="*/ 76 w 76"/>
                <a:gd name="T5" fmla="*/ 0 h 527"/>
                <a:gd name="T6" fmla="*/ 76 w 76"/>
                <a:gd name="T7" fmla="*/ 527 h 527"/>
                <a:gd name="T8" fmla="*/ 0 w 76"/>
                <a:gd name="T9" fmla="*/ 527 h 527"/>
                <a:gd name="T10" fmla="*/ 0 w 76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7">
                  <a:moveTo>
                    <a:pt x="0" y="527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7"/>
                  </a:lnTo>
                  <a:lnTo>
                    <a:pt x="0" y="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8" name="Freeform 10"/>
            <p:cNvSpPr>
              <a:spLocks noChangeAspect="1"/>
            </p:cNvSpPr>
            <p:nvPr/>
          </p:nvSpPr>
          <p:spPr bwMode="auto">
            <a:xfrm>
              <a:off x="2622" y="1797"/>
              <a:ext cx="76" cy="527"/>
            </a:xfrm>
            <a:custGeom>
              <a:avLst/>
              <a:gdLst>
                <a:gd name="T0" fmla="*/ 0 w 76"/>
                <a:gd name="T1" fmla="*/ 527 h 527"/>
                <a:gd name="T2" fmla="*/ 0 w 76"/>
                <a:gd name="T3" fmla="*/ 0 h 527"/>
                <a:gd name="T4" fmla="*/ 76 w 76"/>
                <a:gd name="T5" fmla="*/ 0 h 527"/>
                <a:gd name="T6" fmla="*/ 76 w 76"/>
                <a:gd name="T7" fmla="*/ 527 h 527"/>
                <a:gd name="T8" fmla="*/ 0 w 76"/>
                <a:gd name="T9" fmla="*/ 527 h 527"/>
                <a:gd name="T10" fmla="*/ 0 w 76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7">
                  <a:moveTo>
                    <a:pt x="0" y="527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7"/>
                  </a:lnTo>
                  <a:lnTo>
                    <a:pt x="0" y="527"/>
                  </a:lnTo>
                  <a:lnTo>
                    <a:pt x="0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9" name="Freeform 11"/>
            <p:cNvSpPr>
              <a:spLocks noChangeAspect="1"/>
            </p:cNvSpPr>
            <p:nvPr/>
          </p:nvSpPr>
          <p:spPr bwMode="auto">
            <a:xfrm>
              <a:off x="2545" y="1797"/>
              <a:ext cx="611" cy="527"/>
            </a:xfrm>
            <a:custGeom>
              <a:avLst/>
              <a:gdLst>
                <a:gd name="T0" fmla="*/ 611 w 611"/>
                <a:gd name="T1" fmla="*/ 527 h 527"/>
                <a:gd name="T2" fmla="*/ 611 w 611"/>
                <a:gd name="T3" fmla="*/ 0 h 527"/>
                <a:gd name="T4" fmla="*/ 0 w 611"/>
                <a:gd name="T5" fmla="*/ 0 h 527"/>
                <a:gd name="T6" fmla="*/ 0 w 611"/>
                <a:gd name="T7" fmla="*/ 527 h 527"/>
                <a:gd name="T8" fmla="*/ 611 w 611"/>
                <a:gd name="T9" fmla="*/ 527 h 527"/>
                <a:gd name="T10" fmla="*/ 611 w 611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1" h="527">
                  <a:moveTo>
                    <a:pt x="611" y="527"/>
                  </a:moveTo>
                  <a:lnTo>
                    <a:pt x="611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611" y="527"/>
                  </a:lnTo>
                  <a:lnTo>
                    <a:pt x="611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0" name="Rectangle 12"/>
            <p:cNvSpPr>
              <a:spLocks noChangeAspect="1" noChangeArrowheads="1"/>
            </p:cNvSpPr>
            <p:nvPr/>
          </p:nvSpPr>
          <p:spPr bwMode="auto">
            <a:xfrm>
              <a:off x="1649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1" name="Rectangle 13"/>
            <p:cNvSpPr>
              <a:spLocks noChangeAspect="1" noChangeArrowheads="1"/>
            </p:cNvSpPr>
            <p:nvPr/>
          </p:nvSpPr>
          <p:spPr bwMode="auto">
            <a:xfrm>
              <a:off x="168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2" name="Rectangle 14"/>
            <p:cNvSpPr>
              <a:spLocks noChangeAspect="1" noChangeArrowheads="1"/>
            </p:cNvSpPr>
            <p:nvPr/>
          </p:nvSpPr>
          <p:spPr bwMode="auto">
            <a:xfrm>
              <a:off x="172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3" name="Rectangle 15"/>
            <p:cNvSpPr>
              <a:spLocks noChangeAspect="1" noChangeArrowheads="1"/>
            </p:cNvSpPr>
            <p:nvPr/>
          </p:nvSpPr>
          <p:spPr bwMode="auto">
            <a:xfrm>
              <a:off x="175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4" name="Rectangle 16"/>
            <p:cNvSpPr>
              <a:spLocks noChangeAspect="1" noChangeArrowheads="1"/>
            </p:cNvSpPr>
            <p:nvPr/>
          </p:nvSpPr>
          <p:spPr bwMode="auto">
            <a:xfrm>
              <a:off x="1790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05" name="Line 17"/>
            <p:cNvSpPr>
              <a:spLocks noChangeAspect="1" noChangeShapeType="1"/>
            </p:cNvSpPr>
            <p:nvPr/>
          </p:nvSpPr>
          <p:spPr bwMode="auto">
            <a:xfrm>
              <a:off x="3790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6" name="Line 18"/>
            <p:cNvSpPr>
              <a:spLocks noChangeAspect="1" noChangeShapeType="1"/>
            </p:cNvSpPr>
            <p:nvPr/>
          </p:nvSpPr>
          <p:spPr bwMode="auto">
            <a:xfrm>
              <a:off x="3714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7" name="Line 19"/>
            <p:cNvSpPr>
              <a:spLocks noChangeAspect="1" noChangeShapeType="1"/>
            </p:cNvSpPr>
            <p:nvPr/>
          </p:nvSpPr>
          <p:spPr bwMode="auto">
            <a:xfrm>
              <a:off x="3482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8" name="Line 20"/>
            <p:cNvSpPr>
              <a:spLocks noChangeAspect="1" noChangeShapeType="1"/>
            </p:cNvSpPr>
            <p:nvPr/>
          </p:nvSpPr>
          <p:spPr bwMode="auto">
            <a:xfrm>
              <a:off x="3403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9" name="Line 21"/>
            <p:cNvSpPr>
              <a:spLocks noChangeAspect="1" noChangeShapeType="1"/>
            </p:cNvSpPr>
            <p:nvPr/>
          </p:nvSpPr>
          <p:spPr bwMode="auto">
            <a:xfrm>
              <a:off x="3173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0" name="Line 22"/>
            <p:cNvSpPr>
              <a:spLocks noChangeAspect="1" noChangeShapeType="1"/>
            </p:cNvSpPr>
            <p:nvPr/>
          </p:nvSpPr>
          <p:spPr bwMode="auto">
            <a:xfrm>
              <a:off x="3095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1" name="Line 23"/>
            <p:cNvSpPr>
              <a:spLocks noChangeAspect="1" noChangeShapeType="1"/>
            </p:cNvSpPr>
            <p:nvPr/>
          </p:nvSpPr>
          <p:spPr bwMode="auto">
            <a:xfrm>
              <a:off x="2863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2" name="Line 24"/>
            <p:cNvSpPr>
              <a:spLocks noChangeAspect="1" noChangeShapeType="1"/>
            </p:cNvSpPr>
            <p:nvPr/>
          </p:nvSpPr>
          <p:spPr bwMode="auto">
            <a:xfrm>
              <a:off x="2787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3" name="Line 25"/>
            <p:cNvSpPr>
              <a:spLocks noChangeAspect="1" noChangeShapeType="1"/>
            </p:cNvSpPr>
            <p:nvPr/>
          </p:nvSpPr>
          <p:spPr bwMode="auto">
            <a:xfrm>
              <a:off x="2555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4" name="Line 26"/>
            <p:cNvSpPr>
              <a:spLocks noChangeAspect="1" noChangeShapeType="1"/>
            </p:cNvSpPr>
            <p:nvPr/>
          </p:nvSpPr>
          <p:spPr bwMode="auto">
            <a:xfrm>
              <a:off x="2478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5" name="Line 27"/>
            <p:cNvSpPr>
              <a:spLocks noChangeAspect="1" noChangeShapeType="1"/>
            </p:cNvSpPr>
            <p:nvPr/>
          </p:nvSpPr>
          <p:spPr bwMode="auto">
            <a:xfrm>
              <a:off x="2246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6" name="Line 28"/>
            <p:cNvSpPr>
              <a:spLocks noChangeAspect="1" noChangeShapeType="1"/>
            </p:cNvSpPr>
            <p:nvPr/>
          </p:nvSpPr>
          <p:spPr bwMode="auto">
            <a:xfrm>
              <a:off x="2168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7" name="Line 29"/>
            <p:cNvSpPr>
              <a:spLocks noChangeAspect="1" noChangeShapeType="1"/>
            </p:cNvSpPr>
            <p:nvPr/>
          </p:nvSpPr>
          <p:spPr bwMode="auto">
            <a:xfrm>
              <a:off x="1936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8" name="Line 30"/>
            <p:cNvSpPr>
              <a:spLocks noChangeAspect="1" noChangeShapeType="1"/>
            </p:cNvSpPr>
            <p:nvPr/>
          </p:nvSpPr>
          <p:spPr bwMode="auto">
            <a:xfrm>
              <a:off x="1859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9" name="Freeform 31"/>
            <p:cNvSpPr>
              <a:spLocks noChangeAspect="1"/>
            </p:cNvSpPr>
            <p:nvPr/>
          </p:nvSpPr>
          <p:spPr bwMode="auto">
            <a:xfrm>
              <a:off x="3867" y="2619"/>
              <a:ext cx="78" cy="526"/>
            </a:xfrm>
            <a:custGeom>
              <a:avLst/>
              <a:gdLst>
                <a:gd name="T0" fmla="*/ 0 w 78"/>
                <a:gd name="T1" fmla="*/ 526 h 526"/>
                <a:gd name="T2" fmla="*/ 2 w 78"/>
                <a:gd name="T3" fmla="*/ 0 h 526"/>
                <a:gd name="T4" fmla="*/ 78 w 78"/>
                <a:gd name="T5" fmla="*/ 0 h 526"/>
                <a:gd name="T6" fmla="*/ 78 w 78"/>
                <a:gd name="T7" fmla="*/ 526 h 526"/>
                <a:gd name="T8" fmla="*/ 2 w 78"/>
                <a:gd name="T9" fmla="*/ 526 h 526"/>
                <a:gd name="T10" fmla="*/ 2 w 78"/>
                <a:gd name="T11" fmla="*/ 526 h 526"/>
                <a:gd name="T12" fmla="*/ 0 w 78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526">
                  <a:moveTo>
                    <a:pt x="0" y="526"/>
                  </a:moveTo>
                  <a:lnTo>
                    <a:pt x="2" y="0"/>
                  </a:lnTo>
                  <a:lnTo>
                    <a:pt x="78" y="0"/>
                  </a:lnTo>
                  <a:lnTo>
                    <a:pt x="78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0" name="Freeform 32"/>
            <p:cNvSpPr>
              <a:spLocks noChangeAspect="1"/>
            </p:cNvSpPr>
            <p:nvPr/>
          </p:nvSpPr>
          <p:spPr bwMode="auto">
            <a:xfrm>
              <a:off x="3867" y="2619"/>
              <a:ext cx="78" cy="526"/>
            </a:xfrm>
            <a:custGeom>
              <a:avLst/>
              <a:gdLst>
                <a:gd name="T0" fmla="*/ 0 w 78"/>
                <a:gd name="T1" fmla="*/ 526 h 526"/>
                <a:gd name="T2" fmla="*/ 2 w 78"/>
                <a:gd name="T3" fmla="*/ 0 h 526"/>
                <a:gd name="T4" fmla="*/ 78 w 78"/>
                <a:gd name="T5" fmla="*/ 0 h 526"/>
                <a:gd name="T6" fmla="*/ 78 w 78"/>
                <a:gd name="T7" fmla="*/ 526 h 526"/>
                <a:gd name="T8" fmla="*/ 2 w 78"/>
                <a:gd name="T9" fmla="*/ 526 h 526"/>
                <a:gd name="T10" fmla="*/ 2 w 78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526">
                  <a:moveTo>
                    <a:pt x="0" y="526"/>
                  </a:moveTo>
                  <a:lnTo>
                    <a:pt x="2" y="0"/>
                  </a:lnTo>
                  <a:lnTo>
                    <a:pt x="78" y="0"/>
                  </a:lnTo>
                  <a:lnTo>
                    <a:pt x="78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1" name="Freeform 33"/>
            <p:cNvSpPr>
              <a:spLocks noChangeAspect="1"/>
            </p:cNvSpPr>
            <p:nvPr/>
          </p:nvSpPr>
          <p:spPr bwMode="auto">
            <a:xfrm>
              <a:off x="3250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2" name="Freeform 34"/>
            <p:cNvSpPr>
              <a:spLocks noChangeAspect="1"/>
            </p:cNvSpPr>
            <p:nvPr/>
          </p:nvSpPr>
          <p:spPr bwMode="auto">
            <a:xfrm>
              <a:off x="3250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3" name="Freeform 35"/>
            <p:cNvSpPr>
              <a:spLocks noChangeAspect="1"/>
            </p:cNvSpPr>
            <p:nvPr/>
          </p:nvSpPr>
          <p:spPr bwMode="auto">
            <a:xfrm>
              <a:off x="2631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4" name="Freeform 36"/>
            <p:cNvSpPr>
              <a:spLocks noChangeAspect="1"/>
            </p:cNvSpPr>
            <p:nvPr/>
          </p:nvSpPr>
          <p:spPr bwMode="auto">
            <a:xfrm>
              <a:off x="2631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5" name="Freeform 37"/>
            <p:cNvSpPr>
              <a:spLocks noChangeAspect="1"/>
            </p:cNvSpPr>
            <p:nvPr/>
          </p:nvSpPr>
          <p:spPr bwMode="auto">
            <a:xfrm>
              <a:off x="2015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6" name="Freeform 38"/>
            <p:cNvSpPr>
              <a:spLocks noChangeAspect="1"/>
            </p:cNvSpPr>
            <p:nvPr/>
          </p:nvSpPr>
          <p:spPr bwMode="auto">
            <a:xfrm>
              <a:off x="2015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7" name="Freeform 39"/>
            <p:cNvSpPr>
              <a:spLocks noChangeAspect="1"/>
            </p:cNvSpPr>
            <p:nvPr/>
          </p:nvSpPr>
          <p:spPr bwMode="auto">
            <a:xfrm>
              <a:off x="3558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8" name="Freeform 40"/>
            <p:cNvSpPr>
              <a:spLocks noChangeAspect="1"/>
            </p:cNvSpPr>
            <p:nvPr/>
          </p:nvSpPr>
          <p:spPr bwMode="auto">
            <a:xfrm>
              <a:off x="3558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9" name="Freeform 41"/>
            <p:cNvSpPr>
              <a:spLocks noChangeAspect="1"/>
            </p:cNvSpPr>
            <p:nvPr/>
          </p:nvSpPr>
          <p:spPr bwMode="auto">
            <a:xfrm>
              <a:off x="2942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0" name="Freeform 42"/>
            <p:cNvSpPr>
              <a:spLocks noChangeAspect="1"/>
            </p:cNvSpPr>
            <p:nvPr/>
          </p:nvSpPr>
          <p:spPr bwMode="auto">
            <a:xfrm>
              <a:off x="2942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1" name="Freeform 43"/>
            <p:cNvSpPr>
              <a:spLocks noChangeAspect="1"/>
            </p:cNvSpPr>
            <p:nvPr/>
          </p:nvSpPr>
          <p:spPr bwMode="auto">
            <a:xfrm>
              <a:off x="2323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2" name="Freeform 44"/>
            <p:cNvSpPr>
              <a:spLocks noChangeAspect="1"/>
            </p:cNvSpPr>
            <p:nvPr/>
          </p:nvSpPr>
          <p:spPr bwMode="auto">
            <a:xfrm>
              <a:off x="2323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3" name="Freeform 45"/>
            <p:cNvSpPr>
              <a:spLocks noChangeAspect="1"/>
            </p:cNvSpPr>
            <p:nvPr/>
          </p:nvSpPr>
          <p:spPr bwMode="auto">
            <a:xfrm>
              <a:off x="1704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4" name="Freeform 46"/>
            <p:cNvSpPr>
              <a:spLocks noChangeAspect="1"/>
            </p:cNvSpPr>
            <p:nvPr/>
          </p:nvSpPr>
          <p:spPr bwMode="auto">
            <a:xfrm>
              <a:off x="1704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5" name="Freeform 47"/>
            <p:cNvSpPr>
              <a:spLocks noChangeAspect="1"/>
            </p:cNvSpPr>
            <p:nvPr/>
          </p:nvSpPr>
          <p:spPr bwMode="auto">
            <a:xfrm>
              <a:off x="1628" y="2619"/>
              <a:ext cx="2496" cy="526"/>
            </a:xfrm>
            <a:custGeom>
              <a:avLst/>
              <a:gdLst>
                <a:gd name="T0" fmla="*/ 2494 w 2496"/>
                <a:gd name="T1" fmla="*/ 526 h 526"/>
                <a:gd name="T2" fmla="*/ 2496 w 2496"/>
                <a:gd name="T3" fmla="*/ 0 h 526"/>
                <a:gd name="T4" fmla="*/ 0 w 2496"/>
                <a:gd name="T5" fmla="*/ 0 h 526"/>
                <a:gd name="T6" fmla="*/ 0 w 2496"/>
                <a:gd name="T7" fmla="*/ 526 h 526"/>
                <a:gd name="T8" fmla="*/ 2496 w 2496"/>
                <a:gd name="T9" fmla="*/ 526 h 526"/>
                <a:gd name="T10" fmla="*/ 2496 w 249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526">
                  <a:moveTo>
                    <a:pt x="2494" y="526"/>
                  </a:moveTo>
                  <a:lnTo>
                    <a:pt x="2496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2496" y="526"/>
                  </a:lnTo>
                  <a:lnTo>
                    <a:pt x="2496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6" name="Freeform 48"/>
            <p:cNvSpPr>
              <a:spLocks noChangeAspect="1"/>
            </p:cNvSpPr>
            <p:nvPr/>
          </p:nvSpPr>
          <p:spPr bwMode="auto">
            <a:xfrm>
              <a:off x="2622" y="2054"/>
              <a:ext cx="34" cy="34"/>
            </a:xfrm>
            <a:custGeom>
              <a:avLst/>
              <a:gdLst>
                <a:gd name="T0" fmla="*/ 0 w 34"/>
                <a:gd name="T1" fmla="*/ 11 h 34"/>
                <a:gd name="T2" fmla="*/ 23 w 34"/>
                <a:gd name="T3" fmla="*/ 34 h 34"/>
                <a:gd name="T4" fmla="*/ 34 w 34"/>
                <a:gd name="T5" fmla="*/ 0 h 34"/>
                <a:gd name="T6" fmla="*/ 0 w 34"/>
                <a:gd name="T7" fmla="*/ 11 h 34"/>
                <a:gd name="T8" fmla="*/ 0 w 34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0" y="11"/>
                  </a:moveTo>
                  <a:lnTo>
                    <a:pt x="23" y="34"/>
                  </a:lnTo>
                  <a:lnTo>
                    <a:pt x="34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7" name="Freeform 49"/>
            <p:cNvSpPr>
              <a:spLocks noChangeAspect="1"/>
            </p:cNvSpPr>
            <p:nvPr/>
          </p:nvSpPr>
          <p:spPr bwMode="auto">
            <a:xfrm>
              <a:off x="2629" y="2085"/>
              <a:ext cx="33" cy="34"/>
            </a:xfrm>
            <a:custGeom>
              <a:avLst/>
              <a:gdLst>
                <a:gd name="T0" fmla="*/ 0 w 33"/>
                <a:gd name="T1" fmla="*/ 26 h 34"/>
                <a:gd name="T2" fmla="*/ 33 w 33"/>
                <a:gd name="T3" fmla="*/ 34 h 34"/>
                <a:gd name="T4" fmla="*/ 23 w 33"/>
                <a:gd name="T5" fmla="*/ 0 h 34"/>
                <a:gd name="T6" fmla="*/ 2 w 33"/>
                <a:gd name="T7" fmla="*/ 28 h 34"/>
                <a:gd name="T8" fmla="*/ 2 w 33"/>
                <a:gd name="T9" fmla="*/ 28 h 34"/>
                <a:gd name="T10" fmla="*/ 0 w 3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">
                  <a:moveTo>
                    <a:pt x="0" y="26"/>
                  </a:moveTo>
                  <a:lnTo>
                    <a:pt x="33" y="34"/>
                  </a:lnTo>
                  <a:lnTo>
                    <a:pt x="23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8" name="Freeform 50"/>
            <p:cNvSpPr>
              <a:spLocks noChangeAspect="1"/>
            </p:cNvSpPr>
            <p:nvPr/>
          </p:nvSpPr>
          <p:spPr bwMode="auto">
            <a:xfrm>
              <a:off x="2668" y="2098"/>
              <a:ext cx="30" cy="36"/>
            </a:xfrm>
            <a:custGeom>
              <a:avLst/>
              <a:gdLst>
                <a:gd name="T0" fmla="*/ 2 w 30"/>
                <a:gd name="T1" fmla="*/ 36 h 36"/>
                <a:gd name="T2" fmla="*/ 30 w 30"/>
                <a:gd name="T3" fmla="*/ 21 h 36"/>
                <a:gd name="T4" fmla="*/ 0 w 30"/>
                <a:gd name="T5" fmla="*/ 0 h 36"/>
                <a:gd name="T6" fmla="*/ 2 w 30"/>
                <a:gd name="T7" fmla="*/ 36 h 36"/>
                <a:gd name="T8" fmla="*/ 2 w 3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" y="36"/>
                  </a:moveTo>
                  <a:lnTo>
                    <a:pt x="30" y="21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9" name="Freeform 51"/>
            <p:cNvSpPr>
              <a:spLocks noChangeAspect="1"/>
            </p:cNvSpPr>
            <p:nvPr/>
          </p:nvSpPr>
          <p:spPr bwMode="auto">
            <a:xfrm>
              <a:off x="2670" y="2069"/>
              <a:ext cx="36" cy="31"/>
            </a:xfrm>
            <a:custGeom>
              <a:avLst/>
              <a:gdLst>
                <a:gd name="T0" fmla="*/ 15 w 36"/>
                <a:gd name="T1" fmla="*/ 31 h 31"/>
                <a:gd name="T2" fmla="*/ 36 w 36"/>
                <a:gd name="T3" fmla="*/ 6 h 31"/>
                <a:gd name="T4" fmla="*/ 0 w 36"/>
                <a:gd name="T5" fmla="*/ 0 h 31"/>
                <a:gd name="T6" fmla="*/ 15 w 36"/>
                <a:gd name="T7" fmla="*/ 31 h 31"/>
                <a:gd name="T8" fmla="*/ 15 w 36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15" y="31"/>
                  </a:moveTo>
                  <a:lnTo>
                    <a:pt x="36" y="6"/>
                  </a:lnTo>
                  <a:lnTo>
                    <a:pt x="0" y="0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0" name="Line 52"/>
            <p:cNvSpPr>
              <a:spLocks noChangeAspect="1" noChangeShapeType="1"/>
            </p:cNvSpPr>
            <p:nvPr/>
          </p:nvSpPr>
          <p:spPr bwMode="auto">
            <a:xfrm flipV="1">
              <a:off x="1745" y="2069"/>
              <a:ext cx="898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1" name="Line 53"/>
            <p:cNvSpPr>
              <a:spLocks noChangeAspect="1" noChangeShapeType="1"/>
            </p:cNvSpPr>
            <p:nvPr/>
          </p:nvSpPr>
          <p:spPr bwMode="auto">
            <a:xfrm flipV="1">
              <a:off x="2361" y="2106"/>
              <a:ext cx="288" cy="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2" name="Line 54"/>
            <p:cNvSpPr>
              <a:spLocks noChangeAspect="1" noChangeShapeType="1"/>
            </p:cNvSpPr>
            <p:nvPr/>
          </p:nvSpPr>
          <p:spPr bwMode="auto">
            <a:xfrm flipH="1" flipV="1">
              <a:off x="2677" y="2117"/>
              <a:ext cx="303" cy="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3" name="Line 55"/>
            <p:cNvSpPr>
              <a:spLocks noChangeAspect="1" noChangeShapeType="1"/>
            </p:cNvSpPr>
            <p:nvPr/>
          </p:nvSpPr>
          <p:spPr bwMode="auto">
            <a:xfrm flipH="1" flipV="1">
              <a:off x="2687" y="2081"/>
              <a:ext cx="912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4" name="Freeform 56"/>
            <p:cNvSpPr>
              <a:spLocks noChangeAspect="1"/>
            </p:cNvSpPr>
            <p:nvPr/>
          </p:nvSpPr>
          <p:spPr bwMode="auto">
            <a:xfrm>
              <a:off x="2991" y="2062"/>
              <a:ext cx="33" cy="34"/>
            </a:xfrm>
            <a:custGeom>
              <a:avLst/>
              <a:gdLst>
                <a:gd name="T0" fmla="*/ 33 w 33"/>
                <a:gd name="T1" fmla="*/ 11 h 34"/>
                <a:gd name="T2" fmla="*/ 10 w 33"/>
                <a:gd name="T3" fmla="*/ 34 h 34"/>
                <a:gd name="T4" fmla="*/ 0 w 33"/>
                <a:gd name="T5" fmla="*/ 0 h 34"/>
                <a:gd name="T6" fmla="*/ 33 w 33"/>
                <a:gd name="T7" fmla="*/ 11 h 34"/>
                <a:gd name="T8" fmla="*/ 33 w 33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3" y="11"/>
                  </a:moveTo>
                  <a:lnTo>
                    <a:pt x="10" y="34"/>
                  </a:lnTo>
                  <a:lnTo>
                    <a:pt x="0" y="0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5" name="Freeform 57"/>
            <p:cNvSpPr>
              <a:spLocks noChangeAspect="1"/>
            </p:cNvSpPr>
            <p:nvPr/>
          </p:nvSpPr>
          <p:spPr bwMode="auto">
            <a:xfrm>
              <a:off x="2978" y="2094"/>
              <a:ext cx="31" cy="35"/>
            </a:xfrm>
            <a:custGeom>
              <a:avLst/>
              <a:gdLst>
                <a:gd name="T0" fmla="*/ 31 w 31"/>
                <a:gd name="T1" fmla="*/ 27 h 35"/>
                <a:gd name="T2" fmla="*/ 0 w 31"/>
                <a:gd name="T3" fmla="*/ 35 h 35"/>
                <a:gd name="T4" fmla="*/ 8 w 31"/>
                <a:gd name="T5" fmla="*/ 0 h 35"/>
                <a:gd name="T6" fmla="*/ 31 w 31"/>
                <a:gd name="T7" fmla="*/ 27 h 35"/>
                <a:gd name="T8" fmla="*/ 31 w 31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5">
                  <a:moveTo>
                    <a:pt x="31" y="27"/>
                  </a:moveTo>
                  <a:lnTo>
                    <a:pt x="0" y="35"/>
                  </a:lnTo>
                  <a:lnTo>
                    <a:pt x="8" y="0"/>
                  </a:lnTo>
                  <a:lnTo>
                    <a:pt x="31" y="27"/>
                  </a:lnTo>
                  <a:lnTo>
                    <a:pt x="3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6" name="Freeform 58"/>
            <p:cNvSpPr>
              <a:spLocks noChangeAspect="1"/>
            </p:cNvSpPr>
            <p:nvPr/>
          </p:nvSpPr>
          <p:spPr bwMode="auto">
            <a:xfrm>
              <a:off x="2938" y="2098"/>
              <a:ext cx="29" cy="36"/>
            </a:xfrm>
            <a:custGeom>
              <a:avLst/>
              <a:gdLst>
                <a:gd name="T0" fmla="*/ 27 w 29"/>
                <a:gd name="T1" fmla="*/ 36 h 36"/>
                <a:gd name="T2" fmla="*/ 0 w 29"/>
                <a:gd name="T3" fmla="*/ 21 h 36"/>
                <a:gd name="T4" fmla="*/ 29 w 29"/>
                <a:gd name="T5" fmla="*/ 0 h 36"/>
                <a:gd name="T6" fmla="*/ 29 w 29"/>
                <a:gd name="T7" fmla="*/ 36 h 36"/>
                <a:gd name="T8" fmla="*/ 29 w 29"/>
                <a:gd name="T9" fmla="*/ 36 h 36"/>
                <a:gd name="T10" fmla="*/ 27 w 29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6">
                  <a:moveTo>
                    <a:pt x="27" y="36"/>
                  </a:moveTo>
                  <a:lnTo>
                    <a:pt x="0" y="21"/>
                  </a:lnTo>
                  <a:lnTo>
                    <a:pt x="29" y="0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7" name="Freeform 59"/>
            <p:cNvSpPr>
              <a:spLocks noChangeAspect="1"/>
            </p:cNvSpPr>
            <p:nvPr/>
          </p:nvSpPr>
          <p:spPr bwMode="auto">
            <a:xfrm>
              <a:off x="2915" y="2081"/>
              <a:ext cx="34" cy="32"/>
            </a:xfrm>
            <a:custGeom>
              <a:avLst/>
              <a:gdLst>
                <a:gd name="T0" fmla="*/ 17 w 34"/>
                <a:gd name="T1" fmla="*/ 30 h 32"/>
                <a:gd name="T2" fmla="*/ 0 w 34"/>
                <a:gd name="T3" fmla="*/ 6 h 32"/>
                <a:gd name="T4" fmla="*/ 34 w 34"/>
                <a:gd name="T5" fmla="*/ 0 h 32"/>
                <a:gd name="T6" fmla="*/ 19 w 34"/>
                <a:gd name="T7" fmla="*/ 32 h 32"/>
                <a:gd name="T8" fmla="*/ 19 w 34"/>
                <a:gd name="T9" fmla="*/ 32 h 32"/>
                <a:gd name="T10" fmla="*/ 17 w 34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2">
                  <a:moveTo>
                    <a:pt x="17" y="30"/>
                  </a:moveTo>
                  <a:lnTo>
                    <a:pt x="0" y="6"/>
                  </a:lnTo>
                  <a:lnTo>
                    <a:pt x="34" y="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8" name="Line 60"/>
            <p:cNvSpPr>
              <a:spLocks noChangeAspect="1" noChangeShapeType="1"/>
            </p:cNvSpPr>
            <p:nvPr/>
          </p:nvSpPr>
          <p:spPr bwMode="auto">
            <a:xfrm flipV="1">
              <a:off x="2053" y="2092"/>
              <a:ext cx="881" cy="7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9" name="Line 61"/>
            <p:cNvSpPr>
              <a:spLocks noChangeAspect="1" noChangeShapeType="1"/>
            </p:cNvSpPr>
            <p:nvPr/>
          </p:nvSpPr>
          <p:spPr bwMode="auto">
            <a:xfrm flipV="1">
              <a:off x="2672" y="2117"/>
              <a:ext cx="285" cy="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0" name="Line 62"/>
            <p:cNvSpPr>
              <a:spLocks noChangeAspect="1" noChangeShapeType="1"/>
            </p:cNvSpPr>
            <p:nvPr/>
          </p:nvSpPr>
          <p:spPr bwMode="auto">
            <a:xfrm flipH="1" flipV="1">
              <a:off x="2991" y="2113"/>
              <a:ext cx="299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1" name="Line 63"/>
            <p:cNvSpPr>
              <a:spLocks noChangeAspect="1" noChangeShapeType="1"/>
            </p:cNvSpPr>
            <p:nvPr/>
          </p:nvSpPr>
          <p:spPr bwMode="auto">
            <a:xfrm flipH="1" flipV="1">
              <a:off x="3005" y="2077"/>
              <a:ext cx="904" cy="8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2" name="Freeform 64"/>
            <p:cNvSpPr>
              <a:spLocks noChangeAspect="1"/>
            </p:cNvSpPr>
            <p:nvPr/>
          </p:nvSpPr>
          <p:spPr bwMode="auto">
            <a:xfrm>
              <a:off x="1729" y="2866"/>
              <a:ext cx="33" cy="32"/>
            </a:xfrm>
            <a:custGeom>
              <a:avLst/>
              <a:gdLst>
                <a:gd name="T0" fmla="*/ 16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1 w 33"/>
                <a:gd name="T17" fmla="*/ 21 h 32"/>
                <a:gd name="T18" fmla="*/ 31 w 33"/>
                <a:gd name="T19" fmla="*/ 19 h 32"/>
                <a:gd name="T20" fmla="*/ 33 w 33"/>
                <a:gd name="T21" fmla="*/ 17 h 32"/>
                <a:gd name="T22" fmla="*/ 31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6 w 33"/>
                <a:gd name="T41" fmla="*/ 0 h 32"/>
                <a:gd name="T42" fmla="*/ 14 w 33"/>
                <a:gd name="T43" fmla="*/ 0 h 32"/>
                <a:gd name="T44" fmla="*/ 12 w 33"/>
                <a:gd name="T45" fmla="*/ 1 h 32"/>
                <a:gd name="T46" fmla="*/ 8 w 33"/>
                <a:gd name="T47" fmla="*/ 1 h 32"/>
                <a:gd name="T48" fmla="*/ 6 w 33"/>
                <a:gd name="T49" fmla="*/ 3 h 32"/>
                <a:gd name="T50" fmla="*/ 4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0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0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4 w 33"/>
                <a:gd name="T71" fmla="*/ 28 h 32"/>
                <a:gd name="T72" fmla="*/ 6 w 33"/>
                <a:gd name="T73" fmla="*/ 28 h 32"/>
                <a:gd name="T74" fmla="*/ 8 w 33"/>
                <a:gd name="T75" fmla="*/ 30 h 32"/>
                <a:gd name="T76" fmla="*/ 12 w 33"/>
                <a:gd name="T77" fmla="*/ 32 h 32"/>
                <a:gd name="T78" fmla="*/ 14 w 33"/>
                <a:gd name="T79" fmla="*/ 32 h 32"/>
                <a:gd name="T80" fmla="*/ 16 w 33"/>
                <a:gd name="T81" fmla="*/ 32 h 32"/>
                <a:gd name="T82" fmla="*/ 16 w 33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3" name="Freeform 65"/>
            <p:cNvSpPr>
              <a:spLocks noChangeAspect="1"/>
            </p:cNvSpPr>
            <p:nvPr/>
          </p:nvSpPr>
          <p:spPr bwMode="auto">
            <a:xfrm>
              <a:off x="2038" y="2866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4 w 32"/>
                <a:gd name="T7" fmla="*/ 30 h 32"/>
                <a:gd name="T8" fmla="*/ 26 w 32"/>
                <a:gd name="T9" fmla="*/ 28 h 32"/>
                <a:gd name="T10" fmla="*/ 28 w 32"/>
                <a:gd name="T11" fmla="*/ 28 h 32"/>
                <a:gd name="T12" fmla="*/ 28 w 32"/>
                <a:gd name="T13" fmla="*/ 26 h 32"/>
                <a:gd name="T14" fmla="*/ 30 w 32"/>
                <a:gd name="T15" fmla="*/ 23 h 32"/>
                <a:gd name="T16" fmla="*/ 32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2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8 w 32"/>
                <a:gd name="T31" fmla="*/ 5 h 32"/>
                <a:gd name="T32" fmla="*/ 26 w 32"/>
                <a:gd name="T33" fmla="*/ 3 h 32"/>
                <a:gd name="T34" fmla="*/ 24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7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7 w 32"/>
                <a:gd name="T49" fmla="*/ 3 h 32"/>
                <a:gd name="T50" fmla="*/ 5 w 32"/>
                <a:gd name="T51" fmla="*/ 5 h 32"/>
                <a:gd name="T52" fmla="*/ 3 w 32"/>
                <a:gd name="T53" fmla="*/ 7 h 32"/>
                <a:gd name="T54" fmla="*/ 1 w 32"/>
                <a:gd name="T55" fmla="*/ 9 h 32"/>
                <a:gd name="T56" fmla="*/ 1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1 w 32"/>
                <a:gd name="T65" fmla="*/ 21 h 32"/>
                <a:gd name="T66" fmla="*/ 1 w 32"/>
                <a:gd name="T67" fmla="*/ 23 h 32"/>
                <a:gd name="T68" fmla="*/ 3 w 32"/>
                <a:gd name="T69" fmla="*/ 26 h 32"/>
                <a:gd name="T70" fmla="*/ 5 w 32"/>
                <a:gd name="T71" fmla="*/ 28 h 32"/>
                <a:gd name="T72" fmla="*/ 7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7 w 32"/>
                <a:gd name="T81" fmla="*/ 32 h 32"/>
                <a:gd name="T82" fmla="*/ 17 w 32"/>
                <a:gd name="T83" fmla="*/ 32 h 32"/>
                <a:gd name="T84" fmla="*/ 15 w 32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4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4" name="Freeform 66"/>
            <p:cNvSpPr>
              <a:spLocks noChangeAspect="1"/>
            </p:cNvSpPr>
            <p:nvPr/>
          </p:nvSpPr>
          <p:spPr bwMode="auto">
            <a:xfrm>
              <a:off x="2348" y="2866"/>
              <a:ext cx="31" cy="32"/>
            </a:xfrm>
            <a:custGeom>
              <a:avLst/>
              <a:gdLst>
                <a:gd name="T0" fmla="*/ 15 w 31"/>
                <a:gd name="T1" fmla="*/ 32 h 32"/>
                <a:gd name="T2" fmla="*/ 19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31 w 31"/>
                <a:gd name="T15" fmla="*/ 23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31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9 w 31"/>
                <a:gd name="T39" fmla="*/ 0 h 32"/>
                <a:gd name="T40" fmla="*/ 15 w 31"/>
                <a:gd name="T41" fmla="*/ 0 h 32"/>
                <a:gd name="T42" fmla="*/ 13 w 31"/>
                <a:gd name="T43" fmla="*/ 0 h 32"/>
                <a:gd name="T44" fmla="*/ 11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2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2 w 31"/>
                <a:gd name="T67" fmla="*/ 23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1 w 31"/>
                <a:gd name="T77" fmla="*/ 32 h 32"/>
                <a:gd name="T78" fmla="*/ 13 w 31"/>
                <a:gd name="T79" fmla="*/ 32 h 32"/>
                <a:gd name="T80" fmla="*/ 15 w 31"/>
                <a:gd name="T81" fmla="*/ 32 h 32"/>
                <a:gd name="T82" fmla="*/ 15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5" name="Freeform 67"/>
            <p:cNvSpPr>
              <a:spLocks noChangeAspect="1"/>
            </p:cNvSpPr>
            <p:nvPr/>
          </p:nvSpPr>
          <p:spPr bwMode="auto">
            <a:xfrm>
              <a:off x="2656" y="2866"/>
              <a:ext cx="33" cy="32"/>
            </a:xfrm>
            <a:custGeom>
              <a:avLst/>
              <a:gdLst>
                <a:gd name="T0" fmla="*/ 16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7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3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3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7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8 w 33"/>
                <a:gd name="T41" fmla="*/ 0 h 32"/>
                <a:gd name="T42" fmla="*/ 14 w 33"/>
                <a:gd name="T43" fmla="*/ 0 h 32"/>
                <a:gd name="T44" fmla="*/ 12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2 w 33"/>
                <a:gd name="T77" fmla="*/ 32 h 32"/>
                <a:gd name="T78" fmla="*/ 14 w 33"/>
                <a:gd name="T79" fmla="*/ 32 h 32"/>
                <a:gd name="T80" fmla="*/ 18 w 33"/>
                <a:gd name="T81" fmla="*/ 32 h 32"/>
                <a:gd name="T82" fmla="*/ 18 w 33"/>
                <a:gd name="T83" fmla="*/ 32 h 32"/>
                <a:gd name="T84" fmla="*/ 16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6" name="Freeform 68"/>
            <p:cNvSpPr>
              <a:spLocks noChangeAspect="1"/>
            </p:cNvSpPr>
            <p:nvPr/>
          </p:nvSpPr>
          <p:spPr bwMode="auto">
            <a:xfrm>
              <a:off x="2967" y="2866"/>
              <a:ext cx="30" cy="32"/>
            </a:xfrm>
            <a:custGeom>
              <a:avLst/>
              <a:gdLst>
                <a:gd name="T0" fmla="*/ 15 w 30"/>
                <a:gd name="T1" fmla="*/ 32 h 32"/>
                <a:gd name="T2" fmla="*/ 17 w 30"/>
                <a:gd name="T3" fmla="*/ 32 h 32"/>
                <a:gd name="T4" fmla="*/ 21 w 30"/>
                <a:gd name="T5" fmla="*/ 32 h 32"/>
                <a:gd name="T6" fmla="*/ 23 w 30"/>
                <a:gd name="T7" fmla="*/ 30 h 32"/>
                <a:gd name="T8" fmla="*/ 24 w 30"/>
                <a:gd name="T9" fmla="*/ 28 h 32"/>
                <a:gd name="T10" fmla="*/ 26 w 30"/>
                <a:gd name="T11" fmla="*/ 28 h 32"/>
                <a:gd name="T12" fmla="*/ 28 w 30"/>
                <a:gd name="T13" fmla="*/ 26 h 32"/>
                <a:gd name="T14" fmla="*/ 28 w 30"/>
                <a:gd name="T15" fmla="*/ 23 h 32"/>
                <a:gd name="T16" fmla="*/ 30 w 30"/>
                <a:gd name="T17" fmla="*/ 21 h 32"/>
                <a:gd name="T18" fmla="*/ 30 w 30"/>
                <a:gd name="T19" fmla="*/ 19 h 32"/>
                <a:gd name="T20" fmla="*/ 30 w 30"/>
                <a:gd name="T21" fmla="*/ 17 h 32"/>
                <a:gd name="T22" fmla="*/ 30 w 30"/>
                <a:gd name="T23" fmla="*/ 13 h 32"/>
                <a:gd name="T24" fmla="*/ 30 w 30"/>
                <a:gd name="T25" fmla="*/ 11 h 32"/>
                <a:gd name="T26" fmla="*/ 28 w 30"/>
                <a:gd name="T27" fmla="*/ 9 h 32"/>
                <a:gd name="T28" fmla="*/ 28 w 30"/>
                <a:gd name="T29" fmla="*/ 7 h 32"/>
                <a:gd name="T30" fmla="*/ 26 w 30"/>
                <a:gd name="T31" fmla="*/ 5 h 32"/>
                <a:gd name="T32" fmla="*/ 24 w 30"/>
                <a:gd name="T33" fmla="*/ 3 h 32"/>
                <a:gd name="T34" fmla="*/ 23 w 30"/>
                <a:gd name="T35" fmla="*/ 1 h 32"/>
                <a:gd name="T36" fmla="*/ 21 w 30"/>
                <a:gd name="T37" fmla="*/ 1 h 32"/>
                <a:gd name="T38" fmla="*/ 17 w 30"/>
                <a:gd name="T39" fmla="*/ 0 h 32"/>
                <a:gd name="T40" fmla="*/ 15 w 30"/>
                <a:gd name="T41" fmla="*/ 0 h 32"/>
                <a:gd name="T42" fmla="*/ 13 w 30"/>
                <a:gd name="T43" fmla="*/ 0 h 32"/>
                <a:gd name="T44" fmla="*/ 9 w 30"/>
                <a:gd name="T45" fmla="*/ 1 h 32"/>
                <a:gd name="T46" fmla="*/ 7 w 30"/>
                <a:gd name="T47" fmla="*/ 1 h 32"/>
                <a:gd name="T48" fmla="*/ 5 w 30"/>
                <a:gd name="T49" fmla="*/ 3 h 32"/>
                <a:gd name="T50" fmla="*/ 3 w 30"/>
                <a:gd name="T51" fmla="*/ 5 h 32"/>
                <a:gd name="T52" fmla="*/ 1 w 30"/>
                <a:gd name="T53" fmla="*/ 7 h 32"/>
                <a:gd name="T54" fmla="*/ 1 w 30"/>
                <a:gd name="T55" fmla="*/ 9 h 32"/>
                <a:gd name="T56" fmla="*/ 0 w 30"/>
                <a:gd name="T57" fmla="*/ 11 h 32"/>
                <a:gd name="T58" fmla="*/ 0 w 30"/>
                <a:gd name="T59" fmla="*/ 13 h 32"/>
                <a:gd name="T60" fmla="*/ 0 w 30"/>
                <a:gd name="T61" fmla="*/ 17 h 32"/>
                <a:gd name="T62" fmla="*/ 0 w 30"/>
                <a:gd name="T63" fmla="*/ 19 h 32"/>
                <a:gd name="T64" fmla="*/ 0 w 30"/>
                <a:gd name="T65" fmla="*/ 21 h 32"/>
                <a:gd name="T66" fmla="*/ 1 w 30"/>
                <a:gd name="T67" fmla="*/ 23 h 32"/>
                <a:gd name="T68" fmla="*/ 1 w 30"/>
                <a:gd name="T69" fmla="*/ 26 h 32"/>
                <a:gd name="T70" fmla="*/ 3 w 30"/>
                <a:gd name="T71" fmla="*/ 28 h 32"/>
                <a:gd name="T72" fmla="*/ 5 w 30"/>
                <a:gd name="T73" fmla="*/ 28 h 32"/>
                <a:gd name="T74" fmla="*/ 7 w 30"/>
                <a:gd name="T75" fmla="*/ 30 h 32"/>
                <a:gd name="T76" fmla="*/ 9 w 30"/>
                <a:gd name="T77" fmla="*/ 32 h 32"/>
                <a:gd name="T78" fmla="*/ 13 w 30"/>
                <a:gd name="T79" fmla="*/ 32 h 32"/>
                <a:gd name="T80" fmla="*/ 15 w 30"/>
                <a:gd name="T81" fmla="*/ 32 h 32"/>
                <a:gd name="T82" fmla="*/ 15 w 30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2">
                  <a:moveTo>
                    <a:pt x="15" y="32"/>
                  </a:moveTo>
                  <a:lnTo>
                    <a:pt x="17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28" y="23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0" y="17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7" name="Freeform 69"/>
            <p:cNvSpPr>
              <a:spLocks noChangeAspect="1"/>
            </p:cNvSpPr>
            <p:nvPr/>
          </p:nvSpPr>
          <p:spPr bwMode="auto">
            <a:xfrm>
              <a:off x="3275" y="2866"/>
              <a:ext cx="33" cy="32"/>
            </a:xfrm>
            <a:custGeom>
              <a:avLst/>
              <a:gdLst>
                <a:gd name="T0" fmla="*/ 15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1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7 w 33"/>
                <a:gd name="T41" fmla="*/ 0 h 32"/>
                <a:gd name="T42" fmla="*/ 13 w 33"/>
                <a:gd name="T43" fmla="*/ 0 h 32"/>
                <a:gd name="T44" fmla="*/ 11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1 w 33"/>
                <a:gd name="T77" fmla="*/ 32 h 32"/>
                <a:gd name="T78" fmla="*/ 13 w 33"/>
                <a:gd name="T79" fmla="*/ 32 h 32"/>
                <a:gd name="T80" fmla="*/ 17 w 33"/>
                <a:gd name="T81" fmla="*/ 32 h 32"/>
                <a:gd name="T82" fmla="*/ 17 w 33"/>
                <a:gd name="T83" fmla="*/ 32 h 32"/>
                <a:gd name="T84" fmla="*/ 15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8" name="Freeform 70"/>
            <p:cNvSpPr>
              <a:spLocks noChangeAspect="1"/>
            </p:cNvSpPr>
            <p:nvPr/>
          </p:nvSpPr>
          <p:spPr bwMode="auto">
            <a:xfrm>
              <a:off x="3585" y="2866"/>
              <a:ext cx="31" cy="32"/>
            </a:xfrm>
            <a:custGeom>
              <a:avLst/>
              <a:gdLst>
                <a:gd name="T0" fmla="*/ 16 w 31"/>
                <a:gd name="T1" fmla="*/ 32 h 32"/>
                <a:gd name="T2" fmla="*/ 18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29 w 31"/>
                <a:gd name="T15" fmla="*/ 23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29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8 w 31"/>
                <a:gd name="T39" fmla="*/ 0 h 32"/>
                <a:gd name="T40" fmla="*/ 16 w 31"/>
                <a:gd name="T41" fmla="*/ 0 h 32"/>
                <a:gd name="T42" fmla="*/ 14 w 31"/>
                <a:gd name="T43" fmla="*/ 0 h 32"/>
                <a:gd name="T44" fmla="*/ 10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2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2 w 31"/>
                <a:gd name="T67" fmla="*/ 23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0 w 31"/>
                <a:gd name="T77" fmla="*/ 32 h 32"/>
                <a:gd name="T78" fmla="*/ 14 w 31"/>
                <a:gd name="T79" fmla="*/ 32 h 32"/>
                <a:gd name="T80" fmla="*/ 16 w 31"/>
                <a:gd name="T81" fmla="*/ 32 h 32"/>
                <a:gd name="T82" fmla="*/ 16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6" y="32"/>
                  </a:moveTo>
                  <a:lnTo>
                    <a:pt x="18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9" name="Freeform 71"/>
            <p:cNvSpPr>
              <a:spLocks noChangeAspect="1"/>
            </p:cNvSpPr>
            <p:nvPr/>
          </p:nvSpPr>
          <p:spPr bwMode="auto">
            <a:xfrm>
              <a:off x="3894" y="2866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3 w 32"/>
                <a:gd name="T7" fmla="*/ 30 h 32"/>
                <a:gd name="T8" fmla="*/ 25 w 32"/>
                <a:gd name="T9" fmla="*/ 28 h 32"/>
                <a:gd name="T10" fmla="*/ 26 w 32"/>
                <a:gd name="T11" fmla="*/ 28 h 32"/>
                <a:gd name="T12" fmla="*/ 28 w 32"/>
                <a:gd name="T13" fmla="*/ 26 h 32"/>
                <a:gd name="T14" fmla="*/ 30 w 32"/>
                <a:gd name="T15" fmla="*/ 23 h 32"/>
                <a:gd name="T16" fmla="*/ 30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0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6 w 32"/>
                <a:gd name="T31" fmla="*/ 5 h 32"/>
                <a:gd name="T32" fmla="*/ 25 w 32"/>
                <a:gd name="T33" fmla="*/ 3 h 32"/>
                <a:gd name="T34" fmla="*/ 23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5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7 w 32"/>
                <a:gd name="T49" fmla="*/ 3 h 32"/>
                <a:gd name="T50" fmla="*/ 5 w 32"/>
                <a:gd name="T51" fmla="*/ 5 h 32"/>
                <a:gd name="T52" fmla="*/ 3 w 32"/>
                <a:gd name="T53" fmla="*/ 7 h 32"/>
                <a:gd name="T54" fmla="*/ 2 w 32"/>
                <a:gd name="T55" fmla="*/ 9 h 32"/>
                <a:gd name="T56" fmla="*/ 2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2 w 32"/>
                <a:gd name="T65" fmla="*/ 21 h 32"/>
                <a:gd name="T66" fmla="*/ 2 w 32"/>
                <a:gd name="T67" fmla="*/ 23 h 32"/>
                <a:gd name="T68" fmla="*/ 3 w 32"/>
                <a:gd name="T69" fmla="*/ 26 h 32"/>
                <a:gd name="T70" fmla="*/ 5 w 32"/>
                <a:gd name="T71" fmla="*/ 28 h 32"/>
                <a:gd name="T72" fmla="*/ 7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5 w 32"/>
                <a:gd name="T81" fmla="*/ 32 h 32"/>
                <a:gd name="T82" fmla="*/ 15 w 32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3"/>
                  </a:lnTo>
                  <a:lnTo>
                    <a:pt x="30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60" name="Rectangle 72"/>
            <p:cNvSpPr>
              <a:spLocks noChangeAspect="1" noChangeArrowheads="1"/>
            </p:cNvSpPr>
            <p:nvPr/>
          </p:nvSpPr>
          <p:spPr bwMode="auto">
            <a:xfrm>
              <a:off x="195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1" name="Rectangle 73"/>
            <p:cNvSpPr>
              <a:spLocks noChangeAspect="1" noChangeArrowheads="1"/>
            </p:cNvSpPr>
            <p:nvPr/>
          </p:nvSpPr>
          <p:spPr bwMode="auto">
            <a:xfrm>
              <a:off x="199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2" name="Rectangle 74"/>
            <p:cNvSpPr>
              <a:spLocks noChangeAspect="1" noChangeArrowheads="1"/>
            </p:cNvSpPr>
            <p:nvPr/>
          </p:nvSpPr>
          <p:spPr bwMode="auto">
            <a:xfrm>
              <a:off x="202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3" name="Rectangle 75"/>
            <p:cNvSpPr>
              <a:spLocks noChangeAspect="1" noChangeArrowheads="1"/>
            </p:cNvSpPr>
            <p:nvPr/>
          </p:nvSpPr>
          <p:spPr bwMode="auto">
            <a:xfrm>
              <a:off x="2064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4" name="Rectangle 76"/>
            <p:cNvSpPr>
              <a:spLocks noChangeAspect="1" noChangeArrowheads="1"/>
            </p:cNvSpPr>
            <p:nvPr/>
          </p:nvSpPr>
          <p:spPr bwMode="auto">
            <a:xfrm>
              <a:off x="2099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5" name="Rectangle 77"/>
            <p:cNvSpPr>
              <a:spLocks noChangeAspect="1" noChangeArrowheads="1"/>
            </p:cNvSpPr>
            <p:nvPr/>
          </p:nvSpPr>
          <p:spPr bwMode="auto">
            <a:xfrm>
              <a:off x="2275" y="316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6" name="Rectangle 78"/>
            <p:cNvSpPr>
              <a:spLocks noChangeAspect="1" noChangeArrowheads="1"/>
            </p:cNvSpPr>
            <p:nvPr/>
          </p:nvSpPr>
          <p:spPr bwMode="auto">
            <a:xfrm>
              <a:off x="2310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7" name="Rectangle 79"/>
            <p:cNvSpPr>
              <a:spLocks noChangeAspect="1" noChangeArrowheads="1"/>
            </p:cNvSpPr>
            <p:nvPr/>
          </p:nvSpPr>
          <p:spPr bwMode="auto">
            <a:xfrm>
              <a:off x="2346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8" name="Rectangle 80"/>
            <p:cNvSpPr>
              <a:spLocks noChangeAspect="1" noChangeArrowheads="1"/>
            </p:cNvSpPr>
            <p:nvPr/>
          </p:nvSpPr>
          <p:spPr bwMode="auto">
            <a:xfrm>
              <a:off x="2380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9" name="Rectangle 81"/>
            <p:cNvSpPr>
              <a:spLocks noChangeAspect="1" noChangeArrowheads="1"/>
            </p:cNvSpPr>
            <p:nvPr/>
          </p:nvSpPr>
          <p:spPr bwMode="auto">
            <a:xfrm>
              <a:off x="2417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0" name="Rectangle 82"/>
            <p:cNvSpPr>
              <a:spLocks noChangeAspect="1" noChangeArrowheads="1"/>
            </p:cNvSpPr>
            <p:nvPr/>
          </p:nvSpPr>
          <p:spPr bwMode="auto">
            <a:xfrm>
              <a:off x="257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1" name="Rectangle 83"/>
            <p:cNvSpPr>
              <a:spLocks noChangeAspect="1" noChangeArrowheads="1"/>
            </p:cNvSpPr>
            <p:nvPr/>
          </p:nvSpPr>
          <p:spPr bwMode="auto">
            <a:xfrm>
              <a:off x="2612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2" name="Rectangle 84"/>
            <p:cNvSpPr>
              <a:spLocks noChangeAspect="1" noChangeArrowheads="1"/>
            </p:cNvSpPr>
            <p:nvPr/>
          </p:nvSpPr>
          <p:spPr bwMode="auto">
            <a:xfrm>
              <a:off x="2647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3" name="Rectangle 85"/>
            <p:cNvSpPr>
              <a:spLocks noChangeAspect="1" noChangeArrowheads="1"/>
            </p:cNvSpPr>
            <p:nvPr/>
          </p:nvSpPr>
          <p:spPr bwMode="auto">
            <a:xfrm>
              <a:off x="268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4" name="Rectangle 86"/>
            <p:cNvSpPr>
              <a:spLocks noChangeAspect="1" noChangeArrowheads="1"/>
            </p:cNvSpPr>
            <p:nvPr/>
          </p:nvSpPr>
          <p:spPr bwMode="auto">
            <a:xfrm>
              <a:off x="271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5" name="Rectangle 87"/>
            <p:cNvSpPr>
              <a:spLocks noChangeAspect="1" noChangeArrowheads="1"/>
            </p:cNvSpPr>
            <p:nvPr/>
          </p:nvSpPr>
          <p:spPr bwMode="auto">
            <a:xfrm>
              <a:off x="2886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6" name="Rectangle 88"/>
            <p:cNvSpPr>
              <a:spLocks noChangeAspect="1" noChangeArrowheads="1"/>
            </p:cNvSpPr>
            <p:nvPr/>
          </p:nvSpPr>
          <p:spPr bwMode="auto">
            <a:xfrm>
              <a:off x="2921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7" name="Rectangle 89"/>
            <p:cNvSpPr>
              <a:spLocks noChangeAspect="1" noChangeArrowheads="1"/>
            </p:cNvSpPr>
            <p:nvPr/>
          </p:nvSpPr>
          <p:spPr bwMode="auto">
            <a:xfrm>
              <a:off x="295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8" name="Rectangle 90"/>
            <p:cNvSpPr>
              <a:spLocks noChangeAspect="1" noChangeArrowheads="1"/>
            </p:cNvSpPr>
            <p:nvPr/>
          </p:nvSpPr>
          <p:spPr bwMode="auto">
            <a:xfrm>
              <a:off x="2991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9" name="Rectangle 91"/>
            <p:cNvSpPr>
              <a:spLocks noChangeAspect="1" noChangeArrowheads="1"/>
            </p:cNvSpPr>
            <p:nvPr/>
          </p:nvSpPr>
          <p:spPr bwMode="auto">
            <a:xfrm>
              <a:off x="302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0" name="Rectangle 92"/>
            <p:cNvSpPr>
              <a:spLocks noChangeAspect="1" noChangeArrowheads="1"/>
            </p:cNvSpPr>
            <p:nvPr/>
          </p:nvSpPr>
          <p:spPr bwMode="auto">
            <a:xfrm>
              <a:off x="3195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1" name="Rectangle 93"/>
            <p:cNvSpPr>
              <a:spLocks noChangeAspect="1" noChangeArrowheads="1"/>
            </p:cNvSpPr>
            <p:nvPr/>
          </p:nvSpPr>
          <p:spPr bwMode="auto">
            <a:xfrm>
              <a:off x="3231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2" name="Rectangle 94"/>
            <p:cNvSpPr>
              <a:spLocks noChangeAspect="1" noChangeArrowheads="1"/>
            </p:cNvSpPr>
            <p:nvPr/>
          </p:nvSpPr>
          <p:spPr bwMode="auto">
            <a:xfrm>
              <a:off x="3265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3" name="Rectangle 95"/>
            <p:cNvSpPr>
              <a:spLocks noChangeAspect="1" noChangeArrowheads="1"/>
            </p:cNvSpPr>
            <p:nvPr/>
          </p:nvSpPr>
          <p:spPr bwMode="auto">
            <a:xfrm>
              <a:off x="3302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4" name="Rectangle 96"/>
            <p:cNvSpPr>
              <a:spLocks noChangeAspect="1" noChangeArrowheads="1"/>
            </p:cNvSpPr>
            <p:nvPr/>
          </p:nvSpPr>
          <p:spPr bwMode="auto">
            <a:xfrm>
              <a:off x="333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5" name="Rectangle 97"/>
            <p:cNvSpPr>
              <a:spLocks noChangeAspect="1" noChangeArrowheads="1"/>
            </p:cNvSpPr>
            <p:nvPr/>
          </p:nvSpPr>
          <p:spPr bwMode="auto">
            <a:xfrm>
              <a:off x="350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6" name="Rectangle 98"/>
            <p:cNvSpPr>
              <a:spLocks noChangeAspect="1" noChangeArrowheads="1"/>
            </p:cNvSpPr>
            <p:nvPr/>
          </p:nvSpPr>
          <p:spPr bwMode="auto">
            <a:xfrm>
              <a:off x="3539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7" name="Rectangle 99"/>
            <p:cNvSpPr>
              <a:spLocks noChangeAspect="1" noChangeArrowheads="1"/>
            </p:cNvSpPr>
            <p:nvPr/>
          </p:nvSpPr>
          <p:spPr bwMode="auto">
            <a:xfrm>
              <a:off x="357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8" name="Rectangle 100"/>
            <p:cNvSpPr>
              <a:spLocks noChangeAspect="1" noChangeArrowheads="1"/>
            </p:cNvSpPr>
            <p:nvPr/>
          </p:nvSpPr>
          <p:spPr bwMode="auto">
            <a:xfrm>
              <a:off x="361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9" name="Rectangle 101"/>
            <p:cNvSpPr>
              <a:spLocks noChangeAspect="1" noChangeArrowheads="1"/>
            </p:cNvSpPr>
            <p:nvPr/>
          </p:nvSpPr>
          <p:spPr bwMode="auto">
            <a:xfrm>
              <a:off x="364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0" name="Rectangle 102"/>
            <p:cNvSpPr>
              <a:spLocks noChangeAspect="1" noChangeArrowheads="1"/>
            </p:cNvSpPr>
            <p:nvPr/>
          </p:nvSpPr>
          <p:spPr bwMode="auto">
            <a:xfrm>
              <a:off x="381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1" name="Rectangle 103"/>
            <p:cNvSpPr>
              <a:spLocks noChangeAspect="1" noChangeArrowheads="1"/>
            </p:cNvSpPr>
            <p:nvPr/>
          </p:nvSpPr>
          <p:spPr bwMode="auto">
            <a:xfrm>
              <a:off x="384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2" name="Rectangle 104"/>
            <p:cNvSpPr>
              <a:spLocks noChangeAspect="1" noChangeArrowheads="1"/>
            </p:cNvSpPr>
            <p:nvPr/>
          </p:nvSpPr>
          <p:spPr bwMode="auto">
            <a:xfrm>
              <a:off x="388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3" name="Rectangle 105"/>
            <p:cNvSpPr>
              <a:spLocks noChangeAspect="1" noChangeArrowheads="1"/>
            </p:cNvSpPr>
            <p:nvPr/>
          </p:nvSpPr>
          <p:spPr bwMode="auto">
            <a:xfrm>
              <a:off x="392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4" name="Rectangle 106"/>
            <p:cNvSpPr>
              <a:spLocks noChangeAspect="1" noChangeArrowheads="1"/>
            </p:cNvSpPr>
            <p:nvPr/>
          </p:nvSpPr>
          <p:spPr bwMode="auto">
            <a:xfrm>
              <a:off x="3955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5" name="Rectangle 107"/>
            <p:cNvSpPr>
              <a:spLocks noChangeAspect="1" noChangeArrowheads="1"/>
            </p:cNvSpPr>
            <p:nvPr/>
          </p:nvSpPr>
          <p:spPr bwMode="auto">
            <a:xfrm rot="16200000">
              <a:off x="2559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6" name="Rectangle 108"/>
            <p:cNvSpPr>
              <a:spLocks noChangeAspect="1" noChangeArrowheads="1"/>
            </p:cNvSpPr>
            <p:nvPr/>
          </p:nvSpPr>
          <p:spPr bwMode="auto">
            <a:xfrm rot="16200000">
              <a:off x="2559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7" name="Rectangle 109"/>
            <p:cNvSpPr>
              <a:spLocks noChangeAspect="1" noChangeArrowheads="1"/>
            </p:cNvSpPr>
            <p:nvPr/>
          </p:nvSpPr>
          <p:spPr bwMode="auto">
            <a:xfrm rot="16200000">
              <a:off x="2559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8" name="Rectangle 110"/>
            <p:cNvSpPr>
              <a:spLocks noChangeAspect="1" noChangeArrowheads="1"/>
            </p:cNvSpPr>
            <p:nvPr/>
          </p:nvSpPr>
          <p:spPr bwMode="auto">
            <a:xfrm>
              <a:off x="2762" y="1522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90799" name="Rectangle 111"/>
            <p:cNvSpPr>
              <a:spLocks noChangeAspect="1" noChangeArrowheads="1"/>
            </p:cNvSpPr>
            <p:nvPr/>
          </p:nvSpPr>
          <p:spPr bwMode="auto">
            <a:xfrm>
              <a:off x="2808" y="152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90800" name="Rectangle 112"/>
            <p:cNvSpPr>
              <a:spLocks noChangeAspect="1" noChangeArrowheads="1"/>
            </p:cNvSpPr>
            <p:nvPr/>
          </p:nvSpPr>
          <p:spPr bwMode="auto">
            <a:xfrm>
              <a:off x="2844" y="1522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90801" name="Rectangle 113"/>
            <p:cNvSpPr>
              <a:spLocks noChangeAspect="1" noChangeArrowheads="1"/>
            </p:cNvSpPr>
            <p:nvPr/>
          </p:nvSpPr>
          <p:spPr bwMode="auto">
            <a:xfrm>
              <a:off x="2875" y="152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90802" name="Rectangle 114"/>
            <p:cNvSpPr>
              <a:spLocks noChangeAspect="1" noChangeArrowheads="1"/>
            </p:cNvSpPr>
            <p:nvPr/>
          </p:nvSpPr>
          <p:spPr bwMode="auto">
            <a:xfrm>
              <a:off x="2911" y="152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90803" name="Freeform 115"/>
            <p:cNvSpPr>
              <a:spLocks noChangeAspect="1"/>
            </p:cNvSpPr>
            <p:nvPr/>
          </p:nvSpPr>
          <p:spPr bwMode="auto">
            <a:xfrm>
              <a:off x="4030" y="2617"/>
              <a:ext cx="2" cy="526"/>
            </a:xfrm>
            <a:custGeom>
              <a:avLst/>
              <a:gdLst>
                <a:gd name="T0" fmla="*/ 0 w 2"/>
                <a:gd name="T1" fmla="*/ 0 h 526"/>
                <a:gd name="T2" fmla="*/ 2 w 2"/>
                <a:gd name="T3" fmla="*/ 526 h 526"/>
                <a:gd name="T4" fmla="*/ 0 w 2"/>
                <a:gd name="T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26">
                  <a:moveTo>
                    <a:pt x="0" y="0"/>
                  </a:moveTo>
                  <a:lnTo>
                    <a:pt x="2" y="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804" name="Line 116"/>
            <p:cNvSpPr>
              <a:spLocks noChangeAspect="1" noChangeShapeType="1"/>
            </p:cNvSpPr>
            <p:nvPr/>
          </p:nvSpPr>
          <p:spPr bwMode="auto">
            <a:xfrm>
              <a:off x="4030" y="2617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805" name="Rectangle 117"/>
            <p:cNvSpPr>
              <a:spLocks noChangeAspect="1" noChangeArrowheads="1"/>
            </p:cNvSpPr>
            <p:nvPr/>
          </p:nvSpPr>
          <p:spPr bwMode="auto">
            <a:xfrm>
              <a:off x="2739" y="3295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90806" name="Rectangle 118"/>
            <p:cNvSpPr>
              <a:spLocks noChangeAspect="1" noChangeArrowheads="1"/>
            </p:cNvSpPr>
            <p:nvPr/>
          </p:nvSpPr>
          <p:spPr bwMode="auto">
            <a:xfrm>
              <a:off x="2790" y="329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90807" name="Rectangle 119"/>
            <p:cNvSpPr>
              <a:spLocks noChangeAspect="1" noChangeArrowheads="1"/>
            </p:cNvSpPr>
            <p:nvPr/>
          </p:nvSpPr>
          <p:spPr bwMode="auto">
            <a:xfrm>
              <a:off x="2827" y="3295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90808" name="Rectangle 120"/>
            <p:cNvSpPr>
              <a:spLocks noChangeAspect="1" noChangeArrowheads="1"/>
            </p:cNvSpPr>
            <p:nvPr/>
          </p:nvSpPr>
          <p:spPr bwMode="auto">
            <a:xfrm>
              <a:off x="2880" y="329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90809" name="Rectangle 121"/>
            <p:cNvSpPr>
              <a:spLocks noChangeAspect="1" noChangeArrowheads="1"/>
            </p:cNvSpPr>
            <p:nvPr/>
          </p:nvSpPr>
          <p:spPr bwMode="auto">
            <a:xfrm>
              <a:off x="2915" y="329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90810" name="Rectangle 122"/>
            <p:cNvSpPr>
              <a:spLocks noChangeAspect="1" noChangeArrowheads="1"/>
            </p:cNvSpPr>
            <p:nvPr/>
          </p:nvSpPr>
          <p:spPr bwMode="auto">
            <a:xfrm>
              <a:off x="2936" y="329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90811" name="Rectangle 123"/>
            <p:cNvSpPr>
              <a:spLocks noChangeAspect="1" noChangeArrowheads="1"/>
            </p:cNvSpPr>
            <p:nvPr/>
          </p:nvSpPr>
          <p:spPr bwMode="auto">
            <a:xfrm rot="16200000">
              <a:off x="2632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2" name="Rectangle 124"/>
            <p:cNvSpPr>
              <a:spLocks noChangeAspect="1" noChangeArrowheads="1"/>
            </p:cNvSpPr>
            <p:nvPr/>
          </p:nvSpPr>
          <p:spPr bwMode="auto">
            <a:xfrm rot="16200000">
              <a:off x="2632" y="16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3" name="Rectangle 125"/>
            <p:cNvSpPr>
              <a:spLocks noChangeAspect="1" noChangeArrowheads="1"/>
            </p:cNvSpPr>
            <p:nvPr/>
          </p:nvSpPr>
          <p:spPr bwMode="auto">
            <a:xfrm rot="16200000">
              <a:off x="2632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4" name="Rectangle 126"/>
            <p:cNvSpPr>
              <a:spLocks noChangeAspect="1" noChangeArrowheads="1"/>
            </p:cNvSpPr>
            <p:nvPr/>
          </p:nvSpPr>
          <p:spPr bwMode="auto">
            <a:xfrm rot="16200000">
              <a:off x="2715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5" name="Rectangle 127"/>
            <p:cNvSpPr>
              <a:spLocks noChangeAspect="1" noChangeArrowheads="1"/>
            </p:cNvSpPr>
            <p:nvPr/>
          </p:nvSpPr>
          <p:spPr bwMode="auto">
            <a:xfrm rot="16200000">
              <a:off x="2715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6" name="Rectangle 128"/>
            <p:cNvSpPr>
              <a:spLocks noChangeAspect="1" noChangeArrowheads="1"/>
            </p:cNvSpPr>
            <p:nvPr/>
          </p:nvSpPr>
          <p:spPr bwMode="auto">
            <a:xfrm rot="16200000">
              <a:off x="2715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7" name="Rectangle 129"/>
            <p:cNvSpPr>
              <a:spLocks noChangeAspect="1" noChangeArrowheads="1"/>
            </p:cNvSpPr>
            <p:nvPr/>
          </p:nvSpPr>
          <p:spPr bwMode="auto">
            <a:xfrm rot="16200000">
              <a:off x="2790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8" name="Rectangle 130"/>
            <p:cNvSpPr>
              <a:spLocks noChangeAspect="1" noChangeArrowheads="1"/>
            </p:cNvSpPr>
            <p:nvPr/>
          </p:nvSpPr>
          <p:spPr bwMode="auto">
            <a:xfrm rot="16200000">
              <a:off x="2790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9" name="Rectangle 131"/>
            <p:cNvSpPr>
              <a:spLocks noChangeAspect="1" noChangeArrowheads="1"/>
            </p:cNvSpPr>
            <p:nvPr/>
          </p:nvSpPr>
          <p:spPr bwMode="auto">
            <a:xfrm rot="16200000">
              <a:off x="2790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0" name="Rectangle 132"/>
            <p:cNvSpPr>
              <a:spLocks noChangeAspect="1" noChangeArrowheads="1"/>
            </p:cNvSpPr>
            <p:nvPr/>
          </p:nvSpPr>
          <p:spPr bwMode="auto">
            <a:xfrm rot="16200000">
              <a:off x="2866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1" name="Rectangle 133"/>
            <p:cNvSpPr>
              <a:spLocks noChangeAspect="1" noChangeArrowheads="1"/>
            </p:cNvSpPr>
            <p:nvPr/>
          </p:nvSpPr>
          <p:spPr bwMode="auto">
            <a:xfrm rot="16200000">
              <a:off x="2866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2" name="Rectangle 134"/>
            <p:cNvSpPr>
              <a:spLocks noChangeAspect="1" noChangeArrowheads="1"/>
            </p:cNvSpPr>
            <p:nvPr/>
          </p:nvSpPr>
          <p:spPr bwMode="auto">
            <a:xfrm rot="16200000">
              <a:off x="2866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3" name="Rectangle 135"/>
            <p:cNvSpPr>
              <a:spLocks noChangeAspect="1" noChangeArrowheads="1"/>
            </p:cNvSpPr>
            <p:nvPr/>
          </p:nvSpPr>
          <p:spPr bwMode="auto">
            <a:xfrm rot="16200000">
              <a:off x="2941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4" name="Rectangle 136"/>
            <p:cNvSpPr>
              <a:spLocks noChangeAspect="1" noChangeArrowheads="1"/>
            </p:cNvSpPr>
            <p:nvPr/>
          </p:nvSpPr>
          <p:spPr bwMode="auto">
            <a:xfrm rot="16200000">
              <a:off x="2941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5" name="Rectangle 137"/>
            <p:cNvSpPr>
              <a:spLocks noChangeAspect="1" noChangeArrowheads="1"/>
            </p:cNvSpPr>
            <p:nvPr/>
          </p:nvSpPr>
          <p:spPr bwMode="auto">
            <a:xfrm rot="16200000">
              <a:off x="2941" y="166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6" name="Rectangle 138"/>
            <p:cNvSpPr>
              <a:spLocks noChangeAspect="1" noChangeArrowheads="1"/>
            </p:cNvSpPr>
            <p:nvPr/>
          </p:nvSpPr>
          <p:spPr bwMode="auto">
            <a:xfrm rot="16200000">
              <a:off x="3019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7" name="Rectangle 139"/>
            <p:cNvSpPr>
              <a:spLocks noChangeAspect="1" noChangeArrowheads="1"/>
            </p:cNvSpPr>
            <p:nvPr/>
          </p:nvSpPr>
          <p:spPr bwMode="auto">
            <a:xfrm rot="16200000">
              <a:off x="3019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8" name="Rectangle 140"/>
            <p:cNvSpPr>
              <a:spLocks noChangeAspect="1" noChangeArrowheads="1"/>
            </p:cNvSpPr>
            <p:nvPr/>
          </p:nvSpPr>
          <p:spPr bwMode="auto">
            <a:xfrm rot="16200000">
              <a:off x="3019" y="166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9" name="Rectangle 141"/>
            <p:cNvSpPr>
              <a:spLocks noChangeAspect="1" noChangeArrowheads="1"/>
            </p:cNvSpPr>
            <p:nvPr/>
          </p:nvSpPr>
          <p:spPr bwMode="auto">
            <a:xfrm rot="16200000">
              <a:off x="3097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30" name="Rectangle 142"/>
            <p:cNvSpPr>
              <a:spLocks noChangeAspect="1" noChangeArrowheads="1"/>
            </p:cNvSpPr>
            <p:nvPr/>
          </p:nvSpPr>
          <p:spPr bwMode="auto">
            <a:xfrm rot="16200000">
              <a:off x="3097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31" name="Rectangle 143"/>
            <p:cNvSpPr>
              <a:spLocks noChangeAspect="1" noChangeArrowheads="1"/>
            </p:cNvSpPr>
            <p:nvPr/>
          </p:nvSpPr>
          <p:spPr bwMode="auto">
            <a:xfrm rot="16200000">
              <a:off x="3097" y="166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</p:grpSp>
      <p:sp>
        <p:nvSpPr>
          <p:cNvPr id="2290832" name="Text Box 144"/>
          <p:cNvSpPr txBox="1">
            <a:spLocks noChangeArrowheads="1"/>
          </p:cNvSpPr>
          <p:nvPr/>
        </p:nvSpPr>
        <p:spPr bwMode="auto">
          <a:xfrm>
            <a:off x="762000" y="1092200"/>
            <a:ext cx="6516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hlink"/>
              </a:buClr>
            </a:pPr>
            <a:r>
              <a:rPr lang="en-US" sz="2000" dirty="0">
                <a:effectLst/>
              </a:rPr>
              <a:t>A block can be placed in one location only, given by</a:t>
            </a:r>
            <a:r>
              <a:rPr lang="en-US" sz="2000" b="0" dirty="0">
                <a:effectLst/>
              </a:rPr>
              <a:t>:</a:t>
            </a:r>
          </a:p>
          <a:p>
            <a:pPr algn="l"/>
            <a:r>
              <a:rPr lang="en-US" sz="2000" b="0" dirty="0">
                <a:effectLst/>
              </a:rPr>
              <a:t>   </a:t>
            </a:r>
            <a:r>
              <a:rPr lang="en-US" sz="2000" dirty="0">
                <a:solidFill>
                  <a:srgbClr val="A50021"/>
                </a:solidFill>
                <a:effectLst/>
              </a:rPr>
              <a:t>(Block address)  MOD  (Number of blocks in cache)</a:t>
            </a:r>
          </a:p>
          <a:p>
            <a:pPr algn="l"/>
            <a:r>
              <a:rPr lang="en-US" sz="2000" dirty="0">
                <a:effectLst/>
              </a:rPr>
              <a:t>   In this case:     </a:t>
            </a:r>
            <a:r>
              <a:rPr lang="en-US" sz="2000" b="0" dirty="0">
                <a:solidFill>
                  <a:srgbClr val="A50021"/>
                </a:solidFill>
                <a:effectLst/>
              </a:rPr>
              <a:t>(Block address)  MOD  (8)</a:t>
            </a:r>
          </a:p>
        </p:txBody>
      </p:sp>
      <p:sp>
        <p:nvSpPr>
          <p:cNvPr id="2290833" name="Text Box 145"/>
          <p:cNvSpPr txBox="1">
            <a:spLocks noChangeArrowheads="1"/>
          </p:cNvSpPr>
          <p:nvPr/>
        </p:nvSpPr>
        <p:spPr bwMode="auto">
          <a:xfrm>
            <a:off x="593725" y="4129088"/>
            <a:ext cx="1466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32 memory </a:t>
            </a:r>
          </a:p>
          <a:p>
            <a:pPr algn="l"/>
            <a:r>
              <a:rPr lang="en-US" sz="2000">
                <a:effectLst/>
              </a:rPr>
              <a:t>blocks</a:t>
            </a:r>
          </a:p>
          <a:p>
            <a:pPr algn="l"/>
            <a:r>
              <a:rPr lang="en-US" sz="2000">
                <a:effectLst/>
              </a:rPr>
              <a:t>cacheable</a:t>
            </a:r>
          </a:p>
        </p:txBody>
      </p:sp>
      <p:sp>
        <p:nvSpPr>
          <p:cNvPr id="2290834" name="Text Box 146"/>
          <p:cNvSpPr txBox="1">
            <a:spLocks noChangeArrowheads="1"/>
          </p:cNvSpPr>
          <p:nvPr/>
        </p:nvSpPr>
        <p:spPr bwMode="auto">
          <a:xfrm>
            <a:off x="1508125" y="2528888"/>
            <a:ext cx="1700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8 cache block </a:t>
            </a:r>
          </a:p>
          <a:p>
            <a:pPr algn="l"/>
            <a:r>
              <a:rPr lang="en-US" sz="2000">
                <a:effectLst/>
              </a:rPr>
              <a:t>frames</a:t>
            </a:r>
          </a:p>
        </p:txBody>
      </p:sp>
      <p:sp>
        <p:nvSpPr>
          <p:cNvPr id="2290835" name="Text Box 147"/>
          <p:cNvSpPr txBox="1">
            <a:spLocks noChangeArrowheads="1"/>
          </p:cNvSpPr>
          <p:nvPr/>
        </p:nvSpPr>
        <p:spPr bwMode="auto">
          <a:xfrm>
            <a:off x="6197600" y="3886200"/>
            <a:ext cx="195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(11101) MOD (1000)  = 101</a:t>
            </a:r>
          </a:p>
        </p:txBody>
      </p:sp>
    </p:spTree>
    <p:extLst>
      <p:ext uri="{BB962C8B-B14F-4D97-AF65-F5344CB8AC3E}">
        <p14:creationId xmlns:p14="http://schemas.microsoft.com/office/powerpoint/2010/main" val="2173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A351-FDB1-44F1-AE98-39E4F7515324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385922" name="Group 2"/>
          <p:cNvGrpSpPr>
            <a:grpSpLocks/>
          </p:cNvGrpSpPr>
          <p:nvPr/>
        </p:nvGrpSpPr>
        <p:grpSpPr bwMode="auto">
          <a:xfrm>
            <a:off x="2268538" y="4976813"/>
            <a:ext cx="1816100" cy="342900"/>
            <a:chOff x="1160" y="3240"/>
            <a:chExt cx="1144" cy="216"/>
          </a:xfrm>
        </p:grpSpPr>
        <p:sp>
          <p:nvSpPr>
            <p:cNvPr id="2385923" name="Rectangle 3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85924" name="Text Box 4"/>
            <p:cNvSpPr txBox="1">
              <a:spLocks noChangeArrowheads="1"/>
            </p:cNvSpPr>
            <p:nvPr/>
          </p:nvSpPr>
          <p:spPr bwMode="auto">
            <a:xfrm>
              <a:off x="1160" y="326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</a:t>
              </a:r>
            </a:p>
          </p:txBody>
        </p:sp>
      </p:grpSp>
      <p:grpSp>
        <p:nvGrpSpPr>
          <p:cNvPr id="2385925" name="Group 5"/>
          <p:cNvGrpSpPr>
            <a:grpSpLocks/>
          </p:cNvGrpSpPr>
          <p:nvPr/>
        </p:nvGrpSpPr>
        <p:grpSpPr bwMode="auto">
          <a:xfrm>
            <a:off x="2268538" y="4659313"/>
            <a:ext cx="1816100" cy="317500"/>
            <a:chOff x="1856" y="3040"/>
            <a:chExt cx="1144" cy="200"/>
          </a:xfrm>
        </p:grpSpPr>
        <p:sp>
          <p:nvSpPr>
            <p:cNvPr id="2385926" name="Text Box 6"/>
            <p:cNvSpPr txBox="1">
              <a:spLocks noChangeArrowheads="1"/>
            </p:cNvSpPr>
            <p:nvPr/>
          </p:nvSpPr>
          <p:spPr bwMode="auto">
            <a:xfrm>
              <a:off x="1856" y="304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</a:t>
              </a:r>
            </a:p>
          </p:txBody>
        </p:sp>
        <p:sp>
          <p:nvSpPr>
            <p:cNvPr id="2385927" name="Rectangle 7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85928" name="Group 8"/>
          <p:cNvGrpSpPr>
            <a:grpSpLocks/>
          </p:cNvGrpSpPr>
          <p:nvPr/>
        </p:nvGrpSpPr>
        <p:grpSpPr bwMode="auto">
          <a:xfrm>
            <a:off x="2243138" y="2805113"/>
            <a:ext cx="1841500" cy="355600"/>
            <a:chOff x="712" y="1032"/>
            <a:chExt cx="1160" cy="224"/>
          </a:xfrm>
        </p:grpSpPr>
        <p:sp>
          <p:nvSpPr>
            <p:cNvPr id="2385929" name="Rectangle 9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85930" name="Text Box 10"/>
            <p:cNvSpPr txBox="1">
              <a:spLocks noChangeArrowheads="1"/>
            </p:cNvSpPr>
            <p:nvPr/>
          </p:nvSpPr>
          <p:spPr bwMode="auto">
            <a:xfrm>
              <a:off x="712" y="106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</a:t>
              </a:r>
            </a:p>
          </p:txBody>
        </p:sp>
      </p:grpSp>
      <p:grpSp>
        <p:nvGrpSpPr>
          <p:cNvPr id="2385931" name="Group 11"/>
          <p:cNvGrpSpPr>
            <a:grpSpLocks/>
          </p:cNvGrpSpPr>
          <p:nvPr/>
        </p:nvGrpSpPr>
        <p:grpSpPr bwMode="auto">
          <a:xfrm>
            <a:off x="2243138" y="2500313"/>
            <a:ext cx="1841500" cy="304800"/>
            <a:chOff x="712" y="1080"/>
            <a:chExt cx="1160" cy="192"/>
          </a:xfrm>
        </p:grpSpPr>
        <p:sp>
          <p:nvSpPr>
            <p:cNvPr id="2385932" name="Text Box 12"/>
            <p:cNvSpPr txBox="1">
              <a:spLocks noChangeArrowheads="1"/>
            </p:cNvSpPr>
            <p:nvPr/>
          </p:nvSpPr>
          <p:spPr bwMode="auto">
            <a:xfrm>
              <a:off x="712" y="108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</a:t>
              </a:r>
            </a:p>
          </p:txBody>
        </p:sp>
        <p:sp>
          <p:nvSpPr>
            <p:cNvPr id="2385933" name="Rectangle 13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85934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Direct Mapping</a:t>
            </a:r>
          </a:p>
        </p:txBody>
      </p:sp>
      <p:sp>
        <p:nvSpPr>
          <p:cNvPr id="2385935" name="Rectangle 15"/>
          <p:cNvSpPr>
            <a:spLocks noChangeArrowheads="1"/>
          </p:cNvSpPr>
          <p:nvPr/>
        </p:nvSpPr>
        <p:spPr bwMode="auto">
          <a:xfrm>
            <a:off x="3170238" y="31099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36" name="Text Box 16"/>
          <p:cNvSpPr txBox="1">
            <a:spLocks noChangeArrowheads="1"/>
          </p:cNvSpPr>
          <p:nvPr/>
        </p:nvSpPr>
        <p:spPr bwMode="auto">
          <a:xfrm>
            <a:off x="2770188" y="2500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37" name="Text Box 17"/>
          <p:cNvSpPr txBox="1">
            <a:spLocks noChangeArrowheads="1"/>
          </p:cNvSpPr>
          <p:nvPr/>
        </p:nvSpPr>
        <p:spPr bwMode="auto">
          <a:xfrm>
            <a:off x="2767013" y="28559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38" name="Text Box 18"/>
          <p:cNvSpPr txBox="1">
            <a:spLocks noChangeArrowheads="1"/>
          </p:cNvSpPr>
          <p:nvPr/>
        </p:nvSpPr>
        <p:spPr bwMode="auto">
          <a:xfrm>
            <a:off x="2770188" y="31607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39" name="Text Box 19"/>
          <p:cNvSpPr txBox="1">
            <a:spLocks noChangeArrowheads="1"/>
          </p:cNvSpPr>
          <p:nvPr/>
        </p:nvSpPr>
        <p:spPr bwMode="auto">
          <a:xfrm>
            <a:off x="2246313" y="31607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00001</a:t>
            </a:r>
          </a:p>
        </p:txBody>
      </p:sp>
      <p:sp>
        <p:nvSpPr>
          <p:cNvPr id="2385940" name="Text Box 20"/>
          <p:cNvSpPr txBox="1">
            <a:spLocks noChangeArrowheads="1"/>
          </p:cNvSpPr>
          <p:nvPr/>
        </p:nvSpPr>
        <p:spPr bwMode="auto">
          <a:xfrm>
            <a:off x="2792413" y="4672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41" name="Text Box 21"/>
          <p:cNvSpPr txBox="1">
            <a:spLocks noChangeArrowheads="1"/>
          </p:cNvSpPr>
          <p:nvPr/>
        </p:nvSpPr>
        <p:spPr bwMode="auto">
          <a:xfrm>
            <a:off x="2789238" y="50149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42" name="Line 22"/>
          <p:cNvSpPr>
            <a:spLocks noChangeShapeType="1"/>
          </p:cNvSpPr>
          <p:nvPr/>
        </p:nvSpPr>
        <p:spPr bwMode="auto">
          <a:xfrm>
            <a:off x="3589338" y="3554413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3" name="Rectangle 23"/>
          <p:cNvSpPr>
            <a:spLocks noChangeArrowheads="1"/>
          </p:cNvSpPr>
          <p:nvPr/>
        </p:nvSpPr>
        <p:spPr bwMode="auto">
          <a:xfrm>
            <a:off x="6754813" y="280511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4" name="Rectangle 24"/>
          <p:cNvSpPr>
            <a:spLocks noChangeArrowheads="1"/>
          </p:cNvSpPr>
          <p:nvPr/>
        </p:nvSpPr>
        <p:spPr bwMode="auto">
          <a:xfrm>
            <a:off x="6754813" y="250031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5" name="Rectangle 25"/>
          <p:cNvSpPr>
            <a:spLocks noChangeArrowheads="1"/>
          </p:cNvSpPr>
          <p:nvPr/>
        </p:nvSpPr>
        <p:spPr bwMode="auto">
          <a:xfrm>
            <a:off x="6040438" y="280511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6" name="Rectangle 26"/>
          <p:cNvSpPr>
            <a:spLocks noChangeArrowheads="1"/>
          </p:cNvSpPr>
          <p:nvPr/>
        </p:nvSpPr>
        <p:spPr bwMode="auto">
          <a:xfrm>
            <a:off x="6040438" y="250031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7" name="Text Box 27"/>
          <p:cNvSpPr txBox="1">
            <a:spLocks noChangeArrowheads="1"/>
          </p:cNvSpPr>
          <p:nvPr/>
        </p:nvSpPr>
        <p:spPr bwMode="auto">
          <a:xfrm>
            <a:off x="5757863" y="24622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48" name="Text Box 28"/>
          <p:cNvSpPr txBox="1">
            <a:spLocks noChangeArrowheads="1"/>
          </p:cNvSpPr>
          <p:nvPr/>
        </p:nvSpPr>
        <p:spPr bwMode="auto">
          <a:xfrm>
            <a:off x="5754688" y="2805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49" name="Rectangle 29"/>
          <p:cNvSpPr>
            <a:spLocks noChangeArrowheads="1"/>
          </p:cNvSpPr>
          <p:nvPr/>
        </p:nvSpPr>
        <p:spPr bwMode="auto">
          <a:xfrm>
            <a:off x="2868613" y="2462213"/>
            <a:ext cx="1746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50" name="Rectangle 30"/>
          <p:cNvSpPr>
            <a:spLocks noChangeArrowheads="1"/>
          </p:cNvSpPr>
          <p:nvPr/>
        </p:nvSpPr>
        <p:spPr bwMode="auto">
          <a:xfrm>
            <a:off x="2266950" y="2462213"/>
            <a:ext cx="603250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51" name="Rectangle 31"/>
          <p:cNvSpPr>
            <a:spLocks noChangeArrowheads="1"/>
          </p:cNvSpPr>
          <p:nvPr/>
        </p:nvSpPr>
        <p:spPr bwMode="auto">
          <a:xfrm>
            <a:off x="3170238" y="280511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85952" name="Text Box 32"/>
          <p:cNvSpPr txBox="1">
            <a:spLocks noChangeArrowheads="1"/>
          </p:cNvSpPr>
          <p:nvPr/>
        </p:nvSpPr>
        <p:spPr bwMode="auto">
          <a:xfrm>
            <a:off x="2243138" y="28559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2385953" name="Text Box 33"/>
          <p:cNvSpPr txBox="1">
            <a:spLocks noChangeArrowheads="1"/>
          </p:cNvSpPr>
          <p:nvPr/>
        </p:nvSpPr>
        <p:spPr bwMode="auto">
          <a:xfrm>
            <a:off x="2243138" y="25003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2385954" name="Rectangle 34"/>
          <p:cNvSpPr>
            <a:spLocks noChangeArrowheads="1"/>
          </p:cNvSpPr>
          <p:nvPr/>
        </p:nvSpPr>
        <p:spPr bwMode="auto">
          <a:xfrm>
            <a:off x="3170238" y="25003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85955" name="Text Box 35"/>
          <p:cNvSpPr txBox="1">
            <a:spLocks noChangeArrowheads="1"/>
          </p:cNvSpPr>
          <p:nvPr/>
        </p:nvSpPr>
        <p:spPr bwMode="auto">
          <a:xfrm>
            <a:off x="2268538" y="46593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2385956" name="Rectangle 36"/>
          <p:cNvSpPr>
            <a:spLocks noChangeArrowheads="1"/>
          </p:cNvSpPr>
          <p:nvPr/>
        </p:nvSpPr>
        <p:spPr bwMode="auto">
          <a:xfrm>
            <a:off x="3170238" y="46720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85957" name="Rectangle 37"/>
          <p:cNvSpPr>
            <a:spLocks noChangeArrowheads="1"/>
          </p:cNvSpPr>
          <p:nvPr/>
        </p:nvSpPr>
        <p:spPr bwMode="auto">
          <a:xfrm>
            <a:off x="3170238" y="497681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85958" name="Text Box 38"/>
          <p:cNvSpPr txBox="1">
            <a:spLocks noChangeArrowheads="1"/>
          </p:cNvSpPr>
          <p:nvPr/>
        </p:nvSpPr>
        <p:spPr bwMode="auto">
          <a:xfrm>
            <a:off x="2268538" y="50149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2385959" name="AutoShape 39"/>
          <p:cNvSpPr>
            <a:spLocks noChangeArrowheads="1"/>
          </p:cNvSpPr>
          <p:nvPr/>
        </p:nvSpPr>
        <p:spPr bwMode="auto">
          <a:xfrm>
            <a:off x="2052638" y="1852613"/>
            <a:ext cx="520700" cy="330200"/>
          </a:xfrm>
          <a:prstGeom prst="wedgeRectCallout">
            <a:avLst>
              <a:gd name="adj1" fmla="val 44514"/>
              <a:gd name="adj2" fmla="val 1798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85960" name="AutoShape 40"/>
          <p:cNvSpPr>
            <a:spLocks noChangeArrowheads="1"/>
          </p:cNvSpPr>
          <p:nvPr/>
        </p:nvSpPr>
        <p:spPr bwMode="auto">
          <a:xfrm>
            <a:off x="2992438" y="1814513"/>
            <a:ext cx="812800" cy="342900"/>
          </a:xfrm>
          <a:prstGeom prst="wedgeRectCallout">
            <a:avLst>
              <a:gd name="adj1" fmla="val -51954"/>
              <a:gd name="adj2" fmla="val 1861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2385961" name="AutoShape 41"/>
          <p:cNvSpPr>
            <a:spLocks noChangeArrowheads="1"/>
          </p:cNvSpPr>
          <p:nvPr/>
        </p:nvSpPr>
        <p:spPr bwMode="auto">
          <a:xfrm>
            <a:off x="4414838" y="1890713"/>
            <a:ext cx="647700" cy="342900"/>
          </a:xfrm>
          <a:prstGeom prst="wedgeRectCallout">
            <a:avLst>
              <a:gd name="adj1" fmla="val -150491"/>
              <a:gd name="adj2" fmla="val 1787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85962" name="Rectangle 42"/>
          <p:cNvSpPr>
            <a:spLocks noChangeArrowheads="1"/>
          </p:cNvSpPr>
          <p:nvPr/>
        </p:nvSpPr>
        <p:spPr bwMode="auto">
          <a:xfrm>
            <a:off x="4267200" y="383222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Direct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memory value can only be placed at a single corresponding location in the cache</a:t>
            </a:r>
          </a:p>
        </p:txBody>
      </p:sp>
    </p:spTree>
    <p:extLst>
      <p:ext uri="{BB962C8B-B14F-4D97-AF65-F5344CB8AC3E}">
        <p14:creationId xmlns:p14="http://schemas.microsoft.com/office/powerpoint/2010/main" val="425778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9167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85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414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85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9167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85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41441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85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C 0.1717 -0.13148 0.34358 -0.2625 0.41268 -0.314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85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57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C 0.1625 -0.13218 0.32552 -0.26389 0.39063 -0.3166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85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C 0.17136 -0.13264 0.34288 -0.26505 0.41163 -0.318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85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59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C 0.16268 -0.13194 0.32552 -0.26389 0.39063 -0.3166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85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9" grpId="0" animBg="1"/>
      <p:bldP spid="2385950" grpId="0" animBg="1"/>
      <p:bldP spid="2385951" grpId="0" animBg="1"/>
      <p:bldP spid="2385952" grpId="0"/>
      <p:bldP spid="2385952" grpId="1"/>
      <p:bldP spid="2385953" grpId="0"/>
      <p:bldP spid="2385953" grpId="1"/>
      <p:bldP spid="2385954" grpId="0" animBg="1"/>
      <p:bldP spid="2385955" grpId="0"/>
      <p:bldP spid="2385956" grpId="0" animBg="1"/>
      <p:bldP spid="2385957" grpId="0" animBg="1"/>
      <p:bldP spid="2385958" grpId="0"/>
      <p:bldP spid="2385959" grpId="0" animBg="1"/>
      <p:bldP spid="23859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71EF-CA1C-46CF-837D-18AE6C75F088}" type="slidenum">
              <a:rPr lang="en-US"/>
              <a:pPr/>
              <a:t>35</a:t>
            </a:fld>
            <a:endParaRPr lang="en-US"/>
          </a:p>
        </p:txBody>
      </p:sp>
      <p:sp>
        <p:nvSpPr>
          <p:cNvPr id="228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382000" cy="471488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&amp; Placement Strategies</a:t>
            </a:r>
            <a:endParaRPr lang="en-US" sz="4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FF"/>
                </a:solidFill>
              </a:rPr>
              <a:t>Fully associative cache:</a:t>
            </a:r>
            <a:r>
              <a:rPr lang="en-US" sz="2200" dirty="0"/>
              <a:t>  A block can be placed anywhere in cache.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Advantage: No restriction on the placement of blocks. Any combination of blocks can be simultaneously present in the cache.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Disadvantage: Costly (hardware and time) to search for a block in the cache</a:t>
            </a:r>
          </a:p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FF"/>
                </a:solidFill>
              </a:rPr>
              <a:t>Set associative cache:</a:t>
            </a:r>
            <a:r>
              <a:rPr lang="en-US" sz="2200" dirty="0"/>
              <a:t>  A block can be placed in a restricted set of places, or cache block frames.   A set is a group of block frames in the cache.   A block is first mapped onto the set and then it can be placed anywhere within the set.   The set in this case is chosen by:</a:t>
            </a:r>
          </a:p>
          <a:p>
            <a:pPr marL="533400" indent="-533400">
              <a:spcBef>
                <a:spcPct val="35000"/>
              </a:spcBef>
              <a:buFontTx/>
              <a:buNone/>
            </a:pPr>
            <a:r>
              <a:rPr lang="en-US" sz="2200" b="1" dirty="0">
                <a:solidFill>
                  <a:srgbClr val="A50021"/>
                </a:solidFill>
              </a:rPr>
              <a:t>            (Block address)  MOD  (Number of sets in cache)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If there are  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  blocks in a set the cache placement is called  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-way set-associative, or n-associative.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A good compromise between direct mapped and fully associative caches (most processors use this method).</a:t>
            </a:r>
          </a:p>
        </p:txBody>
      </p:sp>
    </p:spTree>
    <p:extLst>
      <p:ext uri="{BB962C8B-B14F-4D97-AF65-F5344CB8AC3E}">
        <p14:creationId xmlns:p14="http://schemas.microsoft.com/office/powerpoint/2010/main" val="1338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04F9D-959B-440A-AE76-010FF9BD227E}" type="slidenum">
              <a:rPr lang="en-US"/>
              <a:pPr/>
              <a:t>36</a:t>
            </a:fld>
            <a:endParaRPr lang="en-US"/>
          </a:p>
        </p:txBody>
      </p:sp>
      <p:sp>
        <p:nvSpPr>
          <p:cNvPr id="2387970" name="Rectangle 2"/>
          <p:cNvSpPr>
            <a:spLocks noChangeArrowheads="1"/>
          </p:cNvSpPr>
          <p:nvPr/>
        </p:nvSpPr>
        <p:spPr bwMode="auto">
          <a:xfrm>
            <a:off x="7815263" y="33480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1" name="Rectangle 3"/>
          <p:cNvSpPr>
            <a:spLocks noChangeArrowheads="1"/>
          </p:cNvSpPr>
          <p:nvPr/>
        </p:nvSpPr>
        <p:spPr bwMode="auto">
          <a:xfrm>
            <a:off x="7815263" y="30432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2" name="Rectangle 4"/>
          <p:cNvSpPr>
            <a:spLocks noChangeArrowheads="1"/>
          </p:cNvSpPr>
          <p:nvPr/>
        </p:nvSpPr>
        <p:spPr bwMode="auto">
          <a:xfrm>
            <a:off x="7100888" y="33480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3" name="Rectangle 5"/>
          <p:cNvSpPr>
            <a:spLocks noChangeArrowheads="1"/>
          </p:cNvSpPr>
          <p:nvPr/>
        </p:nvSpPr>
        <p:spPr bwMode="auto">
          <a:xfrm>
            <a:off x="7100888" y="30432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87974" name="Group 6"/>
          <p:cNvGrpSpPr>
            <a:grpSpLocks/>
          </p:cNvGrpSpPr>
          <p:nvPr/>
        </p:nvGrpSpPr>
        <p:grpSpPr bwMode="auto">
          <a:xfrm>
            <a:off x="1689100" y="5519738"/>
            <a:ext cx="1766888" cy="342900"/>
            <a:chOff x="1191" y="3240"/>
            <a:chExt cx="1113" cy="216"/>
          </a:xfrm>
        </p:grpSpPr>
        <p:sp>
          <p:nvSpPr>
            <p:cNvPr id="2387975" name="Rectangle 7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87976" name="Text Box 8"/>
            <p:cNvSpPr txBox="1">
              <a:spLocks noChangeArrowheads="1"/>
            </p:cNvSpPr>
            <p:nvPr/>
          </p:nvSpPr>
          <p:spPr bwMode="auto">
            <a:xfrm>
              <a:off x="1191" y="32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</p:grpSp>
      <p:grpSp>
        <p:nvGrpSpPr>
          <p:cNvPr id="2387977" name="Group 9"/>
          <p:cNvGrpSpPr>
            <a:grpSpLocks/>
          </p:cNvGrpSpPr>
          <p:nvPr/>
        </p:nvGrpSpPr>
        <p:grpSpPr bwMode="auto">
          <a:xfrm>
            <a:off x="1689100" y="5202238"/>
            <a:ext cx="1766888" cy="317500"/>
            <a:chOff x="1887" y="3040"/>
            <a:chExt cx="1113" cy="200"/>
          </a:xfrm>
        </p:grpSpPr>
        <p:sp>
          <p:nvSpPr>
            <p:cNvPr id="2387978" name="Text Box 10"/>
            <p:cNvSpPr txBox="1">
              <a:spLocks noChangeArrowheads="1"/>
            </p:cNvSpPr>
            <p:nvPr/>
          </p:nvSpPr>
          <p:spPr bwMode="auto">
            <a:xfrm>
              <a:off x="1887" y="304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  <p:sp>
          <p:nvSpPr>
            <p:cNvPr id="2387979" name="Rectangle 11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87980" name="Group 12"/>
          <p:cNvGrpSpPr>
            <a:grpSpLocks/>
          </p:cNvGrpSpPr>
          <p:nvPr/>
        </p:nvGrpSpPr>
        <p:grpSpPr bwMode="auto">
          <a:xfrm>
            <a:off x="1663700" y="3348038"/>
            <a:ext cx="1792288" cy="355600"/>
            <a:chOff x="743" y="1032"/>
            <a:chExt cx="1129" cy="224"/>
          </a:xfrm>
        </p:grpSpPr>
        <p:sp>
          <p:nvSpPr>
            <p:cNvPr id="2387981" name="Rectangle 13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87982" name="Text Box 14"/>
            <p:cNvSpPr txBox="1">
              <a:spLocks noChangeArrowheads="1"/>
            </p:cNvSpPr>
            <p:nvPr/>
          </p:nvSpPr>
          <p:spPr bwMode="auto">
            <a:xfrm>
              <a:off x="743" y="10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</p:grpSp>
      <p:grpSp>
        <p:nvGrpSpPr>
          <p:cNvPr id="2387983" name="Group 15"/>
          <p:cNvGrpSpPr>
            <a:grpSpLocks/>
          </p:cNvGrpSpPr>
          <p:nvPr/>
        </p:nvGrpSpPr>
        <p:grpSpPr bwMode="auto">
          <a:xfrm>
            <a:off x="1663700" y="3043238"/>
            <a:ext cx="1792288" cy="304800"/>
            <a:chOff x="743" y="1080"/>
            <a:chExt cx="1129" cy="192"/>
          </a:xfrm>
        </p:grpSpPr>
        <p:sp>
          <p:nvSpPr>
            <p:cNvPr id="2387984" name="Text Box 16"/>
            <p:cNvSpPr txBox="1">
              <a:spLocks noChangeArrowheads="1"/>
            </p:cNvSpPr>
            <p:nvPr/>
          </p:nvSpPr>
          <p:spPr bwMode="auto">
            <a:xfrm>
              <a:off x="743" y="108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  <p:sp>
          <p:nvSpPr>
            <p:cNvPr id="2387985" name="Rectangle 17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87986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Set Associative Mapping (2-Way)</a:t>
            </a:r>
          </a:p>
        </p:txBody>
      </p:sp>
      <p:sp>
        <p:nvSpPr>
          <p:cNvPr id="2387987" name="Rectangle 19"/>
          <p:cNvSpPr>
            <a:spLocks noChangeArrowheads="1"/>
          </p:cNvSpPr>
          <p:nvPr/>
        </p:nvSpPr>
        <p:spPr bwMode="auto">
          <a:xfrm>
            <a:off x="2541588" y="36528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88" name="Line 20"/>
          <p:cNvSpPr>
            <a:spLocks noChangeShapeType="1"/>
          </p:cNvSpPr>
          <p:nvPr/>
        </p:nvSpPr>
        <p:spPr bwMode="auto">
          <a:xfrm>
            <a:off x="2960688" y="4097338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89" name="Rectangle 21"/>
          <p:cNvSpPr>
            <a:spLocks noChangeArrowheads="1"/>
          </p:cNvSpPr>
          <p:nvPr/>
        </p:nvSpPr>
        <p:spPr bwMode="auto">
          <a:xfrm>
            <a:off x="6138863" y="33480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0" name="Rectangle 22"/>
          <p:cNvSpPr>
            <a:spLocks noChangeArrowheads="1"/>
          </p:cNvSpPr>
          <p:nvPr/>
        </p:nvSpPr>
        <p:spPr bwMode="auto">
          <a:xfrm>
            <a:off x="6138863" y="30432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1" name="Rectangle 23"/>
          <p:cNvSpPr>
            <a:spLocks noChangeArrowheads="1"/>
          </p:cNvSpPr>
          <p:nvPr/>
        </p:nvSpPr>
        <p:spPr bwMode="auto">
          <a:xfrm>
            <a:off x="5424488" y="33480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2" name="Rectangle 24"/>
          <p:cNvSpPr>
            <a:spLocks noChangeArrowheads="1"/>
          </p:cNvSpPr>
          <p:nvPr/>
        </p:nvSpPr>
        <p:spPr bwMode="auto">
          <a:xfrm>
            <a:off x="5424488" y="30432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3" name="Text Box 25"/>
          <p:cNvSpPr txBox="1">
            <a:spLocks noChangeArrowheads="1"/>
          </p:cNvSpPr>
          <p:nvPr/>
        </p:nvSpPr>
        <p:spPr bwMode="auto">
          <a:xfrm>
            <a:off x="5141913" y="30051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7994" name="Text Box 26"/>
          <p:cNvSpPr txBox="1">
            <a:spLocks noChangeArrowheads="1"/>
          </p:cNvSpPr>
          <p:nvPr/>
        </p:nvSpPr>
        <p:spPr bwMode="auto">
          <a:xfrm>
            <a:off x="5138738" y="33480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7995" name="Rectangle 27"/>
          <p:cNvSpPr>
            <a:spLocks noChangeArrowheads="1"/>
          </p:cNvSpPr>
          <p:nvPr/>
        </p:nvSpPr>
        <p:spPr bwMode="auto">
          <a:xfrm>
            <a:off x="2290763" y="3041650"/>
            <a:ext cx="1492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6" name="Rectangle 28"/>
          <p:cNvSpPr>
            <a:spLocks noChangeArrowheads="1"/>
          </p:cNvSpPr>
          <p:nvPr/>
        </p:nvSpPr>
        <p:spPr bwMode="auto">
          <a:xfrm>
            <a:off x="1563688" y="3043238"/>
            <a:ext cx="722312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7" name="Rectangle 29"/>
          <p:cNvSpPr>
            <a:spLocks noChangeArrowheads="1"/>
          </p:cNvSpPr>
          <p:nvPr/>
        </p:nvSpPr>
        <p:spPr bwMode="auto">
          <a:xfrm>
            <a:off x="2541588" y="3348038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87998" name="Rectangle 30"/>
          <p:cNvSpPr>
            <a:spLocks noChangeArrowheads="1"/>
          </p:cNvSpPr>
          <p:nvPr/>
        </p:nvSpPr>
        <p:spPr bwMode="auto">
          <a:xfrm>
            <a:off x="2541588" y="30432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87999" name="Rectangle 31"/>
          <p:cNvSpPr>
            <a:spLocks noChangeArrowheads="1"/>
          </p:cNvSpPr>
          <p:nvPr/>
        </p:nvSpPr>
        <p:spPr bwMode="auto">
          <a:xfrm>
            <a:off x="2541588" y="52149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88000" name="Rectangle 32"/>
          <p:cNvSpPr>
            <a:spLocks noChangeArrowheads="1"/>
          </p:cNvSpPr>
          <p:nvPr/>
        </p:nvSpPr>
        <p:spPr bwMode="auto">
          <a:xfrm>
            <a:off x="2541588" y="5519738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88001" name="AutoShape 33"/>
          <p:cNvSpPr>
            <a:spLocks noChangeArrowheads="1"/>
          </p:cNvSpPr>
          <p:nvPr/>
        </p:nvSpPr>
        <p:spPr bwMode="auto">
          <a:xfrm>
            <a:off x="1233488" y="2344738"/>
            <a:ext cx="520700" cy="330200"/>
          </a:xfrm>
          <a:prstGeom prst="wedgeRectCallout">
            <a:avLst>
              <a:gd name="adj1" fmla="val 44514"/>
              <a:gd name="adj2" fmla="val 1754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88002" name="AutoShape 34"/>
          <p:cNvSpPr>
            <a:spLocks noChangeArrowheads="1"/>
          </p:cNvSpPr>
          <p:nvPr/>
        </p:nvSpPr>
        <p:spPr bwMode="auto">
          <a:xfrm>
            <a:off x="2427288" y="2268538"/>
            <a:ext cx="812800" cy="342900"/>
          </a:xfrm>
          <a:prstGeom prst="wedgeRectCallout">
            <a:avLst>
              <a:gd name="adj1" fmla="val -51954"/>
              <a:gd name="adj2" fmla="val 181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2388003" name="AutoShape 35"/>
          <p:cNvSpPr>
            <a:spLocks noChangeArrowheads="1"/>
          </p:cNvSpPr>
          <p:nvPr/>
        </p:nvSpPr>
        <p:spPr bwMode="auto">
          <a:xfrm>
            <a:off x="3690938" y="2306638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88004" name="Text Box 36"/>
          <p:cNvSpPr txBox="1">
            <a:spLocks noChangeArrowheads="1"/>
          </p:cNvSpPr>
          <p:nvPr/>
        </p:nvSpPr>
        <p:spPr bwMode="auto">
          <a:xfrm>
            <a:off x="2092325" y="30432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</a:t>
            </a:r>
          </a:p>
        </p:txBody>
      </p:sp>
      <p:sp>
        <p:nvSpPr>
          <p:cNvPr id="2388005" name="Text Box 37"/>
          <p:cNvSpPr txBox="1">
            <a:spLocks noChangeArrowheads="1"/>
          </p:cNvSpPr>
          <p:nvPr/>
        </p:nvSpPr>
        <p:spPr bwMode="auto">
          <a:xfrm>
            <a:off x="2089150" y="33988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01</a:t>
            </a:r>
          </a:p>
        </p:txBody>
      </p:sp>
      <p:sp>
        <p:nvSpPr>
          <p:cNvPr id="2388006" name="Text Box 38"/>
          <p:cNvSpPr txBox="1">
            <a:spLocks noChangeArrowheads="1"/>
          </p:cNvSpPr>
          <p:nvPr/>
        </p:nvSpPr>
        <p:spPr bwMode="auto">
          <a:xfrm>
            <a:off x="2092325" y="3703638"/>
            <a:ext cx="42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 dirty="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10</a:t>
            </a:r>
          </a:p>
        </p:txBody>
      </p:sp>
      <p:sp>
        <p:nvSpPr>
          <p:cNvPr id="2388007" name="Text Box 39"/>
          <p:cNvSpPr txBox="1">
            <a:spLocks noChangeArrowheads="1"/>
          </p:cNvSpPr>
          <p:nvPr/>
        </p:nvSpPr>
        <p:spPr bwMode="auto">
          <a:xfrm>
            <a:off x="1679575" y="37036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0001</a:t>
            </a:r>
          </a:p>
        </p:txBody>
      </p:sp>
      <p:sp>
        <p:nvSpPr>
          <p:cNvPr id="2388008" name="Text Box 40"/>
          <p:cNvSpPr txBox="1">
            <a:spLocks noChangeArrowheads="1"/>
          </p:cNvSpPr>
          <p:nvPr/>
        </p:nvSpPr>
        <p:spPr bwMode="auto">
          <a:xfrm>
            <a:off x="2114550" y="52149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10</a:t>
            </a:r>
          </a:p>
        </p:txBody>
      </p:sp>
      <p:sp>
        <p:nvSpPr>
          <p:cNvPr id="2388009" name="Text Box 41"/>
          <p:cNvSpPr txBox="1">
            <a:spLocks noChangeArrowheads="1"/>
          </p:cNvSpPr>
          <p:nvPr/>
        </p:nvSpPr>
        <p:spPr bwMode="auto">
          <a:xfrm>
            <a:off x="2111375" y="55578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</a:t>
            </a:r>
          </a:p>
        </p:txBody>
      </p:sp>
      <p:sp>
        <p:nvSpPr>
          <p:cNvPr id="2388010" name="Text Box 42"/>
          <p:cNvSpPr txBox="1">
            <a:spLocks noChangeArrowheads="1"/>
          </p:cNvSpPr>
          <p:nvPr/>
        </p:nvSpPr>
        <p:spPr bwMode="auto">
          <a:xfrm>
            <a:off x="1663700" y="33988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</a:t>
            </a:r>
          </a:p>
        </p:txBody>
      </p:sp>
      <p:sp>
        <p:nvSpPr>
          <p:cNvPr id="2388011" name="Text Box 43"/>
          <p:cNvSpPr txBox="1">
            <a:spLocks noChangeArrowheads="1"/>
          </p:cNvSpPr>
          <p:nvPr/>
        </p:nvSpPr>
        <p:spPr bwMode="auto">
          <a:xfrm>
            <a:off x="1663700" y="30432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</a:t>
            </a:r>
          </a:p>
        </p:txBody>
      </p:sp>
      <p:sp>
        <p:nvSpPr>
          <p:cNvPr id="2388012" name="Text Box 44"/>
          <p:cNvSpPr txBox="1">
            <a:spLocks noChangeArrowheads="1"/>
          </p:cNvSpPr>
          <p:nvPr/>
        </p:nvSpPr>
        <p:spPr bwMode="auto">
          <a:xfrm>
            <a:off x="1689100" y="52022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</a:t>
            </a:r>
          </a:p>
        </p:txBody>
      </p:sp>
      <p:sp>
        <p:nvSpPr>
          <p:cNvPr id="2388013" name="Text Box 45"/>
          <p:cNvSpPr txBox="1">
            <a:spLocks noChangeArrowheads="1"/>
          </p:cNvSpPr>
          <p:nvPr/>
        </p:nvSpPr>
        <p:spPr bwMode="auto">
          <a:xfrm>
            <a:off x="1689100" y="55578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</a:t>
            </a:r>
          </a:p>
        </p:txBody>
      </p:sp>
      <p:sp>
        <p:nvSpPr>
          <p:cNvPr id="2388016" name="AutoShape 48"/>
          <p:cNvSpPr>
            <a:spLocks noChangeArrowheads="1"/>
          </p:cNvSpPr>
          <p:nvPr/>
        </p:nvSpPr>
        <p:spPr bwMode="auto">
          <a:xfrm>
            <a:off x="7608888" y="1938338"/>
            <a:ext cx="750887" cy="330200"/>
          </a:xfrm>
          <a:prstGeom prst="wedgeRectCallout">
            <a:avLst>
              <a:gd name="adj1" fmla="val 23995"/>
              <a:gd name="adj2" fmla="val 283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Way 1</a:t>
            </a:r>
          </a:p>
        </p:txBody>
      </p:sp>
      <p:sp>
        <p:nvSpPr>
          <p:cNvPr id="2388017" name="AutoShape 49"/>
          <p:cNvSpPr>
            <a:spLocks noChangeArrowheads="1"/>
          </p:cNvSpPr>
          <p:nvPr/>
        </p:nvSpPr>
        <p:spPr bwMode="auto">
          <a:xfrm>
            <a:off x="5978525" y="1963738"/>
            <a:ext cx="754063" cy="330200"/>
          </a:xfrm>
          <a:prstGeom prst="wedgeRectCallout">
            <a:avLst>
              <a:gd name="adj1" fmla="val 17579"/>
              <a:gd name="adj2" fmla="val 2677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Way 0</a:t>
            </a:r>
          </a:p>
        </p:txBody>
      </p:sp>
      <p:sp>
        <p:nvSpPr>
          <p:cNvPr id="2388018" name="Rectangle 50"/>
          <p:cNvSpPr>
            <a:spLocks noChangeArrowheads="1"/>
          </p:cNvSpPr>
          <p:nvPr/>
        </p:nvSpPr>
        <p:spPr bwMode="auto">
          <a:xfrm>
            <a:off x="4186238" y="4281488"/>
            <a:ext cx="48053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Set-associative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memory value can be placed in any block frame of a set corresponding to the block address</a:t>
            </a:r>
          </a:p>
        </p:txBody>
      </p:sp>
    </p:spTree>
    <p:extLst>
      <p:ext uri="{BB962C8B-B14F-4D97-AF65-F5344CB8AC3E}">
        <p14:creationId xmlns:p14="http://schemas.microsoft.com/office/powerpoint/2010/main" val="279849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7995" grpId="0" animBg="1"/>
      <p:bldP spid="2387996" grpId="0" animBg="1"/>
      <p:bldP spid="2388001" grpId="0" animBg="1" autoUpdateAnimBg="0"/>
      <p:bldP spid="2388002" grpId="0" animBg="1" autoUpdateAnimBg="0"/>
      <p:bldP spid="2388016" grpId="0" animBg="1" autoUpdateAnimBg="0"/>
      <p:bldP spid="238801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FCB8-5AB5-4334-82E9-F5CAACC609B1}" type="slidenum">
              <a:rPr lang="en-US"/>
              <a:pPr/>
              <a:t>37</a:t>
            </a:fld>
            <a:endParaRPr lang="en-US"/>
          </a:p>
        </p:txBody>
      </p:sp>
      <p:sp>
        <p:nvSpPr>
          <p:cNvPr id="2390018" name="Rectangle 2"/>
          <p:cNvSpPr>
            <a:spLocks noChangeArrowheads="1"/>
          </p:cNvSpPr>
          <p:nvPr/>
        </p:nvSpPr>
        <p:spPr bwMode="auto">
          <a:xfrm>
            <a:off x="8101013" y="27765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19" name="Rectangle 3"/>
          <p:cNvSpPr>
            <a:spLocks noChangeArrowheads="1"/>
          </p:cNvSpPr>
          <p:nvPr/>
        </p:nvSpPr>
        <p:spPr bwMode="auto">
          <a:xfrm>
            <a:off x="4814888" y="278606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20" name="Rectangle 4"/>
          <p:cNvSpPr>
            <a:spLocks noChangeArrowheads="1"/>
          </p:cNvSpPr>
          <p:nvPr/>
        </p:nvSpPr>
        <p:spPr bwMode="auto">
          <a:xfrm>
            <a:off x="7386638" y="27765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21" name="Rectangle 5"/>
          <p:cNvSpPr>
            <a:spLocks noChangeArrowheads="1"/>
          </p:cNvSpPr>
          <p:nvPr/>
        </p:nvSpPr>
        <p:spPr bwMode="auto">
          <a:xfrm>
            <a:off x="4100513" y="278606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0022" name="Group 6"/>
          <p:cNvGrpSpPr>
            <a:grpSpLocks/>
          </p:cNvGrpSpPr>
          <p:nvPr/>
        </p:nvGrpSpPr>
        <p:grpSpPr bwMode="auto">
          <a:xfrm>
            <a:off x="317500" y="5262563"/>
            <a:ext cx="1766888" cy="342900"/>
            <a:chOff x="1191" y="3240"/>
            <a:chExt cx="1113" cy="216"/>
          </a:xfrm>
        </p:grpSpPr>
        <p:sp>
          <p:nvSpPr>
            <p:cNvPr id="2390023" name="Rectangle 7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90024" name="Text Box 8"/>
            <p:cNvSpPr txBox="1">
              <a:spLocks noChangeArrowheads="1"/>
            </p:cNvSpPr>
            <p:nvPr/>
          </p:nvSpPr>
          <p:spPr bwMode="auto">
            <a:xfrm>
              <a:off x="1191" y="32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</p:grpSp>
      <p:grpSp>
        <p:nvGrpSpPr>
          <p:cNvPr id="2390025" name="Group 9"/>
          <p:cNvGrpSpPr>
            <a:grpSpLocks/>
          </p:cNvGrpSpPr>
          <p:nvPr/>
        </p:nvGrpSpPr>
        <p:grpSpPr bwMode="auto">
          <a:xfrm>
            <a:off x="317500" y="4945063"/>
            <a:ext cx="1766888" cy="317500"/>
            <a:chOff x="1887" y="3040"/>
            <a:chExt cx="1113" cy="200"/>
          </a:xfrm>
        </p:grpSpPr>
        <p:sp>
          <p:nvSpPr>
            <p:cNvPr id="2390026" name="Text Box 10"/>
            <p:cNvSpPr txBox="1">
              <a:spLocks noChangeArrowheads="1"/>
            </p:cNvSpPr>
            <p:nvPr/>
          </p:nvSpPr>
          <p:spPr bwMode="auto">
            <a:xfrm>
              <a:off x="1887" y="304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  <p:sp>
          <p:nvSpPr>
            <p:cNvPr id="2390027" name="Rectangle 11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90028" name="Group 12"/>
          <p:cNvGrpSpPr>
            <a:grpSpLocks/>
          </p:cNvGrpSpPr>
          <p:nvPr/>
        </p:nvGrpSpPr>
        <p:grpSpPr bwMode="auto">
          <a:xfrm>
            <a:off x="292100" y="3090863"/>
            <a:ext cx="1792288" cy="355600"/>
            <a:chOff x="743" y="1032"/>
            <a:chExt cx="1129" cy="224"/>
          </a:xfrm>
        </p:grpSpPr>
        <p:sp>
          <p:nvSpPr>
            <p:cNvPr id="2390029" name="Rectangle 13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90030" name="Text Box 14"/>
            <p:cNvSpPr txBox="1">
              <a:spLocks noChangeArrowheads="1"/>
            </p:cNvSpPr>
            <p:nvPr/>
          </p:nvSpPr>
          <p:spPr bwMode="auto">
            <a:xfrm>
              <a:off x="743" y="10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</p:grpSp>
      <p:grpSp>
        <p:nvGrpSpPr>
          <p:cNvPr id="2390031" name="Group 15"/>
          <p:cNvGrpSpPr>
            <a:grpSpLocks/>
          </p:cNvGrpSpPr>
          <p:nvPr/>
        </p:nvGrpSpPr>
        <p:grpSpPr bwMode="auto">
          <a:xfrm>
            <a:off x="292100" y="2786063"/>
            <a:ext cx="1792288" cy="304800"/>
            <a:chOff x="743" y="1080"/>
            <a:chExt cx="1129" cy="192"/>
          </a:xfrm>
        </p:grpSpPr>
        <p:sp>
          <p:nvSpPr>
            <p:cNvPr id="2390032" name="Text Box 16"/>
            <p:cNvSpPr txBox="1">
              <a:spLocks noChangeArrowheads="1"/>
            </p:cNvSpPr>
            <p:nvPr/>
          </p:nvSpPr>
          <p:spPr bwMode="auto">
            <a:xfrm>
              <a:off x="743" y="108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  <p:sp>
          <p:nvSpPr>
            <p:cNvPr id="2390033" name="Rectangle 17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90034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Fully Associative Mapping</a:t>
            </a:r>
          </a:p>
        </p:txBody>
      </p:sp>
      <p:sp>
        <p:nvSpPr>
          <p:cNvPr id="2390035" name="Rectangle 19"/>
          <p:cNvSpPr>
            <a:spLocks noChangeArrowheads="1"/>
          </p:cNvSpPr>
          <p:nvPr/>
        </p:nvSpPr>
        <p:spPr bwMode="auto">
          <a:xfrm>
            <a:off x="1169988" y="33956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6" name="Line 20"/>
          <p:cNvSpPr>
            <a:spLocks noChangeShapeType="1"/>
          </p:cNvSpPr>
          <p:nvPr/>
        </p:nvSpPr>
        <p:spPr bwMode="auto">
          <a:xfrm>
            <a:off x="1589088" y="3840163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7" name="Rectangle 21"/>
          <p:cNvSpPr>
            <a:spLocks noChangeArrowheads="1"/>
          </p:cNvSpPr>
          <p:nvPr/>
        </p:nvSpPr>
        <p:spPr bwMode="auto">
          <a:xfrm>
            <a:off x="6453188" y="27765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8" name="Rectangle 22"/>
          <p:cNvSpPr>
            <a:spLocks noChangeArrowheads="1"/>
          </p:cNvSpPr>
          <p:nvPr/>
        </p:nvSpPr>
        <p:spPr bwMode="auto">
          <a:xfrm>
            <a:off x="3195638" y="278606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9" name="Rectangle 23"/>
          <p:cNvSpPr>
            <a:spLocks noChangeArrowheads="1"/>
          </p:cNvSpPr>
          <p:nvPr/>
        </p:nvSpPr>
        <p:spPr bwMode="auto">
          <a:xfrm>
            <a:off x="5753100" y="27765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0" name="Rectangle 24"/>
          <p:cNvSpPr>
            <a:spLocks noChangeArrowheads="1"/>
          </p:cNvSpPr>
          <p:nvPr/>
        </p:nvSpPr>
        <p:spPr bwMode="auto">
          <a:xfrm>
            <a:off x="2481263" y="278606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1" name="Rectangle 25"/>
          <p:cNvSpPr>
            <a:spLocks noChangeArrowheads="1"/>
          </p:cNvSpPr>
          <p:nvPr/>
        </p:nvSpPr>
        <p:spPr bwMode="auto">
          <a:xfrm>
            <a:off x="206375" y="2801938"/>
            <a:ext cx="747713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2" name="Rectangle 26"/>
          <p:cNvSpPr>
            <a:spLocks noChangeArrowheads="1"/>
          </p:cNvSpPr>
          <p:nvPr/>
        </p:nvSpPr>
        <p:spPr bwMode="auto">
          <a:xfrm>
            <a:off x="1169988" y="309086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90043" name="Rectangle 27"/>
          <p:cNvSpPr>
            <a:spLocks noChangeArrowheads="1"/>
          </p:cNvSpPr>
          <p:nvPr/>
        </p:nvSpPr>
        <p:spPr bwMode="auto">
          <a:xfrm>
            <a:off x="1169988" y="27860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90044" name="Rectangle 28"/>
          <p:cNvSpPr>
            <a:spLocks noChangeArrowheads="1"/>
          </p:cNvSpPr>
          <p:nvPr/>
        </p:nvSpPr>
        <p:spPr bwMode="auto">
          <a:xfrm>
            <a:off x="1169988" y="49577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90045" name="Rectangle 29"/>
          <p:cNvSpPr>
            <a:spLocks noChangeArrowheads="1"/>
          </p:cNvSpPr>
          <p:nvPr/>
        </p:nvSpPr>
        <p:spPr bwMode="auto">
          <a:xfrm>
            <a:off x="1169988" y="526256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90046" name="AutoShape 30"/>
          <p:cNvSpPr>
            <a:spLocks noChangeArrowheads="1"/>
          </p:cNvSpPr>
          <p:nvPr/>
        </p:nvSpPr>
        <p:spPr bwMode="auto">
          <a:xfrm>
            <a:off x="485775" y="1841500"/>
            <a:ext cx="520700" cy="330200"/>
          </a:xfrm>
          <a:prstGeom prst="wedgeRectCallout">
            <a:avLst>
              <a:gd name="adj1" fmla="val -14023"/>
              <a:gd name="adj2" fmla="val 263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90047" name="AutoShape 31"/>
          <p:cNvSpPr>
            <a:spLocks noChangeArrowheads="1"/>
          </p:cNvSpPr>
          <p:nvPr/>
        </p:nvSpPr>
        <p:spPr bwMode="auto">
          <a:xfrm>
            <a:off x="2595563" y="2108200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90048" name="Text Box 32"/>
          <p:cNvSpPr txBox="1">
            <a:spLocks noChangeArrowheads="1"/>
          </p:cNvSpPr>
          <p:nvPr/>
        </p:nvSpPr>
        <p:spPr bwMode="auto">
          <a:xfrm>
            <a:off x="209550" y="34464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000110</a:t>
            </a:r>
          </a:p>
        </p:txBody>
      </p:sp>
      <p:sp>
        <p:nvSpPr>
          <p:cNvPr id="2390049" name="Text Box 33"/>
          <p:cNvSpPr txBox="1">
            <a:spLocks noChangeArrowheads="1"/>
          </p:cNvSpPr>
          <p:nvPr/>
        </p:nvSpPr>
        <p:spPr bwMode="auto">
          <a:xfrm>
            <a:off x="193675" y="31416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000001</a:t>
            </a:r>
          </a:p>
        </p:txBody>
      </p:sp>
      <p:sp>
        <p:nvSpPr>
          <p:cNvPr id="2390050" name="Text Box 34"/>
          <p:cNvSpPr txBox="1">
            <a:spLocks noChangeArrowheads="1"/>
          </p:cNvSpPr>
          <p:nvPr/>
        </p:nvSpPr>
        <p:spPr bwMode="auto">
          <a:xfrm>
            <a:off x="193675" y="27860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000000</a:t>
            </a:r>
          </a:p>
        </p:txBody>
      </p:sp>
      <p:sp>
        <p:nvSpPr>
          <p:cNvPr id="2390051" name="Text Box 35"/>
          <p:cNvSpPr txBox="1">
            <a:spLocks noChangeArrowheads="1"/>
          </p:cNvSpPr>
          <p:nvPr/>
        </p:nvSpPr>
        <p:spPr bwMode="auto">
          <a:xfrm>
            <a:off x="219075" y="49450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111110</a:t>
            </a:r>
          </a:p>
        </p:txBody>
      </p:sp>
      <p:sp>
        <p:nvSpPr>
          <p:cNvPr id="2390052" name="Text Box 36"/>
          <p:cNvSpPr txBox="1">
            <a:spLocks noChangeArrowheads="1"/>
          </p:cNvSpPr>
          <p:nvPr/>
        </p:nvSpPr>
        <p:spPr bwMode="auto">
          <a:xfrm>
            <a:off x="219075" y="53006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111111</a:t>
            </a:r>
          </a:p>
        </p:txBody>
      </p:sp>
      <p:grpSp>
        <p:nvGrpSpPr>
          <p:cNvPr id="2390053" name="Group 37"/>
          <p:cNvGrpSpPr>
            <a:grpSpLocks/>
          </p:cNvGrpSpPr>
          <p:nvPr/>
        </p:nvGrpSpPr>
        <p:grpSpPr bwMode="auto">
          <a:xfrm>
            <a:off x="193675" y="2774950"/>
            <a:ext cx="1890713" cy="2844800"/>
            <a:chOff x="200" y="3669"/>
            <a:chExt cx="1191" cy="1774"/>
          </a:xfrm>
        </p:grpSpPr>
        <p:grpSp>
          <p:nvGrpSpPr>
            <p:cNvPr id="2390054" name="Group 38"/>
            <p:cNvGrpSpPr>
              <a:grpSpLocks/>
            </p:cNvGrpSpPr>
            <p:nvPr/>
          </p:nvGrpSpPr>
          <p:grpSpPr bwMode="auto">
            <a:xfrm>
              <a:off x="278" y="5229"/>
              <a:ext cx="1113" cy="214"/>
              <a:chOff x="1191" y="3240"/>
              <a:chExt cx="1113" cy="214"/>
            </a:xfrm>
          </p:grpSpPr>
          <p:sp>
            <p:nvSpPr>
              <p:cNvPr id="2390055" name="Rectangle 39"/>
              <p:cNvSpPr>
                <a:spLocks noChangeArrowheads="1"/>
              </p:cNvSpPr>
              <p:nvPr/>
            </p:nvSpPr>
            <p:spPr bwMode="auto">
              <a:xfrm>
                <a:off x="1728" y="3240"/>
                <a:ext cx="576" cy="19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0xF0</a:t>
                </a:r>
              </a:p>
            </p:txBody>
          </p:sp>
          <p:sp>
            <p:nvSpPr>
              <p:cNvPr id="2390056" name="Text Box 40"/>
              <p:cNvSpPr txBox="1">
                <a:spLocks noChangeArrowheads="1"/>
              </p:cNvSpPr>
              <p:nvPr/>
            </p:nvSpPr>
            <p:spPr bwMode="auto">
              <a:xfrm>
                <a:off x="1191" y="3264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1111</a:t>
                </a:r>
              </a:p>
            </p:txBody>
          </p:sp>
        </p:grpSp>
        <p:grpSp>
          <p:nvGrpSpPr>
            <p:cNvPr id="2390057" name="Group 41"/>
            <p:cNvGrpSpPr>
              <a:grpSpLocks/>
            </p:cNvGrpSpPr>
            <p:nvPr/>
          </p:nvGrpSpPr>
          <p:grpSpPr bwMode="auto">
            <a:xfrm>
              <a:off x="278" y="5029"/>
              <a:ext cx="1113" cy="200"/>
              <a:chOff x="1887" y="3040"/>
              <a:chExt cx="1113" cy="200"/>
            </a:xfrm>
          </p:grpSpPr>
          <p:sp>
            <p:nvSpPr>
              <p:cNvPr id="2390058" name="Text Box 42"/>
              <p:cNvSpPr txBox="1">
                <a:spLocks noChangeArrowheads="1"/>
              </p:cNvSpPr>
              <p:nvPr/>
            </p:nvSpPr>
            <p:spPr bwMode="auto">
              <a:xfrm>
                <a:off x="1887" y="3040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1111</a:t>
                </a:r>
              </a:p>
            </p:txBody>
          </p:sp>
          <p:sp>
            <p:nvSpPr>
              <p:cNvPr id="2390059" name="Rectangle 43"/>
              <p:cNvSpPr>
                <a:spLocks noChangeArrowheads="1"/>
              </p:cNvSpPr>
              <p:nvPr/>
            </p:nvSpPr>
            <p:spPr bwMode="auto">
              <a:xfrm>
                <a:off x="2424" y="30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0xAA</a:t>
                </a:r>
              </a:p>
            </p:txBody>
          </p:sp>
        </p:grpSp>
        <p:grpSp>
          <p:nvGrpSpPr>
            <p:cNvPr id="2390060" name="Group 44"/>
            <p:cNvGrpSpPr>
              <a:grpSpLocks/>
            </p:cNvGrpSpPr>
            <p:nvPr/>
          </p:nvGrpSpPr>
          <p:grpSpPr bwMode="auto">
            <a:xfrm>
              <a:off x="262" y="3861"/>
              <a:ext cx="1129" cy="222"/>
              <a:chOff x="743" y="1032"/>
              <a:chExt cx="1129" cy="222"/>
            </a:xfrm>
          </p:grpSpPr>
          <p:sp>
            <p:nvSpPr>
              <p:cNvPr id="2390061" name="Rectangle 45"/>
              <p:cNvSpPr>
                <a:spLocks noChangeArrowheads="1"/>
              </p:cNvSpPr>
              <p:nvPr/>
            </p:nvSpPr>
            <p:spPr bwMode="auto">
              <a:xfrm>
                <a:off x="1296" y="1032"/>
                <a:ext cx="576" cy="19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0x0F</a:t>
                </a:r>
              </a:p>
            </p:txBody>
          </p:sp>
          <p:sp>
            <p:nvSpPr>
              <p:cNvPr id="2390062" name="Text Box 46"/>
              <p:cNvSpPr txBox="1">
                <a:spLocks noChangeArrowheads="1"/>
              </p:cNvSpPr>
              <p:nvPr/>
            </p:nvSpPr>
            <p:spPr bwMode="auto">
              <a:xfrm>
                <a:off x="743" y="1064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0000</a:t>
                </a:r>
              </a:p>
            </p:txBody>
          </p:sp>
        </p:grpSp>
        <p:grpSp>
          <p:nvGrpSpPr>
            <p:cNvPr id="2390063" name="Group 47"/>
            <p:cNvGrpSpPr>
              <a:grpSpLocks/>
            </p:cNvGrpSpPr>
            <p:nvPr/>
          </p:nvGrpSpPr>
          <p:grpSpPr bwMode="auto">
            <a:xfrm>
              <a:off x="262" y="3669"/>
              <a:ext cx="1129" cy="192"/>
              <a:chOff x="743" y="1080"/>
              <a:chExt cx="1129" cy="192"/>
            </a:xfrm>
          </p:grpSpPr>
          <p:sp>
            <p:nvSpPr>
              <p:cNvPr id="2390064" name="Text Box 48"/>
              <p:cNvSpPr txBox="1">
                <a:spLocks noChangeArrowheads="1"/>
              </p:cNvSpPr>
              <p:nvPr/>
            </p:nvSpPr>
            <p:spPr bwMode="auto">
              <a:xfrm>
                <a:off x="743" y="1080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0000</a:t>
                </a:r>
              </a:p>
            </p:txBody>
          </p:sp>
          <p:sp>
            <p:nvSpPr>
              <p:cNvPr id="2390065" name="Rectangle 49"/>
              <p:cNvSpPr>
                <a:spLocks noChangeArrowheads="1"/>
              </p:cNvSpPr>
              <p:nvPr/>
            </p:nvSpPr>
            <p:spPr bwMode="auto">
              <a:xfrm>
                <a:off x="1296" y="108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0x55</a:t>
                </a:r>
              </a:p>
            </p:txBody>
          </p:sp>
        </p:grpSp>
        <p:sp>
          <p:nvSpPr>
            <p:cNvPr id="2390066" name="Rectangle 50"/>
            <p:cNvSpPr>
              <a:spLocks noChangeArrowheads="1"/>
            </p:cNvSpPr>
            <p:nvPr/>
          </p:nvSpPr>
          <p:spPr bwMode="auto">
            <a:xfrm>
              <a:off x="815" y="4053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067" name="Line 51"/>
            <p:cNvSpPr>
              <a:spLocks noChangeShapeType="1"/>
            </p:cNvSpPr>
            <p:nvPr/>
          </p:nvSpPr>
          <p:spPr bwMode="auto">
            <a:xfrm>
              <a:off x="1079" y="4333"/>
              <a:ext cx="0" cy="59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068" name="Rectangle 52"/>
            <p:cNvSpPr>
              <a:spLocks noChangeArrowheads="1"/>
            </p:cNvSpPr>
            <p:nvPr/>
          </p:nvSpPr>
          <p:spPr bwMode="auto">
            <a:xfrm>
              <a:off x="815" y="3861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90069" name="Rectangle 53"/>
            <p:cNvSpPr>
              <a:spLocks noChangeArrowheads="1"/>
            </p:cNvSpPr>
            <p:nvPr/>
          </p:nvSpPr>
          <p:spPr bwMode="auto">
            <a:xfrm>
              <a:off x="815" y="3669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  <p:sp>
          <p:nvSpPr>
            <p:cNvPr id="2390070" name="Rectangle 54"/>
            <p:cNvSpPr>
              <a:spLocks noChangeArrowheads="1"/>
            </p:cNvSpPr>
            <p:nvPr/>
          </p:nvSpPr>
          <p:spPr bwMode="auto">
            <a:xfrm>
              <a:off x="815" y="5037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  <p:sp>
          <p:nvSpPr>
            <p:cNvPr id="2390071" name="Rectangle 55"/>
            <p:cNvSpPr>
              <a:spLocks noChangeArrowheads="1"/>
            </p:cNvSpPr>
            <p:nvPr/>
          </p:nvSpPr>
          <p:spPr bwMode="auto">
            <a:xfrm>
              <a:off x="815" y="5229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90072" name="Text Box 56"/>
            <p:cNvSpPr txBox="1">
              <a:spLocks noChangeArrowheads="1"/>
            </p:cNvSpPr>
            <p:nvPr/>
          </p:nvSpPr>
          <p:spPr bwMode="auto">
            <a:xfrm>
              <a:off x="210" y="4085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000110</a:t>
              </a:r>
            </a:p>
          </p:txBody>
        </p:sp>
        <p:sp>
          <p:nvSpPr>
            <p:cNvPr id="2390073" name="Text Box 57"/>
            <p:cNvSpPr txBox="1">
              <a:spLocks noChangeArrowheads="1"/>
            </p:cNvSpPr>
            <p:nvPr/>
          </p:nvSpPr>
          <p:spPr bwMode="auto">
            <a:xfrm>
              <a:off x="200" y="3893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000001</a:t>
              </a:r>
            </a:p>
          </p:txBody>
        </p:sp>
        <p:sp>
          <p:nvSpPr>
            <p:cNvPr id="2390074" name="Text Box 58"/>
            <p:cNvSpPr txBox="1">
              <a:spLocks noChangeArrowheads="1"/>
            </p:cNvSpPr>
            <p:nvPr/>
          </p:nvSpPr>
          <p:spPr bwMode="auto">
            <a:xfrm>
              <a:off x="200" y="3669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000000</a:t>
              </a:r>
            </a:p>
          </p:txBody>
        </p:sp>
        <p:sp>
          <p:nvSpPr>
            <p:cNvPr id="2390075" name="Text Box 59"/>
            <p:cNvSpPr txBox="1">
              <a:spLocks noChangeArrowheads="1"/>
            </p:cNvSpPr>
            <p:nvPr/>
          </p:nvSpPr>
          <p:spPr bwMode="auto">
            <a:xfrm>
              <a:off x="216" y="5029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111110</a:t>
              </a:r>
            </a:p>
          </p:txBody>
        </p:sp>
        <p:sp>
          <p:nvSpPr>
            <p:cNvPr id="2390076" name="Text Box 60"/>
            <p:cNvSpPr txBox="1">
              <a:spLocks noChangeArrowheads="1"/>
            </p:cNvSpPr>
            <p:nvPr/>
          </p:nvSpPr>
          <p:spPr bwMode="auto">
            <a:xfrm>
              <a:off x="216" y="5253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111111</a:t>
              </a:r>
            </a:p>
          </p:txBody>
        </p:sp>
      </p:grpSp>
      <p:sp>
        <p:nvSpPr>
          <p:cNvPr id="2390077" name="Rectangle 61"/>
          <p:cNvSpPr>
            <a:spLocks noChangeArrowheads="1"/>
          </p:cNvSpPr>
          <p:nvPr/>
        </p:nvSpPr>
        <p:spPr bwMode="auto">
          <a:xfrm>
            <a:off x="4289425" y="4344988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Fully-associative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block can be stored anywhere in the cache</a:t>
            </a:r>
          </a:p>
        </p:txBody>
      </p:sp>
    </p:spTree>
    <p:extLst>
      <p:ext uri="{BB962C8B-B14F-4D97-AF65-F5344CB8AC3E}">
        <p14:creationId xmlns:p14="http://schemas.microsoft.com/office/powerpoint/2010/main" val="3431723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9711E-6 L 0.22031 -0.002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9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711E-6 L 0.24306 -0.000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90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90751E-6 L 0.57604 -0.044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90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-22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1387E-6 L 0.60799 -0.050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90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99" y="-254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4335E-6 C 0.1658 -0.13295 0.33264 -0.26428 0.39948 -0.316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90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158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0405E-6 C 0.175 -0.13087 0.35052 -0.26081 0.42153 -0.311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90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-1560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32948E-6 C 0.3158 -0.15145 0.63229 -0.30266 0.75903 -0.362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90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51" y="-1812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19653E-6 C 0.32257 -0.1533 0.64531 -0.30613 0.77517 -0.366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90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-183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0041" grpId="0" animBg="1"/>
      <p:bldP spid="2390042" grpId="0" animBg="1"/>
      <p:bldP spid="2390043" grpId="0" animBg="1"/>
      <p:bldP spid="2390044" grpId="0" animBg="1"/>
      <p:bldP spid="2390045" grpId="0" animBg="1"/>
      <p:bldP spid="2390046" grpId="0" animBg="1"/>
      <p:bldP spid="2390049" grpId="0"/>
      <p:bldP spid="2390050" grpId="0"/>
      <p:bldP spid="2390051" grpId="0"/>
      <p:bldP spid="23900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B68B-40F0-4537-A24E-B6F97723B341}" type="slidenum">
              <a:rPr lang="en-US"/>
              <a:pPr/>
              <a:t>38</a:t>
            </a:fld>
            <a:endParaRPr lang="en-US"/>
          </a:p>
        </p:txBody>
      </p:sp>
      <p:sp>
        <p:nvSpPr>
          <p:cNvPr id="238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Types of Caches: Organization</a:t>
            </a:r>
          </a:p>
        </p:txBody>
      </p:sp>
      <p:graphicFrame>
        <p:nvGraphicFramePr>
          <p:cNvPr id="2383898" name="Group 26"/>
          <p:cNvGraphicFramePr>
            <a:graphicFrameLocks noGrp="1"/>
          </p:cNvGraphicFramePr>
          <p:nvPr>
            <p:ph sz="half" idx="2"/>
          </p:nvPr>
        </p:nvGraphicFramePr>
        <p:xfrm>
          <a:off x="266700" y="1212850"/>
          <a:ext cx="8705850" cy="4922838"/>
        </p:xfrm>
        <a:graphic>
          <a:graphicData uri="http://schemas.openxmlformats.org/drawingml/2006/table">
            <a:tbl>
              <a:tblPr/>
              <a:tblGrid>
                <a:gridCol w="1879600"/>
                <a:gridCol w="3586163"/>
                <a:gridCol w="3240087"/>
              </a:tblGrid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 of 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Mapping of data from memory to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Complexity of searching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 mapped (DM)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at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single corresponding location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Easy search mechanism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8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Set-associative (SA)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in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of a set of locations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Slightly more involved  search mechanism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Fully-associative (FA)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in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location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Extensive hardware resources required to search (CAM)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3897" name="AutoShape 25"/>
          <p:cNvSpPr>
            <a:spLocks noChangeArrowheads="1"/>
          </p:cNvSpPr>
          <p:nvPr/>
        </p:nvSpPr>
        <p:spPr bwMode="auto">
          <a:xfrm>
            <a:off x="1828800" y="1905000"/>
            <a:ext cx="3889375" cy="1465263"/>
          </a:xfrm>
          <a:prstGeom prst="wedgeRoundRectCallout">
            <a:avLst>
              <a:gd name="adj1" fmla="val -52653"/>
              <a:gd name="adj2" fmla="val 963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DM and FA can be thought as special cases of SA </a:t>
            </a:r>
          </a:p>
          <a:p>
            <a:pPr lvl="1"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DM </a:t>
            </a: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  <a:sym typeface="Wingdings" pitchFamily="2" charset="2"/>
              </a:rPr>
              <a:t> 1-way SA</a:t>
            </a:r>
          </a:p>
          <a:p>
            <a:pPr lvl="1"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  <a:sym typeface="Wingdings" pitchFamily="2" charset="2"/>
              </a:rPr>
              <a:t>FA  All-way SA</a:t>
            </a:r>
            <a:endParaRPr lang="en-US" sz="2000">
              <a:effectLst/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61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9998-0E56-44F0-91D1-4B6441495494}" type="slidenum">
              <a:rPr lang="en-US"/>
              <a:pPr/>
              <a:t>39</a:t>
            </a:fld>
            <a:endParaRPr lang="en-US"/>
          </a:p>
        </p:txBody>
      </p:sp>
      <p:pic>
        <p:nvPicPr>
          <p:cNvPr id="22876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10413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876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01600"/>
            <a:ext cx="5740400" cy="36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Example</a:t>
            </a:r>
            <a:endParaRPr lang="en-US" sz="3200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0CECC-4458-481E-8329-C2C7BF596FF1}" type="slidenum">
              <a:rPr lang="en-US"/>
              <a:pPr/>
              <a:t>4</a:t>
            </a:fld>
            <a:endParaRPr lang="en-US"/>
          </a:p>
        </p:txBody>
      </p:sp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Conventional DRAM Organization</a:t>
            </a:r>
          </a:p>
        </p:txBody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385763" indent="-385763"/>
            <a:r>
              <a:rPr lang="en-US" dirty="0"/>
              <a:t>d x w DRAM:</a:t>
            </a:r>
          </a:p>
          <a:p>
            <a:pPr marL="744538" lvl="1" indent="-246063"/>
            <a:r>
              <a:rPr lang="en-US" dirty="0" err="1"/>
              <a:t>dw</a:t>
            </a:r>
            <a:r>
              <a:rPr lang="en-US" dirty="0"/>
              <a:t> total bits organized as d </a:t>
            </a:r>
            <a:r>
              <a:rPr lang="en-US" dirty="0" err="1">
                <a:solidFill>
                  <a:srgbClr val="FF0000"/>
                </a:solidFill>
              </a:rPr>
              <a:t>supercells</a:t>
            </a:r>
            <a:r>
              <a:rPr lang="en-US" dirty="0"/>
              <a:t> of size w bits</a:t>
            </a:r>
          </a:p>
        </p:txBody>
      </p:sp>
      <p:sp>
        <p:nvSpPr>
          <p:cNvPr id="2364420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4421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4422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23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4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5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6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27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8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9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0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1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2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3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4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5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6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7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8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4439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4440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4441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4442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4443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4444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4445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4446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47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48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49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0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1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2" name="Text Box 36"/>
          <p:cNvSpPr txBox="1">
            <a:spLocks noChangeArrowheads="1"/>
          </p:cNvSpPr>
          <p:nvPr/>
        </p:nvSpPr>
        <p:spPr bwMode="auto">
          <a:xfrm>
            <a:off x="5145088" y="6292850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4453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4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4455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6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4457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8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4459" name="Text Box 43"/>
          <p:cNvSpPr txBox="1">
            <a:spLocks noChangeArrowheads="1"/>
          </p:cNvSpPr>
          <p:nvPr/>
        </p:nvSpPr>
        <p:spPr bwMode="auto">
          <a:xfrm>
            <a:off x="7756525" y="4441825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supercell</a:t>
            </a:r>
          </a:p>
          <a:p>
            <a:r>
              <a:rPr lang="en-US" sz="1600">
                <a:effectLst/>
                <a:latin typeface="Helvetica" pitchFamily="34" charset="0"/>
              </a:rPr>
              <a:t>(2,1)</a:t>
            </a:r>
          </a:p>
        </p:txBody>
      </p:sp>
      <p:sp>
        <p:nvSpPr>
          <p:cNvPr id="2364460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61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 bits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4462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 bits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4463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4464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65" name="Text Box 49"/>
          <p:cNvSpPr txBox="1">
            <a:spLocks noChangeArrowheads="1"/>
          </p:cNvSpPr>
          <p:nvPr/>
        </p:nvSpPr>
        <p:spPr bwMode="auto">
          <a:xfrm>
            <a:off x="639763" y="4784725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(to CPU)</a:t>
            </a:r>
          </a:p>
        </p:txBody>
      </p:sp>
    </p:spTree>
    <p:extLst>
      <p:ext uri="{BB962C8B-B14F-4D97-AF65-F5344CB8AC3E}">
        <p14:creationId xmlns:p14="http://schemas.microsoft.com/office/powerpoint/2010/main" val="120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2FA3-EE65-4BC7-A01B-218AD2A18F81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1"/>
            <a:ext cx="83058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Cache Organization Tradeoff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4194175"/>
          </a:xfrm>
        </p:spPr>
        <p:txBody>
          <a:bodyPr/>
          <a:lstStyle/>
          <a:p>
            <a:pPr marL="203200" indent="-203200"/>
            <a:r>
              <a:rPr lang="en-US" sz="2400" dirty="0"/>
              <a:t>For a given cache size, </a:t>
            </a:r>
            <a:r>
              <a:rPr lang="en-US" sz="2400" dirty="0" smtClean="0"/>
              <a:t>there is a tradeoff </a:t>
            </a:r>
            <a:r>
              <a:rPr lang="en-US" sz="2400" dirty="0"/>
              <a:t>between hit rate and complexity</a:t>
            </a:r>
          </a:p>
          <a:p>
            <a:pPr marL="203200" indent="-203200"/>
            <a:r>
              <a:rPr lang="en-US" sz="2400" dirty="0"/>
              <a:t>If L = number of lines (blocks) in the cache, </a:t>
            </a:r>
            <a:br>
              <a:rPr lang="en-US" sz="2400" dirty="0"/>
            </a:br>
            <a:r>
              <a:rPr lang="en-US" sz="2400" dirty="0"/>
              <a:t>   L = Cache Size / Block Size</a:t>
            </a:r>
          </a:p>
          <a:p>
            <a:pPr marL="203200" indent="-203200"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	How many places	      Name of 		Number of Sets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for a block to go	     cache type</a:t>
            </a:r>
          </a:p>
          <a:p>
            <a:pPr marL="203200" indent="-203200"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5400"/>
                </a:solidFill>
              </a:rPr>
              <a:t>1		Direct Mapped		L</a:t>
            </a:r>
          </a:p>
          <a:p>
            <a:pPr marL="203200" indent="-203200">
              <a:buFontTx/>
              <a:buNone/>
            </a:pPr>
            <a:r>
              <a:rPr lang="en-US" sz="2400" dirty="0">
                <a:solidFill>
                  <a:srgbClr val="005400"/>
                </a:solidFill>
              </a:rPr>
              <a:t>		n	         n-way associative		L/n</a:t>
            </a:r>
          </a:p>
          <a:p>
            <a:pPr marL="203200" indent="-203200">
              <a:buFontTx/>
              <a:buNone/>
            </a:pPr>
            <a:r>
              <a:rPr lang="en-US" sz="2400" dirty="0">
                <a:solidFill>
                  <a:srgbClr val="005400"/>
                </a:solidFill>
              </a:rPr>
              <a:t>		L		Fully Associative		1</a:t>
            </a:r>
          </a:p>
        </p:txBody>
      </p:sp>
      <p:sp>
        <p:nvSpPr>
          <p:cNvPr id="2293764" name="Text Box 4"/>
          <p:cNvSpPr txBox="1">
            <a:spLocks noChangeArrowheads="1"/>
          </p:cNvSpPr>
          <p:nvPr/>
        </p:nvSpPr>
        <p:spPr bwMode="auto">
          <a:xfrm>
            <a:off x="457200" y="5181600"/>
            <a:ext cx="283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CC0000"/>
                </a:solidFill>
                <a:effectLst/>
                <a:latin typeface="Arial" pitchFamily="34" charset="0"/>
              </a:rPr>
              <a:t>Number of comparators needed to compare tags</a:t>
            </a:r>
          </a:p>
        </p:txBody>
      </p:sp>
      <p:sp>
        <p:nvSpPr>
          <p:cNvPr id="2293765" name="Line 5"/>
          <p:cNvSpPr>
            <a:spLocks noChangeShapeType="1"/>
          </p:cNvSpPr>
          <p:nvPr/>
        </p:nvSpPr>
        <p:spPr bwMode="auto">
          <a:xfrm flipV="1">
            <a:off x="1371600" y="4724400"/>
            <a:ext cx="0" cy="3730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022F6-E2C9-4295-B693-7A10190AE85E}" type="slidenum">
              <a:rPr lang="en-US"/>
              <a:pPr/>
              <a:t>41</a:t>
            </a:fld>
            <a:endParaRPr lang="en-US"/>
          </a:p>
        </p:txBody>
      </p:sp>
      <p:sp>
        <p:nvSpPr>
          <p:cNvPr id="229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Locating A Data Block in Cache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9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01000" cy="4114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block in the cache has an address tag.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The tags of every cache block that might contain the required data are checked in parallel.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A valid bit is added to the tag to indicate whether this cache entry is valid or not.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The address from the CPU to the cache is divided into: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A block address, further divided into: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index field to choose  a block set in the cache.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     (no index field when fully associative).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tag field to search and match addresses in the selected set.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A block offset to select the data from the block</a:t>
            </a:r>
            <a:r>
              <a:rPr lang="en-US" sz="1800" dirty="0"/>
              <a:t>.</a:t>
            </a:r>
          </a:p>
        </p:txBody>
      </p:sp>
      <p:grpSp>
        <p:nvGrpSpPr>
          <p:cNvPr id="2291716" name="Group 4"/>
          <p:cNvGrpSpPr>
            <a:grpSpLocks/>
          </p:cNvGrpSpPr>
          <p:nvPr/>
        </p:nvGrpSpPr>
        <p:grpSpPr bwMode="auto">
          <a:xfrm>
            <a:off x="1301750" y="5070475"/>
            <a:ext cx="6921500" cy="1019175"/>
            <a:chOff x="820" y="3194"/>
            <a:chExt cx="4360" cy="642"/>
          </a:xfrm>
        </p:grpSpPr>
        <p:sp>
          <p:nvSpPr>
            <p:cNvPr id="2291717" name="Rectangle 5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18" name="Rectangle 6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19" name="Rectangle 7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0" name="Rectangle 8"/>
            <p:cNvSpPr>
              <a:spLocks noChangeArrowheads="1"/>
            </p:cNvSpPr>
            <p:nvPr/>
          </p:nvSpPr>
          <p:spPr bwMode="auto">
            <a:xfrm>
              <a:off x="2504" y="3384"/>
              <a:ext cx="1424" cy="44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1" name="Rectangle 9"/>
            <p:cNvSpPr>
              <a:spLocks noChangeArrowheads="1"/>
            </p:cNvSpPr>
            <p:nvPr/>
          </p:nvSpPr>
          <p:spPr bwMode="auto">
            <a:xfrm>
              <a:off x="824" y="3384"/>
              <a:ext cx="1664" cy="448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2" name="Rectangle 10"/>
            <p:cNvSpPr>
              <a:spLocks noChangeArrowheads="1"/>
            </p:cNvSpPr>
            <p:nvPr/>
          </p:nvSpPr>
          <p:spPr bwMode="auto">
            <a:xfrm>
              <a:off x="1984" y="3194"/>
              <a:ext cx="84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>
                  <a:effectLst/>
                </a:rPr>
                <a:t>Block Address</a:t>
              </a:r>
            </a:p>
          </p:txBody>
        </p:sp>
        <p:sp>
          <p:nvSpPr>
            <p:cNvPr id="2291723" name="Rectangle 11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</a:t>
              </a:r>
            </a:p>
            <a:p>
              <a:pPr algn="l"/>
              <a:r>
                <a:rPr lang="en-US">
                  <a:effectLst/>
                </a:rPr>
                <a:t>Offset</a:t>
              </a:r>
              <a:endParaRPr lang="en-US" b="0">
                <a:effectLst/>
              </a:endParaRPr>
            </a:p>
          </p:txBody>
        </p:sp>
        <p:sp>
          <p:nvSpPr>
            <p:cNvPr id="2291724" name="Rectangle 12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Tag</a:t>
              </a:r>
              <a:endParaRPr lang="en-US" b="0">
                <a:effectLst/>
              </a:endParaRPr>
            </a:p>
          </p:txBody>
        </p:sp>
        <p:sp>
          <p:nvSpPr>
            <p:cNvPr id="2291725" name="Rectangle 13"/>
            <p:cNvSpPr>
              <a:spLocks noChangeArrowheads="1"/>
            </p:cNvSpPr>
            <p:nvPr/>
          </p:nvSpPr>
          <p:spPr bwMode="auto">
            <a:xfrm>
              <a:off x="2822" y="354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dirty="0">
                  <a:effectLst/>
                </a:rPr>
                <a:t>Index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0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917FC-4177-4E1E-8D99-4578B327D036}" type="slidenum">
              <a:rPr lang="en-US"/>
              <a:pPr/>
              <a:t>42</a:t>
            </a:fld>
            <a:endParaRPr lang="en-US"/>
          </a:p>
        </p:txBody>
      </p:sp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Address Field Sizes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grpSp>
        <p:nvGrpSpPr>
          <p:cNvPr id="2292739" name="Group 3"/>
          <p:cNvGrpSpPr>
            <a:grpSpLocks/>
          </p:cNvGrpSpPr>
          <p:nvPr/>
        </p:nvGrpSpPr>
        <p:grpSpPr bwMode="auto">
          <a:xfrm>
            <a:off x="1079500" y="1524003"/>
            <a:ext cx="6921500" cy="992188"/>
            <a:chOff x="820" y="3211"/>
            <a:chExt cx="4360" cy="625"/>
          </a:xfrm>
        </p:grpSpPr>
        <p:sp>
          <p:nvSpPr>
            <p:cNvPr id="2292740" name="Rectangle 4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1" name="Rectangle 5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2" name="Rectangle 6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3" name="Rectangle 7"/>
            <p:cNvSpPr>
              <a:spLocks noChangeArrowheads="1"/>
            </p:cNvSpPr>
            <p:nvPr/>
          </p:nvSpPr>
          <p:spPr bwMode="auto">
            <a:xfrm>
              <a:off x="2504" y="3398"/>
              <a:ext cx="1424" cy="43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4" name="Rectangle 8"/>
            <p:cNvSpPr>
              <a:spLocks noChangeArrowheads="1"/>
            </p:cNvSpPr>
            <p:nvPr/>
          </p:nvSpPr>
          <p:spPr bwMode="auto">
            <a:xfrm>
              <a:off x="824" y="3398"/>
              <a:ext cx="1664" cy="434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5" name="Rectangle 9"/>
            <p:cNvSpPr>
              <a:spLocks noChangeArrowheads="1"/>
            </p:cNvSpPr>
            <p:nvPr/>
          </p:nvSpPr>
          <p:spPr bwMode="auto">
            <a:xfrm>
              <a:off x="1954" y="3211"/>
              <a:ext cx="1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dirty="0">
                  <a:effectLst/>
                </a:rPr>
                <a:t>Block Address</a:t>
              </a:r>
            </a:p>
          </p:txBody>
        </p:sp>
        <p:sp>
          <p:nvSpPr>
            <p:cNvPr id="2292746" name="Rectangle 10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</a:t>
              </a:r>
            </a:p>
            <a:p>
              <a:pPr algn="l"/>
              <a:r>
                <a:rPr lang="en-US">
                  <a:effectLst/>
                </a:rPr>
                <a:t>Offset</a:t>
              </a:r>
              <a:endParaRPr lang="en-US" b="0">
                <a:effectLst/>
              </a:endParaRPr>
            </a:p>
          </p:txBody>
        </p:sp>
        <p:sp>
          <p:nvSpPr>
            <p:cNvPr id="2292747" name="Rectangle 11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Tag</a:t>
              </a:r>
              <a:endParaRPr lang="en-US" b="0">
                <a:effectLst/>
              </a:endParaRPr>
            </a:p>
          </p:txBody>
        </p:sp>
        <p:sp>
          <p:nvSpPr>
            <p:cNvPr id="2292748" name="Rectangle 12"/>
            <p:cNvSpPr>
              <a:spLocks noChangeArrowheads="1"/>
            </p:cNvSpPr>
            <p:nvPr/>
          </p:nvSpPr>
          <p:spPr bwMode="auto">
            <a:xfrm>
              <a:off x="2822" y="354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Index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92749" name="Text Box 13"/>
          <p:cNvSpPr txBox="1">
            <a:spLocks noChangeArrowheads="1"/>
          </p:cNvSpPr>
          <p:nvPr/>
        </p:nvSpPr>
        <p:spPr bwMode="auto">
          <a:xfrm>
            <a:off x="4572000" y="3228975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1800">
                <a:effectLst/>
              </a:rPr>
              <a:t>Block offset size = log2(block size)</a:t>
            </a:r>
            <a:endParaRPr lang="en-US" sz="2000">
              <a:effectLst/>
            </a:endParaRPr>
          </a:p>
        </p:txBody>
      </p:sp>
      <p:sp>
        <p:nvSpPr>
          <p:cNvPr id="2292750" name="Text Box 14"/>
          <p:cNvSpPr txBox="1">
            <a:spLocks noChangeArrowheads="1"/>
          </p:cNvSpPr>
          <p:nvPr/>
        </p:nvSpPr>
        <p:spPr bwMode="auto">
          <a:xfrm>
            <a:off x="2997200" y="3849688"/>
            <a:ext cx="549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Index size = log2(Total number of blocks/associativity)</a:t>
            </a:r>
          </a:p>
        </p:txBody>
      </p:sp>
      <p:sp>
        <p:nvSpPr>
          <p:cNvPr id="2292751" name="Text Box 15"/>
          <p:cNvSpPr txBox="1">
            <a:spLocks noChangeArrowheads="1"/>
          </p:cNvSpPr>
          <p:nvPr/>
        </p:nvSpPr>
        <p:spPr bwMode="auto">
          <a:xfrm>
            <a:off x="650875" y="4484688"/>
            <a:ext cx="465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Tag size = address size - index size - offset size</a:t>
            </a:r>
            <a:endParaRPr lang="en-US" b="0">
              <a:effectLst/>
            </a:endParaRPr>
          </a:p>
        </p:txBody>
      </p:sp>
      <p:sp>
        <p:nvSpPr>
          <p:cNvPr id="2292752" name="Line 16"/>
          <p:cNvSpPr>
            <a:spLocks noChangeShapeType="1"/>
          </p:cNvSpPr>
          <p:nvPr/>
        </p:nvSpPr>
        <p:spPr bwMode="auto">
          <a:xfrm flipH="1">
            <a:off x="1905000" y="2681288"/>
            <a:ext cx="152400" cy="173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3" name="Line 17"/>
          <p:cNvSpPr>
            <a:spLocks noChangeShapeType="1"/>
          </p:cNvSpPr>
          <p:nvPr/>
        </p:nvSpPr>
        <p:spPr bwMode="auto">
          <a:xfrm flipH="1">
            <a:off x="4114800" y="2605088"/>
            <a:ext cx="45720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4" name="Line 18"/>
          <p:cNvSpPr>
            <a:spLocks noChangeShapeType="1"/>
          </p:cNvSpPr>
          <p:nvPr/>
        </p:nvSpPr>
        <p:spPr bwMode="auto">
          <a:xfrm flipH="1">
            <a:off x="5943600" y="2605088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5" name="Text Box 19"/>
          <p:cNvSpPr txBox="1">
            <a:spLocks noChangeArrowheads="1"/>
          </p:cNvSpPr>
          <p:nvPr/>
        </p:nvSpPr>
        <p:spPr bwMode="auto">
          <a:xfrm>
            <a:off x="2705100" y="865188"/>
            <a:ext cx="416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Physical Address Generated by CPU</a:t>
            </a:r>
          </a:p>
        </p:txBody>
      </p:sp>
      <p:sp>
        <p:nvSpPr>
          <p:cNvPr id="2292756" name="Line 20"/>
          <p:cNvSpPr>
            <a:spLocks noChangeShapeType="1"/>
          </p:cNvSpPr>
          <p:nvPr/>
        </p:nvSpPr>
        <p:spPr bwMode="auto">
          <a:xfrm flipH="1">
            <a:off x="1066800" y="10636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7" name="Line 21"/>
          <p:cNvSpPr>
            <a:spLocks noChangeShapeType="1"/>
          </p:cNvSpPr>
          <p:nvPr/>
        </p:nvSpPr>
        <p:spPr bwMode="auto">
          <a:xfrm>
            <a:off x="6858000" y="10636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8" name="Text Box 22"/>
          <p:cNvSpPr txBox="1">
            <a:spLocks noChangeArrowheads="1"/>
          </p:cNvSpPr>
          <p:nvPr/>
        </p:nvSpPr>
        <p:spPr bwMode="auto">
          <a:xfrm>
            <a:off x="784225" y="5130800"/>
            <a:ext cx="7712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Mapping function:</a:t>
            </a:r>
          </a:p>
          <a:p>
            <a:pPr algn="l"/>
            <a:endParaRPr lang="en-US" sz="600">
              <a:effectLst/>
            </a:endParaRPr>
          </a:p>
          <a:p>
            <a:pPr algn="l"/>
            <a:r>
              <a:rPr lang="en-US" sz="1800">
                <a:effectLst/>
              </a:rPr>
              <a:t>Cache set or block frame number =   Index  =  </a:t>
            </a:r>
          </a:p>
          <a:p>
            <a:pPr algn="l"/>
            <a:r>
              <a:rPr lang="en-US" sz="1800">
                <a:effectLst/>
              </a:rPr>
              <a:t>                                                          =  (Block Address) MOD (Number of Sets)</a:t>
            </a:r>
            <a:r>
              <a:rPr lang="en-US" sz="2000">
                <a:effectLst/>
              </a:rPr>
              <a:t> </a:t>
            </a:r>
          </a:p>
        </p:txBody>
      </p:sp>
      <p:sp>
        <p:nvSpPr>
          <p:cNvPr id="2292759" name="Line 23"/>
          <p:cNvSpPr>
            <a:spLocks noChangeShapeType="1"/>
          </p:cNvSpPr>
          <p:nvPr/>
        </p:nvSpPr>
        <p:spPr bwMode="auto">
          <a:xfrm>
            <a:off x="7162800" y="4343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60" name="Text Box 24"/>
          <p:cNvSpPr txBox="1">
            <a:spLocks noChangeArrowheads="1"/>
          </p:cNvSpPr>
          <p:nvPr/>
        </p:nvSpPr>
        <p:spPr bwMode="auto">
          <a:xfrm>
            <a:off x="6867525" y="4710113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Number of Sets</a:t>
            </a:r>
          </a:p>
        </p:txBody>
      </p:sp>
    </p:spTree>
    <p:extLst>
      <p:ext uri="{BB962C8B-B14F-4D97-AF65-F5344CB8AC3E}">
        <p14:creationId xmlns:p14="http://schemas.microsoft.com/office/powerpoint/2010/main" val="33377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6B2D1-7CDF-4898-B214-91D7B2917E51}" type="slidenum">
              <a:rPr lang="en-US"/>
              <a:pPr/>
              <a:t>43</a:t>
            </a:fld>
            <a:endParaRPr lang="en-US"/>
          </a:p>
        </p:txBody>
      </p:sp>
      <p:sp>
        <p:nvSpPr>
          <p:cNvPr id="229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344613"/>
            <a:ext cx="8142288" cy="23431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65000"/>
              </a:lnSpc>
            </a:pPr>
            <a:r>
              <a:rPr lang="en-US" sz="2400"/>
              <a:t>Increasing associativity shrinks index, expands tag</a:t>
            </a:r>
          </a:p>
          <a:p>
            <a:pPr marL="685800" lvl="1" indent="-190500">
              <a:lnSpc>
                <a:spcPct val="75000"/>
              </a:lnSpc>
            </a:pPr>
            <a:r>
              <a:rPr lang="en-US" sz="2000"/>
              <a:t>Block index not needed for fully associative cache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203200" indent="-203200">
              <a:lnSpc>
                <a:spcPct val="65000"/>
              </a:lnSpc>
            </a:pPr>
            <a:endParaRPr lang="en-US" sz="2400"/>
          </a:p>
          <a:p>
            <a:pPr marL="203200" indent="-203200">
              <a:lnSpc>
                <a:spcPct val="65000"/>
              </a:lnSpc>
            </a:pPr>
            <a:endParaRPr lang="en-US" sz="2400"/>
          </a:p>
        </p:txBody>
      </p:sp>
      <p:grpSp>
        <p:nvGrpSpPr>
          <p:cNvPr id="2294787" name="Group 3"/>
          <p:cNvGrpSpPr>
            <a:grpSpLocks/>
          </p:cNvGrpSpPr>
          <p:nvPr/>
        </p:nvGrpSpPr>
        <p:grpSpPr bwMode="auto">
          <a:xfrm>
            <a:off x="609600" y="2362200"/>
            <a:ext cx="8229600" cy="1143000"/>
            <a:chOff x="288" y="624"/>
            <a:chExt cx="5184" cy="720"/>
          </a:xfrm>
        </p:grpSpPr>
        <p:sp>
          <p:nvSpPr>
            <p:cNvPr id="2294788" name="Rectangle 4"/>
            <p:cNvSpPr>
              <a:spLocks noChangeArrowheads="1"/>
            </p:cNvSpPr>
            <p:nvPr/>
          </p:nvSpPr>
          <p:spPr bwMode="auto">
            <a:xfrm>
              <a:off x="288" y="624"/>
              <a:ext cx="518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4789" name="Group 5"/>
            <p:cNvGrpSpPr>
              <a:grpSpLocks/>
            </p:cNvGrpSpPr>
            <p:nvPr/>
          </p:nvGrpSpPr>
          <p:grpSpPr bwMode="auto">
            <a:xfrm>
              <a:off x="912" y="768"/>
              <a:ext cx="3850" cy="339"/>
              <a:chOff x="1056" y="2041"/>
              <a:chExt cx="3850" cy="339"/>
            </a:xfrm>
          </p:grpSpPr>
          <p:sp>
            <p:nvSpPr>
              <p:cNvPr id="2294790" name="Rectangle 6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3792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1" name="Rectangle 7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3120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2" name="Rectangle 8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05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793" name="Rectangle 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672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794" name="Text Box 10"/>
              <p:cNvSpPr txBox="1">
                <a:spLocks noChangeArrowheads="1"/>
              </p:cNvSpPr>
              <p:nvPr/>
            </p:nvSpPr>
            <p:spPr bwMode="auto">
              <a:xfrm>
                <a:off x="4132" y="2064"/>
                <a:ext cx="77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b="0">
                    <a:effectLst/>
                    <a:latin typeface="Arial" pitchFamily="34" charset="0"/>
                  </a:rPr>
                  <a:t>Block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b="0">
                    <a:effectLst/>
                    <a:latin typeface="Arial" pitchFamily="34" charset="0"/>
                  </a:rPr>
                  <a:t>Offset, m bits</a:t>
                </a:r>
              </a:p>
            </p:txBody>
          </p:sp>
          <p:sp>
            <p:nvSpPr>
              <p:cNvPr id="2294795" name="Text Box 11"/>
              <p:cNvSpPr txBox="1">
                <a:spLocks noChangeArrowheads="1"/>
              </p:cNvSpPr>
              <p:nvPr/>
            </p:nvSpPr>
            <p:spPr bwMode="auto">
              <a:xfrm>
                <a:off x="2227" y="2041"/>
                <a:ext cx="8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Block Address</a:t>
                </a:r>
              </a:p>
            </p:txBody>
          </p:sp>
          <p:sp>
            <p:nvSpPr>
              <p:cNvPr id="2294796" name="Text Box 12"/>
              <p:cNvSpPr txBox="1">
                <a:spLocks noChangeArrowheads="1"/>
              </p:cNvSpPr>
              <p:nvPr/>
            </p:nvSpPr>
            <p:spPr bwMode="auto">
              <a:xfrm>
                <a:off x="1860" y="2188"/>
                <a:ext cx="6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Tag – r bits</a:t>
                </a:r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7" name="Text Box 13"/>
              <p:cNvSpPr txBox="1">
                <a:spLocks noChangeArrowheads="1"/>
              </p:cNvSpPr>
              <p:nvPr/>
            </p:nvSpPr>
            <p:spPr bwMode="auto">
              <a:xfrm>
                <a:off x="3350" y="2179"/>
                <a:ext cx="7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Index – k bits</a:t>
                </a:r>
              </a:p>
            </p:txBody>
          </p:sp>
        </p:grpSp>
      </p:grpSp>
      <p:sp>
        <p:nvSpPr>
          <p:cNvPr id="229479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451725" cy="68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Locating A Data Block in Cache</a:t>
            </a:r>
          </a:p>
        </p:txBody>
      </p:sp>
      <p:sp>
        <p:nvSpPr>
          <p:cNvPr id="2294799" name="Text Box 15"/>
          <p:cNvSpPr txBox="1">
            <a:spLocks noChangeArrowheads="1"/>
          </p:cNvSpPr>
          <p:nvPr/>
        </p:nvSpPr>
        <p:spPr bwMode="auto">
          <a:xfrm>
            <a:off x="4648200" y="3810000"/>
            <a:ext cx="2239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2</a:t>
            </a:r>
            <a:r>
              <a:rPr lang="en-US" sz="1800" baseline="30000">
                <a:effectLst/>
                <a:latin typeface="Arial" pitchFamily="34" charset="0"/>
              </a:rPr>
              <a:t>k</a:t>
            </a:r>
            <a:r>
              <a:rPr lang="en-US" sz="1800" b="0">
                <a:effectLst/>
                <a:latin typeface="Arial" pitchFamily="34" charset="0"/>
              </a:rPr>
              <a:t> addressable blocks in the cache</a:t>
            </a:r>
          </a:p>
        </p:txBody>
      </p:sp>
      <p:sp>
        <p:nvSpPr>
          <p:cNvPr id="2294800" name="Line 16"/>
          <p:cNvSpPr>
            <a:spLocks noChangeShapeType="1"/>
          </p:cNvSpPr>
          <p:nvPr/>
        </p:nvSpPr>
        <p:spPr bwMode="auto">
          <a:xfrm flipV="1">
            <a:off x="5486400" y="320040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4801" name="Text Box 17"/>
          <p:cNvSpPr txBox="1">
            <a:spLocks noChangeArrowheads="1"/>
          </p:cNvSpPr>
          <p:nvPr/>
        </p:nvSpPr>
        <p:spPr bwMode="auto">
          <a:xfrm>
            <a:off x="7315200" y="3886200"/>
            <a:ext cx="135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2</a:t>
            </a:r>
            <a:r>
              <a:rPr lang="en-US" sz="1800" baseline="30000">
                <a:effectLst/>
                <a:latin typeface="Arial" pitchFamily="34" charset="0"/>
              </a:rPr>
              <a:t>m</a:t>
            </a:r>
            <a:r>
              <a:rPr lang="en-US" sz="1800" b="0">
                <a:effectLst/>
                <a:latin typeface="Arial" pitchFamily="34" charset="0"/>
              </a:rPr>
              <a:t> bytes in a block</a:t>
            </a:r>
          </a:p>
        </p:txBody>
      </p:sp>
      <p:sp>
        <p:nvSpPr>
          <p:cNvPr id="2294802" name="Line 18"/>
          <p:cNvSpPr>
            <a:spLocks noChangeShapeType="1"/>
          </p:cNvSpPr>
          <p:nvPr/>
        </p:nvSpPr>
        <p:spPr bwMode="auto">
          <a:xfrm flipH="1" flipV="1">
            <a:off x="7162800" y="3124200"/>
            <a:ext cx="552450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4803" name="Text Box 19"/>
          <p:cNvSpPr txBox="1">
            <a:spLocks noChangeArrowheads="1"/>
          </p:cNvSpPr>
          <p:nvPr/>
        </p:nvSpPr>
        <p:spPr bwMode="auto">
          <a:xfrm>
            <a:off x="1143000" y="3886200"/>
            <a:ext cx="271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Tag to identify a unique block</a:t>
            </a:r>
          </a:p>
        </p:txBody>
      </p:sp>
      <p:sp>
        <p:nvSpPr>
          <p:cNvPr id="2294804" name="Line 20"/>
          <p:cNvSpPr>
            <a:spLocks noChangeShapeType="1"/>
          </p:cNvSpPr>
          <p:nvPr/>
        </p:nvSpPr>
        <p:spPr bwMode="auto">
          <a:xfrm flipV="1">
            <a:off x="2590800" y="3200400"/>
            <a:ext cx="54133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181B8-E968-4720-B0B8-66BE0FFE55A2}" type="slidenum">
              <a:rPr lang="en-US"/>
              <a:pPr/>
              <a:t>44</a:t>
            </a:fld>
            <a:endParaRPr lang="en-US"/>
          </a:p>
        </p:txBody>
      </p:sp>
      <p:sp>
        <p:nvSpPr>
          <p:cNvPr id="229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6591300" cy="779463"/>
          </a:xfrm>
        </p:spPr>
        <p:txBody>
          <a:bodyPr>
            <a:norm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32775" cy="5208588"/>
          </a:xfrm>
        </p:spPr>
        <p:txBody>
          <a:bodyPr/>
          <a:lstStyle/>
          <a:p>
            <a:pPr marL="317500" indent="-317500" defTabSz="844550"/>
            <a:r>
              <a:rPr lang="en-US" dirty="0"/>
              <a:t>Suppose we have a 16KB of data in a direct-mapped cache with 4 word blocks</a:t>
            </a:r>
          </a:p>
          <a:p>
            <a:pPr marL="317500" indent="-317500" defTabSz="844550"/>
            <a:r>
              <a:rPr lang="en-US" dirty="0"/>
              <a:t>Determine the size of the tag, index and offset fields if we’re using a 32-bit architecture</a:t>
            </a:r>
          </a:p>
          <a:p>
            <a:pPr marL="317500" indent="-317500" defTabSz="844550"/>
            <a:r>
              <a:rPr lang="en-US" dirty="0"/>
              <a:t>Offset</a:t>
            </a:r>
          </a:p>
          <a:p>
            <a:pPr marL="685800" lvl="1" indent="-254000" defTabSz="844550"/>
            <a:r>
              <a:rPr lang="en-US" dirty="0"/>
              <a:t>need to specify correct byte within a block</a:t>
            </a:r>
          </a:p>
          <a:p>
            <a:pPr marL="685800" lvl="1" indent="-254000" defTabSz="844550"/>
            <a:r>
              <a:rPr lang="en-US" dirty="0"/>
              <a:t>block contains	4 words = 16 bytes = 2</a:t>
            </a:r>
            <a:r>
              <a:rPr lang="en-US" baseline="30000" dirty="0"/>
              <a:t>4</a:t>
            </a:r>
            <a:r>
              <a:rPr lang="en-US" dirty="0"/>
              <a:t> bytes</a:t>
            </a:r>
          </a:p>
          <a:p>
            <a:pPr marL="685800" lvl="1" indent="-254000" defTabSz="844550"/>
            <a:r>
              <a:rPr lang="en-US" dirty="0"/>
              <a:t>need </a:t>
            </a:r>
            <a:r>
              <a:rPr lang="en-US" u="sng" dirty="0">
                <a:solidFill>
                  <a:srgbClr val="0000CC"/>
                </a:solidFill>
              </a:rPr>
              <a:t>4 bits</a:t>
            </a:r>
            <a:r>
              <a:rPr lang="en-US" dirty="0"/>
              <a:t> to specify correct byte</a:t>
            </a:r>
          </a:p>
        </p:txBody>
      </p:sp>
    </p:spTree>
    <p:extLst>
      <p:ext uri="{BB962C8B-B14F-4D97-AF65-F5344CB8AC3E}">
        <p14:creationId xmlns:p14="http://schemas.microsoft.com/office/powerpoint/2010/main" val="17381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B3A6-E478-40B0-A229-81E779BBABC2}" type="slidenum">
              <a:rPr lang="en-US"/>
              <a:pPr/>
              <a:t>45</a:t>
            </a:fld>
            <a:endParaRPr lang="en-US"/>
          </a:p>
        </p:txBody>
      </p:sp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6705600" cy="474663"/>
          </a:xfrm>
        </p:spPr>
        <p:txBody>
          <a:bodyPr>
            <a:no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924800" cy="5637213"/>
          </a:xfrm>
        </p:spPr>
        <p:txBody>
          <a:bodyPr>
            <a:normAutofit/>
          </a:bodyPr>
          <a:lstStyle/>
          <a:p>
            <a:pPr marL="317500" indent="-317500" defTabSz="844550"/>
            <a:r>
              <a:rPr lang="en-US" sz="2400"/>
              <a:t>Index: (~index into  an “array of blocks”)</a:t>
            </a:r>
          </a:p>
          <a:p>
            <a:pPr marL="685800" lvl="1" indent="-254000" defTabSz="844550"/>
            <a:r>
              <a:rPr lang="en-US"/>
              <a:t>need to specify correct row in cache</a:t>
            </a:r>
          </a:p>
          <a:p>
            <a:pPr marL="685800" lvl="1" indent="-254000" defTabSz="844550"/>
            <a:r>
              <a:rPr lang="en-US"/>
              <a:t>cache contains 16 KB = 2</a:t>
            </a:r>
            <a:r>
              <a:rPr lang="en-US" baseline="30000"/>
              <a:t>14</a:t>
            </a:r>
            <a:r>
              <a:rPr lang="en-US"/>
              <a:t> bytes</a:t>
            </a:r>
          </a:p>
          <a:p>
            <a:pPr marL="685800" lvl="1" indent="-254000" defTabSz="844550"/>
            <a:r>
              <a:rPr lang="en-US"/>
              <a:t>block contains 2</a:t>
            </a:r>
            <a:r>
              <a:rPr lang="en-US" baseline="30000"/>
              <a:t>4</a:t>
            </a:r>
            <a:r>
              <a:rPr lang="en-US"/>
              <a:t> bytes (4 words)</a:t>
            </a:r>
          </a:p>
          <a:p>
            <a:pPr marL="685800" lvl="1" indent="-254000" defTabSz="844550"/>
            <a:endParaRPr lang="en-US"/>
          </a:p>
          <a:p>
            <a:pPr marL="685800" lvl="1" indent="-254000" defTabSz="844550">
              <a:buFontTx/>
              <a:buNone/>
            </a:pPr>
            <a:r>
              <a:rPr lang="en-US"/>
              <a:t># rows/cache =# blocks/cache (since there’s one block/row)	   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=		</a:t>
            </a:r>
            <a:r>
              <a:rPr lang="en-US" sz="2200" u="sng"/>
              <a:t>bytes/cache</a:t>
            </a:r>
            <a:r>
              <a:rPr lang="en-US" sz="2200"/>
              <a:t>								bytes/row	   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=		2</a:t>
            </a:r>
            <a:r>
              <a:rPr lang="en-US" sz="2200" baseline="30000"/>
              <a:t>14</a:t>
            </a:r>
            <a:r>
              <a:rPr lang="en-US" sz="2200"/>
              <a:t> </a:t>
            </a:r>
            <a:r>
              <a:rPr lang="en-US" sz="2200" u="sng"/>
              <a:t>bytes/cache</a:t>
            </a:r>
            <a:r>
              <a:rPr lang="en-US" sz="2200"/>
              <a:t>						 	2</a:t>
            </a:r>
            <a:r>
              <a:rPr lang="en-US" sz="2200" baseline="30000"/>
              <a:t>4</a:t>
            </a:r>
            <a:r>
              <a:rPr lang="en-US" sz="2200"/>
              <a:t> bytes/row	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 =		2</a:t>
            </a:r>
            <a:r>
              <a:rPr lang="en-US" sz="2200" baseline="30000"/>
              <a:t>10</a:t>
            </a:r>
            <a:r>
              <a:rPr lang="en-US" sz="2200"/>
              <a:t> rows/cache</a:t>
            </a:r>
          </a:p>
          <a:p>
            <a:pPr marL="685800" lvl="1" indent="-254000" defTabSz="844550">
              <a:buFontTx/>
              <a:buNone/>
            </a:pPr>
            <a:r>
              <a:rPr lang="en-US"/>
              <a:t>need </a:t>
            </a:r>
            <a:r>
              <a:rPr lang="en-US" u="sng">
                <a:solidFill>
                  <a:srgbClr val="0000CC"/>
                </a:solidFill>
              </a:rPr>
              <a:t>10 bits</a:t>
            </a:r>
            <a:r>
              <a:rPr lang="en-US"/>
              <a:t> to specify this many rows</a:t>
            </a:r>
          </a:p>
        </p:txBody>
      </p:sp>
    </p:spTree>
    <p:extLst>
      <p:ext uri="{BB962C8B-B14F-4D97-AF65-F5344CB8AC3E}">
        <p14:creationId xmlns:p14="http://schemas.microsoft.com/office/powerpoint/2010/main" val="38348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8883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C287F-F1FD-4B44-AAD4-C340426C3E88}" type="slidenum">
              <a:rPr lang="en-US"/>
              <a:pPr/>
              <a:t>46</a:t>
            </a:fld>
            <a:endParaRPr lang="en-US"/>
          </a:p>
        </p:txBody>
      </p:sp>
      <p:sp>
        <p:nvSpPr>
          <p:cNvPr id="229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1300"/>
            <a:ext cx="7162800" cy="474663"/>
          </a:xfrm>
        </p:spPr>
        <p:txBody>
          <a:bodyPr>
            <a:no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4738"/>
            <a:ext cx="8305800" cy="5783262"/>
          </a:xfrm>
        </p:spPr>
        <p:txBody>
          <a:bodyPr/>
          <a:lstStyle/>
          <a:p>
            <a:pPr marL="317500" indent="-317500" defTabSz="844550"/>
            <a:r>
              <a:rPr lang="en-US"/>
              <a:t>Tag: use remaining bits as tag</a:t>
            </a:r>
          </a:p>
          <a:p>
            <a:pPr marL="685800" lvl="1" indent="-254000" defTabSz="844550"/>
            <a:r>
              <a:rPr lang="en-US"/>
              <a:t>tag length = mem addr length </a:t>
            </a:r>
            <a:br>
              <a:rPr lang="en-US"/>
            </a:br>
            <a:r>
              <a:rPr lang="en-US"/>
              <a:t>			- offset								- index		</a:t>
            </a:r>
            <a:br>
              <a:rPr lang="en-US"/>
            </a:br>
            <a:r>
              <a:rPr lang="en-US"/>
              <a:t> 	     	       = 32 - 4 - 10 bits</a:t>
            </a:r>
            <a:br>
              <a:rPr lang="en-US"/>
            </a:br>
            <a:r>
              <a:rPr lang="en-US"/>
              <a:t>		       = 18 bits	</a:t>
            </a:r>
          </a:p>
          <a:p>
            <a:pPr marL="685800" lvl="1" indent="-254000" defTabSz="844550"/>
            <a:r>
              <a:rPr lang="en-US"/>
              <a:t>so tag is leftmost </a:t>
            </a:r>
            <a:r>
              <a:rPr lang="en-US" u="sng">
                <a:solidFill>
                  <a:schemeClr val="accent2"/>
                </a:solidFill>
              </a:rPr>
              <a:t>18 bits</a:t>
            </a:r>
            <a:r>
              <a:rPr lang="en-US"/>
              <a:t> of memory address</a:t>
            </a:r>
          </a:p>
          <a:p>
            <a:pPr marL="317500" indent="-317500" defTabSz="844550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990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2324F-62B4-4B8B-BA6E-F3D4C13C26CA}" type="slidenum">
              <a:rPr lang="en-US"/>
              <a:pPr/>
              <a:t>47</a:t>
            </a:fld>
            <a:endParaRPr lang="en-US"/>
          </a:p>
        </p:txBody>
      </p:sp>
      <p:sp>
        <p:nvSpPr>
          <p:cNvPr id="223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46482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Monotype Corsiva" pitchFamily="66" charset="0"/>
              </a:rPr>
              <a:t>4KB Direct Mapped Cache  Example</a:t>
            </a:r>
            <a:r>
              <a:rPr lang="en-US" sz="2800" dirty="0">
                <a:solidFill>
                  <a:srgbClr val="0070C0"/>
                </a:solidFill>
                <a:latin typeface="Monotype Corsiva" pitchFamily="66" charset="0"/>
              </a:rPr>
              <a:t> </a:t>
            </a:r>
          </a:p>
        </p:txBody>
      </p:sp>
      <p:grpSp>
        <p:nvGrpSpPr>
          <p:cNvPr id="2235395" name="Group 3"/>
          <p:cNvGrpSpPr>
            <a:grpSpLocks noChangeAspect="1"/>
          </p:cNvGrpSpPr>
          <p:nvPr/>
        </p:nvGrpSpPr>
        <p:grpSpPr bwMode="auto">
          <a:xfrm>
            <a:off x="3692525" y="533400"/>
            <a:ext cx="5095875" cy="5553075"/>
            <a:chOff x="1726" y="875"/>
            <a:chExt cx="2294" cy="2500"/>
          </a:xfrm>
        </p:grpSpPr>
        <p:sp>
          <p:nvSpPr>
            <p:cNvPr id="2235396" name="Freeform 4"/>
            <p:cNvSpPr>
              <a:spLocks noChangeAspect="1"/>
            </p:cNvSpPr>
            <p:nvPr/>
          </p:nvSpPr>
          <p:spPr bwMode="auto">
            <a:xfrm>
              <a:off x="2536" y="1733"/>
              <a:ext cx="916" cy="961"/>
            </a:xfrm>
            <a:custGeom>
              <a:avLst/>
              <a:gdLst>
                <a:gd name="T0" fmla="*/ 916 w 916"/>
                <a:gd name="T1" fmla="*/ 960 h 961"/>
                <a:gd name="T2" fmla="*/ 916 w 916"/>
                <a:gd name="T3" fmla="*/ 0 h 961"/>
                <a:gd name="T4" fmla="*/ 0 w 916"/>
                <a:gd name="T5" fmla="*/ 0 h 961"/>
                <a:gd name="T6" fmla="*/ 0 w 916"/>
                <a:gd name="T7" fmla="*/ 961 h 961"/>
                <a:gd name="T8" fmla="*/ 916 w 916"/>
                <a:gd name="T9" fmla="*/ 961 h 961"/>
                <a:gd name="T10" fmla="*/ 916 w 916"/>
                <a:gd name="T11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1">
                  <a:moveTo>
                    <a:pt x="916" y="960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1"/>
                  </a:lnTo>
                  <a:lnTo>
                    <a:pt x="916" y="961"/>
                  </a:lnTo>
                  <a:lnTo>
                    <a:pt x="916" y="9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7" name="Freeform 5"/>
            <p:cNvSpPr>
              <a:spLocks noChangeAspect="1"/>
            </p:cNvSpPr>
            <p:nvPr/>
          </p:nvSpPr>
          <p:spPr bwMode="auto">
            <a:xfrm>
              <a:off x="2536" y="2116"/>
              <a:ext cx="916" cy="96"/>
            </a:xfrm>
            <a:custGeom>
              <a:avLst/>
              <a:gdLst>
                <a:gd name="T0" fmla="*/ 916 w 916"/>
                <a:gd name="T1" fmla="*/ 96 h 96"/>
                <a:gd name="T2" fmla="*/ 916 w 916"/>
                <a:gd name="T3" fmla="*/ 0 h 96"/>
                <a:gd name="T4" fmla="*/ 0 w 916"/>
                <a:gd name="T5" fmla="*/ 0 h 96"/>
                <a:gd name="T6" fmla="*/ 0 w 916"/>
                <a:gd name="T7" fmla="*/ 96 h 96"/>
                <a:gd name="T8" fmla="*/ 916 w 916"/>
                <a:gd name="T9" fmla="*/ 96 h 96"/>
                <a:gd name="T10" fmla="*/ 916 w 916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">
                  <a:moveTo>
                    <a:pt x="916" y="96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916" y="96"/>
                  </a:lnTo>
                  <a:lnTo>
                    <a:pt x="916" y="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8" name="Freeform 6"/>
            <p:cNvSpPr>
              <a:spLocks noChangeAspect="1"/>
            </p:cNvSpPr>
            <p:nvPr/>
          </p:nvSpPr>
          <p:spPr bwMode="auto">
            <a:xfrm>
              <a:off x="2536" y="2116"/>
              <a:ext cx="916" cy="96"/>
            </a:xfrm>
            <a:custGeom>
              <a:avLst/>
              <a:gdLst>
                <a:gd name="T0" fmla="*/ 916 w 916"/>
                <a:gd name="T1" fmla="*/ 96 h 96"/>
                <a:gd name="T2" fmla="*/ 916 w 916"/>
                <a:gd name="T3" fmla="*/ 0 h 96"/>
                <a:gd name="T4" fmla="*/ 0 w 916"/>
                <a:gd name="T5" fmla="*/ 0 h 96"/>
                <a:gd name="T6" fmla="*/ 0 w 916"/>
                <a:gd name="T7" fmla="*/ 96 h 96"/>
                <a:gd name="T8" fmla="*/ 916 w 916"/>
                <a:gd name="T9" fmla="*/ 96 h 96"/>
                <a:gd name="T10" fmla="*/ 916 w 916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">
                  <a:moveTo>
                    <a:pt x="916" y="96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916" y="96"/>
                  </a:lnTo>
                  <a:lnTo>
                    <a:pt x="916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9" name="Line 7"/>
            <p:cNvSpPr>
              <a:spLocks noChangeAspect="1" noChangeShapeType="1"/>
            </p:cNvSpPr>
            <p:nvPr/>
          </p:nvSpPr>
          <p:spPr bwMode="auto">
            <a:xfrm flipH="1">
              <a:off x="2536" y="1829"/>
              <a:ext cx="9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0" name="Line 8"/>
            <p:cNvSpPr>
              <a:spLocks noChangeAspect="1" noChangeShapeType="1"/>
            </p:cNvSpPr>
            <p:nvPr/>
          </p:nvSpPr>
          <p:spPr bwMode="auto">
            <a:xfrm flipH="1">
              <a:off x="2536" y="1924"/>
              <a:ext cx="9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1" name="Line 9"/>
            <p:cNvSpPr>
              <a:spLocks noChangeAspect="1" noChangeShapeType="1"/>
            </p:cNvSpPr>
            <p:nvPr/>
          </p:nvSpPr>
          <p:spPr bwMode="auto">
            <a:xfrm flipH="1">
              <a:off x="2536" y="2020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2" name="Line 10"/>
            <p:cNvSpPr>
              <a:spLocks noChangeAspect="1" noChangeShapeType="1"/>
            </p:cNvSpPr>
            <p:nvPr/>
          </p:nvSpPr>
          <p:spPr bwMode="auto">
            <a:xfrm flipH="1">
              <a:off x="2536" y="2116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3" name="Line 11"/>
            <p:cNvSpPr>
              <a:spLocks noChangeAspect="1" noChangeShapeType="1"/>
            </p:cNvSpPr>
            <p:nvPr/>
          </p:nvSpPr>
          <p:spPr bwMode="auto">
            <a:xfrm flipH="1">
              <a:off x="2536" y="2212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4" name="Line 12"/>
            <p:cNvSpPr>
              <a:spLocks noChangeAspect="1" noChangeShapeType="1"/>
            </p:cNvSpPr>
            <p:nvPr/>
          </p:nvSpPr>
          <p:spPr bwMode="auto">
            <a:xfrm flipH="1">
              <a:off x="2536" y="2308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5" name="Line 13"/>
            <p:cNvSpPr>
              <a:spLocks noChangeAspect="1" noChangeShapeType="1"/>
            </p:cNvSpPr>
            <p:nvPr/>
          </p:nvSpPr>
          <p:spPr bwMode="auto">
            <a:xfrm flipH="1">
              <a:off x="2536" y="2403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6" name="Line 14"/>
            <p:cNvSpPr>
              <a:spLocks noChangeAspect="1" noChangeShapeType="1"/>
            </p:cNvSpPr>
            <p:nvPr/>
          </p:nvSpPr>
          <p:spPr bwMode="auto">
            <a:xfrm flipH="1">
              <a:off x="2536" y="2499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7" name="Line 15"/>
            <p:cNvSpPr>
              <a:spLocks noChangeAspect="1" noChangeShapeType="1"/>
            </p:cNvSpPr>
            <p:nvPr/>
          </p:nvSpPr>
          <p:spPr bwMode="auto">
            <a:xfrm flipH="1">
              <a:off x="2536" y="2595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8" name="Line 16"/>
            <p:cNvSpPr>
              <a:spLocks noChangeAspect="1" noChangeShapeType="1"/>
            </p:cNvSpPr>
            <p:nvPr/>
          </p:nvSpPr>
          <p:spPr bwMode="auto">
            <a:xfrm>
              <a:off x="2588" y="1739"/>
              <a:ext cx="2" cy="9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9" name="Line 17"/>
            <p:cNvSpPr>
              <a:spLocks noChangeAspect="1" noChangeShapeType="1"/>
            </p:cNvSpPr>
            <p:nvPr/>
          </p:nvSpPr>
          <p:spPr bwMode="auto">
            <a:xfrm>
              <a:off x="2873" y="1735"/>
              <a:ext cx="1" cy="9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0" name="Line 18"/>
            <p:cNvSpPr>
              <a:spLocks noChangeAspect="1" noChangeShapeType="1"/>
            </p:cNvSpPr>
            <p:nvPr/>
          </p:nvSpPr>
          <p:spPr bwMode="auto">
            <a:xfrm flipV="1">
              <a:off x="3002" y="1068"/>
              <a:ext cx="2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1" name="Line 19"/>
            <p:cNvSpPr>
              <a:spLocks noChangeAspect="1" noChangeShapeType="1"/>
            </p:cNvSpPr>
            <p:nvPr/>
          </p:nvSpPr>
          <p:spPr bwMode="auto">
            <a:xfrm flipV="1">
              <a:off x="3262" y="1068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2" name="Freeform 20"/>
            <p:cNvSpPr>
              <a:spLocks noChangeAspect="1"/>
            </p:cNvSpPr>
            <p:nvPr/>
          </p:nvSpPr>
          <p:spPr bwMode="auto">
            <a:xfrm>
              <a:off x="2507" y="1066"/>
              <a:ext cx="895" cy="132"/>
            </a:xfrm>
            <a:custGeom>
              <a:avLst/>
              <a:gdLst>
                <a:gd name="T0" fmla="*/ 0 w 895"/>
                <a:gd name="T1" fmla="*/ 130 h 132"/>
                <a:gd name="T2" fmla="*/ 2 w 895"/>
                <a:gd name="T3" fmla="*/ 0 h 132"/>
                <a:gd name="T4" fmla="*/ 895 w 895"/>
                <a:gd name="T5" fmla="*/ 0 h 132"/>
                <a:gd name="T6" fmla="*/ 895 w 895"/>
                <a:gd name="T7" fmla="*/ 132 h 132"/>
                <a:gd name="T8" fmla="*/ 2 w 895"/>
                <a:gd name="T9" fmla="*/ 132 h 132"/>
                <a:gd name="T10" fmla="*/ 2 w 895"/>
                <a:gd name="T1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5" h="132">
                  <a:moveTo>
                    <a:pt x="0" y="130"/>
                  </a:moveTo>
                  <a:lnTo>
                    <a:pt x="2" y="0"/>
                  </a:lnTo>
                  <a:lnTo>
                    <a:pt x="895" y="0"/>
                  </a:lnTo>
                  <a:lnTo>
                    <a:pt x="895" y="132"/>
                  </a:lnTo>
                  <a:lnTo>
                    <a:pt x="2" y="132"/>
                  </a:lnTo>
                  <a:lnTo>
                    <a:pt x="2" y="1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3" name="Rectangle 21"/>
            <p:cNvSpPr>
              <a:spLocks noChangeAspect="1" noChangeArrowheads="1"/>
            </p:cNvSpPr>
            <p:nvPr/>
          </p:nvSpPr>
          <p:spPr bwMode="auto">
            <a:xfrm>
              <a:off x="2536" y="875"/>
              <a:ext cx="3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14" name="Rectangle 22"/>
            <p:cNvSpPr>
              <a:spLocks noChangeAspect="1" noChangeArrowheads="1"/>
            </p:cNvSpPr>
            <p:nvPr/>
          </p:nvSpPr>
          <p:spPr bwMode="auto">
            <a:xfrm>
              <a:off x="2578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15" name="Rectangle 23"/>
            <p:cNvSpPr>
              <a:spLocks noChangeAspect="1" noChangeArrowheads="1"/>
            </p:cNvSpPr>
            <p:nvPr/>
          </p:nvSpPr>
          <p:spPr bwMode="auto">
            <a:xfrm>
              <a:off x="261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16" name="Rectangle 24"/>
            <p:cNvSpPr>
              <a:spLocks noChangeAspect="1" noChangeArrowheads="1"/>
            </p:cNvSpPr>
            <p:nvPr/>
          </p:nvSpPr>
          <p:spPr bwMode="auto">
            <a:xfrm>
              <a:off x="2649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35417" name="Rectangle 25"/>
            <p:cNvSpPr>
              <a:spLocks noChangeAspect="1" noChangeArrowheads="1"/>
            </p:cNvSpPr>
            <p:nvPr/>
          </p:nvSpPr>
          <p:spPr bwMode="auto">
            <a:xfrm>
              <a:off x="2670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18" name="Rectangle 26"/>
            <p:cNvSpPr>
              <a:spLocks noChangeAspect="1" noChangeArrowheads="1"/>
            </p:cNvSpPr>
            <p:nvPr/>
          </p:nvSpPr>
          <p:spPr bwMode="auto">
            <a:xfrm>
              <a:off x="2707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19" name="Rectangle 27"/>
            <p:cNvSpPr>
              <a:spLocks noChangeAspect="1" noChangeArrowheads="1"/>
            </p:cNvSpPr>
            <p:nvPr/>
          </p:nvSpPr>
          <p:spPr bwMode="auto">
            <a:xfrm>
              <a:off x="2737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20" name="Rectangle 28"/>
            <p:cNvSpPr>
              <a:spLocks noChangeAspect="1" noChangeArrowheads="1"/>
            </p:cNvSpPr>
            <p:nvPr/>
          </p:nvSpPr>
          <p:spPr bwMode="auto">
            <a:xfrm>
              <a:off x="2770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21" name="Rectangle 29"/>
            <p:cNvSpPr>
              <a:spLocks noChangeAspect="1" noChangeArrowheads="1"/>
            </p:cNvSpPr>
            <p:nvPr/>
          </p:nvSpPr>
          <p:spPr bwMode="auto">
            <a:xfrm>
              <a:off x="2787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lang="en-US" sz="2000">
                <a:effectLst/>
              </a:endParaRPr>
            </a:p>
          </p:txBody>
        </p:sp>
        <p:sp>
          <p:nvSpPr>
            <p:cNvPr id="2235422" name="Rectangle 30"/>
            <p:cNvSpPr>
              <a:spLocks noChangeAspect="1" noChangeArrowheads="1"/>
            </p:cNvSpPr>
            <p:nvPr/>
          </p:nvSpPr>
          <p:spPr bwMode="auto">
            <a:xfrm>
              <a:off x="2808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23" name="Rectangle 31"/>
            <p:cNvSpPr>
              <a:spLocks noChangeAspect="1" noChangeArrowheads="1"/>
            </p:cNvSpPr>
            <p:nvPr/>
          </p:nvSpPr>
          <p:spPr bwMode="auto">
            <a:xfrm>
              <a:off x="284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35424" name="Rectangle 32"/>
            <p:cNvSpPr>
              <a:spLocks noChangeAspect="1" noChangeArrowheads="1"/>
            </p:cNvSpPr>
            <p:nvPr/>
          </p:nvSpPr>
          <p:spPr bwMode="auto">
            <a:xfrm>
              <a:off x="2877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25" name="Rectangle 33"/>
            <p:cNvSpPr>
              <a:spLocks noChangeAspect="1" noChangeArrowheads="1"/>
            </p:cNvSpPr>
            <p:nvPr/>
          </p:nvSpPr>
          <p:spPr bwMode="auto">
            <a:xfrm>
              <a:off x="2912" y="875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5426" name="Rectangle 34"/>
            <p:cNvSpPr>
              <a:spLocks noChangeAspect="1" noChangeArrowheads="1"/>
            </p:cNvSpPr>
            <p:nvPr/>
          </p:nvSpPr>
          <p:spPr bwMode="auto">
            <a:xfrm>
              <a:off x="2958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27" name="Rectangle 35"/>
            <p:cNvSpPr>
              <a:spLocks noChangeAspect="1" noChangeArrowheads="1"/>
            </p:cNvSpPr>
            <p:nvPr/>
          </p:nvSpPr>
          <p:spPr bwMode="auto">
            <a:xfrm>
              <a:off x="2973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28" name="Rectangle 36"/>
            <p:cNvSpPr>
              <a:spLocks noChangeAspect="1" noChangeArrowheads="1"/>
            </p:cNvSpPr>
            <p:nvPr/>
          </p:nvSpPr>
          <p:spPr bwMode="auto">
            <a:xfrm>
              <a:off x="3007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429" name="Rectangle 37"/>
            <p:cNvSpPr>
              <a:spLocks noChangeAspect="1" noChangeArrowheads="1"/>
            </p:cNvSpPr>
            <p:nvPr/>
          </p:nvSpPr>
          <p:spPr bwMode="auto">
            <a:xfrm>
              <a:off x="3044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30" name="Rectangle 38"/>
            <p:cNvSpPr>
              <a:spLocks noChangeAspect="1" noChangeArrowheads="1"/>
            </p:cNvSpPr>
            <p:nvPr/>
          </p:nvSpPr>
          <p:spPr bwMode="auto">
            <a:xfrm>
              <a:off x="306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5431" name="Rectangle 39"/>
            <p:cNvSpPr>
              <a:spLocks noChangeAspect="1" noChangeArrowheads="1"/>
            </p:cNvSpPr>
            <p:nvPr/>
          </p:nvSpPr>
          <p:spPr bwMode="auto">
            <a:xfrm>
              <a:off x="3097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32" name="Rectangle 40"/>
            <p:cNvSpPr>
              <a:spLocks noChangeAspect="1" noChangeArrowheads="1"/>
            </p:cNvSpPr>
            <p:nvPr/>
          </p:nvSpPr>
          <p:spPr bwMode="auto">
            <a:xfrm>
              <a:off x="3111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33" name="Rectangle 41"/>
            <p:cNvSpPr>
              <a:spLocks noChangeAspect="1" noChangeArrowheads="1"/>
            </p:cNvSpPr>
            <p:nvPr/>
          </p:nvSpPr>
          <p:spPr bwMode="auto">
            <a:xfrm>
              <a:off x="3128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34" name="Rectangle 42"/>
            <p:cNvSpPr>
              <a:spLocks noChangeAspect="1" noChangeArrowheads="1"/>
            </p:cNvSpPr>
            <p:nvPr/>
          </p:nvSpPr>
          <p:spPr bwMode="auto">
            <a:xfrm>
              <a:off x="314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5435" name="Rectangle 43"/>
            <p:cNvSpPr>
              <a:spLocks noChangeAspect="1" noChangeArrowheads="1"/>
            </p:cNvSpPr>
            <p:nvPr/>
          </p:nvSpPr>
          <p:spPr bwMode="auto">
            <a:xfrm>
              <a:off x="3182" y="87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36" name="Rectangle 44"/>
            <p:cNvSpPr>
              <a:spLocks noChangeAspect="1" noChangeArrowheads="1"/>
            </p:cNvSpPr>
            <p:nvPr/>
          </p:nvSpPr>
          <p:spPr bwMode="auto">
            <a:xfrm>
              <a:off x="3216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37" name="Rectangle 45"/>
            <p:cNvSpPr>
              <a:spLocks noChangeAspect="1" noChangeArrowheads="1"/>
            </p:cNvSpPr>
            <p:nvPr/>
          </p:nvSpPr>
          <p:spPr bwMode="auto">
            <a:xfrm>
              <a:off x="3249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38" name="Rectangle 46"/>
            <p:cNvSpPr>
              <a:spLocks noChangeAspect="1" noChangeArrowheads="1"/>
            </p:cNvSpPr>
            <p:nvPr/>
          </p:nvSpPr>
          <p:spPr bwMode="auto">
            <a:xfrm>
              <a:off x="3264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39" name="Rectangle 47"/>
            <p:cNvSpPr>
              <a:spLocks noChangeAspect="1" noChangeArrowheads="1"/>
            </p:cNvSpPr>
            <p:nvPr/>
          </p:nvSpPr>
          <p:spPr bwMode="auto">
            <a:xfrm>
              <a:off x="3281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40" name="Rectangle 48"/>
            <p:cNvSpPr>
              <a:spLocks noChangeAspect="1" noChangeArrowheads="1"/>
            </p:cNvSpPr>
            <p:nvPr/>
          </p:nvSpPr>
          <p:spPr bwMode="auto">
            <a:xfrm>
              <a:off x="329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41" name="Rectangle 49"/>
            <p:cNvSpPr>
              <a:spLocks noChangeAspect="1" noChangeArrowheads="1"/>
            </p:cNvSpPr>
            <p:nvPr/>
          </p:nvSpPr>
          <p:spPr bwMode="auto">
            <a:xfrm>
              <a:off x="333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42" name="Rectangle 50"/>
            <p:cNvSpPr>
              <a:spLocks noChangeAspect="1" noChangeArrowheads="1"/>
            </p:cNvSpPr>
            <p:nvPr/>
          </p:nvSpPr>
          <p:spPr bwMode="auto">
            <a:xfrm>
              <a:off x="3366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43" name="Rectangle 51"/>
            <p:cNvSpPr>
              <a:spLocks noChangeAspect="1" noChangeArrowheads="1"/>
            </p:cNvSpPr>
            <p:nvPr/>
          </p:nvSpPr>
          <p:spPr bwMode="auto">
            <a:xfrm>
              <a:off x="3398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lang="en-US" sz="2000">
                <a:effectLst/>
              </a:endParaRPr>
            </a:p>
          </p:txBody>
        </p:sp>
        <p:sp>
          <p:nvSpPr>
            <p:cNvPr id="2235444" name="Freeform 52"/>
            <p:cNvSpPr>
              <a:spLocks noChangeAspect="1"/>
            </p:cNvSpPr>
            <p:nvPr/>
          </p:nvSpPr>
          <p:spPr bwMode="auto">
            <a:xfrm>
              <a:off x="1749" y="1346"/>
              <a:ext cx="33" cy="32"/>
            </a:xfrm>
            <a:custGeom>
              <a:avLst/>
              <a:gdLst>
                <a:gd name="T0" fmla="*/ 0 w 33"/>
                <a:gd name="T1" fmla="*/ 32 h 32"/>
                <a:gd name="T2" fmla="*/ 33 w 33"/>
                <a:gd name="T3" fmla="*/ 32 h 32"/>
                <a:gd name="T4" fmla="*/ 17 w 33"/>
                <a:gd name="T5" fmla="*/ 0 h 32"/>
                <a:gd name="T6" fmla="*/ 2 w 33"/>
                <a:gd name="T7" fmla="*/ 32 h 32"/>
                <a:gd name="T8" fmla="*/ 2 w 33"/>
                <a:gd name="T9" fmla="*/ 32 h 32"/>
                <a:gd name="T10" fmla="*/ 0 w 3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33" y="32"/>
                  </a:lnTo>
                  <a:lnTo>
                    <a:pt x="17" y="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5" name="Line 53"/>
            <p:cNvSpPr>
              <a:spLocks noChangeAspect="1" noChangeShapeType="1"/>
            </p:cNvSpPr>
            <p:nvPr/>
          </p:nvSpPr>
          <p:spPr bwMode="auto">
            <a:xfrm>
              <a:off x="2724" y="1263"/>
              <a:ext cx="8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6" name="Rectangle 54"/>
            <p:cNvSpPr>
              <a:spLocks noChangeAspect="1" noChangeArrowheads="1"/>
            </p:cNvSpPr>
            <p:nvPr/>
          </p:nvSpPr>
          <p:spPr bwMode="auto">
            <a:xfrm>
              <a:off x="2797" y="12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47" name="Rectangle 55"/>
            <p:cNvSpPr>
              <a:spLocks noChangeAspect="1" noChangeArrowheads="1"/>
            </p:cNvSpPr>
            <p:nvPr/>
          </p:nvSpPr>
          <p:spPr bwMode="auto">
            <a:xfrm>
              <a:off x="2831" y="12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48" name="Line 56"/>
            <p:cNvSpPr>
              <a:spLocks noChangeAspect="1" noChangeShapeType="1"/>
            </p:cNvSpPr>
            <p:nvPr/>
          </p:nvSpPr>
          <p:spPr bwMode="auto">
            <a:xfrm>
              <a:off x="3090" y="1262"/>
              <a:ext cx="84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9" name="Rectangle 57"/>
            <p:cNvSpPr>
              <a:spLocks noChangeAspect="1" noChangeArrowheads="1"/>
            </p:cNvSpPr>
            <p:nvPr/>
          </p:nvSpPr>
          <p:spPr bwMode="auto">
            <a:xfrm>
              <a:off x="3153" y="121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50" name="Rectangle 58"/>
            <p:cNvSpPr>
              <a:spLocks noChangeAspect="1" noChangeArrowheads="1"/>
            </p:cNvSpPr>
            <p:nvPr/>
          </p:nvSpPr>
          <p:spPr bwMode="auto">
            <a:xfrm>
              <a:off x="3187" y="121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51" name="Rectangle 59"/>
            <p:cNvSpPr>
              <a:spLocks noChangeAspect="1" noChangeArrowheads="1"/>
            </p:cNvSpPr>
            <p:nvPr/>
          </p:nvSpPr>
          <p:spPr bwMode="auto">
            <a:xfrm>
              <a:off x="3287" y="1074"/>
              <a:ext cx="23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5452" name="Rectangle 60"/>
            <p:cNvSpPr>
              <a:spLocks noChangeAspect="1" noChangeArrowheads="1"/>
            </p:cNvSpPr>
            <p:nvPr/>
          </p:nvSpPr>
          <p:spPr bwMode="auto">
            <a:xfrm>
              <a:off x="3318" y="1074"/>
              <a:ext cx="17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5453" name="Rectangle 61"/>
            <p:cNvSpPr>
              <a:spLocks noChangeAspect="1" noChangeArrowheads="1"/>
            </p:cNvSpPr>
            <p:nvPr/>
          </p:nvSpPr>
          <p:spPr bwMode="auto">
            <a:xfrm>
              <a:off x="3343" y="1074"/>
              <a:ext cx="10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54" name="Rectangle 62"/>
            <p:cNvSpPr>
              <a:spLocks noChangeAspect="1" noChangeArrowheads="1"/>
            </p:cNvSpPr>
            <p:nvPr/>
          </p:nvSpPr>
          <p:spPr bwMode="auto">
            <a:xfrm>
              <a:off x="3356" y="1074"/>
              <a:ext cx="1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55" name="Rectangle 63"/>
            <p:cNvSpPr>
              <a:spLocks noChangeAspect="1" noChangeArrowheads="1"/>
            </p:cNvSpPr>
            <p:nvPr/>
          </p:nvSpPr>
          <p:spPr bwMode="auto">
            <a:xfrm>
              <a:off x="3383" y="1074"/>
              <a:ext cx="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000">
                <a:effectLst/>
              </a:endParaRPr>
            </a:p>
          </p:txBody>
        </p:sp>
        <p:sp>
          <p:nvSpPr>
            <p:cNvPr id="2235456" name="Rectangle 64"/>
            <p:cNvSpPr>
              <a:spLocks noChangeAspect="1" noChangeArrowheads="1"/>
            </p:cNvSpPr>
            <p:nvPr/>
          </p:nvSpPr>
          <p:spPr bwMode="auto">
            <a:xfrm>
              <a:off x="3272" y="1129"/>
              <a:ext cx="1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57" name="Rectangle 65"/>
            <p:cNvSpPr>
              <a:spLocks noChangeAspect="1" noChangeArrowheads="1"/>
            </p:cNvSpPr>
            <p:nvPr/>
          </p:nvSpPr>
          <p:spPr bwMode="auto">
            <a:xfrm>
              <a:off x="3299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lang="en-US" sz="2000">
                <a:effectLst/>
              </a:endParaRPr>
            </a:p>
          </p:txBody>
        </p:sp>
        <p:sp>
          <p:nvSpPr>
            <p:cNvPr id="2235458" name="Rectangle 66"/>
            <p:cNvSpPr>
              <a:spLocks noChangeAspect="1" noChangeArrowheads="1"/>
            </p:cNvSpPr>
            <p:nvPr/>
          </p:nvSpPr>
          <p:spPr bwMode="auto">
            <a:xfrm>
              <a:off x="3312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lang="en-US" sz="2000">
                <a:effectLst/>
              </a:endParaRPr>
            </a:p>
          </p:txBody>
        </p:sp>
        <p:sp>
          <p:nvSpPr>
            <p:cNvPr id="2235459" name="Rectangle 67"/>
            <p:cNvSpPr>
              <a:spLocks noChangeAspect="1" noChangeArrowheads="1"/>
            </p:cNvSpPr>
            <p:nvPr/>
          </p:nvSpPr>
          <p:spPr bwMode="auto">
            <a:xfrm>
              <a:off x="3325" y="1129"/>
              <a:ext cx="17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60" name="Rectangle 68"/>
            <p:cNvSpPr>
              <a:spLocks noChangeAspect="1" noChangeArrowheads="1"/>
            </p:cNvSpPr>
            <p:nvPr/>
          </p:nvSpPr>
          <p:spPr bwMode="auto">
            <a:xfrm>
              <a:off x="3348" y="1129"/>
              <a:ext cx="20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61" name="Rectangle 69"/>
            <p:cNvSpPr>
              <a:spLocks noChangeAspect="1" noChangeArrowheads="1"/>
            </p:cNvSpPr>
            <p:nvPr/>
          </p:nvSpPr>
          <p:spPr bwMode="auto">
            <a:xfrm>
              <a:off x="3375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62" name="Rectangle 70"/>
            <p:cNvSpPr>
              <a:spLocks noChangeAspect="1" noChangeArrowheads="1"/>
            </p:cNvSpPr>
            <p:nvPr/>
          </p:nvSpPr>
          <p:spPr bwMode="auto">
            <a:xfrm>
              <a:off x="2494" y="1637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5463" name="Rectangle 71"/>
            <p:cNvSpPr>
              <a:spLocks noChangeAspect="1" noChangeArrowheads="1"/>
            </p:cNvSpPr>
            <p:nvPr/>
          </p:nvSpPr>
          <p:spPr bwMode="auto">
            <a:xfrm>
              <a:off x="2538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64" name="Rectangle 72"/>
            <p:cNvSpPr>
              <a:spLocks noChangeAspect="1" noChangeArrowheads="1"/>
            </p:cNvSpPr>
            <p:nvPr/>
          </p:nvSpPr>
          <p:spPr bwMode="auto">
            <a:xfrm>
              <a:off x="2573" y="1637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lang="en-US" sz="2000">
                <a:effectLst/>
              </a:endParaRPr>
            </a:p>
          </p:txBody>
        </p:sp>
        <p:sp>
          <p:nvSpPr>
            <p:cNvPr id="2235465" name="Rectangle 73"/>
            <p:cNvSpPr>
              <a:spLocks noChangeAspect="1" noChangeArrowheads="1"/>
            </p:cNvSpPr>
            <p:nvPr/>
          </p:nvSpPr>
          <p:spPr bwMode="auto">
            <a:xfrm>
              <a:off x="2588" y="1637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66" name="Rectangle 74"/>
            <p:cNvSpPr>
              <a:spLocks noChangeAspect="1" noChangeArrowheads="1"/>
            </p:cNvSpPr>
            <p:nvPr/>
          </p:nvSpPr>
          <p:spPr bwMode="auto">
            <a:xfrm>
              <a:off x="2601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67" name="Rectangle 75"/>
            <p:cNvSpPr>
              <a:spLocks noChangeAspect="1" noChangeArrowheads="1"/>
            </p:cNvSpPr>
            <p:nvPr/>
          </p:nvSpPr>
          <p:spPr bwMode="auto">
            <a:xfrm>
              <a:off x="2684" y="163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68" name="Rectangle 76"/>
            <p:cNvSpPr>
              <a:spLocks noChangeAspect="1" noChangeArrowheads="1"/>
            </p:cNvSpPr>
            <p:nvPr/>
          </p:nvSpPr>
          <p:spPr bwMode="auto">
            <a:xfrm>
              <a:off x="2724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69" name="Rectangle 77"/>
            <p:cNvSpPr>
              <a:spLocks noChangeAspect="1" noChangeArrowheads="1"/>
            </p:cNvSpPr>
            <p:nvPr/>
          </p:nvSpPr>
          <p:spPr bwMode="auto">
            <a:xfrm>
              <a:off x="2758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470" name="Rectangle 78"/>
            <p:cNvSpPr>
              <a:spLocks noChangeAspect="1" noChangeArrowheads="1"/>
            </p:cNvSpPr>
            <p:nvPr/>
          </p:nvSpPr>
          <p:spPr bwMode="auto">
            <a:xfrm>
              <a:off x="3088" y="163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71" name="Rectangle 79"/>
            <p:cNvSpPr>
              <a:spLocks noChangeAspect="1" noChangeArrowheads="1"/>
            </p:cNvSpPr>
            <p:nvPr/>
          </p:nvSpPr>
          <p:spPr bwMode="auto">
            <a:xfrm>
              <a:off x="3134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72" name="Rectangle 80"/>
            <p:cNvSpPr>
              <a:spLocks noChangeAspect="1" noChangeArrowheads="1"/>
            </p:cNvSpPr>
            <p:nvPr/>
          </p:nvSpPr>
          <p:spPr bwMode="auto">
            <a:xfrm>
              <a:off x="3170" y="163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73" name="Rectangle 81"/>
            <p:cNvSpPr>
              <a:spLocks noChangeAspect="1" noChangeArrowheads="1"/>
            </p:cNvSpPr>
            <p:nvPr/>
          </p:nvSpPr>
          <p:spPr bwMode="auto">
            <a:xfrm>
              <a:off x="3187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74" name="Freeform 82"/>
            <p:cNvSpPr>
              <a:spLocks noChangeAspect="1"/>
            </p:cNvSpPr>
            <p:nvPr/>
          </p:nvSpPr>
          <p:spPr bwMode="auto">
            <a:xfrm>
              <a:off x="2548" y="2149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3 w 32"/>
                <a:gd name="T7" fmla="*/ 30 h 32"/>
                <a:gd name="T8" fmla="*/ 25 w 32"/>
                <a:gd name="T9" fmla="*/ 28 h 32"/>
                <a:gd name="T10" fmla="*/ 27 w 32"/>
                <a:gd name="T11" fmla="*/ 28 h 32"/>
                <a:gd name="T12" fmla="*/ 28 w 32"/>
                <a:gd name="T13" fmla="*/ 26 h 32"/>
                <a:gd name="T14" fmla="*/ 30 w 32"/>
                <a:gd name="T15" fmla="*/ 22 h 32"/>
                <a:gd name="T16" fmla="*/ 30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0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7 w 32"/>
                <a:gd name="T31" fmla="*/ 5 h 32"/>
                <a:gd name="T32" fmla="*/ 25 w 32"/>
                <a:gd name="T33" fmla="*/ 3 h 32"/>
                <a:gd name="T34" fmla="*/ 23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5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5 w 32"/>
                <a:gd name="T49" fmla="*/ 3 h 32"/>
                <a:gd name="T50" fmla="*/ 5 w 32"/>
                <a:gd name="T51" fmla="*/ 5 h 32"/>
                <a:gd name="T52" fmla="*/ 4 w 32"/>
                <a:gd name="T53" fmla="*/ 7 h 32"/>
                <a:gd name="T54" fmla="*/ 2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1 h 32"/>
                <a:gd name="T66" fmla="*/ 2 w 32"/>
                <a:gd name="T67" fmla="*/ 22 h 32"/>
                <a:gd name="T68" fmla="*/ 4 w 32"/>
                <a:gd name="T69" fmla="*/ 26 h 32"/>
                <a:gd name="T70" fmla="*/ 5 w 32"/>
                <a:gd name="T71" fmla="*/ 28 h 32"/>
                <a:gd name="T72" fmla="*/ 5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5 w 32"/>
                <a:gd name="T81" fmla="*/ 32 h 32"/>
                <a:gd name="T82" fmla="*/ 15 w 32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5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75" name="Freeform 83"/>
            <p:cNvSpPr>
              <a:spLocks noChangeAspect="1"/>
            </p:cNvSpPr>
            <p:nvPr/>
          </p:nvSpPr>
          <p:spPr bwMode="auto">
            <a:xfrm>
              <a:off x="3130" y="2149"/>
              <a:ext cx="33" cy="32"/>
            </a:xfrm>
            <a:custGeom>
              <a:avLst/>
              <a:gdLst>
                <a:gd name="T0" fmla="*/ 15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2 h 32"/>
                <a:gd name="T16" fmla="*/ 31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7 w 33"/>
                <a:gd name="T41" fmla="*/ 0 h 32"/>
                <a:gd name="T42" fmla="*/ 13 w 33"/>
                <a:gd name="T43" fmla="*/ 0 h 32"/>
                <a:gd name="T44" fmla="*/ 11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2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1 w 33"/>
                <a:gd name="T77" fmla="*/ 32 h 32"/>
                <a:gd name="T78" fmla="*/ 13 w 33"/>
                <a:gd name="T79" fmla="*/ 32 h 32"/>
                <a:gd name="T80" fmla="*/ 17 w 33"/>
                <a:gd name="T81" fmla="*/ 32 h 32"/>
                <a:gd name="T82" fmla="*/ 17 w 33"/>
                <a:gd name="T83" fmla="*/ 32 h 32"/>
                <a:gd name="T84" fmla="*/ 15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2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76" name="Rectangle 84"/>
            <p:cNvSpPr>
              <a:spLocks noChangeAspect="1" noChangeArrowheads="1"/>
            </p:cNvSpPr>
            <p:nvPr/>
          </p:nvSpPr>
          <p:spPr bwMode="auto">
            <a:xfrm>
              <a:off x="2289" y="163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77" name="Rectangle 85"/>
            <p:cNvSpPr>
              <a:spLocks noChangeAspect="1" noChangeArrowheads="1"/>
            </p:cNvSpPr>
            <p:nvPr/>
          </p:nvSpPr>
          <p:spPr bwMode="auto">
            <a:xfrm>
              <a:off x="2306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78" name="Rectangle 86"/>
            <p:cNvSpPr>
              <a:spLocks noChangeAspect="1" noChangeArrowheads="1"/>
            </p:cNvSpPr>
            <p:nvPr/>
          </p:nvSpPr>
          <p:spPr bwMode="auto">
            <a:xfrm>
              <a:off x="2343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79" name="Rectangle 87"/>
            <p:cNvSpPr>
              <a:spLocks noChangeAspect="1" noChangeArrowheads="1"/>
            </p:cNvSpPr>
            <p:nvPr/>
          </p:nvSpPr>
          <p:spPr bwMode="auto">
            <a:xfrm>
              <a:off x="2377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80" name="Rectangle 88"/>
            <p:cNvSpPr>
              <a:spLocks noChangeAspect="1" noChangeArrowheads="1"/>
            </p:cNvSpPr>
            <p:nvPr/>
          </p:nvSpPr>
          <p:spPr bwMode="auto">
            <a:xfrm>
              <a:off x="2414" y="1637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x</a:t>
              </a:r>
              <a:endParaRPr lang="en-US" sz="2000">
                <a:effectLst/>
              </a:endParaRPr>
            </a:p>
          </p:txBody>
        </p:sp>
        <p:sp>
          <p:nvSpPr>
            <p:cNvPr id="2235481" name="Rectangle 89"/>
            <p:cNvSpPr>
              <a:spLocks noChangeAspect="1" noChangeArrowheads="1"/>
            </p:cNvSpPr>
            <p:nvPr/>
          </p:nvSpPr>
          <p:spPr bwMode="auto">
            <a:xfrm>
              <a:off x="2345" y="174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82" name="Rectangle 90"/>
            <p:cNvSpPr>
              <a:spLocks noChangeAspect="1" noChangeArrowheads="1"/>
            </p:cNvSpPr>
            <p:nvPr/>
          </p:nvSpPr>
          <p:spPr bwMode="auto">
            <a:xfrm>
              <a:off x="2345" y="18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3" name="Rectangle 91"/>
            <p:cNvSpPr>
              <a:spLocks noChangeAspect="1" noChangeArrowheads="1"/>
            </p:cNvSpPr>
            <p:nvPr/>
          </p:nvSpPr>
          <p:spPr bwMode="auto">
            <a:xfrm>
              <a:off x="2345" y="19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84" name="Rectangle 92"/>
            <p:cNvSpPr>
              <a:spLocks noChangeAspect="1" noChangeArrowheads="1"/>
            </p:cNvSpPr>
            <p:nvPr/>
          </p:nvSpPr>
          <p:spPr bwMode="auto">
            <a:xfrm>
              <a:off x="2287" y="241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5" name="Rectangle 93"/>
            <p:cNvSpPr>
              <a:spLocks noChangeAspect="1" noChangeArrowheads="1"/>
            </p:cNvSpPr>
            <p:nvPr/>
          </p:nvSpPr>
          <p:spPr bwMode="auto">
            <a:xfrm>
              <a:off x="2322" y="241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86" name="Rectangle 94"/>
            <p:cNvSpPr>
              <a:spLocks noChangeAspect="1" noChangeArrowheads="1"/>
            </p:cNvSpPr>
            <p:nvPr/>
          </p:nvSpPr>
          <p:spPr bwMode="auto">
            <a:xfrm>
              <a:off x="2358" y="241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87" name="Rectangle 95"/>
            <p:cNvSpPr>
              <a:spLocks noChangeAspect="1" noChangeArrowheads="1"/>
            </p:cNvSpPr>
            <p:nvPr/>
          </p:nvSpPr>
          <p:spPr bwMode="auto">
            <a:xfrm>
              <a:off x="2393" y="241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8" name="Rectangle 96"/>
            <p:cNvSpPr>
              <a:spLocks noChangeAspect="1" noChangeArrowheads="1"/>
            </p:cNvSpPr>
            <p:nvPr/>
          </p:nvSpPr>
          <p:spPr bwMode="auto">
            <a:xfrm>
              <a:off x="2287" y="25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9" name="Rectangle 97"/>
            <p:cNvSpPr>
              <a:spLocks noChangeAspect="1" noChangeArrowheads="1"/>
            </p:cNvSpPr>
            <p:nvPr/>
          </p:nvSpPr>
          <p:spPr bwMode="auto">
            <a:xfrm>
              <a:off x="2322" y="25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90" name="Rectangle 98"/>
            <p:cNvSpPr>
              <a:spLocks noChangeAspect="1" noChangeArrowheads="1"/>
            </p:cNvSpPr>
            <p:nvPr/>
          </p:nvSpPr>
          <p:spPr bwMode="auto">
            <a:xfrm>
              <a:off x="2358" y="250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1" name="Rectangle 99"/>
            <p:cNvSpPr>
              <a:spLocks noChangeAspect="1" noChangeArrowheads="1"/>
            </p:cNvSpPr>
            <p:nvPr/>
          </p:nvSpPr>
          <p:spPr bwMode="auto">
            <a:xfrm>
              <a:off x="2393" y="250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2" name="Rectangle 100"/>
            <p:cNvSpPr>
              <a:spLocks noChangeAspect="1" noChangeArrowheads="1"/>
            </p:cNvSpPr>
            <p:nvPr/>
          </p:nvSpPr>
          <p:spPr bwMode="auto">
            <a:xfrm>
              <a:off x="2287" y="260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93" name="Rectangle 101"/>
            <p:cNvSpPr>
              <a:spLocks noChangeAspect="1" noChangeArrowheads="1"/>
            </p:cNvSpPr>
            <p:nvPr/>
          </p:nvSpPr>
          <p:spPr bwMode="auto">
            <a:xfrm>
              <a:off x="2322" y="260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94" name="Rectangle 102"/>
            <p:cNvSpPr>
              <a:spLocks noChangeAspect="1" noChangeArrowheads="1"/>
            </p:cNvSpPr>
            <p:nvPr/>
          </p:nvSpPr>
          <p:spPr bwMode="auto">
            <a:xfrm>
              <a:off x="2358" y="260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5" name="Rectangle 103"/>
            <p:cNvSpPr>
              <a:spLocks noChangeAspect="1" noChangeArrowheads="1"/>
            </p:cNvSpPr>
            <p:nvPr/>
          </p:nvSpPr>
          <p:spPr bwMode="auto">
            <a:xfrm>
              <a:off x="2393" y="260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496" name="Freeform 104"/>
            <p:cNvSpPr>
              <a:spLocks noChangeAspect="1"/>
            </p:cNvSpPr>
            <p:nvPr/>
          </p:nvSpPr>
          <p:spPr bwMode="auto">
            <a:xfrm>
              <a:off x="2358" y="2058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8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2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4 w 12"/>
                <a:gd name="T75" fmla="*/ 12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7" name="Freeform 105"/>
            <p:cNvSpPr>
              <a:spLocks noChangeAspect="1"/>
            </p:cNvSpPr>
            <p:nvPr/>
          </p:nvSpPr>
          <p:spPr bwMode="auto">
            <a:xfrm>
              <a:off x="2398" y="2058"/>
              <a:ext cx="12" cy="12"/>
            </a:xfrm>
            <a:custGeom>
              <a:avLst/>
              <a:gdLst>
                <a:gd name="T0" fmla="*/ 4 w 12"/>
                <a:gd name="T1" fmla="*/ 12 h 12"/>
                <a:gd name="T2" fmla="*/ 6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0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0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6 w 12"/>
                <a:gd name="T39" fmla="*/ 0 h 12"/>
                <a:gd name="T40" fmla="*/ 6 w 12"/>
                <a:gd name="T41" fmla="*/ 0 h 12"/>
                <a:gd name="T42" fmla="*/ 4 w 12"/>
                <a:gd name="T43" fmla="*/ 0 h 12"/>
                <a:gd name="T44" fmla="*/ 4 w 12"/>
                <a:gd name="T45" fmla="*/ 0 h 12"/>
                <a:gd name="T46" fmla="*/ 2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2 w 12"/>
                <a:gd name="T75" fmla="*/ 12 h 12"/>
                <a:gd name="T76" fmla="*/ 4 w 12"/>
                <a:gd name="T77" fmla="*/ 12 h 12"/>
                <a:gd name="T78" fmla="*/ 4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4 w 12"/>
                <a:gd name="T8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8" name="Freeform 106"/>
            <p:cNvSpPr>
              <a:spLocks noChangeAspect="1"/>
            </p:cNvSpPr>
            <p:nvPr/>
          </p:nvSpPr>
          <p:spPr bwMode="auto">
            <a:xfrm>
              <a:off x="2318" y="2058"/>
              <a:ext cx="11" cy="12"/>
            </a:xfrm>
            <a:custGeom>
              <a:avLst/>
              <a:gdLst>
                <a:gd name="T0" fmla="*/ 6 w 11"/>
                <a:gd name="T1" fmla="*/ 12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2 h 12"/>
                <a:gd name="T8" fmla="*/ 9 w 11"/>
                <a:gd name="T9" fmla="*/ 12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10 h 12"/>
                <a:gd name="T16" fmla="*/ 11 w 11"/>
                <a:gd name="T17" fmla="*/ 8 h 12"/>
                <a:gd name="T18" fmla="*/ 11 w 11"/>
                <a:gd name="T19" fmla="*/ 8 h 12"/>
                <a:gd name="T20" fmla="*/ 11 w 11"/>
                <a:gd name="T21" fmla="*/ 6 h 12"/>
                <a:gd name="T22" fmla="*/ 11 w 11"/>
                <a:gd name="T23" fmla="*/ 6 h 12"/>
                <a:gd name="T24" fmla="*/ 11 w 11"/>
                <a:gd name="T25" fmla="*/ 4 h 12"/>
                <a:gd name="T26" fmla="*/ 11 w 11"/>
                <a:gd name="T27" fmla="*/ 4 h 12"/>
                <a:gd name="T28" fmla="*/ 11 w 11"/>
                <a:gd name="T29" fmla="*/ 2 h 12"/>
                <a:gd name="T30" fmla="*/ 9 w 11"/>
                <a:gd name="T31" fmla="*/ 2 h 12"/>
                <a:gd name="T32" fmla="*/ 9 w 11"/>
                <a:gd name="T33" fmla="*/ 2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2 h 12"/>
                <a:gd name="T50" fmla="*/ 2 w 11"/>
                <a:gd name="T51" fmla="*/ 2 h 12"/>
                <a:gd name="T52" fmla="*/ 2 w 11"/>
                <a:gd name="T53" fmla="*/ 2 h 12"/>
                <a:gd name="T54" fmla="*/ 0 w 11"/>
                <a:gd name="T55" fmla="*/ 4 h 12"/>
                <a:gd name="T56" fmla="*/ 0 w 11"/>
                <a:gd name="T57" fmla="*/ 4 h 12"/>
                <a:gd name="T58" fmla="*/ 0 w 11"/>
                <a:gd name="T59" fmla="*/ 6 h 12"/>
                <a:gd name="T60" fmla="*/ 0 w 11"/>
                <a:gd name="T61" fmla="*/ 6 h 12"/>
                <a:gd name="T62" fmla="*/ 0 w 11"/>
                <a:gd name="T63" fmla="*/ 8 h 12"/>
                <a:gd name="T64" fmla="*/ 0 w 11"/>
                <a:gd name="T65" fmla="*/ 8 h 12"/>
                <a:gd name="T66" fmla="*/ 0 w 11"/>
                <a:gd name="T67" fmla="*/ 10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2 h 12"/>
                <a:gd name="T74" fmla="*/ 4 w 11"/>
                <a:gd name="T75" fmla="*/ 12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9" name="Freeform 107"/>
            <p:cNvSpPr>
              <a:spLocks noChangeAspect="1"/>
            </p:cNvSpPr>
            <p:nvPr/>
          </p:nvSpPr>
          <p:spPr bwMode="auto">
            <a:xfrm>
              <a:off x="2747" y="1007"/>
              <a:ext cx="11" cy="13"/>
            </a:xfrm>
            <a:custGeom>
              <a:avLst/>
              <a:gdLst>
                <a:gd name="T0" fmla="*/ 6 w 11"/>
                <a:gd name="T1" fmla="*/ 11 h 13"/>
                <a:gd name="T2" fmla="*/ 8 w 11"/>
                <a:gd name="T3" fmla="*/ 13 h 13"/>
                <a:gd name="T4" fmla="*/ 8 w 11"/>
                <a:gd name="T5" fmla="*/ 13 h 13"/>
                <a:gd name="T6" fmla="*/ 8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11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11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8 w 11"/>
                <a:gd name="T35" fmla="*/ 2 h 13"/>
                <a:gd name="T36" fmla="*/ 8 w 11"/>
                <a:gd name="T37" fmla="*/ 2 h 13"/>
                <a:gd name="T38" fmla="*/ 8 w 11"/>
                <a:gd name="T39" fmla="*/ 0 h 13"/>
                <a:gd name="T40" fmla="*/ 6 w 11"/>
                <a:gd name="T41" fmla="*/ 0 h 13"/>
                <a:gd name="T42" fmla="*/ 6 w 11"/>
                <a:gd name="T43" fmla="*/ 0 h 13"/>
                <a:gd name="T44" fmla="*/ 4 w 11"/>
                <a:gd name="T45" fmla="*/ 2 h 13"/>
                <a:gd name="T46" fmla="*/ 4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0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0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4 w 11"/>
                <a:gd name="T75" fmla="*/ 11 h 13"/>
                <a:gd name="T76" fmla="*/ 4 w 11"/>
                <a:gd name="T77" fmla="*/ 13 h 13"/>
                <a:gd name="T78" fmla="*/ 6 w 11"/>
                <a:gd name="T79" fmla="*/ 13 h 13"/>
                <a:gd name="T80" fmla="*/ 6 w 11"/>
                <a:gd name="T81" fmla="*/ 13 h 13"/>
                <a:gd name="T82" fmla="*/ 6 w 11"/>
                <a:gd name="T83" fmla="*/ 13 h 13"/>
                <a:gd name="T84" fmla="*/ 6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6" y="11"/>
                  </a:moveTo>
                  <a:lnTo>
                    <a:pt x="8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0" name="Freeform 108"/>
            <p:cNvSpPr>
              <a:spLocks noChangeAspect="1"/>
            </p:cNvSpPr>
            <p:nvPr/>
          </p:nvSpPr>
          <p:spPr bwMode="auto">
            <a:xfrm>
              <a:off x="2787" y="1007"/>
              <a:ext cx="12" cy="13"/>
            </a:xfrm>
            <a:custGeom>
              <a:avLst/>
              <a:gdLst>
                <a:gd name="T0" fmla="*/ 4 w 12"/>
                <a:gd name="T1" fmla="*/ 11 h 13"/>
                <a:gd name="T2" fmla="*/ 6 w 12"/>
                <a:gd name="T3" fmla="*/ 13 h 13"/>
                <a:gd name="T4" fmla="*/ 8 w 12"/>
                <a:gd name="T5" fmla="*/ 13 h 13"/>
                <a:gd name="T6" fmla="*/ 8 w 12"/>
                <a:gd name="T7" fmla="*/ 11 h 13"/>
                <a:gd name="T8" fmla="*/ 10 w 12"/>
                <a:gd name="T9" fmla="*/ 11 h 13"/>
                <a:gd name="T10" fmla="*/ 10 w 12"/>
                <a:gd name="T11" fmla="*/ 11 h 13"/>
                <a:gd name="T12" fmla="*/ 10 w 12"/>
                <a:gd name="T13" fmla="*/ 9 h 13"/>
                <a:gd name="T14" fmla="*/ 12 w 12"/>
                <a:gd name="T15" fmla="*/ 9 h 13"/>
                <a:gd name="T16" fmla="*/ 12 w 12"/>
                <a:gd name="T17" fmla="*/ 9 h 13"/>
                <a:gd name="T18" fmla="*/ 12 w 12"/>
                <a:gd name="T19" fmla="*/ 7 h 13"/>
                <a:gd name="T20" fmla="*/ 12 w 12"/>
                <a:gd name="T21" fmla="*/ 7 h 13"/>
                <a:gd name="T22" fmla="*/ 12 w 12"/>
                <a:gd name="T23" fmla="*/ 6 h 13"/>
                <a:gd name="T24" fmla="*/ 12 w 12"/>
                <a:gd name="T25" fmla="*/ 6 h 13"/>
                <a:gd name="T26" fmla="*/ 12 w 12"/>
                <a:gd name="T27" fmla="*/ 4 h 13"/>
                <a:gd name="T28" fmla="*/ 10 w 12"/>
                <a:gd name="T29" fmla="*/ 4 h 13"/>
                <a:gd name="T30" fmla="*/ 10 w 12"/>
                <a:gd name="T31" fmla="*/ 2 h 13"/>
                <a:gd name="T32" fmla="*/ 10 w 12"/>
                <a:gd name="T33" fmla="*/ 2 h 13"/>
                <a:gd name="T34" fmla="*/ 8 w 12"/>
                <a:gd name="T35" fmla="*/ 2 h 13"/>
                <a:gd name="T36" fmla="*/ 8 w 12"/>
                <a:gd name="T37" fmla="*/ 2 h 13"/>
                <a:gd name="T38" fmla="*/ 6 w 12"/>
                <a:gd name="T39" fmla="*/ 0 h 13"/>
                <a:gd name="T40" fmla="*/ 6 w 12"/>
                <a:gd name="T41" fmla="*/ 0 h 13"/>
                <a:gd name="T42" fmla="*/ 4 w 12"/>
                <a:gd name="T43" fmla="*/ 0 h 13"/>
                <a:gd name="T44" fmla="*/ 4 w 12"/>
                <a:gd name="T45" fmla="*/ 2 h 13"/>
                <a:gd name="T46" fmla="*/ 2 w 12"/>
                <a:gd name="T47" fmla="*/ 2 h 13"/>
                <a:gd name="T48" fmla="*/ 2 w 12"/>
                <a:gd name="T49" fmla="*/ 2 h 13"/>
                <a:gd name="T50" fmla="*/ 2 w 12"/>
                <a:gd name="T51" fmla="*/ 2 h 13"/>
                <a:gd name="T52" fmla="*/ 0 w 12"/>
                <a:gd name="T53" fmla="*/ 4 h 13"/>
                <a:gd name="T54" fmla="*/ 0 w 12"/>
                <a:gd name="T55" fmla="*/ 4 h 13"/>
                <a:gd name="T56" fmla="*/ 0 w 12"/>
                <a:gd name="T57" fmla="*/ 6 h 13"/>
                <a:gd name="T58" fmla="*/ 0 w 12"/>
                <a:gd name="T59" fmla="*/ 6 h 13"/>
                <a:gd name="T60" fmla="*/ 0 w 12"/>
                <a:gd name="T61" fmla="*/ 7 h 13"/>
                <a:gd name="T62" fmla="*/ 0 w 12"/>
                <a:gd name="T63" fmla="*/ 7 h 13"/>
                <a:gd name="T64" fmla="*/ 0 w 12"/>
                <a:gd name="T65" fmla="*/ 9 h 13"/>
                <a:gd name="T66" fmla="*/ 0 w 12"/>
                <a:gd name="T67" fmla="*/ 9 h 13"/>
                <a:gd name="T68" fmla="*/ 0 w 12"/>
                <a:gd name="T69" fmla="*/ 9 h 13"/>
                <a:gd name="T70" fmla="*/ 2 w 12"/>
                <a:gd name="T71" fmla="*/ 11 h 13"/>
                <a:gd name="T72" fmla="*/ 2 w 12"/>
                <a:gd name="T73" fmla="*/ 11 h 13"/>
                <a:gd name="T74" fmla="*/ 2 w 12"/>
                <a:gd name="T75" fmla="*/ 11 h 13"/>
                <a:gd name="T76" fmla="*/ 4 w 12"/>
                <a:gd name="T77" fmla="*/ 13 h 13"/>
                <a:gd name="T78" fmla="*/ 4 w 12"/>
                <a:gd name="T79" fmla="*/ 13 h 13"/>
                <a:gd name="T80" fmla="*/ 6 w 12"/>
                <a:gd name="T81" fmla="*/ 13 h 13"/>
                <a:gd name="T82" fmla="*/ 6 w 12"/>
                <a:gd name="T83" fmla="*/ 13 h 13"/>
                <a:gd name="T84" fmla="*/ 4 w 12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3">
                  <a:moveTo>
                    <a:pt x="4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1" name="Freeform 109"/>
            <p:cNvSpPr>
              <a:spLocks noChangeAspect="1"/>
            </p:cNvSpPr>
            <p:nvPr/>
          </p:nvSpPr>
          <p:spPr bwMode="auto">
            <a:xfrm>
              <a:off x="2707" y="1007"/>
              <a:ext cx="11" cy="13"/>
            </a:xfrm>
            <a:custGeom>
              <a:avLst/>
              <a:gdLst>
                <a:gd name="T0" fmla="*/ 5 w 11"/>
                <a:gd name="T1" fmla="*/ 11 h 13"/>
                <a:gd name="T2" fmla="*/ 7 w 11"/>
                <a:gd name="T3" fmla="*/ 13 h 13"/>
                <a:gd name="T4" fmla="*/ 7 w 11"/>
                <a:gd name="T5" fmla="*/ 13 h 13"/>
                <a:gd name="T6" fmla="*/ 9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11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11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9 w 11"/>
                <a:gd name="T35" fmla="*/ 2 h 13"/>
                <a:gd name="T36" fmla="*/ 7 w 11"/>
                <a:gd name="T37" fmla="*/ 2 h 13"/>
                <a:gd name="T38" fmla="*/ 7 w 11"/>
                <a:gd name="T39" fmla="*/ 0 h 13"/>
                <a:gd name="T40" fmla="*/ 5 w 11"/>
                <a:gd name="T41" fmla="*/ 0 h 13"/>
                <a:gd name="T42" fmla="*/ 5 w 11"/>
                <a:gd name="T43" fmla="*/ 0 h 13"/>
                <a:gd name="T44" fmla="*/ 3 w 11"/>
                <a:gd name="T45" fmla="*/ 2 h 13"/>
                <a:gd name="T46" fmla="*/ 3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2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2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3 w 11"/>
                <a:gd name="T75" fmla="*/ 11 h 13"/>
                <a:gd name="T76" fmla="*/ 3 w 11"/>
                <a:gd name="T77" fmla="*/ 13 h 13"/>
                <a:gd name="T78" fmla="*/ 5 w 11"/>
                <a:gd name="T79" fmla="*/ 13 h 13"/>
                <a:gd name="T80" fmla="*/ 5 w 11"/>
                <a:gd name="T81" fmla="*/ 13 h 13"/>
                <a:gd name="T82" fmla="*/ 5 w 11"/>
                <a:gd name="T83" fmla="*/ 13 h 13"/>
                <a:gd name="T84" fmla="*/ 5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5" y="11"/>
                  </a:moveTo>
                  <a:lnTo>
                    <a:pt x="7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2" name="Freeform 110"/>
            <p:cNvSpPr>
              <a:spLocks noChangeAspect="1"/>
            </p:cNvSpPr>
            <p:nvPr/>
          </p:nvSpPr>
          <p:spPr bwMode="auto">
            <a:xfrm>
              <a:off x="3149" y="1007"/>
              <a:ext cx="12" cy="13"/>
            </a:xfrm>
            <a:custGeom>
              <a:avLst/>
              <a:gdLst>
                <a:gd name="T0" fmla="*/ 4 w 12"/>
                <a:gd name="T1" fmla="*/ 11 h 13"/>
                <a:gd name="T2" fmla="*/ 6 w 12"/>
                <a:gd name="T3" fmla="*/ 13 h 13"/>
                <a:gd name="T4" fmla="*/ 8 w 12"/>
                <a:gd name="T5" fmla="*/ 13 h 13"/>
                <a:gd name="T6" fmla="*/ 8 w 12"/>
                <a:gd name="T7" fmla="*/ 11 h 13"/>
                <a:gd name="T8" fmla="*/ 10 w 12"/>
                <a:gd name="T9" fmla="*/ 11 h 13"/>
                <a:gd name="T10" fmla="*/ 10 w 12"/>
                <a:gd name="T11" fmla="*/ 11 h 13"/>
                <a:gd name="T12" fmla="*/ 10 w 12"/>
                <a:gd name="T13" fmla="*/ 9 h 13"/>
                <a:gd name="T14" fmla="*/ 12 w 12"/>
                <a:gd name="T15" fmla="*/ 9 h 13"/>
                <a:gd name="T16" fmla="*/ 12 w 12"/>
                <a:gd name="T17" fmla="*/ 9 h 13"/>
                <a:gd name="T18" fmla="*/ 12 w 12"/>
                <a:gd name="T19" fmla="*/ 7 h 13"/>
                <a:gd name="T20" fmla="*/ 12 w 12"/>
                <a:gd name="T21" fmla="*/ 7 h 13"/>
                <a:gd name="T22" fmla="*/ 12 w 12"/>
                <a:gd name="T23" fmla="*/ 6 h 13"/>
                <a:gd name="T24" fmla="*/ 12 w 12"/>
                <a:gd name="T25" fmla="*/ 6 h 13"/>
                <a:gd name="T26" fmla="*/ 12 w 12"/>
                <a:gd name="T27" fmla="*/ 4 h 13"/>
                <a:gd name="T28" fmla="*/ 10 w 12"/>
                <a:gd name="T29" fmla="*/ 4 h 13"/>
                <a:gd name="T30" fmla="*/ 10 w 12"/>
                <a:gd name="T31" fmla="*/ 2 h 13"/>
                <a:gd name="T32" fmla="*/ 10 w 12"/>
                <a:gd name="T33" fmla="*/ 2 h 13"/>
                <a:gd name="T34" fmla="*/ 8 w 12"/>
                <a:gd name="T35" fmla="*/ 2 h 13"/>
                <a:gd name="T36" fmla="*/ 8 w 12"/>
                <a:gd name="T37" fmla="*/ 2 h 13"/>
                <a:gd name="T38" fmla="*/ 6 w 12"/>
                <a:gd name="T39" fmla="*/ 0 h 13"/>
                <a:gd name="T40" fmla="*/ 6 w 12"/>
                <a:gd name="T41" fmla="*/ 0 h 13"/>
                <a:gd name="T42" fmla="*/ 4 w 12"/>
                <a:gd name="T43" fmla="*/ 0 h 13"/>
                <a:gd name="T44" fmla="*/ 4 w 12"/>
                <a:gd name="T45" fmla="*/ 2 h 13"/>
                <a:gd name="T46" fmla="*/ 2 w 12"/>
                <a:gd name="T47" fmla="*/ 2 h 13"/>
                <a:gd name="T48" fmla="*/ 2 w 12"/>
                <a:gd name="T49" fmla="*/ 2 h 13"/>
                <a:gd name="T50" fmla="*/ 2 w 12"/>
                <a:gd name="T51" fmla="*/ 2 h 13"/>
                <a:gd name="T52" fmla="*/ 0 w 12"/>
                <a:gd name="T53" fmla="*/ 4 h 13"/>
                <a:gd name="T54" fmla="*/ 0 w 12"/>
                <a:gd name="T55" fmla="*/ 4 h 13"/>
                <a:gd name="T56" fmla="*/ 0 w 12"/>
                <a:gd name="T57" fmla="*/ 6 h 13"/>
                <a:gd name="T58" fmla="*/ 0 w 12"/>
                <a:gd name="T59" fmla="*/ 6 h 13"/>
                <a:gd name="T60" fmla="*/ 0 w 12"/>
                <a:gd name="T61" fmla="*/ 7 h 13"/>
                <a:gd name="T62" fmla="*/ 0 w 12"/>
                <a:gd name="T63" fmla="*/ 7 h 13"/>
                <a:gd name="T64" fmla="*/ 0 w 12"/>
                <a:gd name="T65" fmla="*/ 9 h 13"/>
                <a:gd name="T66" fmla="*/ 0 w 12"/>
                <a:gd name="T67" fmla="*/ 9 h 13"/>
                <a:gd name="T68" fmla="*/ 0 w 12"/>
                <a:gd name="T69" fmla="*/ 9 h 13"/>
                <a:gd name="T70" fmla="*/ 2 w 12"/>
                <a:gd name="T71" fmla="*/ 11 h 13"/>
                <a:gd name="T72" fmla="*/ 2 w 12"/>
                <a:gd name="T73" fmla="*/ 11 h 13"/>
                <a:gd name="T74" fmla="*/ 2 w 12"/>
                <a:gd name="T75" fmla="*/ 11 h 13"/>
                <a:gd name="T76" fmla="*/ 4 w 12"/>
                <a:gd name="T77" fmla="*/ 13 h 13"/>
                <a:gd name="T78" fmla="*/ 4 w 12"/>
                <a:gd name="T79" fmla="*/ 13 h 13"/>
                <a:gd name="T80" fmla="*/ 6 w 12"/>
                <a:gd name="T81" fmla="*/ 13 h 13"/>
                <a:gd name="T82" fmla="*/ 6 w 12"/>
                <a:gd name="T83" fmla="*/ 13 h 13"/>
                <a:gd name="T84" fmla="*/ 4 w 12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3">
                  <a:moveTo>
                    <a:pt x="4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3" name="Freeform 111"/>
            <p:cNvSpPr>
              <a:spLocks noChangeAspect="1"/>
            </p:cNvSpPr>
            <p:nvPr/>
          </p:nvSpPr>
          <p:spPr bwMode="auto">
            <a:xfrm>
              <a:off x="3187" y="1007"/>
              <a:ext cx="14" cy="13"/>
            </a:xfrm>
            <a:custGeom>
              <a:avLst/>
              <a:gdLst>
                <a:gd name="T0" fmla="*/ 6 w 14"/>
                <a:gd name="T1" fmla="*/ 11 h 13"/>
                <a:gd name="T2" fmla="*/ 8 w 14"/>
                <a:gd name="T3" fmla="*/ 13 h 13"/>
                <a:gd name="T4" fmla="*/ 10 w 14"/>
                <a:gd name="T5" fmla="*/ 13 h 13"/>
                <a:gd name="T6" fmla="*/ 10 w 14"/>
                <a:gd name="T7" fmla="*/ 11 h 13"/>
                <a:gd name="T8" fmla="*/ 10 w 14"/>
                <a:gd name="T9" fmla="*/ 11 h 13"/>
                <a:gd name="T10" fmla="*/ 12 w 14"/>
                <a:gd name="T11" fmla="*/ 11 h 13"/>
                <a:gd name="T12" fmla="*/ 12 w 14"/>
                <a:gd name="T13" fmla="*/ 9 h 13"/>
                <a:gd name="T14" fmla="*/ 12 w 14"/>
                <a:gd name="T15" fmla="*/ 9 h 13"/>
                <a:gd name="T16" fmla="*/ 14 w 14"/>
                <a:gd name="T17" fmla="*/ 9 h 13"/>
                <a:gd name="T18" fmla="*/ 14 w 14"/>
                <a:gd name="T19" fmla="*/ 7 h 13"/>
                <a:gd name="T20" fmla="*/ 14 w 14"/>
                <a:gd name="T21" fmla="*/ 7 h 13"/>
                <a:gd name="T22" fmla="*/ 14 w 14"/>
                <a:gd name="T23" fmla="*/ 6 h 13"/>
                <a:gd name="T24" fmla="*/ 14 w 14"/>
                <a:gd name="T25" fmla="*/ 6 h 13"/>
                <a:gd name="T26" fmla="*/ 12 w 14"/>
                <a:gd name="T27" fmla="*/ 4 h 13"/>
                <a:gd name="T28" fmla="*/ 12 w 14"/>
                <a:gd name="T29" fmla="*/ 4 h 13"/>
                <a:gd name="T30" fmla="*/ 12 w 14"/>
                <a:gd name="T31" fmla="*/ 2 h 13"/>
                <a:gd name="T32" fmla="*/ 10 w 14"/>
                <a:gd name="T33" fmla="*/ 2 h 13"/>
                <a:gd name="T34" fmla="*/ 10 w 14"/>
                <a:gd name="T35" fmla="*/ 2 h 13"/>
                <a:gd name="T36" fmla="*/ 10 w 14"/>
                <a:gd name="T37" fmla="*/ 2 h 13"/>
                <a:gd name="T38" fmla="*/ 8 w 14"/>
                <a:gd name="T39" fmla="*/ 0 h 13"/>
                <a:gd name="T40" fmla="*/ 8 w 14"/>
                <a:gd name="T41" fmla="*/ 0 h 13"/>
                <a:gd name="T42" fmla="*/ 6 w 14"/>
                <a:gd name="T43" fmla="*/ 0 h 13"/>
                <a:gd name="T44" fmla="*/ 6 w 14"/>
                <a:gd name="T45" fmla="*/ 2 h 13"/>
                <a:gd name="T46" fmla="*/ 4 w 14"/>
                <a:gd name="T47" fmla="*/ 2 h 13"/>
                <a:gd name="T48" fmla="*/ 4 w 14"/>
                <a:gd name="T49" fmla="*/ 2 h 13"/>
                <a:gd name="T50" fmla="*/ 2 w 14"/>
                <a:gd name="T51" fmla="*/ 2 h 13"/>
                <a:gd name="T52" fmla="*/ 2 w 14"/>
                <a:gd name="T53" fmla="*/ 4 h 13"/>
                <a:gd name="T54" fmla="*/ 2 w 14"/>
                <a:gd name="T55" fmla="*/ 4 h 13"/>
                <a:gd name="T56" fmla="*/ 2 w 14"/>
                <a:gd name="T57" fmla="*/ 6 h 13"/>
                <a:gd name="T58" fmla="*/ 0 w 14"/>
                <a:gd name="T59" fmla="*/ 6 h 13"/>
                <a:gd name="T60" fmla="*/ 0 w 14"/>
                <a:gd name="T61" fmla="*/ 7 h 13"/>
                <a:gd name="T62" fmla="*/ 0 w 14"/>
                <a:gd name="T63" fmla="*/ 7 h 13"/>
                <a:gd name="T64" fmla="*/ 2 w 14"/>
                <a:gd name="T65" fmla="*/ 9 h 13"/>
                <a:gd name="T66" fmla="*/ 2 w 14"/>
                <a:gd name="T67" fmla="*/ 9 h 13"/>
                <a:gd name="T68" fmla="*/ 2 w 14"/>
                <a:gd name="T69" fmla="*/ 9 h 13"/>
                <a:gd name="T70" fmla="*/ 2 w 14"/>
                <a:gd name="T71" fmla="*/ 11 h 13"/>
                <a:gd name="T72" fmla="*/ 4 w 14"/>
                <a:gd name="T73" fmla="*/ 11 h 13"/>
                <a:gd name="T74" fmla="*/ 4 w 14"/>
                <a:gd name="T75" fmla="*/ 11 h 13"/>
                <a:gd name="T76" fmla="*/ 6 w 14"/>
                <a:gd name="T77" fmla="*/ 13 h 13"/>
                <a:gd name="T78" fmla="*/ 6 w 14"/>
                <a:gd name="T79" fmla="*/ 13 h 13"/>
                <a:gd name="T80" fmla="*/ 8 w 14"/>
                <a:gd name="T81" fmla="*/ 13 h 13"/>
                <a:gd name="T82" fmla="*/ 8 w 14"/>
                <a:gd name="T83" fmla="*/ 13 h 13"/>
                <a:gd name="T84" fmla="*/ 6 w 14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13">
                  <a:moveTo>
                    <a:pt x="6" y="11"/>
                  </a:moveTo>
                  <a:lnTo>
                    <a:pt x="8" y="13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4" name="Freeform 112"/>
            <p:cNvSpPr>
              <a:spLocks noChangeAspect="1"/>
            </p:cNvSpPr>
            <p:nvPr/>
          </p:nvSpPr>
          <p:spPr bwMode="auto">
            <a:xfrm>
              <a:off x="3109" y="1007"/>
              <a:ext cx="11" cy="13"/>
            </a:xfrm>
            <a:custGeom>
              <a:avLst/>
              <a:gdLst>
                <a:gd name="T0" fmla="*/ 6 w 11"/>
                <a:gd name="T1" fmla="*/ 11 h 13"/>
                <a:gd name="T2" fmla="*/ 6 w 11"/>
                <a:gd name="T3" fmla="*/ 13 h 13"/>
                <a:gd name="T4" fmla="*/ 8 w 11"/>
                <a:gd name="T5" fmla="*/ 13 h 13"/>
                <a:gd name="T6" fmla="*/ 8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9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9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8 w 11"/>
                <a:gd name="T35" fmla="*/ 2 h 13"/>
                <a:gd name="T36" fmla="*/ 8 w 11"/>
                <a:gd name="T37" fmla="*/ 2 h 13"/>
                <a:gd name="T38" fmla="*/ 6 w 11"/>
                <a:gd name="T39" fmla="*/ 0 h 13"/>
                <a:gd name="T40" fmla="*/ 6 w 11"/>
                <a:gd name="T41" fmla="*/ 0 h 13"/>
                <a:gd name="T42" fmla="*/ 4 w 11"/>
                <a:gd name="T43" fmla="*/ 0 h 13"/>
                <a:gd name="T44" fmla="*/ 4 w 11"/>
                <a:gd name="T45" fmla="*/ 2 h 13"/>
                <a:gd name="T46" fmla="*/ 2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0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0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2 w 11"/>
                <a:gd name="T75" fmla="*/ 11 h 13"/>
                <a:gd name="T76" fmla="*/ 4 w 11"/>
                <a:gd name="T77" fmla="*/ 13 h 13"/>
                <a:gd name="T78" fmla="*/ 4 w 11"/>
                <a:gd name="T79" fmla="*/ 13 h 13"/>
                <a:gd name="T80" fmla="*/ 6 w 11"/>
                <a:gd name="T81" fmla="*/ 13 h 13"/>
                <a:gd name="T82" fmla="*/ 6 w 11"/>
                <a:gd name="T83" fmla="*/ 13 h 13"/>
                <a:gd name="T84" fmla="*/ 6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6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5" name="Freeform 113"/>
            <p:cNvSpPr>
              <a:spLocks noChangeAspect="1"/>
            </p:cNvSpPr>
            <p:nvPr/>
          </p:nvSpPr>
          <p:spPr bwMode="auto">
            <a:xfrm>
              <a:off x="2358" y="2250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8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2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4 w 12"/>
                <a:gd name="T75" fmla="*/ 12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6" name="Freeform 114"/>
            <p:cNvSpPr>
              <a:spLocks noChangeAspect="1"/>
            </p:cNvSpPr>
            <p:nvPr/>
          </p:nvSpPr>
          <p:spPr bwMode="auto">
            <a:xfrm>
              <a:off x="2398" y="2250"/>
              <a:ext cx="12" cy="12"/>
            </a:xfrm>
            <a:custGeom>
              <a:avLst/>
              <a:gdLst>
                <a:gd name="T0" fmla="*/ 4 w 12"/>
                <a:gd name="T1" fmla="*/ 12 h 12"/>
                <a:gd name="T2" fmla="*/ 6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0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0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6 w 12"/>
                <a:gd name="T39" fmla="*/ 0 h 12"/>
                <a:gd name="T40" fmla="*/ 6 w 12"/>
                <a:gd name="T41" fmla="*/ 0 h 12"/>
                <a:gd name="T42" fmla="*/ 4 w 12"/>
                <a:gd name="T43" fmla="*/ 0 h 12"/>
                <a:gd name="T44" fmla="*/ 4 w 12"/>
                <a:gd name="T45" fmla="*/ 0 h 12"/>
                <a:gd name="T46" fmla="*/ 2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2 w 12"/>
                <a:gd name="T75" fmla="*/ 12 h 12"/>
                <a:gd name="T76" fmla="*/ 4 w 12"/>
                <a:gd name="T77" fmla="*/ 12 h 12"/>
                <a:gd name="T78" fmla="*/ 4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4 w 12"/>
                <a:gd name="T8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7" name="Freeform 115"/>
            <p:cNvSpPr>
              <a:spLocks noChangeAspect="1"/>
            </p:cNvSpPr>
            <p:nvPr/>
          </p:nvSpPr>
          <p:spPr bwMode="auto">
            <a:xfrm>
              <a:off x="2318" y="2250"/>
              <a:ext cx="11" cy="12"/>
            </a:xfrm>
            <a:custGeom>
              <a:avLst/>
              <a:gdLst>
                <a:gd name="T0" fmla="*/ 6 w 11"/>
                <a:gd name="T1" fmla="*/ 12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2 h 12"/>
                <a:gd name="T8" fmla="*/ 9 w 11"/>
                <a:gd name="T9" fmla="*/ 12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10 h 12"/>
                <a:gd name="T16" fmla="*/ 11 w 11"/>
                <a:gd name="T17" fmla="*/ 8 h 12"/>
                <a:gd name="T18" fmla="*/ 11 w 11"/>
                <a:gd name="T19" fmla="*/ 8 h 12"/>
                <a:gd name="T20" fmla="*/ 11 w 11"/>
                <a:gd name="T21" fmla="*/ 6 h 12"/>
                <a:gd name="T22" fmla="*/ 11 w 11"/>
                <a:gd name="T23" fmla="*/ 6 h 12"/>
                <a:gd name="T24" fmla="*/ 11 w 11"/>
                <a:gd name="T25" fmla="*/ 4 h 12"/>
                <a:gd name="T26" fmla="*/ 11 w 11"/>
                <a:gd name="T27" fmla="*/ 4 h 12"/>
                <a:gd name="T28" fmla="*/ 11 w 11"/>
                <a:gd name="T29" fmla="*/ 2 h 12"/>
                <a:gd name="T30" fmla="*/ 9 w 11"/>
                <a:gd name="T31" fmla="*/ 2 h 12"/>
                <a:gd name="T32" fmla="*/ 9 w 11"/>
                <a:gd name="T33" fmla="*/ 2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2 h 12"/>
                <a:gd name="T50" fmla="*/ 2 w 11"/>
                <a:gd name="T51" fmla="*/ 2 h 12"/>
                <a:gd name="T52" fmla="*/ 2 w 11"/>
                <a:gd name="T53" fmla="*/ 2 h 12"/>
                <a:gd name="T54" fmla="*/ 0 w 11"/>
                <a:gd name="T55" fmla="*/ 4 h 12"/>
                <a:gd name="T56" fmla="*/ 0 w 11"/>
                <a:gd name="T57" fmla="*/ 4 h 12"/>
                <a:gd name="T58" fmla="*/ 0 w 11"/>
                <a:gd name="T59" fmla="*/ 6 h 12"/>
                <a:gd name="T60" fmla="*/ 0 w 11"/>
                <a:gd name="T61" fmla="*/ 6 h 12"/>
                <a:gd name="T62" fmla="*/ 0 w 11"/>
                <a:gd name="T63" fmla="*/ 8 h 12"/>
                <a:gd name="T64" fmla="*/ 0 w 11"/>
                <a:gd name="T65" fmla="*/ 8 h 12"/>
                <a:gd name="T66" fmla="*/ 0 w 11"/>
                <a:gd name="T67" fmla="*/ 10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2 h 12"/>
                <a:gd name="T74" fmla="*/ 4 w 11"/>
                <a:gd name="T75" fmla="*/ 12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8" name="Freeform 116"/>
            <p:cNvSpPr>
              <a:spLocks noChangeAspect="1"/>
            </p:cNvSpPr>
            <p:nvPr/>
          </p:nvSpPr>
          <p:spPr bwMode="auto">
            <a:xfrm>
              <a:off x="2358" y="2346"/>
              <a:ext cx="12" cy="11"/>
            </a:xfrm>
            <a:custGeom>
              <a:avLst/>
              <a:gdLst>
                <a:gd name="T0" fmla="*/ 6 w 12"/>
                <a:gd name="T1" fmla="*/ 11 h 11"/>
                <a:gd name="T2" fmla="*/ 8 w 12"/>
                <a:gd name="T3" fmla="*/ 11 h 11"/>
                <a:gd name="T4" fmla="*/ 8 w 12"/>
                <a:gd name="T5" fmla="*/ 11 h 11"/>
                <a:gd name="T6" fmla="*/ 8 w 12"/>
                <a:gd name="T7" fmla="*/ 11 h 11"/>
                <a:gd name="T8" fmla="*/ 10 w 12"/>
                <a:gd name="T9" fmla="*/ 11 h 11"/>
                <a:gd name="T10" fmla="*/ 10 w 12"/>
                <a:gd name="T11" fmla="*/ 9 h 11"/>
                <a:gd name="T12" fmla="*/ 12 w 12"/>
                <a:gd name="T13" fmla="*/ 9 h 11"/>
                <a:gd name="T14" fmla="*/ 12 w 12"/>
                <a:gd name="T15" fmla="*/ 9 h 11"/>
                <a:gd name="T16" fmla="*/ 12 w 12"/>
                <a:gd name="T17" fmla="*/ 7 h 11"/>
                <a:gd name="T18" fmla="*/ 12 w 12"/>
                <a:gd name="T19" fmla="*/ 7 h 11"/>
                <a:gd name="T20" fmla="*/ 12 w 12"/>
                <a:gd name="T21" fmla="*/ 6 h 11"/>
                <a:gd name="T22" fmla="*/ 12 w 12"/>
                <a:gd name="T23" fmla="*/ 6 h 11"/>
                <a:gd name="T24" fmla="*/ 12 w 12"/>
                <a:gd name="T25" fmla="*/ 4 h 11"/>
                <a:gd name="T26" fmla="*/ 12 w 12"/>
                <a:gd name="T27" fmla="*/ 4 h 11"/>
                <a:gd name="T28" fmla="*/ 12 w 12"/>
                <a:gd name="T29" fmla="*/ 2 h 11"/>
                <a:gd name="T30" fmla="*/ 10 w 12"/>
                <a:gd name="T31" fmla="*/ 2 h 11"/>
                <a:gd name="T32" fmla="*/ 10 w 12"/>
                <a:gd name="T33" fmla="*/ 2 h 11"/>
                <a:gd name="T34" fmla="*/ 8 w 12"/>
                <a:gd name="T35" fmla="*/ 0 h 11"/>
                <a:gd name="T36" fmla="*/ 8 w 12"/>
                <a:gd name="T37" fmla="*/ 0 h 11"/>
                <a:gd name="T38" fmla="*/ 8 w 12"/>
                <a:gd name="T39" fmla="*/ 0 h 11"/>
                <a:gd name="T40" fmla="*/ 6 w 12"/>
                <a:gd name="T41" fmla="*/ 0 h 11"/>
                <a:gd name="T42" fmla="*/ 6 w 12"/>
                <a:gd name="T43" fmla="*/ 0 h 11"/>
                <a:gd name="T44" fmla="*/ 4 w 12"/>
                <a:gd name="T45" fmla="*/ 0 h 11"/>
                <a:gd name="T46" fmla="*/ 4 w 12"/>
                <a:gd name="T47" fmla="*/ 0 h 11"/>
                <a:gd name="T48" fmla="*/ 2 w 12"/>
                <a:gd name="T49" fmla="*/ 2 h 11"/>
                <a:gd name="T50" fmla="*/ 2 w 12"/>
                <a:gd name="T51" fmla="*/ 2 h 11"/>
                <a:gd name="T52" fmla="*/ 0 w 12"/>
                <a:gd name="T53" fmla="*/ 2 h 11"/>
                <a:gd name="T54" fmla="*/ 0 w 12"/>
                <a:gd name="T55" fmla="*/ 4 h 11"/>
                <a:gd name="T56" fmla="*/ 0 w 12"/>
                <a:gd name="T57" fmla="*/ 4 h 11"/>
                <a:gd name="T58" fmla="*/ 0 w 12"/>
                <a:gd name="T59" fmla="*/ 6 h 11"/>
                <a:gd name="T60" fmla="*/ 0 w 12"/>
                <a:gd name="T61" fmla="*/ 6 h 11"/>
                <a:gd name="T62" fmla="*/ 0 w 12"/>
                <a:gd name="T63" fmla="*/ 7 h 11"/>
                <a:gd name="T64" fmla="*/ 0 w 12"/>
                <a:gd name="T65" fmla="*/ 7 h 11"/>
                <a:gd name="T66" fmla="*/ 0 w 12"/>
                <a:gd name="T67" fmla="*/ 9 h 11"/>
                <a:gd name="T68" fmla="*/ 0 w 12"/>
                <a:gd name="T69" fmla="*/ 9 h 11"/>
                <a:gd name="T70" fmla="*/ 2 w 12"/>
                <a:gd name="T71" fmla="*/ 9 h 11"/>
                <a:gd name="T72" fmla="*/ 2 w 12"/>
                <a:gd name="T73" fmla="*/ 11 h 11"/>
                <a:gd name="T74" fmla="*/ 4 w 12"/>
                <a:gd name="T75" fmla="*/ 11 h 11"/>
                <a:gd name="T76" fmla="*/ 4 w 12"/>
                <a:gd name="T77" fmla="*/ 11 h 11"/>
                <a:gd name="T78" fmla="*/ 6 w 12"/>
                <a:gd name="T79" fmla="*/ 11 h 11"/>
                <a:gd name="T80" fmla="*/ 6 w 12"/>
                <a:gd name="T81" fmla="*/ 11 h 11"/>
                <a:gd name="T82" fmla="*/ 6 w 12"/>
                <a:gd name="T8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9" name="Freeform 117"/>
            <p:cNvSpPr>
              <a:spLocks noChangeAspect="1"/>
            </p:cNvSpPr>
            <p:nvPr/>
          </p:nvSpPr>
          <p:spPr bwMode="auto">
            <a:xfrm>
              <a:off x="2398" y="2346"/>
              <a:ext cx="12" cy="11"/>
            </a:xfrm>
            <a:custGeom>
              <a:avLst/>
              <a:gdLst>
                <a:gd name="T0" fmla="*/ 4 w 12"/>
                <a:gd name="T1" fmla="*/ 11 h 11"/>
                <a:gd name="T2" fmla="*/ 6 w 12"/>
                <a:gd name="T3" fmla="*/ 11 h 11"/>
                <a:gd name="T4" fmla="*/ 8 w 12"/>
                <a:gd name="T5" fmla="*/ 11 h 11"/>
                <a:gd name="T6" fmla="*/ 8 w 12"/>
                <a:gd name="T7" fmla="*/ 11 h 11"/>
                <a:gd name="T8" fmla="*/ 10 w 12"/>
                <a:gd name="T9" fmla="*/ 11 h 11"/>
                <a:gd name="T10" fmla="*/ 10 w 12"/>
                <a:gd name="T11" fmla="*/ 9 h 11"/>
                <a:gd name="T12" fmla="*/ 10 w 12"/>
                <a:gd name="T13" fmla="*/ 9 h 11"/>
                <a:gd name="T14" fmla="*/ 12 w 12"/>
                <a:gd name="T15" fmla="*/ 9 h 11"/>
                <a:gd name="T16" fmla="*/ 12 w 12"/>
                <a:gd name="T17" fmla="*/ 7 h 11"/>
                <a:gd name="T18" fmla="*/ 12 w 12"/>
                <a:gd name="T19" fmla="*/ 7 h 11"/>
                <a:gd name="T20" fmla="*/ 12 w 12"/>
                <a:gd name="T21" fmla="*/ 6 h 11"/>
                <a:gd name="T22" fmla="*/ 12 w 12"/>
                <a:gd name="T23" fmla="*/ 6 h 11"/>
                <a:gd name="T24" fmla="*/ 12 w 12"/>
                <a:gd name="T25" fmla="*/ 4 h 11"/>
                <a:gd name="T26" fmla="*/ 12 w 12"/>
                <a:gd name="T27" fmla="*/ 4 h 11"/>
                <a:gd name="T28" fmla="*/ 10 w 12"/>
                <a:gd name="T29" fmla="*/ 2 h 11"/>
                <a:gd name="T30" fmla="*/ 10 w 12"/>
                <a:gd name="T31" fmla="*/ 2 h 11"/>
                <a:gd name="T32" fmla="*/ 10 w 12"/>
                <a:gd name="T33" fmla="*/ 2 h 11"/>
                <a:gd name="T34" fmla="*/ 8 w 12"/>
                <a:gd name="T35" fmla="*/ 0 h 11"/>
                <a:gd name="T36" fmla="*/ 8 w 12"/>
                <a:gd name="T37" fmla="*/ 0 h 11"/>
                <a:gd name="T38" fmla="*/ 6 w 12"/>
                <a:gd name="T39" fmla="*/ 0 h 11"/>
                <a:gd name="T40" fmla="*/ 6 w 12"/>
                <a:gd name="T41" fmla="*/ 0 h 11"/>
                <a:gd name="T42" fmla="*/ 4 w 12"/>
                <a:gd name="T43" fmla="*/ 0 h 11"/>
                <a:gd name="T44" fmla="*/ 4 w 12"/>
                <a:gd name="T45" fmla="*/ 0 h 11"/>
                <a:gd name="T46" fmla="*/ 2 w 12"/>
                <a:gd name="T47" fmla="*/ 0 h 11"/>
                <a:gd name="T48" fmla="*/ 2 w 12"/>
                <a:gd name="T49" fmla="*/ 2 h 11"/>
                <a:gd name="T50" fmla="*/ 2 w 12"/>
                <a:gd name="T51" fmla="*/ 2 h 11"/>
                <a:gd name="T52" fmla="*/ 0 w 12"/>
                <a:gd name="T53" fmla="*/ 2 h 11"/>
                <a:gd name="T54" fmla="*/ 0 w 12"/>
                <a:gd name="T55" fmla="*/ 4 h 11"/>
                <a:gd name="T56" fmla="*/ 0 w 12"/>
                <a:gd name="T57" fmla="*/ 4 h 11"/>
                <a:gd name="T58" fmla="*/ 0 w 12"/>
                <a:gd name="T59" fmla="*/ 6 h 11"/>
                <a:gd name="T60" fmla="*/ 0 w 12"/>
                <a:gd name="T61" fmla="*/ 6 h 11"/>
                <a:gd name="T62" fmla="*/ 0 w 12"/>
                <a:gd name="T63" fmla="*/ 7 h 11"/>
                <a:gd name="T64" fmla="*/ 0 w 12"/>
                <a:gd name="T65" fmla="*/ 7 h 11"/>
                <a:gd name="T66" fmla="*/ 0 w 12"/>
                <a:gd name="T67" fmla="*/ 9 h 11"/>
                <a:gd name="T68" fmla="*/ 0 w 12"/>
                <a:gd name="T69" fmla="*/ 9 h 11"/>
                <a:gd name="T70" fmla="*/ 2 w 12"/>
                <a:gd name="T71" fmla="*/ 9 h 11"/>
                <a:gd name="T72" fmla="*/ 2 w 12"/>
                <a:gd name="T73" fmla="*/ 11 h 11"/>
                <a:gd name="T74" fmla="*/ 2 w 12"/>
                <a:gd name="T75" fmla="*/ 11 h 11"/>
                <a:gd name="T76" fmla="*/ 4 w 12"/>
                <a:gd name="T77" fmla="*/ 11 h 11"/>
                <a:gd name="T78" fmla="*/ 4 w 12"/>
                <a:gd name="T79" fmla="*/ 11 h 11"/>
                <a:gd name="T80" fmla="*/ 6 w 12"/>
                <a:gd name="T81" fmla="*/ 11 h 11"/>
                <a:gd name="T82" fmla="*/ 6 w 12"/>
                <a:gd name="T83" fmla="*/ 11 h 11"/>
                <a:gd name="T84" fmla="*/ 4 w 12"/>
                <a:gd name="T8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10" name="Freeform 118"/>
            <p:cNvSpPr>
              <a:spLocks noChangeAspect="1"/>
            </p:cNvSpPr>
            <p:nvPr/>
          </p:nvSpPr>
          <p:spPr bwMode="auto">
            <a:xfrm>
              <a:off x="2318" y="2346"/>
              <a:ext cx="11" cy="11"/>
            </a:xfrm>
            <a:custGeom>
              <a:avLst/>
              <a:gdLst>
                <a:gd name="T0" fmla="*/ 6 w 11"/>
                <a:gd name="T1" fmla="*/ 11 h 11"/>
                <a:gd name="T2" fmla="*/ 8 w 11"/>
                <a:gd name="T3" fmla="*/ 11 h 11"/>
                <a:gd name="T4" fmla="*/ 8 w 11"/>
                <a:gd name="T5" fmla="*/ 11 h 11"/>
                <a:gd name="T6" fmla="*/ 9 w 11"/>
                <a:gd name="T7" fmla="*/ 11 h 11"/>
                <a:gd name="T8" fmla="*/ 9 w 11"/>
                <a:gd name="T9" fmla="*/ 11 h 11"/>
                <a:gd name="T10" fmla="*/ 9 w 11"/>
                <a:gd name="T11" fmla="*/ 9 h 11"/>
                <a:gd name="T12" fmla="*/ 11 w 11"/>
                <a:gd name="T13" fmla="*/ 9 h 11"/>
                <a:gd name="T14" fmla="*/ 11 w 11"/>
                <a:gd name="T15" fmla="*/ 9 h 11"/>
                <a:gd name="T16" fmla="*/ 11 w 11"/>
                <a:gd name="T17" fmla="*/ 7 h 11"/>
                <a:gd name="T18" fmla="*/ 11 w 11"/>
                <a:gd name="T19" fmla="*/ 7 h 11"/>
                <a:gd name="T20" fmla="*/ 11 w 11"/>
                <a:gd name="T21" fmla="*/ 6 h 11"/>
                <a:gd name="T22" fmla="*/ 11 w 11"/>
                <a:gd name="T23" fmla="*/ 6 h 11"/>
                <a:gd name="T24" fmla="*/ 11 w 11"/>
                <a:gd name="T25" fmla="*/ 4 h 11"/>
                <a:gd name="T26" fmla="*/ 11 w 11"/>
                <a:gd name="T27" fmla="*/ 4 h 11"/>
                <a:gd name="T28" fmla="*/ 11 w 11"/>
                <a:gd name="T29" fmla="*/ 2 h 11"/>
                <a:gd name="T30" fmla="*/ 9 w 11"/>
                <a:gd name="T31" fmla="*/ 2 h 11"/>
                <a:gd name="T32" fmla="*/ 9 w 11"/>
                <a:gd name="T33" fmla="*/ 2 h 11"/>
                <a:gd name="T34" fmla="*/ 9 w 11"/>
                <a:gd name="T35" fmla="*/ 0 h 11"/>
                <a:gd name="T36" fmla="*/ 8 w 11"/>
                <a:gd name="T37" fmla="*/ 0 h 11"/>
                <a:gd name="T38" fmla="*/ 8 w 11"/>
                <a:gd name="T39" fmla="*/ 0 h 11"/>
                <a:gd name="T40" fmla="*/ 6 w 11"/>
                <a:gd name="T41" fmla="*/ 0 h 11"/>
                <a:gd name="T42" fmla="*/ 6 w 11"/>
                <a:gd name="T43" fmla="*/ 0 h 11"/>
                <a:gd name="T44" fmla="*/ 4 w 11"/>
                <a:gd name="T45" fmla="*/ 0 h 11"/>
                <a:gd name="T46" fmla="*/ 4 w 11"/>
                <a:gd name="T47" fmla="*/ 0 h 11"/>
                <a:gd name="T48" fmla="*/ 2 w 11"/>
                <a:gd name="T49" fmla="*/ 2 h 11"/>
                <a:gd name="T50" fmla="*/ 2 w 11"/>
                <a:gd name="T51" fmla="*/ 2 h 11"/>
                <a:gd name="T52" fmla="*/ 2 w 11"/>
                <a:gd name="T53" fmla="*/ 2 h 11"/>
                <a:gd name="T54" fmla="*/ 0 w 11"/>
                <a:gd name="T55" fmla="*/ 4 h 11"/>
                <a:gd name="T56" fmla="*/ 0 w 11"/>
                <a:gd name="T57" fmla="*/ 4 h 11"/>
                <a:gd name="T58" fmla="*/ 0 w 11"/>
                <a:gd name="T59" fmla="*/ 6 h 11"/>
                <a:gd name="T60" fmla="*/ 0 w 11"/>
                <a:gd name="T61" fmla="*/ 6 h 11"/>
                <a:gd name="T62" fmla="*/ 0 w 11"/>
                <a:gd name="T63" fmla="*/ 7 h 11"/>
                <a:gd name="T64" fmla="*/ 0 w 11"/>
                <a:gd name="T65" fmla="*/ 7 h 11"/>
                <a:gd name="T66" fmla="*/ 0 w 11"/>
                <a:gd name="T67" fmla="*/ 9 h 11"/>
                <a:gd name="T68" fmla="*/ 2 w 11"/>
                <a:gd name="T69" fmla="*/ 9 h 11"/>
                <a:gd name="T70" fmla="*/ 2 w 11"/>
                <a:gd name="T71" fmla="*/ 9 h 11"/>
                <a:gd name="T72" fmla="*/ 2 w 11"/>
                <a:gd name="T73" fmla="*/ 11 h 11"/>
                <a:gd name="T74" fmla="*/ 4 w 11"/>
                <a:gd name="T75" fmla="*/ 11 h 11"/>
                <a:gd name="T76" fmla="*/ 4 w 11"/>
                <a:gd name="T77" fmla="*/ 11 h 11"/>
                <a:gd name="T78" fmla="*/ 6 w 11"/>
                <a:gd name="T79" fmla="*/ 11 h 11"/>
                <a:gd name="T80" fmla="*/ 6 w 11"/>
                <a:gd name="T81" fmla="*/ 11 h 11"/>
                <a:gd name="T82" fmla="*/ 6 w 11"/>
                <a:gd name="T8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11" name="Rectangle 119"/>
            <p:cNvSpPr>
              <a:spLocks noChangeAspect="1" noChangeArrowheads="1"/>
            </p:cNvSpPr>
            <p:nvPr/>
          </p:nvSpPr>
          <p:spPr bwMode="auto">
            <a:xfrm>
              <a:off x="2368" y="1291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12" name="Rectangle 120"/>
            <p:cNvSpPr>
              <a:spLocks noChangeAspect="1" noChangeArrowheads="1"/>
            </p:cNvSpPr>
            <p:nvPr/>
          </p:nvSpPr>
          <p:spPr bwMode="auto">
            <a:xfrm>
              <a:off x="2406" y="12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13" name="Rectangle 121"/>
            <p:cNvSpPr>
              <a:spLocks noChangeAspect="1" noChangeArrowheads="1"/>
            </p:cNvSpPr>
            <p:nvPr/>
          </p:nvSpPr>
          <p:spPr bwMode="auto">
            <a:xfrm>
              <a:off x="2442" y="12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514" name="Rectangle 122"/>
            <p:cNvSpPr>
              <a:spLocks noChangeAspect="1" noChangeArrowheads="1"/>
            </p:cNvSpPr>
            <p:nvPr/>
          </p:nvSpPr>
          <p:spPr bwMode="auto">
            <a:xfrm>
              <a:off x="2871" y="141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515" name="Rectangle 123"/>
            <p:cNvSpPr>
              <a:spLocks noChangeAspect="1" noChangeArrowheads="1"/>
            </p:cNvSpPr>
            <p:nvPr/>
          </p:nvSpPr>
          <p:spPr bwMode="auto">
            <a:xfrm>
              <a:off x="2889" y="141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516" name="Rectangle 124"/>
            <p:cNvSpPr>
              <a:spLocks noChangeAspect="1" noChangeArrowheads="1"/>
            </p:cNvSpPr>
            <p:nvPr/>
          </p:nvSpPr>
          <p:spPr bwMode="auto">
            <a:xfrm>
              <a:off x="2923" y="141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517" name="Rectangle 125"/>
            <p:cNvSpPr>
              <a:spLocks noChangeAspect="1" noChangeArrowheads="1"/>
            </p:cNvSpPr>
            <p:nvPr/>
          </p:nvSpPr>
          <p:spPr bwMode="auto">
            <a:xfrm>
              <a:off x="2959" y="141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518" name="Rectangle 126"/>
            <p:cNvSpPr>
              <a:spLocks noChangeAspect="1" noChangeArrowheads="1"/>
            </p:cNvSpPr>
            <p:nvPr/>
          </p:nvSpPr>
          <p:spPr bwMode="auto">
            <a:xfrm>
              <a:off x="2994" y="141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x</a:t>
              </a:r>
              <a:endParaRPr lang="en-US" sz="2000">
                <a:effectLst/>
              </a:endParaRPr>
            </a:p>
          </p:txBody>
        </p:sp>
        <p:sp>
          <p:nvSpPr>
            <p:cNvPr id="2235519" name="Freeform 127"/>
            <p:cNvSpPr>
              <a:spLocks noChangeAspect="1"/>
            </p:cNvSpPr>
            <p:nvPr/>
          </p:nvSpPr>
          <p:spPr bwMode="auto">
            <a:xfrm>
              <a:off x="2498" y="214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32 h 32"/>
                <a:gd name="T4" fmla="*/ 32 w 32"/>
                <a:gd name="T5" fmla="*/ 17 h 32"/>
                <a:gd name="T6" fmla="*/ 0 w 32"/>
                <a:gd name="T7" fmla="*/ 2 h 32"/>
                <a:gd name="T8" fmla="*/ 0 w 32"/>
                <a:gd name="T9" fmla="*/ 2 h 32"/>
                <a:gd name="T10" fmla="*/ 0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0" name="Freeform 128"/>
            <p:cNvSpPr>
              <a:spLocks noChangeAspect="1"/>
            </p:cNvSpPr>
            <p:nvPr/>
          </p:nvSpPr>
          <p:spPr bwMode="auto">
            <a:xfrm>
              <a:off x="2006" y="1195"/>
              <a:ext cx="1124" cy="967"/>
            </a:xfrm>
            <a:custGeom>
              <a:avLst/>
              <a:gdLst>
                <a:gd name="T0" fmla="*/ 1124 w 1124"/>
                <a:gd name="T1" fmla="*/ 0 h 967"/>
                <a:gd name="T2" fmla="*/ 1124 w 1124"/>
                <a:gd name="T3" fmla="*/ 312 h 967"/>
                <a:gd name="T4" fmla="*/ 0 w 1124"/>
                <a:gd name="T5" fmla="*/ 312 h 967"/>
                <a:gd name="T6" fmla="*/ 0 w 1124"/>
                <a:gd name="T7" fmla="*/ 967 h 967"/>
                <a:gd name="T8" fmla="*/ 503 w 1124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967">
                  <a:moveTo>
                    <a:pt x="1124" y="0"/>
                  </a:moveTo>
                  <a:lnTo>
                    <a:pt x="1124" y="312"/>
                  </a:lnTo>
                  <a:lnTo>
                    <a:pt x="0" y="312"/>
                  </a:lnTo>
                  <a:lnTo>
                    <a:pt x="0" y="967"/>
                  </a:lnTo>
                  <a:lnTo>
                    <a:pt x="503" y="9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1" name="Rectangle 129"/>
            <p:cNvSpPr>
              <a:spLocks noChangeAspect="1" noChangeArrowheads="1"/>
            </p:cNvSpPr>
            <p:nvPr/>
          </p:nvSpPr>
          <p:spPr bwMode="auto">
            <a:xfrm>
              <a:off x="1726" y="1254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35522" name="Rectangle 130"/>
            <p:cNvSpPr>
              <a:spLocks noChangeAspect="1" noChangeArrowheads="1"/>
            </p:cNvSpPr>
            <p:nvPr/>
          </p:nvSpPr>
          <p:spPr bwMode="auto">
            <a:xfrm>
              <a:off x="1772" y="1254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523" name="Rectangle 131"/>
            <p:cNvSpPr>
              <a:spLocks noChangeAspect="1" noChangeArrowheads="1"/>
            </p:cNvSpPr>
            <p:nvPr/>
          </p:nvSpPr>
          <p:spPr bwMode="auto">
            <a:xfrm>
              <a:off x="1787" y="1254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24" name="Freeform 132"/>
            <p:cNvSpPr>
              <a:spLocks noChangeAspect="1"/>
            </p:cNvSpPr>
            <p:nvPr/>
          </p:nvSpPr>
          <p:spPr bwMode="auto">
            <a:xfrm>
              <a:off x="3944" y="1346"/>
              <a:ext cx="33" cy="32"/>
            </a:xfrm>
            <a:custGeom>
              <a:avLst/>
              <a:gdLst>
                <a:gd name="T0" fmla="*/ 0 w 33"/>
                <a:gd name="T1" fmla="*/ 32 h 32"/>
                <a:gd name="T2" fmla="*/ 33 w 33"/>
                <a:gd name="T3" fmla="*/ 32 h 32"/>
                <a:gd name="T4" fmla="*/ 17 w 33"/>
                <a:gd name="T5" fmla="*/ 0 h 32"/>
                <a:gd name="T6" fmla="*/ 0 w 33"/>
                <a:gd name="T7" fmla="*/ 32 h 32"/>
                <a:gd name="T8" fmla="*/ 0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33" y="32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5" name="Rectangle 133"/>
            <p:cNvSpPr>
              <a:spLocks noChangeAspect="1" noChangeArrowheads="1"/>
            </p:cNvSpPr>
            <p:nvPr/>
          </p:nvSpPr>
          <p:spPr bwMode="auto">
            <a:xfrm>
              <a:off x="3894" y="1254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526" name="Rectangle 134"/>
            <p:cNvSpPr>
              <a:spLocks noChangeAspect="1" noChangeArrowheads="1"/>
            </p:cNvSpPr>
            <p:nvPr/>
          </p:nvSpPr>
          <p:spPr bwMode="auto">
            <a:xfrm>
              <a:off x="3940" y="125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27" name="Rectangle 135"/>
            <p:cNvSpPr>
              <a:spLocks noChangeAspect="1" noChangeArrowheads="1"/>
            </p:cNvSpPr>
            <p:nvPr/>
          </p:nvSpPr>
          <p:spPr bwMode="auto">
            <a:xfrm>
              <a:off x="3975" y="1254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28" name="Rectangle 136"/>
            <p:cNvSpPr>
              <a:spLocks noChangeAspect="1" noChangeArrowheads="1"/>
            </p:cNvSpPr>
            <p:nvPr/>
          </p:nvSpPr>
          <p:spPr bwMode="auto">
            <a:xfrm>
              <a:off x="3994" y="125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29" name="Freeform 137"/>
            <p:cNvSpPr>
              <a:spLocks noChangeAspect="1"/>
            </p:cNvSpPr>
            <p:nvPr/>
          </p:nvSpPr>
          <p:spPr bwMode="auto">
            <a:xfrm>
              <a:off x="2544" y="3166"/>
              <a:ext cx="126" cy="149"/>
            </a:xfrm>
            <a:custGeom>
              <a:avLst/>
              <a:gdLst>
                <a:gd name="T0" fmla="*/ 0 w 126"/>
                <a:gd name="T1" fmla="*/ 88 h 149"/>
                <a:gd name="T2" fmla="*/ 2 w 126"/>
                <a:gd name="T3" fmla="*/ 99 h 149"/>
                <a:gd name="T4" fmla="*/ 4 w 126"/>
                <a:gd name="T5" fmla="*/ 109 h 149"/>
                <a:gd name="T6" fmla="*/ 8 w 126"/>
                <a:gd name="T7" fmla="*/ 117 h 149"/>
                <a:gd name="T8" fmla="*/ 13 w 126"/>
                <a:gd name="T9" fmla="*/ 124 h 149"/>
                <a:gd name="T10" fmla="*/ 19 w 126"/>
                <a:gd name="T11" fmla="*/ 132 h 149"/>
                <a:gd name="T12" fmla="*/ 27 w 126"/>
                <a:gd name="T13" fmla="*/ 138 h 149"/>
                <a:gd name="T14" fmla="*/ 34 w 126"/>
                <a:gd name="T15" fmla="*/ 143 h 149"/>
                <a:gd name="T16" fmla="*/ 44 w 126"/>
                <a:gd name="T17" fmla="*/ 147 h 149"/>
                <a:gd name="T18" fmla="*/ 53 w 126"/>
                <a:gd name="T19" fmla="*/ 149 h 149"/>
                <a:gd name="T20" fmla="*/ 63 w 126"/>
                <a:gd name="T21" fmla="*/ 149 h 149"/>
                <a:gd name="T22" fmla="*/ 75 w 126"/>
                <a:gd name="T23" fmla="*/ 149 h 149"/>
                <a:gd name="T24" fmla="*/ 84 w 126"/>
                <a:gd name="T25" fmla="*/ 147 h 149"/>
                <a:gd name="T26" fmla="*/ 92 w 126"/>
                <a:gd name="T27" fmla="*/ 143 h 149"/>
                <a:gd name="T28" fmla="*/ 101 w 126"/>
                <a:gd name="T29" fmla="*/ 138 h 149"/>
                <a:gd name="T30" fmla="*/ 107 w 126"/>
                <a:gd name="T31" fmla="*/ 132 h 149"/>
                <a:gd name="T32" fmla="*/ 115 w 126"/>
                <a:gd name="T33" fmla="*/ 124 h 149"/>
                <a:gd name="T34" fmla="*/ 119 w 126"/>
                <a:gd name="T35" fmla="*/ 117 h 149"/>
                <a:gd name="T36" fmla="*/ 122 w 126"/>
                <a:gd name="T37" fmla="*/ 109 h 149"/>
                <a:gd name="T38" fmla="*/ 126 w 126"/>
                <a:gd name="T39" fmla="*/ 99 h 149"/>
                <a:gd name="T40" fmla="*/ 126 w 126"/>
                <a:gd name="T41" fmla="*/ 90 h 149"/>
                <a:gd name="T42" fmla="*/ 126 w 126"/>
                <a:gd name="T43" fmla="*/ 0 h 149"/>
                <a:gd name="T44" fmla="*/ 2 w 126"/>
                <a:gd name="T45" fmla="*/ 0 h 149"/>
                <a:gd name="T46" fmla="*/ 2 w 126"/>
                <a:gd name="T47" fmla="*/ 90 h 149"/>
                <a:gd name="T48" fmla="*/ 2 w 126"/>
                <a:gd name="T49" fmla="*/ 9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149">
                  <a:moveTo>
                    <a:pt x="0" y="88"/>
                  </a:moveTo>
                  <a:lnTo>
                    <a:pt x="2" y="99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3" y="124"/>
                  </a:lnTo>
                  <a:lnTo>
                    <a:pt x="19" y="132"/>
                  </a:lnTo>
                  <a:lnTo>
                    <a:pt x="27" y="138"/>
                  </a:lnTo>
                  <a:lnTo>
                    <a:pt x="34" y="143"/>
                  </a:lnTo>
                  <a:lnTo>
                    <a:pt x="44" y="147"/>
                  </a:lnTo>
                  <a:lnTo>
                    <a:pt x="53" y="149"/>
                  </a:lnTo>
                  <a:lnTo>
                    <a:pt x="63" y="149"/>
                  </a:lnTo>
                  <a:lnTo>
                    <a:pt x="75" y="149"/>
                  </a:lnTo>
                  <a:lnTo>
                    <a:pt x="84" y="147"/>
                  </a:lnTo>
                  <a:lnTo>
                    <a:pt x="92" y="143"/>
                  </a:lnTo>
                  <a:lnTo>
                    <a:pt x="101" y="138"/>
                  </a:lnTo>
                  <a:lnTo>
                    <a:pt x="107" y="132"/>
                  </a:lnTo>
                  <a:lnTo>
                    <a:pt x="115" y="124"/>
                  </a:lnTo>
                  <a:lnTo>
                    <a:pt x="119" y="117"/>
                  </a:lnTo>
                  <a:lnTo>
                    <a:pt x="122" y="109"/>
                  </a:lnTo>
                  <a:lnTo>
                    <a:pt x="126" y="99"/>
                  </a:lnTo>
                  <a:lnTo>
                    <a:pt x="126" y="90"/>
                  </a:lnTo>
                  <a:lnTo>
                    <a:pt x="126" y="0"/>
                  </a:lnTo>
                  <a:lnTo>
                    <a:pt x="2" y="0"/>
                  </a:lnTo>
                  <a:lnTo>
                    <a:pt x="2" y="90"/>
                  </a:lnTo>
                  <a:lnTo>
                    <a:pt x="2" y="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0" name="Rectangle 138"/>
            <p:cNvSpPr>
              <a:spLocks noChangeAspect="1" noChangeArrowheads="1"/>
            </p:cNvSpPr>
            <p:nvPr/>
          </p:nvSpPr>
          <p:spPr bwMode="auto">
            <a:xfrm>
              <a:off x="2755" y="2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31" name="Rectangle 139"/>
            <p:cNvSpPr>
              <a:spLocks noChangeAspect="1" noChangeArrowheads="1"/>
            </p:cNvSpPr>
            <p:nvPr/>
          </p:nvSpPr>
          <p:spPr bwMode="auto">
            <a:xfrm>
              <a:off x="2789" y="269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32" name="Line 140"/>
            <p:cNvSpPr>
              <a:spLocks noChangeAspect="1" noChangeShapeType="1"/>
            </p:cNvSpPr>
            <p:nvPr/>
          </p:nvSpPr>
          <p:spPr bwMode="auto">
            <a:xfrm>
              <a:off x="2561" y="2162"/>
              <a:ext cx="4" cy="10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3" name="Freeform 141"/>
            <p:cNvSpPr>
              <a:spLocks noChangeAspect="1"/>
            </p:cNvSpPr>
            <p:nvPr/>
          </p:nvSpPr>
          <p:spPr bwMode="auto">
            <a:xfrm>
              <a:off x="2590" y="3045"/>
              <a:ext cx="143" cy="119"/>
            </a:xfrm>
            <a:custGeom>
              <a:avLst/>
              <a:gdLst>
                <a:gd name="T0" fmla="*/ 142 w 143"/>
                <a:gd name="T1" fmla="*/ 0 h 119"/>
                <a:gd name="T2" fmla="*/ 143 w 143"/>
                <a:gd name="T3" fmla="*/ 59 h 119"/>
                <a:gd name="T4" fmla="*/ 0 w 143"/>
                <a:gd name="T5" fmla="*/ 59 h 119"/>
                <a:gd name="T6" fmla="*/ 0 w 143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19">
                  <a:moveTo>
                    <a:pt x="142" y="0"/>
                  </a:moveTo>
                  <a:lnTo>
                    <a:pt x="143" y="59"/>
                  </a:lnTo>
                  <a:lnTo>
                    <a:pt x="0" y="59"/>
                  </a:lnTo>
                  <a:lnTo>
                    <a:pt x="0" y="1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4" name="Freeform 142"/>
            <p:cNvSpPr>
              <a:spLocks noChangeAspect="1"/>
            </p:cNvSpPr>
            <p:nvPr/>
          </p:nvSpPr>
          <p:spPr bwMode="auto">
            <a:xfrm>
              <a:off x="1766" y="1373"/>
              <a:ext cx="841" cy="2002"/>
            </a:xfrm>
            <a:custGeom>
              <a:avLst/>
              <a:gdLst>
                <a:gd name="T0" fmla="*/ 841 w 841"/>
                <a:gd name="T1" fmla="*/ 1942 h 2002"/>
                <a:gd name="T2" fmla="*/ 841 w 841"/>
                <a:gd name="T3" fmla="*/ 2002 h 2002"/>
                <a:gd name="T4" fmla="*/ 0 w 841"/>
                <a:gd name="T5" fmla="*/ 2002 h 2002"/>
                <a:gd name="T6" fmla="*/ 0 w 841"/>
                <a:gd name="T7" fmla="*/ 0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2002">
                  <a:moveTo>
                    <a:pt x="841" y="1942"/>
                  </a:moveTo>
                  <a:lnTo>
                    <a:pt x="841" y="2002"/>
                  </a:lnTo>
                  <a:lnTo>
                    <a:pt x="0" y="200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5" name="Freeform 143"/>
            <p:cNvSpPr>
              <a:spLocks noChangeAspect="1"/>
            </p:cNvSpPr>
            <p:nvPr/>
          </p:nvSpPr>
          <p:spPr bwMode="auto">
            <a:xfrm>
              <a:off x="2624" y="2957"/>
              <a:ext cx="33" cy="32"/>
            </a:xfrm>
            <a:custGeom>
              <a:avLst/>
              <a:gdLst>
                <a:gd name="T0" fmla="*/ 0 w 33"/>
                <a:gd name="T1" fmla="*/ 0 h 32"/>
                <a:gd name="T2" fmla="*/ 2 w 33"/>
                <a:gd name="T3" fmla="*/ 32 h 32"/>
                <a:gd name="T4" fmla="*/ 33 w 33"/>
                <a:gd name="T5" fmla="*/ 15 h 32"/>
                <a:gd name="T6" fmla="*/ 2 w 33"/>
                <a:gd name="T7" fmla="*/ 0 h 32"/>
                <a:gd name="T8" fmla="*/ 2 w 33"/>
                <a:gd name="T9" fmla="*/ 0 h 32"/>
                <a:gd name="T10" fmla="*/ 0 w 3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2" y="32"/>
                  </a:lnTo>
                  <a:lnTo>
                    <a:pt x="33" y="1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6" name="Freeform 144"/>
            <p:cNvSpPr>
              <a:spLocks noChangeAspect="1"/>
            </p:cNvSpPr>
            <p:nvPr/>
          </p:nvSpPr>
          <p:spPr bwMode="auto">
            <a:xfrm>
              <a:off x="1870" y="1195"/>
              <a:ext cx="879" cy="1777"/>
            </a:xfrm>
            <a:custGeom>
              <a:avLst/>
              <a:gdLst>
                <a:gd name="T0" fmla="*/ 877 w 879"/>
                <a:gd name="T1" fmla="*/ 0 h 1777"/>
                <a:gd name="T2" fmla="*/ 879 w 879"/>
                <a:gd name="T3" fmla="*/ 191 h 1777"/>
                <a:gd name="T4" fmla="*/ 0 w 879"/>
                <a:gd name="T5" fmla="*/ 191 h 1777"/>
                <a:gd name="T6" fmla="*/ 0 w 879"/>
                <a:gd name="T7" fmla="*/ 1777 h 1777"/>
                <a:gd name="T8" fmla="*/ 756 w 879"/>
                <a:gd name="T9" fmla="*/ 1777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777">
                  <a:moveTo>
                    <a:pt x="877" y="0"/>
                  </a:moveTo>
                  <a:lnTo>
                    <a:pt x="879" y="191"/>
                  </a:lnTo>
                  <a:lnTo>
                    <a:pt x="0" y="191"/>
                  </a:lnTo>
                  <a:lnTo>
                    <a:pt x="0" y="1777"/>
                  </a:lnTo>
                  <a:lnTo>
                    <a:pt x="756" y="17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7" name="Freeform 145"/>
            <p:cNvSpPr>
              <a:spLocks noChangeAspect="1"/>
            </p:cNvSpPr>
            <p:nvPr/>
          </p:nvSpPr>
          <p:spPr bwMode="auto">
            <a:xfrm>
              <a:off x="3145" y="1367"/>
              <a:ext cx="816" cy="1515"/>
            </a:xfrm>
            <a:custGeom>
              <a:avLst/>
              <a:gdLst>
                <a:gd name="T0" fmla="*/ 0 w 816"/>
                <a:gd name="T1" fmla="*/ 801 h 1515"/>
                <a:gd name="T2" fmla="*/ 2 w 816"/>
                <a:gd name="T3" fmla="*/ 1515 h 1515"/>
                <a:gd name="T4" fmla="*/ 816 w 816"/>
                <a:gd name="T5" fmla="*/ 1515 h 1515"/>
                <a:gd name="T6" fmla="*/ 816 w 816"/>
                <a:gd name="T7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515">
                  <a:moveTo>
                    <a:pt x="0" y="801"/>
                  </a:moveTo>
                  <a:lnTo>
                    <a:pt x="2" y="1515"/>
                  </a:lnTo>
                  <a:lnTo>
                    <a:pt x="816" y="1515"/>
                  </a:lnTo>
                  <a:lnTo>
                    <a:pt x="816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8" name="Line 146"/>
            <p:cNvSpPr>
              <a:spLocks noChangeAspect="1" noChangeShapeType="1"/>
            </p:cNvSpPr>
            <p:nvPr/>
          </p:nvSpPr>
          <p:spPr bwMode="auto">
            <a:xfrm>
              <a:off x="3105" y="2756"/>
              <a:ext cx="8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9" name="Rectangle 147"/>
            <p:cNvSpPr>
              <a:spLocks noChangeAspect="1" noChangeArrowheads="1"/>
            </p:cNvSpPr>
            <p:nvPr/>
          </p:nvSpPr>
          <p:spPr bwMode="auto">
            <a:xfrm>
              <a:off x="3178" y="270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0" name="Rectangle 148"/>
            <p:cNvSpPr>
              <a:spLocks noChangeAspect="1" noChangeArrowheads="1"/>
            </p:cNvSpPr>
            <p:nvPr/>
          </p:nvSpPr>
          <p:spPr bwMode="auto">
            <a:xfrm>
              <a:off x="3212" y="270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41" name="Freeform 149"/>
            <p:cNvSpPr>
              <a:spLocks noChangeAspect="1"/>
            </p:cNvSpPr>
            <p:nvPr/>
          </p:nvSpPr>
          <p:spPr bwMode="auto">
            <a:xfrm>
              <a:off x="2663" y="2901"/>
              <a:ext cx="141" cy="144"/>
            </a:xfrm>
            <a:custGeom>
              <a:avLst/>
              <a:gdLst>
                <a:gd name="T0" fmla="*/ 70 w 141"/>
                <a:gd name="T1" fmla="*/ 142 h 144"/>
                <a:gd name="T2" fmla="*/ 82 w 141"/>
                <a:gd name="T3" fmla="*/ 142 h 144"/>
                <a:gd name="T4" fmla="*/ 93 w 141"/>
                <a:gd name="T5" fmla="*/ 140 h 144"/>
                <a:gd name="T6" fmla="*/ 103 w 141"/>
                <a:gd name="T7" fmla="*/ 134 h 144"/>
                <a:gd name="T8" fmla="*/ 113 w 141"/>
                <a:gd name="T9" fmla="*/ 129 h 144"/>
                <a:gd name="T10" fmla="*/ 122 w 141"/>
                <a:gd name="T11" fmla="*/ 123 h 144"/>
                <a:gd name="T12" fmla="*/ 128 w 141"/>
                <a:gd name="T13" fmla="*/ 113 h 144"/>
                <a:gd name="T14" fmla="*/ 134 w 141"/>
                <a:gd name="T15" fmla="*/ 106 h 144"/>
                <a:gd name="T16" fmla="*/ 139 w 141"/>
                <a:gd name="T17" fmla="*/ 94 h 144"/>
                <a:gd name="T18" fmla="*/ 141 w 141"/>
                <a:gd name="T19" fmla="*/ 83 h 144"/>
                <a:gd name="T20" fmla="*/ 141 w 141"/>
                <a:gd name="T21" fmla="*/ 71 h 144"/>
                <a:gd name="T22" fmla="*/ 141 w 141"/>
                <a:gd name="T23" fmla="*/ 60 h 144"/>
                <a:gd name="T24" fmla="*/ 139 w 141"/>
                <a:gd name="T25" fmla="*/ 50 h 144"/>
                <a:gd name="T26" fmla="*/ 134 w 141"/>
                <a:gd name="T27" fmla="*/ 39 h 144"/>
                <a:gd name="T28" fmla="*/ 128 w 141"/>
                <a:gd name="T29" fmla="*/ 31 h 144"/>
                <a:gd name="T30" fmla="*/ 122 w 141"/>
                <a:gd name="T31" fmla="*/ 21 h 144"/>
                <a:gd name="T32" fmla="*/ 113 w 141"/>
                <a:gd name="T33" fmla="*/ 14 h 144"/>
                <a:gd name="T34" fmla="*/ 103 w 141"/>
                <a:gd name="T35" fmla="*/ 8 h 144"/>
                <a:gd name="T36" fmla="*/ 93 w 141"/>
                <a:gd name="T37" fmla="*/ 4 h 144"/>
                <a:gd name="T38" fmla="*/ 82 w 141"/>
                <a:gd name="T39" fmla="*/ 2 h 144"/>
                <a:gd name="T40" fmla="*/ 70 w 141"/>
                <a:gd name="T41" fmla="*/ 0 h 144"/>
                <a:gd name="T42" fmla="*/ 59 w 141"/>
                <a:gd name="T43" fmla="*/ 2 h 144"/>
                <a:gd name="T44" fmla="*/ 49 w 141"/>
                <a:gd name="T45" fmla="*/ 4 h 144"/>
                <a:gd name="T46" fmla="*/ 38 w 141"/>
                <a:gd name="T47" fmla="*/ 8 h 144"/>
                <a:gd name="T48" fmla="*/ 28 w 141"/>
                <a:gd name="T49" fmla="*/ 14 h 144"/>
                <a:gd name="T50" fmla="*/ 21 w 141"/>
                <a:gd name="T51" fmla="*/ 21 h 144"/>
                <a:gd name="T52" fmla="*/ 13 w 141"/>
                <a:gd name="T53" fmla="*/ 31 h 144"/>
                <a:gd name="T54" fmla="*/ 7 w 141"/>
                <a:gd name="T55" fmla="*/ 39 h 144"/>
                <a:gd name="T56" fmla="*/ 3 w 141"/>
                <a:gd name="T57" fmla="*/ 50 h 144"/>
                <a:gd name="T58" fmla="*/ 2 w 141"/>
                <a:gd name="T59" fmla="*/ 60 h 144"/>
                <a:gd name="T60" fmla="*/ 0 w 141"/>
                <a:gd name="T61" fmla="*/ 71 h 144"/>
                <a:gd name="T62" fmla="*/ 2 w 141"/>
                <a:gd name="T63" fmla="*/ 83 h 144"/>
                <a:gd name="T64" fmla="*/ 3 w 141"/>
                <a:gd name="T65" fmla="*/ 94 h 144"/>
                <a:gd name="T66" fmla="*/ 7 w 141"/>
                <a:gd name="T67" fmla="*/ 106 h 144"/>
                <a:gd name="T68" fmla="*/ 13 w 141"/>
                <a:gd name="T69" fmla="*/ 113 h 144"/>
                <a:gd name="T70" fmla="*/ 21 w 141"/>
                <a:gd name="T71" fmla="*/ 123 h 144"/>
                <a:gd name="T72" fmla="*/ 28 w 141"/>
                <a:gd name="T73" fmla="*/ 129 h 144"/>
                <a:gd name="T74" fmla="*/ 38 w 141"/>
                <a:gd name="T75" fmla="*/ 134 h 144"/>
                <a:gd name="T76" fmla="*/ 49 w 141"/>
                <a:gd name="T77" fmla="*/ 140 h 144"/>
                <a:gd name="T78" fmla="*/ 59 w 141"/>
                <a:gd name="T79" fmla="*/ 142 h 144"/>
                <a:gd name="T80" fmla="*/ 70 w 141"/>
                <a:gd name="T81" fmla="*/ 144 h 144"/>
                <a:gd name="T82" fmla="*/ 70 w 141"/>
                <a:gd name="T8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144">
                  <a:moveTo>
                    <a:pt x="70" y="142"/>
                  </a:moveTo>
                  <a:lnTo>
                    <a:pt x="82" y="142"/>
                  </a:lnTo>
                  <a:lnTo>
                    <a:pt x="93" y="140"/>
                  </a:lnTo>
                  <a:lnTo>
                    <a:pt x="103" y="134"/>
                  </a:lnTo>
                  <a:lnTo>
                    <a:pt x="113" y="129"/>
                  </a:lnTo>
                  <a:lnTo>
                    <a:pt x="122" y="123"/>
                  </a:lnTo>
                  <a:lnTo>
                    <a:pt x="128" y="113"/>
                  </a:lnTo>
                  <a:lnTo>
                    <a:pt x="134" y="106"/>
                  </a:lnTo>
                  <a:lnTo>
                    <a:pt x="139" y="94"/>
                  </a:lnTo>
                  <a:lnTo>
                    <a:pt x="141" y="83"/>
                  </a:lnTo>
                  <a:lnTo>
                    <a:pt x="141" y="71"/>
                  </a:lnTo>
                  <a:lnTo>
                    <a:pt x="141" y="60"/>
                  </a:lnTo>
                  <a:lnTo>
                    <a:pt x="139" y="50"/>
                  </a:lnTo>
                  <a:lnTo>
                    <a:pt x="134" y="39"/>
                  </a:lnTo>
                  <a:lnTo>
                    <a:pt x="128" y="31"/>
                  </a:lnTo>
                  <a:lnTo>
                    <a:pt x="122" y="21"/>
                  </a:lnTo>
                  <a:lnTo>
                    <a:pt x="113" y="14"/>
                  </a:lnTo>
                  <a:lnTo>
                    <a:pt x="103" y="8"/>
                  </a:lnTo>
                  <a:lnTo>
                    <a:pt x="93" y="4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59" y="2"/>
                  </a:lnTo>
                  <a:lnTo>
                    <a:pt x="49" y="4"/>
                  </a:lnTo>
                  <a:lnTo>
                    <a:pt x="38" y="8"/>
                  </a:lnTo>
                  <a:lnTo>
                    <a:pt x="28" y="14"/>
                  </a:lnTo>
                  <a:lnTo>
                    <a:pt x="21" y="21"/>
                  </a:lnTo>
                  <a:lnTo>
                    <a:pt x="13" y="31"/>
                  </a:lnTo>
                  <a:lnTo>
                    <a:pt x="7" y="39"/>
                  </a:lnTo>
                  <a:lnTo>
                    <a:pt x="3" y="50"/>
                  </a:lnTo>
                  <a:lnTo>
                    <a:pt x="2" y="60"/>
                  </a:lnTo>
                  <a:lnTo>
                    <a:pt x="0" y="71"/>
                  </a:lnTo>
                  <a:lnTo>
                    <a:pt x="2" y="83"/>
                  </a:lnTo>
                  <a:lnTo>
                    <a:pt x="3" y="94"/>
                  </a:lnTo>
                  <a:lnTo>
                    <a:pt x="7" y="106"/>
                  </a:lnTo>
                  <a:lnTo>
                    <a:pt x="13" y="113"/>
                  </a:lnTo>
                  <a:lnTo>
                    <a:pt x="21" y="123"/>
                  </a:lnTo>
                  <a:lnTo>
                    <a:pt x="28" y="129"/>
                  </a:lnTo>
                  <a:lnTo>
                    <a:pt x="38" y="134"/>
                  </a:lnTo>
                  <a:lnTo>
                    <a:pt x="49" y="140"/>
                  </a:lnTo>
                  <a:lnTo>
                    <a:pt x="59" y="142"/>
                  </a:lnTo>
                  <a:lnTo>
                    <a:pt x="70" y="144"/>
                  </a:lnTo>
                  <a:lnTo>
                    <a:pt x="7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42" name="Rectangle 150"/>
            <p:cNvSpPr>
              <a:spLocks noChangeAspect="1" noChangeArrowheads="1"/>
            </p:cNvSpPr>
            <p:nvPr/>
          </p:nvSpPr>
          <p:spPr bwMode="auto">
            <a:xfrm>
              <a:off x="251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3" name="Rectangle 151"/>
            <p:cNvSpPr>
              <a:spLocks noChangeAspect="1" noChangeArrowheads="1"/>
            </p:cNvSpPr>
            <p:nvPr/>
          </p:nvSpPr>
          <p:spPr bwMode="auto">
            <a:xfrm>
              <a:off x="2552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44" name="Rectangle 152"/>
            <p:cNvSpPr>
              <a:spLocks noChangeAspect="1" noChangeArrowheads="1"/>
            </p:cNvSpPr>
            <p:nvPr/>
          </p:nvSpPr>
          <p:spPr bwMode="auto">
            <a:xfrm>
              <a:off x="2586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5" name="Rectangle 153"/>
            <p:cNvSpPr>
              <a:spLocks noChangeAspect="1" noChangeArrowheads="1"/>
            </p:cNvSpPr>
            <p:nvPr/>
          </p:nvSpPr>
          <p:spPr bwMode="auto">
            <a:xfrm>
              <a:off x="260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6" name="Rectangle 154"/>
            <p:cNvSpPr>
              <a:spLocks noChangeAspect="1" noChangeArrowheads="1"/>
            </p:cNvSpPr>
            <p:nvPr/>
          </p:nvSpPr>
          <p:spPr bwMode="auto">
            <a:xfrm>
              <a:off x="2640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47" name="Rectangle 155"/>
            <p:cNvSpPr>
              <a:spLocks noChangeAspect="1" noChangeArrowheads="1"/>
            </p:cNvSpPr>
            <p:nvPr/>
          </p:nvSpPr>
          <p:spPr bwMode="auto">
            <a:xfrm>
              <a:off x="2676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8" name="Rectangle 156"/>
            <p:cNvSpPr>
              <a:spLocks noChangeAspect="1" noChangeArrowheads="1"/>
            </p:cNvSpPr>
            <p:nvPr/>
          </p:nvSpPr>
          <p:spPr bwMode="auto">
            <a:xfrm>
              <a:off x="2693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9" name="Rectangle 157"/>
            <p:cNvSpPr>
              <a:spLocks noChangeAspect="1" noChangeArrowheads="1"/>
            </p:cNvSpPr>
            <p:nvPr/>
          </p:nvSpPr>
          <p:spPr bwMode="auto">
            <a:xfrm>
              <a:off x="2710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0" name="Rectangle 158"/>
            <p:cNvSpPr>
              <a:spLocks noChangeAspect="1" noChangeArrowheads="1"/>
            </p:cNvSpPr>
            <p:nvPr/>
          </p:nvSpPr>
          <p:spPr bwMode="auto">
            <a:xfrm>
              <a:off x="272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1" name="Rectangle 159"/>
            <p:cNvSpPr>
              <a:spLocks noChangeAspect="1" noChangeArrowheads="1"/>
            </p:cNvSpPr>
            <p:nvPr/>
          </p:nvSpPr>
          <p:spPr bwMode="auto">
            <a:xfrm>
              <a:off x="2747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2" name="Rectangle 160"/>
            <p:cNvSpPr>
              <a:spLocks noChangeAspect="1" noChangeArrowheads="1"/>
            </p:cNvSpPr>
            <p:nvPr/>
          </p:nvSpPr>
          <p:spPr bwMode="auto">
            <a:xfrm>
              <a:off x="2764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3" name="Rectangle 161"/>
            <p:cNvSpPr>
              <a:spLocks noChangeAspect="1" noChangeArrowheads="1"/>
            </p:cNvSpPr>
            <p:nvPr/>
          </p:nvSpPr>
          <p:spPr bwMode="auto">
            <a:xfrm>
              <a:off x="2781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4" name="Rectangle 162"/>
            <p:cNvSpPr>
              <a:spLocks noChangeAspect="1" noChangeArrowheads="1"/>
            </p:cNvSpPr>
            <p:nvPr/>
          </p:nvSpPr>
          <p:spPr bwMode="auto">
            <a:xfrm>
              <a:off x="2799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55" name="Rectangle 163"/>
            <p:cNvSpPr>
              <a:spLocks noChangeAspect="1" noChangeArrowheads="1"/>
            </p:cNvSpPr>
            <p:nvPr/>
          </p:nvSpPr>
          <p:spPr bwMode="auto">
            <a:xfrm>
              <a:off x="283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56" name="Rectangle 164"/>
            <p:cNvSpPr>
              <a:spLocks noChangeAspect="1" noChangeArrowheads="1"/>
            </p:cNvSpPr>
            <p:nvPr/>
          </p:nvSpPr>
          <p:spPr bwMode="auto">
            <a:xfrm>
              <a:off x="286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7" name="Rectangle 165"/>
            <p:cNvSpPr>
              <a:spLocks noChangeAspect="1" noChangeArrowheads="1"/>
            </p:cNvSpPr>
            <p:nvPr/>
          </p:nvSpPr>
          <p:spPr bwMode="auto">
            <a:xfrm>
              <a:off x="2889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58" name="Rectangle 166"/>
            <p:cNvSpPr>
              <a:spLocks noChangeAspect="1" noChangeArrowheads="1"/>
            </p:cNvSpPr>
            <p:nvPr/>
          </p:nvSpPr>
          <p:spPr bwMode="auto">
            <a:xfrm>
              <a:off x="2923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59" name="Rectangle 167"/>
            <p:cNvSpPr>
              <a:spLocks noChangeAspect="1" noChangeArrowheads="1"/>
            </p:cNvSpPr>
            <p:nvPr/>
          </p:nvSpPr>
          <p:spPr bwMode="auto">
            <a:xfrm>
              <a:off x="295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0" name="Rectangle 168"/>
            <p:cNvSpPr>
              <a:spLocks noChangeAspect="1" noChangeArrowheads="1"/>
            </p:cNvSpPr>
            <p:nvPr/>
          </p:nvSpPr>
          <p:spPr bwMode="auto">
            <a:xfrm>
              <a:off x="2977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61" name="Rectangle 169"/>
            <p:cNvSpPr>
              <a:spLocks noChangeAspect="1" noChangeArrowheads="1"/>
            </p:cNvSpPr>
            <p:nvPr/>
          </p:nvSpPr>
          <p:spPr bwMode="auto">
            <a:xfrm>
              <a:off x="3011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62" name="Rectangle 170"/>
            <p:cNvSpPr>
              <a:spLocks noChangeAspect="1" noChangeArrowheads="1"/>
            </p:cNvSpPr>
            <p:nvPr/>
          </p:nvSpPr>
          <p:spPr bwMode="auto">
            <a:xfrm>
              <a:off x="304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3" name="Rectangle 171"/>
            <p:cNvSpPr>
              <a:spLocks noChangeAspect="1" noChangeArrowheads="1"/>
            </p:cNvSpPr>
            <p:nvPr/>
          </p:nvSpPr>
          <p:spPr bwMode="auto">
            <a:xfrm>
              <a:off x="3065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4" name="Rectangle 172"/>
            <p:cNvSpPr>
              <a:spLocks noChangeAspect="1" noChangeArrowheads="1"/>
            </p:cNvSpPr>
            <p:nvPr/>
          </p:nvSpPr>
          <p:spPr bwMode="auto">
            <a:xfrm>
              <a:off x="3082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5" name="Rectangle 173"/>
            <p:cNvSpPr>
              <a:spLocks noChangeAspect="1" noChangeArrowheads="1"/>
            </p:cNvSpPr>
            <p:nvPr/>
          </p:nvSpPr>
          <p:spPr bwMode="auto">
            <a:xfrm>
              <a:off x="309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6" name="Rectangle 174"/>
            <p:cNvSpPr>
              <a:spLocks noChangeAspect="1" noChangeArrowheads="1"/>
            </p:cNvSpPr>
            <p:nvPr/>
          </p:nvSpPr>
          <p:spPr bwMode="auto">
            <a:xfrm>
              <a:off x="3117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7" name="Rectangle 175"/>
            <p:cNvSpPr>
              <a:spLocks noChangeAspect="1" noChangeArrowheads="1"/>
            </p:cNvSpPr>
            <p:nvPr/>
          </p:nvSpPr>
          <p:spPr bwMode="auto">
            <a:xfrm>
              <a:off x="3134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8" name="Rectangle 176"/>
            <p:cNvSpPr>
              <a:spLocks noChangeAspect="1" noChangeArrowheads="1"/>
            </p:cNvSpPr>
            <p:nvPr/>
          </p:nvSpPr>
          <p:spPr bwMode="auto">
            <a:xfrm>
              <a:off x="3151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9" name="Rectangle 177"/>
            <p:cNvSpPr>
              <a:spLocks noChangeAspect="1" noChangeArrowheads="1"/>
            </p:cNvSpPr>
            <p:nvPr/>
          </p:nvSpPr>
          <p:spPr bwMode="auto">
            <a:xfrm>
              <a:off x="3168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70" name="Rectangle 178"/>
            <p:cNvSpPr>
              <a:spLocks noChangeAspect="1" noChangeArrowheads="1"/>
            </p:cNvSpPr>
            <p:nvPr/>
          </p:nvSpPr>
          <p:spPr bwMode="auto">
            <a:xfrm>
              <a:off x="3205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71" name="Rectangle 179"/>
            <p:cNvSpPr>
              <a:spLocks noChangeAspect="1" noChangeArrowheads="1"/>
            </p:cNvSpPr>
            <p:nvPr/>
          </p:nvSpPr>
          <p:spPr bwMode="auto">
            <a:xfrm>
              <a:off x="3222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72" name="Rectangle 180"/>
            <p:cNvSpPr>
              <a:spLocks noChangeAspect="1" noChangeArrowheads="1"/>
            </p:cNvSpPr>
            <p:nvPr/>
          </p:nvSpPr>
          <p:spPr bwMode="auto">
            <a:xfrm>
              <a:off x="325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73" name="Rectangle 181"/>
            <p:cNvSpPr>
              <a:spLocks noChangeAspect="1" noChangeArrowheads="1"/>
            </p:cNvSpPr>
            <p:nvPr/>
          </p:nvSpPr>
          <p:spPr bwMode="auto">
            <a:xfrm>
              <a:off x="3276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74" name="Freeform 182"/>
            <p:cNvSpPr>
              <a:spLocks noChangeAspect="1" noEditPoints="1"/>
            </p:cNvSpPr>
            <p:nvPr/>
          </p:nvSpPr>
          <p:spPr bwMode="auto">
            <a:xfrm>
              <a:off x="2712" y="2965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43 w 43"/>
                <a:gd name="T3" fmla="*/ 0 h 21"/>
                <a:gd name="T4" fmla="*/ 43 w 43"/>
                <a:gd name="T5" fmla="*/ 5 h 21"/>
                <a:gd name="T6" fmla="*/ 2 w 43"/>
                <a:gd name="T7" fmla="*/ 5 h 21"/>
                <a:gd name="T8" fmla="*/ 2 w 43"/>
                <a:gd name="T9" fmla="*/ 0 h 21"/>
                <a:gd name="T10" fmla="*/ 2 w 43"/>
                <a:gd name="T11" fmla="*/ 0 h 21"/>
                <a:gd name="T12" fmla="*/ 0 w 43"/>
                <a:gd name="T13" fmla="*/ 0 h 21"/>
                <a:gd name="T14" fmla="*/ 2 w 43"/>
                <a:gd name="T15" fmla="*/ 15 h 21"/>
                <a:gd name="T16" fmla="*/ 43 w 43"/>
                <a:gd name="T17" fmla="*/ 15 h 21"/>
                <a:gd name="T18" fmla="*/ 43 w 43"/>
                <a:gd name="T19" fmla="*/ 21 h 21"/>
                <a:gd name="T20" fmla="*/ 2 w 43"/>
                <a:gd name="T21" fmla="*/ 21 h 21"/>
                <a:gd name="T22" fmla="*/ 2 w 43"/>
                <a:gd name="T23" fmla="*/ 15 h 21"/>
                <a:gd name="T24" fmla="*/ 2 w 43"/>
                <a:gd name="T2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2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2" y="15"/>
                  </a:moveTo>
                  <a:lnTo>
                    <a:pt x="43" y="15"/>
                  </a:lnTo>
                  <a:lnTo>
                    <a:pt x="43" y="21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5" name="Freeform 183"/>
            <p:cNvSpPr>
              <a:spLocks noChangeAspect="1"/>
            </p:cNvSpPr>
            <p:nvPr/>
          </p:nvSpPr>
          <p:spPr bwMode="auto">
            <a:xfrm>
              <a:off x="2716" y="2861"/>
              <a:ext cx="31" cy="33"/>
            </a:xfrm>
            <a:custGeom>
              <a:avLst/>
              <a:gdLst>
                <a:gd name="T0" fmla="*/ 31 w 31"/>
                <a:gd name="T1" fmla="*/ 0 h 33"/>
                <a:gd name="T2" fmla="*/ 0 w 31"/>
                <a:gd name="T3" fmla="*/ 2 h 33"/>
                <a:gd name="T4" fmla="*/ 16 w 31"/>
                <a:gd name="T5" fmla="*/ 33 h 33"/>
                <a:gd name="T6" fmla="*/ 31 w 31"/>
                <a:gd name="T7" fmla="*/ 2 h 33"/>
                <a:gd name="T8" fmla="*/ 31 w 31"/>
                <a:gd name="T9" fmla="*/ 2 h 33"/>
                <a:gd name="T10" fmla="*/ 31 w 3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3">
                  <a:moveTo>
                    <a:pt x="31" y="0"/>
                  </a:moveTo>
                  <a:lnTo>
                    <a:pt x="0" y="2"/>
                  </a:lnTo>
                  <a:lnTo>
                    <a:pt x="16" y="3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6" name="Freeform 184"/>
            <p:cNvSpPr>
              <a:spLocks noChangeAspect="1"/>
            </p:cNvSpPr>
            <p:nvPr/>
          </p:nvSpPr>
          <p:spPr bwMode="auto">
            <a:xfrm>
              <a:off x="2716" y="2149"/>
              <a:ext cx="31" cy="32"/>
            </a:xfrm>
            <a:custGeom>
              <a:avLst/>
              <a:gdLst>
                <a:gd name="T0" fmla="*/ 16 w 31"/>
                <a:gd name="T1" fmla="*/ 32 h 32"/>
                <a:gd name="T2" fmla="*/ 17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29 w 31"/>
                <a:gd name="T15" fmla="*/ 22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29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7 w 31"/>
                <a:gd name="T39" fmla="*/ 0 h 32"/>
                <a:gd name="T40" fmla="*/ 16 w 31"/>
                <a:gd name="T41" fmla="*/ 0 h 32"/>
                <a:gd name="T42" fmla="*/ 14 w 31"/>
                <a:gd name="T43" fmla="*/ 0 h 32"/>
                <a:gd name="T44" fmla="*/ 10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0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0 w 31"/>
                <a:gd name="T67" fmla="*/ 22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0 w 31"/>
                <a:gd name="T77" fmla="*/ 32 h 32"/>
                <a:gd name="T78" fmla="*/ 14 w 31"/>
                <a:gd name="T79" fmla="*/ 32 h 32"/>
                <a:gd name="T80" fmla="*/ 16 w 31"/>
                <a:gd name="T81" fmla="*/ 32 h 32"/>
                <a:gd name="T82" fmla="*/ 16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6" y="32"/>
                  </a:moveTo>
                  <a:lnTo>
                    <a:pt x="17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2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7" name="Line 185"/>
            <p:cNvSpPr>
              <a:spLocks noChangeAspect="1" noChangeShapeType="1"/>
            </p:cNvSpPr>
            <p:nvPr/>
          </p:nvSpPr>
          <p:spPr bwMode="auto">
            <a:xfrm>
              <a:off x="2689" y="2754"/>
              <a:ext cx="85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8" name="Line 186"/>
            <p:cNvSpPr>
              <a:spLocks noChangeAspect="1" noChangeShapeType="1"/>
            </p:cNvSpPr>
            <p:nvPr/>
          </p:nvSpPr>
          <p:spPr bwMode="auto">
            <a:xfrm>
              <a:off x="2732" y="2166"/>
              <a:ext cx="1" cy="70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5579" name="Text Box 187"/>
          <p:cNvSpPr txBox="1">
            <a:spLocks noChangeArrowheads="1"/>
          </p:cNvSpPr>
          <p:nvPr/>
        </p:nvSpPr>
        <p:spPr bwMode="auto">
          <a:xfrm>
            <a:off x="533400" y="1752600"/>
            <a:ext cx="30503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effectLst/>
              </a:rPr>
              <a:t>1K = 1024 Blocks</a:t>
            </a:r>
          </a:p>
          <a:p>
            <a:pPr algn="l"/>
            <a:r>
              <a:rPr lang="en-US" sz="2000" dirty="0">
                <a:effectLst/>
              </a:rPr>
              <a:t>Each block = one </a:t>
            </a:r>
            <a:r>
              <a:rPr lang="en-US" sz="2000" dirty="0" smtClean="0">
                <a:effectLst/>
              </a:rPr>
              <a:t>32b word</a:t>
            </a:r>
            <a:endParaRPr lang="en-US" sz="2000" dirty="0">
              <a:effectLst/>
            </a:endParaRPr>
          </a:p>
          <a:p>
            <a:pPr algn="l"/>
            <a:endParaRPr lang="en-US" sz="1200" dirty="0">
              <a:effectLst/>
            </a:endParaRPr>
          </a:p>
          <a:p>
            <a:pPr algn="l"/>
            <a:r>
              <a:rPr lang="en-US" sz="2000" dirty="0" smtClean="0">
                <a:effectLst/>
              </a:rPr>
              <a:t>Cache for a</a:t>
            </a:r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2</a:t>
            </a:r>
            <a:r>
              <a:rPr lang="en-US" sz="2000" baseline="30000" dirty="0">
                <a:effectLst/>
              </a:rPr>
              <a:t>32</a:t>
            </a:r>
            <a:r>
              <a:rPr lang="en-US" sz="2000" dirty="0">
                <a:effectLst/>
              </a:rPr>
              <a:t> bytes =  4 GB</a:t>
            </a:r>
          </a:p>
          <a:p>
            <a:pPr algn="l"/>
            <a:r>
              <a:rPr lang="en-US" sz="2000" dirty="0" smtClean="0">
                <a:effectLst/>
              </a:rPr>
              <a:t>memory space</a:t>
            </a:r>
            <a:endParaRPr lang="en-US" sz="2000" dirty="0">
              <a:effectLst/>
            </a:endParaRPr>
          </a:p>
          <a:p>
            <a:pPr algn="l"/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Mapping function:</a:t>
            </a:r>
          </a:p>
          <a:p>
            <a:pPr algn="l"/>
            <a:endParaRPr lang="en-US" sz="12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Cache Block frame number =</a:t>
            </a:r>
          </a:p>
          <a:p>
            <a:pPr algn="l"/>
            <a:r>
              <a:rPr lang="en-US" sz="1600" dirty="0">
                <a:effectLst/>
              </a:rPr>
              <a:t>(Block address) MOD (1024)</a:t>
            </a:r>
          </a:p>
          <a:p>
            <a:pPr algn="l"/>
            <a:endParaRPr lang="en-US" sz="2000" dirty="0">
              <a:effectLst/>
            </a:endParaRPr>
          </a:p>
        </p:txBody>
      </p:sp>
      <p:sp>
        <p:nvSpPr>
          <p:cNvPr id="2235580" name="Line 188"/>
          <p:cNvSpPr>
            <a:spLocks noChangeShapeType="1"/>
          </p:cNvSpPr>
          <p:nvPr/>
        </p:nvSpPr>
        <p:spPr bwMode="auto">
          <a:xfrm flipV="1">
            <a:off x="6629400" y="609600"/>
            <a:ext cx="1108075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5581" name="Text Box 189"/>
          <p:cNvSpPr txBox="1">
            <a:spLocks noChangeArrowheads="1"/>
          </p:cNvSpPr>
          <p:nvPr/>
        </p:nvSpPr>
        <p:spPr bwMode="auto">
          <a:xfrm>
            <a:off x="7645400" y="533400"/>
            <a:ext cx="111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Index field</a:t>
            </a:r>
            <a:endParaRPr lang="en-US" sz="2000">
              <a:effectLst/>
            </a:endParaRPr>
          </a:p>
        </p:txBody>
      </p:sp>
      <p:sp>
        <p:nvSpPr>
          <p:cNvPr id="2235582" name="Line 190"/>
          <p:cNvSpPr>
            <a:spLocks noChangeShapeType="1"/>
          </p:cNvSpPr>
          <p:nvPr/>
        </p:nvSpPr>
        <p:spPr bwMode="auto">
          <a:xfrm flipH="1" flipV="1">
            <a:off x="4724400" y="9144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5583" name="Text Box 191"/>
          <p:cNvSpPr txBox="1">
            <a:spLocks noChangeArrowheads="1"/>
          </p:cNvSpPr>
          <p:nvPr/>
        </p:nvSpPr>
        <p:spPr bwMode="auto">
          <a:xfrm>
            <a:off x="3810000" y="762000"/>
            <a:ext cx="106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effectLst/>
              </a:rPr>
              <a:t>Tag field</a:t>
            </a:r>
            <a:endParaRPr lang="en-US" sz="2000">
              <a:effectLst/>
            </a:endParaRPr>
          </a:p>
        </p:txBody>
      </p:sp>
      <p:grpSp>
        <p:nvGrpSpPr>
          <p:cNvPr id="2235584" name="Group 192"/>
          <p:cNvGrpSpPr>
            <a:grpSpLocks noChangeAspect="1"/>
          </p:cNvGrpSpPr>
          <p:nvPr/>
        </p:nvGrpSpPr>
        <p:grpSpPr bwMode="auto">
          <a:xfrm>
            <a:off x="439738" y="5111750"/>
            <a:ext cx="3217862" cy="450850"/>
            <a:chOff x="1113" y="2208"/>
            <a:chExt cx="2151" cy="301"/>
          </a:xfrm>
        </p:grpSpPr>
        <p:sp>
          <p:nvSpPr>
            <p:cNvPr id="2235585" name="Rectangle 193"/>
            <p:cNvSpPr>
              <a:spLocks noChangeAspect="1" noChangeArrowheads="1"/>
            </p:cNvSpPr>
            <p:nvPr/>
          </p:nvSpPr>
          <p:spPr bwMode="auto">
            <a:xfrm>
              <a:off x="1116" y="2210"/>
              <a:ext cx="2148" cy="2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6" name="Rectangle 194"/>
            <p:cNvSpPr>
              <a:spLocks noChangeAspect="1" noChangeArrowheads="1"/>
            </p:cNvSpPr>
            <p:nvPr/>
          </p:nvSpPr>
          <p:spPr bwMode="auto">
            <a:xfrm>
              <a:off x="2655" y="2212"/>
              <a:ext cx="607" cy="293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>
                  <a:effectLst/>
                </a:rPr>
                <a:t> </a:t>
              </a:r>
              <a:r>
                <a:rPr lang="en-US" sz="1200">
                  <a:effectLst/>
                </a:rPr>
                <a:t>Block offset </a:t>
              </a:r>
            </a:p>
            <a:p>
              <a:pPr algn="l"/>
              <a:r>
                <a:rPr lang="en-US" sz="1200">
                  <a:effectLst/>
                </a:rPr>
                <a:t>   =  2 bits</a:t>
              </a:r>
            </a:p>
          </p:txBody>
        </p:sp>
        <p:sp>
          <p:nvSpPr>
            <p:cNvPr id="2235587" name="Rectangle 195"/>
            <p:cNvSpPr>
              <a:spLocks noChangeAspect="1" noChangeArrowheads="1"/>
            </p:cNvSpPr>
            <p:nvPr/>
          </p:nvSpPr>
          <p:spPr bwMode="auto">
            <a:xfrm>
              <a:off x="1118" y="2212"/>
              <a:ext cx="1529" cy="155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8" name="Rectangle 196"/>
            <p:cNvSpPr>
              <a:spLocks noChangeAspect="1" noChangeArrowheads="1"/>
            </p:cNvSpPr>
            <p:nvPr/>
          </p:nvSpPr>
          <p:spPr bwMode="auto">
            <a:xfrm>
              <a:off x="1116" y="2355"/>
              <a:ext cx="822" cy="150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9" name="Rectangle 197"/>
            <p:cNvSpPr>
              <a:spLocks noChangeAspect="1" noChangeArrowheads="1"/>
            </p:cNvSpPr>
            <p:nvPr/>
          </p:nvSpPr>
          <p:spPr bwMode="auto">
            <a:xfrm>
              <a:off x="1364" y="2208"/>
              <a:ext cx="10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Block Address  = 30 bits </a:t>
              </a:r>
            </a:p>
          </p:txBody>
        </p:sp>
        <p:sp>
          <p:nvSpPr>
            <p:cNvPr id="2235590" name="Rectangle 198"/>
            <p:cNvSpPr>
              <a:spLocks noChangeAspect="1" noChangeArrowheads="1"/>
            </p:cNvSpPr>
            <p:nvPr/>
          </p:nvSpPr>
          <p:spPr bwMode="auto">
            <a:xfrm>
              <a:off x="1113" y="2346"/>
              <a:ext cx="6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Tag  =  20 bits</a:t>
              </a:r>
              <a:endParaRPr lang="en-US" sz="1000" b="0">
                <a:effectLst/>
              </a:endParaRPr>
            </a:p>
          </p:txBody>
        </p:sp>
        <p:sp>
          <p:nvSpPr>
            <p:cNvPr id="2235591" name="Rectangle 199"/>
            <p:cNvSpPr>
              <a:spLocks noChangeAspect="1" noChangeArrowheads="1"/>
            </p:cNvSpPr>
            <p:nvPr/>
          </p:nvSpPr>
          <p:spPr bwMode="auto">
            <a:xfrm>
              <a:off x="1784" y="2355"/>
              <a:ext cx="876" cy="15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92" name="Rectangle 200"/>
            <p:cNvSpPr>
              <a:spLocks noChangeAspect="1" noChangeArrowheads="1"/>
            </p:cNvSpPr>
            <p:nvPr/>
          </p:nvSpPr>
          <p:spPr bwMode="auto">
            <a:xfrm>
              <a:off x="1848" y="2342"/>
              <a:ext cx="681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Index  = 10 bits</a:t>
              </a:r>
              <a:endParaRPr lang="en-US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6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3E4FC-BEB5-41C0-B8CC-AE51AB5850C1}" type="slidenum">
              <a:rPr lang="en-US"/>
              <a:pPr/>
              <a:t>48</a:t>
            </a:fld>
            <a:endParaRPr lang="en-US"/>
          </a:p>
        </p:txBody>
      </p:sp>
      <p:sp>
        <p:nvSpPr>
          <p:cNvPr id="2236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15925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otype Corsiva" pitchFamily="66" charset="0"/>
              </a:rPr>
              <a:t>64KB Direct Mapped Cache Example</a:t>
            </a:r>
            <a:endParaRPr lang="en-US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grpSp>
        <p:nvGrpSpPr>
          <p:cNvPr id="2236419" name="Group 1027"/>
          <p:cNvGrpSpPr>
            <a:grpSpLocks noChangeAspect="1"/>
          </p:cNvGrpSpPr>
          <p:nvPr/>
        </p:nvGrpSpPr>
        <p:grpSpPr bwMode="auto">
          <a:xfrm>
            <a:off x="1754188" y="596900"/>
            <a:ext cx="7059612" cy="4683125"/>
            <a:chOff x="1165" y="1330"/>
            <a:chExt cx="3422" cy="2270"/>
          </a:xfrm>
        </p:grpSpPr>
        <p:grpSp>
          <p:nvGrpSpPr>
            <p:cNvPr id="2236420" name="Group 1028"/>
            <p:cNvGrpSpPr>
              <a:grpSpLocks noChangeAspect="1"/>
            </p:cNvGrpSpPr>
            <p:nvPr/>
          </p:nvGrpSpPr>
          <p:grpSpPr bwMode="auto">
            <a:xfrm>
              <a:off x="1165" y="1330"/>
              <a:ext cx="3422" cy="2270"/>
              <a:chOff x="1165" y="1330"/>
              <a:chExt cx="3422" cy="2270"/>
            </a:xfrm>
          </p:grpSpPr>
          <p:sp>
            <p:nvSpPr>
              <p:cNvPr id="2236421" name="Rectangle 1029"/>
              <p:cNvSpPr>
                <a:spLocks noChangeAspect="1" noChangeArrowheads="1"/>
              </p:cNvSpPr>
              <p:nvPr/>
            </p:nvSpPr>
            <p:spPr bwMode="auto">
              <a:xfrm>
                <a:off x="2144" y="1330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2" name="Rectangle 1030"/>
              <p:cNvSpPr>
                <a:spLocks noChangeAspect="1" noChangeArrowheads="1"/>
              </p:cNvSpPr>
              <p:nvPr/>
            </p:nvSpPr>
            <p:spPr bwMode="auto">
              <a:xfrm>
                <a:off x="2186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3" name="Rectangle 1031"/>
              <p:cNvSpPr>
                <a:spLocks noChangeAspect="1" noChangeArrowheads="1"/>
              </p:cNvSpPr>
              <p:nvPr/>
            </p:nvSpPr>
            <p:spPr bwMode="auto">
              <a:xfrm>
                <a:off x="2223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4" name="Rectangle 1032"/>
              <p:cNvSpPr>
                <a:spLocks noChangeAspect="1" noChangeArrowheads="1"/>
              </p:cNvSpPr>
              <p:nvPr/>
            </p:nvSpPr>
            <p:spPr bwMode="auto">
              <a:xfrm>
                <a:off x="2259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5" name="Rectangle 1033"/>
              <p:cNvSpPr>
                <a:spLocks noChangeAspect="1" noChangeArrowheads="1"/>
              </p:cNvSpPr>
              <p:nvPr/>
            </p:nvSpPr>
            <p:spPr bwMode="auto">
              <a:xfrm>
                <a:off x="2280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6" name="Rectangle 1034"/>
              <p:cNvSpPr>
                <a:spLocks noChangeAspect="1" noChangeArrowheads="1"/>
              </p:cNvSpPr>
              <p:nvPr/>
            </p:nvSpPr>
            <p:spPr bwMode="auto">
              <a:xfrm>
                <a:off x="2315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7" name="Rectangle 1035"/>
              <p:cNvSpPr>
                <a:spLocks noChangeAspect="1" noChangeArrowheads="1"/>
              </p:cNvSpPr>
              <p:nvPr/>
            </p:nvSpPr>
            <p:spPr bwMode="auto">
              <a:xfrm>
                <a:off x="2347" y="1330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8" name="Rectangle 1036"/>
              <p:cNvSpPr>
                <a:spLocks noChangeAspect="1" noChangeArrowheads="1"/>
              </p:cNvSpPr>
              <p:nvPr/>
            </p:nvSpPr>
            <p:spPr bwMode="auto">
              <a:xfrm>
                <a:off x="2380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9" name="Rectangle 1037"/>
              <p:cNvSpPr>
                <a:spLocks noChangeAspect="1" noChangeArrowheads="1"/>
              </p:cNvSpPr>
              <p:nvPr/>
            </p:nvSpPr>
            <p:spPr bwMode="auto">
              <a:xfrm>
                <a:off x="2397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(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0" name="Rectangle 1038"/>
              <p:cNvSpPr>
                <a:spLocks noChangeAspect="1" noChangeArrowheads="1"/>
              </p:cNvSpPr>
              <p:nvPr/>
            </p:nvSpPr>
            <p:spPr bwMode="auto">
              <a:xfrm>
                <a:off x="2418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1" name="Rectangle 1039"/>
              <p:cNvSpPr>
                <a:spLocks noChangeAspect="1" noChangeArrowheads="1"/>
              </p:cNvSpPr>
              <p:nvPr/>
            </p:nvSpPr>
            <p:spPr bwMode="auto">
              <a:xfrm>
                <a:off x="2451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2" name="Rectangle 1040"/>
              <p:cNvSpPr>
                <a:spLocks noChangeAspect="1" noChangeArrowheads="1"/>
              </p:cNvSpPr>
              <p:nvPr/>
            </p:nvSpPr>
            <p:spPr bwMode="auto">
              <a:xfrm>
                <a:off x="2485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3" name="Rectangle 1041"/>
              <p:cNvSpPr>
                <a:spLocks noChangeAspect="1" noChangeArrowheads="1"/>
              </p:cNvSpPr>
              <p:nvPr/>
            </p:nvSpPr>
            <p:spPr bwMode="auto">
              <a:xfrm>
                <a:off x="2522" y="1330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4" name="Rectangle 1042"/>
              <p:cNvSpPr>
                <a:spLocks noChangeAspect="1" noChangeArrowheads="1"/>
              </p:cNvSpPr>
              <p:nvPr/>
            </p:nvSpPr>
            <p:spPr bwMode="auto">
              <a:xfrm>
                <a:off x="2568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5" name="Rectangle 1043"/>
              <p:cNvSpPr>
                <a:spLocks noChangeAspect="1" noChangeArrowheads="1"/>
              </p:cNvSpPr>
              <p:nvPr/>
            </p:nvSpPr>
            <p:spPr bwMode="auto">
              <a:xfrm>
                <a:off x="2581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6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2617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7" name="Rectangle 1045"/>
              <p:cNvSpPr>
                <a:spLocks noChangeAspect="1" noChangeArrowheads="1"/>
              </p:cNvSpPr>
              <p:nvPr/>
            </p:nvSpPr>
            <p:spPr bwMode="auto">
              <a:xfrm>
                <a:off x="2652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8" name="Rectangle 1046"/>
              <p:cNvSpPr>
                <a:spLocks noChangeAspect="1" noChangeArrowheads="1"/>
              </p:cNvSpPr>
              <p:nvPr/>
            </p:nvSpPr>
            <p:spPr bwMode="auto">
              <a:xfrm>
                <a:off x="2669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9" name="Rectangle 1047"/>
              <p:cNvSpPr>
                <a:spLocks noChangeAspect="1" noChangeArrowheads="1"/>
              </p:cNvSpPr>
              <p:nvPr/>
            </p:nvSpPr>
            <p:spPr bwMode="auto">
              <a:xfrm>
                <a:off x="2706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0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2719" y="1330"/>
                <a:ext cx="1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1" name="Rectangle 1049"/>
              <p:cNvSpPr>
                <a:spLocks noChangeAspect="1" noChangeArrowheads="1"/>
              </p:cNvSpPr>
              <p:nvPr/>
            </p:nvSpPr>
            <p:spPr bwMode="auto">
              <a:xfrm>
                <a:off x="2738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2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2755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p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3" name="Rectangle 1051"/>
              <p:cNvSpPr>
                <a:spLocks noChangeAspect="1" noChangeArrowheads="1"/>
              </p:cNvSpPr>
              <p:nvPr/>
            </p:nvSpPr>
            <p:spPr bwMode="auto">
              <a:xfrm>
                <a:off x="2790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4" name="Rectangle 1052"/>
              <p:cNvSpPr>
                <a:spLocks noChangeAspect="1" noChangeArrowheads="1"/>
              </p:cNvSpPr>
              <p:nvPr/>
            </p:nvSpPr>
            <p:spPr bwMode="auto">
              <a:xfrm>
                <a:off x="2826" y="1330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5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2857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6" name="Rectangle 1054"/>
              <p:cNvSpPr>
                <a:spLocks noChangeAspect="1" noChangeArrowheads="1"/>
              </p:cNvSpPr>
              <p:nvPr/>
            </p:nvSpPr>
            <p:spPr bwMode="auto">
              <a:xfrm>
                <a:off x="2872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7" name="Rectangle 1055"/>
              <p:cNvSpPr>
                <a:spLocks noChangeAspect="1" noChangeArrowheads="1"/>
              </p:cNvSpPr>
              <p:nvPr/>
            </p:nvSpPr>
            <p:spPr bwMode="auto">
              <a:xfrm>
                <a:off x="2889" y="1330"/>
                <a:ext cx="1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8" name="Rectangle 1056"/>
              <p:cNvSpPr>
                <a:spLocks noChangeAspect="1" noChangeArrowheads="1"/>
              </p:cNvSpPr>
              <p:nvPr/>
            </p:nvSpPr>
            <p:spPr bwMode="auto">
              <a:xfrm>
                <a:off x="2905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9" name="Rectangle 1057"/>
              <p:cNvSpPr>
                <a:spLocks noChangeAspect="1" noChangeArrowheads="1"/>
              </p:cNvSpPr>
              <p:nvPr/>
            </p:nvSpPr>
            <p:spPr bwMode="auto">
              <a:xfrm>
                <a:off x="2939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0" name="Rectangle 1058"/>
              <p:cNvSpPr>
                <a:spLocks noChangeAspect="1" noChangeArrowheads="1"/>
              </p:cNvSpPr>
              <p:nvPr/>
            </p:nvSpPr>
            <p:spPr bwMode="auto">
              <a:xfrm>
                <a:off x="2976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1" name="Rectangle 1059"/>
              <p:cNvSpPr>
                <a:spLocks noChangeAspect="1" noChangeArrowheads="1"/>
              </p:cNvSpPr>
              <p:nvPr/>
            </p:nvSpPr>
            <p:spPr bwMode="auto">
              <a:xfrm>
                <a:off x="3006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)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2" name="Freeform 1060"/>
              <p:cNvSpPr>
                <a:spLocks noChangeAspect="1"/>
              </p:cNvSpPr>
              <p:nvPr/>
            </p:nvSpPr>
            <p:spPr bwMode="auto">
              <a:xfrm>
                <a:off x="1611" y="3114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0 h 29"/>
                  <a:gd name="T4" fmla="*/ 14 w 29"/>
                  <a:gd name="T5" fmla="*/ 29 h 29"/>
                  <a:gd name="T6" fmla="*/ 29 w 29"/>
                  <a:gd name="T7" fmla="*/ 0 h 29"/>
                  <a:gd name="T8" fmla="*/ 29 w 29"/>
                  <a:gd name="T9" fmla="*/ 0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0"/>
                    </a:lnTo>
                    <a:lnTo>
                      <a:pt x="14" y="29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3" name="Freeform 1061"/>
              <p:cNvSpPr>
                <a:spLocks noChangeAspect="1"/>
              </p:cNvSpPr>
              <p:nvPr/>
            </p:nvSpPr>
            <p:spPr bwMode="auto">
              <a:xfrm>
                <a:off x="1190" y="1753"/>
                <a:ext cx="28" cy="28"/>
              </a:xfrm>
              <a:custGeom>
                <a:avLst/>
                <a:gdLst>
                  <a:gd name="T0" fmla="*/ 0 w 28"/>
                  <a:gd name="T1" fmla="*/ 26 h 28"/>
                  <a:gd name="T2" fmla="*/ 28 w 28"/>
                  <a:gd name="T3" fmla="*/ 28 h 28"/>
                  <a:gd name="T4" fmla="*/ 15 w 28"/>
                  <a:gd name="T5" fmla="*/ 0 h 28"/>
                  <a:gd name="T6" fmla="*/ 0 w 28"/>
                  <a:gd name="T7" fmla="*/ 28 h 28"/>
                  <a:gd name="T8" fmla="*/ 0 w 28"/>
                  <a:gd name="T9" fmla="*/ 28 h 28"/>
                  <a:gd name="T10" fmla="*/ 0 w 28"/>
                  <a:gd name="T11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8">
                    <a:moveTo>
                      <a:pt x="0" y="26"/>
                    </a:moveTo>
                    <a:lnTo>
                      <a:pt x="28" y="28"/>
                    </a:lnTo>
                    <a:lnTo>
                      <a:pt x="15" y="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4" name="Line 1062"/>
              <p:cNvSpPr>
                <a:spLocks noChangeAspect="1" noChangeShapeType="1"/>
              </p:cNvSpPr>
              <p:nvPr/>
            </p:nvSpPr>
            <p:spPr bwMode="auto">
              <a:xfrm>
                <a:off x="2351" y="1680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5" name="Rectangle 1063"/>
              <p:cNvSpPr>
                <a:spLocks noChangeAspect="1" noChangeArrowheads="1"/>
              </p:cNvSpPr>
              <p:nvPr/>
            </p:nvSpPr>
            <p:spPr bwMode="auto">
              <a:xfrm>
                <a:off x="2414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6" name="Rectangle 1064"/>
              <p:cNvSpPr>
                <a:spLocks noChangeAspect="1" noChangeArrowheads="1"/>
              </p:cNvSpPr>
              <p:nvPr/>
            </p:nvSpPr>
            <p:spPr bwMode="auto">
              <a:xfrm>
                <a:off x="2451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7" name="Line 1065"/>
              <p:cNvSpPr>
                <a:spLocks noChangeAspect="1" noChangeShapeType="1"/>
              </p:cNvSpPr>
              <p:nvPr/>
            </p:nvSpPr>
            <p:spPr bwMode="auto">
              <a:xfrm>
                <a:off x="2573" y="1680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8" name="Rectangle 1066"/>
              <p:cNvSpPr>
                <a:spLocks noChangeAspect="1" noChangeArrowheads="1"/>
              </p:cNvSpPr>
              <p:nvPr/>
            </p:nvSpPr>
            <p:spPr bwMode="auto">
              <a:xfrm>
                <a:off x="2629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9" name="Rectangle 1067"/>
              <p:cNvSpPr>
                <a:spLocks noChangeAspect="1" noChangeArrowheads="1"/>
              </p:cNvSpPr>
              <p:nvPr/>
            </p:nvSpPr>
            <p:spPr bwMode="auto">
              <a:xfrm>
                <a:off x="2665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0" name="Rectangle 1068"/>
              <p:cNvSpPr>
                <a:spLocks noChangeAspect="1" noChangeArrowheads="1"/>
              </p:cNvSpPr>
              <p:nvPr/>
            </p:nvSpPr>
            <p:spPr bwMode="auto">
              <a:xfrm>
                <a:off x="2867" y="1628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1" name="Rectangle 1069"/>
              <p:cNvSpPr>
                <a:spLocks noChangeAspect="1" noChangeArrowheads="1"/>
              </p:cNvSpPr>
              <p:nvPr/>
            </p:nvSpPr>
            <p:spPr bwMode="auto">
              <a:xfrm>
                <a:off x="2911" y="162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2" name="Rectangle 1070"/>
              <p:cNvSpPr>
                <a:spLocks noChangeAspect="1" noChangeArrowheads="1"/>
              </p:cNvSpPr>
              <p:nvPr/>
            </p:nvSpPr>
            <p:spPr bwMode="auto">
              <a:xfrm>
                <a:off x="2941" y="162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3" name="Rectangle 1071"/>
              <p:cNvSpPr>
                <a:spLocks noChangeAspect="1" noChangeArrowheads="1"/>
              </p:cNvSpPr>
              <p:nvPr/>
            </p:nvSpPr>
            <p:spPr bwMode="auto">
              <a:xfrm>
                <a:off x="2959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4" name="Rectangle 1072"/>
              <p:cNvSpPr>
                <a:spLocks noChangeAspect="1" noChangeArrowheads="1"/>
              </p:cNvSpPr>
              <p:nvPr/>
            </p:nvSpPr>
            <p:spPr bwMode="auto">
              <a:xfrm>
                <a:off x="2995" y="1628"/>
                <a:ext cx="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en-US" sz="2000">
                  <a:effectLst/>
                </a:endParaRPr>
              </a:p>
            </p:txBody>
          </p:sp>
          <p:sp>
            <p:nvSpPr>
              <p:cNvPr id="2236465" name="Rectangle 1073"/>
              <p:cNvSpPr>
                <a:spLocks noChangeAspect="1" noChangeArrowheads="1"/>
              </p:cNvSpPr>
              <p:nvPr/>
            </p:nvSpPr>
            <p:spPr bwMode="auto">
              <a:xfrm>
                <a:off x="2847" y="170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6" name="Rectangle 1074"/>
              <p:cNvSpPr>
                <a:spLocks noChangeAspect="1" noChangeArrowheads="1"/>
              </p:cNvSpPr>
              <p:nvPr/>
            </p:nvSpPr>
            <p:spPr bwMode="auto">
              <a:xfrm>
                <a:off x="2884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7" name="Rectangle 1075"/>
              <p:cNvSpPr>
                <a:spLocks noChangeAspect="1" noChangeArrowheads="1"/>
              </p:cNvSpPr>
              <p:nvPr/>
            </p:nvSpPr>
            <p:spPr bwMode="auto">
              <a:xfrm>
                <a:off x="2901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8" name="Rectangle 1076"/>
              <p:cNvSpPr>
                <a:spLocks noChangeAspect="1" noChangeArrowheads="1"/>
              </p:cNvSpPr>
              <p:nvPr/>
            </p:nvSpPr>
            <p:spPr bwMode="auto">
              <a:xfrm>
                <a:off x="2918" y="1705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9" name="Rectangle 1077"/>
              <p:cNvSpPr>
                <a:spLocks noChangeAspect="1" noChangeArrowheads="1"/>
              </p:cNvSpPr>
              <p:nvPr/>
            </p:nvSpPr>
            <p:spPr bwMode="auto">
              <a:xfrm>
                <a:off x="2951" y="170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0" name="Rectangle 1078"/>
              <p:cNvSpPr>
                <a:spLocks noChangeAspect="1" noChangeArrowheads="1"/>
              </p:cNvSpPr>
              <p:nvPr/>
            </p:nvSpPr>
            <p:spPr bwMode="auto">
              <a:xfrm>
                <a:off x="2985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1" name="Freeform 1079"/>
              <p:cNvSpPr>
                <a:spLocks noChangeAspect="1"/>
              </p:cNvSpPr>
              <p:nvPr/>
            </p:nvSpPr>
            <p:spPr bwMode="auto">
              <a:xfrm>
                <a:off x="1406" y="2118"/>
                <a:ext cx="2687" cy="847"/>
              </a:xfrm>
              <a:custGeom>
                <a:avLst/>
                <a:gdLst>
                  <a:gd name="T0" fmla="*/ 2685 w 2687"/>
                  <a:gd name="T1" fmla="*/ 845 h 847"/>
                  <a:gd name="T2" fmla="*/ 2687 w 2687"/>
                  <a:gd name="T3" fmla="*/ 0 h 847"/>
                  <a:gd name="T4" fmla="*/ 0 w 2687"/>
                  <a:gd name="T5" fmla="*/ 0 h 847"/>
                  <a:gd name="T6" fmla="*/ 0 w 2687"/>
                  <a:gd name="T7" fmla="*/ 847 h 847"/>
                  <a:gd name="T8" fmla="*/ 2687 w 2687"/>
                  <a:gd name="T9" fmla="*/ 847 h 847"/>
                  <a:gd name="T10" fmla="*/ 2687 w 2687"/>
                  <a:gd name="T11" fmla="*/ 847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7" h="847">
                    <a:moveTo>
                      <a:pt x="2685" y="84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47"/>
                    </a:lnTo>
                    <a:lnTo>
                      <a:pt x="2687" y="847"/>
                    </a:lnTo>
                    <a:lnTo>
                      <a:pt x="2687" y="8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72" name="Rectangle 1080"/>
              <p:cNvSpPr>
                <a:spLocks noChangeAspect="1" noChangeArrowheads="1"/>
              </p:cNvSpPr>
              <p:nvPr/>
            </p:nvSpPr>
            <p:spPr bwMode="auto">
              <a:xfrm>
                <a:off x="1425" y="2017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3" name="Rectangle 1081"/>
              <p:cNvSpPr>
                <a:spLocks noChangeAspect="1" noChangeArrowheads="1"/>
              </p:cNvSpPr>
              <p:nvPr/>
            </p:nvSpPr>
            <p:spPr bwMode="auto">
              <a:xfrm>
                <a:off x="1563" y="2019"/>
                <a:ext cx="3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4" name="Rectangle 1082"/>
              <p:cNvSpPr>
                <a:spLocks noChangeAspect="1" noChangeArrowheads="1"/>
              </p:cNvSpPr>
              <p:nvPr/>
            </p:nvSpPr>
            <p:spPr bwMode="auto">
              <a:xfrm>
                <a:off x="1604" y="2019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5" name="Rectangle 1083"/>
              <p:cNvSpPr>
                <a:spLocks noChangeAspect="1" noChangeArrowheads="1"/>
              </p:cNvSpPr>
              <p:nvPr/>
            </p:nvSpPr>
            <p:spPr bwMode="auto">
              <a:xfrm>
                <a:off x="1638" y="201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6" name="Rectangle 1084"/>
              <p:cNvSpPr>
                <a:spLocks noChangeAspect="1" noChangeArrowheads="1"/>
              </p:cNvSpPr>
              <p:nvPr/>
            </p:nvSpPr>
            <p:spPr bwMode="auto">
              <a:xfrm>
                <a:off x="2784" y="2017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7" name="Rectangle 1085"/>
              <p:cNvSpPr>
                <a:spLocks noChangeAspect="1" noChangeArrowheads="1"/>
              </p:cNvSpPr>
              <p:nvPr/>
            </p:nvSpPr>
            <p:spPr bwMode="auto">
              <a:xfrm>
                <a:off x="2830" y="2017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8" name="Rectangle 1086"/>
              <p:cNvSpPr>
                <a:spLocks noChangeAspect="1" noChangeArrowheads="1"/>
              </p:cNvSpPr>
              <p:nvPr/>
            </p:nvSpPr>
            <p:spPr bwMode="auto">
              <a:xfrm>
                <a:off x="2865" y="2017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9" name="Rectangle 1087"/>
              <p:cNvSpPr>
                <a:spLocks noChangeAspect="1" noChangeArrowheads="1"/>
              </p:cNvSpPr>
              <p:nvPr/>
            </p:nvSpPr>
            <p:spPr bwMode="auto">
              <a:xfrm>
                <a:off x="2882" y="2017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0" name="Freeform 1088"/>
              <p:cNvSpPr>
                <a:spLocks noChangeAspect="1"/>
              </p:cNvSpPr>
              <p:nvPr/>
            </p:nvSpPr>
            <p:spPr bwMode="auto">
              <a:xfrm>
                <a:off x="1406" y="2455"/>
                <a:ext cx="2687" cy="86"/>
              </a:xfrm>
              <a:custGeom>
                <a:avLst/>
                <a:gdLst>
                  <a:gd name="T0" fmla="*/ 2685 w 2687"/>
                  <a:gd name="T1" fmla="*/ 85 h 86"/>
                  <a:gd name="T2" fmla="*/ 2687 w 2687"/>
                  <a:gd name="T3" fmla="*/ 0 h 86"/>
                  <a:gd name="T4" fmla="*/ 0 w 2687"/>
                  <a:gd name="T5" fmla="*/ 0 h 86"/>
                  <a:gd name="T6" fmla="*/ 0 w 2687"/>
                  <a:gd name="T7" fmla="*/ 86 h 86"/>
                  <a:gd name="T8" fmla="*/ 2687 w 2687"/>
                  <a:gd name="T9" fmla="*/ 86 h 86"/>
                  <a:gd name="T10" fmla="*/ 2687 w 2687"/>
                  <a:gd name="T11" fmla="*/ 86 h 86"/>
                  <a:gd name="T12" fmla="*/ 2685 w 2687"/>
                  <a:gd name="T13" fmla="*/ 8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7" h="86">
                    <a:moveTo>
                      <a:pt x="2685" y="8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2687" y="86"/>
                    </a:lnTo>
                    <a:lnTo>
                      <a:pt x="2687" y="86"/>
                    </a:lnTo>
                    <a:lnTo>
                      <a:pt x="2685" y="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1" name="Freeform 1089"/>
              <p:cNvSpPr>
                <a:spLocks noChangeAspect="1"/>
              </p:cNvSpPr>
              <p:nvPr/>
            </p:nvSpPr>
            <p:spPr bwMode="auto">
              <a:xfrm>
                <a:off x="1406" y="2455"/>
                <a:ext cx="2687" cy="86"/>
              </a:xfrm>
              <a:custGeom>
                <a:avLst/>
                <a:gdLst>
                  <a:gd name="T0" fmla="*/ 2685 w 2687"/>
                  <a:gd name="T1" fmla="*/ 85 h 86"/>
                  <a:gd name="T2" fmla="*/ 2687 w 2687"/>
                  <a:gd name="T3" fmla="*/ 0 h 86"/>
                  <a:gd name="T4" fmla="*/ 0 w 2687"/>
                  <a:gd name="T5" fmla="*/ 0 h 86"/>
                  <a:gd name="T6" fmla="*/ 0 w 2687"/>
                  <a:gd name="T7" fmla="*/ 86 h 86"/>
                  <a:gd name="T8" fmla="*/ 2687 w 2687"/>
                  <a:gd name="T9" fmla="*/ 86 h 86"/>
                  <a:gd name="T10" fmla="*/ 2687 w 2687"/>
                  <a:gd name="T1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7" h="86">
                    <a:moveTo>
                      <a:pt x="2685" y="8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2687" y="86"/>
                    </a:lnTo>
                    <a:lnTo>
                      <a:pt x="2687" y="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2" name="Freeform 1090"/>
              <p:cNvSpPr>
                <a:spLocks noChangeAspect="1"/>
              </p:cNvSpPr>
              <p:nvPr/>
            </p:nvSpPr>
            <p:spPr bwMode="auto">
              <a:xfrm>
                <a:off x="1427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8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3 h 29"/>
                  <a:gd name="T22" fmla="*/ 29 w 29"/>
                  <a:gd name="T23" fmla="*/ 13 h 29"/>
                  <a:gd name="T24" fmla="*/ 29 w 29"/>
                  <a:gd name="T25" fmla="*/ 12 h 29"/>
                  <a:gd name="T26" fmla="*/ 27 w 29"/>
                  <a:gd name="T27" fmla="*/ 10 h 29"/>
                  <a:gd name="T28" fmla="*/ 27 w 29"/>
                  <a:gd name="T29" fmla="*/ 8 h 29"/>
                  <a:gd name="T30" fmla="*/ 25 w 29"/>
                  <a:gd name="T31" fmla="*/ 6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8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3" name="Freeform 1091"/>
              <p:cNvSpPr>
                <a:spLocks noChangeAspect="1"/>
              </p:cNvSpPr>
              <p:nvPr/>
            </p:nvSpPr>
            <p:spPr bwMode="auto">
              <a:xfrm>
                <a:off x="1611" y="2480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6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3 w 29"/>
                  <a:gd name="T11" fmla="*/ 25 h 29"/>
                  <a:gd name="T12" fmla="*/ 25 w 29"/>
                  <a:gd name="T13" fmla="*/ 23 h 29"/>
                  <a:gd name="T14" fmla="*/ 27 w 29"/>
                  <a:gd name="T15" fmla="*/ 21 h 29"/>
                  <a:gd name="T16" fmla="*/ 27 w 29"/>
                  <a:gd name="T17" fmla="*/ 19 h 29"/>
                  <a:gd name="T18" fmla="*/ 27 w 29"/>
                  <a:gd name="T19" fmla="*/ 17 h 29"/>
                  <a:gd name="T20" fmla="*/ 29 w 29"/>
                  <a:gd name="T21" fmla="*/ 14 h 29"/>
                  <a:gd name="T22" fmla="*/ 27 w 29"/>
                  <a:gd name="T23" fmla="*/ 12 h 29"/>
                  <a:gd name="T24" fmla="*/ 27 w 29"/>
                  <a:gd name="T25" fmla="*/ 10 h 29"/>
                  <a:gd name="T26" fmla="*/ 27 w 29"/>
                  <a:gd name="T27" fmla="*/ 8 h 29"/>
                  <a:gd name="T28" fmla="*/ 25 w 29"/>
                  <a:gd name="T29" fmla="*/ 6 h 29"/>
                  <a:gd name="T30" fmla="*/ 23 w 29"/>
                  <a:gd name="T31" fmla="*/ 4 h 29"/>
                  <a:gd name="T32" fmla="*/ 23 w 29"/>
                  <a:gd name="T33" fmla="*/ 2 h 29"/>
                  <a:gd name="T34" fmla="*/ 21 w 29"/>
                  <a:gd name="T35" fmla="*/ 2 h 29"/>
                  <a:gd name="T36" fmla="*/ 19 w 29"/>
                  <a:gd name="T37" fmla="*/ 0 h 29"/>
                  <a:gd name="T38" fmla="*/ 16 w 29"/>
                  <a:gd name="T39" fmla="*/ 0 h 29"/>
                  <a:gd name="T40" fmla="*/ 14 w 29"/>
                  <a:gd name="T41" fmla="*/ 0 h 29"/>
                  <a:gd name="T42" fmla="*/ 12 w 29"/>
                  <a:gd name="T43" fmla="*/ 0 h 29"/>
                  <a:gd name="T44" fmla="*/ 10 w 29"/>
                  <a:gd name="T45" fmla="*/ 0 h 29"/>
                  <a:gd name="T46" fmla="*/ 8 w 29"/>
                  <a:gd name="T47" fmla="*/ 2 h 29"/>
                  <a:gd name="T48" fmla="*/ 6 w 29"/>
                  <a:gd name="T49" fmla="*/ 2 h 29"/>
                  <a:gd name="T50" fmla="*/ 4 w 29"/>
                  <a:gd name="T51" fmla="*/ 4 h 29"/>
                  <a:gd name="T52" fmla="*/ 2 w 29"/>
                  <a:gd name="T53" fmla="*/ 6 h 29"/>
                  <a:gd name="T54" fmla="*/ 2 w 29"/>
                  <a:gd name="T55" fmla="*/ 8 h 29"/>
                  <a:gd name="T56" fmla="*/ 0 w 29"/>
                  <a:gd name="T57" fmla="*/ 10 h 29"/>
                  <a:gd name="T58" fmla="*/ 0 w 29"/>
                  <a:gd name="T59" fmla="*/ 12 h 29"/>
                  <a:gd name="T60" fmla="*/ 0 w 29"/>
                  <a:gd name="T61" fmla="*/ 14 h 29"/>
                  <a:gd name="T62" fmla="*/ 0 w 29"/>
                  <a:gd name="T63" fmla="*/ 17 h 29"/>
                  <a:gd name="T64" fmla="*/ 0 w 29"/>
                  <a:gd name="T65" fmla="*/ 19 h 29"/>
                  <a:gd name="T66" fmla="*/ 2 w 29"/>
                  <a:gd name="T67" fmla="*/ 21 h 29"/>
                  <a:gd name="T68" fmla="*/ 2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4 w 29"/>
                  <a:gd name="T81" fmla="*/ 29 h 29"/>
                  <a:gd name="T82" fmla="*/ 14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9" y="14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4" name="Freeform 1092"/>
              <p:cNvSpPr>
                <a:spLocks noChangeAspect="1"/>
              </p:cNvSpPr>
              <p:nvPr/>
            </p:nvSpPr>
            <p:spPr bwMode="auto">
              <a:xfrm>
                <a:off x="2041" y="2484"/>
                <a:ext cx="28" cy="29"/>
              </a:xfrm>
              <a:custGeom>
                <a:avLst/>
                <a:gdLst>
                  <a:gd name="T0" fmla="*/ 13 w 28"/>
                  <a:gd name="T1" fmla="*/ 27 h 29"/>
                  <a:gd name="T2" fmla="*/ 15 w 28"/>
                  <a:gd name="T3" fmla="*/ 29 h 29"/>
                  <a:gd name="T4" fmla="*/ 19 w 28"/>
                  <a:gd name="T5" fmla="*/ 27 h 29"/>
                  <a:gd name="T6" fmla="*/ 21 w 28"/>
                  <a:gd name="T7" fmla="*/ 27 h 29"/>
                  <a:gd name="T8" fmla="*/ 23 w 28"/>
                  <a:gd name="T9" fmla="*/ 25 h 29"/>
                  <a:gd name="T10" fmla="*/ 23 w 28"/>
                  <a:gd name="T11" fmla="*/ 25 h 29"/>
                  <a:gd name="T12" fmla="*/ 24 w 28"/>
                  <a:gd name="T13" fmla="*/ 23 h 29"/>
                  <a:gd name="T14" fmla="*/ 26 w 28"/>
                  <a:gd name="T15" fmla="*/ 21 h 29"/>
                  <a:gd name="T16" fmla="*/ 26 w 28"/>
                  <a:gd name="T17" fmla="*/ 19 h 29"/>
                  <a:gd name="T18" fmla="*/ 28 w 28"/>
                  <a:gd name="T19" fmla="*/ 17 h 29"/>
                  <a:gd name="T20" fmla="*/ 28 w 28"/>
                  <a:gd name="T21" fmla="*/ 13 h 29"/>
                  <a:gd name="T22" fmla="*/ 28 w 28"/>
                  <a:gd name="T23" fmla="*/ 12 h 29"/>
                  <a:gd name="T24" fmla="*/ 26 w 28"/>
                  <a:gd name="T25" fmla="*/ 10 h 29"/>
                  <a:gd name="T26" fmla="*/ 26 w 28"/>
                  <a:gd name="T27" fmla="*/ 8 h 29"/>
                  <a:gd name="T28" fmla="*/ 24 w 28"/>
                  <a:gd name="T29" fmla="*/ 6 h 29"/>
                  <a:gd name="T30" fmla="*/ 23 w 28"/>
                  <a:gd name="T31" fmla="*/ 4 h 29"/>
                  <a:gd name="T32" fmla="*/ 23 w 28"/>
                  <a:gd name="T33" fmla="*/ 4 h 29"/>
                  <a:gd name="T34" fmla="*/ 21 w 28"/>
                  <a:gd name="T35" fmla="*/ 2 h 29"/>
                  <a:gd name="T36" fmla="*/ 19 w 28"/>
                  <a:gd name="T37" fmla="*/ 2 h 29"/>
                  <a:gd name="T38" fmla="*/ 15 w 28"/>
                  <a:gd name="T39" fmla="*/ 0 h 29"/>
                  <a:gd name="T40" fmla="*/ 13 w 28"/>
                  <a:gd name="T41" fmla="*/ 0 h 29"/>
                  <a:gd name="T42" fmla="*/ 11 w 28"/>
                  <a:gd name="T43" fmla="*/ 0 h 29"/>
                  <a:gd name="T44" fmla="*/ 9 w 28"/>
                  <a:gd name="T45" fmla="*/ 2 h 29"/>
                  <a:gd name="T46" fmla="*/ 7 w 28"/>
                  <a:gd name="T47" fmla="*/ 2 h 29"/>
                  <a:gd name="T48" fmla="*/ 5 w 28"/>
                  <a:gd name="T49" fmla="*/ 4 h 29"/>
                  <a:gd name="T50" fmla="*/ 3 w 28"/>
                  <a:gd name="T51" fmla="*/ 4 h 29"/>
                  <a:gd name="T52" fmla="*/ 1 w 28"/>
                  <a:gd name="T53" fmla="*/ 6 h 29"/>
                  <a:gd name="T54" fmla="*/ 1 w 28"/>
                  <a:gd name="T55" fmla="*/ 8 h 29"/>
                  <a:gd name="T56" fmla="*/ 0 w 28"/>
                  <a:gd name="T57" fmla="*/ 10 h 29"/>
                  <a:gd name="T58" fmla="*/ 0 w 28"/>
                  <a:gd name="T59" fmla="*/ 12 h 29"/>
                  <a:gd name="T60" fmla="*/ 0 w 28"/>
                  <a:gd name="T61" fmla="*/ 13 h 29"/>
                  <a:gd name="T62" fmla="*/ 0 w 28"/>
                  <a:gd name="T63" fmla="*/ 17 h 29"/>
                  <a:gd name="T64" fmla="*/ 0 w 28"/>
                  <a:gd name="T65" fmla="*/ 19 h 29"/>
                  <a:gd name="T66" fmla="*/ 1 w 28"/>
                  <a:gd name="T67" fmla="*/ 21 h 29"/>
                  <a:gd name="T68" fmla="*/ 1 w 28"/>
                  <a:gd name="T69" fmla="*/ 23 h 29"/>
                  <a:gd name="T70" fmla="*/ 3 w 28"/>
                  <a:gd name="T71" fmla="*/ 25 h 29"/>
                  <a:gd name="T72" fmla="*/ 5 w 28"/>
                  <a:gd name="T73" fmla="*/ 25 h 29"/>
                  <a:gd name="T74" fmla="*/ 7 w 28"/>
                  <a:gd name="T75" fmla="*/ 27 h 29"/>
                  <a:gd name="T76" fmla="*/ 9 w 28"/>
                  <a:gd name="T77" fmla="*/ 27 h 29"/>
                  <a:gd name="T78" fmla="*/ 11 w 28"/>
                  <a:gd name="T79" fmla="*/ 29 h 29"/>
                  <a:gd name="T80" fmla="*/ 13 w 28"/>
                  <a:gd name="T81" fmla="*/ 29 h 29"/>
                  <a:gd name="T82" fmla="*/ 13 w 28"/>
                  <a:gd name="T83" fmla="*/ 29 h 29"/>
                  <a:gd name="T84" fmla="*/ 13 w 28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29">
                    <a:moveTo>
                      <a:pt x="13" y="27"/>
                    </a:moveTo>
                    <a:lnTo>
                      <a:pt x="15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4" y="23"/>
                    </a:lnTo>
                    <a:lnTo>
                      <a:pt x="26" y="21"/>
                    </a:lnTo>
                    <a:lnTo>
                      <a:pt x="26" y="19"/>
                    </a:lnTo>
                    <a:lnTo>
                      <a:pt x="28" y="17"/>
                    </a:lnTo>
                    <a:lnTo>
                      <a:pt x="28" y="13"/>
                    </a:lnTo>
                    <a:lnTo>
                      <a:pt x="28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5" name="Freeform 1093"/>
              <p:cNvSpPr>
                <a:spLocks noChangeAspect="1"/>
              </p:cNvSpPr>
              <p:nvPr/>
            </p:nvSpPr>
            <p:spPr bwMode="auto">
              <a:xfrm>
                <a:off x="1372" y="2484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5 h 29"/>
                  <a:gd name="T6" fmla="*/ 2 w 28"/>
                  <a:gd name="T7" fmla="*/ 2 h 29"/>
                  <a:gd name="T8" fmla="*/ 2 w 28"/>
                  <a:gd name="T9" fmla="*/ 2 h 29"/>
                  <a:gd name="T10" fmla="*/ 0 w 2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6" name="Freeform 1094"/>
              <p:cNvSpPr>
                <a:spLocks noChangeAspect="1"/>
              </p:cNvSpPr>
              <p:nvPr/>
            </p:nvSpPr>
            <p:spPr bwMode="auto">
              <a:xfrm>
                <a:off x="1324" y="1617"/>
                <a:ext cx="1280" cy="882"/>
              </a:xfrm>
              <a:custGeom>
                <a:avLst/>
                <a:gdLst>
                  <a:gd name="T0" fmla="*/ 1280 w 1280"/>
                  <a:gd name="T1" fmla="*/ 0 h 882"/>
                  <a:gd name="T2" fmla="*/ 1280 w 1280"/>
                  <a:gd name="T3" fmla="*/ 275 h 882"/>
                  <a:gd name="T4" fmla="*/ 0 w 1280"/>
                  <a:gd name="T5" fmla="*/ 275 h 882"/>
                  <a:gd name="T6" fmla="*/ 0 w 1280"/>
                  <a:gd name="T7" fmla="*/ 882 h 882"/>
                  <a:gd name="T8" fmla="*/ 59 w 1280"/>
                  <a:gd name="T9" fmla="*/ 882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0" h="882">
                    <a:moveTo>
                      <a:pt x="1280" y="0"/>
                    </a:moveTo>
                    <a:lnTo>
                      <a:pt x="1280" y="275"/>
                    </a:lnTo>
                    <a:lnTo>
                      <a:pt x="0" y="275"/>
                    </a:lnTo>
                    <a:lnTo>
                      <a:pt x="0" y="882"/>
                    </a:lnTo>
                    <a:lnTo>
                      <a:pt x="59" y="88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7" name="Rectangle 1095"/>
              <p:cNvSpPr>
                <a:spLocks noChangeAspect="1" noChangeArrowheads="1"/>
              </p:cNvSpPr>
              <p:nvPr/>
            </p:nvSpPr>
            <p:spPr bwMode="auto">
              <a:xfrm>
                <a:off x="1165" y="1665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8" name="Rectangle 1096"/>
              <p:cNvSpPr>
                <a:spLocks noChangeAspect="1" noChangeArrowheads="1"/>
              </p:cNvSpPr>
              <p:nvPr/>
            </p:nvSpPr>
            <p:spPr bwMode="auto">
              <a:xfrm>
                <a:off x="1211" y="1665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9" name="Rectangle 1097"/>
              <p:cNvSpPr>
                <a:spLocks noChangeAspect="1" noChangeArrowheads="1"/>
              </p:cNvSpPr>
              <p:nvPr/>
            </p:nvSpPr>
            <p:spPr bwMode="auto">
              <a:xfrm>
                <a:off x="1224" y="166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0" name="Freeform 1098"/>
              <p:cNvSpPr>
                <a:spLocks noChangeAspect="1"/>
              </p:cNvSpPr>
              <p:nvPr/>
            </p:nvSpPr>
            <p:spPr bwMode="auto">
              <a:xfrm>
                <a:off x="4511" y="1753"/>
                <a:ext cx="29" cy="28"/>
              </a:xfrm>
              <a:custGeom>
                <a:avLst/>
                <a:gdLst>
                  <a:gd name="T0" fmla="*/ 0 w 29"/>
                  <a:gd name="T1" fmla="*/ 26 h 28"/>
                  <a:gd name="T2" fmla="*/ 29 w 29"/>
                  <a:gd name="T3" fmla="*/ 28 h 28"/>
                  <a:gd name="T4" fmla="*/ 15 w 29"/>
                  <a:gd name="T5" fmla="*/ 0 h 28"/>
                  <a:gd name="T6" fmla="*/ 2 w 29"/>
                  <a:gd name="T7" fmla="*/ 28 h 28"/>
                  <a:gd name="T8" fmla="*/ 2 w 29"/>
                  <a:gd name="T9" fmla="*/ 28 h 28"/>
                  <a:gd name="T10" fmla="*/ 0 w 29"/>
                  <a:gd name="T11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8">
                    <a:moveTo>
                      <a:pt x="0" y="26"/>
                    </a:moveTo>
                    <a:lnTo>
                      <a:pt x="29" y="28"/>
                    </a:lnTo>
                    <a:lnTo>
                      <a:pt x="15" y="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1" name="Rectangle 1099"/>
              <p:cNvSpPr>
                <a:spLocks noChangeAspect="1" noChangeArrowheads="1"/>
              </p:cNvSpPr>
              <p:nvPr/>
            </p:nvSpPr>
            <p:spPr bwMode="auto">
              <a:xfrm>
                <a:off x="4458" y="1665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2" name="Rectangle 1100"/>
              <p:cNvSpPr>
                <a:spLocks noChangeAspect="1" noChangeArrowheads="1"/>
              </p:cNvSpPr>
              <p:nvPr/>
            </p:nvSpPr>
            <p:spPr bwMode="auto">
              <a:xfrm>
                <a:off x="4505" y="1665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3" name="Rectangle 1101"/>
              <p:cNvSpPr>
                <a:spLocks noChangeAspect="1" noChangeArrowheads="1"/>
              </p:cNvSpPr>
              <p:nvPr/>
            </p:nvSpPr>
            <p:spPr bwMode="auto">
              <a:xfrm>
                <a:off x="4542" y="166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4" name="Rectangle 1102"/>
              <p:cNvSpPr>
                <a:spLocks noChangeAspect="1" noChangeArrowheads="1"/>
              </p:cNvSpPr>
              <p:nvPr/>
            </p:nvSpPr>
            <p:spPr bwMode="auto">
              <a:xfrm>
                <a:off x="4559" y="166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5" name="Freeform 1103"/>
              <p:cNvSpPr>
                <a:spLocks noChangeAspect="1"/>
              </p:cNvSpPr>
              <p:nvPr/>
            </p:nvSpPr>
            <p:spPr bwMode="auto">
              <a:xfrm>
                <a:off x="1391" y="3384"/>
                <a:ext cx="111" cy="132"/>
              </a:xfrm>
              <a:custGeom>
                <a:avLst/>
                <a:gdLst>
                  <a:gd name="T0" fmla="*/ 0 w 111"/>
                  <a:gd name="T1" fmla="*/ 79 h 132"/>
                  <a:gd name="T2" fmla="*/ 2 w 111"/>
                  <a:gd name="T3" fmla="*/ 88 h 132"/>
                  <a:gd name="T4" fmla="*/ 4 w 111"/>
                  <a:gd name="T5" fmla="*/ 96 h 132"/>
                  <a:gd name="T6" fmla="*/ 8 w 111"/>
                  <a:gd name="T7" fmla="*/ 103 h 132"/>
                  <a:gd name="T8" fmla="*/ 11 w 111"/>
                  <a:gd name="T9" fmla="*/ 111 h 132"/>
                  <a:gd name="T10" fmla="*/ 17 w 111"/>
                  <a:gd name="T11" fmla="*/ 117 h 132"/>
                  <a:gd name="T12" fmla="*/ 23 w 111"/>
                  <a:gd name="T13" fmla="*/ 123 h 132"/>
                  <a:gd name="T14" fmla="*/ 31 w 111"/>
                  <a:gd name="T15" fmla="*/ 126 h 132"/>
                  <a:gd name="T16" fmla="*/ 38 w 111"/>
                  <a:gd name="T17" fmla="*/ 130 h 132"/>
                  <a:gd name="T18" fmla="*/ 48 w 111"/>
                  <a:gd name="T19" fmla="*/ 132 h 132"/>
                  <a:gd name="T20" fmla="*/ 57 w 111"/>
                  <a:gd name="T21" fmla="*/ 132 h 132"/>
                  <a:gd name="T22" fmla="*/ 65 w 111"/>
                  <a:gd name="T23" fmla="*/ 132 h 132"/>
                  <a:gd name="T24" fmla="*/ 75 w 111"/>
                  <a:gd name="T25" fmla="*/ 130 h 132"/>
                  <a:gd name="T26" fmla="*/ 82 w 111"/>
                  <a:gd name="T27" fmla="*/ 126 h 132"/>
                  <a:gd name="T28" fmla="*/ 90 w 111"/>
                  <a:gd name="T29" fmla="*/ 123 h 132"/>
                  <a:gd name="T30" fmla="*/ 96 w 111"/>
                  <a:gd name="T31" fmla="*/ 117 h 132"/>
                  <a:gd name="T32" fmla="*/ 101 w 111"/>
                  <a:gd name="T33" fmla="*/ 111 h 132"/>
                  <a:gd name="T34" fmla="*/ 105 w 111"/>
                  <a:gd name="T35" fmla="*/ 103 h 132"/>
                  <a:gd name="T36" fmla="*/ 109 w 111"/>
                  <a:gd name="T37" fmla="*/ 96 h 132"/>
                  <a:gd name="T38" fmla="*/ 111 w 111"/>
                  <a:gd name="T39" fmla="*/ 88 h 132"/>
                  <a:gd name="T40" fmla="*/ 111 w 111"/>
                  <a:gd name="T41" fmla="*/ 79 h 132"/>
                  <a:gd name="T42" fmla="*/ 111 w 111"/>
                  <a:gd name="T43" fmla="*/ 0 h 132"/>
                  <a:gd name="T44" fmla="*/ 2 w 111"/>
                  <a:gd name="T45" fmla="*/ 0 h 132"/>
                  <a:gd name="T46" fmla="*/ 2 w 111"/>
                  <a:gd name="T47" fmla="*/ 79 h 132"/>
                  <a:gd name="T48" fmla="*/ 2 w 111"/>
                  <a:gd name="T49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132">
                    <a:moveTo>
                      <a:pt x="0" y="79"/>
                    </a:moveTo>
                    <a:lnTo>
                      <a:pt x="2" y="88"/>
                    </a:lnTo>
                    <a:lnTo>
                      <a:pt x="4" y="96"/>
                    </a:lnTo>
                    <a:lnTo>
                      <a:pt x="8" y="103"/>
                    </a:lnTo>
                    <a:lnTo>
                      <a:pt x="11" y="111"/>
                    </a:lnTo>
                    <a:lnTo>
                      <a:pt x="17" y="117"/>
                    </a:lnTo>
                    <a:lnTo>
                      <a:pt x="23" y="123"/>
                    </a:lnTo>
                    <a:lnTo>
                      <a:pt x="31" y="126"/>
                    </a:lnTo>
                    <a:lnTo>
                      <a:pt x="38" y="130"/>
                    </a:lnTo>
                    <a:lnTo>
                      <a:pt x="48" y="132"/>
                    </a:lnTo>
                    <a:lnTo>
                      <a:pt x="57" y="132"/>
                    </a:lnTo>
                    <a:lnTo>
                      <a:pt x="65" y="132"/>
                    </a:lnTo>
                    <a:lnTo>
                      <a:pt x="75" y="130"/>
                    </a:lnTo>
                    <a:lnTo>
                      <a:pt x="82" y="126"/>
                    </a:lnTo>
                    <a:lnTo>
                      <a:pt x="90" y="123"/>
                    </a:lnTo>
                    <a:lnTo>
                      <a:pt x="96" y="117"/>
                    </a:lnTo>
                    <a:lnTo>
                      <a:pt x="101" y="111"/>
                    </a:lnTo>
                    <a:lnTo>
                      <a:pt x="105" y="103"/>
                    </a:lnTo>
                    <a:lnTo>
                      <a:pt x="109" y="96"/>
                    </a:lnTo>
                    <a:lnTo>
                      <a:pt x="111" y="88"/>
                    </a:lnTo>
                    <a:lnTo>
                      <a:pt x="111" y="79"/>
                    </a:lnTo>
                    <a:lnTo>
                      <a:pt x="111" y="0"/>
                    </a:lnTo>
                    <a:lnTo>
                      <a:pt x="2" y="0"/>
                    </a:lnTo>
                    <a:lnTo>
                      <a:pt x="2" y="79"/>
                    </a:lnTo>
                    <a:lnTo>
                      <a:pt x="2" y="7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6" name="Freeform 1104"/>
              <p:cNvSpPr>
                <a:spLocks noChangeAspect="1"/>
              </p:cNvSpPr>
              <p:nvPr/>
            </p:nvSpPr>
            <p:spPr bwMode="auto">
              <a:xfrm>
                <a:off x="1561" y="3147"/>
                <a:ext cx="127" cy="126"/>
              </a:xfrm>
              <a:custGeom>
                <a:avLst/>
                <a:gdLst>
                  <a:gd name="T0" fmla="*/ 64 w 127"/>
                  <a:gd name="T1" fmla="*/ 126 h 126"/>
                  <a:gd name="T2" fmla="*/ 75 w 127"/>
                  <a:gd name="T3" fmla="*/ 126 h 126"/>
                  <a:gd name="T4" fmla="*/ 85 w 127"/>
                  <a:gd name="T5" fmla="*/ 124 h 126"/>
                  <a:gd name="T6" fmla="*/ 92 w 127"/>
                  <a:gd name="T7" fmla="*/ 120 h 126"/>
                  <a:gd name="T8" fmla="*/ 102 w 127"/>
                  <a:gd name="T9" fmla="*/ 114 h 126"/>
                  <a:gd name="T10" fmla="*/ 110 w 127"/>
                  <a:gd name="T11" fmla="*/ 109 h 126"/>
                  <a:gd name="T12" fmla="*/ 115 w 127"/>
                  <a:gd name="T13" fmla="*/ 101 h 126"/>
                  <a:gd name="T14" fmla="*/ 121 w 127"/>
                  <a:gd name="T15" fmla="*/ 93 h 126"/>
                  <a:gd name="T16" fmla="*/ 125 w 127"/>
                  <a:gd name="T17" fmla="*/ 84 h 126"/>
                  <a:gd name="T18" fmla="*/ 127 w 127"/>
                  <a:gd name="T19" fmla="*/ 74 h 126"/>
                  <a:gd name="T20" fmla="*/ 127 w 127"/>
                  <a:gd name="T21" fmla="*/ 63 h 126"/>
                  <a:gd name="T22" fmla="*/ 127 w 127"/>
                  <a:gd name="T23" fmla="*/ 53 h 126"/>
                  <a:gd name="T24" fmla="*/ 125 w 127"/>
                  <a:gd name="T25" fmla="*/ 44 h 126"/>
                  <a:gd name="T26" fmla="*/ 121 w 127"/>
                  <a:gd name="T27" fmla="*/ 34 h 126"/>
                  <a:gd name="T28" fmla="*/ 115 w 127"/>
                  <a:gd name="T29" fmla="*/ 26 h 126"/>
                  <a:gd name="T30" fmla="*/ 110 w 127"/>
                  <a:gd name="T31" fmla="*/ 19 h 126"/>
                  <a:gd name="T32" fmla="*/ 102 w 127"/>
                  <a:gd name="T33" fmla="*/ 13 h 126"/>
                  <a:gd name="T34" fmla="*/ 92 w 127"/>
                  <a:gd name="T35" fmla="*/ 7 h 126"/>
                  <a:gd name="T36" fmla="*/ 85 w 127"/>
                  <a:gd name="T37" fmla="*/ 3 h 126"/>
                  <a:gd name="T38" fmla="*/ 75 w 127"/>
                  <a:gd name="T39" fmla="*/ 2 h 126"/>
                  <a:gd name="T40" fmla="*/ 64 w 127"/>
                  <a:gd name="T41" fmla="*/ 0 h 126"/>
                  <a:gd name="T42" fmla="*/ 54 w 127"/>
                  <a:gd name="T43" fmla="*/ 2 h 126"/>
                  <a:gd name="T44" fmla="*/ 45 w 127"/>
                  <a:gd name="T45" fmla="*/ 3 h 126"/>
                  <a:gd name="T46" fmla="*/ 35 w 127"/>
                  <a:gd name="T47" fmla="*/ 7 h 126"/>
                  <a:gd name="T48" fmla="*/ 27 w 127"/>
                  <a:gd name="T49" fmla="*/ 13 h 126"/>
                  <a:gd name="T50" fmla="*/ 20 w 127"/>
                  <a:gd name="T51" fmla="*/ 19 h 126"/>
                  <a:gd name="T52" fmla="*/ 14 w 127"/>
                  <a:gd name="T53" fmla="*/ 26 h 126"/>
                  <a:gd name="T54" fmla="*/ 8 w 127"/>
                  <a:gd name="T55" fmla="*/ 34 h 126"/>
                  <a:gd name="T56" fmla="*/ 4 w 127"/>
                  <a:gd name="T57" fmla="*/ 44 h 126"/>
                  <a:gd name="T58" fmla="*/ 2 w 127"/>
                  <a:gd name="T59" fmla="*/ 53 h 126"/>
                  <a:gd name="T60" fmla="*/ 0 w 127"/>
                  <a:gd name="T61" fmla="*/ 63 h 126"/>
                  <a:gd name="T62" fmla="*/ 2 w 127"/>
                  <a:gd name="T63" fmla="*/ 74 h 126"/>
                  <a:gd name="T64" fmla="*/ 4 w 127"/>
                  <a:gd name="T65" fmla="*/ 84 h 126"/>
                  <a:gd name="T66" fmla="*/ 8 w 127"/>
                  <a:gd name="T67" fmla="*/ 93 h 126"/>
                  <a:gd name="T68" fmla="*/ 14 w 127"/>
                  <a:gd name="T69" fmla="*/ 101 h 126"/>
                  <a:gd name="T70" fmla="*/ 20 w 127"/>
                  <a:gd name="T71" fmla="*/ 109 h 126"/>
                  <a:gd name="T72" fmla="*/ 27 w 127"/>
                  <a:gd name="T73" fmla="*/ 114 h 126"/>
                  <a:gd name="T74" fmla="*/ 35 w 127"/>
                  <a:gd name="T75" fmla="*/ 120 h 126"/>
                  <a:gd name="T76" fmla="*/ 45 w 127"/>
                  <a:gd name="T77" fmla="*/ 124 h 126"/>
                  <a:gd name="T78" fmla="*/ 54 w 127"/>
                  <a:gd name="T79" fmla="*/ 126 h 126"/>
                  <a:gd name="T80" fmla="*/ 64 w 127"/>
                  <a:gd name="T81" fmla="*/ 126 h 126"/>
                  <a:gd name="T82" fmla="*/ 64 w 127"/>
                  <a:gd name="T8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7" h="126">
                    <a:moveTo>
                      <a:pt x="64" y="126"/>
                    </a:moveTo>
                    <a:lnTo>
                      <a:pt x="75" y="126"/>
                    </a:lnTo>
                    <a:lnTo>
                      <a:pt x="85" y="124"/>
                    </a:lnTo>
                    <a:lnTo>
                      <a:pt x="92" y="120"/>
                    </a:lnTo>
                    <a:lnTo>
                      <a:pt x="102" y="114"/>
                    </a:lnTo>
                    <a:lnTo>
                      <a:pt x="110" y="109"/>
                    </a:lnTo>
                    <a:lnTo>
                      <a:pt x="115" y="101"/>
                    </a:lnTo>
                    <a:lnTo>
                      <a:pt x="121" y="93"/>
                    </a:lnTo>
                    <a:lnTo>
                      <a:pt x="125" y="84"/>
                    </a:lnTo>
                    <a:lnTo>
                      <a:pt x="127" y="74"/>
                    </a:lnTo>
                    <a:lnTo>
                      <a:pt x="127" y="63"/>
                    </a:lnTo>
                    <a:lnTo>
                      <a:pt x="127" y="53"/>
                    </a:lnTo>
                    <a:lnTo>
                      <a:pt x="125" y="44"/>
                    </a:lnTo>
                    <a:lnTo>
                      <a:pt x="121" y="34"/>
                    </a:lnTo>
                    <a:lnTo>
                      <a:pt x="115" y="26"/>
                    </a:lnTo>
                    <a:lnTo>
                      <a:pt x="110" y="19"/>
                    </a:lnTo>
                    <a:lnTo>
                      <a:pt x="102" y="13"/>
                    </a:lnTo>
                    <a:lnTo>
                      <a:pt x="92" y="7"/>
                    </a:lnTo>
                    <a:lnTo>
                      <a:pt x="85" y="3"/>
                    </a:lnTo>
                    <a:lnTo>
                      <a:pt x="75" y="2"/>
                    </a:lnTo>
                    <a:lnTo>
                      <a:pt x="64" y="0"/>
                    </a:lnTo>
                    <a:lnTo>
                      <a:pt x="54" y="2"/>
                    </a:lnTo>
                    <a:lnTo>
                      <a:pt x="45" y="3"/>
                    </a:lnTo>
                    <a:lnTo>
                      <a:pt x="35" y="7"/>
                    </a:lnTo>
                    <a:lnTo>
                      <a:pt x="27" y="13"/>
                    </a:lnTo>
                    <a:lnTo>
                      <a:pt x="20" y="19"/>
                    </a:lnTo>
                    <a:lnTo>
                      <a:pt x="14" y="26"/>
                    </a:lnTo>
                    <a:lnTo>
                      <a:pt x="8" y="34"/>
                    </a:lnTo>
                    <a:lnTo>
                      <a:pt x="4" y="44"/>
                    </a:lnTo>
                    <a:lnTo>
                      <a:pt x="2" y="53"/>
                    </a:lnTo>
                    <a:lnTo>
                      <a:pt x="0" y="63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8" y="93"/>
                    </a:lnTo>
                    <a:lnTo>
                      <a:pt x="14" y="101"/>
                    </a:lnTo>
                    <a:lnTo>
                      <a:pt x="20" y="109"/>
                    </a:lnTo>
                    <a:lnTo>
                      <a:pt x="27" y="114"/>
                    </a:lnTo>
                    <a:lnTo>
                      <a:pt x="35" y="120"/>
                    </a:lnTo>
                    <a:lnTo>
                      <a:pt x="45" y="124"/>
                    </a:lnTo>
                    <a:lnTo>
                      <a:pt x="54" y="126"/>
                    </a:lnTo>
                    <a:lnTo>
                      <a:pt x="64" y="126"/>
                    </a:lnTo>
                    <a:lnTo>
                      <a:pt x="64" y="1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7" name="Line 1105"/>
              <p:cNvSpPr>
                <a:spLocks noChangeAspect="1" noChangeShapeType="1"/>
              </p:cNvSpPr>
              <p:nvPr/>
            </p:nvSpPr>
            <p:spPr bwMode="auto">
              <a:xfrm>
                <a:off x="1588" y="3018"/>
                <a:ext cx="73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8" name="Rectangle 1106"/>
              <p:cNvSpPr>
                <a:spLocks noChangeAspect="1" noChangeArrowheads="1"/>
              </p:cNvSpPr>
              <p:nvPr/>
            </p:nvSpPr>
            <p:spPr bwMode="auto">
              <a:xfrm>
                <a:off x="1652" y="296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9" name="Rectangle 1107"/>
              <p:cNvSpPr>
                <a:spLocks noChangeAspect="1" noChangeArrowheads="1"/>
              </p:cNvSpPr>
              <p:nvPr/>
            </p:nvSpPr>
            <p:spPr bwMode="auto">
              <a:xfrm>
                <a:off x="1688" y="296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00" name="Line 1108"/>
              <p:cNvSpPr>
                <a:spLocks noChangeAspect="1" noChangeShapeType="1"/>
              </p:cNvSpPr>
              <p:nvPr/>
            </p:nvSpPr>
            <p:spPr bwMode="auto">
              <a:xfrm>
                <a:off x="1625" y="2494"/>
                <a:ext cx="1" cy="62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1" name="Line 1109"/>
              <p:cNvSpPr>
                <a:spLocks noChangeAspect="1" noChangeShapeType="1"/>
              </p:cNvSpPr>
              <p:nvPr/>
            </p:nvSpPr>
            <p:spPr bwMode="auto">
              <a:xfrm>
                <a:off x="1441" y="2497"/>
                <a:ext cx="2" cy="8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2" name="Freeform 1110"/>
              <p:cNvSpPr>
                <a:spLocks noChangeAspect="1"/>
              </p:cNvSpPr>
              <p:nvPr/>
            </p:nvSpPr>
            <p:spPr bwMode="auto">
              <a:xfrm>
                <a:off x="1471" y="3273"/>
                <a:ext cx="154" cy="105"/>
              </a:xfrm>
              <a:custGeom>
                <a:avLst/>
                <a:gdLst>
                  <a:gd name="T0" fmla="*/ 154 w 154"/>
                  <a:gd name="T1" fmla="*/ 0 h 105"/>
                  <a:gd name="T2" fmla="*/ 154 w 154"/>
                  <a:gd name="T3" fmla="*/ 54 h 105"/>
                  <a:gd name="T4" fmla="*/ 0 w 154"/>
                  <a:gd name="T5" fmla="*/ 54 h 105"/>
                  <a:gd name="T6" fmla="*/ 0 w 154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05">
                    <a:moveTo>
                      <a:pt x="154" y="0"/>
                    </a:moveTo>
                    <a:lnTo>
                      <a:pt x="154" y="54"/>
                    </a:lnTo>
                    <a:lnTo>
                      <a:pt x="0" y="54"/>
                    </a:lnTo>
                    <a:lnTo>
                      <a:pt x="0" y="10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3" name="Freeform 1111"/>
              <p:cNvSpPr>
                <a:spLocks noChangeAspect="1"/>
              </p:cNvSpPr>
              <p:nvPr/>
            </p:nvSpPr>
            <p:spPr bwMode="auto">
              <a:xfrm>
                <a:off x="1205" y="1776"/>
                <a:ext cx="238" cy="1824"/>
              </a:xfrm>
              <a:custGeom>
                <a:avLst/>
                <a:gdLst>
                  <a:gd name="T0" fmla="*/ 238 w 238"/>
                  <a:gd name="T1" fmla="*/ 1740 h 1824"/>
                  <a:gd name="T2" fmla="*/ 238 w 238"/>
                  <a:gd name="T3" fmla="*/ 1824 h 1824"/>
                  <a:gd name="T4" fmla="*/ 0 w 238"/>
                  <a:gd name="T5" fmla="*/ 1824 h 1824"/>
                  <a:gd name="T6" fmla="*/ 0 w 238"/>
                  <a:gd name="T7" fmla="*/ 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1824">
                    <a:moveTo>
                      <a:pt x="238" y="1740"/>
                    </a:moveTo>
                    <a:lnTo>
                      <a:pt x="238" y="1824"/>
                    </a:lnTo>
                    <a:lnTo>
                      <a:pt x="0" y="182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4" name="Freeform 1112"/>
              <p:cNvSpPr>
                <a:spLocks noChangeAspect="1"/>
              </p:cNvSpPr>
              <p:nvPr/>
            </p:nvSpPr>
            <p:spPr bwMode="auto">
              <a:xfrm>
                <a:off x="1529" y="3196"/>
                <a:ext cx="29" cy="29"/>
              </a:xfrm>
              <a:custGeom>
                <a:avLst/>
                <a:gdLst>
                  <a:gd name="T0" fmla="*/ 0 w 29"/>
                  <a:gd name="T1" fmla="*/ 0 h 29"/>
                  <a:gd name="T2" fmla="*/ 2 w 29"/>
                  <a:gd name="T3" fmla="*/ 29 h 29"/>
                  <a:gd name="T4" fmla="*/ 29 w 29"/>
                  <a:gd name="T5" fmla="*/ 14 h 29"/>
                  <a:gd name="T6" fmla="*/ 2 w 29"/>
                  <a:gd name="T7" fmla="*/ 0 h 29"/>
                  <a:gd name="T8" fmla="*/ 2 w 29"/>
                  <a:gd name="T9" fmla="*/ 0 h 29"/>
                  <a:gd name="T10" fmla="*/ 0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0" y="0"/>
                    </a:moveTo>
                    <a:lnTo>
                      <a:pt x="2" y="29"/>
                    </a:lnTo>
                    <a:lnTo>
                      <a:pt x="29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5" name="Freeform 1113"/>
              <p:cNvSpPr>
                <a:spLocks noChangeAspect="1"/>
              </p:cNvSpPr>
              <p:nvPr/>
            </p:nvSpPr>
            <p:spPr bwMode="auto">
              <a:xfrm>
                <a:off x="1274" y="1617"/>
                <a:ext cx="1117" cy="1595"/>
              </a:xfrm>
              <a:custGeom>
                <a:avLst/>
                <a:gdLst>
                  <a:gd name="T0" fmla="*/ 1117 w 1117"/>
                  <a:gd name="T1" fmla="*/ 0 h 1595"/>
                  <a:gd name="T2" fmla="*/ 1117 w 1117"/>
                  <a:gd name="T3" fmla="*/ 170 h 1595"/>
                  <a:gd name="T4" fmla="*/ 0 w 1117"/>
                  <a:gd name="T5" fmla="*/ 170 h 1595"/>
                  <a:gd name="T6" fmla="*/ 0 w 1117"/>
                  <a:gd name="T7" fmla="*/ 1595 h 1595"/>
                  <a:gd name="T8" fmla="*/ 264 w 1117"/>
                  <a:gd name="T9" fmla="*/ 1595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7" h="1595">
                    <a:moveTo>
                      <a:pt x="1117" y="0"/>
                    </a:moveTo>
                    <a:lnTo>
                      <a:pt x="1117" y="170"/>
                    </a:lnTo>
                    <a:lnTo>
                      <a:pt x="0" y="170"/>
                    </a:lnTo>
                    <a:lnTo>
                      <a:pt x="0" y="1595"/>
                    </a:lnTo>
                    <a:lnTo>
                      <a:pt x="264" y="159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6" name="Freeform 1114"/>
              <p:cNvSpPr>
                <a:spLocks noChangeAspect="1"/>
              </p:cNvSpPr>
              <p:nvPr/>
            </p:nvSpPr>
            <p:spPr bwMode="auto">
              <a:xfrm>
                <a:off x="2052" y="2497"/>
                <a:ext cx="698" cy="778"/>
              </a:xfrm>
              <a:custGeom>
                <a:avLst/>
                <a:gdLst>
                  <a:gd name="T0" fmla="*/ 0 w 698"/>
                  <a:gd name="T1" fmla="*/ 0 h 778"/>
                  <a:gd name="T2" fmla="*/ 0 w 698"/>
                  <a:gd name="T3" fmla="*/ 719 h 778"/>
                  <a:gd name="T4" fmla="*/ 698 w 698"/>
                  <a:gd name="T5" fmla="*/ 719 h 778"/>
                  <a:gd name="T6" fmla="*/ 698 w 698"/>
                  <a:gd name="T7" fmla="*/ 778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8" h="778">
                    <a:moveTo>
                      <a:pt x="0" y="0"/>
                    </a:moveTo>
                    <a:lnTo>
                      <a:pt x="0" y="719"/>
                    </a:lnTo>
                    <a:lnTo>
                      <a:pt x="698" y="719"/>
                    </a:lnTo>
                    <a:lnTo>
                      <a:pt x="698" y="7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7" name="Freeform 1115"/>
              <p:cNvSpPr>
                <a:spLocks noChangeAspect="1"/>
              </p:cNvSpPr>
              <p:nvPr/>
            </p:nvSpPr>
            <p:spPr bwMode="auto">
              <a:xfrm>
                <a:off x="2876" y="1770"/>
                <a:ext cx="1650" cy="1827"/>
              </a:xfrm>
              <a:custGeom>
                <a:avLst/>
                <a:gdLst>
                  <a:gd name="T0" fmla="*/ 1650 w 1650"/>
                  <a:gd name="T1" fmla="*/ 0 h 1827"/>
                  <a:gd name="T2" fmla="*/ 1650 w 1650"/>
                  <a:gd name="T3" fmla="*/ 1827 h 1827"/>
                  <a:gd name="T4" fmla="*/ 0 w 1650"/>
                  <a:gd name="T5" fmla="*/ 1827 h 1827"/>
                  <a:gd name="T6" fmla="*/ 0 w 1650"/>
                  <a:gd name="T7" fmla="*/ 1658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50" h="1827">
                    <a:moveTo>
                      <a:pt x="1650" y="0"/>
                    </a:moveTo>
                    <a:lnTo>
                      <a:pt x="1650" y="1827"/>
                    </a:lnTo>
                    <a:lnTo>
                      <a:pt x="0" y="1827"/>
                    </a:lnTo>
                    <a:lnTo>
                      <a:pt x="0" y="16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8" name="Line 1116"/>
              <p:cNvSpPr>
                <a:spLocks noChangeAspect="1" noChangeShapeType="1"/>
              </p:cNvSpPr>
              <p:nvPr/>
            </p:nvSpPr>
            <p:spPr bwMode="auto">
              <a:xfrm>
                <a:off x="2018" y="3024"/>
                <a:ext cx="72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9" name="Rectangle 1117"/>
              <p:cNvSpPr>
                <a:spLocks noChangeAspect="1" noChangeArrowheads="1"/>
              </p:cNvSpPr>
              <p:nvPr/>
            </p:nvSpPr>
            <p:spPr bwMode="auto">
              <a:xfrm>
                <a:off x="2083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0" name="Rectangle 1118"/>
              <p:cNvSpPr>
                <a:spLocks noChangeAspect="1" noChangeArrowheads="1"/>
              </p:cNvSpPr>
              <p:nvPr/>
            </p:nvSpPr>
            <p:spPr bwMode="auto">
              <a:xfrm>
                <a:off x="2117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1" name="Freeform 1119"/>
              <p:cNvSpPr>
                <a:spLocks noChangeAspect="1"/>
              </p:cNvSpPr>
              <p:nvPr/>
            </p:nvSpPr>
            <p:spPr bwMode="auto">
              <a:xfrm>
                <a:off x="1721" y="1990"/>
                <a:ext cx="28" cy="31"/>
              </a:xfrm>
              <a:custGeom>
                <a:avLst/>
                <a:gdLst>
                  <a:gd name="T0" fmla="*/ 0 w 28"/>
                  <a:gd name="T1" fmla="*/ 0 h 31"/>
                  <a:gd name="T2" fmla="*/ 0 w 28"/>
                  <a:gd name="T3" fmla="*/ 31 h 31"/>
                  <a:gd name="T4" fmla="*/ 28 w 28"/>
                  <a:gd name="T5" fmla="*/ 15 h 31"/>
                  <a:gd name="T6" fmla="*/ 0 w 28"/>
                  <a:gd name="T7" fmla="*/ 2 h 31"/>
                  <a:gd name="T8" fmla="*/ 0 w 28"/>
                  <a:gd name="T9" fmla="*/ 2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0" y="31"/>
                    </a:lnTo>
                    <a:lnTo>
                      <a:pt x="28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2" name="Freeform 1120"/>
              <p:cNvSpPr>
                <a:spLocks noChangeAspect="1"/>
              </p:cNvSpPr>
              <p:nvPr/>
            </p:nvSpPr>
            <p:spPr bwMode="auto">
              <a:xfrm>
                <a:off x="4126" y="2118"/>
                <a:ext cx="28" cy="29"/>
              </a:xfrm>
              <a:custGeom>
                <a:avLst/>
                <a:gdLst>
                  <a:gd name="T0" fmla="*/ 0 w 28"/>
                  <a:gd name="T1" fmla="*/ 27 h 29"/>
                  <a:gd name="T2" fmla="*/ 28 w 28"/>
                  <a:gd name="T3" fmla="*/ 29 h 29"/>
                  <a:gd name="T4" fmla="*/ 15 w 28"/>
                  <a:gd name="T5" fmla="*/ 0 h 29"/>
                  <a:gd name="T6" fmla="*/ 0 w 28"/>
                  <a:gd name="T7" fmla="*/ 29 h 29"/>
                  <a:gd name="T8" fmla="*/ 0 w 28"/>
                  <a:gd name="T9" fmla="*/ 29 h 29"/>
                  <a:gd name="T10" fmla="*/ 0 w 28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27"/>
                    </a:moveTo>
                    <a:lnTo>
                      <a:pt x="28" y="29"/>
                    </a:lnTo>
                    <a:lnTo>
                      <a:pt x="15" y="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3" name="Freeform 1121"/>
              <p:cNvSpPr>
                <a:spLocks noChangeAspect="1"/>
              </p:cNvSpPr>
              <p:nvPr/>
            </p:nvSpPr>
            <p:spPr bwMode="auto">
              <a:xfrm>
                <a:off x="4126" y="2934"/>
                <a:ext cx="28" cy="29"/>
              </a:xfrm>
              <a:custGeom>
                <a:avLst/>
                <a:gdLst>
                  <a:gd name="T0" fmla="*/ 27 w 28"/>
                  <a:gd name="T1" fmla="*/ 0 h 29"/>
                  <a:gd name="T2" fmla="*/ 0 w 28"/>
                  <a:gd name="T3" fmla="*/ 0 h 29"/>
                  <a:gd name="T4" fmla="*/ 15 w 28"/>
                  <a:gd name="T5" fmla="*/ 29 h 29"/>
                  <a:gd name="T6" fmla="*/ 28 w 28"/>
                  <a:gd name="T7" fmla="*/ 0 h 29"/>
                  <a:gd name="T8" fmla="*/ 28 w 28"/>
                  <a:gd name="T9" fmla="*/ 0 h 29"/>
                  <a:gd name="T10" fmla="*/ 27 w 2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27" y="0"/>
                    </a:moveTo>
                    <a:lnTo>
                      <a:pt x="0" y="0"/>
                    </a:lnTo>
                    <a:lnTo>
                      <a:pt x="15" y="29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4" name="Line 1122"/>
              <p:cNvSpPr>
                <a:spLocks noChangeAspect="1" noChangeShapeType="1"/>
              </p:cNvSpPr>
              <p:nvPr/>
            </p:nvSpPr>
            <p:spPr bwMode="auto">
              <a:xfrm>
                <a:off x="4139" y="2137"/>
                <a:ext cx="2" cy="8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5" name="Rectangle 1123"/>
              <p:cNvSpPr>
                <a:spLocks noChangeAspect="1" noChangeArrowheads="1"/>
              </p:cNvSpPr>
              <p:nvPr/>
            </p:nvSpPr>
            <p:spPr bwMode="auto">
              <a:xfrm>
                <a:off x="4162" y="2467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4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6" name="Rectangle 1124"/>
              <p:cNvSpPr>
                <a:spLocks noChangeAspect="1" noChangeArrowheads="1"/>
              </p:cNvSpPr>
              <p:nvPr/>
            </p:nvSpPr>
            <p:spPr bwMode="auto">
              <a:xfrm>
                <a:off x="4197" y="2467"/>
                <a:ext cx="33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K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7" name="Rectangle 1125"/>
              <p:cNvSpPr>
                <a:spLocks noChangeAspect="1" noChangeArrowheads="1"/>
              </p:cNvSpPr>
              <p:nvPr/>
            </p:nvSpPr>
            <p:spPr bwMode="auto">
              <a:xfrm>
                <a:off x="4239" y="2467"/>
                <a:ext cx="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en-US" sz="2000">
                  <a:effectLst/>
                </a:endParaRPr>
              </a:p>
            </p:txBody>
          </p:sp>
          <p:sp>
            <p:nvSpPr>
              <p:cNvPr id="2236518" name="Rectangle 1126"/>
              <p:cNvSpPr>
                <a:spLocks noChangeAspect="1" noChangeArrowheads="1"/>
              </p:cNvSpPr>
              <p:nvPr/>
            </p:nvSpPr>
            <p:spPr bwMode="auto">
              <a:xfrm>
                <a:off x="4162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9" name="Rectangle 1127"/>
              <p:cNvSpPr>
                <a:spLocks noChangeAspect="1" noChangeArrowheads="1"/>
              </p:cNvSpPr>
              <p:nvPr/>
            </p:nvSpPr>
            <p:spPr bwMode="auto">
              <a:xfrm>
                <a:off x="4197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0" name="Rectangle 1128"/>
              <p:cNvSpPr>
                <a:spLocks noChangeAspect="1" noChangeArrowheads="1"/>
              </p:cNvSpPr>
              <p:nvPr/>
            </p:nvSpPr>
            <p:spPr bwMode="auto">
              <a:xfrm>
                <a:off x="4233" y="2542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1" name="Rectangle 1129"/>
              <p:cNvSpPr>
                <a:spLocks noChangeAspect="1" noChangeArrowheads="1"/>
              </p:cNvSpPr>
              <p:nvPr/>
            </p:nvSpPr>
            <p:spPr bwMode="auto">
              <a:xfrm>
                <a:off x="4250" y="2542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2" name="Rectangle 1130"/>
              <p:cNvSpPr>
                <a:spLocks noChangeAspect="1" noChangeArrowheads="1"/>
              </p:cNvSpPr>
              <p:nvPr/>
            </p:nvSpPr>
            <p:spPr bwMode="auto">
              <a:xfrm>
                <a:off x="4271" y="2542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3" name="Rectangle 1131"/>
              <p:cNvSpPr>
                <a:spLocks noChangeAspect="1" noChangeArrowheads="1"/>
              </p:cNvSpPr>
              <p:nvPr/>
            </p:nvSpPr>
            <p:spPr bwMode="auto">
              <a:xfrm>
                <a:off x="4285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4" name="Rectangle 1132"/>
              <p:cNvSpPr>
                <a:spLocks noChangeAspect="1" noChangeArrowheads="1"/>
              </p:cNvSpPr>
              <p:nvPr/>
            </p:nvSpPr>
            <p:spPr bwMode="auto">
              <a:xfrm>
                <a:off x="4321" y="2542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5" name="Freeform 1133"/>
              <p:cNvSpPr>
                <a:spLocks noChangeAspect="1"/>
              </p:cNvSpPr>
              <p:nvPr/>
            </p:nvSpPr>
            <p:spPr bwMode="auto">
              <a:xfrm>
                <a:off x="1751" y="1992"/>
                <a:ext cx="29" cy="29"/>
              </a:xfrm>
              <a:custGeom>
                <a:avLst/>
                <a:gdLst>
                  <a:gd name="T0" fmla="*/ 27 w 29"/>
                  <a:gd name="T1" fmla="*/ 27 h 29"/>
                  <a:gd name="T2" fmla="*/ 29 w 29"/>
                  <a:gd name="T3" fmla="*/ 0 h 29"/>
                  <a:gd name="T4" fmla="*/ 0 w 29"/>
                  <a:gd name="T5" fmla="*/ 13 h 29"/>
                  <a:gd name="T6" fmla="*/ 29 w 29"/>
                  <a:gd name="T7" fmla="*/ 29 h 29"/>
                  <a:gd name="T8" fmla="*/ 29 w 29"/>
                  <a:gd name="T9" fmla="*/ 29 h 29"/>
                  <a:gd name="T10" fmla="*/ 27 w 29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27"/>
                    </a:moveTo>
                    <a:lnTo>
                      <a:pt x="29" y="0"/>
                    </a:lnTo>
                    <a:lnTo>
                      <a:pt x="0" y="13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6" name="Freeform 1134"/>
              <p:cNvSpPr>
                <a:spLocks noChangeAspect="1"/>
              </p:cNvSpPr>
              <p:nvPr/>
            </p:nvSpPr>
            <p:spPr bwMode="auto">
              <a:xfrm>
                <a:off x="4064" y="1990"/>
                <a:ext cx="29" cy="31"/>
              </a:xfrm>
              <a:custGeom>
                <a:avLst/>
                <a:gdLst>
                  <a:gd name="T0" fmla="*/ 0 w 29"/>
                  <a:gd name="T1" fmla="*/ 0 h 31"/>
                  <a:gd name="T2" fmla="*/ 0 w 29"/>
                  <a:gd name="T3" fmla="*/ 31 h 31"/>
                  <a:gd name="T4" fmla="*/ 29 w 29"/>
                  <a:gd name="T5" fmla="*/ 15 h 31"/>
                  <a:gd name="T6" fmla="*/ 0 w 29"/>
                  <a:gd name="T7" fmla="*/ 2 h 31"/>
                  <a:gd name="T8" fmla="*/ 0 w 29"/>
                  <a:gd name="T9" fmla="*/ 2 h 31"/>
                  <a:gd name="T10" fmla="*/ 0 w 29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7" name="Freeform 1135"/>
              <p:cNvSpPr>
                <a:spLocks noChangeAspect="1"/>
              </p:cNvSpPr>
              <p:nvPr/>
            </p:nvSpPr>
            <p:spPr bwMode="auto">
              <a:xfrm>
                <a:off x="1508" y="1992"/>
                <a:ext cx="29" cy="29"/>
              </a:xfrm>
              <a:custGeom>
                <a:avLst/>
                <a:gdLst>
                  <a:gd name="T0" fmla="*/ 27 w 29"/>
                  <a:gd name="T1" fmla="*/ 27 h 29"/>
                  <a:gd name="T2" fmla="*/ 29 w 29"/>
                  <a:gd name="T3" fmla="*/ 0 h 29"/>
                  <a:gd name="T4" fmla="*/ 0 w 29"/>
                  <a:gd name="T5" fmla="*/ 13 h 29"/>
                  <a:gd name="T6" fmla="*/ 29 w 29"/>
                  <a:gd name="T7" fmla="*/ 29 h 29"/>
                  <a:gd name="T8" fmla="*/ 29 w 29"/>
                  <a:gd name="T9" fmla="*/ 29 h 29"/>
                  <a:gd name="T10" fmla="*/ 27 w 29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27"/>
                    </a:moveTo>
                    <a:lnTo>
                      <a:pt x="29" y="0"/>
                    </a:lnTo>
                    <a:lnTo>
                      <a:pt x="0" y="13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8" name="Line 1136"/>
              <p:cNvSpPr>
                <a:spLocks noChangeAspect="1" noChangeShapeType="1"/>
              </p:cNvSpPr>
              <p:nvPr/>
            </p:nvSpPr>
            <p:spPr bwMode="auto">
              <a:xfrm>
                <a:off x="1529" y="2005"/>
                <a:ext cx="1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9" name="Line 1137"/>
              <p:cNvSpPr>
                <a:spLocks noChangeAspect="1" noChangeShapeType="1"/>
              </p:cNvSpPr>
              <p:nvPr/>
            </p:nvSpPr>
            <p:spPr bwMode="auto">
              <a:xfrm>
                <a:off x="1776" y="2005"/>
                <a:ext cx="22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30" name="Rectangle 1138"/>
              <p:cNvSpPr>
                <a:spLocks noChangeAspect="1" noChangeArrowheads="1"/>
              </p:cNvSpPr>
              <p:nvPr/>
            </p:nvSpPr>
            <p:spPr bwMode="auto">
              <a:xfrm>
                <a:off x="1525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1" name="Rectangle 1139"/>
              <p:cNvSpPr>
                <a:spLocks noChangeAspect="1" noChangeArrowheads="1"/>
              </p:cNvSpPr>
              <p:nvPr/>
            </p:nvSpPr>
            <p:spPr bwMode="auto">
              <a:xfrm>
                <a:off x="156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2" name="Rectangle 1140"/>
              <p:cNvSpPr>
                <a:spLocks noChangeAspect="1" noChangeArrowheads="1"/>
              </p:cNvSpPr>
              <p:nvPr/>
            </p:nvSpPr>
            <p:spPr bwMode="auto">
              <a:xfrm>
                <a:off x="1596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3" name="Rectangle 1141"/>
              <p:cNvSpPr>
                <a:spLocks noChangeAspect="1" noChangeArrowheads="1"/>
              </p:cNvSpPr>
              <p:nvPr/>
            </p:nvSpPr>
            <p:spPr bwMode="auto">
              <a:xfrm>
                <a:off x="1615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4" name="Rectangle 1142"/>
              <p:cNvSpPr>
                <a:spLocks noChangeAspect="1" noChangeArrowheads="1"/>
              </p:cNvSpPr>
              <p:nvPr/>
            </p:nvSpPr>
            <p:spPr bwMode="auto">
              <a:xfrm>
                <a:off x="1650" y="1918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5" name="Rectangle 1143"/>
              <p:cNvSpPr>
                <a:spLocks noChangeAspect="1" noChangeArrowheads="1"/>
              </p:cNvSpPr>
              <p:nvPr/>
            </p:nvSpPr>
            <p:spPr bwMode="auto">
              <a:xfrm>
                <a:off x="1665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6" name="Rectangle 1144"/>
              <p:cNvSpPr>
                <a:spLocks noChangeAspect="1" noChangeArrowheads="1"/>
              </p:cNvSpPr>
              <p:nvPr/>
            </p:nvSpPr>
            <p:spPr bwMode="auto">
              <a:xfrm>
                <a:off x="1682" y="191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7" name="Rectangle 1145"/>
              <p:cNvSpPr>
                <a:spLocks noChangeAspect="1" noChangeArrowheads="1"/>
              </p:cNvSpPr>
              <p:nvPr/>
            </p:nvSpPr>
            <p:spPr bwMode="auto">
              <a:xfrm>
                <a:off x="2727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8" name="Rectangle 1146"/>
              <p:cNvSpPr>
                <a:spLocks noChangeAspect="1" noChangeArrowheads="1"/>
              </p:cNvSpPr>
              <p:nvPr/>
            </p:nvSpPr>
            <p:spPr bwMode="auto">
              <a:xfrm>
                <a:off x="276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9" name="Rectangle 1147"/>
              <p:cNvSpPr>
                <a:spLocks noChangeAspect="1" noChangeArrowheads="1"/>
              </p:cNvSpPr>
              <p:nvPr/>
            </p:nvSpPr>
            <p:spPr bwMode="auto">
              <a:xfrm>
                <a:off x="2798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8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0" name="Rectangle 1148"/>
              <p:cNvSpPr>
                <a:spLocks noChangeAspect="1" noChangeArrowheads="1"/>
              </p:cNvSpPr>
              <p:nvPr/>
            </p:nvSpPr>
            <p:spPr bwMode="auto">
              <a:xfrm>
                <a:off x="2832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1" name="Rectangle 1149"/>
              <p:cNvSpPr>
                <a:spLocks noChangeAspect="1" noChangeArrowheads="1"/>
              </p:cNvSpPr>
              <p:nvPr/>
            </p:nvSpPr>
            <p:spPr bwMode="auto">
              <a:xfrm>
                <a:off x="285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2" name="Rectangle 1150"/>
              <p:cNvSpPr>
                <a:spLocks noChangeAspect="1" noChangeArrowheads="1"/>
              </p:cNvSpPr>
              <p:nvPr/>
            </p:nvSpPr>
            <p:spPr bwMode="auto">
              <a:xfrm>
                <a:off x="2886" y="1918"/>
                <a:ext cx="1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3" name="Rectangle 1151"/>
              <p:cNvSpPr>
                <a:spLocks noChangeAspect="1" noChangeArrowheads="1"/>
              </p:cNvSpPr>
              <p:nvPr/>
            </p:nvSpPr>
            <p:spPr bwMode="auto">
              <a:xfrm>
                <a:off x="2901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4" name="Rectangle 1152"/>
              <p:cNvSpPr>
                <a:spLocks noChangeAspect="1" noChangeArrowheads="1"/>
              </p:cNvSpPr>
              <p:nvPr/>
            </p:nvSpPr>
            <p:spPr bwMode="auto">
              <a:xfrm>
                <a:off x="2918" y="191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5" name="Freeform 1153"/>
              <p:cNvSpPr>
                <a:spLocks noChangeAspect="1"/>
              </p:cNvSpPr>
              <p:nvPr/>
            </p:nvSpPr>
            <p:spPr bwMode="auto">
              <a:xfrm>
                <a:off x="2796" y="1617"/>
                <a:ext cx="1585" cy="1748"/>
              </a:xfrm>
              <a:custGeom>
                <a:avLst/>
                <a:gdLst>
                  <a:gd name="T0" fmla="*/ 291 w 1585"/>
                  <a:gd name="T1" fmla="*/ 1746 h 1748"/>
                  <a:gd name="T2" fmla="*/ 1585 w 1585"/>
                  <a:gd name="T3" fmla="*/ 1748 h 1748"/>
                  <a:gd name="T4" fmla="*/ 1585 w 1585"/>
                  <a:gd name="T5" fmla="*/ 275 h 1748"/>
                  <a:gd name="T6" fmla="*/ 0 w 1585"/>
                  <a:gd name="T7" fmla="*/ 275 h 1748"/>
                  <a:gd name="T8" fmla="*/ 0 w 1585"/>
                  <a:gd name="T9" fmla="*/ 0 h 1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5" h="1748">
                    <a:moveTo>
                      <a:pt x="291" y="1746"/>
                    </a:moveTo>
                    <a:lnTo>
                      <a:pt x="1585" y="1748"/>
                    </a:lnTo>
                    <a:lnTo>
                      <a:pt x="1585" y="275"/>
                    </a:lnTo>
                    <a:lnTo>
                      <a:pt x="0" y="275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46" name="Freeform 1154"/>
              <p:cNvSpPr>
                <a:spLocks noChangeAspect="1"/>
              </p:cNvSpPr>
              <p:nvPr/>
            </p:nvSpPr>
            <p:spPr bwMode="auto">
              <a:xfrm>
                <a:off x="2665" y="3300"/>
                <a:ext cx="422" cy="128"/>
              </a:xfrm>
              <a:custGeom>
                <a:avLst/>
                <a:gdLst>
                  <a:gd name="T0" fmla="*/ 64 w 422"/>
                  <a:gd name="T1" fmla="*/ 126 h 128"/>
                  <a:gd name="T2" fmla="*/ 54 w 422"/>
                  <a:gd name="T3" fmla="*/ 126 h 128"/>
                  <a:gd name="T4" fmla="*/ 44 w 422"/>
                  <a:gd name="T5" fmla="*/ 124 h 128"/>
                  <a:gd name="T6" fmla="*/ 35 w 422"/>
                  <a:gd name="T7" fmla="*/ 120 h 128"/>
                  <a:gd name="T8" fmla="*/ 27 w 422"/>
                  <a:gd name="T9" fmla="*/ 115 h 128"/>
                  <a:gd name="T10" fmla="*/ 20 w 422"/>
                  <a:gd name="T11" fmla="*/ 109 h 128"/>
                  <a:gd name="T12" fmla="*/ 12 w 422"/>
                  <a:gd name="T13" fmla="*/ 101 h 128"/>
                  <a:gd name="T14" fmla="*/ 8 w 422"/>
                  <a:gd name="T15" fmla="*/ 94 h 128"/>
                  <a:gd name="T16" fmla="*/ 4 w 422"/>
                  <a:gd name="T17" fmla="*/ 84 h 128"/>
                  <a:gd name="T18" fmla="*/ 0 w 422"/>
                  <a:gd name="T19" fmla="*/ 74 h 128"/>
                  <a:gd name="T20" fmla="*/ 0 w 422"/>
                  <a:gd name="T21" fmla="*/ 65 h 128"/>
                  <a:gd name="T22" fmla="*/ 0 w 422"/>
                  <a:gd name="T23" fmla="*/ 53 h 128"/>
                  <a:gd name="T24" fmla="*/ 4 w 422"/>
                  <a:gd name="T25" fmla="*/ 44 h 128"/>
                  <a:gd name="T26" fmla="*/ 8 w 422"/>
                  <a:gd name="T27" fmla="*/ 34 h 128"/>
                  <a:gd name="T28" fmla="*/ 12 w 422"/>
                  <a:gd name="T29" fmla="*/ 27 h 128"/>
                  <a:gd name="T30" fmla="*/ 20 w 422"/>
                  <a:gd name="T31" fmla="*/ 19 h 128"/>
                  <a:gd name="T32" fmla="*/ 27 w 422"/>
                  <a:gd name="T33" fmla="*/ 13 h 128"/>
                  <a:gd name="T34" fmla="*/ 35 w 422"/>
                  <a:gd name="T35" fmla="*/ 7 h 128"/>
                  <a:gd name="T36" fmla="*/ 44 w 422"/>
                  <a:gd name="T37" fmla="*/ 4 h 128"/>
                  <a:gd name="T38" fmla="*/ 54 w 422"/>
                  <a:gd name="T39" fmla="*/ 2 h 128"/>
                  <a:gd name="T40" fmla="*/ 64 w 422"/>
                  <a:gd name="T41" fmla="*/ 0 h 128"/>
                  <a:gd name="T42" fmla="*/ 359 w 422"/>
                  <a:gd name="T43" fmla="*/ 0 h 128"/>
                  <a:gd name="T44" fmla="*/ 370 w 422"/>
                  <a:gd name="T45" fmla="*/ 2 h 128"/>
                  <a:gd name="T46" fmla="*/ 380 w 422"/>
                  <a:gd name="T47" fmla="*/ 4 h 128"/>
                  <a:gd name="T48" fmla="*/ 389 w 422"/>
                  <a:gd name="T49" fmla="*/ 7 h 128"/>
                  <a:gd name="T50" fmla="*/ 397 w 422"/>
                  <a:gd name="T51" fmla="*/ 13 h 128"/>
                  <a:gd name="T52" fmla="*/ 405 w 422"/>
                  <a:gd name="T53" fmla="*/ 19 h 128"/>
                  <a:gd name="T54" fmla="*/ 410 w 422"/>
                  <a:gd name="T55" fmla="*/ 27 h 128"/>
                  <a:gd name="T56" fmla="*/ 416 w 422"/>
                  <a:gd name="T57" fmla="*/ 34 h 128"/>
                  <a:gd name="T58" fmla="*/ 420 w 422"/>
                  <a:gd name="T59" fmla="*/ 44 h 128"/>
                  <a:gd name="T60" fmla="*/ 422 w 422"/>
                  <a:gd name="T61" fmla="*/ 53 h 128"/>
                  <a:gd name="T62" fmla="*/ 422 w 422"/>
                  <a:gd name="T63" fmla="*/ 65 h 128"/>
                  <a:gd name="T64" fmla="*/ 422 w 422"/>
                  <a:gd name="T65" fmla="*/ 74 h 128"/>
                  <a:gd name="T66" fmla="*/ 420 w 422"/>
                  <a:gd name="T67" fmla="*/ 84 h 128"/>
                  <a:gd name="T68" fmla="*/ 416 w 422"/>
                  <a:gd name="T69" fmla="*/ 94 h 128"/>
                  <a:gd name="T70" fmla="*/ 410 w 422"/>
                  <a:gd name="T71" fmla="*/ 101 h 128"/>
                  <a:gd name="T72" fmla="*/ 405 w 422"/>
                  <a:gd name="T73" fmla="*/ 109 h 128"/>
                  <a:gd name="T74" fmla="*/ 397 w 422"/>
                  <a:gd name="T75" fmla="*/ 115 h 128"/>
                  <a:gd name="T76" fmla="*/ 389 w 422"/>
                  <a:gd name="T77" fmla="*/ 120 h 128"/>
                  <a:gd name="T78" fmla="*/ 380 w 422"/>
                  <a:gd name="T79" fmla="*/ 124 h 128"/>
                  <a:gd name="T80" fmla="*/ 370 w 422"/>
                  <a:gd name="T81" fmla="*/ 126 h 128"/>
                  <a:gd name="T82" fmla="*/ 359 w 422"/>
                  <a:gd name="T83" fmla="*/ 128 h 128"/>
                  <a:gd name="T84" fmla="*/ 64 w 422"/>
                  <a:gd name="T85" fmla="*/ 128 h 128"/>
                  <a:gd name="T86" fmla="*/ 64 w 422"/>
                  <a:gd name="T8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128">
                    <a:moveTo>
                      <a:pt x="64" y="126"/>
                    </a:moveTo>
                    <a:lnTo>
                      <a:pt x="54" y="126"/>
                    </a:lnTo>
                    <a:lnTo>
                      <a:pt x="44" y="124"/>
                    </a:lnTo>
                    <a:lnTo>
                      <a:pt x="35" y="120"/>
                    </a:lnTo>
                    <a:lnTo>
                      <a:pt x="27" y="115"/>
                    </a:lnTo>
                    <a:lnTo>
                      <a:pt x="20" y="109"/>
                    </a:lnTo>
                    <a:lnTo>
                      <a:pt x="12" y="101"/>
                    </a:lnTo>
                    <a:lnTo>
                      <a:pt x="8" y="94"/>
                    </a:lnTo>
                    <a:lnTo>
                      <a:pt x="4" y="84"/>
                    </a:lnTo>
                    <a:lnTo>
                      <a:pt x="0" y="74"/>
                    </a:lnTo>
                    <a:lnTo>
                      <a:pt x="0" y="65"/>
                    </a:lnTo>
                    <a:lnTo>
                      <a:pt x="0" y="53"/>
                    </a:lnTo>
                    <a:lnTo>
                      <a:pt x="4" y="44"/>
                    </a:lnTo>
                    <a:lnTo>
                      <a:pt x="8" y="34"/>
                    </a:lnTo>
                    <a:lnTo>
                      <a:pt x="12" y="27"/>
                    </a:lnTo>
                    <a:lnTo>
                      <a:pt x="20" y="19"/>
                    </a:lnTo>
                    <a:lnTo>
                      <a:pt x="27" y="13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2"/>
                    </a:lnTo>
                    <a:lnTo>
                      <a:pt x="64" y="0"/>
                    </a:lnTo>
                    <a:lnTo>
                      <a:pt x="359" y="0"/>
                    </a:lnTo>
                    <a:lnTo>
                      <a:pt x="370" y="2"/>
                    </a:lnTo>
                    <a:lnTo>
                      <a:pt x="380" y="4"/>
                    </a:lnTo>
                    <a:lnTo>
                      <a:pt x="389" y="7"/>
                    </a:lnTo>
                    <a:lnTo>
                      <a:pt x="397" y="13"/>
                    </a:lnTo>
                    <a:lnTo>
                      <a:pt x="405" y="19"/>
                    </a:lnTo>
                    <a:lnTo>
                      <a:pt x="410" y="27"/>
                    </a:lnTo>
                    <a:lnTo>
                      <a:pt x="416" y="34"/>
                    </a:lnTo>
                    <a:lnTo>
                      <a:pt x="420" y="44"/>
                    </a:lnTo>
                    <a:lnTo>
                      <a:pt x="422" y="53"/>
                    </a:lnTo>
                    <a:lnTo>
                      <a:pt x="422" y="65"/>
                    </a:lnTo>
                    <a:lnTo>
                      <a:pt x="422" y="74"/>
                    </a:lnTo>
                    <a:lnTo>
                      <a:pt x="420" y="84"/>
                    </a:lnTo>
                    <a:lnTo>
                      <a:pt x="416" y="94"/>
                    </a:lnTo>
                    <a:lnTo>
                      <a:pt x="410" y="101"/>
                    </a:lnTo>
                    <a:lnTo>
                      <a:pt x="405" y="109"/>
                    </a:lnTo>
                    <a:lnTo>
                      <a:pt x="397" y="115"/>
                    </a:lnTo>
                    <a:lnTo>
                      <a:pt x="389" y="120"/>
                    </a:lnTo>
                    <a:lnTo>
                      <a:pt x="380" y="124"/>
                    </a:lnTo>
                    <a:lnTo>
                      <a:pt x="370" y="126"/>
                    </a:lnTo>
                    <a:lnTo>
                      <a:pt x="359" y="128"/>
                    </a:lnTo>
                    <a:lnTo>
                      <a:pt x="64" y="128"/>
                    </a:lnTo>
                    <a:lnTo>
                      <a:pt x="64" y="12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47" name="Rectangle 1155"/>
              <p:cNvSpPr>
                <a:spLocks noChangeAspect="1" noChangeArrowheads="1"/>
              </p:cNvSpPr>
              <p:nvPr/>
            </p:nvSpPr>
            <p:spPr bwMode="auto">
              <a:xfrm>
                <a:off x="2819" y="3323"/>
                <a:ext cx="4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M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8" name="Rectangle 1156"/>
              <p:cNvSpPr>
                <a:spLocks noChangeAspect="1" noChangeArrowheads="1"/>
              </p:cNvSpPr>
              <p:nvPr/>
            </p:nvSpPr>
            <p:spPr bwMode="auto">
              <a:xfrm>
                <a:off x="2870" y="332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9" name="Rectangle 1157"/>
              <p:cNvSpPr>
                <a:spLocks noChangeAspect="1" noChangeArrowheads="1"/>
              </p:cNvSpPr>
              <p:nvPr/>
            </p:nvSpPr>
            <p:spPr bwMode="auto">
              <a:xfrm>
                <a:off x="2907" y="332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x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0" name="Freeform 1158"/>
              <p:cNvSpPr>
                <a:spLocks noChangeAspect="1"/>
              </p:cNvSpPr>
              <p:nvPr/>
            </p:nvSpPr>
            <p:spPr bwMode="auto">
              <a:xfrm>
                <a:off x="2625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7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3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7 w 29"/>
                  <a:gd name="T39" fmla="*/ 0 h 29"/>
                  <a:gd name="T40" fmla="*/ 15 w 29"/>
                  <a:gd name="T41" fmla="*/ 0 h 29"/>
                  <a:gd name="T42" fmla="*/ 14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6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6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4 w 29"/>
                  <a:gd name="T79" fmla="*/ 29 h 29"/>
                  <a:gd name="T80" fmla="*/ 15 w 29"/>
                  <a:gd name="T81" fmla="*/ 29 h 29"/>
                  <a:gd name="T82" fmla="*/ 15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7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1" name="Line 1159"/>
              <p:cNvSpPr>
                <a:spLocks noChangeAspect="1" noChangeShapeType="1"/>
              </p:cNvSpPr>
              <p:nvPr/>
            </p:nvSpPr>
            <p:spPr bwMode="auto">
              <a:xfrm>
                <a:off x="2602" y="3024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2" name="Rectangle 1160"/>
              <p:cNvSpPr>
                <a:spLocks noChangeAspect="1" noChangeArrowheads="1"/>
              </p:cNvSpPr>
              <p:nvPr/>
            </p:nvSpPr>
            <p:spPr bwMode="auto">
              <a:xfrm>
                <a:off x="2667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3" name="Rectangle 1161"/>
              <p:cNvSpPr>
                <a:spLocks noChangeAspect="1" noChangeArrowheads="1"/>
              </p:cNvSpPr>
              <p:nvPr/>
            </p:nvSpPr>
            <p:spPr bwMode="auto">
              <a:xfrm>
                <a:off x="2704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4" name="Freeform 1162"/>
              <p:cNvSpPr>
                <a:spLocks noChangeAspect="1"/>
              </p:cNvSpPr>
              <p:nvPr/>
            </p:nvSpPr>
            <p:spPr bwMode="auto">
              <a:xfrm>
                <a:off x="3208" y="2484"/>
                <a:ext cx="27" cy="29"/>
              </a:xfrm>
              <a:custGeom>
                <a:avLst/>
                <a:gdLst>
                  <a:gd name="T0" fmla="*/ 13 w 27"/>
                  <a:gd name="T1" fmla="*/ 27 h 29"/>
                  <a:gd name="T2" fmla="*/ 15 w 27"/>
                  <a:gd name="T3" fmla="*/ 29 h 29"/>
                  <a:gd name="T4" fmla="*/ 17 w 27"/>
                  <a:gd name="T5" fmla="*/ 27 h 29"/>
                  <a:gd name="T6" fmla="*/ 19 w 27"/>
                  <a:gd name="T7" fmla="*/ 27 h 29"/>
                  <a:gd name="T8" fmla="*/ 21 w 27"/>
                  <a:gd name="T9" fmla="*/ 25 h 29"/>
                  <a:gd name="T10" fmla="*/ 23 w 27"/>
                  <a:gd name="T11" fmla="*/ 25 h 29"/>
                  <a:gd name="T12" fmla="*/ 25 w 27"/>
                  <a:gd name="T13" fmla="*/ 23 h 29"/>
                  <a:gd name="T14" fmla="*/ 27 w 27"/>
                  <a:gd name="T15" fmla="*/ 21 h 29"/>
                  <a:gd name="T16" fmla="*/ 27 w 27"/>
                  <a:gd name="T17" fmla="*/ 19 h 29"/>
                  <a:gd name="T18" fmla="*/ 27 w 27"/>
                  <a:gd name="T19" fmla="*/ 17 h 29"/>
                  <a:gd name="T20" fmla="*/ 27 w 27"/>
                  <a:gd name="T21" fmla="*/ 13 h 29"/>
                  <a:gd name="T22" fmla="*/ 27 w 27"/>
                  <a:gd name="T23" fmla="*/ 12 h 29"/>
                  <a:gd name="T24" fmla="*/ 27 w 27"/>
                  <a:gd name="T25" fmla="*/ 10 h 29"/>
                  <a:gd name="T26" fmla="*/ 27 w 27"/>
                  <a:gd name="T27" fmla="*/ 8 h 29"/>
                  <a:gd name="T28" fmla="*/ 25 w 27"/>
                  <a:gd name="T29" fmla="*/ 6 h 29"/>
                  <a:gd name="T30" fmla="*/ 23 w 27"/>
                  <a:gd name="T31" fmla="*/ 4 h 29"/>
                  <a:gd name="T32" fmla="*/ 21 w 27"/>
                  <a:gd name="T33" fmla="*/ 4 h 29"/>
                  <a:gd name="T34" fmla="*/ 19 w 27"/>
                  <a:gd name="T35" fmla="*/ 2 h 29"/>
                  <a:gd name="T36" fmla="*/ 17 w 27"/>
                  <a:gd name="T37" fmla="*/ 2 h 29"/>
                  <a:gd name="T38" fmla="*/ 15 w 27"/>
                  <a:gd name="T39" fmla="*/ 0 h 29"/>
                  <a:gd name="T40" fmla="*/ 13 w 27"/>
                  <a:gd name="T41" fmla="*/ 0 h 29"/>
                  <a:gd name="T42" fmla="*/ 11 w 27"/>
                  <a:gd name="T43" fmla="*/ 0 h 29"/>
                  <a:gd name="T44" fmla="*/ 9 w 27"/>
                  <a:gd name="T45" fmla="*/ 2 h 29"/>
                  <a:gd name="T46" fmla="*/ 7 w 27"/>
                  <a:gd name="T47" fmla="*/ 2 h 29"/>
                  <a:gd name="T48" fmla="*/ 5 w 27"/>
                  <a:gd name="T49" fmla="*/ 4 h 29"/>
                  <a:gd name="T50" fmla="*/ 4 w 27"/>
                  <a:gd name="T51" fmla="*/ 4 h 29"/>
                  <a:gd name="T52" fmla="*/ 2 w 27"/>
                  <a:gd name="T53" fmla="*/ 6 h 29"/>
                  <a:gd name="T54" fmla="*/ 2 w 27"/>
                  <a:gd name="T55" fmla="*/ 8 h 29"/>
                  <a:gd name="T56" fmla="*/ 0 w 27"/>
                  <a:gd name="T57" fmla="*/ 10 h 29"/>
                  <a:gd name="T58" fmla="*/ 0 w 27"/>
                  <a:gd name="T59" fmla="*/ 12 h 29"/>
                  <a:gd name="T60" fmla="*/ 0 w 27"/>
                  <a:gd name="T61" fmla="*/ 13 h 29"/>
                  <a:gd name="T62" fmla="*/ 0 w 27"/>
                  <a:gd name="T63" fmla="*/ 17 h 29"/>
                  <a:gd name="T64" fmla="*/ 0 w 27"/>
                  <a:gd name="T65" fmla="*/ 19 h 29"/>
                  <a:gd name="T66" fmla="*/ 2 w 27"/>
                  <a:gd name="T67" fmla="*/ 21 h 29"/>
                  <a:gd name="T68" fmla="*/ 2 w 27"/>
                  <a:gd name="T69" fmla="*/ 23 h 29"/>
                  <a:gd name="T70" fmla="*/ 4 w 27"/>
                  <a:gd name="T71" fmla="*/ 25 h 29"/>
                  <a:gd name="T72" fmla="*/ 5 w 27"/>
                  <a:gd name="T73" fmla="*/ 25 h 29"/>
                  <a:gd name="T74" fmla="*/ 7 w 27"/>
                  <a:gd name="T75" fmla="*/ 27 h 29"/>
                  <a:gd name="T76" fmla="*/ 9 w 27"/>
                  <a:gd name="T77" fmla="*/ 27 h 29"/>
                  <a:gd name="T78" fmla="*/ 11 w 27"/>
                  <a:gd name="T79" fmla="*/ 29 h 29"/>
                  <a:gd name="T80" fmla="*/ 13 w 27"/>
                  <a:gd name="T81" fmla="*/ 29 h 29"/>
                  <a:gd name="T82" fmla="*/ 13 w 27"/>
                  <a:gd name="T83" fmla="*/ 29 h 29"/>
                  <a:gd name="T84" fmla="*/ 13 w 27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" h="29">
                    <a:moveTo>
                      <a:pt x="13" y="27"/>
                    </a:moveTo>
                    <a:lnTo>
                      <a:pt x="15" y="29"/>
                    </a:lnTo>
                    <a:lnTo>
                      <a:pt x="17" y="27"/>
                    </a:lnTo>
                    <a:lnTo>
                      <a:pt x="19" y="27"/>
                    </a:lnTo>
                    <a:lnTo>
                      <a:pt x="21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7" y="13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5" name="Freeform 1163"/>
              <p:cNvSpPr>
                <a:spLocks noChangeAspect="1"/>
              </p:cNvSpPr>
              <p:nvPr/>
            </p:nvSpPr>
            <p:spPr bwMode="auto">
              <a:xfrm>
                <a:off x="2918" y="2497"/>
                <a:ext cx="301" cy="778"/>
              </a:xfrm>
              <a:custGeom>
                <a:avLst/>
                <a:gdLst>
                  <a:gd name="T0" fmla="*/ 301 w 301"/>
                  <a:gd name="T1" fmla="*/ 0 h 778"/>
                  <a:gd name="T2" fmla="*/ 301 w 301"/>
                  <a:gd name="T3" fmla="*/ 634 h 778"/>
                  <a:gd name="T4" fmla="*/ 0 w 301"/>
                  <a:gd name="T5" fmla="*/ 634 h 778"/>
                  <a:gd name="T6" fmla="*/ 0 w 301"/>
                  <a:gd name="T7" fmla="*/ 778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1" h="778">
                    <a:moveTo>
                      <a:pt x="301" y="0"/>
                    </a:moveTo>
                    <a:lnTo>
                      <a:pt x="301" y="634"/>
                    </a:lnTo>
                    <a:lnTo>
                      <a:pt x="0" y="634"/>
                    </a:lnTo>
                    <a:lnTo>
                      <a:pt x="0" y="7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6" name="Line 1164"/>
              <p:cNvSpPr>
                <a:spLocks noChangeAspect="1" noChangeShapeType="1"/>
              </p:cNvSpPr>
              <p:nvPr/>
            </p:nvSpPr>
            <p:spPr bwMode="auto">
              <a:xfrm>
                <a:off x="3185" y="3024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7" name="Rectangle 1165"/>
              <p:cNvSpPr>
                <a:spLocks noChangeAspect="1" noChangeArrowheads="1"/>
              </p:cNvSpPr>
              <p:nvPr/>
            </p:nvSpPr>
            <p:spPr bwMode="auto">
              <a:xfrm>
                <a:off x="3248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8" name="Rectangle 1166"/>
              <p:cNvSpPr>
                <a:spLocks noChangeAspect="1" noChangeArrowheads="1"/>
              </p:cNvSpPr>
              <p:nvPr/>
            </p:nvSpPr>
            <p:spPr bwMode="auto">
              <a:xfrm>
                <a:off x="3284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9" name="Freeform 1167"/>
              <p:cNvSpPr>
                <a:spLocks noChangeAspect="1"/>
              </p:cNvSpPr>
              <p:nvPr/>
            </p:nvSpPr>
            <p:spPr bwMode="auto">
              <a:xfrm>
                <a:off x="3792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6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3 w 29"/>
                  <a:gd name="T11" fmla="*/ 25 h 29"/>
                  <a:gd name="T12" fmla="*/ 25 w 29"/>
                  <a:gd name="T13" fmla="*/ 23 h 29"/>
                  <a:gd name="T14" fmla="*/ 27 w 29"/>
                  <a:gd name="T15" fmla="*/ 21 h 29"/>
                  <a:gd name="T16" fmla="*/ 27 w 29"/>
                  <a:gd name="T17" fmla="*/ 19 h 29"/>
                  <a:gd name="T18" fmla="*/ 27 w 29"/>
                  <a:gd name="T19" fmla="*/ 17 h 29"/>
                  <a:gd name="T20" fmla="*/ 29 w 29"/>
                  <a:gd name="T21" fmla="*/ 13 h 29"/>
                  <a:gd name="T22" fmla="*/ 27 w 29"/>
                  <a:gd name="T23" fmla="*/ 12 h 29"/>
                  <a:gd name="T24" fmla="*/ 27 w 29"/>
                  <a:gd name="T25" fmla="*/ 10 h 29"/>
                  <a:gd name="T26" fmla="*/ 27 w 29"/>
                  <a:gd name="T27" fmla="*/ 8 h 29"/>
                  <a:gd name="T28" fmla="*/ 25 w 29"/>
                  <a:gd name="T29" fmla="*/ 6 h 29"/>
                  <a:gd name="T30" fmla="*/ 23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6 w 29"/>
                  <a:gd name="T39" fmla="*/ 0 h 29"/>
                  <a:gd name="T40" fmla="*/ 14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2 w 29"/>
                  <a:gd name="T53" fmla="*/ 6 h 29"/>
                  <a:gd name="T54" fmla="*/ 2 w 29"/>
                  <a:gd name="T55" fmla="*/ 8 h 29"/>
                  <a:gd name="T56" fmla="*/ 0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0 w 29"/>
                  <a:gd name="T65" fmla="*/ 19 h 29"/>
                  <a:gd name="T66" fmla="*/ 2 w 29"/>
                  <a:gd name="T67" fmla="*/ 21 h 29"/>
                  <a:gd name="T68" fmla="*/ 2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4 w 29"/>
                  <a:gd name="T81" fmla="*/ 29 h 29"/>
                  <a:gd name="T82" fmla="*/ 14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0" name="Freeform 1168"/>
              <p:cNvSpPr>
                <a:spLocks noChangeAspect="1"/>
              </p:cNvSpPr>
              <p:nvPr/>
            </p:nvSpPr>
            <p:spPr bwMode="auto">
              <a:xfrm>
                <a:off x="3003" y="2497"/>
                <a:ext cx="803" cy="776"/>
              </a:xfrm>
              <a:custGeom>
                <a:avLst/>
                <a:gdLst>
                  <a:gd name="T0" fmla="*/ 801 w 803"/>
                  <a:gd name="T1" fmla="*/ 0 h 776"/>
                  <a:gd name="T2" fmla="*/ 803 w 803"/>
                  <a:gd name="T3" fmla="*/ 719 h 776"/>
                  <a:gd name="T4" fmla="*/ 0 w 803"/>
                  <a:gd name="T5" fmla="*/ 719 h 776"/>
                  <a:gd name="T6" fmla="*/ 0 w 803"/>
                  <a:gd name="T7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3" h="776">
                    <a:moveTo>
                      <a:pt x="801" y="0"/>
                    </a:moveTo>
                    <a:lnTo>
                      <a:pt x="803" y="719"/>
                    </a:lnTo>
                    <a:lnTo>
                      <a:pt x="0" y="719"/>
                    </a:lnTo>
                    <a:lnTo>
                      <a:pt x="0" y="776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1" name="Line 1169"/>
              <p:cNvSpPr>
                <a:spLocks noChangeAspect="1" noChangeShapeType="1"/>
              </p:cNvSpPr>
              <p:nvPr/>
            </p:nvSpPr>
            <p:spPr bwMode="auto">
              <a:xfrm>
                <a:off x="3769" y="3024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2" name="Rectangle 1170"/>
              <p:cNvSpPr>
                <a:spLocks noChangeAspect="1" noChangeArrowheads="1"/>
              </p:cNvSpPr>
              <p:nvPr/>
            </p:nvSpPr>
            <p:spPr bwMode="auto">
              <a:xfrm>
                <a:off x="3834" y="2973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63" name="Rectangle 1171"/>
              <p:cNvSpPr>
                <a:spLocks noChangeAspect="1" noChangeArrowheads="1"/>
              </p:cNvSpPr>
              <p:nvPr/>
            </p:nvSpPr>
            <p:spPr bwMode="auto">
              <a:xfrm>
                <a:off x="3869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64" name="Freeform 1172"/>
              <p:cNvSpPr>
                <a:spLocks noChangeAspect="1"/>
              </p:cNvSpPr>
              <p:nvPr/>
            </p:nvSpPr>
            <p:spPr bwMode="auto">
              <a:xfrm>
                <a:off x="2736" y="3267"/>
                <a:ext cx="27" cy="29"/>
              </a:xfrm>
              <a:custGeom>
                <a:avLst/>
                <a:gdLst>
                  <a:gd name="T0" fmla="*/ 27 w 27"/>
                  <a:gd name="T1" fmla="*/ 0 h 29"/>
                  <a:gd name="T2" fmla="*/ 0 w 27"/>
                  <a:gd name="T3" fmla="*/ 2 h 29"/>
                  <a:gd name="T4" fmla="*/ 14 w 27"/>
                  <a:gd name="T5" fmla="*/ 29 h 29"/>
                  <a:gd name="T6" fmla="*/ 27 w 27"/>
                  <a:gd name="T7" fmla="*/ 2 h 29"/>
                  <a:gd name="T8" fmla="*/ 27 w 27"/>
                  <a:gd name="T9" fmla="*/ 2 h 29"/>
                  <a:gd name="T10" fmla="*/ 27 w 27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9">
                    <a:moveTo>
                      <a:pt x="27" y="0"/>
                    </a:moveTo>
                    <a:lnTo>
                      <a:pt x="0" y="2"/>
                    </a:lnTo>
                    <a:lnTo>
                      <a:pt x="14" y="29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5" name="Freeform 1173"/>
              <p:cNvSpPr>
                <a:spLocks noChangeAspect="1"/>
              </p:cNvSpPr>
              <p:nvPr/>
            </p:nvSpPr>
            <p:spPr bwMode="auto">
              <a:xfrm>
                <a:off x="2821" y="3267"/>
                <a:ext cx="26" cy="29"/>
              </a:xfrm>
              <a:custGeom>
                <a:avLst/>
                <a:gdLst>
                  <a:gd name="T0" fmla="*/ 26 w 26"/>
                  <a:gd name="T1" fmla="*/ 0 h 29"/>
                  <a:gd name="T2" fmla="*/ 0 w 26"/>
                  <a:gd name="T3" fmla="*/ 2 h 29"/>
                  <a:gd name="T4" fmla="*/ 13 w 26"/>
                  <a:gd name="T5" fmla="*/ 29 h 29"/>
                  <a:gd name="T6" fmla="*/ 26 w 26"/>
                  <a:gd name="T7" fmla="*/ 2 h 29"/>
                  <a:gd name="T8" fmla="*/ 26 w 26"/>
                  <a:gd name="T9" fmla="*/ 2 h 29"/>
                  <a:gd name="T10" fmla="*/ 26 w 26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9">
                    <a:moveTo>
                      <a:pt x="26" y="0"/>
                    </a:moveTo>
                    <a:lnTo>
                      <a:pt x="0" y="2"/>
                    </a:lnTo>
                    <a:lnTo>
                      <a:pt x="13" y="29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6" name="Freeform 1174"/>
              <p:cNvSpPr>
                <a:spLocks noChangeAspect="1"/>
              </p:cNvSpPr>
              <p:nvPr/>
            </p:nvSpPr>
            <p:spPr bwMode="auto">
              <a:xfrm>
                <a:off x="2905" y="3267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2 h 29"/>
                  <a:gd name="T4" fmla="*/ 13 w 29"/>
                  <a:gd name="T5" fmla="*/ 29 h 29"/>
                  <a:gd name="T6" fmla="*/ 29 w 29"/>
                  <a:gd name="T7" fmla="*/ 2 h 29"/>
                  <a:gd name="T8" fmla="*/ 29 w 29"/>
                  <a:gd name="T9" fmla="*/ 2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2"/>
                    </a:lnTo>
                    <a:lnTo>
                      <a:pt x="13" y="29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7" name="Freeform 1175"/>
              <p:cNvSpPr>
                <a:spLocks noChangeAspect="1"/>
              </p:cNvSpPr>
              <p:nvPr/>
            </p:nvSpPr>
            <p:spPr bwMode="auto">
              <a:xfrm>
                <a:off x="2989" y="3267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2 h 29"/>
                  <a:gd name="T4" fmla="*/ 14 w 29"/>
                  <a:gd name="T5" fmla="*/ 29 h 29"/>
                  <a:gd name="T6" fmla="*/ 29 w 29"/>
                  <a:gd name="T7" fmla="*/ 2 h 29"/>
                  <a:gd name="T8" fmla="*/ 29 w 29"/>
                  <a:gd name="T9" fmla="*/ 2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2"/>
                    </a:lnTo>
                    <a:lnTo>
                      <a:pt x="14" y="29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8" name="Line 1176"/>
              <p:cNvSpPr>
                <a:spLocks noChangeAspect="1" noChangeShapeType="1"/>
              </p:cNvSpPr>
              <p:nvPr/>
            </p:nvSpPr>
            <p:spPr bwMode="auto">
              <a:xfrm>
                <a:off x="2761" y="1680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9" name="Rectangle 1177"/>
              <p:cNvSpPr>
                <a:spLocks noChangeAspect="1" noChangeArrowheads="1"/>
              </p:cNvSpPr>
              <p:nvPr/>
            </p:nvSpPr>
            <p:spPr bwMode="auto">
              <a:xfrm>
                <a:off x="2809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0" name="Line 1178"/>
              <p:cNvSpPr>
                <a:spLocks noChangeAspect="1" noChangeShapeType="1"/>
              </p:cNvSpPr>
              <p:nvPr/>
            </p:nvSpPr>
            <p:spPr bwMode="auto">
              <a:xfrm>
                <a:off x="2840" y="3487"/>
                <a:ext cx="73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71" name="Rectangle 1179"/>
              <p:cNvSpPr>
                <a:spLocks noChangeAspect="1" noChangeArrowheads="1"/>
              </p:cNvSpPr>
              <p:nvPr/>
            </p:nvSpPr>
            <p:spPr bwMode="auto">
              <a:xfrm>
                <a:off x="2903" y="343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2" name="Rectangle 1180"/>
              <p:cNvSpPr>
                <a:spLocks noChangeAspect="1" noChangeArrowheads="1"/>
              </p:cNvSpPr>
              <p:nvPr/>
            </p:nvSpPr>
            <p:spPr bwMode="auto">
              <a:xfrm>
                <a:off x="2939" y="343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3" name="Rectangle 1181"/>
              <p:cNvSpPr>
                <a:spLocks noChangeAspect="1" noChangeArrowheads="1"/>
              </p:cNvSpPr>
              <p:nvPr/>
            </p:nvSpPr>
            <p:spPr bwMode="auto">
              <a:xfrm>
                <a:off x="4005" y="1803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4" name="Rectangle 1182"/>
              <p:cNvSpPr>
                <a:spLocks noChangeAspect="1" noChangeArrowheads="1"/>
              </p:cNvSpPr>
              <p:nvPr/>
            </p:nvSpPr>
            <p:spPr bwMode="auto">
              <a:xfrm>
                <a:off x="4047" y="1803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5" name="Rectangle 1183"/>
              <p:cNvSpPr>
                <a:spLocks noChangeAspect="1" noChangeArrowheads="1"/>
              </p:cNvSpPr>
              <p:nvPr/>
            </p:nvSpPr>
            <p:spPr bwMode="auto">
              <a:xfrm>
                <a:off x="4062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6" name="Rectangle 1184"/>
              <p:cNvSpPr>
                <a:spLocks noChangeAspect="1" noChangeArrowheads="1"/>
              </p:cNvSpPr>
              <p:nvPr/>
            </p:nvSpPr>
            <p:spPr bwMode="auto">
              <a:xfrm>
                <a:off x="4097" y="1803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7" name="Rectangle 1185"/>
              <p:cNvSpPr>
                <a:spLocks noChangeAspect="1" noChangeArrowheads="1"/>
              </p:cNvSpPr>
              <p:nvPr/>
            </p:nvSpPr>
            <p:spPr bwMode="auto">
              <a:xfrm>
                <a:off x="413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k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8" name="Rectangle 1186"/>
              <p:cNvSpPr>
                <a:spLocks noChangeAspect="1" noChangeArrowheads="1"/>
              </p:cNvSpPr>
              <p:nvPr/>
            </p:nvSpPr>
            <p:spPr bwMode="auto">
              <a:xfrm>
                <a:off x="4162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9" name="Rectangle 1187"/>
              <p:cNvSpPr>
                <a:spLocks noChangeAspect="1" noChangeArrowheads="1"/>
              </p:cNvSpPr>
              <p:nvPr/>
            </p:nvSpPr>
            <p:spPr bwMode="auto">
              <a:xfrm>
                <a:off x="4179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0" name="Rectangle 1188"/>
              <p:cNvSpPr>
                <a:spLocks noChangeAspect="1" noChangeArrowheads="1"/>
              </p:cNvSpPr>
              <p:nvPr/>
            </p:nvSpPr>
            <p:spPr bwMode="auto">
              <a:xfrm>
                <a:off x="4214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1" name="Rectangle 1189"/>
              <p:cNvSpPr>
                <a:spLocks noChangeAspect="1" noChangeArrowheads="1"/>
              </p:cNvSpPr>
              <p:nvPr/>
            </p:nvSpPr>
            <p:spPr bwMode="auto">
              <a:xfrm>
                <a:off x="4233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2" name="Rectangle 1190"/>
              <p:cNvSpPr>
                <a:spLocks noChangeAspect="1" noChangeArrowheads="1"/>
              </p:cNvSpPr>
              <p:nvPr/>
            </p:nvSpPr>
            <p:spPr bwMode="auto">
              <a:xfrm>
                <a:off x="425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3" name="Rectangle 1191"/>
              <p:cNvSpPr>
                <a:spLocks noChangeAspect="1" noChangeArrowheads="1"/>
              </p:cNvSpPr>
              <p:nvPr/>
            </p:nvSpPr>
            <p:spPr bwMode="auto">
              <a:xfrm>
                <a:off x="4283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4" name="Rectangle 1192"/>
              <p:cNvSpPr>
                <a:spLocks noChangeAspect="1" noChangeArrowheads="1"/>
              </p:cNvSpPr>
              <p:nvPr/>
            </p:nvSpPr>
            <p:spPr bwMode="auto">
              <a:xfrm>
                <a:off x="4317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5" name="Rectangle 1193"/>
              <p:cNvSpPr>
                <a:spLocks noChangeAspect="1" noChangeArrowheads="1"/>
              </p:cNvSpPr>
              <p:nvPr/>
            </p:nvSpPr>
            <p:spPr bwMode="auto">
              <a:xfrm>
                <a:off x="2248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6" name="Rectangle 1194"/>
              <p:cNvSpPr>
                <a:spLocks noChangeAspect="1" noChangeArrowheads="1"/>
              </p:cNvSpPr>
              <p:nvPr/>
            </p:nvSpPr>
            <p:spPr bwMode="auto">
              <a:xfrm>
                <a:off x="2265" y="1803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7" name="Rectangle 1195"/>
              <p:cNvSpPr>
                <a:spLocks noChangeAspect="1" noChangeArrowheads="1"/>
              </p:cNvSpPr>
              <p:nvPr/>
            </p:nvSpPr>
            <p:spPr bwMode="auto">
              <a:xfrm>
                <a:off x="2299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8" name="Rectangle 1196"/>
              <p:cNvSpPr>
                <a:spLocks noChangeAspect="1" noChangeArrowheads="1"/>
              </p:cNvSpPr>
              <p:nvPr/>
            </p:nvSpPr>
            <p:spPr bwMode="auto">
              <a:xfrm>
                <a:off x="2336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9" name="Rectangle 1197"/>
              <p:cNvSpPr>
                <a:spLocks noChangeAspect="1" noChangeArrowheads="1"/>
              </p:cNvSpPr>
              <p:nvPr/>
            </p:nvSpPr>
            <p:spPr bwMode="auto">
              <a:xfrm>
                <a:off x="237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x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0" name="Rectangle 1198"/>
              <p:cNvSpPr>
                <a:spLocks noChangeAspect="1" noChangeArrowheads="1"/>
              </p:cNvSpPr>
              <p:nvPr/>
            </p:nvSpPr>
            <p:spPr bwMode="auto">
              <a:xfrm>
                <a:off x="1583" y="1695"/>
                <a:ext cx="3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1" name="Rectangle 1199"/>
              <p:cNvSpPr>
                <a:spLocks noChangeAspect="1" noChangeArrowheads="1"/>
              </p:cNvSpPr>
              <p:nvPr/>
            </p:nvSpPr>
            <p:spPr bwMode="auto">
              <a:xfrm>
                <a:off x="1623" y="169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2" name="Rectangle 1200"/>
              <p:cNvSpPr>
                <a:spLocks noChangeAspect="1" noChangeArrowheads="1"/>
              </p:cNvSpPr>
              <p:nvPr/>
            </p:nvSpPr>
            <p:spPr bwMode="auto">
              <a:xfrm>
                <a:off x="1657" y="1695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3" name="Freeform 1201"/>
              <p:cNvSpPr>
                <a:spLocks noChangeAspect="1"/>
              </p:cNvSpPr>
              <p:nvPr/>
            </p:nvSpPr>
            <p:spPr bwMode="auto">
              <a:xfrm>
                <a:off x="2639" y="2497"/>
                <a:ext cx="195" cy="776"/>
              </a:xfrm>
              <a:custGeom>
                <a:avLst/>
                <a:gdLst>
                  <a:gd name="T0" fmla="*/ 195 w 195"/>
                  <a:gd name="T1" fmla="*/ 776 h 776"/>
                  <a:gd name="T2" fmla="*/ 195 w 195"/>
                  <a:gd name="T3" fmla="*/ 634 h 776"/>
                  <a:gd name="T4" fmla="*/ 0 w 195"/>
                  <a:gd name="T5" fmla="*/ 634 h 776"/>
                  <a:gd name="T6" fmla="*/ 0 w 195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76">
                    <a:moveTo>
                      <a:pt x="195" y="776"/>
                    </a:moveTo>
                    <a:lnTo>
                      <a:pt x="195" y="634"/>
                    </a:lnTo>
                    <a:lnTo>
                      <a:pt x="0" y="634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4" name="Line 1202"/>
              <p:cNvSpPr>
                <a:spLocks noChangeAspect="1" noChangeShapeType="1"/>
              </p:cNvSpPr>
              <p:nvPr/>
            </p:nvSpPr>
            <p:spPr bwMode="auto">
              <a:xfrm flipV="1">
                <a:off x="1477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5" name="Line 1203"/>
              <p:cNvSpPr>
                <a:spLocks noChangeAspect="1" noChangeShapeType="1"/>
              </p:cNvSpPr>
              <p:nvPr/>
            </p:nvSpPr>
            <p:spPr bwMode="auto">
              <a:xfrm flipV="1">
                <a:off x="1767" y="2124"/>
                <a:ext cx="1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6" name="Line 1204"/>
              <p:cNvSpPr>
                <a:spLocks noChangeAspect="1" noChangeShapeType="1"/>
              </p:cNvSpPr>
              <p:nvPr/>
            </p:nvSpPr>
            <p:spPr bwMode="auto">
              <a:xfrm flipV="1">
                <a:off x="2345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7" name="Line 1205"/>
              <p:cNvSpPr>
                <a:spLocks noChangeAspect="1" noChangeShapeType="1"/>
              </p:cNvSpPr>
              <p:nvPr/>
            </p:nvSpPr>
            <p:spPr bwMode="auto">
              <a:xfrm flipV="1">
                <a:off x="2932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8" name="Line 1206"/>
              <p:cNvSpPr>
                <a:spLocks noChangeAspect="1" noChangeShapeType="1"/>
              </p:cNvSpPr>
              <p:nvPr/>
            </p:nvSpPr>
            <p:spPr bwMode="auto">
              <a:xfrm flipV="1">
                <a:off x="3514" y="2124"/>
                <a:ext cx="1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9" name="Line 1207"/>
              <p:cNvSpPr>
                <a:spLocks noChangeAspect="1" noChangeShapeType="1"/>
              </p:cNvSpPr>
              <p:nvPr/>
            </p:nvSpPr>
            <p:spPr bwMode="auto">
              <a:xfrm flipH="1">
                <a:off x="1410" y="2203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0" name="Line 1208"/>
              <p:cNvSpPr>
                <a:spLocks noChangeAspect="1" noChangeShapeType="1"/>
              </p:cNvSpPr>
              <p:nvPr/>
            </p:nvSpPr>
            <p:spPr bwMode="auto">
              <a:xfrm flipH="1">
                <a:off x="1410" y="2287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1" name="Line 1209"/>
              <p:cNvSpPr>
                <a:spLocks noChangeAspect="1" noChangeShapeType="1"/>
              </p:cNvSpPr>
              <p:nvPr/>
            </p:nvSpPr>
            <p:spPr bwMode="auto">
              <a:xfrm flipH="1">
                <a:off x="1410" y="2371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2" name="Line 1210"/>
              <p:cNvSpPr>
                <a:spLocks noChangeAspect="1" noChangeShapeType="1"/>
              </p:cNvSpPr>
              <p:nvPr/>
            </p:nvSpPr>
            <p:spPr bwMode="auto">
              <a:xfrm flipH="1">
                <a:off x="1410" y="2455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3" name="Line 1211"/>
              <p:cNvSpPr>
                <a:spLocks noChangeAspect="1" noChangeShapeType="1"/>
              </p:cNvSpPr>
              <p:nvPr/>
            </p:nvSpPr>
            <p:spPr bwMode="auto">
              <a:xfrm flipH="1">
                <a:off x="1410" y="2540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4" name="Line 1212"/>
              <p:cNvSpPr>
                <a:spLocks noChangeAspect="1" noChangeShapeType="1"/>
              </p:cNvSpPr>
              <p:nvPr/>
            </p:nvSpPr>
            <p:spPr bwMode="auto">
              <a:xfrm flipH="1">
                <a:off x="1410" y="2626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5" name="Line 1213"/>
              <p:cNvSpPr>
                <a:spLocks noChangeAspect="1" noChangeShapeType="1"/>
              </p:cNvSpPr>
              <p:nvPr/>
            </p:nvSpPr>
            <p:spPr bwMode="auto">
              <a:xfrm flipH="1">
                <a:off x="1410" y="2710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6" name="Line 1214"/>
              <p:cNvSpPr>
                <a:spLocks noChangeAspect="1" noChangeShapeType="1"/>
              </p:cNvSpPr>
              <p:nvPr/>
            </p:nvSpPr>
            <p:spPr bwMode="auto">
              <a:xfrm flipH="1">
                <a:off x="1410" y="2794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7" name="Line 1215"/>
              <p:cNvSpPr>
                <a:spLocks noChangeAspect="1" noChangeShapeType="1"/>
              </p:cNvSpPr>
              <p:nvPr/>
            </p:nvSpPr>
            <p:spPr bwMode="auto">
              <a:xfrm flipH="1">
                <a:off x="1410" y="2879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8" name="Line 1216"/>
              <p:cNvSpPr>
                <a:spLocks noChangeAspect="1" noChangeShapeType="1"/>
              </p:cNvSpPr>
              <p:nvPr/>
            </p:nvSpPr>
            <p:spPr bwMode="auto">
              <a:xfrm>
                <a:off x="1604" y="3198"/>
                <a:ext cx="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9" name="Line 1217"/>
              <p:cNvSpPr>
                <a:spLocks noChangeAspect="1" noChangeShapeType="1"/>
              </p:cNvSpPr>
              <p:nvPr/>
            </p:nvSpPr>
            <p:spPr bwMode="auto">
              <a:xfrm>
                <a:off x="1604" y="3217"/>
                <a:ext cx="4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0" name="Freeform 1218"/>
              <p:cNvSpPr>
                <a:spLocks noChangeAspect="1"/>
              </p:cNvSpPr>
              <p:nvPr/>
            </p:nvSpPr>
            <p:spPr bwMode="auto">
              <a:xfrm>
                <a:off x="2230" y="1519"/>
                <a:ext cx="702" cy="94"/>
              </a:xfrm>
              <a:custGeom>
                <a:avLst/>
                <a:gdLst>
                  <a:gd name="T0" fmla="*/ 0 w 702"/>
                  <a:gd name="T1" fmla="*/ 94 h 94"/>
                  <a:gd name="T2" fmla="*/ 0 w 702"/>
                  <a:gd name="T3" fmla="*/ 0 h 94"/>
                  <a:gd name="T4" fmla="*/ 702 w 702"/>
                  <a:gd name="T5" fmla="*/ 0 h 94"/>
                  <a:gd name="T6" fmla="*/ 702 w 702"/>
                  <a:gd name="T7" fmla="*/ 94 h 94"/>
                  <a:gd name="T8" fmla="*/ 0 w 702"/>
                  <a:gd name="T9" fmla="*/ 94 h 94"/>
                  <a:gd name="T10" fmla="*/ 0 w 702"/>
                  <a:gd name="T1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94">
                    <a:moveTo>
                      <a:pt x="0" y="94"/>
                    </a:moveTo>
                    <a:lnTo>
                      <a:pt x="0" y="0"/>
                    </a:lnTo>
                    <a:lnTo>
                      <a:pt x="702" y="0"/>
                    </a:lnTo>
                    <a:lnTo>
                      <a:pt x="702" y="94"/>
                    </a:lnTo>
                    <a:lnTo>
                      <a:pt x="0" y="94"/>
                    </a:lnTo>
                    <a:lnTo>
                      <a:pt x="0" y="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1" name="Line 1219"/>
              <p:cNvSpPr>
                <a:spLocks noChangeAspect="1" noChangeShapeType="1"/>
              </p:cNvSpPr>
              <p:nvPr/>
            </p:nvSpPr>
            <p:spPr bwMode="auto">
              <a:xfrm>
                <a:off x="2527" y="1517"/>
                <a:ext cx="1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2" name="Line 1220"/>
              <p:cNvSpPr>
                <a:spLocks noChangeAspect="1" noChangeShapeType="1"/>
              </p:cNvSpPr>
              <p:nvPr/>
            </p:nvSpPr>
            <p:spPr bwMode="auto">
              <a:xfrm>
                <a:off x="2748" y="1517"/>
                <a:ext cx="2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3" name="Line 1221"/>
              <p:cNvSpPr>
                <a:spLocks noChangeAspect="1" noChangeShapeType="1"/>
              </p:cNvSpPr>
              <p:nvPr/>
            </p:nvSpPr>
            <p:spPr bwMode="auto">
              <a:xfrm>
                <a:off x="2840" y="1517"/>
                <a:ext cx="2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4" name="Rectangle 1222"/>
              <p:cNvSpPr>
                <a:spLocks noChangeAspect="1" noChangeArrowheads="1"/>
              </p:cNvSpPr>
              <p:nvPr/>
            </p:nvSpPr>
            <p:spPr bwMode="auto">
              <a:xfrm>
                <a:off x="2249" y="142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5" name="Rectangle 1223"/>
              <p:cNvSpPr>
                <a:spLocks noChangeAspect="1" noChangeArrowheads="1"/>
              </p:cNvSpPr>
              <p:nvPr/>
            </p:nvSpPr>
            <p:spPr bwMode="auto">
              <a:xfrm>
                <a:off x="2284" y="142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6" name="Rectangle 1224"/>
              <p:cNvSpPr>
                <a:spLocks noChangeAspect="1" noChangeArrowheads="1"/>
              </p:cNvSpPr>
              <p:nvPr/>
            </p:nvSpPr>
            <p:spPr bwMode="auto">
              <a:xfrm>
                <a:off x="2318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7" name="Rectangle 1225"/>
              <p:cNvSpPr>
                <a:spLocks noChangeAspect="1" noChangeArrowheads="1"/>
              </p:cNvSpPr>
              <p:nvPr/>
            </p:nvSpPr>
            <p:spPr bwMode="auto">
              <a:xfrm>
                <a:off x="2336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8" name="Rectangle 1226"/>
              <p:cNvSpPr>
                <a:spLocks noChangeAspect="1" noChangeArrowheads="1"/>
              </p:cNvSpPr>
              <p:nvPr/>
            </p:nvSpPr>
            <p:spPr bwMode="auto">
              <a:xfrm>
                <a:off x="2353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9" name="Rectangle 1227"/>
              <p:cNvSpPr>
                <a:spLocks noChangeAspect="1" noChangeArrowheads="1"/>
              </p:cNvSpPr>
              <p:nvPr/>
            </p:nvSpPr>
            <p:spPr bwMode="auto">
              <a:xfrm>
                <a:off x="2370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20" name="Rectangle 1228"/>
              <p:cNvSpPr>
                <a:spLocks noChangeAspect="1" noChangeArrowheads="1"/>
              </p:cNvSpPr>
              <p:nvPr/>
            </p:nvSpPr>
            <p:spPr bwMode="auto">
              <a:xfrm>
                <a:off x="2387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</p:grpSp>
        <p:sp>
          <p:nvSpPr>
            <p:cNvPr id="2236621" name="Rectangle 1229"/>
            <p:cNvSpPr>
              <a:spLocks noChangeAspect="1" noChangeArrowheads="1"/>
            </p:cNvSpPr>
            <p:nvPr/>
          </p:nvSpPr>
          <p:spPr bwMode="auto">
            <a:xfrm>
              <a:off x="2405" y="1425"/>
              <a:ext cx="1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2" name="Rectangle 1230"/>
            <p:cNvSpPr>
              <a:spLocks noChangeAspect="1" noChangeArrowheads="1"/>
            </p:cNvSpPr>
            <p:nvPr/>
          </p:nvSpPr>
          <p:spPr bwMode="auto">
            <a:xfrm>
              <a:off x="2422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23" name="Rectangle 1231"/>
            <p:cNvSpPr>
              <a:spLocks noChangeAspect="1" noChangeArrowheads="1"/>
            </p:cNvSpPr>
            <p:nvPr/>
          </p:nvSpPr>
          <p:spPr bwMode="auto">
            <a:xfrm>
              <a:off x="2456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 sz="2000">
                <a:effectLst/>
              </a:endParaRPr>
            </a:p>
          </p:txBody>
        </p:sp>
        <p:sp>
          <p:nvSpPr>
            <p:cNvPr id="2236624" name="Rectangle 1232"/>
            <p:cNvSpPr>
              <a:spLocks noChangeAspect="1" noChangeArrowheads="1"/>
            </p:cNvSpPr>
            <p:nvPr/>
          </p:nvSpPr>
          <p:spPr bwMode="auto">
            <a:xfrm>
              <a:off x="2527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25" name="Rectangle 1233"/>
            <p:cNvSpPr>
              <a:spLocks noChangeAspect="1" noChangeArrowheads="1"/>
            </p:cNvSpPr>
            <p:nvPr/>
          </p:nvSpPr>
          <p:spPr bwMode="auto">
            <a:xfrm>
              <a:off x="2564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 sz="2000">
                <a:effectLst/>
              </a:endParaRPr>
            </a:p>
          </p:txBody>
        </p:sp>
        <p:sp>
          <p:nvSpPr>
            <p:cNvPr id="2236626" name="Rectangle 1234"/>
            <p:cNvSpPr>
              <a:spLocks noChangeAspect="1" noChangeArrowheads="1"/>
            </p:cNvSpPr>
            <p:nvPr/>
          </p:nvSpPr>
          <p:spPr bwMode="auto">
            <a:xfrm>
              <a:off x="2598" y="1425"/>
              <a:ext cx="1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7" name="Rectangle 1235"/>
            <p:cNvSpPr>
              <a:spLocks noChangeAspect="1" noChangeArrowheads="1"/>
            </p:cNvSpPr>
            <p:nvPr/>
          </p:nvSpPr>
          <p:spPr bwMode="auto">
            <a:xfrm>
              <a:off x="2616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8" name="Rectangle 1236"/>
            <p:cNvSpPr>
              <a:spLocks noChangeAspect="1" noChangeArrowheads="1"/>
            </p:cNvSpPr>
            <p:nvPr/>
          </p:nvSpPr>
          <p:spPr bwMode="auto">
            <a:xfrm>
              <a:off x="262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9" name="Rectangle 1237"/>
            <p:cNvSpPr>
              <a:spLocks noChangeAspect="1" noChangeArrowheads="1"/>
            </p:cNvSpPr>
            <p:nvPr/>
          </p:nvSpPr>
          <p:spPr bwMode="auto">
            <a:xfrm>
              <a:off x="263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0" name="Rectangle 1238"/>
            <p:cNvSpPr>
              <a:spLocks noChangeAspect="1" noChangeArrowheads="1"/>
            </p:cNvSpPr>
            <p:nvPr/>
          </p:nvSpPr>
          <p:spPr bwMode="auto">
            <a:xfrm>
              <a:off x="2640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1" name="Rectangle 1239"/>
            <p:cNvSpPr>
              <a:spLocks noChangeAspect="1" noChangeArrowheads="1"/>
            </p:cNvSpPr>
            <p:nvPr/>
          </p:nvSpPr>
          <p:spPr bwMode="auto">
            <a:xfrm>
              <a:off x="2650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2" name="Rectangle 1240"/>
            <p:cNvSpPr>
              <a:spLocks noChangeAspect="1" noChangeArrowheads="1"/>
            </p:cNvSpPr>
            <p:nvPr/>
          </p:nvSpPr>
          <p:spPr bwMode="auto">
            <a:xfrm>
              <a:off x="2658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3" name="Rectangle 1241"/>
            <p:cNvSpPr>
              <a:spLocks noChangeAspect="1" noChangeArrowheads="1"/>
            </p:cNvSpPr>
            <p:nvPr/>
          </p:nvSpPr>
          <p:spPr bwMode="auto">
            <a:xfrm>
              <a:off x="2665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4" name="Rectangle 1242"/>
            <p:cNvSpPr>
              <a:spLocks noChangeAspect="1" noChangeArrowheads="1"/>
            </p:cNvSpPr>
            <p:nvPr/>
          </p:nvSpPr>
          <p:spPr bwMode="auto">
            <a:xfrm>
              <a:off x="2675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5" name="Rectangle 1243"/>
            <p:cNvSpPr>
              <a:spLocks noChangeAspect="1" noChangeArrowheads="1"/>
            </p:cNvSpPr>
            <p:nvPr/>
          </p:nvSpPr>
          <p:spPr bwMode="auto">
            <a:xfrm>
              <a:off x="268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6" name="Rectangle 1244"/>
            <p:cNvSpPr>
              <a:spLocks noChangeAspect="1" noChangeArrowheads="1"/>
            </p:cNvSpPr>
            <p:nvPr/>
          </p:nvSpPr>
          <p:spPr bwMode="auto">
            <a:xfrm>
              <a:off x="2692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7" name="Rectangle 1245"/>
            <p:cNvSpPr>
              <a:spLocks noChangeAspect="1" noChangeArrowheads="1"/>
            </p:cNvSpPr>
            <p:nvPr/>
          </p:nvSpPr>
          <p:spPr bwMode="auto">
            <a:xfrm>
              <a:off x="2700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 sz="2000">
                <a:effectLst/>
              </a:endParaRPr>
            </a:p>
          </p:txBody>
        </p:sp>
        <p:sp>
          <p:nvSpPr>
            <p:cNvPr id="2236638" name="Rectangle 1246"/>
            <p:cNvSpPr>
              <a:spLocks noChangeAspect="1" noChangeArrowheads="1"/>
            </p:cNvSpPr>
            <p:nvPr/>
          </p:nvSpPr>
          <p:spPr bwMode="auto">
            <a:xfrm>
              <a:off x="276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6639" name="Rectangle 1247"/>
            <p:cNvSpPr>
              <a:spLocks noChangeAspect="1" noChangeArrowheads="1"/>
            </p:cNvSpPr>
            <p:nvPr/>
          </p:nvSpPr>
          <p:spPr bwMode="auto">
            <a:xfrm>
              <a:off x="2805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6640" name="Rectangle 1248"/>
            <p:cNvSpPr>
              <a:spLocks noChangeAspect="1" noChangeArrowheads="1"/>
            </p:cNvSpPr>
            <p:nvPr/>
          </p:nvSpPr>
          <p:spPr bwMode="auto">
            <a:xfrm>
              <a:off x="286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41" name="Rectangle 1249"/>
            <p:cNvSpPr>
              <a:spLocks noChangeAspect="1" noChangeArrowheads="1"/>
            </p:cNvSpPr>
            <p:nvPr/>
          </p:nvSpPr>
          <p:spPr bwMode="auto">
            <a:xfrm>
              <a:off x="291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6642" name="Freeform 1250"/>
            <p:cNvSpPr>
              <a:spLocks noChangeAspect="1"/>
            </p:cNvSpPr>
            <p:nvPr/>
          </p:nvSpPr>
          <p:spPr bwMode="auto">
            <a:xfrm>
              <a:off x="2370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2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2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2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2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3" name="Freeform 1251"/>
            <p:cNvSpPr>
              <a:spLocks noChangeAspect="1"/>
            </p:cNvSpPr>
            <p:nvPr/>
          </p:nvSpPr>
          <p:spPr bwMode="auto">
            <a:xfrm>
              <a:off x="2410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0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0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0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4" name="Freeform 1252"/>
            <p:cNvSpPr>
              <a:spLocks noChangeAspect="1"/>
            </p:cNvSpPr>
            <p:nvPr/>
          </p:nvSpPr>
          <p:spPr bwMode="auto">
            <a:xfrm>
              <a:off x="2330" y="1463"/>
              <a:ext cx="13" cy="12"/>
            </a:xfrm>
            <a:custGeom>
              <a:avLst/>
              <a:gdLst>
                <a:gd name="T0" fmla="*/ 6 w 13"/>
                <a:gd name="T1" fmla="*/ 10 h 12"/>
                <a:gd name="T2" fmla="*/ 8 w 13"/>
                <a:gd name="T3" fmla="*/ 12 h 12"/>
                <a:gd name="T4" fmla="*/ 8 w 13"/>
                <a:gd name="T5" fmla="*/ 12 h 12"/>
                <a:gd name="T6" fmla="*/ 10 w 13"/>
                <a:gd name="T7" fmla="*/ 10 h 12"/>
                <a:gd name="T8" fmla="*/ 10 w 13"/>
                <a:gd name="T9" fmla="*/ 10 h 12"/>
                <a:gd name="T10" fmla="*/ 11 w 13"/>
                <a:gd name="T11" fmla="*/ 10 h 12"/>
                <a:gd name="T12" fmla="*/ 11 w 13"/>
                <a:gd name="T13" fmla="*/ 10 h 12"/>
                <a:gd name="T14" fmla="*/ 11 w 13"/>
                <a:gd name="T15" fmla="*/ 8 h 12"/>
                <a:gd name="T16" fmla="*/ 11 w 13"/>
                <a:gd name="T17" fmla="*/ 8 h 12"/>
                <a:gd name="T18" fmla="*/ 13 w 13"/>
                <a:gd name="T19" fmla="*/ 6 h 12"/>
                <a:gd name="T20" fmla="*/ 13 w 13"/>
                <a:gd name="T21" fmla="*/ 6 h 12"/>
                <a:gd name="T22" fmla="*/ 13 w 13"/>
                <a:gd name="T23" fmla="*/ 4 h 12"/>
                <a:gd name="T24" fmla="*/ 11 w 13"/>
                <a:gd name="T25" fmla="*/ 4 h 12"/>
                <a:gd name="T26" fmla="*/ 11 w 13"/>
                <a:gd name="T27" fmla="*/ 2 h 12"/>
                <a:gd name="T28" fmla="*/ 11 w 13"/>
                <a:gd name="T29" fmla="*/ 2 h 12"/>
                <a:gd name="T30" fmla="*/ 11 w 13"/>
                <a:gd name="T31" fmla="*/ 0 h 12"/>
                <a:gd name="T32" fmla="*/ 10 w 13"/>
                <a:gd name="T33" fmla="*/ 0 h 12"/>
                <a:gd name="T34" fmla="*/ 10 w 13"/>
                <a:gd name="T35" fmla="*/ 0 h 12"/>
                <a:gd name="T36" fmla="*/ 8 w 13"/>
                <a:gd name="T37" fmla="*/ 0 h 12"/>
                <a:gd name="T38" fmla="*/ 8 w 13"/>
                <a:gd name="T39" fmla="*/ 0 h 12"/>
                <a:gd name="T40" fmla="*/ 6 w 13"/>
                <a:gd name="T41" fmla="*/ 0 h 12"/>
                <a:gd name="T42" fmla="*/ 6 w 13"/>
                <a:gd name="T43" fmla="*/ 0 h 12"/>
                <a:gd name="T44" fmla="*/ 4 w 13"/>
                <a:gd name="T45" fmla="*/ 0 h 12"/>
                <a:gd name="T46" fmla="*/ 4 w 13"/>
                <a:gd name="T47" fmla="*/ 0 h 12"/>
                <a:gd name="T48" fmla="*/ 4 w 13"/>
                <a:gd name="T49" fmla="*/ 0 h 12"/>
                <a:gd name="T50" fmla="*/ 2 w 13"/>
                <a:gd name="T51" fmla="*/ 0 h 12"/>
                <a:gd name="T52" fmla="*/ 2 w 13"/>
                <a:gd name="T53" fmla="*/ 2 h 12"/>
                <a:gd name="T54" fmla="*/ 2 w 13"/>
                <a:gd name="T55" fmla="*/ 2 h 12"/>
                <a:gd name="T56" fmla="*/ 2 w 13"/>
                <a:gd name="T57" fmla="*/ 4 h 12"/>
                <a:gd name="T58" fmla="*/ 0 w 13"/>
                <a:gd name="T59" fmla="*/ 4 h 12"/>
                <a:gd name="T60" fmla="*/ 0 w 13"/>
                <a:gd name="T61" fmla="*/ 6 h 12"/>
                <a:gd name="T62" fmla="*/ 0 w 13"/>
                <a:gd name="T63" fmla="*/ 6 h 12"/>
                <a:gd name="T64" fmla="*/ 2 w 13"/>
                <a:gd name="T65" fmla="*/ 8 h 12"/>
                <a:gd name="T66" fmla="*/ 2 w 13"/>
                <a:gd name="T67" fmla="*/ 8 h 12"/>
                <a:gd name="T68" fmla="*/ 2 w 13"/>
                <a:gd name="T69" fmla="*/ 10 h 12"/>
                <a:gd name="T70" fmla="*/ 2 w 13"/>
                <a:gd name="T71" fmla="*/ 10 h 12"/>
                <a:gd name="T72" fmla="*/ 4 w 13"/>
                <a:gd name="T73" fmla="*/ 10 h 12"/>
                <a:gd name="T74" fmla="*/ 4 w 13"/>
                <a:gd name="T75" fmla="*/ 10 h 12"/>
                <a:gd name="T76" fmla="*/ 4 w 13"/>
                <a:gd name="T77" fmla="*/ 12 h 12"/>
                <a:gd name="T78" fmla="*/ 6 w 13"/>
                <a:gd name="T79" fmla="*/ 12 h 12"/>
                <a:gd name="T80" fmla="*/ 6 w 13"/>
                <a:gd name="T81" fmla="*/ 12 h 12"/>
                <a:gd name="T82" fmla="*/ 6 w 13"/>
                <a:gd name="T83" fmla="*/ 12 h 12"/>
                <a:gd name="T84" fmla="*/ 6 w 13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5" name="Freeform 1253"/>
            <p:cNvSpPr>
              <a:spLocks noChangeAspect="1"/>
            </p:cNvSpPr>
            <p:nvPr/>
          </p:nvSpPr>
          <p:spPr bwMode="auto">
            <a:xfrm>
              <a:off x="2654" y="1463"/>
              <a:ext cx="11" cy="12"/>
            </a:xfrm>
            <a:custGeom>
              <a:avLst/>
              <a:gdLst>
                <a:gd name="T0" fmla="*/ 6 w 11"/>
                <a:gd name="T1" fmla="*/ 10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0 h 12"/>
                <a:gd name="T8" fmla="*/ 9 w 11"/>
                <a:gd name="T9" fmla="*/ 10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8 h 12"/>
                <a:gd name="T16" fmla="*/ 11 w 11"/>
                <a:gd name="T17" fmla="*/ 8 h 12"/>
                <a:gd name="T18" fmla="*/ 11 w 11"/>
                <a:gd name="T19" fmla="*/ 6 h 12"/>
                <a:gd name="T20" fmla="*/ 11 w 11"/>
                <a:gd name="T21" fmla="*/ 6 h 12"/>
                <a:gd name="T22" fmla="*/ 11 w 11"/>
                <a:gd name="T23" fmla="*/ 4 h 12"/>
                <a:gd name="T24" fmla="*/ 11 w 11"/>
                <a:gd name="T25" fmla="*/ 4 h 12"/>
                <a:gd name="T26" fmla="*/ 11 w 11"/>
                <a:gd name="T27" fmla="*/ 2 h 12"/>
                <a:gd name="T28" fmla="*/ 11 w 11"/>
                <a:gd name="T29" fmla="*/ 2 h 12"/>
                <a:gd name="T30" fmla="*/ 9 w 11"/>
                <a:gd name="T31" fmla="*/ 0 h 12"/>
                <a:gd name="T32" fmla="*/ 9 w 11"/>
                <a:gd name="T33" fmla="*/ 0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0 h 12"/>
                <a:gd name="T50" fmla="*/ 2 w 11"/>
                <a:gd name="T51" fmla="*/ 0 h 12"/>
                <a:gd name="T52" fmla="*/ 2 w 11"/>
                <a:gd name="T53" fmla="*/ 2 h 12"/>
                <a:gd name="T54" fmla="*/ 0 w 11"/>
                <a:gd name="T55" fmla="*/ 2 h 12"/>
                <a:gd name="T56" fmla="*/ 0 w 11"/>
                <a:gd name="T57" fmla="*/ 4 h 12"/>
                <a:gd name="T58" fmla="*/ 0 w 11"/>
                <a:gd name="T59" fmla="*/ 4 h 12"/>
                <a:gd name="T60" fmla="*/ 0 w 11"/>
                <a:gd name="T61" fmla="*/ 6 h 12"/>
                <a:gd name="T62" fmla="*/ 0 w 11"/>
                <a:gd name="T63" fmla="*/ 6 h 12"/>
                <a:gd name="T64" fmla="*/ 0 w 11"/>
                <a:gd name="T65" fmla="*/ 8 h 12"/>
                <a:gd name="T66" fmla="*/ 0 w 11"/>
                <a:gd name="T67" fmla="*/ 8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0 h 12"/>
                <a:gd name="T74" fmla="*/ 4 w 11"/>
                <a:gd name="T75" fmla="*/ 10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  <a:gd name="T84" fmla="*/ 6 w 11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6" name="Freeform 1254"/>
            <p:cNvSpPr>
              <a:spLocks noChangeAspect="1"/>
            </p:cNvSpPr>
            <p:nvPr/>
          </p:nvSpPr>
          <p:spPr bwMode="auto">
            <a:xfrm>
              <a:off x="2694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0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0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0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7" name="Freeform 1255"/>
            <p:cNvSpPr>
              <a:spLocks noChangeAspect="1"/>
            </p:cNvSpPr>
            <p:nvPr/>
          </p:nvSpPr>
          <p:spPr bwMode="auto">
            <a:xfrm>
              <a:off x="2614" y="1463"/>
              <a:ext cx="13" cy="12"/>
            </a:xfrm>
            <a:custGeom>
              <a:avLst/>
              <a:gdLst>
                <a:gd name="T0" fmla="*/ 5 w 13"/>
                <a:gd name="T1" fmla="*/ 10 h 12"/>
                <a:gd name="T2" fmla="*/ 7 w 13"/>
                <a:gd name="T3" fmla="*/ 12 h 12"/>
                <a:gd name="T4" fmla="*/ 7 w 13"/>
                <a:gd name="T5" fmla="*/ 12 h 12"/>
                <a:gd name="T6" fmla="*/ 9 w 13"/>
                <a:gd name="T7" fmla="*/ 10 h 12"/>
                <a:gd name="T8" fmla="*/ 9 w 13"/>
                <a:gd name="T9" fmla="*/ 10 h 12"/>
                <a:gd name="T10" fmla="*/ 11 w 13"/>
                <a:gd name="T11" fmla="*/ 10 h 12"/>
                <a:gd name="T12" fmla="*/ 11 w 13"/>
                <a:gd name="T13" fmla="*/ 10 h 12"/>
                <a:gd name="T14" fmla="*/ 11 w 13"/>
                <a:gd name="T15" fmla="*/ 8 h 12"/>
                <a:gd name="T16" fmla="*/ 11 w 13"/>
                <a:gd name="T17" fmla="*/ 8 h 12"/>
                <a:gd name="T18" fmla="*/ 11 w 13"/>
                <a:gd name="T19" fmla="*/ 6 h 12"/>
                <a:gd name="T20" fmla="*/ 13 w 13"/>
                <a:gd name="T21" fmla="*/ 6 h 12"/>
                <a:gd name="T22" fmla="*/ 11 w 13"/>
                <a:gd name="T23" fmla="*/ 4 h 12"/>
                <a:gd name="T24" fmla="*/ 11 w 13"/>
                <a:gd name="T25" fmla="*/ 4 h 12"/>
                <a:gd name="T26" fmla="*/ 11 w 13"/>
                <a:gd name="T27" fmla="*/ 2 h 12"/>
                <a:gd name="T28" fmla="*/ 11 w 13"/>
                <a:gd name="T29" fmla="*/ 2 h 12"/>
                <a:gd name="T30" fmla="*/ 11 w 13"/>
                <a:gd name="T31" fmla="*/ 0 h 12"/>
                <a:gd name="T32" fmla="*/ 9 w 13"/>
                <a:gd name="T33" fmla="*/ 0 h 12"/>
                <a:gd name="T34" fmla="*/ 9 w 13"/>
                <a:gd name="T35" fmla="*/ 0 h 12"/>
                <a:gd name="T36" fmla="*/ 7 w 13"/>
                <a:gd name="T37" fmla="*/ 0 h 12"/>
                <a:gd name="T38" fmla="*/ 7 w 13"/>
                <a:gd name="T39" fmla="*/ 0 h 12"/>
                <a:gd name="T40" fmla="*/ 5 w 13"/>
                <a:gd name="T41" fmla="*/ 0 h 12"/>
                <a:gd name="T42" fmla="*/ 5 w 13"/>
                <a:gd name="T43" fmla="*/ 0 h 12"/>
                <a:gd name="T44" fmla="*/ 3 w 13"/>
                <a:gd name="T45" fmla="*/ 0 h 12"/>
                <a:gd name="T46" fmla="*/ 3 w 13"/>
                <a:gd name="T47" fmla="*/ 0 h 12"/>
                <a:gd name="T48" fmla="*/ 3 w 13"/>
                <a:gd name="T49" fmla="*/ 0 h 12"/>
                <a:gd name="T50" fmla="*/ 2 w 13"/>
                <a:gd name="T51" fmla="*/ 0 h 12"/>
                <a:gd name="T52" fmla="*/ 2 w 13"/>
                <a:gd name="T53" fmla="*/ 2 h 12"/>
                <a:gd name="T54" fmla="*/ 2 w 13"/>
                <a:gd name="T55" fmla="*/ 2 h 12"/>
                <a:gd name="T56" fmla="*/ 0 w 13"/>
                <a:gd name="T57" fmla="*/ 4 h 12"/>
                <a:gd name="T58" fmla="*/ 0 w 13"/>
                <a:gd name="T59" fmla="*/ 4 h 12"/>
                <a:gd name="T60" fmla="*/ 0 w 13"/>
                <a:gd name="T61" fmla="*/ 6 h 12"/>
                <a:gd name="T62" fmla="*/ 0 w 13"/>
                <a:gd name="T63" fmla="*/ 6 h 12"/>
                <a:gd name="T64" fmla="*/ 0 w 13"/>
                <a:gd name="T65" fmla="*/ 8 h 12"/>
                <a:gd name="T66" fmla="*/ 2 w 13"/>
                <a:gd name="T67" fmla="*/ 8 h 12"/>
                <a:gd name="T68" fmla="*/ 2 w 13"/>
                <a:gd name="T69" fmla="*/ 10 h 12"/>
                <a:gd name="T70" fmla="*/ 2 w 13"/>
                <a:gd name="T71" fmla="*/ 10 h 12"/>
                <a:gd name="T72" fmla="*/ 3 w 13"/>
                <a:gd name="T73" fmla="*/ 10 h 12"/>
                <a:gd name="T74" fmla="*/ 3 w 13"/>
                <a:gd name="T75" fmla="*/ 10 h 12"/>
                <a:gd name="T76" fmla="*/ 3 w 13"/>
                <a:gd name="T77" fmla="*/ 12 h 12"/>
                <a:gd name="T78" fmla="*/ 5 w 13"/>
                <a:gd name="T79" fmla="*/ 12 h 12"/>
                <a:gd name="T80" fmla="*/ 5 w 13"/>
                <a:gd name="T81" fmla="*/ 12 h 12"/>
                <a:gd name="T82" fmla="*/ 5 w 13"/>
                <a:gd name="T83" fmla="*/ 12 h 12"/>
                <a:gd name="T84" fmla="*/ 5 w 13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" h="12">
                  <a:moveTo>
                    <a:pt x="5" y="10"/>
                  </a:moveTo>
                  <a:lnTo>
                    <a:pt x="7" y="12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6648" name="Text Box 1256"/>
          <p:cNvSpPr txBox="1">
            <a:spLocks noChangeArrowheads="1"/>
          </p:cNvSpPr>
          <p:nvPr/>
        </p:nvSpPr>
        <p:spPr bwMode="auto">
          <a:xfrm>
            <a:off x="419100" y="736600"/>
            <a:ext cx="41910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effectLst/>
              </a:rPr>
              <a:t>4K= 4096 blocks</a:t>
            </a:r>
          </a:p>
          <a:p>
            <a:pPr algn="l"/>
            <a:r>
              <a:rPr lang="en-US" sz="1500">
                <a:effectLst/>
              </a:rPr>
              <a:t>Each block =  four words =  16 bytes</a:t>
            </a:r>
          </a:p>
          <a:p>
            <a:pPr algn="l"/>
            <a:endParaRPr lang="en-US" sz="1500">
              <a:effectLst/>
            </a:endParaRPr>
          </a:p>
          <a:p>
            <a:pPr algn="l"/>
            <a:r>
              <a:rPr lang="en-US" sz="1200">
                <a:effectLst/>
              </a:rPr>
              <a:t>Can cache up to</a:t>
            </a:r>
          </a:p>
          <a:p>
            <a:pPr algn="l"/>
            <a:r>
              <a:rPr lang="en-US" sz="1200">
                <a:effectLst/>
              </a:rPr>
              <a:t>2</a:t>
            </a:r>
            <a:r>
              <a:rPr lang="en-US" sz="1200" baseline="30000">
                <a:effectLst/>
              </a:rPr>
              <a:t>32</a:t>
            </a:r>
            <a:r>
              <a:rPr lang="en-US" sz="1200">
                <a:effectLst/>
              </a:rPr>
              <a:t> bytes =  4 GB</a:t>
            </a:r>
          </a:p>
          <a:p>
            <a:pPr algn="l"/>
            <a:r>
              <a:rPr lang="en-US" sz="1200">
                <a:effectLst/>
              </a:rPr>
              <a:t>of memory</a:t>
            </a:r>
          </a:p>
          <a:p>
            <a:pPr algn="l"/>
            <a:endParaRPr lang="en-US" sz="1600">
              <a:effectLst/>
            </a:endParaRPr>
          </a:p>
        </p:txBody>
      </p:sp>
      <p:sp>
        <p:nvSpPr>
          <p:cNvPr id="2236649" name="Text Box 1257"/>
          <p:cNvSpPr txBox="1">
            <a:spLocks noChangeArrowheads="1"/>
          </p:cNvSpPr>
          <p:nvPr/>
        </p:nvSpPr>
        <p:spPr bwMode="auto">
          <a:xfrm>
            <a:off x="552450" y="5824538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>
                <a:effectLst/>
              </a:rPr>
              <a:t>Mapping Function:     Cache Block frame number  =  (Block address) MOD (4096)</a:t>
            </a:r>
          </a:p>
          <a:p>
            <a:pPr algn="l"/>
            <a:r>
              <a:rPr lang="en-US" sz="1700">
                <a:effectLst/>
              </a:rPr>
              <a:t>Larger blocks take better advantage of spatial locality</a:t>
            </a:r>
          </a:p>
        </p:txBody>
      </p:sp>
      <p:sp>
        <p:nvSpPr>
          <p:cNvPr id="2236650" name="Line 1258"/>
          <p:cNvSpPr>
            <a:spLocks noChangeShapeType="1"/>
          </p:cNvSpPr>
          <p:nvPr/>
        </p:nvSpPr>
        <p:spPr bwMode="auto">
          <a:xfrm flipV="1">
            <a:off x="4724400" y="8763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1" name="Line 1259"/>
          <p:cNvSpPr>
            <a:spLocks noChangeShapeType="1"/>
          </p:cNvSpPr>
          <p:nvPr/>
        </p:nvSpPr>
        <p:spPr bwMode="auto">
          <a:xfrm flipH="1" flipV="1">
            <a:off x="3124200" y="7493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2" name="Text Box 1260"/>
          <p:cNvSpPr txBox="1">
            <a:spLocks noChangeArrowheads="1"/>
          </p:cNvSpPr>
          <p:nvPr/>
        </p:nvSpPr>
        <p:spPr bwMode="auto">
          <a:xfrm>
            <a:off x="6232525" y="658813"/>
            <a:ext cx="111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Index field</a:t>
            </a:r>
            <a:endParaRPr lang="en-US" sz="2000">
              <a:effectLst/>
            </a:endParaRPr>
          </a:p>
        </p:txBody>
      </p:sp>
      <p:sp>
        <p:nvSpPr>
          <p:cNvPr id="2236653" name="Text Box 1261"/>
          <p:cNvSpPr txBox="1">
            <a:spLocks noChangeArrowheads="1"/>
          </p:cNvSpPr>
          <p:nvPr/>
        </p:nvSpPr>
        <p:spPr bwMode="auto">
          <a:xfrm>
            <a:off x="2209800" y="520700"/>
            <a:ext cx="106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effectLst/>
              </a:rPr>
              <a:t>Tag field</a:t>
            </a:r>
            <a:endParaRPr lang="en-US" sz="2000">
              <a:effectLst/>
            </a:endParaRPr>
          </a:p>
        </p:txBody>
      </p:sp>
      <p:sp>
        <p:nvSpPr>
          <p:cNvPr id="2236654" name="Line 1262"/>
          <p:cNvSpPr>
            <a:spLocks noChangeShapeType="1"/>
          </p:cNvSpPr>
          <p:nvPr/>
        </p:nvSpPr>
        <p:spPr bwMode="auto">
          <a:xfrm>
            <a:off x="6858000" y="15113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5" name="Text Box 1263"/>
          <p:cNvSpPr txBox="1">
            <a:spLocks noChangeArrowheads="1"/>
          </p:cNvSpPr>
          <p:nvPr/>
        </p:nvSpPr>
        <p:spPr bwMode="auto">
          <a:xfrm>
            <a:off x="6096000" y="12065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Word select</a:t>
            </a:r>
            <a:endParaRPr lang="en-US" sz="2000">
              <a:effectLst/>
            </a:endParaRPr>
          </a:p>
        </p:txBody>
      </p:sp>
      <p:grpSp>
        <p:nvGrpSpPr>
          <p:cNvPr id="2236656" name="Group 1264"/>
          <p:cNvGrpSpPr>
            <a:grpSpLocks/>
          </p:cNvGrpSpPr>
          <p:nvPr/>
        </p:nvGrpSpPr>
        <p:grpSpPr bwMode="auto">
          <a:xfrm>
            <a:off x="5240338" y="5321300"/>
            <a:ext cx="3217862" cy="471488"/>
            <a:chOff x="1488" y="3352"/>
            <a:chExt cx="2027" cy="297"/>
          </a:xfrm>
        </p:grpSpPr>
        <p:sp>
          <p:nvSpPr>
            <p:cNvPr id="2236657" name="Rectangle 1265"/>
            <p:cNvSpPr>
              <a:spLocks noChangeAspect="1" noChangeArrowheads="1"/>
            </p:cNvSpPr>
            <p:nvPr/>
          </p:nvSpPr>
          <p:spPr bwMode="auto">
            <a:xfrm>
              <a:off x="1491" y="3366"/>
              <a:ext cx="202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58" name="Rectangle 1266"/>
            <p:cNvSpPr>
              <a:spLocks noChangeAspect="1" noChangeArrowheads="1"/>
            </p:cNvSpPr>
            <p:nvPr/>
          </p:nvSpPr>
          <p:spPr bwMode="auto">
            <a:xfrm>
              <a:off x="1493" y="3368"/>
              <a:ext cx="1441" cy="146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59" name="Rectangle 1267"/>
            <p:cNvSpPr>
              <a:spLocks noChangeAspect="1" noChangeArrowheads="1"/>
            </p:cNvSpPr>
            <p:nvPr/>
          </p:nvSpPr>
          <p:spPr bwMode="auto">
            <a:xfrm>
              <a:off x="1491" y="3503"/>
              <a:ext cx="774" cy="141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60" name="Rectangle 1268"/>
            <p:cNvSpPr>
              <a:spLocks noChangeAspect="1" noChangeArrowheads="1"/>
            </p:cNvSpPr>
            <p:nvPr/>
          </p:nvSpPr>
          <p:spPr bwMode="auto">
            <a:xfrm>
              <a:off x="1725" y="3352"/>
              <a:ext cx="12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Block Address  =  28 bits </a:t>
              </a:r>
            </a:p>
          </p:txBody>
        </p:sp>
        <p:sp>
          <p:nvSpPr>
            <p:cNvPr id="2236661" name="Rectangle 1269"/>
            <p:cNvSpPr>
              <a:spLocks noChangeAspect="1" noChangeArrowheads="1"/>
            </p:cNvSpPr>
            <p:nvPr/>
          </p:nvSpPr>
          <p:spPr bwMode="auto">
            <a:xfrm>
              <a:off x="1488" y="3494"/>
              <a:ext cx="5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Tag  =  16 bits</a:t>
              </a:r>
              <a:endParaRPr lang="en-US" sz="1000" b="0">
                <a:effectLst/>
              </a:endParaRPr>
            </a:p>
          </p:txBody>
        </p:sp>
        <p:sp>
          <p:nvSpPr>
            <p:cNvPr id="2236662" name="Rectangle 1270"/>
            <p:cNvSpPr>
              <a:spLocks noChangeAspect="1" noChangeArrowheads="1"/>
            </p:cNvSpPr>
            <p:nvPr/>
          </p:nvSpPr>
          <p:spPr bwMode="auto">
            <a:xfrm>
              <a:off x="2120" y="3503"/>
              <a:ext cx="826" cy="14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63" name="Rectangle 1271"/>
            <p:cNvSpPr>
              <a:spLocks noChangeAspect="1" noChangeArrowheads="1"/>
            </p:cNvSpPr>
            <p:nvPr/>
          </p:nvSpPr>
          <p:spPr bwMode="auto">
            <a:xfrm>
              <a:off x="2181" y="3490"/>
              <a:ext cx="64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Index  = 12 bits</a:t>
              </a:r>
              <a:endParaRPr lang="en-US" b="0">
                <a:effectLst/>
              </a:endParaRPr>
            </a:p>
          </p:txBody>
        </p:sp>
        <p:sp>
          <p:nvSpPr>
            <p:cNvPr id="2236664" name="Rectangle 1272"/>
            <p:cNvSpPr>
              <a:spLocks noChangeAspect="1" noChangeArrowheads="1"/>
            </p:cNvSpPr>
            <p:nvPr/>
          </p:nvSpPr>
          <p:spPr bwMode="auto">
            <a:xfrm>
              <a:off x="2940" y="3373"/>
              <a:ext cx="572" cy="276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>
                  <a:effectLst/>
                </a:rPr>
                <a:t> </a:t>
              </a:r>
              <a:r>
                <a:rPr lang="en-US" sz="1000">
                  <a:effectLst/>
                </a:rPr>
                <a:t>Block offset </a:t>
              </a:r>
            </a:p>
            <a:p>
              <a:pPr algn="l"/>
              <a:r>
                <a:rPr lang="en-US" sz="1000">
                  <a:effectLst/>
                </a:rPr>
                <a:t>   =  4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3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B3AFB-23D0-44AB-BEB3-72DD1770982B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237442" name="Group 2"/>
          <p:cNvGrpSpPr>
            <a:grpSpLocks noChangeAspect="1"/>
          </p:cNvGrpSpPr>
          <p:nvPr/>
        </p:nvGrpSpPr>
        <p:grpSpPr bwMode="auto">
          <a:xfrm>
            <a:off x="1406525" y="1196975"/>
            <a:ext cx="6061075" cy="4899025"/>
            <a:chOff x="1515" y="683"/>
            <a:chExt cx="2729" cy="2206"/>
          </a:xfrm>
        </p:grpSpPr>
        <p:grpSp>
          <p:nvGrpSpPr>
            <p:cNvPr id="2237443" name="Group 3"/>
            <p:cNvGrpSpPr>
              <a:grpSpLocks noChangeAspect="1"/>
            </p:cNvGrpSpPr>
            <p:nvPr/>
          </p:nvGrpSpPr>
          <p:grpSpPr bwMode="auto">
            <a:xfrm>
              <a:off x="1515" y="878"/>
              <a:ext cx="2729" cy="2011"/>
              <a:chOff x="1515" y="878"/>
              <a:chExt cx="2729" cy="2011"/>
            </a:xfrm>
          </p:grpSpPr>
          <p:sp>
            <p:nvSpPr>
              <p:cNvPr id="2237444" name="Freeform 4"/>
              <p:cNvSpPr>
                <a:spLocks noChangeAspect="1"/>
              </p:cNvSpPr>
              <p:nvPr/>
            </p:nvSpPr>
            <p:spPr bwMode="auto">
              <a:xfrm>
                <a:off x="1515" y="2781"/>
                <a:ext cx="2729" cy="108"/>
              </a:xfrm>
              <a:custGeom>
                <a:avLst/>
                <a:gdLst>
                  <a:gd name="T0" fmla="*/ 2729 w 2729"/>
                  <a:gd name="T1" fmla="*/ 108 h 108"/>
                  <a:gd name="T2" fmla="*/ 2729 w 2729"/>
                  <a:gd name="T3" fmla="*/ 0 h 108"/>
                  <a:gd name="T4" fmla="*/ 0 w 2729"/>
                  <a:gd name="T5" fmla="*/ 0 h 108"/>
                  <a:gd name="T6" fmla="*/ 0 w 2729"/>
                  <a:gd name="T7" fmla="*/ 108 h 108"/>
                  <a:gd name="T8" fmla="*/ 2729 w 2729"/>
                  <a:gd name="T9" fmla="*/ 108 h 108"/>
                  <a:gd name="T10" fmla="*/ 2729 w 2729"/>
                  <a:gd name="T11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9" h="108">
                    <a:moveTo>
                      <a:pt x="2729" y="108"/>
                    </a:moveTo>
                    <a:lnTo>
                      <a:pt x="2729" y="0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2729" y="108"/>
                    </a:lnTo>
                    <a:lnTo>
                      <a:pt x="2729" y="10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5" name="Line 5"/>
              <p:cNvSpPr>
                <a:spLocks noChangeAspect="1" noChangeShapeType="1"/>
              </p:cNvSpPr>
              <p:nvPr/>
            </p:nvSpPr>
            <p:spPr bwMode="auto">
              <a:xfrm>
                <a:off x="4072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6" name="Line 6"/>
              <p:cNvSpPr>
                <a:spLocks noChangeAspect="1" noChangeShapeType="1"/>
              </p:cNvSpPr>
              <p:nvPr/>
            </p:nvSpPr>
            <p:spPr bwMode="auto">
              <a:xfrm>
                <a:off x="3902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7" name="Line 7"/>
              <p:cNvSpPr>
                <a:spLocks noChangeAspect="1" noChangeShapeType="1"/>
              </p:cNvSpPr>
              <p:nvPr/>
            </p:nvSpPr>
            <p:spPr bwMode="auto">
              <a:xfrm>
                <a:off x="3731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8" name="Line 8"/>
              <p:cNvSpPr>
                <a:spLocks noChangeAspect="1" noChangeShapeType="1"/>
              </p:cNvSpPr>
              <p:nvPr/>
            </p:nvSpPr>
            <p:spPr bwMode="auto">
              <a:xfrm>
                <a:off x="3561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9" name="Line 9"/>
              <p:cNvSpPr>
                <a:spLocks noChangeAspect="1" noChangeShapeType="1"/>
              </p:cNvSpPr>
              <p:nvPr/>
            </p:nvSpPr>
            <p:spPr bwMode="auto">
              <a:xfrm>
                <a:off x="3390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0" name="Line 10"/>
              <p:cNvSpPr>
                <a:spLocks noChangeAspect="1" noChangeShapeType="1"/>
              </p:cNvSpPr>
              <p:nvPr/>
            </p:nvSpPr>
            <p:spPr bwMode="auto">
              <a:xfrm>
                <a:off x="3220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1" name="Line 11"/>
              <p:cNvSpPr>
                <a:spLocks noChangeAspect="1" noChangeShapeType="1"/>
              </p:cNvSpPr>
              <p:nvPr/>
            </p:nvSpPr>
            <p:spPr bwMode="auto">
              <a:xfrm>
                <a:off x="3049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2" name="Line 12"/>
              <p:cNvSpPr>
                <a:spLocks noChangeAspect="1" noChangeShapeType="1"/>
              </p:cNvSpPr>
              <p:nvPr/>
            </p:nvSpPr>
            <p:spPr bwMode="auto">
              <a:xfrm>
                <a:off x="2879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3" name="Line 13"/>
              <p:cNvSpPr>
                <a:spLocks noChangeAspect="1" noChangeShapeType="1"/>
              </p:cNvSpPr>
              <p:nvPr/>
            </p:nvSpPr>
            <p:spPr bwMode="auto">
              <a:xfrm>
                <a:off x="2708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4" name="Line 14"/>
              <p:cNvSpPr>
                <a:spLocks noChangeAspect="1" noChangeShapeType="1"/>
              </p:cNvSpPr>
              <p:nvPr/>
            </p:nvSpPr>
            <p:spPr bwMode="auto">
              <a:xfrm>
                <a:off x="2538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5" name="Line 15"/>
              <p:cNvSpPr>
                <a:spLocks noChangeAspect="1" noChangeShapeType="1"/>
              </p:cNvSpPr>
              <p:nvPr/>
            </p:nvSpPr>
            <p:spPr bwMode="auto">
              <a:xfrm>
                <a:off x="2367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6" name="Line 16"/>
              <p:cNvSpPr>
                <a:spLocks noChangeAspect="1" noChangeShapeType="1"/>
              </p:cNvSpPr>
              <p:nvPr/>
            </p:nvSpPr>
            <p:spPr bwMode="auto">
              <a:xfrm>
                <a:off x="2197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7" name="Line 17"/>
              <p:cNvSpPr>
                <a:spLocks noChangeAspect="1" noChangeShapeType="1"/>
              </p:cNvSpPr>
              <p:nvPr/>
            </p:nvSpPr>
            <p:spPr bwMode="auto">
              <a:xfrm>
                <a:off x="2026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8" name="Line 18"/>
              <p:cNvSpPr>
                <a:spLocks noChangeAspect="1" noChangeShapeType="1"/>
              </p:cNvSpPr>
              <p:nvPr/>
            </p:nvSpPr>
            <p:spPr bwMode="auto">
              <a:xfrm>
                <a:off x="1856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9" name="Line 19"/>
              <p:cNvSpPr>
                <a:spLocks noChangeAspect="1" noChangeShapeType="1"/>
              </p:cNvSpPr>
              <p:nvPr/>
            </p:nvSpPr>
            <p:spPr bwMode="auto">
              <a:xfrm>
                <a:off x="1685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6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549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1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58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2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24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3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1704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4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75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5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785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804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890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8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93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9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196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0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2045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1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09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128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145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4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2233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27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306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386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43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2469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2486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2574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61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3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264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727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277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2810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2827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2915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9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295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0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299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1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3068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2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3114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3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3151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4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316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3256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6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294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7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333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8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409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9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345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0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3492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50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2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3597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3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363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4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367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5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3752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6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379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833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8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385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9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3938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0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397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01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4093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3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13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4174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419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2279" y="2554"/>
                <a:ext cx="31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2321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2335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37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2405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2425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-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448" y="2554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2494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253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2563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258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2610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2647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9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2664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0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268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1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2718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2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275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3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278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4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2817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5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2850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6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2863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7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2898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8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2917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9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293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0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963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1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997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2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3017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(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3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038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4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3055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5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3089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6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3105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7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118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8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3151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9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168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3204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3235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2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3267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3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3302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4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3335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5" name="Rectangle 115"/>
              <p:cNvSpPr>
                <a:spLocks noChangeAspect="1" noChangeArrowheads="1"/>
              </p:cNvSpPr>
              <p:nvPr/>
            </p:nvSpPr>
            <p:spPr bwMode="auto">
              <a:xfrm>
                <a:off x="3350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6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3384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7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3402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8" name="Rectangle 118"/>
              <p:cNvSpPr>
                <a:spLocks noChangeAspect="1" noChangeArrowheads="1"/>
              </p:cNvSpPr>
              <p:nvPr/>
            </p:nvSpPr>
            <p:spPr bwMode="auto">
              <a:xfrm>
                <a:off x="3417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9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3448" y="2554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60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3484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)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61" name="Freeform 121"/>
              <p:cNvSpPr>
                <a:spLocks noChangeAspect="1"/>
              </p:cNvSpPr>
              <p:nvPr/>
            </p:nvSpPr>
            <p:spPr bwMode="auto">
              <a:xfrm>
                <a:off x="2283" y="2207"/>
                <a:ext cx="1364" cy="107"/>
              </a:xfrm>
              <a:custGeom>
                <a:avLst/>
                <a:gdLst>
                  <a:gd name="T0" fmla="*/ 1364 w 1364"/>
                  <a:gd name="T1" fmla="*/ 107 h 107"/>
                  <a:gd name="T2" fmla="*/ 1364 w 1364"/>
                  <a:gd name="T3" fmla="*/ 0 h 107"/>
                  <a:gd name="T4" fmla="*/ 0 w 1364"/>
                  <a:gd name="T5" fmla="*/ 0 h 107"/>
                  <a:gd name="T6" fmla="*/ 0 w 1364"/>
                  <a:gd name="T7" fmla="*/ 107 h 107"/>
                  <a:gd name="T8" fmla="*/ 1364 w 1364"/>
                  <a:gd name="T9" fmla="*/ 107 h 107"/>
                  <a:gd name="T10" fmla="*/ 1364 w 1364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4" h="107">
                    <a:moveTo>
                      <a:pt x="1364" y="107"/>
                    </a:moveTo>
                    <a:lnTo>
                      <a:pt x="1364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1364" y="107"/>
                    </a:lnTo>
                    <a:lnTo>
                      <a:pt x="1364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2" name="Line 122"/>
              <p:cNvSpPr>
                <a:spLocks noChangeAspect="1" noChangeShapeType="1"/>
              </p:cNvSpPr>
              <p:nvPr/>
            </p:nvSpPr>
            <p:spPr bwMode="auto">
              <a:xfrm>
                <a:off x="3476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3" name="Line 123"/>
              <p:cNvSpPr>
                <a:spLocks noChangeAspect="1" noChangeShapeType="1"/>
              </p:cNvSpPr>
              <p:nvPr/>
            </p:nvSpPr>
            <p:spPr bwMode="auto">
              <a:xfrm>
                <a:off x="3306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4" name="Line 124"/>
              <p:cNvSpPr>
                <a:spLocks noChangeAspect="1" noChangeShapeType="1"/>
              </p:cNvSpPr>
              <p:nvPr/>
            </p:nvSpPr>
            <p:spPr bwMode="auto">
              <a:xfrm>
                <a:off x="3135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5" name="Line 125"/>
              <p:cNvSpPr>
                <a:spLocks noChangeAspect="1" noChangeShapeType="1"/>
              </p:cNvSpPr>
              <p:nvPr/>
            </p:nvSpPr>
            <p:spPr bwMode="auto">
              <a:xfrm>
                <a:off x="2965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6" name="Line 126"/>
              <p:cNvSpPr>
                <a:spLocks noChangeAspect="1" noChangeShapeType="1"/>
              </p:cNvSpPr>
              <p:nvPr/>
            </p:nvSpPr>
            <p:spPr bwMode="auto">
              <a:xfrm>
                <a:off x="2794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7" name="Line 127"/>
              <p:cNvSpPr>
                <a:spLocks noChangeAspect="1" noChangeShapeType="1"/>
              </p:cNvSpPr>
              <p:nvPr/>
            </p:nvSpPr>
            <p:spPr bwMode="auto">
              <a:xfrm>
                <a:off x="2624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8" name="Line 128"/>
              <p:cNvSpPr>
                <a:spLocks noChangeAspect="1" noChangeShapeType="1"/>
              </p:cNvSpPr>
              <p:nvPr/>
            </p:nvSpPr>
            <p:spPr bwMode="auto">
              <a:xfrm>
                <a:off x="2453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9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2317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0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2358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1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2392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2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2472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3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2518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4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2553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5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572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6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660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7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99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8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733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9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813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0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859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1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896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2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2913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3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001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4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3039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5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3076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6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3154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7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3200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8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237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9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3254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0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3342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1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3380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2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3417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3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3495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4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3541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5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3578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6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3595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7" name="Freeform 157"/>
              <p:cNvSpPr>
                <a:spLocks noChangeAspect="1"/>
              </p:cNvSpPr>
              <p:nvPr/>
            </p:nvSpPr>
            <p:spPr bwMode="auto">
              <a:xfrm>
                <a:off x="2283" y="2314"/>
                <a:ext cx="1364" cy="107"/>
              </a:xfrm>
              <a:custGeom>
                <a:avLst/>
                <a:gdLst>
                  <a:gd name="T0" fmla="*/ 1364 w 1364"/>
                  <a:gd name="T1" fmla="*/ 107 h 107"/>
                  <a:gd name="T2" fmla="*/ 1364 w 1364"/>
                  <a:gd name="T3" fmla="*/ 0 h 107"/>
                  <a:gd name="T4" fmla="*/ 0 w 1364"/>
                  <a:gd name="T5" fmla="*/ 0 h 107"/>
                  <a:gd name="T6" fmla="*/ 0 w 1364"/>
                  <a:gd name="T7" fmla="*/ 107 h 107"/>
                  <a:gd name="T8" fmla="*/ 1364 w 1364"/>
                  <a:gd name="T9" fmla="*/ 107 h 107"/>
                  <a:gd name="T10" fmla="*/ 1364 w 1364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4" h="107">
                    <a:moveTo>
                      <a:pt x="1364" y="107"/>
                    </a:moveTo>
                    <a:lnTo>
                      <a:pt x="1364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1364" y="107"/>
                    </a:lnTo>
                    <a:lnTo>
                      <a:pt x="1364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98" name="Line 158"/>
              <p:cNvSpPr>
                <a:spLocks noChangeAspect="1" noChangeShapeType="1"/>
              </p:cNvSpPr>
              <p:nvPr/>
            </p:nvSpPr>
            <p:spPr bwMode="auto">
              <a:xfrm>
                <a:off x="3476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99" name="Line 159"/>
              <p:cNvSpPr>
                <a:spLocks noChangeAspect="1" noChangeShapeType="1"/>
              </p:cNvSpPr>
              <p:nvPr/>
            </p:nvSpPr>
            <p:spPr bwMode="auto">
              <a:xfrm>
                <a:off x="3306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0" name="Line 160"/>
              <p:cNvSpPr>
                <a:spLocks noChangeAspect="1" noChangeShapeType="1"/>
              </p:cNvSpPr>
              <p:nvPr/>
            </p:nvSpPr>
            <p:spPr bwMode="auto">
              <a:xfrm>
                <a:off x="3135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1" name="Line 161"/>
              <p:cNvSpPr>
                <a:spLocks noChangeAspect="1" noChangeShapeType="1"/>
              </p:cNvSpPr>
              <p:nvPr/>
            </p:nvSpPr>
            <p:spPr bwMode="auto">
              <a:xfrm>
                <a:off x="2965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2" name="Line 162"/>
              <p:cNvSpPr>
                <a:spLocks noChangeAspect="1" noChangeShapeType="1"/>
              </p:cNvSpPr>
              <p:nvPr/>
            </p:nvSpPr>
            <p:spPr bwMode="auto">
              <a:xfrm>
                <a:off x="2794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3" name="Line 163"/>
              <p:cNvSpPr>
                <a:spLocks noChangeAspect="1" noChangeShapeType="1"/>
              </p:cNvSpPr>
              <p:nvPr/>
            </p:nvSpPr>
            <p:spPr bwMode="auto">
              <a:xfrm>
                <a:off x="2624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4" name="Line 164"/>
              <p:cNvSpPr>
                <a:spLocks noChangeAspect="1" noChangeShapeType="1"/>
              </p:cNvSpPr>
              <p:nvPr/>
            </p:nvSpPr>
            <p:spPr bwMode="auto">
              <a:xfrm>
                <a:off x="2453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5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2538" y="1979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6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257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7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2612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8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649" y="1979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9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2670" y="1979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-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0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693" y="1979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1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2741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2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277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3" name="Rectangle 173"/>
              <p:cNvSpPr>
                <a:spLocks noChangeAspect="1" noChangeArrowheads="1"/>
              </p:cNvSpPr>
              <p:nvPr/>
            </p:nvSpPr>
            <p:spPr bwMode="auto">
              <a:xfrm>
                <a:off x="2808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4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282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5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285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6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2892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7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2909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8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292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9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2963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0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299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02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2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062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3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095" y="1979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10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5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145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6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162" y="1979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7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3176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20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9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2110" y="2098"/>
                <a:ext cx="3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2154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1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2189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2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2139" y="2221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0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2139" y="2330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4" name="Freeform 194"/>
              <p:cNvSpPr>
                <a:spLocks noChangeAspect="1"/>
              </p:cNvSpPr>
              <p:nvPr/>
            </p:nvSpPr>
            <p:spPr bwMode="auto">
              <a:xfrm>
                <a:off x="2283" y="985"/>
                <a:ext cx="341" cy="107"/>
              </a:xfrm>
              <a:custGeom>
                <a:avLst/>
                <a:gdLst>
                  <a:gd name="T0" fmla="*/ 341 w 341"/>
                  <a:gd name="T1" fmla="*/ 107 h 107"/>
                  <a:gd name="T2" fmla="*/ 341 w 341"/>
                  <a:gd name="T3" fmla="*/ 0 h 107"/>
                  <a:gd name="T4" fmla="*/ 0 w 341"/>
                  <a:gd name="T5" fmla="*/ 0 h 107"/>
                  <a:gd name="T6" fmla="*/ 0 w 341"/>
                  <a:gd name="T7" fmla="*/ 107 h 107"/>
                  <a:gd name="T8" fmla="*/ 341 w 341"/>
                  <a:gd name="T9" fmla="*/ 107 h 107"/>
                  <a:gd name="T10" fmla="*/ 341 w 341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107">
                    <a:moveTo>
                      <a:pt x="341" y="107"/>
                    </a:moveTo>
                    <a:lnTo>
                      <a:pt x="341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341" y="107"/>
                    </a:lnTo>
                    <a:lnTo>
                      <a:pt x="341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35" name="Line 195"/>
              <p:cNvSpPr>
                <a:spLocks noChangeAspect="1" noChangeShapeType="1"/>
              </p:cNvSpPr>
              <p:nvPr/>
            </p:nvSpPr>
            <p:spPr bwMode="auto">
              <a:xfrm>
                <a:off x="2453" y="985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36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2317" y="87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7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2358" y="87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8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2392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9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2472" y="87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0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2518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1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2553" y="87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2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2572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3" name="Freeform 203"/>
              <p:cNvSpPr>
                <a:spLocks noChangeAspect="1"/>
              </p:cNvSpPr>
              <p:nvPr/>
            </p:nvSpPr>
            <p:spPr bwMode="auto">
              <a:xfrm>
                <a:off x="2283" y="1740"/>
                <a:ext cx="341" cy="107"/>
              </a:xfrm>
              <a:custGeom>
                <a:avLst/>
                <a:gdLst>
                  <a:gd name="T0" fmla="*/ 341 w 341"/>
                  <a:gd name="T1" fmla="*/ 107 h 107"/>
                  <a:gd name="T2" fmla="*/ 341 w 341"/>
                  <a:gd name="T3" fmla="*/ 0 h 107"/>
                  <a:gd name="T4" fmla="*/ 0 w 341"/>
                  <a:gd name="T5" fmla="*/ 0 h 107"/>
                  <a:gd name="T6" fmla="*/ 0 w 341"/>
                  <a:gd name="T7" fmla="*/ 107 h 107"/>
                  <a:gd name="T8" fmla="*/ 341 w 341"/>
                  <a:gd name="T9" fmla="*/ 107 h 107"/>
                  <a:gd name="T10" fmla="*/ 341 w 341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107">
                    <a:moveTo>
                      <a:pt x="341" y="107"/>
                    </a:moveTo>
                    <a:lnTo>
                      <a:pt x="341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341" y="107"/>
                    </a:lnTo>
                    <a:lnTo>
                      <a:pt x="341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37644" name="Line 204"/>
            <p:cNvSpPr>
              <a:spLocks noChangeAspect="1" noChangeShapeType="1"/>
            </p:cNvSpPr>
            <p:nvPr/>
          </p:nvSpPr>
          <p:spPr bwMode="auto">
            <a:xfrm>
              <a:off x="2453" y="174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45" name="Rectangle 205"/>
            <p:cNvSpPr>
              <a:spLocks noChangeAspect="1" noChangeArrowheads="1"/>
            </p:cNvSpPr>
            <p:nvPr/>
          </p:nvSpPr>
          <p:spPr bwMode="auto">
            <a:xfrm>
              <a:off x="2030" y="683"/>
              <a:ext cx="3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46" name="Rectangle 206"/>
            <p:cNvSpPr>
              <a:spLocks noChangeAspect="1" noChangeArrowheads="1"/>
            </p:cNvSpPr>
            <p:nvPr/>
          </p:nvSpPr>
          <p:spPr bwMode="auto">
            <a:xfrm>
              <a:off x="2080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7647" name="Rectangle 207"/>
            <p:cNvSpPr>
              <a:spLocks noChangeAspect="1" noChangeArrowheads="1"/>
            </p:cNvSpPr>
            <p:nvPr/>
          </p:nvSpPr>
          <p:spPr bwMode="auto">
            <a:xfrm>
              <a:off x="2116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48" name="Rectangle 208"/>
            <p:cNvSpPr>
              <a:spLocks noChangeAspect="1" noChangeArrowheads="1"/>
            </p:cNvSpPr>
            <p:nvPr/>
          </p:nvSpPr>
          <p:spPr bwMode="auto">
            <a:xfrm>
              <a:off x="2151" y="683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lang="en-US" sz="2000">
                <a:effectLst/>
              </a:endParaRPr>
            </a:p>
          </p:txBody>
        </p:sp>
        <p:sp>
          <p:nvSpPr>
            <p:cNvPr id="2237649" name="Rectangle 209"/>
            <p:cNvSpPr>
              <a:spLocks noChangeAspect="1" noChangeArrowheads="1"/>
            </p:cNvSpPr>
            <p:nvPr/>
          </p:nvSpPr>
          <p:spPr bwMode="auto">
            <a:xfrm>
              <a:off x="2176" y="683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650" name="Rectangle 210"/>
            <p:cNvSpPr>
              <a:spLocks noChangeAspect="1" noChangeArrowheads="1"/>
            </p:cNvSpPr>
            <p:nvPr/>
          </p:nvSpPr>
          <p:spPr bwMode="auto">
            <a:xfrm>
              <a:off x="2222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51" name="Rectangle 211"/>
            <p:cNvSpPr>
              <a:spLocks noChangeAspect="1" noChangeArrowheads="1"/>
            </p:cNvSpPr>
            <p:nvPr/>
          </p:nvSpPr>
          <p:spPr bwMode="auto">
            <a:xfrm>
              <a:off x="225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7652" name="Rectangle 212"/>
            <p:cNvSpPr>
              <a:spLocks noChangeAspect="1" noChangeArrowheads="1"/>
            </p:cNvSpPr>
            <p:nvPr/>
          </p:nvSpPr>
          <p:spPr bwMode="auto">
            <a:xfrm>
              <a:off x="2289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53" name="Rectangle 213"/>
            <p:cNvSpPr>
              <a:spLocks noChangeAspect="1" noChangeArrowheads="1"/>
            </p:cNvSpPr>
            <p:nvPr/>
          </p:nvSpPr>
          <p:spPr bwMode="auto">
            <a:xfrm>
              <a:off x="230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54" name="Rectangle 214"/>
            <p:cNvSpPr>
              <a:spLocks noChangeAspect="1" noChangeArrowheads="1"/>
            </p:cNvSpPr>
            <p:nvPr/>
          </p:nvSpPr>
          <p:spPr bwMode="auto">
            <a:xfrm>
              <a:off x="2338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55" name="Rectangle 215"/>
            <p:cNvSpPr>
              <a:spLocks noChangeAspect="1" noChangeArrowheads="1"/>
            </p:cNvSpPr>
            <p:nvPr/>
          </p:nvSpPr>
          <p:spPr bwMode="auto">
            <a:xfrm>
              <a:off x="2375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56" name="Rectangle 216"/>
            <p:cNvSpPr>
              <a:spLocks noChangeAspect="1" noChangeArrowheads="1"/>
            </p:cNvSpPr>
            <p:nvPr/>
          </p:nvSpPr>
          <p:spPr bwMode="auto">
            <a:xfrm>
              <a:off x="2392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57" name="Rectangle 217"/>
            <p:cNvSpPr>
              <a:spLocks noChangeAspect="1" noChangeArrowheads="1"/>
            </p:cNvSpPr>
            <p:nvPr/>
          </p:nvSpPr>
          <p:spPr bwMode="auto">
            <a:xfrm>
              <a:off x="2409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58" name="Rectangle 218"/>
            <p:cNvSpPr>
              <a:spLocks noChangeAspect="1" noChangeArrowheads="1"/>
            </p:cNvSpPr>
            <p:nvPr/>
          </p:nvSpPr>
          <p:spPr bwMode="auto">
            <a:xfrm>
              <a:off x="2446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59" name="Rectangle 219"/>
            <p:cNvSpPr>
              <a:spLocks noChangeAspect="1" noChangeArrowheads="1"/>
            </p:cNvSpPr>
            <p:nvPr/>
          </p:nvSpPr>
          <p:spPr bwMode="auto">
            <a:xfrm>
              <a:off x="2476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60" name="Rectangle 220"/>
            <p:cNvSpPr>
              <a:spLocks noChangeAspect="1" noChangeArrowheads="1"/>
            </p:cNvSpPr>
            <p:nvPr/>
          </p:nvSpPr>
          <p:spPr bwMode="auto">
            <a:xfrm>
              <a:off x="2509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61" name="Rectangle 221"/>
            <p:cNvSpPr>
              <a:spLocks noChangeAspect="1" noChangeArrowheads="1"/>
            </p:cNvSpPr>
            <p:nvPr/>
          </p:nvSpPr>
          <p:spPr bwMode="auto">
            <a:xfrm>
              <a:off x="2545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62" name="Rectangle 222"/>
            <p:cNvSpPr>
              <a:spLocks noChangeAspect="1" noChangeArrowheads="1"/>
            </p:cNvSpPr>
            <p:nvPr/>
          </p:nvSpPr>
          <p:spPr bwMode="auto">
            <a:xfrm>
              <a:off x="2576" y="683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63" name="Rectangle 223"/>
            <p:cNvSpPr>
              <a:spLocks noChangeAspect="1" noChangeArrowheads="1"/>
            </p:cNvSpPr>
            <p:nvPr/>
          </p:nvSpPr>
          <p:spPr bwMode="auto">
            <a:xfrm>
              <a:off x="2591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64" name="Rectangle 224"/>
            <p:cNvSpPr>
              <a:spLocks noChangeAspect="1" noChangeArrowheads="1"/>
            </p:cNvSpPr>
            <p:nvPr/>
          </p:nvSpPr>
          <p:spPr bwMode="auto">
            <a:xfrm>
              <a:off x="2626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65" name="Rectangle 225"/>
            <p:cNvSpPr>
              <a:spLocks noChangeAspect="1" noChangeArrowheads="1"/>
            </p:cNvSpPr>
            <p:nvPr/>
          </p:nvSpPr>
          <p:spPr bwMode="auto">
            <a:xfrm>
              <a:off x="2645" y="683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66" name="Rectangle 226"/>
            <p:cNvSpPr>
              <a:spLocks noChangeAspect="1" noChangeArrowheads="1"/>
            </p:cNvSpPr>
            <p:nvPr/>
          </p:nvSpPr>
          <p:spPr bwMode="auto">
            <a:xfrm>
              <a:off x="265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7667" name="Rectangle 227"/>
            <p:cNvSpPr>
              <a:spLocks noChangeAspect="1" noChangeArrowheads="1"/>
            </p:cNvSpPr>
            <p:nvPr/>
          </p:nvSpPr>
          <p:spPr bwMode="auto">
            <a:xfrm>
              <a:off x="2691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68" name="Rectangle 228"/>
            <p:cNvSpPr>
              <a:spLocks noChangeAspect="1" noChangeArrowheads="1"/>
            </p:cNvSpPr>
            <p:nvPr/>
          </p:nvSpPr>
          <p:spPr bwMode="auto">
            <a:xfrm>
              <a:off x="2725" y="683"/>
              <a:ext cx="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000">
                <a:effectLst/>
              </a:endParaRPr>
            </a:p>
          </p:txBody>
        </p:sp>
        <p:sp>
          <p:nvSpPr>
            <p:cNvPr id="2237669" name="Rectangle 229"/>
            <p:cNvSpPr>
              <a:spLocks noChangeAspect="1" noChangeArrowheads="1"/>
            </p:cNvSpPr>
            <p:nvPr/>
          </p:nvSpPr>
          <p:spPr bwMode="auto">
            <a:xfrm>
              <a:off x="2149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lang="en-US" sz="2000">
                <a:effectLst/>
              </a:endParaRPr>
            </a:p>
          </p:txBody>
        </p:sp>
        <p:sp>
          <p:nvSpPr>
            <p:cNvPr id="2237670" name="Rectangle 230"/>
            <p:cNvSpPr>
              <a:spLocks noChangeAspect="1" noChangeArrowheads="1"/>
            </p:cNvSpPr>
            <p:nvPr/>
          </p:nvSpPr>
          <p:spPr bwMode="auto">
            <a:xfrm>
              <a:off x="2170" y="7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671" name="Rectangle 231"/>
            <p:cNvSpPr>
              <a:spLocks noChangeAspect="1" noChangeArrowheads="1"/>
            </p:cNvSpPr>
            <p:nvPr/>
          </p:nvSpPr>
          <p:spPr bwMode="auto">
            <a:xfrm>
              <a:off x="2204" y="7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72" name="Rectangle 232"/>
            <p:cNvSpPr>
              <a:spLocks noChangeAspect="1" noChangeArrowheads="1"/>
            </p:cNvSpPr>
            <p:nvPr/>
          </p:nvSpPr>
          <p:spPr bwMode="auto">
            <a:xfrm>
              <a:off x="2220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37673" name="Rectangle 233"/>
            <p:cNvSpPr>
              <a:spLocks noChangeAspect="1" noChangeArrowheads="1"/>
            </p:cNvSpPr>
            <p:nvPr/>
          </p:nvSpPr>
          <p:spPr bwMode="auto">
            <a:xfrm>
              <a:off x="2241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74" name="Rectangle 234"/>
            <p:cNvSpPr>
              <a:spLocks noChangeAspect="1" noChangeArrowheads="1"/>
            </p:cNvSpPr>
            <p:nvPr/>
          </p:nvSpPr>
          <p:spPr bwMode="auto">
            <a:xfrm>
              <a:off x="2275" y="7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75" name="Rectangle 235"/>
            <p:cNvSpPr>
              <a:spLocks noChangeAspect="1" noChangeArrowheads="1"/>
            </p:cNvSpPr>
            <p:nvPr/>
          </p:nvSpPr>
          <p:spPr bwMode="auto">
            <a:xfrm>
              <a:off x="2308" y="7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76" name="Rectangle 236"/>
            <p:cNvSpPr>
              <a:spLocks noChangeAspect="1" noChangeArrowheads="1"/>
            </p:cNvSpPr>
            <p:nvPr/>
          </p:nvSpPr>
          <p:spPr bwMode="auto">
            <a:xfrm>
              <a:off x="2325" y="7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77" name="Rectangle 237"/>
            <p:cNvSpPr>
              <a:spLocks noChangeAspect="1" noChangeArrowheads="1"/>
            </p:cNvSpPr>
            <p:nvPr/>
          </p:nvSpPr>
          <p:spPr bwMode="auto">
            <a:xfrm>
              <a:off x="2342" y="758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37678" name="Rectangle 238"/>
            <p:cNvSpPr>
              <a:spLocks noChangeAspect="1" noChangeArrowheads="1"/>
            </p:cNvSpPr>
            <p:nvPr/>
          </p:nvSpPr>
          <p:spPr bwMode="auto">
            <a:xfrm>
              <a:off x="2396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79" name="Rectangle 239"/>
            <p:cNvSpPr>
              <a:spLocks noChangeAspect="1" noChangeArrowheads="1"/>
            </p:cNvSpPr>
            <p:nvPr/>
          </p:nvSpPr>
          <p:spPr bwMode="auto">
            <a:xfrm>
              <a:off x="2432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7680" name="Rectangle 240"/>
            <p:cNvSpPr>
              <a:spLocks noChangeAspect="1" noChangeArrowheads="1"/>
            </p:cNvSpPr>
            <p:nvPr/>
          </p:nvSpPr>
          <p:spPr bwMode="auto">
            <a:xfrm>
              <a:off x="2467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7681" name="Rectangle 241"/>
            <p:cNvSpPr>
              <a:spLocks noChangeAspect="1" noChangeArrowheads="1"/>
            </p:cNvSpPr>
            <p:nvPr/>
          </p:nvSpPr>
          <p:spPr bwMode="auto">
            <a:xfrm>
              <a:off x="2503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82" name="Rectangle 242"/>
            <p:cNvSpPr>
              <a:spLocks noChangeAspect="1" noChangeArrowheads="1"/>
            </p:cNvSpPr>
            <p:nvPr/>
          </p:nvSpPr>
          <p:spPr bwMode="auto">
            <a:xfrm>
              <a:off x="2538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683" name="Rectangle 243"/>
            <p:cNvSpPr>
              <a:spLocks noChangeAspect="1" noChangeArrowheads="1"/>
            </p:cNvSpPr>
            <p:nvPr/>
          </p:nvSpPr>
          <p:spPr bwMode="auto">
            <a:xfrm>
              <a:off x="2574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lang="en-US" sz="2000">
                <a:effectLst/>
              </a:endParaRPr>
            </a:p>
          </p:txBody>
        </p:sp>
        <p:sp>
          <p:nvSpPr>
            <p:cNvPr id="2237684" name="Rectangle 244"/>
            <p:cNvSpPr>
              <a:spLocks noChangeAspect="1" noChangeArrowheads="1"/>
            </p:cNvSpPr>
            <p:nvPr/>
          </p:nvSpPr>
          <p:spPr bwMode="auto">
            <a:xfrm>
              <a:off x="2082" y="878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7685" name="Rectangle 245"/>
            <p:cNvSpPr>
              <a:spLocks noChangeAspect="1" noChangeArrowheads="1"/>
            </p:cNvSpPr>
            <p:nvPr/>
          </p:nvSpPr>
          <p:spPr bwMode="auto">
            <a:xfrm>
              <a:off x="2126" y="87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lang="en-US" sz="2000">
                <a:effectLst/>
              </a:endParaRPr>
            </a:p>
          </p:txBody>
        </p:sp>
        <p:sp>
          <p:nvSpPr>
            <p:cNvPr id="2237686" name="Rectangle 246"/>
            <p:cNvSpPr>
              <a:spLocks noChangeAspect="1" noChangeArrowheads="1"/>
            </p:cNvSpPr>
            <p:nvPr/>
          </p:nvSpPr>
          <p:spPr bwMode="auto">
            <a:xfrm>
              <a:off x="2139" y="87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87" name="Rectangle 247"/>
            <p:cNvSpPr>
              <a:spLocks noChangeAspect="1" noChangeArrowheads="1"/>
            </p:cNvSpPr>
            <p:nvPr/>
          </p:nvSpPr>
          <p:spPr bwMode="auto">
            <a:xfrm>
              <a:off x="2174" y="87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88" name="Rectangle 248"/>
            <p:cNvSpPr>
              <a:spLocks noChangeAspect="1" noChangeArrowheads="1"/>
            </p:cNvSpPr>
            <p:nvPr/>
          </p:nvSpPr>
          <p:spPr bwMode="auto">
            <a:xfrm>
              <a:off x="2206" y="87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lang="en-US" sz="2000">
                <a:effectLst/>
              </a:endParaRPr>
            </a:p>
          </p:txBody>
        </p:sp>
        <p:sp>
          <p:nvSpPr>
            <p:cNvPr id="2237689" name="Rectangle 249"/>
            <p:cNvSpPr>
              <a:spLocks noChangeAspect="1" noChangeArrowheads="1"/>
            </p:cNvSpPr>
            <p:nvPr/>
          </p:nvSpPr>
          <p:spPr bwMode="auto">
            <a:xfrm>
              <a:off x="2139" y="100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7690" name="Rectangle 250"/>
            <p:cNvSpPr>
              <a:spLocks noChangeAspect="1" noChangeArrowheads="1"/>
            </p:cNvSpPr>
            <p:nvPr/>
          </p:nvSpPr>
          <p:spPr bwMode="auto">
            <a:xfrm>
              <a:off x="2139" y="175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7</a:t>
              </a:r>
              <a:endParaRPr lang="en-US" sz="2000">
                <a:effectLst/>
              </a:endParaRPr>
            </a:p>
          </p:txBody>
        </p:sp>
        <p:sp>
          <p:nvSpPr>
            <p:cNvPr id="2237691" name="Freeform 251"/>
            <p:cNvSpPr>
              <a:spLocks noChangeAspect="1"/>
            </p:cNvSpPr>
            <p:nvPr/>
          </p:nvSpPr>
          <p:spPr bwMode="auto">
            <a:xfrm>
              <a:off x="2283" y="1092"/>
              <a:ext cx="341" cy="109"/>
            </a:xfrm>
            <a:custGeom>
              <a:avLst/>
              <a:gdLst>
                <a:gd name="T0" fmla="*/ 341 w 341"/>
                <a:gd name="T1" fmla="*/ 108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2" name="Line 252"/>
            <p:cNvSpPr>
              <a:spLocks noChangeAspect="1" noChangeShapeType="1"/>
            </p:cNvSpPr>
            <p:nvPr/>
          </p:nvSpPr>
          <p:spPr bwMode="auto">
            <a:xfrm>
              <a:off x="2453" y="1092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3" name="Rectangle 253"/>
            <p:cNvSpPr>
              <a:spLocks noChangeAspect="1" noChangeArrowheads="1"/>
            </p:cNvSpPr>
            <p:nvPr/>
          </p:nvSpPr>
          <p:spPr bwMode="auto">
            <a:xfrm>
              <a:off x="2139" y="110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7694" name="Freeform 254"/>
            <p:cNvSpPr>
              <a:spLocks noChangeAspect="1"/>
            </p:cNvSpPr>
            <p:nvPr/>
          </p:nvSpPr>
          <p:spPr bwMode="auto">
            <a:xfrm>
              <a:off x="2283" y="1201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5" name="Line 255"/>
            <p:cNvSpPr>
              <a:spLocks noChangeAspect="1" noChangeShapeType="1"/>
            </p:cNvSpPr>
            <p:nvPr/>
          </p:nvSpPr>
          <p:spPr bwMode="auto">
            <a:xfrm>
              <a:off x="2453" y="1200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6" name="Rectangle 256"/>
            <p:cNvSpPr>
              <a:spLocks noChangeAspect="1" noChangeArrowheads="1"/>
            </p:cNvSpPr>
            <p:nvPr/>
          </p:nvSpPr>
          <p:spPr bwMode="auto">
            <a:xfrm>
              <a:off x="2139" y="121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7697" name="Freeform 257"/>
            <p:cNvSpPr>
              <a:spLocks noChangeAspect="1"/>
            </p:cNvSpPr>
            <p:nvPr/>
          </p:nvSpPr>
          <p:spPr bwMode="auto">
            <a:xfrm>
              <a:off x="2283" y="1309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8" name="Line 258"/>
            <p:cNvSpPr>
              <a:spLocks noChangeAspect="1" noChangeShapeType="1"/>
            </p:cNvSpPr>
            <p:nvPr/>
          </p:nvSpPr>
          <p:spPr bwMode="auto">
            <a:xfrm>
              <a:off x="2453" y="1309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9" name="Rectangle 259"/>
            <p:cNvSpPr>
              <a:spLocks noChangeAspect="1" noChangeArrowheads="1"/>
            </p:cNvSpPr>
            <p:nvPr/>
          </p:nvSpPr>
          <p:spPr bwMode="auto">
            <a:xfrm>
              <a:off x="2139" y="132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7700" name="Freeform 260"/>
            <p:cNvSpPr>
              <a:spLocks noChangeAspect="1"/>
            </p:cNvSpPr>
            <p:nvPr/>
          </p:nvSpPr>
          <p:spPr bwMode="auto">
            <a:xfrm>
              <a:off x="2283" y="1416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1" name="Line 261"/>
            <p:cNvSpPr>
              <a:spLocks noChangeAspect="1" noChangeShapeType="1"/>
            </p:cNvSpPr>
            <p:nvPr/>
          </p:nvSpPr>
          <p:spPr bwMode="auto">
            <a:xfrm>
              <a:off x="2453" y="1416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2" name="Rectangle 262"/>
            <p:cNvSpPr>
              <a:spLocks noChangeAspect="1" noChangeArrowheads="1"/>
            </p:cNvSpPr>
            <p:nvPr/>
          </p:nvSpPr>
          <p:spPr bwMode="auto">
            <a:xfrm>
              <a:off x="2139" y="14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 sz="2000">
                <a:effectLst/>
              </a:endParaRPr>
            </a:p>
          </p:txBody>
        </p:sp>
        <p:sp>
          <p:nvSpPr>
            <p:cNvPr id="2237703" name="Freeform 263"/>
            <p:cNvSpPr>
              <a:spLocks noChangeAspect="1"/>
            </p:cNvSpPr>
            <p:nvPr/>
          </p:nvSpPr>
          <p:spPr bwMode="auto">
            <a:xfrm>
              <a:off x="2283" y="1523"/>
              <a:ext cx="341" cy="109"/>
            </a:xfrm>
            <a:custGeom>
              <a:avLst/>
              <a:gdLst>
                <a:gd name="T0" fmla="*/ 341 w 341"/>
                <a:gd name="T1" fmla="*/ 107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4" name="Line 264"/>
            <p:cNvSpPr>
              <a:spLocks noChangeAspect="1" noChangeShapeType="1"/>
            </p:cNvSpPr>
            <p:nvPr/>
          </p:nvSpPr>
          <p:spPr bwMode="auto">
            <a:xfrm>
              <a:off x="2453" y="1523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5" name="Rectangle 265"/>
            <p:cNvSpPr>
              <a:spLocks noChangeAspect="1" noChangeArrowheads="1"/>
            </p:cNvSpPr>
            <p:nvPr/>
          </p:nvSpPr>
          <p:spPr bwMode="auto">
            <a:xfrm>
              <a:off x="2139" y="1539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 sz="2000">
                <a:effectLst/>
              </a:endParaRPr>
            </a:p>
          </p:txBody>
        </p:sp>
        <p:sp>
          <p:nvSpPr>
            <p:cNvPr id="2237706" name="Freeform 266"/>
            <p:cNvSpPr>
              <a:spLocks noChangeAspect="1"/>
            </p:cNvSpPr>
            <p:nvPr/>
          </p:nvSpPr>
          <p:spPr bwMode="auto">
            <a:xfrm>
              <a:off x="2283" y="1632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7" name="Line 267"/>
            <p:cNvSpPr>
              <a:spLocks noChangeAspect="1" noChangeShapeType="1"/>
            </p:cNvSpPr>
            <p:nvPr/>
          </p:nvSpPr>
          <p:spPr bwMode="auto">
            <a:xfrm>
              <a:off x="2453" y="1630"/>
              <a:ext cx="1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8" name="Rectangle 268"/>
            <p:cNvSpPr>
              <a:spLocks noChangeAspect="1" noChangeArrowheads="1"/>
            </p:cNvSpPr>
            <p:nvPr/>
          </p:nvSpPr>
          <p:spPr bwMode="auto">
            <a:xfrm>
              <a:off x="2139" y="164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 sz="2000">
                <a:effectLst/>
              </a:endParaRPr>
            </a:p>
          </p:txBody>
        </p:sp>
        <p:sp>
          <p:nvSpPr>
            <p:cNvPr id="2237709" name="Freeform 269"/>
            <p:cNvSpPr>
              <a:spLocks noChangeAspect="1"/>
            </p:cNvSpPr>
            <p:nvPr/>
          </p:nvSpPr>
          <p:spPr bwMode="auto">
            <a:xfrm>
              <a:off x="3039" y="1284"/>
              <a:ext cx="341" cy="109"/>
            </a:xfrm>
            <a:custGeom>
              <a:avLst/>
              <a:gdLst>
                <a:gd name="T0" fmla="*/ 341 w 341"/>
                <a:gd name="T1" fmla="*/ 107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10" name="Line 270"/>
            <p:cNvSpPr>
              <a:spLocks noChangeAspect="1" noChangeShapeType="1"/>
            </p:cNvSpPr>
            <p:nvPr/>
          </p:nvSpPr>
          <p:spPr bwMode="auto">
            <a:xfrm>
              <a:off x="3210" y="1284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11" name="Rectangle 271"/>
            <p:cNvSpPr>
              <a:spLocks noChangeAspect="1" noChangeArrowheads="1"/>
            </p:cNvSpPr>
            <p:nvPr/>
          </p:nvSpPr>
          <p:spPr bwMode="auto">
            <a:xfrm>
              <a:off x="3076" y="117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2" name="Rectangle 272"/>
            <p:cNvSpPr>
              <a:spLocks noChangeAspect="1" noChangeArrowheads="1"/>
            </p:cNvSpPr>
            <p:nvPr/>
          </p:nvSpPr>
          <p:spPr bwMode="auto">
            <a:xfrm>
              <a:off x="3114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3" name="Rectangle 273"/>
            <p:cNvSpPr>
              <a:spLocks noChangeAspect="1" noChangeArrowheads="1"/>
            </p:cNvSpPr>
            <p:nvPr/>
          </p:nvSpPr>
          <p:spPr bwMode="auto">
            <a:xfrm>
              <a:off x="3151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7714" name="Rectangle 274"/>
            <p:cNvSpPr>
              <a:spLocks noChangeAspect="1" noChangeArrowheads="1"/>
            </p:cNvSpPr>
            <p:nvPr/>
          </p:nvSpPr>
          <p:spPr bwMode="auto">
            <a:xfrm>
              <a:off x="3229" y="117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715" name="Rectangle 275"/>
            <p:cNvSpPr>
              <a:spLocks noChangeAspect="1" noChangeArrowheads="1"/>
            </p:cNvSpPr>
            <p:nvPr/>
          </p:nvSpPr>
          <p:spPr bwMode="auto">
            <a:xfrm>
              <a:off x="3275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6" name="Rectangle 276"/>
            <p:cNvSpPr>
              <a:spLocks noChangeAspect="1" noChangeArrowheads="1"/>
            </p:cNvSpPr>
            <p:nvPr/>
          </p:nvSpPr>
          <p:spPr bwMode="auto">
            <a:xfrm>
              <a:off x="3312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7" name="Rectangle 277"/>
            <p:cNvSpPr>
              <a:spLocks noChangeAspect="1" noChangeArrowheads="1"/>
            </p:cNvSpPr>
            <p:nvPr/>
          </p:nvSpPr>
          <p:spPr bwMode="auto">
            <a:xfrm>
              <a:off x="3329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8" name="Rectangle 278"/>
            <p:cNvSpPr>
              <a:spLocks noChangeAspect="1" noChangeArrowheads="1"/>
            </p:cNvSpPr>
            <p:nvPr/>
          </p:nvSpPr>
          <p:spPr bwMode="auto">
            <a:xfrm>
              <a:off x="2959" y="1058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9" name="Rectangle 279"/>
            <p:cNvSpPr>
              <a:spLocks noChangeAspect="1" noChangeArrowheads="1"/>
            </p:cNvSpPr>
            <p:nvPr/>
          </p:nvSpPr>
          <p:spPr bwMode="auto">
            <a:xfrm>
              <a:off x="2999" y="1058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720" name="Rectangle 280"/>
            <p:cNvSpPr>
              <a:spLocks noChangeAspect="1" noChangeArrowheads="1"/>
            </p:cNvSpPr>
            <p:nvPr/>
          </p:nvSpPr>
          <p:spPr bwMode="auto">
            <a:xfrm>
              <a:off x="3045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721" name="Rectangle 281"/>
            <p:cNvSpPr>
              <a:spLocks noChangeAspect="1" noChangeArrowheads="1"/>
            </p:cNvSpPr>
            <p:nvPr/>
          </p:nvSpPr>
          <p:spPr bwMode="auto">
            <a:xfrm>
              <a:off x="3080" y="10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lang="en-US" sz="2000">
                <a:effectLst/>
              </a:endParaRPr>
            </a:p>
          </p:txBody>
        </p:sp>
        <p:sp>
          <p:nvSpPr>
            <p:cNvPr id="2237722" name="Rectangle 282"/>
            <p:cNvSpPr>
              <a:spLocks noChangeAspect="1" noChangeArrowheads="1"/>
            </p:cNvSpPr>
            <p:nvPr/>
          </p:nvSpPr>
          <p:spPr bwMode="auto">
            <a:xfrm>
              <a:off x="3105" y="1058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723" name="Rectangle 283"/>
            <p:cNvSpPr>
              <a:spLocks noChangeAspect="1" noChangeArrowheads="1"/>
            </p:cNvSpPr>
            <p:nvPr/>
          </p:nvSpPr>
          <p:spPr bwMode="auto">
            <a:xfrm>
              <a:off x="3151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24" name="Rectangle 284"/>
            <p:cNvSpPr>
              <a:spLocks noChangeAspect="1" noChangeArrowheads="1"/>
            </p:cNvSpPr>
            <p:nvPr/>
          </p:nvSpPr>
          <p:spPr bwMode="auto">
            <a:xfrm>
              <a:off x="318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7725" name="Rectangle 285"/>
            <p:cNvSpPr>
              <a:spLocks noChangeAspect="1" noChangeArrowheads="1"/>
            </p:cNvSpPr>
            <p:nvPr/>
          </p:nvSpPr>
          <p:spPr bwMode="auto">
            <a:xfrm>
              <a:off x="3218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726" name="Rectangle 286"/>
            <p:cNvSpPr>
              <a:spLocks noChangeAspect="1" noChangeArrowheads="1"/>
            </p:cNvSpPr>
            <p:nvPr/>
          </p:nvSpPr>
          <p:spPr bwMode="auto">
            <a:xfrm>
              <a:off x="323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27" name="Rectangle 287"/>
            <p:cNvSpPr>
              <a:spLocks noChangeAspect="1" noChangeArrowheads="1"/>
            </p:cNvSpPr>
            <p:nvPr/>
          </p:nvSpPr>
          <p:spPr bwMode="auto">
            <a:xfrm>
              <a:off x="3267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28" name="Rectangle 288"/>
            <p:cNvSpPr>
              <a:spLocks noChangeAspect="1" noChangeArrowheads="1"/>
            </p:cNvSpPr>
            <p:nvPr/>
          </p:nvSpPr>
          <p:spPr bwMode="auto">
            <a:xfrm>
              <a:off x="3304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29" name="Rectangle 289"/>
            <p:cNvSpPr>
              <a:spLocks noChangeAspect="1" noChangeArrowheads="1"/>
            </p:cNvSpPr>
            <p:nvPr/>
          </p:nvSpPr>
          <p:spPr bwMode="auto">
            <a:xfrm>
              <a:off x="3321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730" name="Rectangle 290"/>
            <p:cNvSpPr>
              <a:spLocks noChangeAspect="1" noChangeArrowheads="1"/>
            </p:cNvSpPr>
            <p:nvPr/>
          </p:nvSpPr>
          <p:spPr bwMode="auto">
            <a:xfrm>
              <a:off x="3338" y="10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31" name="Rectangle 291"/>
            <p:cNvSpPr>
              <a:spLocks noChangeAspect="1" noChangeArrowheads="1"/>
            </p:cNvSpPr>
            <p:nvPr/>
          </p:nvSpPr>
          <p:spPr bwMode="auto">
            <a:xfrm>
              <a:off x="3375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32" name="Rectangle 292"/>
            <p:cNvSpPr>
              <a:spLocks noChangeAspect="1" noChangeArrowheads="1"/>
            </p:cNvSpPr>
            <p:nvPr/>
          </p:nvSpPr>
          <p:spPr bwMode="auto">
            <a:xfrm>
              <a:off x="3405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33" name="Rectangle 293"/>
            <p:cNvSpPr>
              <a:spLocks noChangeAspect="1" noChangeArrowheads="1"/>
            </p:cNvSpPr>
            <p:nvPr/>
          </p:nvSpPr>
          <p:spPr bwMode="auto">
            <a:xfrm>
              <a:off x="3438" y="10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734" name="Rectangle 294"/>
            <p:cNvSpPr>
              <a:spLocks noChangeAspect="1" noChangeArrowheads="1"/>
            </p:cNvSpPr>
            <p:nvPr/>
          </p:nvSpPr>
          <p:spPr bwMode="auto">
            <a:xfrm>
              <a:off x="3474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735" name="Rectangle 295"/>
            <p:cNvSpPr>
              <a:spLocks noChangeAspect="1" noChangeArrowheads="1"/>
            </p:cNvSpPr>
            <p:nvPr/>
          </p:nvSpPr>
          <p:spPr bwMode="auto">
            <a:xfrm>
              <a:off x="3505" y="10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736" name="Rectangle 296"/>
            <p:cNvSpPr>
              <a:spLocks noChangeAspect="1" noChangeArrowheads="1"/>
            </p:cNvSpPr>
            <p:nvPr/>
          </p:nvSpPr>
          <p:spPr bwMode="auto">
            <a:xfrm>
              <a:off x="3520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37" name="Rectangle 297"/>
            <p:cNvSpPr>
              <a:spLocks noChangeAspect="1" noChangeArrowheads="1"/>
            </p:cNvSpPr>
            <p:nvPr/>
          </p:nvSpPr>
          <p:spPr bwMode="auto">
            <a:xfrm>
              <a:off x="3555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38" name="Rectangle 298"/>
            <p:cNvSpPr>
              <a:spLocks noChangeAspect="1" noChangeArrowheads="1"/>
            </p:cNvSpPr>
            <p:nvPr/>
          </p:nvSpPr>
          <p:spPr bwMode="auto">
            <a:xfrm>
              <a:off x="3574" y="10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739" name="Rectangle 299"/>
            <p:cNvSpPr>
              <a:spLocks noChangeAspect="1" noChangeArrowheads="1"/>
            </p:cNvSpPr>
            <p:nvPr/>
          </p:nvSpPr>
          <p:spPr bwMode="auto">
            <a:xfrm>
              <a:off x="358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7740" name="Rectangle 300"/>
            <p:cNvSpPr>
              <a:spLocks noChangeAspect="1" noChangeArrowheads="1"/>
            </p:cNvSpPr>
            <p:nvPr/>
          </p:nvSpPr>
          <p:spPr bwMode="auto">
            <a:xfrm>
              <a:off x="3620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41" name="Rectangle 301"/>
            <p:cNvSpPr>
              <a:spLocks noChangeAspect="1" noChangeArrowheads="1"/>
            </p:cNvSpPr>
            <p:nvPr/>
          </p:nvSpPr>
          <p:spPr bwMode="auto">
            <a:xfrm>
              <a:off x="2869" y="1177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42" name="Rectangle 302"/>
            <p:cNvSpPr>
              <a:spLocks noChangeAspect="1" noChangeArrowheads="1"/>
            </p:cNvSpPr>
            <p:nvPr/>
          </p:nvSpPr>
          <p:spPr bwMode="auto">
            <a:xfrm>
              <a:off x="2911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43" name="Rectangle 303"/>
            <p:cNvSpPr>
              <a:spLocks noChangeAspect="1" noChangeArrowheads="1"/>
            </p:cNvSpPr>
            <p:nvPr/>
          </p:nvSpPr>
          <p:spPr bwMode="auto">
            <a:xfrm>
              <a:off x="2946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44" name="Rectangle 304"/>
            <p:cNvSpPr>
              <a:spLocks noChangeAspect="1" noChangeArrowheads="1"/>
            </p:cNvSpPr>
            <p:nvPr/>
          </p:nvSpPr>
          <p:spPr bwMode="auto">
            <a:xfrm>
              <a:off x="2896" y="1299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7745" name="Freeform 305"/>
            <p:cNvSpPr>
              <a:spLocks noChangeAspect="1"/>
            </p:cNvSpPr>
            <p:nvPr/>
          </p:nvSpPr>
          <p:spPr bwMode="auto">
            <a:xfrm>
              <a:off x="3039" y="1393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6" name="Line 306"/>
            <p:cNvSpPr>
              <a:spLocks noChangeAspect="1" noChangeShapeType="1"/>
            </p:cNvSpPr>
            <p:nvPr/>
          </p:nvSpPr>
          <p:spPr bwMode="auto">
            <a:xfrm>
              <a:off x="3210" y="1391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7" name="Rectangle 307"/>
            <p:cNvSpPr>
              <a:spLocks noChangeAspect="1" noChangeArrowheads="1"/>
            </p:cNvSpPr>
            <p:nvPr/>
          </p:nvSpPr>
          <p:spPr bwMode="auto">
            <a:xfrm>
              <a:off x="2896" y="14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7748" name="Freeform 308"/>
            <p:cNvSpPr>
              <a:spLocks noChangeAspect="1"/>
            </p:cNvSpPr>
            <p:nvPr/>
          </p:nvSpPr>
          <p:spPr bwMode="auto">
            <a:xfrm>
              <a:off x="3039" y="1500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9" name="Line 309"/>
            <p:cNvSpPr>
              <a:spLocks noChangeAspect="1" noChangeShapeType="1"/>
            </p:cNvSpPr>
            <p:nvPr/>
          </p:nvSpPr>
          <p:spPr bwMode="auto">
            <a:xfrm>
              <a:off x="3210" y="150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0" name="Rectangle 310"/>
            <p:cNvSpPr>
              <a:spLocks noChangeAspect="1" noChangeArrowheads="1"/>
            </p:cNvSpPr>
            <p:nvPr/>
          </p:nvSpPr>
          <p:spPr bwMode="auto">
            <a:xfrm>
              <a:off x="2896" y="15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7751" name="Freeform 311"/>
            <p:cNvSpPr>
              <a:spLocks noChangeAspect="1"/>
            </p:cNvSpPr>
            <p:nvPr/>
          </p:nvSpPr>
          <p:spPr bwMode="auto">
            <a:xfrm>
              <a:off x="3039" y="1607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2" name="Line 312"/>
            <p:cNvSpPr>
              <a:spLocks noChangeAspect="1" noChangeShapeType="1"/>
            </p:cNvSpPr>
            <p:nvPr/>
          </p:nvSpPr>
          <p:spPr bwMode="auto">
            <a:xfrm>
              <a:off x="3210" y="1607"/>
              <a:ext cx="1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3" name="Rectangle 313"/>
            <p:cNvSpPr>
              <a:spLocks noChangeAspect="1" noChangeArrowheads="1"/>
            </p:cNvSpPr>
            <p:nvPr/>
          </p:nvSpPr>
          <p:spPr bwMode="auto">
            <a:xfrm>
              <a:off x="2896" y="162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7754" name="Freeform 314"/>
            <p:cNvSpPr>
              <a:spLocks noChangeAspect="1"/>
            </p:cNvSpPr>
            <p:nvPr/>
          </p:nvSpPr>
          <p:spPr bwMode="auto">
            <a:xfrm>
              <a:off x="3380" y="1284"/>
              <a:ext cx="343" cy="109"/>
            </a:xfrm>
            <a:custGeom>
              <a:avLst/>
              <a:gdLst>
                <a:gd name="T0" fmla="*/ 341 w 343"/>
                <a:gd name="T1" fmla="*/ 107 h 109"/>
                <a:gd name="T2" fmla="*/ 343 w 343"/>
                <a:gd name="T3" fmla="*/ 0 h 109"/>
                <a:gd name="T4" fmla="*/ 0 w 343"/>
                <a:gd name="T5" fmla="*/ 0 h 109"/>
                <a:gd name="T6" fmla="*/ 0 w 343"/>
                <a:gd name="T7" fmla="*/ 109 h 109"/>
                <a:gd name="T8" fmla="*/ 343 w 343"/>
                <a:gd name="T9" fmla="*/ 109 h 109"/>
                <a:gd name="T10" fmla="*/ 343 w 343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9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3" y="109"/>
                  </a:lnTo>
                  <a:lnTo>
                    <a:pt x="343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5" name="Line 315"/>
            <p:cNvSpPr>
              <a:spLocks noChangeAspect="1" noChangeShapeType="1"/>
            </p:cNvSpPr>
            <p:nvPr/>
          </p:nvSpPr>
          <p:spPr bwMode="auto">
            <a:xfrm>
              <a:off x="3551" y="1284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6" name="Rectangle 316"/>
            <p:cNvSpPr>
              <a:spLocks noChangeAspect="1" noChangeArrowheads="1"/>
            </p:cNvSpPr>
            <p:nvPr/>
          </p:nvSpPr>
          <p:spPr bwMode="auto">
            <a:xfrm>
              <a:off x="3417" y="117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57" name="Rectangle 317"/>
            <p:cNvSpPr>
              <a:spLocks noChangeAspect="1" noChangeArrowheads="1"/>
            </p:cNvSpPr>
            <p:nvPr/>
          </p:nvSpPr>
          <p:spPr bwMode="auto">
            <a:xfrm>
              <a:off x="3455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58" name="Rectangle 318"/>
            <p:cNvSpPr>
              <a:spLocks noChangeAspect="1" noChangeArrowheads="1"/>
            </p:cNvSpPr>
            <p:nvPr/>
          </p:nvSpPr>
          <p:spPr bwMode="auto">
            <a:xfrm>
              <a:off x="3492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7759" name="Rectangle 319"/>
            <p:cNvSpPr>
              <a:spLocks noChangeAspect="1" noChangeArrowheads="1"/>
            </p:cNvSpPr>
            <p:nvPr/>
          </p:nvSpPr>
          <p:spPr bwMode="auto">
            <a:xfrm>
              <a:off x="3570" y="117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760" name="Rectangle 320"/>
            <p:cNvSpPr>
              <a:spLocks noChangeAspect="1" noChangeArrowheads="1"/>
            </p:cNvSpPr>
            <p:nvPr/>
          </p:nvSpPr>
          <p:spPr bwMode="auto">
            <a:xfrm>
              <a:off x="3616" y="117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61" name="Rectangle 321"/>
            <p:cNvSpPr>
              <a:spLocks noChangeAspect="1" noChangeArrowheads="1"/>
            </p:cNvSpPr>
            <p:nvPr/>
          </p:nvSpPr>
          <p:spPr bwMode="auto">
            <a:xfrm>
              <a:off x="3652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62" name="Rectangle 322"/>
            <p:cNvSpPr>
              <a:spLocks noChangeAspect="1" noChangeArrowheads="1"/>
            </p:cNvSpPr>
            <p:nvPr/>
          </p:nvSpPr>
          <p:spPr bwMode="auto">
            <a:xfrm>
              <a:off x="3670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63" name="Freeform 323"/>
            <p:cNvSpPr>
              <a:spLocks noChangeAspect="1"/>
            </p:cNvSpPr>
            <p:nvPr/>
          </p:nvSpPr>
          <p:spPr bwMode="auto">
            <a:xfrm>
              <a:off x="3380" y="1393"/>
              <a:ext cx="343" cy="107"/>
            </a:xfrm>
            <a:custGeom>
              <a:avLst/>
              <a:gdLst>
                <a:gd name="T0" fmla="*/ 341 w 343"/>
                <a:gd name="T1" fmla="*/ 107 h 107"/>
                <a:gd name="T2" fmla="*/ 343 w 343"/>
                <a:gd name="T3" fmla="*/ 0 h 107"/>
                <a:gd name="T4" fmla="*/ 0 w 343"/>
                <a:gd name="T5" fmla="*/ 0 h 107"/>
                <a:gd name="T6" fmla="*/ 0 w 343"/>
                <a:gd name="T7" fmla="*/ 107 h 107"/>
                <a:gd name="T8" fmla="*/ 343 w 343"/>
                <a:gd name="T9" fmla="*/ 107 h 107"/>
                <a:gd name="T10" fmla="*/ 343 w 343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7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3" y="107"/>
                  </a:lnTo>
                  <a:lnTo>
                    <a:pt x="343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4" name="Line 324"/>
            <p:cNvSpPr>
              <a:spLocks noChangeAspect="1" noChangeShapeType="1"/>
            </p:cNvSpPr>
            <p:nvPr/>
          </p:nvSpPr>
          <p:spPr bwMode="auto">
            <a:xfrm>
              <a:off x="3551" y="1391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5" name="Freeform 325"/>
            <p:cNvSpPr>
              <a:spLocks noChangeAspect="1"/>
            </p:cNvSpPr>
            <p:nvPr/>
          </p:nvSpPr>
          <p:spPr bwMode="auto">
            <a:xfrm>
              <a:off x="3380" y="1500"/>
              <a:ext cx="343" cy="107"/>
            </a:xfrm>
            <a:custGeom>
              <a:avLst/>
              <a:gdLst>
                <a:gd name="T0" fmla="*/ 341 w 343"/>
                <a:gd name="T1" fmla="*/ 107 h 107"/>
                <a:gd name="T2" fmla="*/ 343 w 343"/>
                <a:gd name="T3" fmla="*/ 0 h 107"/>
                <a:gd name="T4" fmla="*/ 0 w 343"/>
                <a:gd name="T5" fmla="*/ 0 h 107"/>
                <a:gd name="T6" fmla="*/ 0 w 343"/>
                <a:gd name="T7" fmla="*/ 107 h 107"/>
                <a:gd name="T8" fmla="*/ 343 w 343"/>
                <a:gd name="T9" fmla="*/ 107 h 107"/>
                <a:gd name="T10" fmla="*/ 343 w 343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7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3" y="107"/>
                  </a:lnTo>
                  <a:lnTo>
                    <a:pt x="343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6" name="Line 326"/>
            <p:cNvSpPr>
              <a:spLocks noChangeAspect="1" noChangeShapeType="1"/>
            </p:cNvSpPr>
            <p:nvPr/>
          </p:nvSpPr>
          <p:spPr bwMode="auto">
            <a:xfrm>
              <a:off x="3551" y="150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7" name="Freeform 327"/>
            <p:cNvSpPr>
              <a:spLocks noChangeAspect="1"/>
            </p:cNvSpPr>
            <p:nvPr/>
          </p:nvSpPr>
          <p:spPr bwMode="auto">
            <a:xfrm>
              <a:off x="3380" y="1607"/>
              <a:ext cx="343" cy="108"/>
            </a:xfrm>
            <a:custGeom>
              <a:avLst/>
              <a:gdLst>
                <a:gd name="T0" fmla="*/ 341 w 343"/>
                <a:gd name="T1" fmla="*/ 108 h 108"/>
                <a:gd name="T2" fmla="*/ 343 w 343"/>
                <a:gd name="T3" fmla="*/ 0 h 108"/>
                <a:gd name="T4" fmla="*/ 0 w 343"/>
                <a:gd name="T5" fmla="*/ 0 h 108"/>
                <a:gd name="T6" fmla="*/ 0 w 343"/>
                <a:gd name="T7" fmla="*/ 108 h 108"/>
                <a:gd name="T8" fmla="*/ 343 w 343"/>
                <a:gd name="T9" fmla="*/ 108 h 108"/>
                <a:gd name="T10" fmla="*/ 343 w 343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8">
                  <a:moveTo>
                    <a:pt x="341" y="108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3" y="108"/>
                  </a:lnTo>
                  <a:lnTo>
                    <a:pt x="343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8" name="Line 328"/>
            <p:cNvSpPr>
              <a:spLocks noChangeAspect="1" noChangeShapeType="1"/>
            </p:cNvSpPr>
            <p:nvPr/>
          </p:nvSpPr>
          <p:spPr bwMode="auto">
            <a:xfrm>
              <a:off x="3551" y="1607"/>
              <a:ext cx="1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7769" name="Rectangle 329"/>
          <p:cNvSpPr>
            <a:spLocks noGrp="1" noChangeArrowheads="1"/>
          </p:cNvSpPr>
          <p:nvPr>
            <p:ph type="title"/>
          </p:nvPr>
        </p:nvSpPr>
        <p:spPr>
          <a:xfrm>
            <a:off x="487726" y="160878"/>
            <a:ext cx="8229600" cy="90592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</a:t>
            </a:r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Organization: </a:t>
            </a:r>
            <a:b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        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   </a:t>
            </a:r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Set Associativity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4B2D0-BF9C-45ED-9F01-5AE17FDA2302}" type="slidenum">
              <a:rPr lang="en-US"/>
              <a:pPr/>
              <a:t>5</a:t>
            </a:fld>
            <a:endParaRPr lang="en-US"/>
          </a:p>
        </p:txBody>
      </p:sp>
      <p:sp>
        <p:nvSpPr>
          <p:cNvPr id="2365442" name="Rectangle 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34181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Reading DRAM </a:t>
            </a:r>
            <a:r>
              <a:rPr lang="en-US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Supercell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(2,1)</a:t>
            </a:r>
          </a:p>
        </p:txBody>
      </p:sp>
      <p:sp>
        <p:nvSpPr>
          <p:cNvPr id="2365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167688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Step 1(a): Row access strobe (</a:t>
            </a:r>
            <a:r>
              <a:rPr lang="en-US" sz="2800" dirty="0">
                <a:solidFill>
                  <a:srgbClr val="FF0000"/>
                </a:solidFill>
              </a:rPr>
              <a:t>RAS</a:t>
            </a:r>
            <a:r>
              <a:rPr lang="en-US" sz="2800" dirty="0"/>
              <a:t>) selects row 2.</a:t>
            </a:r>
          </a:p>
        </p:txBody>
      </p:sp>
      <p:sp>
        <p:nvSpPr>
          <p:cNvPr id="2365445" name="Text Box 5"/>
          <p:cNvSpPr txBox="1">
            <a:spLocks noChangeArrowheads="1"/>
          </p:cNvSpPr>
          <p:nvPr/>
        </p:nvSpPr>
        <p:spPr bwMode="auto">
          <a:xfrm>
            <a:off x="5643563" y="2740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5446" name="Text Box 6"/>
          <p:cNvSpPr txBox="1">
            <a:spLocks noChangeArrowheads="1"/>
          </p:cNvSpPr>
          <p:nvPr/>
        </p:nvSpPr>
        <p:spPr bwMode="auto">
          <a:xfrm>
            <a:off x="3838575" y="4143375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5447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48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49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0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1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2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3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4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5" name="Text Box 15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F0000"/>
                </a:solidFill>
                <a:effectLst/>
                <a:latin typeface="Courier New" pitchFamily="49" charset="0"/>
              </a:rPr>
              <a:t>RAS = 2</a:t>
            </a:r>
          </a:p>
        </p:txBody>
      </p:sp>
      <p:sp>
        <p:nvSpPr>
          <p:cNvPr id="2365456" name="Rectangle 16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7" name="Rectangle 17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8" name="Rectangle 18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9" name="Rectangle 19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60" name="Text Box 20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5461" name="Text Box 21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5462" name="Text Box 22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5463" name="Text Box 23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5464" name="Text Box 24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5465" name="Text Box 25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5466" name="Text Box 26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5467" name="Text Box 27"/>
          <p:cNvSpPr txBox="1">
            <a:spLocks noChangeArrowheads="1"/>
          </p:cNvSpPr>
          <p:nvPr/>
        </p:nvSpPr>
        <p:spPr bwMode="auto">
          <a:xfrm>
            <a:off x="4983163" y="6292850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5468" name="Rectangle 2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69" name="Text Box 2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5470" name="Rectangle 30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1" name="Rectangle 31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2" name="Rectangle 32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3" name="Rectangle 33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4" name="Text Box 34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5475" name="Rectangle 35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6" name="Rectangle 36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7" name="Rectangle 37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8" name="Rectangle 38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9" name="Line 39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80" name="Text Box 40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5481" name="Line 41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82" name="Text Box 42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5483" name="Text Box 43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5484" name="Text Box 44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5485" name="Rectangle 45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5486" name="Rectangle 46"/>
          <p:cNvSpPr>
            <a:spLocks noChangeArrowheads="1"/>
          </p:cNvSpPr>
          <p:nvPr/>
        </p:nvSpPr>
        <p:spPr bwMode="auto">
          <a:xfrm>
            <a:off x="609600" y="15240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</a:pPr>
            <a:r>
              <a:rPr lang="en-US" sz="2800" dirty="0">
                <a:effectLst/>
              </a:rPr>
              <a:t>Step 1(b): Row 2 copied from DRAM array to row buffer.</a:t>
            </a:r>
          </a:p>
        </p:txBody>
      </p:sp>
      <p:grpSp>
        <p:nvGrpSpPr>
          <p:cNvPr id="2365487" name="Group 47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2365488" name="Rectangle 48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  <p:sp>
          <p:nvSpPr>
            <p:cNvPr id="2365489" name="Rectangle 49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  <p:sp>
          <p:nvSpPr>
            <p:cNvPr id="2365490" name="Rectangle 50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1" name="Rectangle 51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492" name="Rectangle 52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5493" name="Group 5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2365494" name="AutoShape 54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5" name="AutoShape 55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6" name="AutoShape 56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7" name="AutoShape 57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8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2" grpId="0" animBg="1"/>
      <p:bldP spid="2365455" grpId="0" autoUpdateAnimBg="0"/>
      <p:bldP spid="23654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E6258D-3252-4D86-B693-8D2B8B4BEF82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50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0000"/>
                </a:solidFill>
                <a:ea typeface="PMingLiU" pitchFamily="18" charset="-120"/>
              </a:rPr>
              <a:t>Direct-Mapped Cache Design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71800" y="2514600"/>
            <a:ext cx="4191000" cy="25908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r>
              <a:rPr lang="en-US" altLang="en-US" dirty="0">
                <a:solidFill>
                  <a:srgbClr val="990000"/>
                </a:solidFill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</a:rPr>
              <a:t>		</a:t>
            </a:r>
            <a:r>
              <a:rPr lang="en-US" altLang="en-US" sz="1800" dirty="0" smtClean="0">
                <a:solidFill>
                  <a:srgbClr val="990000"/>
                </a:solidFill>
              </a:rPr>
              <a:t>CACHE </a:t>
            </a:r>
            <a:r>
              <a:rPr lang="en-US" altLang="en-US" sz="1800" dirty="0">
                <a:solidFill>
                  <a:srgbClr val="990000"/>
                </a:solidFill>
              </a:rPr>
              <a:t>SRAM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3200400" y="2209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7467600" y="19050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959100" y="2514600"/>
            <a:ext cx="698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ADDR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5105400" y="4800600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DATA[31:0]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743200"/>
            <a:ext cx="2971800" cy="2057400"/>
            <a:chOff x="2208" y="1728"/>
            <a:chExt cx="1872" cy="1296"/>
          </a:xfrm>
        </p:grpSpPr>
        <p:sp>
          <p:nvSpPr>
            <p:cNvPr id="4151" name="Rectangle 9"/>
            <p:cNvSpPr>
              <a:spLocks noChangeArrowheads="1"/>
            </p:cNvSpPr>
            <p:nvPr/>
          </p:nvSpPr>
          <p:spPr bwMode="auto">
            <a:xfrm>
              <a:off x="2400" y="1872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00001C0</a:t>
              </a:r>
              <a:endParaRPr lang="en-US" altLang="en-US" sz="1800">
                <a:latin typeface="Courier New" pitchFamily="49" charset="0"/>
              </a:endParaRPr>
            </a:p>
          </p:txBody>
        </p:sp>
        <p:sp>
          <p:nvSpPr>
            <p:cNvPr id="4152" name="Rectangle 10"/>
            <p:cNvSpPr>
              <a:spLocks noChangeArrowheads="1"/>
            </p:cNvSpPr>
            <p:nvPr/>
          </p:nvSpPr>
          <p:spPr bwMode="auto">
            <a:xfrm>
              <a:off x="3168" y="1872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ff083c2d</a:t>
              </a:r>
            </a:p>
          </p:txBody>
        </p:sp>
        <p:sp>
          <p:nvSpPr>
            <p:cNvPr id="4153" name="Rectangle 11"/>
            <p:cNvSpPr>
              <a:spLocks noChangeArrowheads="1"/>
            </p:cNvSpPr>
            <p:nvPr/>
          </p:nvSpPr>
          <p:spPr bwMode="auto">
            <a:xfrm>
              <a:off x="2208" y="2016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54" name="Rectangle 12"/>
            <p:cNvSpPr>
              <a:spLocks noChangeArrowheads="1"/>
            </p:cNvSpPr>
            <p:nvPr/>
          </p:nvSpPr>
          <p:spPr bwMode="auto">
            <a:xfrm>
              <a:off x="2400" y="2016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55" name="Rectangle 13"/>
            <p:cNvSpPr>
              <a:spLocks noChangeArrowheads="1"/>
            </p:cNvSpPr>
            <p:nvPr/>
          </p:nvSpPr>
          <p:spPr bwMode="auto">
            <a:xfrm>
              <a:off x="3168" y="2016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56" name="Rectangle 14"/>
            <p:cNvSpPr>
              <a:spLocks noChangeArrowheads="1"/>
            </p:cNvSpPr>
            <p:nvPr/>
          </p:nvSpPr>
          <p:spPr bwMode="auto">
            <a:xfrm>
              <a:off x="2208" y="2160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57" name="Rectangle 15"/>
            <p:cNvSpPr>
              <a:spLocks noChangeArrowheads="1"/>
            </p:cNvSpPr>
            <p:nvPr/>
          </p:nvSpPr>
          <p:spPr bwMode="auto">
            <a:xfrm>
              <a:off x="2400" y="2160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</a:t>
              </a:r>
            </a:p>
          </p:txBody>
        </p:sp>
        <p:sp>
          <p:nvSpPr>
            <p:cNvPr id="4158" name="Rectangle 16"/>
            <p:cNvSpPr>
              <a:spLocks noChangeArrowheads="1"/>
            </p:cNvSpPr>
            <p:nvPr/>
          </p:nvSpPr>
          <p:spPr bwMode="auto">
            <a:xfrm>
              <a:off x="3168" y="2160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00000021</a:t>
              </a:r>
            </a:p>
          </p:txBody>
        </p:sp>
        <p:sp>
          <p:nvSpPr>
            <p:cNvPr id="4159" name="Rectangle 17"/>
            <p:cNvSpPr>
              <a:spLocks noChangeArrowheads="1"/>
            </p:cNvSpPr>
            <p:nvPr/>
          </p:nvSpPr>
          <p:spPr bwMode="auto">
            <a:xfrm>
              <a:off x="2208" y="2304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60" name="Rectangle 18"/>
            <p:cNvSpPr>
              <a:spLocks noChangeArrowheads="1"/>
            </p:cNvSpPr>
            <p:nvPr/>
          </p:nvSpPr>
          <p:spPr bwMode="auto">
            <a:xfrm>
              <a:off x="2400" y="2304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</a:t>
              </a:r>
            </a:p>
          </p:txBody>
        </p:sp>
        <p:sp>
          <p:nvSpPr>
            <p:cNvPr id="4161" name="Rectangle 19"/>
            <p:cNvSpPr>
              <a:spLocks noChangeArrowheads="1"/>
            </p:cNvSpPr>
            <p:nvPr/>
          </p:nvSpPr>
          <p:spPr bwMode="auto">
            <a:xfrm>
              <a:off x="3168" y="2304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00000103</a:t>
              </a:r>
            </a:p>
          </p:txBody>
        </p:sp>
        <p:sp>
          <p:nvSpPr>
            <p:cNvPr id="4162" name="Rectangle 20"/>
            <p:cNvSpPr>
              <a:spLocks noChangeArrowheads="1"/>
            </p:cNvSpPr>
            <p:nvPr/>
          </p:nvSpPr>
          <p:spPr bwMode="auto">
            <a:xfrm>
              <a:off x="2208" y="2448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63" name="Rectangle 21"/>
            <p:cNvSpPr>
              <a:spLocks noChangeArrowheads="1"/>
            </p:cNvSpPr>
            <p:nvPr/>
          </p:nvSpPr>
          <p:spPr bwMode="auto">
            <a:xfrm>
              <a:off x="2400" y="2448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4" name="Rectangle 22"/>
            <p:cNvSpPr>
              <a:spLocks noChangeArrowheads="1"/>
            </p:cNvSpPr>
            <p:nvPr/>
          </p:nvSpPr>
          <p:spPr bwMode="auto">
            <a:xfrm>
              <a:off x="3168" y="2448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5" name="Rectangle 23"/>
            <p:cNvSpPr>
              <a:spLocks noChangeArrowheads="1"/>
            </p:cNvSpPr>
            <p:nvPr/>
          </p:nvSpPr>
          <p:spPr bwMode="auto">
            <a:xfrm>
              <a:off x="2208" y="2592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66" name="Rectangle 24"/>
            <p:cNvSpPr>
              <a:spLocks noChangeArrowheads="1"/>
            </p:cNvSpPr>
            <p:nvPr/>
          </p:nvSpPr>
          <p:spPr bwMode="auto">
            <a:xfrm>
              <a:off x="2400" y="2592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7" name="Rectangle 25"/>
            <p:cNvSpPr>
              <a:spLocks noChangeArrowheads="1"/>
            </p:cNvSpPr>
            <p:nvPr/>
          </p:nvSpPr>
          <p:spPr bwMode="auto">
            <a:xfrm>
              <a:off x="3168" y="2592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8" name="Rectangle 26"/>
            <p:cNvSpPr>
              <a:spLocks noChangeArrowheads="1"/>
            </p:cNvSpPr>
            <p:nvPr/>
          </p:nvSpPr>
          <p:spPr bwMode="auto">
            <a:xfrm>
              <a:off x="2208" y="2736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69" name="Rectangle 27"/>
            <p:cNvSpPr>
              <a:spLocks noChangeArrowheads="1"/>
            </p:cNvSpPr>
            <p:nvPr/>
          </p:nvSpPr>
          <p:spPr bwMode="auto">
            <a:xfrm>
              <a:off x="2400" y="2736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70" name="Rectangle 28"/>
            <p:cNvSpPr>
              <a:spLocks noChangeArrowheads="1"/>
            </p:cNvSpPr>
            <p:nvPr/>
          </p:nvSpPr>
          <p:spPr bwMode="auto">
            <a:xfrm>
              <a:off x="3168" y="2736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71" name="Rectangle 29"/>
            <p:cNvSpPr>
              <a:spLocks noChangeArrowheads="1"/>
            </p:cNvSpPr>
            <p:nvPr/>
          </p:nvSpPr>
          <p:spPr bwMode="auto">
            <a:xfrm>
              <a:off x="2208" y="2880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72" name="Rectangle 30"/>
            <p:cNvSpPr>
              <a:spLocks noChangeArrowheads="1"/>
            </p:cNvSpPr>
            <p:nvPr/>
          </p:nvSpPr>
          <p:spPr bwMode="auto">
            <a:xfrm>
              <a:off x="2400" y="2880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23F0210</a:t>
              </a:r>
            </a:p>
          </p:txBody>
        </p:sp>
        <p:sp>
          <p:nvSpPr>
            <p:cNvPr id="4173" name="Rectangle 31"/>
            <p:cNvSpPr>
              <a:spLocks noChangeArrowheads="1"/>
            </p:cNvSpPr>
            <p:nvPr/>
          </p:nvSpPr>
          <p:spPr bwMode="auto">
            <a:xfrm>
              <a:off x="3168" y="2880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00000009</a:t>
              </a:r>
            </a:p>
          </p:txBody>
        </p:sp>
        <p:sp>
          <p:nvSpPr>
            <p:cNvPr id="4174" name="Rectangle 32"/>
            <p:cNvSpPr>
              <a:spLocks noChangeArrowheads="1"/>
            </p:cNvSpPr>
            <p:nvPr/>
          </p:nvSpPr>
          <p:spPr bwMode="auto">
            <a:xfrm>
              <a:off x="2208" y="1872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75" name="Rectangle 33"/>
            <p:cNvSpPr>
              <a:spLocks noChangeArrowheads="1"/>
            </p:cNvSpPr>
            <p:nvPr/>
          </p:nvSpPr>
          <p:spPr bwMode="auto">
            <a:xfrm>
              <a:off x="2400" y="1728"/>
              <a:ext cx="7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Tag</a:t>
              </a:r>
            </a:p>
          </p:txBody>
        </p:sp>
        <p:sp>
          <p:nvSpPr>
            <p:cNvPr id="4176" name="Rectangle 34"/>
            <p:cNvSpPr>
              <a:spLocks noChangeArrowheads="1"/>
            </p:cNvSpPr>
            <p:nvPr/>
          </p:nvSpPr>
          <p:spPr bwMode="auto">
            <a:xfrm>
              <a:off x="2256" y="1728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V</a:t>
              </a:r>
            </a:p>
          </p:txBody>
        </p:sp>
        <p:sp>
          <p:nvSpPr>
            <p:cNvPr id="4177" name="Rectangle 35"/>
            <p:cNvSpPr>
              <a:spLocks noChangeArrowheads="1"/>
            </p:cNvSpPr>
            <p:nvPr/>
          </p:nvSpPr>
          <p:spPr bwMode="auto">
            <a:xfrm>
              <a:off x="3168" y="1728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Data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200400" y="2514600"/>
            <a:ext cx="304800" cy="1295400"/>
            <a:chOff x="2064" y="1584"/>
            <a:chExt cx="192" cy="816"/>
          </a:xfrm>
        </p:grpSpPr>
        <p:sp>
          <p:nvSpPr>
            <p:cNvPr id="4149" name="Line 37"/>
            <p:cNvSpPr>
              <a:spLocks noChangeShapeType="1"/>
            </p:cNvSpPr>
            <p:nvPr/>
          </p:nvSpPr>
          <p:spPr bwMode="auto">
            <a:xfrm>
              <a:off x="2064" y="2400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38"/>
            <p:cNvSpPr>
              <a:spLocks noChangeShapeType="1"/>
            </p:cNvSpPr>
            <p:nvPr/>
          </p:nvSpPr>
          <p:spPr bwMode="auto">
            <a:xfrm flipH="1">
              <a:off x="2064" y="1584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" name="Oval 39"/>
          <p:cNvSpPr>
            <a:spLocks noChangeArrowheads="1"/>
          </p:cNvSpPr>
          <p:nvPr/>
        </p:nvSpPr>
        <p:spPr bwMode="auto">
          <a:xfrm>
            <a:off x="4191000" y="54102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2800">
                <a:solidFill>
                  <a:srgbClr val="990000"/>
                </a:solidFill>
              </a:rPr>
              <a:t>=</a:t>
            </a:r>
            <a:endParaRPr lang="en-US" altLang="en-US" sz="2800" u="sng">
              <a:solidFill>
                <a:srgbClr val="990000"/>
              </a:solidFill>
            </a:endParaRPr>
          </a:p>
        </p:txBody>
      </p:sp>
      <p:sp>
        <p:nvSpPr>
          <p:cNvPr id="4108" name="Line 40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41"/>
          <p:cNvSpPr>
            <a:spLocks noChangeShapeType="1"/>
          </p:cNvSpPr>
          <p:nvPr/>
        </p:nvSpPr>
        <p:spPr bwMode="auto">
          <a:xfrm>
            <a:off x="4419600" y="5105400"/>
            <a:ext cx="158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42"/>
          <p:cNvSpPr>
            <a:spLocks noChangeArrowheads="1"/>
          </p:cNvSpPr>
          <p:nvPr/>
        </p:nvSpPr>
        <p:spPr bwMode="auto">
          <a:xfrm rot="10800000" flipH="1">
            <a:off x="5029200" y="5562600"/>
            <a:ext cx="381000" cy="457200"/>
          </a:xfrm>
          <a:prstGeom prst="flowChartDelay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988" name="Line 43"/>
          <p:cNvSpPr>
            <a:spLocks noChangeShapeType="1"/>
          </p:cNvSpPr>
          <p:nvPr/>
        </p:nvSpPr>
        <p:spPr bwMode="auto">
          <a:xfrm>
            <a:off x="1524000" y="5638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44"/>
          <p:cNvSpPr>
            <a:spLocks noChangeShapeType="1"/>
          </p:cNvSpPr>
          <p:nvPr/>
        </p:nvSpPr>
        <p:spPr bwMode="auto">
          <a:xfrm flipV="1">
            <a:off x="3657600" y="5105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45"/>
          <p:cNvSpPr>
            <a:spLocks noChangeShapeType="1"/>
          </p:cNvSpPr>
          <p:nvPr/>
        </p:nvSpPr>
        <p:spPr bwMode="auto">
          <a:xfrm flipV="1">
            <a:off x="8305800" y="19050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46"/>
          <p:cNvSpPr>
            <a:spLocks noChangeShapeType="1"/>
          </p:cNvSpPr>
          <p:nvPr/>
        </p:nvSpPr>
        <p:spPr bwMode="auto">
          <a:xfrm flipH="1" flipV="1">
            <a:off x="4648200" y="5638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47"/>
          <p:cNvSpPr>
            <a:spLocks noChangeShapeType="1"/>
          </p:cNvSpPr>
          <p:nvPr/>
        </p:nvSpPr>
        <p:spPr bwMode="auto">
          <a:xfrm flipV="1">
            <a:off x="5410200" y="5791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3" name="Line 48"/>
          <p:cNvSpPr>
            <a:spLocks noChangeShapeType="1"/>
          </p:cNvSpPr>
          <p:nvPr/>
        </p:nvSpPr>
        <p:spPr bwMode="auto">
          <a:xfrm flipV="1">
            <a:off x="1524000" y="22098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49"/>
          <p:cNvSpPr>
            <a:spLocks noChangeShapeType="1"/>
          </p:cNvSpPr>
          <p:nvPr/>
        </p:nvSpPr>
        <p:spPr bwMode="auto">
          <a:xfrm flipV="1">
            <a:off x="3657600" y="5943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50"/>
          <p:cNvSpPr>
            <a:spLocks noChangeShapeType="1"/>
          </p:cNvSpPr>
          <p:nvPr/>
        </p:nvSpPr>
        <p:spPr bwMode="auto">
          <a:xfrm flipV="1">
            <a:off x="5791200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28600" y="1905000"/>
            <a:ext cx="3505200" cy="304800"/>
            <a:chOff x="144" y="1200"/>
            <a:chExt cx="2208" cy="192"/>
          </a:xfrm>
        </p:grpSpPr>
        <p:sp>
          <p:nvSpPr>
            <p:cNvPr id="4146" name="Rectangle 51"/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latin typeface="Courier New" pitchFamily="49" charset="0"/>
                </a:rPr>
                <a:t>0</a:t>
              </a:r>
              <a:endParaRPr lang="en-US" altLang="en-US" u="sng">
                <a:latin typeface="Courier" pitchFamily="49" charset="0"/>
              </a:endParaRPr>
            </a:p>
          </p:txBody>
        </p:sp>
        <p:sp>
          <p:nvSpPr>
            <p:cNvPr id="4147" name="Rectangle 52"/>
            <p:cNvSpPr>
              <a:spLocks noChangeArrowheads="1"/>
            </p:cNvSpPr>
            <p:nvPr/>
          </p:nvSpPr>
          <p:spPr bwMode="auto">
            <a:xfrm>
              <a:off x="1824" y="1200"/>
              <a:ext cx="336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latin typeface="Courier New" pitchFamily="49" charset="0"/>
                </a:rPr>
                <a:t>3</a:t>
              </a:r>
              <a:endParaRPr lang="en-US" altLang="en-US" sz="2800" b="0" u="sng">
                <a:latin typeface="Courier" pitchFamily="49" charset="0"/>
              </a:endParaRPr>
            </a:p>
          </p:txBody>
        </p:sp>
        <p:sp>
          <p:nvSpPr>
            <p:cNvPr id="4148" name="Rectangle 53"/>
            <p:cNvSpPr>
              <a:spLocks noChangeArrowheads="1"/>
            </p:cNvSpPr>
            <p:nvPr/>
          </p:nvSpPr>
          <p:spPr bwMode="auto">
            <a:xfrm>
              <a:off x="144" y="1200"/>
              <a:ext cx="1680" cy="192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b="0" dirty="0" smtClean="0">
                  <a:latin typeface="Courier New" pitchFamily="49" charset="0"/>
                </a:rPr>
                <a:t>0x</a:t>
              </a:r>
              <a:r>
                <a:rPr lang="en-US" altLang="en-US" dirty="0" smtClean="0">
                  <a:latin typeface="Courier New" pitchFamily="49" charset="0"/>
                </a:rPr>
                <a:t>0000000</a:t>
              </a:r>
              <a:endParaRPr lang="en-US" altLang="en-US" b="0" u="sng" dirty="0">
                <a:latin typeface="Courier New" pitchFamily="49" charset="0"/>
              </a:endParaRPr>
            </a:p>
          </p:txBody>
        </p:sp>
      </p:grpSp>
      <p:sp>
        <p:nvSpPr>
          <p:cNvPr id="4120" name="Text Box 54"/>
          <p:cNvSpPr txBox="1">
            <a:spLocks noChangeArrowheads="1"/>
          </p:cNvSpPr>
          <p:nvPr/>
        </p:nvSpPr>
        <p:spPr bwMode="auto">
          <a:xfrm>
            <a:off x="3808413" y="4800600"/>
            <a:ext cx="1220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DATA[58:32]</a:t>
            </a:r>
          </a:p>
        </p:txBody>
      </p:sp>
      <p:sp>
        <p:nvSpPr>
          <p:cNvPr id="4121" name="Text Box 55"/>
          <p:cNvSpPr txBox="1">
            <a:spLocks noChangeArrowheads="1"/>
          </p:cNvSpPr>
          <p:nvPr/>
        </p:nvSpPr>
        <p:spPr bwMode="auto">
          <a:xfrm>
            <a:off x="2978150" y="4800600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DATA[59]</a:t>
            </a:r>
          </a:p>
        </p:txBody>
      </p:sp>
      <p:sp>
        <p:nvSpPr>
          <p:cNvPr id="4122" name="Line 56"/>
          <p:cNvSpPr>
            <a:spLocks noChangeShapeType="1"/>
          </p:cNvSpPr>
          <p:nvPr/>
        </p:nvSpPr>
        <p:spPr bwMode="auto">
          <a:xfrm flipV="1">
            <a:off x="5791200" y="5410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57"/>
          <p:cNvSpPr txBox="1">
            <a:spLocks noChangeArrowheads="1"/>
          </p:cNvSpPr>
          <p:nvPr/>
        </p:nvSpPr>
        <p:spPr bwMode="auto">
          <a:xfrm>
            <a:off x="7019925" y="14922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4124" name="Text Box 58"/>
          <p:cNvSpPr txBox="1">
            <a:spLocks noChangeArrowheads="1"/>
          </p:cNvSpPr>
          <p:nvPr/>
        </p:nvSpPr>
        <p:spPr bwMode="auto">
          <a:xfrm>
            <a:off x="7977188" y="149225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HIT</a:t>
            </a:r>
          </a:p>
        </p:txBody>
      </p:sp>
      <p:sp>
        <p:nvSpPr>
          <p:cNvPr id="83005" name="Text Box 59"/>
          <p:cNvSpPr txBox="1">
            <a:spLocks noChangeArrowheads="1"/>
          </p:cNvSpPr>
          <p:nvPr/>
        </p:nvSpPr>
        <p:spPr bwMode="auto">
          <a:xfrm>
            <a:off x="76200" y="1371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ADDRESS</a:t>
            </a:r>
            <a:endParaRPr lang="en-US" alt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36576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4196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57912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8458200" y="1492250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990600" y="16002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/>
              <a:t>Tag (27-bit)</a:t>
            </a:r>
            <a:endParaRPr lang="en-US" altLang="en-US"/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2511425" y="1452563"/>
            <a:ext cx="1276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/>
              <a:t>Cache</a:t>
            </a:r>
          </a:p>
          <a:p>
            <a:pPr>
              <a:lnSpc>
                <a:spcPct val="85000"/>
              </a:lnSpc>
            </a:pPr>
            <a:r>
              <a:rPr lang="en-US" altLang="en-US" sz="1600"/>
              <a:t>Index (3-bit)</a:t>
            </a:r>
            <a:endParaRPr lang="en-US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1875" y="1447800"/>
            <a:ext cx="1758950" cy="533400"/>
            <a:chOff x="2250" y="960"/>
            <a:chExt cx="1108" cy="336"/>
          </a:xfrm>
        </p:grpSpPr>
        <p:sp>
          <p:nvSpPr>
            <p:cNvPr id="4144" name="Text Box 67"/>
            <p:cNvSpPr txBox="1">
              <a:spLocks noChangeArrowheads="1"/>
            </p:cNvSpPr>
            <p:nvPr/>
          </p:nvSpPr>
          <p:spPr bwMode="auto">
            <a:xfrm>
              <a:off x="2250" y="960"/>
              <a:ext cx="110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600"/>
                <a:t>Byte Offset (2-bit)</a:t>
              </a:r>
            </a:p>
          </p:txBody>
        </p:sp>
        <p:sp>
          <p:nvSpPr>
            <p:cNvPr id="4145" name="Line 68"/>
            <p:cNvSpPr>
              <a:spLocks noChangeShapeType="1"/>
            </p:cNvSpPr>
            <p:nvPr/>
          </p:nvSpPr>
          <p:spPr bwMode="auto">
            <a:xfrm flipH="1">
              <a:off x="2400" y="110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3" name="Text Box 71"/>
          <p:cNvSpPr txBox="1">
            <a:spLocks noChangeArrowheads="1"/>
          </p:cNvSpPr>
          <p:nvPr/>
        </p:nvSpPr>
        <p:spPr bwMode="auto">
          <a:xfrm>
            <a:off x="1676400" y="9144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latin typeface="Arial" pitchFamily="34" charset="0"/>
                <a:ea typeface="PMingLiU" pitchFamily="18" charset="-120"/>
              </a:rPr>
              <a:t>32-bit architecture, 32-bit blocks, 8 blocks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19200" y="1295400"/>
            <a:ext cx="6629400" cy="990600"/>
            <a:chOff x="820" y="3220"/>
            <a:chExt cx="4360" cy="616"/>
          </a:xfrm>
        </p:grpSpPr>
        <p:sp>
          <p:nvSpPr>
            <p:cNvPr id="4135" name="Rectangle 5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6" name="Rectangle 6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7" name="Rectangle 7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8" name="Rectangle 8"/>
            <p:cNvSpPr>
              <a:spLocks noChangeArrowheads="1"/>
            </p:cNvSpPr>
            <p:nvPr/>
          </p:nvSpPr>
          <p:spPr bwMode="auto">
            <a:xfrm>
              <a:off x="2504" y="3560"/>
              <a:ext cx="1424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9" name="Rectangle 9"/>
            <p:cNvSpPr>
              <a:spLocks noChangeArrowheads="1"/>
            </p:cNvSpPr>
            <p:nvPr/>
          </p:nvSpPr>
          <p:spPr bwMode="auto">
            <a:xfrm>
              <a:off x="824" y="3560"/>
              <a:ext cx="1664" cy="272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40" name="Rectangle 10"/>
            <p:cNvSpPr>
              <a:spLocks noChangeArrowheads="1"/>
            </p:cNvSpPr>
            <p:nvPr/>
          </p:nvSpPr>
          <p:spPr bwMode="auto">
            <a:xfrm>
              <a:off x="1622" y="3254"/>
              <a:ext cx="1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Block Address</a:t>
              </a:r>
            </a:p>
          </p:txBody>
        </p:sp>
        <p:sp>
          <p:nvSpPr>
            <p:cNvPr id="4141" name="Rectangle 11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Block</a:t>
              </a:r>
            </a:p>
            <a:p>
              <a:pPr algn="l"/>
              <a:r>
                <a:rPr lang="en-US" altLang="zh-TW">
                  <a:ea typeface="PMingLiU" pitchFamily="18" charset="-120"/>
                </a:rPr>
                <a:t>Offset</a:t>
              </a:r>
              <a:endParaRPr lang="en-US" altLang="zh-TW" b="0">
                <a:ea typeface="PMingLiU" pitchFamily="18" charset="-120"/>
              </a:endParaRPr>
            </a:p>
          </p:txBody>
        </p:sp>
        <p:sp>
          <p:nvSpPr>
            <p:cNvPr id="4142" name="Rectangle 12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Tag</a:t>
              </a:r>
              <a:endParaRPr lang="en-US" altLang="zh-TW" b="0">
                <a:ea typeface="PMingLiU" pitchFamily="18" charset="-12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2823" y="3542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altLang="zh-TW">
                  <a:ea typeface="PMingLiU" pitchFamily="18" charset="-120"/>
                </a:rPr>
                <a:t>Index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6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88" grpId="0" animBg="1"/>
      <p:bldP spid="82993" grpId="0" animBg="1"/>
      <p:bldP spid="83005" grpId="0"/>
      <p:bldP spid="32828" grpId="0" animBg="1"/>
      <p:bldP spid="32829" grpId="0" animBg="1"/>
      <p:bldP spid="32830" grpId="0" animBg="1"/>
      <p:bldP spid="32831" grpId="0" autoUpdateAnimBg="0"/>
      <p:bldP spid="32832" grpId="0" autoUpdateAnimBg="0"/>
      <p:bldP spid="3283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A16970C-8830-49D8-8F01-8EEBF8B6573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51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671513"/>
          </a:xfrm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4KB Four-Way Set Associative Cache:</a:t>
            </a:r>
            <a:b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MIPS Implementation Example</a:t>
            </a:r>
            <a:endParaRPr lang="en-US" altLang="zh-TW" sz="4800" dirty="0" smtClean="0">
              <a:solidFill>
                <a:srgbClr val="0070C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5124" name="Group 3"/>
          <p:cNvGrpSpPr>
            <a:grpSpLocks noChangeAspect="1"/>
          </p:cNvGrpSpPr>
          <p:nvPr/>
        </p:nvGrpSpPr>
        <p:grpSpPr bwMode="auto">
          <a:xfrm>
            <a:off x="2903538" y="1036638"/>
            <a:ext cx="5859462" cy="5021262"/>
            <a:chOff x="1339" y="812"/>
            <a:chExt cx="3072" cy="2633"/>
          </a:xfrm>
        </p:grpSpPr>
        <p:grpSp>
          <p:nvGrpSpPr>
            <p:cNvPr id="5140" name="Group 4"/>
            <p:cNvGrpSpPr>
              <a:grpSpLocks noChangeAspect="1"/>
            </p:cNvGrpSpPr>
            <p:nvPr/>
          </p:nvGrpSpPr>
          <p:grpSpPr bwMode="auto">
            <a:xfrm>
              <a:off x="1339" y="812"/>
              <a:ext cx="3072" cy="2557"/>
              <a:chOff x="1339" y="812"/>
              <a:chExt cx="3072" cy="2557"/>
            </a:xfrm>
          </p:grpSpPr>
          <p:sp>
            <p:nvSpPr>
              <p:cNvPr id="2347013" name="Line 5"/>
              <p:cNvSpPr>
                <a:spLocks noChangeAspect="1" noChangeShapeType="1"/>
              </p:cNvSpPr>
              <p:nvPr/>
            </p:nvSpPr>
            <p:spPr bwMode="auto">
              <a:xfrm flipV="1">
                <a:off x="3086" y="1009"/>
                <a:ext cx="1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14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2742" y="1007"/>
                <a:ext cx="1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15" name="Freeform 7"/>
              <p:cNvSpPr>
                <a:spLocks noChangeAspect="1"/>
              </p:cNvSpPr>
              <p:nvPr/>
            </p:nvSpPr>
            <p:spPr bwMode="auto">
              <a:xfrm>
                <a:off x="2163" y="1005"/>
                <a:ext cx="1042" cy="10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" y="0"/>
                  </a:cxn>
                  <a:cxn ang="0">
                    <a:pos x="1042" y="0"/>
                  </a:cxn>
                  <a:cxn ang="0">
                    <a:pos x="1042" y="104"/>
                  </a:cxn>
                  <a:cxn ang="0">
                    <a:pos x="2" y="104"/>
                  </a:cxn>
                  <a:cxn ang="0">
                    <a:pos x="2" y="104"/>
                  </a:cxn>
                </a:cxnLst>
                <a:rect l="0" t="0" r="r" b="b"/>
                <a:pathLst>
                  <a:path w="1042" h="104">
                    <a:moveTo>
                      <a:pt x="0" y="102"/>
                    </a:moveTo>
                    <a:lnTo>
                      <a:pt x="2" y="0"/>
                    </a:lnTo>
                    <a:lnTo>
                      <a:pt x="1042" y="0"/>
                    </a:lnTo>
                    <a:lnTo>
                      <a:pt x="1042" y="104"/>
                    </a:lnTo>
                    <a:lnTo>
                      <a:pt x="2" y="104"/>
                    </a:lnTo>
                    <a:lnTo>
                      <a:pt x="2" y="10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17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565" y="812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7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607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8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644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678" y="812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r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0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2701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1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736" y="812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s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2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768" y="812"/>
                <a:ext cx="2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s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3" name="Freeform 15"/>
              <p:cNvSpPr>
                <a:spLocks noChangeAspect="1"/>
              </p:cNvSpPr>
              <p:nvPr/>
            </p:nvSpPr>
            <p:spPr bwMode="auto">
              <a:xfrm>
                <a:off x="1931" y="2340"/>
                <a:ext cx="29" cy="2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5" y="28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28">
                    <a:moveTo>
                      <a:pt x="29" y="0"/>
                    </a:moveTo>
                    <a:lnTo>
                      <a:pt x="0" y="0"/>
                    </a:lnTo>
                    <a:lnTo>
                      <a:pt x="15" y="28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24" name="Line 16"/>
              <p:cNvSpPr>
                <a:spLocks noChangeAspect="1" noChangeShapeType="1"/>
              </p:cNvSpPr>
              <p:nvPr/>
            </p:nvSpPr>
            <p:spPr bwMode="auto">
              <a:xfrm>
                <a:off x="2414" y="1180"/>
                <a:ext cx="77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8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471" y="113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2508" y="113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7" name="Line 19"/>
              <p:cNvSpPr>
                <a:spLocks noChangeAspect="1" noChangeShapeType="1"/>
              </p:cNvSpPr>
              <p:nvPr/>
            </p:nvSpPr>
            <p:spPr bwMode="auto">
              <a:xfrm>
                <a:off x="2880" y="1178"/>
                <a:ext cx="76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88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2947" y="112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8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9" name="Freeform 21"/>
              <p:cNvSpPr>
                <a:spLocks noChangeAspect="1"/>
              </p:cNvSpPr>
              <p:nvPr/>
            </p:nvSpPr>
            <p:spPr bwMode="auto">
              <a:xfrm>
                <a:off x="1770" y="1561"/>
                <a:ext cx="558" cy="88"/>
              </a:xfrm>
              <a:custGeom>
                <a:avLst/>
                <a:gdLst/>
                <a:ahLst/>
                <a:cxnLst>
                  <a:cxn ang="0">
                    <a:pos x="558" y="88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8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19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787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1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1904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2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94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3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97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34" name="Freeform 26"/>
              <p:cNvSpPr>
                <a:spLocks noChangeAspect="1"/>
              </p:cNvSpPr>
              <p:nvPr/>
            </p:nvSpPr>
            <p:spPr bwMode="auto">
              <a:xfrm>
                <a:off x="1770" y="1649"/>
                <a:ext cx="558" cy="87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5" name="Freeform 27"/>
              <p:cNvSpPr>
                <a:spLocks noChangeAspect="1"/>
              </p:cNvSpPr>
              <p:nvPr/>
            </p:nvSpPr>
            <p:spPr bwMode="auto">
              <a:xfrm>
                <a:off x="1770" y="1737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6" name="Freeform 28"/>
              <p:cNvSpPr>
                <a:spLocks noChangeAspect="1"/>
              </p:cNvSpPr>
              <p:nvPr/>
            </p:nvSpPr>
            <p:spPr bwMode="auto">
              <a:xfrm>
                <a:off x="1770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  <a:cxn ang="0">
                    <a:pos x="558" y="86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  <a:lnTo>
                      <a:pt x="558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7" name="Freeform 29"/>
              <p:cNvSpPr>
                <a:spLocks noChangeAspect="1"/>
              </p:cNvSpPr>
              <p:nvPr/>
            </p:nvSpPr>
            <p:spPr bwMode="auto">
              <a:xfrm>
                <a:off x="1770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8" name="Freeform 30"/>
              <p:cNvSpPr>
                <a:spLocks noChangeAspect="1"/>
              </p:cNvSpPr>
              <p:nvPr/>
            </p:nvSpPr>
            <p:spPr bwMode="auto">
              <a:xfrm>
                <a:off x="1770" y="1913"/>
                <a:ext cx="558" cy="87"/>
              </a:xfrm>
              <a:custGeom>
                <a:avLst/>
                <a:gdLst/>
                <a:ahLst/>
                <a:cxnLst>
                  <a:cxn ang="0">
                    <a:pos x="558" y="87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7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9" name="Freeform 31"/>
              <p:cNvSpPr>
                <a:spLocks noChangeAspect="1"/>
              </p:cNvSpPr>
              <p:nvPr/>
            </p:nvSpPr>
            <p:spPr bwMode="auto">
              <a:xfrm>
                <a:off x="1770" y="2001"/>
                <a:ext cx="558" cy="87"/>
              </a:xfrm>
              <a:custGeom>
                <a:avLst/>
                <a:gdLst/>
                <a:ahLst/>
                <a:cxnLst>
                  <a:cxn ang="0">
                    <a:pos x="558" y="87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8" y="87"/>
                  </a:cxn>
                  <a:cxn ang="0">
                    <a:pos x="558" y="87"/>
                  </a:cxn>
                </a:cxnLst>
                <a:rect l="0" t="0" r="r" b="b"/>
                <a:pathLst>
                  <a:path w="558" h="87">
                    <a:moveTo>
                      <a:pt x="558" y="87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8" y="87"/>
                    </a:lnTo>
                    <a:lnTo>
                      <a:pt x="558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0" name="Freeform 32"/>
              <p:cNvSpPr>
                <a:spLocks noChangeAspect="1"/>
              </p:cNvSpPr>
              <p:nvPr/>
            </p:nvSpPr>
            <p:spPr bwMode="auto">
              <a:xfrm>
                <a:off x="1770" y="2088"/>
                <a:ext cx="558" cy="88"/>
              </a:xfrm>
              <a:custGeom>
                <a:avLst/>
                <a:gdLst/>
                <a:ahLst/>
                <a:cxnLst>
                  <a:cxn ang="0">
                    <a:pos x="558" y="88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8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1" name="Freeform 33"/>
              <p:cNvSpPr>
                <a:spLocks noChangeAspect="1"/>
              </p:cNvSpPr>
              <p:nvPr/>
            </p:nvSpPr>
            <p:spPr bwMode="auto">
              <a:xfrm>
                <a:off x="1795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2" name="Freeform 34"/>
              <p:cNvSpPr>
                <a:spLocks noChangeAspect="1"/>
              </p:cNvSpPr>
              <p:nvPr/>
            </p:nvSpPr>
            <p:spPr bwMode="auto">
              <a:xfrm>
                <a:off x="1931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03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1525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I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154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n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5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157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6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615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649" y="1471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x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8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580" y="1565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0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9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580" y="1653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1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0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580" y="174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1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542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2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577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3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613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3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4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1542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5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1577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6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613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4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7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1542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8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577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9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613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60" name="Freeform 52"/>
              <p:cNvSpPr>
                <a:spLocks noChangeAspect="1"/>
              </p:cNvSpPr>
              <p:nvPr/>
            </p:nvSpPr>
            <p:spPr bwMode="auto">
              <a:xfrm>
                <a:off x="1720" y="1854"/>
                <a:ext cx="3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1"/>
                  </a:cxn>
                  <a:cxn ang="0">
                    <a:pos x="31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1" name="Freeform 53"/>
              <p:cNvSpPr>
                <a:spLocks noChangeAspect="1"/>
              </p:cNvSpPr>
              <p:nvPr/>
            </p:nvSpPr>
            <p:spPr bwMode="auto">
              <a:xfrm>
                <a:off x="1464" y="1109"/>
                <a:ext cx="1457" cy="760"/>
              </a:xfrm>
              <a:custGeom>
                <a:avLst/>
                <a:gdLst/>
                <a:ahLst/>
                <a:cxnLst>
                  <a:cxn ang="0">
                    <a:pos x="1454" y="0"/>
                  </a:cxn>
                  <a:cxn ang="0">
                    <a:pos x="1456" y="291"/>
                  </a:cxn>
                  <a:cxn ang="0">
                    <a:pos x="0" y="291"/>
                  </a:cxn>
                  <a:cxn ang="0">
                    <a:pos x="0" y="760"/>
                  </a:cxn>
                  <a:cxn ang="0">
                    <a:pos x="266" y="760"/>
                  </a:cxn>
                </a:cxnLst>
                <a:rect l="0" t="0" r="r" b="b"/>
                <a:pathLst>
                  <a:path w="1456" h="760">
                    <a:moveTo>
                      <a:pt x="1454" y="0"/>
                    </a:moveTo>
                    <a:lnTo>
                      <a:pt x="1456" y="291"/>
                    </a:lnTo>
                    <a:lnTo>
                      <a:pt x="0" y="291"/>
                    </a:lnTo>
                    <a:lnTo>
                      <a:pt x="0" y="760"/>
                    </a:lnTo>
                    <a:lnTo>
                      <a:pt x="266" y="76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2" name="Freeform 54"/>
              <p:cNvSpPr>
                <a:spLocks noChangeAspect="1"/>
              </p:cNvSpPr>
              <p:nvPr/>
            </p:nvSpPr>
            <p:spPr bwMode="auto">
              <a:xfrm>
                <a:off x="1787" y="2615"/>
                <a:ext cx="117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8" y="107"/>
                  </a:cxn>
                  <a:cxn ang="0">
                    <a:pos x="12" y="114"/>
                  </a:cxn>
                  <a:cxn ang="0">
                    <a:pos x="18" y="122"/>
                  </a:cxn>
                  <a:cxn ang="0">
                    <a:pos x="25" y="128"/>
                  </a:cxn>
                  <a:cxn ang="0">
                    <a:pos x="33" y="132"/>
                  </a:cxn>
                  <a:cxn ang="0">
                    <a:pos x="41" y="136"/>
                  </a:cxn>
                  <a:cxn ang="0">
                    <a:pos x="50" y="137"/>
                  </a:cxn>
                  <a:cxn ang="0">
                    <a:pos x="58" y="137"/>
                  </a:cxn>
                  <a:cxn ang="0">
                    <a:pos x="67" y="137"/>
                  </a:cxn>
                  <a:cxn ang="0">
                    <a:pos x="77" y="136"/>
                  </a:cxn>
                  <a:cxn ang="0">
                    <a:pos x="85" y="132"/>
                  </a:cxn>
                  <a:cxn ang="0">
                    <a:pos x="92" y="128"/>
                  </a:cxn>
                  <a:cxn ang="0">
                    <a:pos x="100" y="122"/>
                  </a:cxn>
                  <a:cxn ang="0">
                    <a:pos x="106" y="114"/>
                  </a:cxn>
                  <a:cxn ang="0">
                    <a:pos x="110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7" y="82"/>
                  </a:cxn>
                  <a:cxn ang="0">
                    <a:pos x="117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7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8" y="107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5" y="128"/>
                    </a:lnTo>
                    <a:lnTo>
                      <a:pt x="33" y="132"/>
                    </a:lnTo>
                    <a:lnTo>
                      <a:pt x="41" y="136"/>
                    </a:lnTo>
                    <a:lnTo>
                      <a:pt x="50" y="137"/>
                    </a:lnTo>
                    <a:lnTo>
                      <a:pt x="58" y="137"/>
                    </a:lnTo>
                    <a:lnTo>
                      <a:pt x="67" y="137"/>
                    </a:lnTo>
                    <a:lnTo>
                      <a:pt x="77" y="136"/>
                    </a:lnTo>
                    <a:lnTo>
                      <a:pt x="85" y="132"/>
                    </a:lnTo>
                    <a:lnTo>
                      <a:pt x="92" y="128"/>
                    </a:lnTo>
                    <a:lnTo>
                      <a:pt x="100" y="122"/>
                    </a:lnTo>
                    <a:lnTo>
                      <a:pt x="106" y="114"/>
                    </a:lnTo>
                    <a:lnTo>
                      <a:pt x="110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7" y="82"/>
                    </a:lnTo>
                    <a:lnTo>
                      <a:pt x="117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3" name="Freeform 55"/>
              <p:cNvSpPr>
                <a:spLocks noChangeAspect="1"/>
              </p:cNvSpPr>
              <p:nvPr/>
            </p:nvSpPr>
            <p:spPr bwMode="auto">
              <a:xfrm>
                <a:off x="1879" y="2373"/>
                <a:ext cx="133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7" y="130"/>
                  </a:cxn>
                  <a:cxn ang="0">
                    <a:pos x="88" y="129"/>
                  </a:cxn>
                  <a:cxn ang="0">
                    <a:pos x="98" y="125"/>
                  </a:cxn>
                  <a:cxn ang="0">
                    <a:pos x="106" y="119"/>
                  </a:cxn>
                  <a:cxn ang="0">
                    <a:pos x="113" y="111"/>
                  </a:cxn>
                  <a:cxn ang="0">
                    <a:pos x="121" y="104"/>
                  </a:cxn>
                  <a:cxn ang="0">
                    <a:pos x="125" y="96"/>
                  </a:cxn>
                  <a:cxn ang="0">
                    <a:pos x="129" y="86"/>
                  </a:cxn>
                  <a:cxn ang="0">
                    <a:pos x="133" y="77"/>
                  </a:cxn>
                  <a:cxn ang="0">
                    <a:pos x="133" y="65"/>
                  </a:cxn>
                  <a:cxn ang="0">
                    <a:pos x="133" y="56"/>
                  </a:cxn>
                  <a:cxn ang="0">
                    <a:pos x="129" y="44"/>
                  </a:cxn>
                  <a:cxn ang="0">
                    <a:pos x="125" y="35"/>
                  </a:cxn>
                  <a:cxn ang="0">
                    <a:pos x="121" y="27"/>
                  </a:cxn>
                  <a:cxn ang="0">
                    <a:pos x="113" y="19"/>
                  </a:cxn>
                  <a:cxn ang="0">
                    <a:pos x="106" y="12"/>
                  </a:cxn>
                  <a:cxn ang="0">
                    <a:pos x="98" y="8"/>
                  </a:cxn>
                  <a:cxn ang="0">
                    <a:pos x="88" y="2"/>
                  </a:cxn>
                  <a:cxn ang="0">
                    <a:pos x="77" y="0"/>
                  </a:cxn>
                  <a:cxn ang="0">
                    <a:pos x="67" y="0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37" y="8"/>
                  </a:cxn>
                  <a:cxn ang="0">
                    <a:pos x="27" y="12"/>
                  </a:cxn>
                  <a:cxn ang="0">
                    <a:pos x="20" y="19"/>
                  </a:cxn>
                  <a:cxn ang="0">
                    <a:pos x="14" y="27"/>
                  </a:cxn>
                  <a:cxn ang="0">
                    <a:pos x="8" y="35"/>
                  </a:cxn>
                  <a:cxn ang="0">
                    <a:pos x="4" y="44"/>
                  </a:cxn>
                  <a:cxn ang="0">
                    <a:pos x="2" y="56"/>
                  </a:cxn>
                  <a:cxn ang="0">
                    <a:pos x="0" y="65"/>
                  </a:cxn>
                  <a:cxn ang="0">
                    <a:pos x="2" y="77"/>
                  </a:cxn>
                  <a:cxn ang="0">
                    <a:pos x="4" y="86"/>
                  </a:cxn>
                  <a:cxn ang="0">
                    <a:pos x="8" y="96"/>
                  </a:cxn>
                  <a:cxn ang="0">
                    <a:pos x="14" y="104"/>
                  </a:cxn>
                  <a:cxn ang="0">
                    <a:pos x="20" y="111"/>
                  </a:cxn>
                  <a:cxn ang="0">
                    <a:pos x="27" y="119"/>
                  </a:cxn>
                  <a:cxn ang="0">
                    <a:pos x="37" y="125"/>
                  </a:cxn>
                  <a:cxn ang="0">
                    <a:pos x="46" y="129"/>
                  </a:cxn>
                  <a:cxn ang="0">
                    <a:pos x="56" y="130"/>
                  </a:cxn>
                  <a:cxn ang="0">
                    <a:pos x="67" y="132"/>
                  </a:cxn>
                  <a:cxn ang="0">
                    <a:pos x="67" y="132"/>
                  </a:cxn>
                </a:cxnLst>
                <a:rect l="0" t="0" r="r" b="b"/>
                <a:pathLst>
                  <a:path w="133" h="132">
                    <a:moveTo>
                      <a:pt x="65" y="130"/>
                    </a:moveTo>
                    <a:lnTo>
                      <a:pt x="77" y="130"/>
                    </a:lnTo>
                    <a:lnTo>
                      <a:pt x="88" y="129"/>
                    </a:lnTo>
                    <a:lnTo>
                      <a:pt x="98" y="125"/>
                    </a:lnTo>
                    <a:lnTo>
                      <a:pt x="106" y="119"/>
                    </a:lnTo>
                    <a:lnTo>
                      <a:pt x="113" y="111"/>
                    </a:lnTo>
                    <a:lnTo>
                      <a:pt x="121" y="104"/>
                    </a:lnTo>
                    <a:lnTo>
                      <a:pt x="125" y="96"/>
                    </a:lnTo>
                    <a:lnTo>
                      <a:pt x="129" y="86"/>
                    </a:lnTo>
                    <a:lnTo>
                      <a:pt x="133" y="77"/>
                    </a:lnTo>
                    <a:lnTo>
                      <a:pt x="133" y="65"/>
                    </a:lnTo>
                    <a:lnTo>
                      <a:pt x="133" y="56"/>
                    </a:lnTo>
                    <a:lnTo>
                      <a:pt x="129" y="44"/>
                    </a:lnTo>
                    <a:lnTo>
                      <a:pt x="125" y="35"/>
                    </a:lnTo>
                    <a:lnTo>
                      <a:pt x="121" y="27"/>
                    </a:lnTo>
                    <a:lnTo>
                      <a:pt x="113" y="19"/>
                    </a:lnTo>
                    <a:lnTo>
                      <a:pt x="106" y="12"/>
                    </a:lnTo>
                    <a:lnTo>
                      <a:pt x="98" y="8"/>
                    </a:lnTo>
                    <a:lnTo>
                      <a:pt x="88" y="2"/>
                    </a:lnTo>
                    <a:lnTo>
                      <a:pt x="77" y="0"/>
                    </a:lnTo>
                    <a:lnTo>
                      <a:pt x="67" y="0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37" y="8"/>
                    </a:lnTo>
                    <a:lnTo>
                      <a:pt x="27" y="12"/>
                    </a:lnTo>
                    <a:lnTo>
                      <a:pt x="20" y="19"/>
                    </a:lnTo>
                    <a:lnTo>
                      <a:pt x="14" y="27"/>
                    </a:lnTo>
                    <a:lnTo>
                      <a:pt x="8" y="35"/>
                    </a:lnTo>
                    <a:lnTo>
                      <a:pt x="4" y="44"/>
                    </a:lnTo>
                    <a:lnTo>
                      <a:pt x="2" y="56"/>
                    </a:lnTo>
                    <a:lnTo>
                      <a:pt x="0" y="65"/>
                    </a:lnTo>
                    <a:lnTo>
                      <a:pt x="2" y="77"/>
                    </a:lnTo>
                    <a:lnTo>
                      <a:pt x="4" y="86"/>
                    </a:lnTo>
                    <a:lnTo>
                      <a:pt x="8" y="96"/>
                    </a:lnTo>
                    <a:lnTo>
                      <a:pt x="14" y="104"/>
                    </a:lnTo>
                    <a:lnTo>
                      <a:pt x="20" y="111"/>
                    </a:lnTo>
                    <a:lnTo>
                      <a:pt x="27" y="119"/>
                    </a:lnTo>
                    <a:lnTo>
                      <a:pt x="37" y="125"/>
                    </a:lnTo>
                    <a:lnTo>
                      <a:pt x="46" y="129"/>
                    </a:lnTo>
                    <a:lnTo>
                      <a:pt x="56" y="130"/>
                    </a:lnTo>
                    <a:lnTo>
                      <a:pt x="67" y="132"/>
                    </a:lnTo>
                    <a:lnTo>
                      <a:pt x="67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4" name="Line 56"/>
              <p:cNvSpPr>
                <a:spLocks noChangeAspect="1" noChangeShapeType="1"/>
              </p:cNvSpPr>
              <p:nvPr/>
            </p:nvSpPr>
            <p:spPr bwMode="auto">
              <a:xfrm>
                <a:off x="1944" y="1867"/>
                <a:ext cx="2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65" name="Freeform 57"/>
              <p:cNvSpPr>
                <a:spLocks noChangeAspect="1" noEditPoints="1"/>
              </p:cNvSpPr>
              <p:nvPr/>
            </p:nvSpPr>
            <p:spPr bwMode="auto">
              <a:xfrm>
                <a:off x="1925" y="2429"/>
                <a:ext cx="41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" y="0"/>
                  </a:cxn>
                  <a:cxn ang="0">
                    <a:pos x="41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15"/>
                  </a:cxn>
                  <a:cxn ang="0">
                    <a:pos x="41" y="15"/>
                  </a:cxn>
                  <a:cxn ang="0">
                    <a:pos x="41" y="19"/>
                  </a:cxn>
                  <a:cxn ang="0">
                    <a:pos x="2" y="19"/>
                  </a:cxn>
                  <a:cxn ang="0">
                    <a:pos x="2" y="15"/>
                  </a:cxn>
                  <a:cxn ang="0">
                    <a:pos x="2" y="15"/>
                  </a:cxn>
                </a:cxnLst>
                <a:rect l="0" t="0" r="r" b="b"/>
                <a:pathLst>
                  <a:path w="41" h="19">
                    <a:moveTo>
                      <a:pt x="0" y="0"/>
                    </a:moveTo>
                    <a:lnTo>
                      <a:pt x="41" y="0"/>
                    </a:lnTo>
                    <a:lnTo>
                      <a:pt x="41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  <a:moveTo>
                      <a:pt x="2" y="15"/>
                    </a:moveTo>
                    <a:lnTo>
                      <a:pt x="41" y="15"/>
                    </a:lnTo>
                    <a:lnTo>
                      <a:pt x="41" y="19"/>
                    </a:lnTo>
                    <a:lnTo>
                      <a:pt x="2" y="19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6" name="Line 58"/>
              <p:cNvSpPr>
                <a:spLocks noChangeAspect="1" noChangeShapeType="1"/>
              </p:cNvSpPr>
              <p:nvPr/>
            </p:nvSpPr>
            <p:spPr bwMode="auto">
              <a:xfrm>
                <a:off x="1808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67" name="Freeform 59"/>
              <p:cNvSpPr>
                <a:spLocks noChangeAspect="1"/>
              </p:cNvSpPr>
              <p:nvPr/>
            </p:nvSpPr>
            <p:spPr bwMode="auto">
              <a:xfrm>
                <a:off x="1847" y="2423"/>
                <a:ext cx="29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29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8" name="Freeform 60"/>
              <p:cNvSpPr>
                <a:spLocks noChangeAspect="1"/>
              </p:cNvSpPr>
              <p:nvPr/>
            </p:nvSpPr>
            <p:spPr bwMode="auto">
              <a:xfrm>
                <a:off x="1354" y="1111"/>
                <a:ext cx="1098" cy="1327"/>
              </a:xfrm>
              <a:custGeom>
                <a:avLst/>
                <a:gdLst/>
                <a:ahLst/>
                <a:cxnLst>
                  <a:cxn ang="0">
                    <a:pos x="1096" y="0"/>
                  </a:cxn>
                  <a:cxn ang="0">
                    <a:pos x="1098" y="182"/>
                  </a:cxn>
                  <a:cxn ang="0">
                    <a:pos x="0" y="180"/>
                  </a:cxn>
                  <a:cxn ang="0">
                    <a:pos x="0" y="1327"/>
                  </a:cxn>
                  <a:cxn ang="0">
                    <a:pos x="504" y="1327"/>
                  </a:cxn>
                </a:cxnLst>
                <a:rect l="0" t="0" r="r" b="b"/>
                <a:pathLst>
                  <a:path w="1098" h="1327">
                    <a:moveTo>
                      <a:pt x="1096" y="0"/>
                    </a:moveTo>
                    <a:lnTo>
                      <a:pt x="1098" y="182"/>
                    </a:lnTo>
                    <a:lnTo>
                      <a:pt x="0" y="180"/>
                    </a:lnTo>
                    <a:lnTo>
                      <a:pt x="0" y="1327"/>
                    </a:lnTo>
                    <a:lnTo>
                      <a:pt x="504" y="1327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9" name="Line 61"/>
              <p:cNvSpPr>
                <a:spLocks noChangeAspect="1" noChangeShapeType="1"/>
              </p:cNvSpPr>
              <p:nvPr/>
            </p:nvSpPr>
            <p:spPr bwMode="auto">
              <a:xfrm>
                <a:off x="2044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3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2086" y="1471"/>
                <a:ext cx="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2132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2167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218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74" name="Freeform 66"/>
              <p:cNvSpPr>
                <a:spLocks noChangeAspect="1"/>
              </p:cNvSpPr>
              <p:nvPr/>
            </p:nvSpPr>
            <p:spPr bwMode="auto">
              <a:xfrm>
                <a:off x="2169" y="1854"/>
                <a:ext cx="28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6" y="23"/>
                  </a:cxn>
                  <a:cxn ang="0">
                    <a:pos x="26" y="21"/>
                  </a:cxn>
                  <a:cxn ang="0">
                    <a:pos x="28" y="19"/>
                  </a:cxn>
                  <a:cxn ang="0">
                    <a:pos x="28" y="17"/>
                  </a:cxn>
                  <a:cxn ang="0">
                    <a:pos x="28" y="15"/>
                  </a:cxn>
                  <a:cxn ang="0">
                    <a:pos x="28" y="11"/>
                  </a:cxn>
                  <a:cxn ang="0">
                    <a:pos x="28" y="10"/>
                  </a:cxn>
                  <a:cxn ang="0">
                    <a:pos x="26" y="8"/>
                  </a:cxn>
                  <a:cxn ang="0">
                    <a:pos x="26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5" y="27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8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75" name="Freeform 67"/>
              <p:cNvSpPr>
                <a:spLocks noChangeAspect="1"/>
              </p:cNvSpPr>
              <p:nvPr/>
            </p:nvSpPr>
            <p:spPr bwMode="auto">
              <a:xfrm>
                <a:off x="2652" y="2340"/>
                <a:ext cx="27" cy="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0"/>
                  </a:cxn>
                  <a:cxn ang="0">
                    <a:pos x="13" y="2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28" h="28">
                    <a:moveTo>
                      <a:pt x="28" y="0"/>
                    </a:moveTo>
                    <a:lnTo>
                      <a:pt x="0" y="0"/>
                    </a:lnTo>
                    <a:lnTo>
                      <a:pt x="13" y="2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76" name="Freeform 68"/>
              <p:cNvSpPr>
                <a:spLocks noChangeAspect="1"/>
              </p:cNvSpPr>
              <p:nvPr/>
            </p:nvSpPr>
            <p:spPr bwMode="auto">
              <a:xfrm>
                <a:off x="2489" y="1561"/>
                <a:ext cx="558" cy="88"/>
              </a:xfrm>
              <a:custGeom>
                <a:avLst/>
                <a:gdLst/>
                <a:ahLst/>
                <a:cxnLst>
                  <a:cxn ang="0">
                    <a:pos x="557" y="88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8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3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2508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625" y="1471"/>
                <a:ext cx="3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66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4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69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81" name="Freeform 73"/>
              <p:cNvSpPr>
                <a:spLocks noChangeAspect="1"/>
              </p:cNvSpPr>
              <p:nvPr/>
            </p:nvSpPr>
            <p:spPr bwMode="auto">
              <a:xfrm>
                <a:off x="2489" y="1649"/>
                <a:ext cx="558" cy="87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2" name="Freeform 74"/>
              <p:cNvSpPr>
                <a:spLocks noChangeAspect="1"/>
              </p:cNvSpPr>
              <p:nvPr/>
            </p:nvSpPr>
            <p:spPr bwMode="auto">
              <a:xfrm>
                <a:off x="2489" y="1737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3" name="Freeform 75"/>
              <p:cNvSpPr>
                <a:spLocks noChangeAspect="1"/>
              </p:cNvSpPr>
              <p:nvPr/>
            </p:nvSpPr>
            <p:spPr bwMode="auto">
              <a:xfrm>
                <a:off x="2489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  <a:cxn ang="0">
                    <a:pos x="557" y="86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  <a:lnTo>
                      <a:pt x="557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4" name="Freeform 76"/>
              <p:cNvSpPr>
                <a:spLocks noChangeAspect="1"/>
              </p:cNvSpPr>
              <p:nvPr/>
            </p:nvSpPr>
            <p:spPr bwMode="auto">
              <a:xfrm>
                <a:off x="2489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5" name="Freeform 77"/>
              <p:cNvSpPr>
                <a:spLocks noChangeAspect="1"/>
              </p:cNvSpPr>
              <p:nvPr/>
            </p:nvSpPr>
            <p:spPr bwMode="auto">
              <a:xfrm>
                <a:off x="2489" y="1913"/>
                <a:ext cx="558" cy="87"/>
              </a:xfrm>
              <a:custGeom>
                <a:avLst/>
                <a:gdLst/>
                <a:ahLst/>
                <a:cxnLst>
                  <a:cxn ang="0">
                    <a:pos x="557" y="87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7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6" name="Freeform 78"/>
              <p:cNvSpPr>
                <a:spLocks noChangeAspect="1"/>
              </p:cNvSpPr>
              <p:nvPr/>
            </p:nvSpPr>
            <p:spPr bwMode="auto">
              <a:xfrm>
                <a:off x="2489" y="2001"/>
                <a:ext cx="558" cy="87"/>
              </a:xfrm>
              <a:custGeom>
                <a:avLst/>
                <a:gdLst/>
                <a:ahLst/>
                <a:cxnLst>
                  <a:cxn ang="0">
                    <a:pos x="557" y="87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9" y="87"/>
                  </a:cxn>
                  <a:cxn ang="0">
                    <a:pos x="559" y="87"/>
                  </a:cxn>
                </a:cxnLst>
                <a:rect l="0" t="0" r="r" b="b"/>
                <a:pathLst>
                  <a:path w="559" h="87">
                    <a:moveTo>
                      <a:pt x="557" y="87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9" y="87"/>
                    </a:lnTo>
                    <a:lnTo>
                      <a:pt x="559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7" name="Freeform 79"/>
              <p:cNvSpPr>
                <a:spLocks noChangeAspect="1"/>
              </p:cNvSpPr>
              <p:nvPr/>
            </p:nvSpPr>
            <p:spPr bwMode="auto">
              <a:xfrm>
                <a:off x="2489" y="2088"/>
                <a:ext cx="558" cy="88"/>
              </a:xfrm>
              <a:custGeom>
                <a:avLst/>
                <a:gdLst/>
                <a:ahLst/>
                <a:cxnLst>
                  <a:cxn ang="0">
                    <a:pos x="557" y="88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8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8" name="Freeform 80"/>
              <p:cNvSpPr>
                <a:spLocks noChangeAspect="1"/>
              </p:cNvSpPr>
              <p:nvPr/>
            </p:nvSpPr>
            <p:spPr bwMode="auto">
              <a:xfrm>
                <a:off x="2514" y="1854"/>
                <a:ext cx="27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4" y="25"/>
                  </a:cxn>
                  <a:cxn ang="0">
                    <a:pos x="26" y="23"/>
                  </a:cxn>
                  <a:cxn ang="0">
                    <a:pos x="26" y="21"/>
                  </a:cxn>
                  <a:cxn ang="0">
                    <a:pos x="28" y="19"/>
                  </a:cxn>
                  <a:cxn ang="0">
                    <a:pos x="28" y="17"/>
                  </a:cxn>
                  <a:cxn ang="0">
                    <a:pos x="28" y="15"/>
                  </a:cxn>
                  <a:cxn ang="0">
                    <a:pos x="28" y="11"/>
                  </a:cxn>
                  <a:cxn ang="0">
                    <a:pos x="28" y="10"/>
                  </a:cxn>
                  <a:cxn ang="0">
                    <a:pos x="26" y="8"/>
                  </a:cxn>
                  <a:cxn ang="0">
                    <a:pos x="26" y="6"/>
                  </a:cxn>
                  <a:cxn ang="0">
                    <a:pos x="24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3" y="4"/>
                  </a:cxn>
                  <a:cxn ang="0">
                    <a:pos x="1" y="6"/>
                  </a:cxn>
                  <a:cxn ang="0">
                    <a:pos x="1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1"/>
                  </a:cxn>
                  <a:cxn ang="0">
                    <a:pos x="1" y="23"/>
                  </a:cxn>
                  <a:cxn ang="0">
                    <a:pos x="3" y="25"/>
                  </a:cxn>
                  <a:cxn ang="0">
                    <a:pos x="5" y="27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8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9" name="Freeform 81"/>
              <p:cNvSpPr>
                <a:spLocks noChangeAspect="1"/>
              </p:cNvSpPr>
              <p:nvPr/>
            </p:nvSpPr>
            <p:spPr bwMode="auto">
              <a:xfrm>
                <a:off x="2650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6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6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0" name="Freeform 82"/>
              <p:cNvSpPr>
                <a:spLocks noChangeAspect="1"/>
              </p:cNvSpPr>
              <p:nvPr/>
            </p:nvSpPr>
            <p:spPr bwMode="auto">
              <a:xfrm>
                <a:off x="2508" y="2615"/>
                <a:ext cx="115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7" y="107"/>
                  </a:cxn>
                  <a:cxn ang="0">
                    <a:pos x="11" y="114"/>
                  </a:cxn>
                  <a:cxn ang="0">
                    <a:pos x="17" y="122"/>
                  </a:cxn>
                  <a:cxn ang="0">
                    <a:pos x="23" y="128"/>
                  </a:cxn>
                  <a:cxn ang="0">
                    <a:pos x="30" y="132"/>
                  </a:cxn>
                  <a:cxn ang="0">
                    <a:pos x="40" y="136"/>
                  </a:cxn>
                  <a:cxn ang="0">
                    <a:pos x="48" y="137"/>
                  </a:cxn>
                  <a:cxn ang="0">
                    <a:pos x="57" y="137"/>
                  </a:cxn>
                  <a:cxn ang="0">
                    <a:pos x="67" y="137"/>
                  </a:cxn>
                  <a:cxn ang="0">
                    <a:pos x="76" y="136"/>
                  </a:cxn>
                  <a:cxn ang="0">
                    <a:pos x="84" y="132"/>
                  </a:cxn>
                  <a:cxn ang="0">
                    <a:pos x="92" y="128"/>
                  </a:cxn>
                  <a:cxn ang="0">
                    <a:pos x="98" y="122"/>
                  </a:cxn>
                  <a:cxn ang="0">
                    <a:pos x="103" y="114"/>
                  </a:cxn>
                  <a:cxn ang="0">
                    <a:pos x="109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5" y="82"/>
                  </a:cxn>
                  <a:cxn ang="0">
                    <a:pos x="115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5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7" y="107"/>
                    </a:lnTo>
                    <a:lnTo>
                      <a:pt x="11" y="114"/>
                    </a:lnTo>
                    <a:lnTo>
                      <a:pt x="17" y="122"/>
                    </a:lnTo>
                    <a:lnTo>
                      <a:pt x="23" y="128"/>
                    </a:lnTo>
                    <a:lnTo>
                      <a:pt x="30" y="132"/>
                    </a:lnTo>
                    <a:lnTo>
                      <a:pt x="40" y="136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67" y="137"/>
                    </a:lnTo>
                    <a:lnTo>
                      <a:pt x="76" y="136"/>
                    </a:lnTo>
                    <a:lnTo>
                      <a:pt x="84" y="132"/>
                    </a:lnTo>
                    <a:lnTo>
                      <a:pt x="92" y="128"/>
                    </a:lnTo>
                    <a:lnTo>
                      <a:pt x="98" y="122"/>
                    </a:lnTo>
                    <a:lnTo>
                      <a:pt x="103" y="114"/>
                    </a:lnTo>
                    <a:lnTo>
                      <a:pt x="109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5" y="82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1" name="Freeform 83"/>
              <p:cNvSpPr>
                <a:spLocks noChangeAspect="1"/>
              </p:cNvSpPr>
              <p:nvPr/>
            </p:nvSpPr>
            <p:spPr bwMode="auto">
              <a:xfrm>
                <a:off x="2600" y="2373"/>
                <a:ext cx="132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6" y="130"/>
                  </a:cxn>
                  <a:cxn ang="0">
                    <a:pos x="86" y="129"/>
                  </a:cxn>
                  <a:cxn ang="0">
                    <a:pos x="96" y="125"/>
                  </a:cxn>
                  <a:cxn ang="0">
                    <a:pos x="105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4" y="96"/>
                  </a:cxn>
                  <a:cxn ang="0">
                    <a:pos x="128" y="86"/>
                  </a:cxn>
                  <a:cxn ang="0">
                    <a:pos x="130" y="77"/>
                  </a:cxn>
                  <a:cxn ang="0">
                    <a:pos x="132" y="65"/>
                  </a:cxn>
                  <a:cxn ang="0">
                    <a:pos x="130" y="56"/>
                  </a:cxn>
                  <a:cxn ang="0">
                    <a:pos x="128" y="44"/>
                  </a:cxn>
                  <a:cxn ang="0">
                    <a:pos x="124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5" y="12"/>
                  </a:cxn>
                  <a:cxn ang="0">
                    <a:pos x="96" y="8"/>
                  </a:cxn>
                  <a:cxn ang="0">
                    <a:pos x="86" y="2"/>
                  </a:cxn>
                  <a:cxn ang="0">
                    <a:pos x="76" y="0"/>
                  </a:cxn>
                  <a:cxn ang="0">
                    <a:pos x="65" y="0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6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3" y="27"/>
                  </a:cxn>
                  <a:cxn ang="0">
                    <a:pos x="7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7" y="96"/>
                  </a:cxn>
                  <a:cxn ang="0">
                    <a:pos x="13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6" y="125"/>
                  </a:cxn>
                  <a:cxn ang="0">
                    <a:pos x="44" y="129"/>
                  </a:cxn>
                  <a:cxn ang="0">
                    <a:pos x="55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2" h="132">
                    <a:moveTo>
                      <a:pt x="65" y="130"/>
                    </a:moveTo>
                    <a:lnTo>
                      <a:pt x="76" y="130"/>
                    </a:lnTo>
                    <a:lnTo>
                      <a:pt x="86" y="129"/>
                    </a:lnTo>
                    <a:lnTo>
                      <a:pt x="96" y="125"/>
                    </a:lnTo>
                    <a:lnTo>
                      <a:pt x="105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4" y="96"/>
                    </a:lnTo>
                    <a:lnTo>
                      <a:pt x="128" y="86"/>
                    </a:lnTo>
                    <a:lnTo>
                      <a:pt x="130" y="77"/>
                    </a:lnTo>
                    <a:lnTo>
                      <a:pt x="132" y="65"/>
                    </a:lnTo>
                    <a:lnTo>
                      <a:pt x="130" y="56"/>
                    </a:lnTo>
                    <a:lnTo>
                      <a:pt x="128" y="44"/>
                    </a:lnTo>
                    <a:lnTo>
                      <a:pt x="124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5" y="12"/>
                    </a:lnTo>
                    <a:lnTo>
                      <a:pt x="96" y="8"/>
                    </a:lnTo>
                    <a:lnTo>
                      <a:pt x="86" y="2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6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3" y="27"/>
                    </a:lnTo>
                    <a:lnTo>
                      <a:pt x="7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7" y="96"/>
                    </a:lnTo>
                    <a:lnTo>
                      <a:pt x="13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6" y="125"/>
                    </a:lnTo>
                    <a:lnTo>
                      <a:pt x="44" y="129"/>
                    </a:lnTo>
                    <a:lnTo>
                      <a:pt x="55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2" name="Line 84"/>
              <p:cNvSpPr>
                <a:spLocks noChangeAspect="1" noChangeShapeType="1"/>
              </p:cNvSpPr>
              <p:nvPr/>
            </p:nvSpPr>
            <p:spPr bwMode="auto">
              <a:xfrm>
                <a:off x="2665" y="1867"/>
                <a:ext cx="1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93" name="Freeform 85"/>
              <p:cNvSpPr>
                <a:spLocks noChangeAspect="1" noEditPoints="1"/>
              </p:cNvSpPr>
              <p:nvPr/>
            </p:nvSpPr>
            <p:spPr bwMode="auto">
              <a:xfrm>
                <a:off x="2646" y="2429"/>
                <a:ext cx="38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8" y="15"/>
                  </a:cxn>
                  <a:cxn ang="0">
                    <a:pos x="38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8" h="19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8" y="15"/>
                    </a:lnTo>
                    <a:lnTo>
                      <a:pt x="38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4" name="Line 86"/>
              <p:cNvSpPr>
                <a:spLocks noChangeAspect="1" noChangeShapeType="1"/>
              </p:cNvSpPr>
              <p:nvPr/>
            </p:nvSpPr>
            <p:spPr bwMode="auto">
              <a:xfrm>
                <a:off x="2529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95" name="Freeform 87"/>
              <p:cNvSpPr>
                <a:spLocks noChangeAspect="1"/>
              </p:cNvSpPr>
              <p:nvPr/>
            </p:nvSpPr>
            <p:spPr bwMode="auto">
              <a:xfrm>
                <a:off x="2571" y="2423"/>
                <a:ext cx="29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29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6" name="Line 88"/>
              <p:cNvSpPr>
                <a:spLocks noChangeAspect="1" noChangeShapeType="1"/>
              </p:cNvSpPr>
              <p:nvPr/>
            </p:nvSpPr>
            <p:spPr bwMode="auto">
              <a:xfrm>
                <a:off x="276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57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2805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58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2851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59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2887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0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290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01" name="Freeform 93"/>
              <p:cNvSpPr>
                <a:spLocks noChangeAspect="1"/>
              </p:cNvSpPr>
              <p:nvPr/>
            </p:nvSpPr>
            <p:spPr bwMode="auto">
              <a:xfrm>
                <a:off x="2857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3" y="27"/>
                  </a:cxn>
                  <a:cxn ang="0">
                    <a:pos x="24" y="27"/>
                  </a:cxn>
                  <a:cxn ang="0">
                    <a:pos x="24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2" name="Freeform 94"/>
              <p:cNvSpPr>
                <a:spLocks noChangeAspect="1"/>
              </p:cNvSpPr>
              <p:nvPr/>
            </p:nvSpPr>
            <p:spPr bwMode="auto">
              <a:xfrm>
                <a:off x="3336" y="2340"/>
                <a:ext cx="30" cy="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0"/>
                  </a:cxn>
                  <a:cxn ang="0">
                    <a:pos x="15" y="2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8">
                    <a:moveTo>
                      <a:pt x="28" y="0"/>
                    </a:moveTo>
                    <a:lnTo>
                      <a:pt x="0" y="0"/>
                    </a:lnTo>
                    <a:lnTo>
                      <a:pt x="15" y="2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3" name="Freeform 95"/>
              <p:cNvSpPr>
                <a:spLocks noChangeAspect="1"/>
              </p:cNvSpPr>
              <p:nvPr/>
            </p:nvSpPr>
            <p:spPr bwMode="auto">
              <a:xfrm>
                <a:off x="3180" y="1561"/>
                <a:ext cx="556" cy="88"/>
              </a:xfrm>
              <a:custGeom>
                <a:avLst/>
                <a:gdLst/>
                <a:ahLst/>
                <a:cxnLst>
                  <a:cxn ang="0">
                    <a:pos x="556" y="88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8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64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3196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5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3313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6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335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7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387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08" name="Freeform 100"/>
              <p:cNvSpPr>
                <a:spLocks noChangeAspect="1"/>
              </p:cNvSpPr>
              <p:nvPr/>
            </p:nvSpPr>
            <p:spPr bwMode="auto">
              <a:xfrm>
                <a:off x="3180" y="1649"/>
                <a:ext cx="556" cy="87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9" name="Freeform 101"/>
              <p:cNvSpPr>
                <a:spLocks noChangeAspect="1"/>
              </p:cNvSpPr>
              <p:nvPr/>
            </p:nvSpPr>
            <p:spPr bwMode="auto">
              <a:xfrm>
                <a:off x="3180" y="1737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0" name="Freeform 102"/>
              <p:cNvSpPr>
                <a:spLocks noChangeAspect="1"/>
              </p:cNvSpPr>
              <p:nvPr/>
            </p:nvSpPr>
            <p:spPr bwMode="auto">
              <a:xfrm>
                <a:off x="3180" y="1825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  <a:cxn ang="0">
                    <a:pos x="556" y="86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  <a:lnTo>
                      <a:pt x="556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1" name="Freeform 103"/>
              <p:cNvSpPr>
                <a:spLocks noChangeAspect="1"/>
              </p:cNvSpPr>
              <p:nvPr/>
            </p:nvSpPr>
            <p:spPr bwMode="auto">
              <a:xfrm>
                <a:off x="3180" y="1825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2" name="Freeform 104"/>
              <p:cNvSpPr>
                <a:spLocks noChangeAspect="1"/>
              </p:cNvSpPr>
              <p:nvPr/>
            </p:nvSpPr>
            <p:spPr bwMode="auto">
              <a:xfrm>
                <a:off x="3180" y="1913"/>
                <a:ext cx="556" cy="87"/>
              </a:xfrm>
              <a:custGeom>
                <a:avLst/>
                <a:gdLst/>
                <a:ahLst/>
                <a:cxnLst>
                  <a:cxn ang="0">
                    <a:pos x="556" y="87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7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3" name="Freeform 105"/>
              <p:cNvSpPr>
                <a:spLocks noChangeAspect="1"/>
              </p:cNvSpPr>
              <p:nvPr/>
            </p:nvSpPr>
            <p:spPr bwMode="auto">
              <a:xfrm>
                <a:off x="3180" y="2001"/>
                <a:ext cx="556" cy="87"/>
              </a:xfrm>
              <a:custGeom>
                <a:avLst/>
                <a:gdLst/>
                <a:ahLst/>
                <a:cxnLst>
                  <a:cxn ang="0">
                    <a:pos x="556" y="87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6" y="87"/>
                  </a:cxn>
                  <a:cxn ang="0">
                    <a:pos x="556" y="87"/>
                  </a:cxn>
                </a:cxnLst>
                <a:rect l="0" t="0" r="r" b="b"/>
                <a:pathLst>
                  <a:path w="556" h="87">
                    <a:moveTo>
                      <a:pt x="556" y="87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6" y="87"/>
                    </a:lnTo>
                    <a:lnTo>
                      <a:pt x="556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4" name="Freeform 106"/>
              <p:cNvSpPr>
                <a:spLocks noChangeAspect="1"/>
              </p:cNvSpPr>
              <p:nvPr/>
            </p:nvSpPr>
            <p:spPr bwMode="auto">
              <a:xfrm>
                <a:off x="3180" y="2088"/>
                <a:ext cx="556" cy="88"/>
              </a:xfrm>
              <a:custGeom>
                <a:avLst/>
                <a:gdLst/>
                <a:ahLst/>
                <a:cxnLst>
                  <a:cxn ang="0">
                    <a:pos x="556" y="88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8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5" name="Freeform 107"/>
              <p:cNvSpPr>
                <a:spLocks noChangeAspect="1"/>
              </p:cNvSpPr>
              <p:nvPr/>
            </p:nvSpPr>
            <p:spPr bwMode="auto">
              <a:xfrm>
                <a:off x="3203" y="1854"/>
                <a:ext cx="27" cy="29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8" y="29"/>
                  </a:cxn>
                  <a:cxn ang="0">
                    <a:pos x="20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9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6" y="29"/>
                  </a:cxn>
                  <a:cxn ang="0">
                    <a:pos x="16" y="29"/>
                  </a:cxn>
                  <a:cxn ang="0">
                    <a:pos x="14" y="29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20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6" name="Freeform 108"/>
              <p:cNvSpPr>
                <a:spLocks noChangeAspect="1"/>
              </p:cNvSpPr>
              <p:nvPr/>
            </p:nvSpPr>
            <p:spPr bwMode="auto">
              <a:xfrm>
                <a:off x="3336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4" y="27"/>
                  </a:cxn>
                  <a:cxn ang="0">
                    <a:pos x="26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7" name="Freeform 109"/>
              <p:cNvSpPr>
                <a:spLocks noChangeAspect="1"/>
              </p:cNvSpPr>
              <p:nvPr/>
            </p:nvSpPr>
            <p:spPr bwMode="auto">
              <a:xfrm>
                <a:off x="3196" y="2615"/>
                <a:ext cx="117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7" y="107"/>
                  </a:cxn>
                  <a:cxn ang="0">
                    <a:pos x="11" y="114"/>
                  </a:cxn>
                  <a:cxn ang="0">
                    <a:pos x="17" y="122"/>
                  </a:cxn>
                  <a:cxn ang="0">
                    <a:pos x="25" y="128"/>
                  </a:cxn>
                  <a:cxn ang="0">
                    <a:pos x="32" y="132"/>
                  </a:cxn>
                  <a:cxn ang="0">
                    <a:pos x="40" y="136"/>
                  </a:cxn>
                  <a:cxn ang="0">
                    <a:pos x="50" y="137"/>
                  </a:cxn>
                  <a:cxn ang="0">
                    <a:pos x="59" y="137"/>
                  </a:cxn>
                  <a:cxn ang="0">
                    <a:pos x="69" y="137"/>
                  </a:cxn>
                  <a:cxn ang="0">
                    <a:pos x="76" y="136"/>
                  </a:cxn>
                  <a:cxn ang="0">
                    <a:pos x="84" y="132"/>
                  </a:cxn>
                  <a:cxn ang="0">
                    <a:pos x="92" y="128"/>
                  </a:cxn>
                  <a:cxn ang="0">
                    <a:pos x="99" y="122"/>
                  </a:cxn>
                  <a:cxn ang="0">
                    <a:pos x="105" y="114"/>
                  </a:cxn>
                  <a:cxn ang="0">
                    <a:pos x="109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7" y="82"/>
                  </a:cxn>
                  <a:cxn ang="0">
                    <a:pos x="117" y="0"/>
                  </a:cxn>
                  <a:cxn ang="0">
                    <a:pos x="2" y="0"/>
                  </a:cxn>
                  <a:cxn ang="0">
                    <a:pos x="2" y="82"/>
                  </a:cxn>
                  <a:cxn ang="0">
                    <a:pos x="2" y="82"/>
                  </a:cxn>
                </a:cxnLst>
                <a:rect l="0" t="0" r="r" b="b"/>
                <a:pathLst>
                  <a:path w="117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7" y="107"/>
                    </a:lnTo>
                    <a:lnTo>
                      <a:pt x="11" y="114"/>
                    </a:lnTo>
                    <a:lnTo>
                      <a:pt x="17" y="122"/>
                    </a:lnTo>
                    <a:lnTo>
                      <a:pt x="25" y="128"/>
                    </a:lnTo>
                    <a:lnTo>
                      <a:pt x="32" y="132"/>
                    </a:lnTo>
                    <a:lnTo>
                      <a:pt x="40" y="136"/>
                    </a:lnTo>
                    <a:lnTo>
                      <a:pt x="50" y="137"/>
                    </a:lnTo>
                    <a:lnTo>
                      <a:pt x="59" y="137"/>
                    </a:lnTo>
                    <a:lnTo>
                      <a:pt x="69" y="137"/>
                    </a:lnTo>
                    <a:lnTo>
                      <a:pt x="76" y="136"/>
                    </a:lnTo>
                    <a:lnTo>
                      <a:pt x="84" y="132"/>
                    </a:lnTo>
                    <a:lnTo>
                      <a:pt x="92" y="128"/>
                    </a:lnTo>
                    <a:lnTo>
                      <a:pt x="99" y="122"/>
                    </a:lnTo>
                    <a:lnTo>
                      <a:pt x="105" y="114"/>
                    </a:lnTo>
                    <a:lnTo>
                      <a:pt x="109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7" y="82"/>
                    </a:lnTo>
                    <a:lnTo>
                      <a:pt x="117" y="0"/>
                    </a:lnTo>
                    <a:lnTo>
                      <a:pt x="2" y="0"/>
                    </a:lnTo>
                    <a:lnTo>
                      <a:pt x="2" y="82"/>
                    </a:lnTo>
                    <a:lnTo>
                      <a:pt x="2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8" name="Freeform 110"/>
              <p:cNvSpPr>
                <a:spLocks noChangeAspect="1"/>
              </p:cNvSpPr>
              <p:nvPr/>
            </p:nvSpPr>
            <p:spPr bwMode="auto">
              <a:xfrm>
                <a:off x="3286" y="2373"/>
                <a:ext cx="132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6" y="130"/>
                  </a:cxn>
                  <a:cxn ang="0">
                    <a:pos x="86" y="129"/>
                  </a:cxn>
                  <a:cxn ang="0">
                    <a:pos x="96" y="125"/>
                  </a:cxn>
                  <a:cxn ang="0">
                    <a:pos x="105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4" y="96"/>
                  </a:cxn>
                  <a:cxn ang="0">
                    <a:pos x="128" y="86"/>
                  </a:cxn>
                  <a:cxn ang="0">
                    <a:pos x="130" y="77"/>
                  </a:cxn>
                  <a:cxn ang="0">
                    <a:pos x="132" y="65"/>
                  </a:cxn>
                  <a:cxn ang="0">
                    <a:pos x="130" y="56"/>
                  </a:cxn>
                  <a:cxn ang="0">
                    <a:pos x="128" y="44"/>
                  </a:cxn>
                  <a:cxn ang="0">
                    <a:pos x="124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5" y="12"/>
                  </a:cxn>
                  <a:cxn ang="0">
                    <a:pos x="96" y="8"/>
                  </a:cxn>
                  <a:cxn ang="0">
                    <a:pos x="86" y="2"/>
                  </a:cxn>
                  <a:cxn ang="0">
                    <a:pos x="76" y="0"/>
                  </a:cxn>
                  <a:cxn ang="0">
                    <a:pos x="65" y="0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4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1" y="27"/>
                  </a:cxn>
                  <a:cxn ang="0">
                    <a:pos x="7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7" y="96"/>
                  </a:cxn>
                  <a:cxn ang="0">
                    <a:pos x="11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4" y="125"/>
                  </a:cxn>
                  <a:cxn ang="0">
                    <a:pos x="44" y="129"/>
                  </a:cxn>
                  <a:cxn ang="0">
                    <a:pos x="55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2" h="132">
                    <a:moveTo>
                      <a:pt x="65" y="130"/>
                    </a:moveTo>
                    <a:lnTo>
                      <a:pt x="76" y="130"/>
                    </a:lnTo>
                    <a:lnTo>
                      <a:pt x="86" y="129"/>
                    </a:lnTo>
                    <a:lnTo>
                      <a:pt x="96" y="125"/>
                    </a:lnTo>
                    <a:lnTo>
                      <a:pt x="105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4" y="96"/>
                    </a:lnTo>
                    <a:lnTo>
                      <a:pt x="128" y="86"/>
                    </a:lnTo>
                    <a:lnTo>
                      <a:pt x="130" y="77"/>
                    </a:lnTo>
                    <a:lnTo>
                      <a:pt x="132" y="65"/>
                    </a:lnTo>
                    <a:lnTo>
                      <a:pt x="130" y="56"/>
                    </a:lnTo>
                    <a:lnTo>
                      <a:pt x="128" y="44"/>
                    </a:lnTo>
                    <a:lnTo>
                      <a:pt x="124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5" y="12"/>
                    </a:lnTo>
                    <a:lnTo>
                      <a:pt x="96" y="8"/>
                    </a:lnTo>
                    <a:lnTo>
                      <a:pt x="86" y="2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4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1" y="27"/>
                    </a:lnTo>
                    <a:lnTo>
                      <a:pt x="7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7" y="96"/>
                    </a:lnTo>
                    <a:lnTo>
                      <a:pt x="11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4" y="125"/>
                    </a:lnTo>
                    <a:lnTo>
                      <a:pt x="44" y="129"/>
                    </a:lnTo>
                    <a:lnTo>
                      <a:pt x="55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9" name="Line 111"/>
              <p:cNvSpPr>
                <a:spLocks noChangeAspect="1" noChangeShapeType="1"/>
              </p:cNvSpPr>
              <p:nvPr/>
            </p:nvSpPr>
            <p:spPr bwMode="auto">
              <a:xfrm>
                <a:off x="3351" y="1867"/>
                <a:ext cx="2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20" name="Freeform 112"/>
              <p:cNvSpPr>
                <a:spLocks noChangeAspect="1" noEditPoints="1"/>
              </p:cNvSpPr>
              <p:nvPr/>
            </p:nvSpPr>
            <p:spPr bwMode="auto">
              <a:xfrm>
                <a:off x="3332" y="2429"/>
                <a:ext cx="37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8" y="15"/>
                  </a:cxn>
                  <a:cxn ang="0">
                    <a:pos x="38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8" h="19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8" y="15"/>
                    </a:lnTo>
                    <a:lnTo>
                      <a:pt x="38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1" name="Line 113"/>
              <p:cNvSpPr>
                <a:spLocks noChangeAspect="1" noChangeShapeType="1"/>
              </p:cNvSpPr>
              <p:nvPr/>
            </p:nvSpPr>
            <p:spPr bwMode="auto">
              <a:xfrm>
                <a:off x="3217" y="1867"/>
                <a:ext cx="2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22" name="Freeform 114"/>
              <p:cNvSpPr>
                <a:spLocks noChangeAspect="1"/>
              </p:cNvSpPr>
              <p:nvPr/>
            </p:nvSpPr>
            <p:spPr bwMode="auto">
              <a:xfrm>
                <a:off x="3292" y="2504"/>
                <a:ext cx="57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59" h="112">
                    <a:moveTo>
                      <a:pt x="59" y="0"/>
                    </a:moveTo>
                    <a:lnTo>
                      <a:pt x="59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3" name="Freeform 115"/>
              <p:cNvSpPr>
                <a:spLocks noChangeAspect="1"/>
              </p:cNvSpPr>
              <p:nvPr/>
            </p:nvSpPr>
            <p:spPr bwMode="auto">
              <a:xfrm>
                <a:off x="2606" y="2504"/>
                <a:ext cx="59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59" h="112">
                    <a:moveTo>
                      <a:pt x="59" y="0"/>
                    </a:moveTo>
                    <a:lnTo>
                      <a:pt x="59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4" name="Freeform 116"/>
              <p:cNvSpPr>
                <a:spLocks noChangeAspect="1"/>
              </p:cNvSpPr>
              <p:nvPr/>
            </p:nvSpPr>
            <p:spPr bwMode="auto">
              <a:xfrm>
                <a:off x="1883" y="2504"/>
                <a:ext cx="61" cy="112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1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61" h="112">
                    <a:moveTo>
                      <a:pt x="60" y="0"/>
                    </a:moveTo>
                    <a:lnTo>
                      <a:pt x="61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5" name="Freeform 117"/>
              <p:cNvSpPr>
                <a:spLocks noChangeAspect="1"/>
              </p:cNvSpPr>
              <p:nvPr/>
            </p:nvSpPr>
            <p:spPr bwMode="auto">
              <a:xfrm>
                <a:off x="3964" y="2504"/>
                <a:ext cx="61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1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61" h="112">
                    <a:moveTo>
                      <a:pt x="59" y="0"/>
                    </a:moveTo>
                    <a:lnTo>
                      <a:pt x="61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6" name="Freeform 118"/>
              <p:cNvSpPr>
                <a:spLocks noChangeAspect="1"/>
              </p:cNvSpPr>
              <p:nvPr/>
            </p:nvSpPr>
            <p:spPr bwMode="auto">
              <a:xfrm>
                <a:off x="3251" y="2423"/>
                <a:ext cx="32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31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0" y="31"/>
                    </a:lnTo>
                    <a:lnTo>
                      <a:pt x="31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7" name="Line 119"/>
              <p:cNvSpPr>
                <a:spLocks noChangeAspect="1" noChangeShapeType="1"/>
              </p:cNvSpPr>
              <p:nvPr/>
            </p:nvSpPr>
            <p:spPr bwMode="auto">
              <a:xfrm>
                <a:off x="3452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88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3495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89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541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0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575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1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359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32" name="Freeform 124"/>
              <p:cNvSpPr>
                <a:spLocks noChangeAspect="1"/>
              </p:cNvSpPr>
              <p:nvPr/>
            </p:nvSpPr>
            <p:spPr bwMode="auto">
              <a:xfrm>
                <a:off x="3579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5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7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5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33" name="Freeform 125"/>
              <p:cNvSpPr>
                <a:spLocks noChangeAspect="1"/>
              </p:cNvSpPr>
              <p:nvPr/>
            </p:nvSpPr>
            <p:spPr bwMode="auto">
              <a:xfrm>
                <a:off x="4010" y="2340"/>
                <a:ext cx="29" cy="2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3" y="28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28">
                    <a:moveTo>
                      <a:pt x="29" y="0"/>
                    </a:moveTo>
                    <a:lnTo>
                      <a:pt x="0" y="0"/>
                    </a:lnTo>
                    <a:lnTo>
                      <a:pt x="13" y="28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34" name="Freeform 126"/>
              <p:cNvSpPr>
                <a:spLocks noChangeAspect="1"/>
              </p:cNvSpPr>
              <p:nvPr/>
            </p:nvSpPr>
            <p:spPr bwMode="auto">
              <a:xfrm>
                <a:off x="3849" y="1561"/>
                <a:ext cx="562" cy="88"/>
              </a:xfrm>
              <a:custGeom>
                <a:avLst/>
                <a:gdLst/>
                <a:ahLst/>
                <a:cxnLst>
                  <a:cxn ang="0">
                    <a:pos x="562" y="88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8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95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3870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6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3987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7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4027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8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4062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39" name="Freeform 131"/>
              <p:cNvSpPr>
                <a:spLocks noChangeAspect="1"/>
              </p:cNvSpPr>
              <p:nvPr/>
            </p:nvSpPr>
            <p:spPr bwMode="auto">
              <a:xfrm>
                <a:off x="3849" y="1649"/>
                <a:ext cx="562" cy="87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0" name="Freeform 132"/>
              <p:cNvSpPr>
                <a:spLocks noChangeAspect="1"/>
              </p:cNvSpPr>
              <p:nvPr/>
            </p:nvSpPr>
            <p:spPr bwMode="auto">
              <a:xfrm>
                <a:off x="3849" y="1737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1" name="Freeform 133"/>
              <p:cNvSpPr>
                <a:spLocks noChangeAspect="1"/>
              </p:cNvSpPr>
              <p:nvPr/>
            </p:nvSpPr>
            <p:spPr bwMode="auto">
              <a:xfrm>
                <a:off x="3849" y="1825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  <a:cxn ang="0">
                    <a:pos x="562" y="86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  <a:lnTo>
                      <a:pt x="562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2" name="Freeform 134"/>
              <p:cNvSpPr>
                <a:spLocks noChangeAspect="1"/>
              </p:cNvSpPr>
              <p:nvPr/>
            </p:nvSpPr>
            <p:spPr bwMode="auto">
              <a:xfrm>
                <a:off x="3849" y="1825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3" name="Freeform 135"/>
              <p:cNvSpPr>
                <a:spLocks noChangeAspect="1"/>
              </p:cNvSpPr>
              <p:nvPr/>
            </p:nvSpPr>
            <p:spPr bwMode="auto">
              <a:xfrm>
                <a:off x="3849" y="1913"/>
                <a:ext cx="562" cy="87"/>
              </a:xfrm>
              <a:custGeom>
                <a:avLst/>
                <a:gdLst/>
                <a:ahLst/>
                <a:cxnLst>
                  <a:cxn ang="0">
                    <a:pos x="562" y="87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7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4" name="Freeform 136"/>
              <p:cNvSpPr>
                <a:spLocks noChangeAspect="1"/>
              </p:cNvSpPr>
              <p:nvPr/>
            </p:nvSpPr>
            <p:spPr bwMode="auto">
              <a:xfrm>
                <a:off x="3849" y="2001"/>
                <a:ext cx="562" cy="87"/>
              </a:xfrm>
              <a:custGeom>
                <a:avLst/>
                <a:gdLst/>
                <a:ahLst/>
                <a:cxnLst>
                  <a:cxn ang="0">
                    <a:pos x="562" y="87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62" y="87"/>
                  </a:cxn>
                  <a:cxn ang="0">
                    <a:pos x="562" y="87"/>
                  </a:cxn>
                </a:cxnLst>
                <a:rect l="0" t="0" r="r" b="b"/>
                <a:pathLst>
                  <a:path w="562" h="87">
                    <a:moveTo>
                      <a:pt x="562" y="87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62" y="87"/>
                    </a:lnTo>
                    <a:lnTo>
                      <a:pt x="562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5" name="Freeform 137"/>
              <p:cNvSpPr>
                <a:spLocks noChangeAspect="1"/>
              </p:cNvSpPr>
              <p:nvPr/>
            </p:nvSpPr>
            <p:spPr bwMode="auto">
              <a:xfrm>
                <a:off x="3849" y="2088"/>
                <a:ext cx="562" cy="88"/>
              </a:xfrm>
              <a:custGeom>
                <a:avLst/>
                <a:gdLst/>
                <a:ahLst/>
                <a:cxnLst>
                  <a:cxn ang="0">
                    <a:pos x="562" y="88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8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6" name="Freeform 138"/>
              <p:cNvSpPr>
                <a:spLocks noChangeAspect="1"/>
              </p:cNvSpPr>
              <p:nvPr/>
            </p:nvSpPr>
            <p:spPr bwMode="auto">
              <a:xfrm>
                <a:off x="3876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7" name="Freeform 139"/>
              <p:cNvSpPr>
                <a:spLocks noChangeAspect="1"/>
              </p:cNvSpPr>
              <p:nvPr/>
            </p:nvSpPr>
            <p:spPr bwMode="auto">
              <a:xfrm>
                <a:off x="4010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8" name="Freeform 140"/>
              <p:cNvSpPr>
                <a:spLocks noChangeAspect="1"/>
              </p:cNvSpPr>
              <p:nvPr/>
            </p:nvSpPr>
            <p:spPr bwMode="auto">
              <a:xfrm>
                <a:off x="3866" y="2615"/>
                <a:ext cx="115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92"/>
                  </a:cxn>
                  <a:cxn ang="0">
                    <a:pos x="4" y="99"/>
                  </a:cxn>
                  <a:cxn ang="0">
                    <a:pos x="6" y="107"/>
                  </a:cxn>
                  <a:cxn ang="0">
                    <a:pos x="12" y="114"/>
                  </a:cxn>
                  <a:cxn ang="0">
                    <a:pos x="18" y="122"/>
                  </a:cxn>
                  <a:cxn ang="0">
                    <a:pos x="23" y="128"/>
                  </a:cxn>
                  <a:cxn ang="0">
                    <a:pos x="31" y="132"/>
                  </a:cxn>
                  <a:cxn ang="0">
                    <a:pos x="41" y="136"/>
                  </a:cxn>
                  <a:cxn ang="0">
                    <a:pos x="48" y="137"/>
                  </a:cxn>
                  <a:cxn ang="0">
                    <a:pos x="58" y="137"/>
                  </a:cxn>
                  <a:cxn ang="0">
                    <a:pos x="67" y="137"/>
                  </a:cxn>
                  <a:cxn ang="0">
                    <a:pos x="77" y="136"/>
                  </a:cxn>
                  <a:cxn ang="0">
                    <a:pos x="85" y="132"/>
                  </a:cxn>
                  <a:cxn ang="0">
                    <a:pos x="92" y="128"/>
                  </a:cxn>
                  <a:cxn ang="0">
                    <a:pos x="98" y="122"/>
                  </a:cxn>
                  <a:cxn ang="0">
                    <a:pos x="104" y="114"/>
                  </a:cxn>
                  <a:cxn ang="0">
                    <a:pos x="110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5" y="82"/>
                  </a:cxn>
                  <a:cxn ang="0">
                    <a:pos x="115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5" h="137">
                    <a:moveTo>
                      <a:pt x="0" y="82"/>
                    </a:moveTo>
                    <a:lnTo>
                      <a:pt x="0" y="92"/>
                    </a:lnTo>
                    <a:lnTo>
                      <a:pt x="4" y="99"/>
                    </a:lnTo>
                    <a:lnTo>
                      <a:pt x="6" y="107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3" y="128"/>
                    </a:lnTo>
                    <a:lnTo>
                      <a:pt x="31" y="132"/>
                    </a:lnTo>
                    <a:lnTo>
                      <a:pt x="41" y="136"/>
                    </a:lnTo>
                    <a:lnTo>
                      <a:pt x="48" y="137"/>
                    </a:lnTo>
                    <a:lnTo>
                      <a:pt x="58" y="137"/>
                    </a:lnTo>
                    <a:lnTo>
                      <a:pt x="67" y="137"/>
                    </a:lnTo>
                    <a:lnTo>
                      <a:pt x="77" y="136"/>
                    </a:lnTo>
                    <a:lnTo>
                      <a:pt x="85" y="132"/>
                    </a:lnTo>
                    <a:lnTo>
                      <a:pt x="92" y="128"/>
                    </a:lnTo>
                    <a:lnTo>
                      <a:pt x="98" y="122"/>
                    </a:lnTo>
                    <a:lnTo>
                      <a:pt x="104" y="114"/>
                    </a:lnTo>
                    <a:lnTo>
                      <a:pt x="110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5" y="82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9" name="Freeform 141"/>
              <p:cNvSpPr>
                <a:spLocks noChangeAspect="1"/>
              </p:cNvSpPr>
              <p:nvPr/>
            </p:nvSpPr>
            <p:spPr bwMode="auto">
              <a:xfrm>
                <a:off x="3958" y="2373"/>
                <a:ext cx="133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7" y="130"/>
                  </a:cxn>
                  <a:cxn ang="0">
                    <a:pos x="87" y="129"/>
                  </a:cxn>
                  <a:cxn ang="0">
                    <a:pos x="96" y="125"/>
                  </a:cxn>
                  <a:cxn ang="0">
                    <a:pos x="106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5" y="96"/>
                  </a:cxn>
                  <a:cxn ang="0">
                    <a:pos x="129" y="86"/>
                  </a:cxn>
                  <a:cxn ang="0">
                    <a:pos x="131" y="77"/>
                  </a:cxn>
                  <a:cxn ang="0">
                    <a:pos x="133" y="65"/>
                  </a:cxn>
                  <a:cxn ang="0">
                    <a:pos x="131" y="56"/>
                  </a:cxn>
                  <a:cxn ang="0">
                    <a:pos x="129" y="44"/>
                  </a:cxn>
                  <a:cxn ang="0">
                    <a:pos x="125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6" y="12"/>
                  </a:cxn>
                  <a:cxn ang="0">
                    <a:pos x="96" y="8"/>
                  </a:cxn>
                  <a:cxn ang="0">
                    <a:pos x="87" y="2"/>
                  </a:cxn>
                  <a:cxn ang="0">
                    <a:pos x="77" y="0"/>
                  </a:cxn>
                  <a:cxn ang="0">
                    <a:pos x="65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35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4" y="27"/>
                  </a:cxn>
                  <a:cxn ang="0">
                    <a:pos x="8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8" y="96"/>
                  </a:cxn>
                  <a:cxn ang="0">
                    <a:pos x="14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5" y="125"/>
                  </a:cxn>
                  <a:cxn ang="0">
                    <a:pos x="44" y="129"/>
                  </a:cxn>
                  <a:cxn ang="0">
                    <a:pos x="56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3" h="132">
                    <a:moveTo>
                      <a:pt x="65" y="130"/>
                    </a:moveTo>
                    <a:lnTo>
                      <a:pt x="77" y="130"/>
                    </a:lnTo>
                    <a:lnTo>
                      <a:pt x="87" y="129"/>
                    </a:lnTo>
                    <a:lnTo>
                      <a:pt x="96" y="125"/>
                    </a:lnTo>
                    <a:lnTo>
                      <a:pt x="106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5" y="96"/>
                    </a:lnTo>
                    <a:lnTo>
                      <a:pt x="129" y="86"/>
                    </a:lnTo>
                    <a:lnTo>
                      <a:pt x="131" y="77"/>
                    </a:lnTo>
                    <a:lnTo>
                      <a:pt x="133" y="65"/>
                    </a:lnTo>
                    <a:lnTo>
                      <a:pt x="131" y="56"/>
                    </a:lnTo>
                    <a:lnTo>
                      <a:pt x="129" y="44"/>
                    </a:lnTo>
                    <a:lnTo>
                      <a:pt x="125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6" y="12"/>
                    </a:lnTo>
                    <a:lnTo>
                      <a:pt x="96" y="8"/>
                    </a:lnTo>
                    <a:lnTo>
                      <a:pt x="87" y="2"/>
                    </a:lnTo>
                    <a:lnTo>
                      <a:pt x="77" y="0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5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4" y="27"/>
                    </a:lnTo>
                    <a:lnTo>
                      <a:pt x="8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8" y="96"/>
                    </a:lnTo>
                    <a:lnTo>
                      <a:pt x="14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5" y="125"/>
                    </a:lnTo>
                    <a:lnTo>
                      <a:pt x="44" y="129"/>
                    </a:lnTo>
                    <a:lnTo>
                      <a:pt x="56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0" name="Line 142"/>
              <p:cNvSpPr>
                <a:spLocks noChangeAspect="1" noChangeShapeType="1"/>
              </p:cNvSpPr>
              <p:nvPr/>
            </p:nvSpPr>
            <p:spPr bwMode="auto">
              <a:xfrm>
                <a:off x="4023" y="1867"/>
                <a:ext cx="1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1" name="Freeform 143"/>
              <p:cNvSpPr>
                <a:spLocks noChangeAspect="1" noEditPoints="1"/>
              </p:cNvSpPr>
              <p:nvPr/>
            </p:nvSpPr>
            <p:spPr bwMode="auto">
              <a:xfrm>
                <a:off x="4004" y="2429"/>
                <a:ext cx="39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9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9" y="15"/>
                  </a:cxn>
                  <a:cxn ang="0">
                    <a:pos x="39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9" h="19"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9" y="15"/>
                    </a:lnTo>
                    <a:lnTo>
                      <a:pt x="39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2" name="Line 144"/>
              <p:cNvSpPr>
                <a:spLocks noChangeAspect="1" noChangeShapeType="1"/>
              </p:cNvSpPr>
              <p:nvPr/>
            </p:nvSpPr>
            <p:spPr bwMode="auto">
              <a:xfrm>
                <a:off x="3889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3" name="Freeform 145"/>
              <p:cNvSpPr>
                <a:spLocks noChangeAspect="1"/>
              </p:cNvSpPr>
              <p:nvPr/>
            </p:nvSpPr>
            <p:spPr bwMode="auto">
              <a:xfrm>
                <a:off x="3926" y="2423"/>
                <a:ext cx="3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30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0" h="31">
                    <a:moveTo>
                      <a:pt x="0" y="0"/>
                    </a:moveTo>
                    <a:lnTo>
                      <a:pt x="0" y="31"/>
                    </a:lnTo>
                    <a:lnTo>
                      <a:pt x="3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4" name="Line 146"/>
              <p:cNvSpPr>
                <a:spLocks noChangeAspect="1" noChangeShapeType="1"/>
              </p:cNvSpPr>
              <p:nvPr/>
            </p:nvSpPr>
            <p:spPr bwMode="auto">
              <a:xfrm>
                <a:off x="4127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5" name="Line 147"/>
              <p:cNvSpPr>
                <a:spLocks noChangeAspect="1" noChangeShapeType="1"/>
              </p:cNvSpPr>
              <p:nvPr/>
            </p:nvSpPr>
            <p:spPr bwMode="auto">
              <a:xfrm>
                <a:off x="184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6" name="Line 148"/>
              <p:cNvSpPr>
                <a:spLocks noChangeAspect="1" noChangeShapeType="1"/>
              </p:cNvSpPr>
              <p:nvPr/>
            </p:nvSpPr>
            <p:spPr bwMode="auto">
              <a:xfrm>
                <a:off x="256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7" name="Line 149"/>
              <p:cNvSpPr>
                <a:spLocks noChangeAspect="1" noChangeShapeType="1"/>
              </p:cNvSpPr>
              <p:nvPr/>
            </p:nvSpPr>
            <p:spPr bwMode="auto">
              <a:xfrm>
                <a:off x="3253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8" name="Line 150"/>
              <p:cNvSpPr>
                <a:spLocks noChangeAspect="1" noChangeShapeType="1"/>
              </p:cNvSpPr>
              <p:nvPr/>
            </p:nvSpPr>
            <p:spPr bwMode="auto">
              <a:xfrm>
                <a:off x="3928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9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4169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0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4215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1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4250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2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426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63" name="Freeform 155"/>
              <p:cNvSpPr>
                <a:spLocks noChangeAspect="1"/>
              </p:cNvSpPr>
              <p:nvPr/>
            </p:nvSpPr>
            <p:spPr bwMode="auto">
              <a:xfrm>
                <a:off x="4255" y="1854"/>
                <a:ext cx="27" cy="29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8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4" y="29"/>
                  </a:cxn>
                  <a:cxn ang="0">
                    <a:pos x="14" y="29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4" name="Freeform 156"/>
              <p:cNvSpPr>
                <a:spLocks noChangeAspect="1"/>
              </p:cNvSpPr>
              <p:nvPr/>
            </p:nvSpPr>
            <p:spPr bwMode="auto">
              <a:xfrm>
                <a:off x="2182" y="1867"/>
                <a:ext cx="1345" cy="1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2"/>
                  </a:cxn>
                  <a:cxn ang="0">
                    <a:pos x="1345" y="1002"/>
                  </a:cxn>
                  <a:cxn ang="0">
                    <a:pos x="1345" y="1194"/>
                  </a:cxn>
                </a:cxnLst>
                <a:rect l="0" t="0" r="r" b="b"/>
                <a:pathLst>
                  <a:path w="1345" h="1194">
                    <a:moveTo>
                      <a:pt x="0" y="0"/>
                    </a:moveTo>
                    <a:lnTo>
                      <a:pt x="0" y="1002"/>
                    </a:lnTo>
                    <a:lnTo>
                      <a:pt x="1345" y="1002"/>
                    </a:lnTo>
                    <a:lnTo>
                      <a:pt x="1345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5" name="Freeform 157"/>
              <p:cNvSpPr>
                <a:spLocks noChangeAspect="1"/>
              </p:cNvSpPr>
              <p:nvPr/>
            </p:nvSpPr>
            <p:spPr bwMode="auto">
              <a:xfrm>
                <a:off x="2872" y="1867"/>
                <a:ext cx="782" cy="1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6"/>
                  </a:cxn>
                  <a:cxn ang="0">
                    <a:pos x="782" y="916"/>
                  </a:cxn>
                  <a:cxn ang="0">
                    <a:pos x="782" y="1194"/>
                  </a:cxn>
                </a:cxnLst>
                <a:rect l="0" t="0" r="r" b="b"/>
                <a:pathLst>
                  <a:path w="782" h="1194">
                    <a:moveTo>
                      <a:pt x="0" y="0"/>
                    </a:moveTo>
                    <a:lnTo>
                      <a:pt x="0" y="916"/>
                    </a:lnTo>
                    <a:lnTo>
                      <a:pt x="782" y="916"/>
                    </a:lnTo>
                    <a:lnTo>
                      <a:pt x="782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6" name="Line 158"/>
              <p:cNvSpPr>
                <a:spLocks noChangeAspect="1" noChangeShapeType="1"/>
              </p:cNvSpPr>
              <p:nvPr/>
            </p:nvSpPr>
            <p:spPr bwMode="auto">
              <a:xfrm>
                <a:off x="3592" y="1867"/>
                <a:ext cx="2" cy="119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67" name="Freeform 159"/>
              <p:cNvSpPr>
                <a:spLocks noChangeAspect="1"/>
              </p:cNvSpPr>
              <p:nvPr/>
            </p:nvSpPr>
            <p:spPr bwMode="auto">
              <a:xfrm>
                <a:off x="3717" y="1867"/>
                <a:ext cx="552" cy="1195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2" y="1085"/>
                  </a:cxn>
                  <a:cxn ang="0">
                    <a:pos x="0" y="1085"/>
                  </a:cxn>
                  <a:cxn ang="0">
                    <a:pos x="0" y="1194"/>
                  </a:cxn>
                </a:cxnLst>
                <a:rect l="0" t="0" r="r" b="b"/>
                <a:pathLst>
                  <a:path w="552" h="1194">
                    <a:moveTo>
                      <a:pt x="552" y="0"/>
                    </a:moveTo>
                    <a:lnTo>
                      <a:pt x="552" y="1085"/>
                    </a:lnTo>
                    <a:lnTo>
                      <a:pt x="0" y="1085"/>
                    </a:lnTo>
                    <a:lnTo>
                      <a:pt x="0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8" name="Line 160"/>
              <p:cNvSpPr>
                <a:spLocks noChangeAspect="1" noChangeShapeType="1"/>
              </p:cNvSpPr>
              <p:nvPr/>
            </p:nvSpPr>
            <p:spPr bwMode="auto">
              <a:xfrm>
                <a:off x="4230" y="2239"/>
                <a:ext cx="77" cy="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29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4297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3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30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4334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71" name="Line 163"/>
              <p:cNvSpPr>
                <a:spLocks noChangeAspect="1" noChangeShapeType="1"/>
              </p:cNvSpPr>
              <p:nvPr/>
            </p:nvSpPr>
            <p:spPr bwMode="auto">
              <a:xfrm>
                <a:off x="3985" y="2239"/>
                <a:ext cx="77" cy="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32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4052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33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4089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74" name="Freeform 166"/>
              <p:cNvSpPr>
                <a:spLocks noChangeAspect="1"/>
              </p:cNvSpPr>
              <p:nvPr/>
            </p:nvSpPr>
            <p:spPr bwMode="auto">
              <a:xfrm>
                <a:off x="1354" y="2264"/>
                <a:ext cx="2572" cy="174"/>
              </a:xfrm>
              <a:custGeom>
                <a:avLst/>
                <a:gdLst/>
                <a:ahLst/>
                <a:cxnLst>
                  <a:cxn ang="0">
                    <a:pos x="2572" y="174"/>
                  </a:cxn>
                  <a:cxn ang="0">
                    <a:pos x="2441" y="174"/>
                  </a:cxn>
                  <a:cxn ang="0">
                    <a:pos x="2441" y="0"/>
                  </a:cxn>
                  <a:cxn ang="0">
                    <a:pos x="0" y="0"/>
                  </a:cxn>
                </a:cxnLst>
                <a:rect l="0" t="0" r="r" b="b"/>
                <a:pathLst>
                  <a:path w="2572" h="174">
                    <a:moveTo>
                      <a:pt x="2572" y="174"/>
                    </a:moveTo>
                    <a:lnTo>
                      <a:pt x="2441" y="174"/>
                    </a:lnTo>
                    <a:lnTo>
                      <a:pt x="244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5" name="Freeform 167"/>
              <p:cNvSpPr>
                <a:spLocks noChangeAspect="1"/>
              </p:cNvSpPr>
              <p:nvPr/>
            </p:nvSpPr>
            <p:spPr bwMode="auto">
              <a:xfrm>
                <a:off x="3044" y="2264"/>
                <a:ext cx="215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4"/>
                  </a:cxn>
                  <a:cxn ang="0">
                    <a:pos x="215" y="174"/>
                  </a:cxn>
                </a:cxnLst>
                <a:rect l="0" t="0" r="r" b="b"/>
                <a:pathLst>
                  <a:path w="215" h="174">
                    <a:moveTo>
                      <a:pt x="0" y="0"/>
                    </a:moveTo>
                    <a:lnTo>
                      <a:pt x="0" y="174"/>
                    </a:lnTo>
                    <a:lnTo>
                      <a:pt x="215" y="17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6" name="Freeform 168"/>
              <p:cNvSpPr>
                <a:spLocks noChangeAspect="1"/>
              </p:cNvSpPr>
              <p:nvPr/>
            </p:nvSpPr>
            <p:spPr bwMode="auto">
              <a:xfrm>
                <a:off x="3031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5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9" y="28"/>
                  </a:cxn>
                  <a:cxn ang="0">
                    <a:pos x="11" y="28"/>
                  </a:cxn>
                  <a:cxn ang="0">
                    <a:pos x="13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9" y="28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7" name="Freeform 169"/>
              <p:cNvSpPr>
                <a:spLocks noChangeAspect="1"/>
              </p:cNvSpPr>
              <p:nvPr/>
            </p:nvSpPr>
            <p:spPr bwMode="auto">
              <a:xfrm>
                <a:off x="2339" y="2264"/>
                <a:ext cx="238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4"/>
                  </a:cxn>
                  <a:cxn ang="0">
                    <a:pos x="238" y="174"/>
                  </a:cxn>
                </a:cxnLst>
                <a:rect l="0" t="0" r="r" b="b"/>
                <a:pathLst>
                  <a:path w="238" h="174">
                    <a:moveTo>
                      <a:pt x="0" y="0"/>
                    </a:moveTo>
                    <a:lnTo>
                      <a:pt x="0" y="174"/>
                    </a:lnTo>
                    <a:lnTo>
                      <a:pt x="238" y="17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8" name="Freeform 170"/>
              <p:cNvSpPr>
                <a:spLocks noChangeAspect="1"/>
              </p:cNvSpPr>
              <p:nvPr/>
            </p:nvSpPr>
            <p:spPr bwMode="auto">
              <a:xfrm>
                <a:off x="2326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5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7" y="26"/>
                  </a:cxn>
                  <a:cxn ang="0">
                    <a:pos x="9" y="28"/>
                  </a:cxn>
                  <a:cxn ang="0">
                    <a:pos x="11" y="28"/>
                  </a:cxn>
                  <a:cxn ang="0">
                    <a:pos x="13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7" y="26"/>
                    </a:lnTo>
                    <a:lnTo>
                      <a:pt x="9" y="28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9" name="Freeform 171"/>
              <p:cNvSpPr>
                <a:spLocks noChangeAspect="1"/>
              </p:cNvSpPr>
              <p:nvPr/>
            </p:nvSpPr>
            <p:spPr bwMode="auto">
              <a:xfrm>
                <a:off x="1339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9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8"/>
                  </a:cxn>
                  <a:cxn ang="0">
                    <a:pos x="13" y="28"/>
                  </a:cxn>
                  <a:cxn ang="0">
                    <a:pos x="15" y="28"/>
                  </a:cxn>
                  <a:cxn ang="0">
                    <a:pos x="15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8"/>
                    </a:lnTo>
                    <a:lnTo>
                      <a:pt x="13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80" name="Freeform 172"/>
              <p:cNvSpPr>
                <a:spLocks noChangeAspect="1"/>
              </p:cNvSpPr>
              <p:nvPr/>
            </p:nvSpPr>
            <p:spPr bwMode="auto">
              <a:xfrm>
                <a:off x="2521" y="3076"/>
                <a:ext cx="117" cy="161"/>
              </a:xfrm>
              <a:custGeom>
                <a:avLst/>
                <a:gdLst/>
                <a:ahLst/>
                <a:cxnLst>
                  <a:cxn ang="0">
                    <a:pos x="56" y="16"/>
                  </a:cxn>
                  <a:cxn ang="0">
                    <a:pos x="50" y="16"/>
                  </a:cxn>
                  <a:cxn ang="0">
                    <a:pos x="42" y="16"/>
                  </a:cxn>
                  <a:cxn ang="0">
                    <a:pos x="37" y="16"/>
                  </a:cxn>
                  <a:cxn ang="0">
                    <a:pos x="33" y="14"/>
                  </a:cxn>
                  <a:cxn ang="0">
                    <a:pos x="27" y="14"/>
                  </a:cxn>
                  <a:cxn ang="0">
                    <a:pos x="23" y="12"/>
                  </a:cxn>
                  <a:cxn ang="0">
                    <a:pos x="17" y="10"/>
                  </a:cxn>
                  <a:cxn ang="0">
                    <a:pos x="14" y="8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9"/>
                  </a:cxn>
                  <a:cxn ang="0">
                    <a:pos x="0" y="31"/>
                  </a:cxn>
                  <a:cxn ang="0">
                    <a:pos x="0" y="42"/>
                  </a:cxn>
                  <a:cxn ang="0">
                    <a:pos x="2" y="56"/>
                  </a:cxn>
                  <a:cxn ang="0">
                    <a:pos x="2" y="69"/>
                  </a:cxn>
                  <a:cxn ang="0">
                    <a:pos x="2" y="81"/>
                  </a:cxn>
                  <a:cxn ang="0">
                    <a:pos x="2" y="90"/>
                  </a:cxn>
                  <a:cxn ang="0">
                    <a:pos x="4" y="96"/>
                  </a:cxn>
                  <a:cxn ang="0">
                    <a:pos x="8" y="108"/>
                  </a:cxn>
                  <a:cxn ang="0">
                    <a:pos x="12" y="117"/>
                  </a:cxn>
                  <a:cxn ang="0">
                    <a:pos x="17" y="127"/>
                  </a:cxn>
                  <a:cxn ang="0">
                    <a:pos x="23" y="134"/>
                  </a:cxn>
                  <a:cxn ang="0">
                    <a:pos x="31" y="142"/>
                  </a:cxn>
                  <a:cxn ang="0">
                    <a:pos x="37" y="148"/>
                  </a:cxn>
                  <a:cxn ang="0">
                    <a:pos x="42" y="152"/>
                  </a:cxn>
                  <a:cxn ang="0">
                    <a:pos x="48" y="155"/>
                  </a:cxn>
                  <a:cxn ang="0">
                    <a:pos x="54" y="159"/>
                  </a:cxn>
                  <a:cxn ang="0">
                    <a:pos x="58" y="161"/>
                  </a:cxn>
                  <a:cxn ang="0">
                    <a:pos x="63" y="159"/>
                  </a:cxn>
                  <a:cxn ang="0">
                    <a:pos x="69" y="155"/>
                  </a:cxn>
                  <a:cxn ang="0">
                    <a:pos x="75" y="152"/>
                  </a:cxn>
                  <a:cxn ang="0">
                    <a:pos x="81" y="148"/>
                  </a:cxn>
                  <a:cxn ang="0">
                    <a:pos x="86" y="142"/>
                  </a:cxn>
                  <a:cxn ang="0">
                    <a:pos x="94" y="134"/>
                  </a:cxn>
                  <a:cxn ang="0">
                    <a:pos x="100" y="127"/>
                  </a:cxn>
                  <a:cxn ang="0">
                    <a:pos x="106" y="117"/>
                  </a:cxn>
                  <a:cxn ang="0">
                    <a:pos x="109" y="108"/>
                  </a:cxn>
                  <a:cxn ang="0">
                    <a:pos x="113" y="96"/>
                  </a:cxn>
                  <a:cxn ang="0">
                    <a:pos x="115" y="90"/>
                  </a:cxn>
                  <a:cxn ang="0">
                    <a:pos x="115" y="81"/>
                  </a:cxn>
                  <a:cxn ang="0">
                    <a:pos x="115" y="69"/>
                  </a:cxn>
                  <a:cxn ang="0">
                    <a:pos x="115" y="56"/>
                  </a:cxn>
                  <a:cxn ang="0">
                    <a:pos x="117" y="42"/>
                  </a:cxn>
                  <a:cxn ang="0">
                    <a:pos x="115" y="31"/>
                  </a:cxn>
                  <a:cxn ang="0">
                    <a:pos x="115" y="19"/>
                  </a:cxn>
                  <a:cxn ang="0">
                    <a:pos x="115" y="10"/>
                  </a:cxn>
                  <a:cxn ang="0">
                    <a:pos x="115" y="4"/>
                  </a:cxn>
                  <a:cxn ang="0">
                    <a:pos x="115" y="0"/>
                  </a:cxn>
                  <a:cxn ang="0">
                    <a:pos x="109" y="4"/>
                  </a:cxn>
                  <a:cxn ang="0">
                    <a:pos x="104" y="8"/>
                  </a:cxn>
                  <a:cxn ang="0">
                    <a:pos x="98" y="10"/>
                  </a:cxn>
                  <a:cxn ang="0">
                    <a:pos x="92" y="12"/>
                  </a:cxn>
                  <a:cxn ang="0">
                    <a:pos x="88" y="14"/>
                  </a:cxn>
                  <a:cxn ang="0">
                    <a:pos x="83" y="14"/>
                  </a:cxn>
                  <a:cxn ang="0">
                    <a:pos x="77" y="16"/>
                  </a:cxn>
                  <a:cxn ang="0">
                    <a:pos x="71" y="16"/>
                  </a:cxn>
                  <a:cxn ang="0">
                    <a:pos x="63" y="16"/>
                  </a:cxn>
                  <a:cxn ang="0">
                    <a:pos x="58" y="17"/>
                  </a:cxn>
                  <a:cxn ang="0">
                    <a:pos x="58" y="17"/>
                  </a:cxn>
                </a:cxnLst>
                <a:rect l="0" t="0" r="r" b="b"/>
                <a:pathLst>
                  <a:path w="117" h="161">
                    <a:moveTo>
                      <a:pt x="56" y="16"/>
                    </a:moveTo>
                    <a:lnTo>
                      <a:pt x="50" y="16"/>
                    </a:lnTo>
                    <a:lnTo>
                      <a:pt x="42" y="16"/>
                    </a:lnTo>
                    <a:lnTo>
                      <a:pt x="37" y="16"/>
                    </a:lnTo>
                    <a:lnTo>
                      <a:pt x="33" y="14"/>
                    </a:lnTo>
                    <a:lnTo>
                      <a:pt x="27" y="14"/>
                    </a:lnTo>
                    <a:lnTo>
                      <a:pt x="23" y="12"/>
                    </a:lnTo>
                    <a:lnTo>
                      <a:pt x="17" y="10"/>
                    </a:lnTo>
                    <a:lnTo>
                      <a:pt x="14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1"/>
                    </a:lnTo>
                    <a:lnTo>
                      <a:pt x="0" y="42"/>
                    </a:lnTo>
                    <a:lnTo>
                      <a:pt x="2" y="56"/>
                    </a:lnTo>
                    <a:lnTo>
                      <a:pt x="2" y="69"/>
                    </a:lnTo>
                    <a:lnTo>
                      <a:pt x="2" y="81"/>
                    </a:lnTo>
                    <a:lnTo>
                      <a:pt x="2" y="90"/>
                    </a:lnTo>
                    <a:lnTo>
                      <a:pt x="4" y="96"/>
                    </a:lnTo>
                    <a:lnTo>
                      <a:pt x="8" y="108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4"/>
                    </a:lnTo>
                    <a:lnTo>
                      <a:pt x="31" y="142"/>
                    </a:lnTo>
                    <a:lnTo>
                      <a:pt x="37" y="148"/>
                    </a:lnTo>
                    <a:lnTo>
                      <a:pt x="42" y="152"/>
                    </a:lnTo>
                    <a:lnTo>
                      <a:pt x="48" y="155"/>
                    </a:lnTo>
                    <a:lnTo>
                      <a:pt x="54" y="159"/>
                    </a:lnTo>
                    <a:lnTo>
                      <a:pt x="58" y="161"/>
                    </a:lnTo>
                    <a:lnTo>
                      <a:pt x="63" y="159"/>
                    </a:lnTo>
                    <a:lnTo>
                      <a:pt x="69" y="155"/>
                    </a:lnTo>
                    <a:lnTo>
                      <a:pt x="75" y="152"/>
                    </a:lnTo>
                    <a:lnTo>
                      <a:pt x="81" y="148"/>
                    </a:lnTo>
                    <a:lnTo>
                      <a:pt x="86" y="142"/>
                    </a:lnTo>
                    <a:lnTo>
                      <a:pt x="94" y="134"/>
                    </a:lnTo>
                    <a:lnTo>
                      <a:pt x="100" y="127"/>
                    </a:lnTo>
                    <a:lnTo>
                      <a:pt x="106" y="117"/>
                    </a:lnTo>
                    <a:lnTo>
                      <a:pt x="109" y="108"/>
                    </a:lnTo>
                    <a:lnTo>
                      <a:pt x="113" y="96"/>
                    </a:lnTo>
                    <a:lnTo>
                      <a:pt x="115" y="90"/>
                    </a:lnTo>
                    <a:lnTo>
                      <a:pt x="115" y="81"/>
                    </a:lnTo>
                    <a:lnTo>
                      <a:pt x="115" y="69"/>
                    </a:lnTo>
                    <a:lnTo>
                      <a:pt x="115" y="56"/>
                    </a:lnTo>
                    <a:lnTo>
                      <a:pt x="117" y="42"/>
                    </a:lnTo>
                    <a:lnTo>
                      <a:pt x="115" y="31"/>
                    </a:lnTo>
                    <a:lnTo>
                      <a:pt x="115" y="19"/>
                    </a:lnTo>
                    <a:lnTo>
                      <a:pt x="115" y="10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9" y="4"/>
                    </a:lnTo>
                    <a:lnTo>
                      <a:pt x="104" y="8"/>
                    </a:lnTo>
                    <a:lnTo>
                      <a:pt x="98" y="10"/>
                    </a:lnTo>
                    <a:lnTo>
                      <a:pt x="92" y="12"/>
                    </a:lnTo>
                    <a:lnTo>
                      <a:pt x="88" y="14"/>
                    </a:lnTo>
                    <a:lnTo>
                      <a:pt x="83" y="14"/>
                    </a:lnTo>
                    <a:lnTo>
                      <a:pt x="77" y="16"/>
                    </a:lnTo>
                    <a:lnTo>
                      <a:pt x="71" y="16"/>
                    </a:lnTo>
                    <a:lnTo>
                      <a:pt x="63" y="16"/>
                    </a:lnTo>
                    <a:lnTo>
                      <a:pt x="58" y="17"/>
                    </a:lnTo>
                    <a:lnTo>
                      <a:pt x="58" y="1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81" name="Freeform 173"/>
              <p:cNvSpPr>
                <a:spLocks noChangeAspect="1"/>
              </p:cNvSpPr>
              <p:nvPr/>
            </p:nvSpPr>
            <p:spPr bwMode="auto">
              <a:xfrm>
                <a:off x="3370" y="3061"/>
                <a:ext cx="586" cy="176"/>
              </a:xfrm>
              <a:custGeom>
                <a:avLst/>
                <a:gdLst/>
                <a:ahLst/>
                <a:cxnLst>
                  <a:cxn ang="0">
                    <a:pos x="88" y="174"/>
                  </a:cxn>
                  <a:cxn ang="0">
                    <a:pos x="75" y="174"/>
                  </a:cxn>
                  <a:cxn ang="0">
                    <a:pos x="59" y="170"/>
                  </a:cxn>
                  <a:cxn ang="0">
                    <a:pos x="48" y="167"/>
                  </a:cxn>
                  <a:cxn ang="0">
                    <a:pos x="36" y="159"/>
                  </a:cxn>
                  <a:cxn ang="0">
                    <a:pos x="27" y="149"/>
                  </a:cxn>
                  <a:cxn ang="0">
                    <a:pos x="17" y="140"/>
                  </a:cxn>
                  <a:cxn ang="0">
                    <a:pos x="10" y="128"/>
                  </a:cxn>
                  <a:cxn ang="0">
                    <a:pos x="4" y="115"/>
                  </a:cxn>
                  <a:cxn ang="0">
                    <a:pos x="2" y="101"/>
                  </a:cxn>
                  <a:cxn ang="0">
                    <a:pos x="0" y="88"/>
                  </a:cxn>
                  <a:cxn ang="0">
                    <a:pos x="2" y="73"/>
                  </a:cxn>
                  <a:cxn ang="0">
                    <a:pos x="4" y="59"/>
                  </a:cxn>
                  <a:cxn ang="0">
                    <a:pos x="10" y="48"/>
                  </a:cxn>
                  <a:cxn ang="0">
                    <a:pos x="17" y="36"/>
                  </a:cxn>
                  <a:cxn ang="0">
                    <a:pos x="27" y="25"/>
                  </a:cxn>
                  <a:cxn ang="0">
                    <a:pos x="36" y="17"/>
                  </a:cxn>
                  <a:cxn ang="0">
                    <a:pos x="48" y="10"/>
                  </a:cxn>
                  <a:cxn ang="0">
                    <a:pos x="59" y="4"/>
                  </a:cxn>
                  <a:cxn ang="0">
                    <a:pos x="75" y="2"/>
                  </a:cxn>
                  <a:cxn ang="0">
                    <a:pos x="88" y="0"/>
                  </a:cxn>
                  <a:cxn ang="0">
                    <a:pos x="498" y="0"/>
                  </a:cxn>
                  <a:cxn ang="0">
                    <a:pos x="514" y="2"/>
                  </a:cxn>
                  <a:cxn ang="0">
                    <a:pos x="527" y="4"/>
                  </a:cxn>
                  <a:cxn ang="0">
                    <a:pos x="538" y="10"/>
                  </a:cxn>
                  <a:cxn ang="0">
                    <a:pos x="550" y="17"/>
                  </a:cxn>
                  <a:cxn ang="0">
                    <a:pos x="561" y="25"/>
                  </a:cxn>
                  <a:cxn ang="0">
                    <a:pos x="569" y="36"/>
                  </a:cxn>
                  <a:cxn ang="0">
                    <a:pos x="577" y="48"/>
                  </a:cxn>
                  <a:cxn ang="0">
                    <a:pos x="583" y="59"/>
                  </a:cxn>
                  <a:cxn ang="0">
                    <a:pos x="584" y="73"/>
                  </a:cxn>
                  <a:cxn ang="0">
                    <a:pos x="586" y="88"/>
                  </a:cxn>
                  <a:cxn ang="0">
                    <a:pos x="584" y="101"/>
                  </a:cxn>
                  <a:cxn ang="0">
                    <a:pos x="583" y="115"/>
                  </a:cxn>
                  <a:cxn ang="0">
                    <a:pos x="577" y="128"/>
                  </a:cxn>
                  <a:cxn ang="0">
                    <a:pos x="569" y="140"/>
                  </a:cxn>
                  <a:cxn ang="0">
                    <a:pos x="561" y="149"/>
                  </a:cxn>
                  <a:cxn ang="0">
                    <a:pos x="550" y="159"/>
                  </a:cxn>
                  <a:cxn ang="0">
                    <a:pos x="538" y="167"/>
                  </a:cxn>
                  <a:cxn ang="0">
                    <a:pos x="527" y="170"/>
                  </a:cxn>
                  <a:cxn ang="0">
                    <a:pos x="514" y="174"/>
                  </a:cxn>
                  <a:cxn ang="0">
                    <a:pos x="498" y="176"/>
                  </a:cxn>
                  <a:cxn ang="0">
                    <a:pos x="88" y="176"/>
                  </a:cxn>
                  <a:cxn ang="0">
                    <a:pos x="88" y="176"/>
                  </a:cxn>
                </a:cxnLst>
                <a:rect l="0" t="0" r="r" b="b"/>
                <a:pathLst>
                  <a:path w="586" h="176">
                    <a:moveTo>
                      <a:pt x="88" y="174"/>
                    </a:moveTo>
                    <a:lnTo>
                      <a:pt x="75" y="174"/>
                    </a:lnTo>
                    <a:lnTo>
                      <a:pt x="59" y="170"/>
                    </a:lnTo>
                    <a:lnTo>
                      <a:pt x="48" y="167"/>
                    </a:lnTo>
                    <a:lnTo>
                      <a:pt x="36" y="159"/>
                    </a:lnTo>
                    <a:lnTo>
                      <a:pt x="27" y="149"/>
                    </a:lnTo>
                    <a:lnTo>
                      <a:pt x="17" y="140"/>
                    </a:lnTo>
                    <a:lnTo>
                      <a:pt x="10" y="128"/>
                    </a:lnTo>
                    <a:lnTo>
                      <a:pt x="4" y="115"/>
                    </a:lnTo>
                    <a:lnTo>
                      <a:pt x="2" y="101"/>
                    </a:lnTo>
                    <a:lnTo>
                      <a:pt x="0" y="88"/>
                    </a:lnTo>
                    <a:lnTo>
                      <a:pt x="2" y="73"/>
                    </a:lnTo>
                    <a:lnTo>
                      <a:pt x="4" y="59"/>
                    </a:lnTo>
                    <a:lnTo>
                      <a:pt x="10" y="48"/>
                    </a:lnTo>
                    <a:lnTo>
                      <a:pt x="17" y="36"/>
                    </a:lnTo>
                    <a:lnTo>
                      <a:pt x="27" y="25"/>
                    </a:lnTo>
                    <a:lnTo>
                      <a:pt x="36" y="17"/>
                    </a:lnTo>
                    <a:lnTo>
                      <a:pt x="48" y="10"/>
                    </a:lnTo>
                    <a:lnTo>
                      <a:pt x="59" y="4"/>
                    </a:lnTo>
                    <a:lnTo>
                      <a:pt x="75" y="2"/>
                    </a:lnTo>
                    <a:lnTo>
                      <a:pt x="88" y="0"/>
                    </a:lnTo>
                    <a:lnTo>
                      <a:pt x="498" y="0"/>
                    </a:lnTo>
                    <a:lnTo>
                      <a:pt x="514" y="2"/>
                    </a:lnTo>
                    <a:lnTo>
                      <a:pt x="527" y="4"/>
                    </a:lnTo>
                    <a:lnTo>
                      <a:pt x="538" y="10"/>
                    </a:lnTo>
                    <a:lnTo>
                      <a:pt x="550" y="17"/>
                    </a:lnTo>
                    <a:lnTo>
                      <a:pt x="561" y="25"/>
                    </a:lnTo>
                    <a:lnTo>
                      <a:pt x="569" y="36"/>
                    </a:lnTo>
                    <a:lnTo>
                      <a:pt x="577" y="48"/>
                    </a:lnTo>
                    <a:lnTo>
                      <a:pt x="583" y="59"/>
                    </a:lnTo>
                    <a:lnTo>
                      <a:pt x="584" y="73"/>
                    </a:lnTo>
                    <a:lnTo>
                      <a:pt x="586" y="88"/>
                    </a:lnTo>
                    <a:lnTo>
                      <a:pt x="584" y="101"/>
                    </a:lnTo>
                    <a:lnTo>
                      <a:pt x="583" y="115"/>
                    </a:lnTo>
                    <a:lnTo>
                      <a:pt x="577" y="128"/>
                    </a:lnTo>
                    <a:lnTo>
                      <a:pt x="569" y="140"/>
                    </a:lnTo>
                    <a:lnTo>
                      <a:pt x="561" y="149"/>
                    </a:lnTo>
                    <a:lnTo>
                      <a:pt x="550" y="159"/>
                    </a:lnTo>
                    <a:lnTo>
                      <a:pt x="538" y="167"/>
                    </a:lnTo>
                    <a:lnTo>
                      <a:pt x="527" y="170"/>
                    </a:lnTo>
                    <a:lnTo>
                      <a:pt x="514" y="174"/>
                    </a:lnTo>
                    <a:lnTo>
                      <a:pt x="498" y="176"/>
                    </a:lnTo>
                    <a:lnTo>
                      <a:pt x="88" y="176"/>
                    </a:lnTo>
                    <a:lnTo>
                      <a:pt x="88" y="17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342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3414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4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3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3452" y="3110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-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4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3477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5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349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o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3533" y="3110"/>
                <a:ext cx="1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-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7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3558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1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8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3594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 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9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611" y="3110"/>
                <a:ext cx="4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m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0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66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u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1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700" y="3110"/>
                <a:ext cx="1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l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715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3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732" y="3110"/>
                <a:ext cx="1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i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4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746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p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3782" y="3110"/>
                <a:ext cx="1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l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6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79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7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3832" y="3110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x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8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3862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o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9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3899" y="3110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r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200" name="Freeform 192"/>
              <p:cNvSpPr>
                <a:spLocks noChangeAspect="1"/>
              </p:cNvSpPr>
              <p:nvPr/>
            </p:nvSpPr>
            <p:spPr bwMode="auto">
              <a:xfrm>
                <a:off x="2594" y="2752"/>
                <a:ext cx="659" cy="340"/>
              </a:xfrm>
              <a:custGeom>
                <a:avLst/>
                <a:gdLst/>
                <a:ahLst/>
                <a:cxnLst>
                  <a:cxn ang="0">
                    <a:pos x="659" y="0"/>
                  </a:cxn>
                  <a:cxn ang="0">
                    <a:pos x="659" y="60"/>
                  </a:cxn>
                  <a:cxn ang="0">
                    <a:pos x="0" y="60"/>
                  </a:cxn>
                  <a:cxn ang="0">
                    <a:pos x="0" y="340"/>
                  </a:cxn>
                </a:cxnLst>
                <a:rect l="0" t="0" r="r" b="b"/>
                <a:pathLst>
                  <a:path w="659" h="340">
                    <a:moveTo>
                      <a:pt x="659" y="0"/>
                    </a:moveTo>
                    <a:lnTo>
                      <a:pt x="659" y="60"/>
                    </a:lnTo>
                    <a:lnTo>
                      <a:pt x="0" y="60"/>
                    </a:lnTo>
                    <a:lnTo>
                      <a:pt x="0" y="3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1" name="Line 193"/>
              <p:cNvSpPr>
                <a:spLocks noChangeAspect="1" noChangeShapeType="1"/>
              </p:cNvSpPr>
              <p:nvPr/>
            </p:nvSpPr>
            <p:spPr bwMode="auto">
              <a:xfrm>
                <a:off x="2563" y="2757"/>
                <a:ext cx="1" cy="3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202" name="Freeform 194"/>
              <p:cNvSpPr>
                <a:spLocks noChangeAspect="1"/>
              </p:cNvSpPr>
              <p:nvPr/>
            </p:nvSpPr>
            <p:spPr bwMode="auto">
              <a:xfrm>
                <a:off x="2623" y="2752"/>
                <a:ext cx="1301" cy="332"/>
              </a:xfrm>
              <a:custGeom>
                <a:avLst/>
                <a:gdLst/>
                <a:ahLst/>
                <a:cxnLst>
                  <a:cxn ang="0">
                    <a:pos x="1301" y="0"/>
                  </a:cxn>
                  <a:cxn ang="0">
                    <a:pos x="1301" y="89"/>
                  </a:cxn>
                  <a:cxn ang="0">
                    <a:pos x="0" y="89"/>
                  </a:cxn>
                  <a:cxn ang="0">
                    <a:pos x="0" y="332"/>
                  </a:cxn>
                </a:cxnLst>
                <a:rect l="0" t="0" r="r" b="b"/>
                <a:pathLst>
                  <a:path w="1301" h="332">
                    <a:moveTo>
                      <a:pt x="1301" y="0"/>
                    </a:moveTo>
                    <a:lnTo>
                      <a:pt x="1301" y="89"/>
                    </a:lnTo>
                    <a:lnTo>
                      <a:pt x="0" y="89"/>
                    </a:lnTo>
                    <a:lnTo>
                      <a:pt x="0" y="3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3" name="Freeform 195"/>
              <p:cNvSpPr>
                <a:spLocks noChangeAspect="1"/>
              </p:cNvSpPr>
              <p:nvPr/>
            </p:nvSpPr>
            <p:spPr bwMode="auto">
              <a:xfrm>
                <a:off x="1845" y="2752"/>
                <a:ext cx="690" cy="3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7"/>
                  </a:cxn>
                  <a:cxn ang="0">
                    <a:pos x="690" y="177"/>
                  </a:cxn>
                  <a:cxn ang="0">
                    <a:pos x="690" y="332"/>
                  </a:cxn>
                </a:cxnLst>
                <a:rect l="0" t="0" r="r" b="b"/>
                <a:pathLst>
                  <a:path w="690" h="332">
                    <a:moveTo>
                      <a:pt x="0" y="0"/>
                    </a:moveTo>
                    <a:lnTo>
                      <a:pt x="2" y="177"/>
                    </a:lnTo>
                    <a:lnTo>
                      <a:pt x="690" y="177"/>
                    </a:lnTo>
                    <a:lnTo>
                      <a:pt x="690" y="3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4" name="Freeform 196"/>
              <p:cNvSpPr>
                <a:spLocks noChangeAspect="1"/>
              </p:cNvSpPr>
              <p:nvPr/>
            </p:nvSpPr>
            <p:spPr bwMode="auto">
              <a:xfrm>
                <a:off x="2623" y="2901"/>
                <a:ext cx="757" cy="205"/>
              </a:xfrm>
              <a:custGeom>
                <a:avLst/>
                <a:gdLst/>
                <a:ahLst/>
                <a:cxnLst>
                  <a:cxn ang="0">
                    <a:pos x="757" y="203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05">
                    <a:moveTo>
                      <a:pt x="757" y="203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5" name="Freeform 197"/>
              <p:cNvSpPr>
                <a:spLocks noChangeAspect="1"/>
              </p:cNvSpPr>
              <p:nvPr/>
            </p:nvSpPr>
            <p:spPr bwMode="auto">
              <a:xfrm>
                <a:off x="2609" y="2886"/>
                <a:ext cx="29" cy="27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8" y="28"/>
                  </a:cxn>
                  <a:cxn ang="0">
                    <a:pos x="20" y="28"/>
                  </a:cxn>
                  <a:cxn ang="0">
                    <a:pos x="21" y="28"/>
                  </a:cxn>
                  <a:cxn ang="0">
                    <a:pos x="23" y="26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3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8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29" h="28">
                    <a:moveTo>
                      <a:pt x="14" y="28"/>
                    </a:moveTo>
                    <a:lnTo>
                      <a:pt x="18" y="28"/>
                    </a:lnTo>
                    <a:lnTo>
                      <a:pt x="20" y="28"/>
                    </a:lnTo>
                    <a:lnTo>
                      <a:pt x="21" y="28"/>
                    </a:lnTo>
                    <a:lnTo>
                      <a:pt x="23" y="26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6" name="Freeform 198"/>
              <p:cNvSpPr>
                <a:spLocks noChangeAspect="1"/>
              </p:cNvSpPr>
              <p:nvPr/>
            </p:nvSpPr>
            <p:spPr bwMode="auto">
              <a:xfrm>
                <a:off x="2594" y="2929"/>
                <a:ext cx="776" cy="206"/>
              </a:xfrm>
              <a:custGeom>
                <a:avLst/>
                <a:gdLst/>
                <a:ahLst/>
                <a:cxnLst>
                  <a:cxn ang="0">
                    <a:pos x="776" y="205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205">
                    <a:moveTo>
                      <a:pt x="776" y="205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7" name="Freeform 199"/>
              <p:cNvSpPr>
                <a:spLocks noChangeAspect="1"/>
              </p:cNvSpPr>
              <p:nvPr/>
            </p:nvSpPr>
            <p:spPr bwMode="auto">
              <a:xfrm>
                <a:off x="2579" y="2913"/>
                <a:ext cx="30" cy="31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31"/>
                  </a:cxn>
                  <a:cxn ang="0">
                    <a:pos x="19" y="29"/>
                  </a:cxn>
                  <a:cxn ang="0">
                    <a:pos x="23" y="29"/>
                  </a:cxn>
                  <a:cxn ang="0">
                    <a:pos x="25" y="27"/>
                  </a:cxn>
                  <a:cxn ang="0">
                    <a:pos x="25" y="25"/>
                  </a:cxn>
                  <a:cxn ang="0">
                    <a:pos x="27" y="25"/>
                  </a:cxn>
                  <a:cxn ang="0">
                    <a:pos x="28" y="23"/>
                  </a:cxn>
                  <a:cxn ang="0">
                    <a:pos x="28" y="21"/>
                  </a:cxn>
                  <a:cxn ang="0">
                    <a:pos x="30" y="18"/>
                  </a:cxn>
                  <a:cxn ang="0">
                    <a:pos x="30" y="16"/>
                  </a:cxn>
                  <a:cxn ang="0">
                    <a:pos x="30" y="14"/>
                  </a:cxn>
                  <a:cxn ang="0">
                    <a:pos x="28" y="12"/>
                  </a:cxn>
                  <a:cxn ang="0">
                    <a:pos x="28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9" y="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5" y="29"/>
                  </a:cxn>
                </a:cxnLst>
                <a:rect l="0" t="0" r="r" b="b"/>
                <a:pathLst>
                  <a:path w="30" h="31">
                    <a:moveTo>
                      <a:pt x="15" y="29"/>
                    </a:moveTo>
                    <a:lnTo>
                      <a:pt x="17" y="31"/>
                    </a:lnTo>
                    <a:lnTo>
                      <a:pt x="19" y="29"/>
                    </a:lnTo>
                    <a:lnTo>
                      <a:pt x="23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8" y="23"/>
                    </a:lnTo>
                    <a:lnTo>
                      <a:pt x="28" y="21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8" name="Freeform 200"/>
              <p:cNvSpPr>
                <a:spLocks noChangeAspect="1"/>
              </p:cNvSpPr>
              <p:nvPr/>
            </p:nvSpPr>
            <p:spPr bwMode="auto">
              <a:xfrm>
                <a:off x="2563" y="2957"/>
                <a:ext cx="806" cy="205"/>
              </a:xfrm>
              <a:custGeom>
                <a:avLst/>
                <a:gdLst/>
                <a:ahLst/>
                <a:cxnLst>
                  <a:cxn ang="0">
                    <a:pos x="807" y="205"/>
                  </a:cxn>
                  <a:cxn ang="0">
                    <a:pos x="499" y="205"/>
                  </a:cxn>
                  <a:cxn ang="0">
                    <a:pos x="499" y="0"/>
                  </a:cxn>
                  <a:cxn ang="0">
                    <a:pos x="0" y="0"/>
                  </a:cxn>
                </a:cxnLst>
                <a:rect l="0" t="0" r="r" b="b"/>
                <a:pathLst>
                  <a:path w="807" h="205">
                    <a:moveTo>
                      <a:pt x="807" y="205"/>
                    </a:moveTo>
                    <a:lnTo>
                      <a:pt x="499" y="205"/>
                    </a:lnTo>
                    <a:lnTo>
                      <a:pt x="49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9" name="Freeform 201"/>
              <p:cNvSpPr>
                <a:spLocks noChangeAspect="1"/>
              </p:cNvSpPr>
              <p:nvPr/>
            </p:nvSpPr>
            <p:spPr bwMode="auto">
              <a:xfrm>
                <a:off x="2550" y="294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5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5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0" name="Freeform 202"/>
              <p:cNvSpPr>
                <a:spLocks noChangeAspect="1"/>
              </p:cNvSpPr>
              <p:nvPr/>
            </p:nvSpPr>
            <p:spPr bwMode="auto">
              <a:xfrm>
                <a:off x="2535" y="2988"/>
                <a:ext cx="845" cy="206"/>
              </a:xfrm>
              <a:custGeom>
                <a:avLst/>
                <a:gdLst/>
                <a:ahLst/>
                <a:cxnLst>
                  <a:cxn ang="0">
                    <a:pos x="845" y="203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845" h="205">
                    <a:moveTo>
                      <a:pt x="845" y="203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1" name="Freeform 203"/>
              <p:cNvSpPr>
                <a:spLocks noChangeAspect="1"/>
              </p:cNvSpPr>
              <p:nvPr/>
            </p:nvSpPr>
            <p:spPr bwMode="auto">
              <a:xfrm>
                <a:off x="2519" y="2973"/>
                <a:ext cx="31" cy="29"/>
              </a:xfrm>
              <a:custGeom>
                <a:avLst/>
                <a:gdLst/>
                <a:ahLst/>
                <a:cxnLst>
                  <a:cxn ang="0">
                    <a:pos x="16" y="29"/>
                  </a:cxn>
                  <a:cxn ang="0">
                    <a:pos x="18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31" y="17"/>
                  </a:cxn>
                  <a:cxn ang="0">
                    <a:pos x="31" y="15"/>
                  </a:cxn>
                  <a:cxn ang="0">
                    <a:pos x="31" y="11"/>
                  </a:cxn>
                  <a:cxn ang="0">
                    <a:pos x="29" y="9"/>
                  </a:cxn>
                  <a:cxn ang="0">
                    <a:pos x="29" y="7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6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2" y="29"/>
                  </a:cxn>
                  <a:cxn ang="0">
                    <a:pos x="14" y="29"/>
                  </a:cxn>
                  <a:cxn ang="0">
                    <a:pos x="16" y="29"/>
                  </a:cxn>
                  <a:cxn ang="0">
                    <a:pos x="16" y="29"/>
                  </a:cxn>
                </a:cxnLst>
                <a:rect l="0" t="0" r="r" b="b"/>
                <a:pathLst>
                  <a:path w="31" h="29">
                    <a:moveTo>
                      <a:pt x="16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6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6" y="29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2" name="Freeform 204"/>
              <p:cNvSpPr>
                <a:spLocks noChangeAspect="1"/>
              </p:cNvSpPr>
              <p:nvPr/>
            </p:nvSpPr>
            <p:spPr bwMode="auto">
              <a:xfrm>
                <a:off x="2565" y="3339"/>
                <a:ext cx="29" cy="3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4" y="30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30">
                    <a:moveTo>
                      <a:pt x="29" y="0"/>
                    </a:moveTo>
                    <a:lnTo>
                      <a:pt x="0" y="0"/>
                    </a:lnTo>
                    <a:lnTo>
                      <a:pt x="14" y="3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347213" name="Line 205"/>
            <p:cNvSpPr>
              <a:spLocks noChangeAspect="1" noChangeShapeType="1"/>
            </p:cNvSpPr>
            <p:nvPr/>
          </p:nvSpPr>
          <p:spPr bwMode="auto">
            <a:xfrm flipV="1">
              <a:off x="2579" y="3237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2" name="Rectangle 206"/>
            <p:cNvSpPr>
              <a:spLocks noChangeAspect="1" noChangeArrowheads="1"/>
            </p:cNvSpPr>
            <p:nvPr/>
          </p:nvSpPr>
          <p:spPr bwMode="auto">
            <a:xfrm>
              <a:off x="2540" y="3381"/>
              <a:ext cx="3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H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3" name="Rectangle 207"/>
            <p:cNvSpPr>
              <a:spLocks noChangeAspect="1" noChangeArrowheads="1"/>
            </p:cNvSpPr>
            <p:nvPr/>
          </p:nvSpPr>
          <p:spPr bwMode="auto">
            <a:xfrm>
              <a:off x="2586" y="3381"/>
              <a:ext cx="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i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4" name="Rectangle 208"/>
            <p:cNvSpPr>
              <a:spLocks noChangeAspect="1" noChangeArrowheads="1"/>
            </p:cNvSpPr>
            <p:nvPr/>
          </p:nvSpPr>
          <p:spPr bwMode="auto">
            <a:xfrm>
              <a:off x="2600" y="3381"/>
              <a:ext cx="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t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347217" name="Freeform 209"/>
            <p:cNvSpPr>
              <a:spLocks noChangeAspect="1"/>
            </p:cNvSpPr>
            <p:nvPr/>
          </p:nvSpPr>
          <p:spPr bwMode="auto">
            <a:xfrm>
              <a:off x="3648" y="3339"/>
              <a:ext cx="32" cy="3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0"/>
                </a:cxn>
                <a:cxn ang="0">
                  <a:pos x="15" y="3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</a:cxnLst>
              <a:rect l="0" t="0" r="r" b="b"/>
              <a:pathLst>
                <a:path w="31" h="30">
                  <a:moveTo>
                    <a:pt x="29" y="0"/>
                  </a:moveTo>
                  <a:lnTo>
                    <a:pt x="0" y="0"/>
                  </a:lnTo>
                  <a:lnTo>
                    <a:pt x="15" y="3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18" name="Line 210"/>
            <p:cNvSpPr>
              <a:spLocks noChangeAspect="1" noChangeShapeType="1"/>
            </p:cNvSpPr>
            <p:nvPr/>
          </p:nvSpPr>
          <p:spPr bwMode="auto">
            <a:xfrm flipV="1">
              <a:off x="3663" y="323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7" name="Rectangle 211"/>
            <p:cNvSpPr>
              <a:spLocks noChangeAspect="1" noChangeArrowheads="1"/>
            </p:cNvSpPr>
            <p:nvPr/>
          </p:nvSpPr>
          <p:spPr bwMode="auto">
            <a:xfrm>
              <a:off x="3596" y="3381"/>
              <a:ext cx="3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D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8" name="Rectangle 212"/>
            <p:cNvSpPr>
              <a:spLocks noChangeAspect="1" noChangeArrowheads="1"/>
            </p:cNvSpPr>
            <p:nvPr/>
          </p:nvSpPr>
          <p:spPr bwMode="auto">
            <a:xfrm>
              <a:off x="3642" y="3381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a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9" name="Rectangle 213"/>
            <p:cNvSpPr>
              <a:spLocks noChangeAspect="1" noChangeArrowheads="1"/>
            </p:cNvSpPr>
            <p:nvPr/>
          </p:nvSpPr>
          <p:spPr bwMode="auto">
            <a:xfrm>
              <a:off x="3679" y="3381"/>
              <a:ext cx="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t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0" name="Rectangle 214"/>
            <p:cNvSpPr>
              <a:spLocks noChangeAspect="1" noChangeArrowheads="1"/>
            </p:cNvSpPr>
            <p:nvPr/>
          </p:nvSpPr>
          <p:spPr bwMode="auto">
            <a:xfrm>
              <a:off x="3696" y="3381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a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1" name="Rectangle 215"/>
            <p:cNvSpPr>
              <a:spLocks noChangeAspect="1" noChangeArrowheads="1"/>
            </p:cNvSpPr>
            <p:nvPr/>
          </p:nvSpPr>
          <p:spPr bwMode="auto">
            <a:xfrm>
              <a:off x="309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2" name="Rectangle 216"/>
            <p:cNvSpPr>
              <a:spLocks noChangeAspect="1" noChangeArrowheads="1"/>
            </p:cNvSpPr>
            <p:nvPr/>
          </p:nvSpPr>
          <p:spPr bwMode="auto">
            <a:xfrm>
              <a:off x="303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3" name="Rectangle 217"/>
            <p:cNvSpPr>
              <a:spLocks noChangeAspect="1" noChangeArrowheads="1"/>
            </p:cNvSpPr>
            <p:nvPr/>
          </p:nvSpPr>
          <p:spPr bwMode="auto">
            <a:xfrm>
              <a:off x="2983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4" name="Rectangle 218"/>
            <p:cNvSpPr>
              <a:spLocks noChangeAspect="1" noChangeArrowheads="1"/>
            </p:cNvSpPr>
            <p:nvPr/>
          </p:nvSpPr>
          <p:spPr bwMode="auto">
            <a:xfrm>
              <a:off x="281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5" name="Rectangle 219"/>
            <p:cNvSpPr>
              <a:spLocks noChangeAspect="1" noChangeArrowheads="1"/>
            </p:cNvSpPr>
            <p:nvPr/>
          </p:nvSpPr>
          <p:spPr bwMode="auto">
            <a:xfrm>
              <a:off x="2757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9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6" name="Rectangle 220"/>
            <p:cNvSpPr>
              <a:spLocks noChangeAspect="1" noChangeArrowheads="1"/>
            </p:cNvSpPr>
            <p:nvPr/>
          </p:nvSpPr>
          <p:spPr bwMode="auto">
            <a:xfrm>
              <a:off x="265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7" name="Rectangle 221"/>
            <p:cNvSpPr>
              <a:spLocks noChangeAspect="1" noChangeArrowheads="1"/>
            </p:cNvSpPr>
            <p:nvPr/>
          </p:nvSpPr>
          <p:spPr bwMode="auto">
            <a:xfrm>
              <a:off x="269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8" name="Rectangle 222"/>
            <p:cNvSpPr>
              <a:spLocks noChangeAspect="1" noChangeArrowheads="1"/>
            </p:cNvSpPr>
            <p:nvPr/>
          </p:nvSpPr>
          <p:spPr bwMode="auto">
            <a:xfrm>
              <a:off x="2561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9" name="Rectangle 223"/>
            <p:cNvSpPr>
              <a:spLocks noChangeAspect="1" noChangeArrowheads="1"/>
            </p:cNvSpPr>
            <p:nvPr/>
          </p:nvSpPr>
          <p:spPr bwMode="auto">
            <a:xfrm>
              <a:off x="2596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0" name="Rectangle 224"/>
            <p:cNvSpPr>
              <a:spLocks noChangeAspect="1" noChangeArrowheads="1"/>
            </p:cNvSpPr>
            <p:nvPr/>
          </p:nvSpPr>
          <p:spPr bwMode="auto">
            <a:xfrm>
              <a:off x="2462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1" name="Rectangle 225"/>
            <p:cNvSpPr>
              <a:spLocks noChangeAspect="1" noChangeArrowheads="1"/>
            </p:cNvSpPr>
            <p:nvPr/>
          </p:nvSpPr>
          <p:spPr bwMode="auto">
            <a:xfrm>
              <a:off x="2498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2" name="Rectangle 226"/>
            <p:cNvSpPr>
              <a:spLocks noChangeAspect="1" noChangeArrowheads="1"/>
            </p:cNvSpPr>
            <p:nvPr/>
          </p:nvSpPr>
          <p:spPr bwMode="auto">
            <a:xfrm>
              <a:off x="226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3" name="Rectangle 227"/>
            <p:cNvSpPr>
              <a:spLocks noChangeAspect="1" noChangeArrowheads="1"/>
            </p:cNvSpPr>
            <p:nvPr/>
          </p:nvSpPr>
          <p:spPr bwMode="auto">
            <a:xfrm>
              <a:off x="2301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4" name="Rectangle 228"/>
            <p:cNvSpPr>
              <a:spLocks noChangeAspect="1" noChangeArrowheads="1"/>
            </p:cNvSpPr>
            <p:nvPr/>
          </p:nvSpPr>
          <p:spPr bwMode="auto">
            <a:xfrm>
              <a:off x="2165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5" name="Rectangle 229"/>
            <p:cNvSpPr>
              <a:spLocks noChangeAspect="1" noChangeArrowheads="1"/>
            </p:cNvSpPr>
            <p:nvPr/>
          </p:nvSpPr>
          <p:spPr bwMode="auto">
            <a:xfrm>
              <a:off x="219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6" name="Rectangle 230"/>
            <p:cNvSpPr>
              <a:spLocks noChangeAspect="1" noChangeArrowheads="1"/>
            </p:cNvSpPr>
            <p:nvPr/>
          </p:nvSpPr>
          <p:spPr bwMode="auto">
            <a:xfrm>
              <a:off x="315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347239" name="Freeform 231"/>
            <p:cNvSpPr>
              <a:spLocks noChangeAspect="1"/>
            </p:cNvSpPr>
            <p:nvPr/>
          </p:nvSpPr>
          <p:spPr bwMode="auto">
            <a:xfrm>
              <a:off x="2914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0" name="Freeform 232"/>
            <p:cNvSpPr>
              <a:spLocks noChangeAspect="1"/>
            </p:cNvSpPr>
            <p:nvPr/>
          </p:nvSpPr>
          <p:spPr bwMode="auto">
            <a:xfrm>
              <a:off x="2954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1" name="Freeform 233"/>
            <p:cNvSpPr>
              <a:spLocks noChangeAspect="1"/>
            </p:cNvSpPr>
            <p:nvPr/>
          </p:nvSpPr>
          <p:spPr bwMode="auto">
            <a:xfrm>
              <a:off x="2874" y="952"/>
              <a:ext cx="13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9" y="11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3" h="11">
                  <a:moveTo>
                    <a:pt x="6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2" name="Freeform 234"/>
            <p:cNvSpPr>
              <a:spLocks noChangeAspect="1"/>
            </p:cNvSpPr>
            <p:nvPr/>
          </p:nvSpPr>
          <p:spPr bwMode="auto">
            <a:xfrm>
              <a:off x="2402" y="952"/>
              <a:ext cx="12" cy="11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4" y="11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3" name="Freeform 235"/>
            <p:cNvSpPr>
              <a:spLocks noChangeAspect="1"/>
            </p:cNvSpPr>
            <p:nvPr/>
          </p:nvSpPr>
          <p:spPr bwMode="auto">
            <a:xfrm>
              <a:off x="2443" y="952"/>
              <a:ext cx="12" cy="11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5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7"/>
                </a:cxn>
                <a:cxn ang="0">
                  <a:pos x="11" y="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4" y="11"/>
                </a:cxn>
              </a:cxnLst>
              <a:rect l="0" t="0" r="r" b="b"/>
              <a:pathLst>
                <a:path w="11" h="11">
                  <a:moveTo>
                    <a:pt x="4" y="11"/>
                  </a:moveTo>
                  <a:lnTo>
                    <a:pt x="5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4" name="Freeform 236"/>
            <p:cNvSpPr>
              <a:spLocks noChangeAspect="1"/>
            </p:cNvSpPr>
            <p:nvPr/>
          </p:nvSpPr>
          <p:spPr bwMode="auto">
            <a:xfrm>
              <a:off x="2362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347245" name="Line 237"/>
          <p:cNvSpPr>
            <a:spLocks noChangeShapeType="1"/>
          </p:cNvSpPr>
          <p:nvPr/>
        </p:nvSpPr>
        <p:spPr bwMode="auto">
          <a:xfrm>
            <a:off x="5875338" y="1485900"/>
            <a:ext cx="1981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6" name="Text Box 238"/>
          <p:cNvSpPr txBox="1">
            <a:spLocks noChangeArrowheads="1"/>
          </p:cNvSpPr>
          <p:nvPr/>
        </p:nvSpPr>
        <p:spPr bwMode="auto">
          <a:xfrm>
            <a:off x="7932738" y="1485900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Index</a:t>
            </a:r>
          </a:p>
          <a:p>
            <a:pPr algn="l"/>
            <a:r>
              <a:rPr lang="en-US" altLang="zh-TW" sz="1800">
                <a:ea typeface="PMingLiU" pitchFamily="18" charset="-120"/>
              </a:rPr>
              <a:t>Field</a:t>
            </a:r>
          </a:p>
        </p:txBody>
      </p:sp>
      <p:sp>
        <p:nvSpPr>
          <p:cNvPr id="5127" name="Text Box 239"/>
          <p:cNvSpPr txBox="1">
            <a:spLocks noChangeArrowheads="1"/>
          </p:cNvSpPr>
          <p:nvPr/>
        </p:nvSpPr>
        <p:spPr bwMode="auto">
          <a:xfrm>
            <a:off x="2582863" y="9906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Tag</a:t>
            </a:r>
          </a:p>
          <a:p>
            <a:pPr algn="l"/>
            <a:r>
              <a:rPr lang="en-US" altLang="zh-TW" sz="1800">
                <a:ea typeface="PMingLiU" pitchFamily="18" charset="-120"/>
              </a:rPr>
              <a:t>Field</a:t>
            </a:r>
          </a:p>
        </p:txBody>
      </p:sp>
      <p:sp>
        <p:nvSpPr>
          <p:cNvPr id="2347248" name="Line 240"/>
          <p:cNvSpPr>
            <a:spLocks noChangeShapeType="1"/>
          </p:cNvSpPr>
          <p:nvPr/>
        </p:nvSpPr>
        <p:spPr bwMode="auto">
          <a:xfrm flipH="1" flipV="1">
            <a:off x="3208338" y="1257300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9" name="Text Box 241"/>
          <p:cNvSpPr txBox="1">
            <a:spLocks noChangeArrowheads="1"/>
          </p:cNvSpPr>
          <p:nvPr/>
        </p:nvSpPr>
        <p:spPr bwMode="auto">
          <a:xfrm>
            <a:off x="457200" y="1676400"/>
            <a:ext cx="2667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zh-TW" sz="1600" dirty="0">
              <a:ea typeface="PMingLiU" pitchFamily="18" charset="-120"/>
            </a:endParaRPr>
          </a:p>
          <a:p>
            <a:pPr algn="l"/>
            <a:r>
              <a:rPr lang="en-US" altLang="zh-TW" sz="1600" dirty="0">
                <a:ea typeface="PMingLiU" pitchFamily="18" charset="-120"/>
              </a:rPr>
              <a:t>1024 block frames</a:t>
            </a:r>
          </a:p>
          <a:p>
            <a:pPr algn="l"/>
            <a:r>
              <a:rPr lang="en-US" altLang="zh-TW" sz="1600" dirty="0">
                <a:ea typeface="PMingLiU" pitchFamily="18" charset="-120"/>
              </a:rPr>
              <a:t>1 block = one </a:t>
            </a:r>
            <a:r>
              <a:rPr lang="en-US" altLang="zh-TW" sz="1600" dirty="0" smtClean="0">
                <a:ea typeface="PMingLiU" pitchFamily="18" charset="-120"/>
              </a:rPr>
              <a:t>32b word</a:t>
            </a:r>
            <a:endParaRPr lang="en-US" altLang="zh-TW" sz="1600" dirty="0">
              <a:ea typeface="PMingLiU" pitchFamily="18" charset="-120"/>
            </a:endParaRPr>
          </a:p>
          <a:p>
            <a:pPr algn="l"/>
            <a:r>
              <a:rPr lang="en-US" altLang="zh-TW" sz="1600" dirty="0">
                <a:ea typeface="PMingLiU" pitchFamily="18" charset="-120"/>
              </a:rPr>
              <a:t>4-way set associative</a:t>
            </a:r>
          </a:p>
          <a:p>
            <a:pPr algn="l"/>
            <a:r>
              <a:rPr lang="en-US" altLang="zh-TW" sz="1600" dirty="0">
                <a:ea typeface="PMingLiU" pitchFamily="18" charset="-120"/>
              </a:rPr>
              <a:t>256 sets</a:t>
            </a:r>
          </a:p>
          <a:p>
            <a:pPr algn="l"/>
            <a:endParaRPr lang="en-US" altLang="zh-TW" sz="1600" dirty="0">
              <a:ea typeface="PMingLiU" pitchFamily="18" charset="-120"/>
            </a:endParaRPr>
          </a:p>
          <a:p>
            <a:pPr algn="l"/>
            <a:r>
              <a:rPr lang="en-US" altLang="zh-TW" sz="1600" dirty="0" smtClean="0">
                <a:ea typeface="PMingLiU" pitchFamily="18" charset="-120"/>
              </a:rPr>
              <a:t>Cache for a</a:t>
            </a:r>
            <a:endParaRPr lang="en-US" altLang="zh-TW" sz="1600" dirty="0">
              <a:ea typeface="PMingLiU" pitchFamily="18" charset="-120"/>
            </a:endParaRPr>
          </a:p>
          <a:p>
            <a:pPr algn="l"/>
            <a:r>
              <a:rPr lang="en-US" altLang="zh-TW" sz="1600" dirty="0">
                <a:ea typeface="PMingLiU" pitchFamily="18" charset="-120"/>
              </a:rPr>
              <a:t>2</a:t>
            </a:r>
            <a:r>
              <a:rPr lang="en-US" altLang="zh-TW" sz="1600" baseline="30000" dirty="0">
                <a:ea typeface="PMingLiU" pitchFamily="18" charset="-120"/>
              </a:rPr>
              <a:t>32</a:t>
            </a:r>
            <a:r>
              <a:rPr lang="en-US" altLang="zh-TW" sz="1600" dirty="0">
                <a:ea typeface="PMingLiU" pitchFamily="18" charset="-120"/>
              </a:rPr>
              <a:t> bytes =  4 GB</a:t>
            </a:r>
          </a:p>
          <a:p>
            <a:pPr algn="l"/>
            <a:r>
              <a:rPr lang="en-US" altLang="zh-TW" sz="1600" dirty="0" smtClean="0">
                <a:ea typeface="PMingLiU" pitchFamily="18" charset="-120"/>
              </a:rPr>
              <a:t>memory space</a:t>
            </a:r>
            <a:endParaRPr lang="en-US" altLang="zh-TW" sz="1600" dirty="0">
              <a:ea typeface="PMingLiU" pitchFamily="18" charset="-120"/>
            </a:endParaRPr>
          </a:p>
          <a:p>
            <a:pPr algn="l"/>
            <a:endParaRPr lang="en-US" altLang="zh-TW" sz="1600" dirty="0">
              <a:ea typeface="PMingLiU" pitchFamily="18" charset="-120"/>
            </a:endParaRPr>
          </a:p>
          <a:p>
            <a:pPr algn="l"/>
            <a:endParaRPr lang="en-US" altLang="zh-TW" sz="1600" dirty="0">
              <a:ea typeface="PMingLiU" pitchFamily="18" charset="-120"/>
            </a:endParaRPr>
          </a:p>
          <a:p>
            <a:pPr algn="l"/>
            <a:endParaRPr lang="en-US" altLang="zh-TW" sz="1600" dirty="0">
              <a:ea typeface="PMingLiU" pitchFamily="18" charset="-120"/>
            </a:endParaRPr>
          </a:p>
        </p:txBody>
      </p:sp>
      <p:grpSp>
        <p:nvGrpSpPr>
          <p:cNvPr id="5130" name="Group 242"/>
          <p:cNvGrpSpPr>
            <a:grpSpLocks/>
          </p:cNvGrpSpPr>
          <p:nvPr/>
        </p:nvGrpSpPr>
        <p:grpSpPr bwMode="auto">
          <a:xfrm>
            <a:off x="592138" y="5005390"/>
            <a:ext cx="3217862" cy="709612"/>
            <a:chOff x="1488" y="3202"/>
            <a:chExt cx="2027" cy="447"/>
          </a:xfrm>
        </p:grpSpPr>
        <p:sp>
          <p:nvSpPr>
            <p:cNvPr id="2347251" name="Rectangle 243"/>
            <p:cNvSpPr>
              <a:spLocks noChangeAspect="1" noChangeArrowheads="1"/>
            </p:cNvSpPr>
            <p:nvPr/>
          </p:nvSpPr>
          <p:spPr bwMode="auto">
            <a:xfrm>
              <a:off x="1491" y="3366"/>
              <a:ext cx="202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52" name="Rectangle 244"/>
            <p:cNvSpPr>
              <a:spLocks noChangeAspect="1" noChangeArrowheads="1"/>
            </p:cNvSpPr>
            <p:nvPr/>
          </p:nvSpPr>
          <p:spPr bwMode="auto">
            <a:xfrm>
              <a:off x="1493" y="3368"/>
              <a:ext cx="1441" cy="146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53" name="Rectangle 245"/>
            <p:cNvSpPr>
              <a:spLocks noChangeAspect="1" noChangeArrowheads="1"/>
            </p:cNvSpPr>
            <p:nvPr/>
          </p:nvSpPr>
          <p:spPr bwMode="auto">
            <a:xfrm>
              <a:off x="1491" y="3373"/>
              <a:ext cx="774" cy="271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135" name="Rectangle 246"/>
            <p:cNvSpPr>
              <a:spLocks noChangeAspect="1" noChangeArrowheads="1"/>
            </p:cNvSpPr>
            <p:nvPr/>
          </p:nvSpPr>
          <p:spPr bwMode="auto">
            <a:xfrm>
              <a:off x="1718" y="3202"/>
              <a:ext cx="12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altLang="zh-TW" sz="1000" dirty="0">
                  <a:ea typeface="PMingLiU" pitchFamily="18" charset="-120"/>
                </a:rPr>
                <a:t>Block Address  =  30 bits </a:t>
              </a:r>
            </a:p>
          </p:txBody>
        </p:sp>
        <p:sp>
          <p:nvSpPr>
            <p:cNvPr id="5136" name="Rectangle 247"/>
            <p:cNvSpPr>
              <a:spLocks noChangeAspect="1" noChangeArrowheads="1"/>
            </p:cNvSpPr>
            <p:nvPr/>
          </p:nvSpPr>
          <p:spPr bwMode="auto">
            <a:xfrm>
              <a:off x="1488" y="3447"/>
              <a:ext cx="5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1000">
                  <a:ea typeface="PMingLiU" pitchFamily="18" charset="-120"/>
                </a:rPr>
                <a:t>Tag  =  22 bits</a:t>
              </a:r>
              <a:endParaRPr lang="en-US" altLang="zh-TW" sz="1000" b="0">
                <a:ea typeface="PMingLiU" pitchFamily="18" charset="-120"/>
              </a:endParaRPr>
            </a:p>
          </p:txBody>
        </p:sp>
        <p:sp>
          <p:nvSpPr>
            <p:cNvPr id="2347256" name="Rectangle 248"/>
            <p:cNvSpPr>
              <a:spLocks noChangeAspect="1" noChangeArrowheads="1"/>
            </p:cNvSpPr>
            <p:nvPr/>
          </p:nvSpPr>
          <p:spPr bwMode="auto">
            <a:xfrm>
              <a:off x="2120" y="3373"/>
              <a:ext cx="826" cy="27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138" name="Rectangle 249"/>
            <p:cNvSpPr>
              <a:spLocks noChangeAspect="1" noChangeArrowheads="1"/>
            </p:cNvSpPr>
            <p:nvPr/>
          </p:nvSpPr>
          <p:spPr bwMode="auto">
            <a:xfrm>
              <a:off x="2181" y="3443"/>
              <a:ext cx="6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1000" dirty="0">
                  <a:ea typeface="PMingLiU" pitchFamily="18" charset="-120"/>
                </a:rPr>
                <a:t>Index  = 8 bits</a:t>
              </a:r>
              <a:endParaRPr lang="en-US" altLang="zh-TW" b="0" dirty="0">
                <a:ea typeface="PMingLiU" pitchFamily="18" charset="-120"/>
              </a:endParaRPr>
            </a:p>
          </p:txBody>
        </p:sp>
        <p:sp>
          <p:nvSpPr>
            <p:cNvPr id="5139" name="Rectangle 250"/>
            <p:cNvSpPr>
              <a:spLocks noChangeAspect="1" noChangeArrowheads="1"/>
            </p:cNvSpPr>
            <p:nvPr/>
          </p:nvSpPr>
          <p:spPr bwMode="auto">
            <a:xfrm>
              <a:off x="2940" y="3373"/>
              <a:ext cx="572" cy="276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 </a:t>
              </a:r>
              <a:r>
                <a:rPr lang="en-US" altLang="zh-TW" sz="1000">
                  <a:ea typeface="PMingLiU" pitchFamily="18" charset="-120"/>
                </a:rPr>
                <a:t>Block offset </a:t>
              </a:r>
            </a:p>
            <a:p>
              <a:pPr algn="l"/>
              <a:r>
                <a:rPr lang="en-US" altLang="zh-TW" sz="1000">
                  <a:ea typeface="PMingLiU" pitchFamily="18" charset="-120"/>
                </a:rPr>
                <a:t>   =  2 bits</a:t>
              </a:r>
            </a:p>
          </p:txBody>
        </p:sp>
      </p:grpSp>
      <p:sp>
        <p:nvSpPr>
          <p:cNvPr id="5131" name="Text Box 251"/>
          <p:cNvSpPr txBox="1">
            <a:spLocks noChangeArrowheads="1"/>
          </p:cNvSpPr>
          <p:nvPr/>
        </p:nvSpPr>
        <p:spPr bwMode="auto">
          <a:xfrm>
            <a:off x="517525" y="6096000"/>
            <a:ext cx="534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Mapping Function:     Cache Set Number = (Block address) MOD (256)</a:t>
            </a:r>
            <a:endParaRPr lang="en-US" altLang="zh-TW" sz="20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2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77F4C23-4BAD-48B1-AF10-4FE2AEEB6CE8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52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6413" y="3973513"/>
            <a:ext cx="228600" cy="685800"/>
            <a:chOff x="4512" y="2688"/>
            <a:chExt cx="144" cy="432"/>
          </a:xfrm>
        </p:grpSpPr>
        <p:sp>
          <p:nvSpPr>
            <p:cNvPr id="6196" name="Line 3"/>
            <p:cNvSpPr>
              <a:spLocks noChangeShapeType="1"/>
            </p:cNvSpPr>
            <p:nvPr/>
          </p:nvSpPr>
          <p:spPr bwMode="auto">
            <a:xfrm>
              <a:off x="451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4"/>
            <p:cNvSpPr>
              <a:spLocks noChangeShapeType="1"/>
            </p:cNvSpPr>
            <p:nvPr/>
          </p:nvSpPr>
          <p:spPr bwMode="auto">
            <a:xfrm flipV="1">
              <a:off x="4656" y="2688"/>
              <a:ext cx="0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00363" y="44196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11110111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113213" y="44196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1111000011110000101011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3962400"/>
            <a:ext cx="228600" cy="1524000"/>
            <a:chOff x="1152" y="2688"/>
            <a:chExt cx="144" cy="960"/>
          </a:xfrm>
        </p:grpSpPr>
        <p:sp>
          <p:nvSpPr>
            <p:cNvPr id="6190" name="Line 8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9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1" name="Oval 14"/>
          <p:cNvSpPr>
            <a:spLocks noChangeArrowheads="1"/>
          </p:cNvSpPr>
          <p:nvPr/>
        </p:nvSpPr>
        <p:spPr bwMode="auto">
          <a:xfrm>
            <a:off x="2368550" y="44196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2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699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Fully Associative Cache Design</a:t>
            </a:r>
          </a:p>
        </p:txBody>
      </p:sp>
      <p:sp>
        <p:nvSpPr>
          <p:cNvPr id="6153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Key idea: set size of one block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1 comparator required for each block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No address decoding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Practical only for small caches due to hardware demands</a:t>
            </a:r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2900363" y="41148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00011100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4113213" y="41148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0000111100001111111101</a:t>
            </a:r>
          </a:p>
        </p:txBody>
      </p:sp>
      <p:sp>
        <p:nvSpPr>
          <p:cNvPr id="6156" name="Oval 19"/>
          <p:cNvSpPr>
            <a:spLocks noChangeArrowheads="1"/>
          </p:cNvSpPr>
          <p:nvPr/>
        </p:nvSpPr>
        <p:spPr bwMode="auto">
          <a:xfrm>
            <a:off x="2368550" y="4114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2368550" y="4419600"/>
            <a:ext cx="304800" cy="3048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8" name="Oval 21"/>
          <p:cNvSpPr>
            <a:spLocks noChangeArrowheads="1"/>
          </p:cNvSpPr>
          <p:nvPr/>
        </p:nvSpPr>
        <p:spPr bwMode="auto">
          <a:xfrm>
            <a:off x="2368550" y="47244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9" name="Oval 22"/>
          <p:cNvSpPr>
            <a:spLocks noChangeArrowheads="1"/>
          </p:cNvSpPr>
          <p:nvPr/>
        </p:nvSpPr>
        <p:spPr bwMode="auto">
          <a:xfrm>
            <a:off x="2368550" y="50292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60" name="Oval 23"/>
          <p:cNvSpPr>
            <a:spLocks noChangeArrowheads="1"/>
          </p:cNvSpPr>
          <p:nvPr/>
        </p:nvSpPr>
        <p:spPr bwMode="auto">
          <a:xfrm>
            <a:off x="2368550" y="53340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61" name="Rectangle 24"/>
          <p:cNvSpPr>
            <a:spLocks noChangeArrowheads="1"/>
          </p:cNvSpPr>
          <p:nvPr/>
        </p:nvSpPr>
        <p:spPr bwMode="auto">
          <a:xfrm>
            <a:off x="2900363" y="47244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11111110</a:t>
            </a:r>
          </a:p>
        </p:txBody>
      </p:sp>
      <p:sp>
        <p:nvSpPr>
          <p:cNvPr id="6162" name="Rectangle 25"/>
          <p:cNvSpPr>
            <a:spLocks noChangeArrowheads="1"/>
          </p:cNvSpPr>
          <p:nvPr/>
        </p:nvSpPr>
        <p:spPr bwMode="auto">
          <a:xfrm>
            <a:off x="2900363" y="50292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00000011</a:t>
            </a:r>
          </a:p>
        </p:txBody>
      </p:sp>
      <p:sp>
        <p:nvSpPr>
          <p:cNvPr id="6163" name="Rectangle 26"/>
          <p:cNvSpPr>
            <a:spLocks noChangeArrowheads="1"/>
          </p:cNvSpPr>
          <p:nvPr/>
        </p:nvSpPr>
        <p:spPr bwMode="auto">
          <a:xfrm>
            <a:off x="2900363" y="53340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11100110</a:t>
            </a:r>
          </a:p>
        </p:txBody>
      </p:sp>
      <p:sp>
        <p:nvSpPr>
          <p:cNvPr id="6164" name="Line 27"/>
          <p:cNvSpPr>
            <a:spLocks noChangeShapeType="1"/>
          </p:cNvSpPr>
          <p:nvPr/>
        </p:nvSpPr>
        <p:spPr bwMode="auto">
          <a:xfrm>
            <a:off x="2673350" y="4267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8"/>
          <p:cNvSpPr>
            <a:spLocks noChangeShapeType="1"/>
          </p:cNvSpPr>
          <p:nvPr/>
        </p:nvSpPr>
        <p:spPr bwMode="auto">
          <a:xfrm>
            <a:off x="2673350" y="54864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9"/>
          <p:cNvSpPr>
            <a:spLocks noChangeShapeType="1"/>
          </p:cNvSpPr>
          <p:nvPr/>
        </p:nvSpPr>
        <p:spPr bwMode="auto">
          <a:xfrm>
            <a:off x="2673350" y="51816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30"/>
          <p:cNvSpPr>
            <a:spLocks noChangeShapeType="1"/>
          </p:cNvSpPr>
          <p:nvPr/>
        </p:nvSpPr>
        <p:spPr bwMode="auto">
          <a:xfrm>
            <a:off x="2673350" y="45720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31"/>
          <p:cNvSpPr>
            <a:spLocks noChangeShapeType="1"/>
          </p:cNvSpPr>
          <p:nvPr/>
        </p:nvSpPr>
        <p:spPr bwMode="auto">
          <a:xfrm>
            <a:off x="2673350" y="4876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94013" y="4422775"/>
            <a:ext cx="3962400" cy="304800"/>
            <a:chOff x="1632" y="2976"/>
            <a:chExt cx="2496" cy="192"/>
          </a:xfrm>
        </p:grpSpPr>
        <p:sp>
          <p:nvSpPr>
            <p:cNvPr id="6188" name="Rectangle 33"/>
            <p:cNvSpPr>
              <a:spLocks noChangeArrowheads="1"/>
            </p:cNvSpPr>
            <p:nvPr/>
          </p:nvSpPr>
          <p:spPr bwMode="auto">
            <a:xfrm>
              <a:off x="1632" y="2976"/>
              <a:ext cx="76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>
                  <a:latin typeface="Helvetica" pitchFamily="34" charset="0"/>
                </a:rPr>
                <a:t>tag 11110111</a:t>
              </a:r>
            </a:p>
          </p:txBody>
        </p:sp>
        <p:sp>
          <p:nvSpPr>
            <p:cNvPr id="6189" name="Rectangle 34"/>
            <p:cNvSpPr>
              <a:spLocks noChangeArrowheads="1"/>
            </p:cNvSpPr>
            <p:nvPr/>
          </p:nvSpPr>
          <p:spPr bwMode="auto">
            <a:xfrm>
              <a:off x="2400" y="2976"/>
              <a:ext cx="172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>
                  <a:latin typeface="Helvetica" pitchFamily="34" charset="0"/>
                </a:rPr>
                <a:t>data 1111000011110000101011</a:t>
              </a:r>
            </a:p>
          </p:txBody>
        </p:sp>
      </p:grpSp>
      <p:sp>
        <p:nvSpPr>
          <p:cNvPr id="6170" name="Rectangle 35"/>
          <p:cNvSpPr>
            <a:spLocks noChangeArrowheads="1"/>
          </p:cNvSpPr>
          <p:nvPr/>
        </p:nvSpPr>
        <p:spPr bwMode="auto">
          <a:xfrm>
            <a:off x="4113213" y="47244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0000000000001111111100</a:t>
            </a:r>
          </a:p>
        </p:txBody>
      </p:sp>
      <p:sp>
        <p:nvSpPr>
          <p:cNvPr id="6171" name="Rectangle 36"/>
          <p:cNvSpPr>
            <a:spLocks noChangeArrowheads="1"/>
          </p:cNvSpPr>
          <p:nvPr/>
        </p:nvSpPr>
        <p:spPr bwMode="auto">
          <a:xfrm>
            <a:off x="4113213" y="50292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1110111100001110000001</a:t>
            </a:r>
          </a:p>
        </p:txBody>
      </p:sp>
      <p:sp>
        <p:nvSpPr>
          <p:cNvPr id="6172" name="Rectangle 37"/>
          <p:cNvSpPr>
            <a:spLocks noChangeArrowheads="1"/>
          </p:cNvSpPr>
          <p:nvPr/>
        </p:nvSpPr>
        <p:spPr bwMode="auto">
          <a:xfrm>
            <a:off x="4113213" y="53340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1111111111111111111111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219200" y="36274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latin typeface="Helvetica" pitchFamily="34" charset="0"/>
              </a:rPr>
              <a:t>tag in 11110111</a:t>
            </a:r>
          </a:p>
        </p:txBody>
      </p:sp>
      <p:sp>
        <p:nvSpPr>
          <p:cNvPr id="6174" name="Line 39"/>
          <p:cNvSpPr>
            <a:spLocks noChangeShapeType="1"/>
          </p:cNvSpPr>
          <p:nvPr/>
        </p:nvSpPr>
        <p:spPr bwMode="auto">
          <a:xfrm>
            <a:off x="6856413" y="4267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40"/>
          <p:cNvSpPr>
            <a:spLocks noChangeShapeType="1"/>
          </p:cNvSpPr>
          <p:nvPr/>
        </p:nvSpPr>
        <p:spPr bwMode="auto">
          <a:xfrm>
            <a:off x="6856413" y="4570413"/>
            <a:ext cx="22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41"/>
          <p:cNvSpPr>
            <a:spLocks noChangeShapeType="1"/>
          </p:cNvSpPr>
          <p:nvPr/>
        </p:nvSpPr>
        <p:spPr bwMode="auto">
          <a:xfrm>
            <a:off x="6856413" y="4873625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42"/>
          <p:cNvSpPr>
            <a:spLocks noChangeShapeType="1"/>
          </p:cNvSpPr>
          <p:nvPr/>
        </p:nvSpPr>
        <p:spPr bwMode="auto">
          <a:xfrm>
            <a:off x="6856413" y="5176838"/>
            <a:ext cx="22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43"/>
          <p:cNvSpPr>
            <a:spLocks noChangeShapeType="1"/>
          </p:cNvSpPr>
          <p:nvPr/>
        </p:nvSpPr>
        <p:spPr bwMode="auto">
          <a:xfrm>
            <a:off x="6856413" y="548005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44"/>
          <p:cNvSpPr>
            <a:spLocks noChangeShapeType="1"/>
          </p:cNvSpPr>
          <p:nvPr/>
        </p:nvSpPr>
        <p:spPr bwMode="auto">
          <a:xfrm flipV="1">
            <a:off x="7085013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5137150" y="3627438"/>
            <a:ext cx="393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latin typeface="Helvetica" pitchFamily="34" charset="0"/>
              </a:rPr>
              <a:t>data out 1111000011110000101011</a:t>
            </a:r>
          </a:p>
        </p:txBody>
      </p:sp>
      <p:grpSp>
        <p:nvGrpSpPr>
          <p:cNvPr id="6181" name="Group 46"/>
          <p:cNvGrpSpPr>
            <a:grpSpLocks/>
          </p:cNvGrpSpPr>
          <p:nvPr/>
        </p:nvGrpSpPr>
        <p:grpSpPr bwMode="auto">
          <a:xfrm>
            <a:off x="2139950" y="3962400"/>
            <a:ext cx="228600" cy="1524000"/>
            <a:chOff x="1152" y="2688"/>
            <a:chExt cx="144" cy="960"/>
          </a:xfrm>
        </p:grpSpPr>
        <p:sp>
          <p:nvSpPr>
            <p:cNvPr id="6182" name="Line 47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48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49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50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51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52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0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nimBg="1" autoUpdateAnimBg="0"/>
      <p:bldP spid="34854" grpId="0" autoUpdateAnimBg="0"/>
      <p:bldP spid="3486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90B47B9-4A24-4019-A8FF-82549BFC5FB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53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63513"/>
            <a:ext cx="7975600" cy="543739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Fully Associative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191500" cy="1528763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/>
            <a:r>
              <a:rPr lang="en-US" altLang="zh-TW" sz="2400" dirty="0" smtClean="0">
                <a:solidFill>
                  <a:schemeClr val="accent2"/>
                </a:solidFill>
                <a:ea typeface="PMingLiU" pitchFamily="18" charset="-120"/>
              </a:rPr>
              <a:t>Fully Associative Cache with N block frames</a:t>
            </a:r>
            <a:endParaRPr lang="en-US" altLang="zh-TW" sz="2400" dirty="0" smtClean="0">
              <a:ea typeface="PMingLiU" pitchFamily="18" charset="-120"/>
            </a:endParaRPr>
          </a:p>
          <a:p>
            <a:pPr marL="685800" lvl="1" indent="-190500"/>
            <a:r>
              <a:rPr lang="en-US" altLang="zh-TW" sz="2000" dirty="0" smtClean="0">
                <a:ea typeface="PMingLiU" pitchFamily="18" charset="-120"/>
              </a:rPr>
              <a:t>0 bit for cache index</a:t>
            </a:r>
          </a:p>
          <a:p>
            <a:pPr marL="685800" lvl="1" indent="-190500"/>
            <a:r>
              <a:rPr lang="en-US" altLang="zh-TW" sz="2000" dirty="0" smtClean="0">
                <a:ea typeface="PMingLiU" pitchFamily="18" charset="-120"/>
              </a:rPr>
              <a:t>Compare the </a:t>
            </a:r>
            <a:r>
              <a:rPr lang="en-US" altLang="zh-TW" sz="2000" dirty="0">
                <a:ea typeface="PMingLiU" pitchFamily="18" charset="-120"/>
              </a:rPr>
              <a:t>t</a:t>
            </a:r>
            <a:r>
              <a:rPr lang="en-US" altLang="zh-TW" sz="2000" dirty="0" smtClean="0">
                <a:ea typeface="PMingLiU" pitchFamily="18" charset="-120"/>
              </a:rPr>
              <a:t>ags of  all cache entries in parallel</a:t>
            </a:r>
          </a:p>
          <a:p>
            <a:pPr marL="685800" lvl="1" indent="-190500"/>
            <a:r>
              <a:rPr lang="en-US" altLang="zh-TW" sz="2000" dirty="0" smtClean="0">
                <a:ea typeface="PMingLiU" pitchFamily="18" charset="-120"/>
              </a:rPr>
              <a:t>Example: Block Size = 32 B blocks, we need N 27-bit comparators</a:t>
            </a:r>
          </a:p>
        </p:txBody>
      </p:sp>
      <p:sp>
        <p:nvSpPr>
          <p:cNvPr id="2348036" name="Rectangle 4"/>
          <p:cNvSpPr>
            <a:spLocks noChangeArrowheads="1"/>
          </p:cNvSpPr>
          <p:nvPr/>
        </p:nvSpPr>
        <p:spPr bwMode="auto">
          <a:xfrm>
            <a:off x="5715000" y="4038600"/>
            <a:ext cx="27940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7" name="Line 5"/>
          <p:cNvSpPr>
            <a:spLocks noChangeShapeType="1"/>
          </p:cNvSpPr>
          <p:nvPr/>
        </p:nvSpPr>
        <p:spPr bwMode="auto">
          <a:xfrm>
            <a:off x="5715000" y="43307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8" name="Line 6"/>
          <p:cNvSpPr>
            <a:spLocks noChangeShapeType="1"/>
          </p:cNvSpPr>
          <p:nvPr/>
        </p:nvSpPr>
        <p:spPr bwMode="auto">
          <a:xfrm>
            <a:off x="5715000" y="46355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9" name="Line 7"/>
          <p:cNvSpPr>
            <a:spLocks noChangeShapeType="1"/>
          </p:cNvSpPr>
          <p:nvPr/>
        </p:nvSpPr>
        <p:spPr bwMode="auto">
          <a:xfrm>
            <a:off x="5715000" y="49403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0" name="Line 8"/>
          <p:cNvSpPr>
            <a:spLocks noChangeShapeType="1"/>
          </p:cNvSpPr>
          <p:nvPr/>
        </p:nvSpPr>
        <p:spPr bwMode="auto">
          <a:xfrm>
            <a:off x="5715000" y="52451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70532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5910263" y="3714750"/>
            <a:ext cx="1241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 Cache Data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7739063" y="4019550"/>
            <a:ext cx="728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0</a:t>
            </a:r>
          </a:p>
        </p:txBody>
      </p:sp>
      <p:sp>
        <p:nvSpPr>
          <p:cNvPr id="2348044" name="Rectangle 12"/>
          <p:cNvSpPr>
            <a:spLocks noChangeArrowheads="1"/>
          </p:cNvSpPr>
          <p:nvPr/>
        </p:nvSpPr>
        <p:spPr bwMode="auto">
          <a:xfrm>
            <a:off x="609600" y="2819400"/>
            <a:ext cx="74422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7827963" y="243046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0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6608763" y="243046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4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88963" y="2430463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31</a:t>
            </a:r>
          </a:p>
        </p:txBody>
      </p:sp>
      <p:sp>
        <p:nvSpPr>
          <p:cNvPr id="2348048" name="Rectangle 16"/>
          <p:cNvSpPr>
            <a:spLocks noChangeArrowheads="1"/>
          </p:cNvSpPr>
          <p:nvPr/>
        </p:nvSpPr>
        <p:spPr bwMode="auto">
          <a:xfrm>
            <a:off x="2362200" y="4038600"/>
            <a:ext cx="29464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49" name="Line 17"/>
          <p:cNvSpPr>
            <a:spLocks noChangeShapeType="1"/>
          </p:cNvSpPr>
          <p:nvPr/>
        </p:nvSpPr>
        <p:spPr bwMode="auto">
          <a:xfrm flipH="1">
            <a:off x="2336800" y="43307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0" name="Line 18"/>
          <p:cNvSpPr>
            <a:spLocks noChangeShapeType="1"/>
          </p:cNvSpPr>
          <p:nvPr/>
        </p:nvSpPr>
        <p:spPr bwMode="auto">
          <a:xfrm flipH="1">
            <a:off x="2336800" y="46355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1" name="Line 19"/>
          <p:cNvSpPr>
            <a:spLocks noChangeShapeType="1"/>
          </p:cNvSpPr>
          <p:nvPr/>
        </p:nvSpPr>
        <p:spPr bwMode="auto">
          <a:xfrm flipH="1">
            <a:off x="2336800" y="49403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2" name="Line 20"/>
          <p:cNvSpPr>
            <a:spLocks noChangeShapeType="1"/>
          </p:cNvSpPr>
          <p:nvPr/>
        </p:nvSpPr>
        <p:spPr bwMode="auto">
          <a:xfrm flipH="1">
            <a:off x="2336800" y="52451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35480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3090863" y="2800350"/>
            <a:ext cx="2293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Cache Tag (27 bits long)</a:t>
            </a:r>
          </a:p>
        </p:txBody>
      </p:sp>
      <p:sp>
        <p:nvSpPr>
          <p:cNvPr id="2348055" name="Rectangle 23"/>
          <p:cNvSpPr>
            <a:spLocks noChangeArrowheads="1"/>
          </p:cNvSpPr>
          <p:nvPr/>
        </p:nvSpPr>
        <p:spPr bwMode="auto">
          <a:xfrm>
            <a:off x="5410200" y="4038600"/>
            <a:ext cx="2032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4995863" y="3714750"/>
            <a:ext cx="966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Valid Bit</a:t>
            </a:r>
          </a:p>
        </p:txBody>
      </p:sp>
      <p:sp>
        <p:nvSpPr>
          <p:cNvPr id="2348057" name="Line 25"/>
          <p:cNvSpPr>
            <a:spLocks noChangeShapeType="1"/>
          </p:cNvSpPr>
          <p:nvPr/>
        </p:nvSpPr>
        <p:spPr bwMode="auto">
          <a:xfrm flipH="1">
            <a:off x="5384800" y="43307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8" name="Line 26"/>
          <p:cNvSpPr>
            <a:spLocks noChangeShapeType="1"/>
          </p:cNvSpPr>
          <p:nvPr/>
        </p:nvSpPr>
        <p:spPr bwMode="auto">
          <a:xfrm flipH="1">
            <a:off x="5384800" y="46355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9" name="Line 27"/>
          <p:cNvSpPr>
            <a:spLocks noChangeShapeType="1"/>
          </p:cNvSpPr>
          <p:nvPr/>
        </p:nvSpPr>
        <p:spPr bwMode="auto">
          <a:xfrm flipH="1">
            <a:off x="5384800" y="49403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0" name="Line 28"/>
          <p:cNvSpPr>
            <a:spLocks noChangeShapeType="1"/>
          </p:cNvSpPr>
          <p:nvPr/>
        </p:nvSpPr>
        <p:spPr bwMode="auto">
          <a:xfrm flipH="1">
            <a:off x="5384800" y="52451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3768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2348062" name="Line 30"/>
          <p:cNvSpPr>
            <a:spLocks noChangeShapeType="1"/>
          </p:cNvSpPr>
          <p:nvPr/>
        </p:nvSpPr>
        <p:spPr bwMode="auto">
          <a:xfrm>
            <a:off x="77597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6977063" y="4019550"/>
            <a:ext cx="728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1</a:t>
            </a:r>
          </a:p>
        </p:txBody>
      </p:sp>
      <p:sp>
        <p:nvSpPr>
          <p:cNvPr id="2348064" name="Line 32"/>
          <p:cNvSpPr>
            <a:spLocks noChangeShapeType="1"/>
          </p:cNvSpPr>
          <p:nvPr/>
        </p:nvSpPr>
        <p:spPr bwMode="auto">
          <a:xfrm>
            <a:off x="69977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5681663" y="40195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31</a:t>
            </a:r>
          </a:p>
        </p:txBody>
      </p:sp>
      <p:sp>
        <p:nvSpPr>
          <p:cNvPr id="2348066" name="Line 34"/>
          <p:cNvSpPr>
            <a:spLocks noChangeShapeType="1"/>
          </p:cNvSpPr>
          <p:nvPr/>
        </p:nvSpPr>
        <p:spPr bwMode="auto">
          <a:xfrm>
            <a:off x="64643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 rot="-5400000">
            <a:off x="6600825" y="3933825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77390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32</a:t>
            </a:r>
          </a:p>
        </p:txBody>
      </p:sp>
      <p:sp>
        <p:nvSpPr>
          <p:cNvPr id="2348069" name="Line 37"/>
          <p:cNvSpPr>
            <a:spLocks noChangeShapeType="1"/>
          </p:cNvSpPr>
          <p:nvPr/>
        </p:nvSpPr>
        <p:spPr bwMode="auto">
          <a:xfrm>
            <a:off x="77597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69770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33</a:t>
            </a:r>
          </a:p>
        </p:txBody>
      </p:sp>
      <p:sp>
        <p:nvSpPr>
          <p:cNvPr id="2348071" name="Line 39"/>
          <p:cNvSpPr>
            <a:spLocks noChangeShapeType="1"/>
          </p:cNvSpPr>
          <p:nvPr/>
        </p:nvSpPr>
        <p:spPr bwMode="auto">
          <a:xfrm>
            <a:off x="69977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56816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63</a:t>
            </a:r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>
            <a:off x="64643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1" name="Rectangle 42"/>
          <p:cNvSpPr>
            <a:spLocks noChangeArrowheads="1"/>
          </p:cNvSpPr>
          <p:nvPr/>
        </p:nvSpPr>
        <p:spPr bwMode="auto">
          <a:xfrm rot="-5400000">
            <a:off x="6600825" y="4238625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212" name="Rectangle 43"/>
          <p:cNvSpPr>
            <a:spLocks noChangeArrowheads="1"/>
          </p:cNvSpPr>
          <p:nvPr/>
        </p:nvSpPr>
        <p:spPr bwMode="auto">
          <a:xfrm>
            <a:off x="2328863" y="3714750"/>
            <a:ext cx="1162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 Cache Tag</a:t>
            </a:r>
          </a:p>
        </p:txBody>
      </p:sp>
      <p:sp>
        <p:nvSpPr>
          <p:cNvPr id="2348076" name="Line 44"/>
          <p:cNvSpPr>
            <a:spLocks noChangeShapeType="1"/>
          </p:cNvSpPr>
          <p:nvPr/>
        </p:nvSpPr>
        <p:spPr bwMode="auto">
          <a:xfrm>
            <a:off x="6616700" y="2819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45"/>
          <p:cNvSpPr>
            <a:spLocks noChangeArrowheads="1"/>
          </p:cNvSpPr>
          <p:nvPr/>
        </p:nvSpPr>
        <p:spPr bwMode="auto">
          <a:xfrm>
            <a:off x="6672263" y="2800350"/>
            <a:ext cx="1136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Select</a:t>
            </a:r>
          </a:p>
        </p:txBody>
      </p:sp>
      <p:sp>
        <p:nvSpPr>
          <p:cNvPr id="7215" name="Rectangle 46"/>
          <p:cNvSpPr>
            <a:spLocks noChangeArrowheads="1"/>
          </p:cNvSpPr>
          <p:nvPr/>
        </p:nvSpPr>
        <p:spPr bwMode="auto">
          <a:xfrm>
            <a:off x="6824663" y="3105150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Ex: 0x01</a:t>
            </a:r>
          </a:p>
        </p:txBody>
      </p:sp>
      <p:sp>
        <p:nvSpPr>
          <p:cNvPr id="2348079" name="Oval 47"/>
          <p:cNvSpPr>
            <a:spLocks noChangeArrowheads="1"/>
          </p:cNvSpPr>
          <p:nvPr/>
        </p:nvSpPr>
        <p:spPr bwMode="auto">
          <a:xfrm>
            <a:off x="1676400" y="40386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17" name="Rectangle 48"/>
          <p:cNvSpPr>
            <a:spLocks noChangeArrowheads="1"/>
          </p:cNvSpPr>
          <p:nvPr/>
        </p:nvSpPr>
        <p:spPr bwMode="auto">
          <a:xfrm>
            <a:off x="1643063" y="40195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1" name="Line 49"/>
          <p:cNvSpPr>
            <a:spLocks noChangeShapeType="1"/>
          </p:cNvSpPr>
          <p:nvPr/>
        </p:nvSpPr>
        <p:spPr bwMode="auto">
          <a:xfrm flipH="1">
            <a:off x="1955800" y="41783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2" name="Oval 50"/>
          <p:cNvSpPr>
            <a:spLocks noChangeArrowheads="1"/>
          </p:cNvSpPr>
          <p:nvPr/>
        </p:nvSpPr>
        <p:spPr bwMode="auto">
          <a:xfrm>
            <a:off x="1676400" y="46482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20" name="Rectangle 51"/>
          <p:cNvSpPr>
            <a:spLocks noChangeArrowheads="1"/>
          </p:cNvSpPr>
          <p:nvPr/>
        </p:nvSpPr>
        <p:spPr bwMode="auto">
          <a:xfrm>
            <a:off x="1643063" y="46291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4" name="Line 52"/>
          <p:cNvSpPr>
            <a:spLocks noChangeShapeType="1"/>
          </p:cNvSpPr>
          <p:nvPr/>
        </p:nvSpPr>
        <p:spPr bwMode="auto">
          <a:xfrm flipH="1">
            <a:off x="1955800" y="47879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5" name="Oval 53"/>
          <p:cNvSpPr>
            <a:spLocks noChangeArrowheads="1"/>
          </p:cNvSpPr>
          <p:nvPr/>
        </p:nvSpPr>
        <p:spPr bwMode="auto">
          <a:xfrm>
            <a:off x="1295400" y="43434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23" name="Rectangle 54"/>
          <p:cNvSpPr>
            <a:spLocks noChangeArrowheads="1"/>
          </p:cNvSpPr>
          <p:nvPr/>
        </p:nvSpPr>
        <p:spPr bwMode="auto">
          <a:xfrm>
            <a:off x="1262063" y="43243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7" name="Line 55"/>
          <p:cNvSpPr>
            <a:spLocks noChangeShapeType="1"/>
          </p:cNvSpPr>
          <p:nvPr/>
        </p:nvSpPr>
        <p:spPr bwMode="auto">
          <a:xfrm flipH="1">
            <a:off x="1574800" y="44831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8" name="Oval 56"/>
          <p:cNvSpPr>
            <a:spLocks noChangeArrowheads="1"/>
          </p:cNvSpPr>
          <p:nvPr/>
        </p:nvSpPr>
        <p:spPr bwMode="auto">
          <a:xfrm>
            <a:off x="1295400" y="49530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89" name="Line 57"/>
          <p:cNvSpPr>
            <a:spLocks noChangeShapeType="1"/>
          </p:cNvSpPr>
          <p:nvPr/>
        </p:nvSpPr>
        <p:spPr bwMode="auto">
          <a:xfrm flipH="1">
            <a:off x="1574800" y="50927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27" name="Rectangle 58"/>
          <p:cNvSpPr>
            <a:spLocks noChangeArrowheads="1"/>
          </p:cNvSpPr>
          <p:nvPr/>
        </p:nvSpPr>
        <p:spPr bwMode="auto">
          <a:xfrm>
            <a:off x="1262063" y="49339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91" name="Line 59"/>
          <p:cNvSpPr>
            <a:spLocks noChangeShapeType="1"/>
          </p:cNvSpPr>
          <p:nvPr/>
        </p:nvSpPr>
        <p:spPr bwMode="auto">
          <a:xfrm>
            <a:off x="749300" y="2971800"/>
            <a:ext cx="0" cy="271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2" name="Line 60"/>
          <p:cNvSpPr>
            <a:spLocks noChangeShapeType="1"/>
          </p:cNvSpPr>
          <p:nvPr/>
        </p:nvSpPr>
        <p:spPr bwMode="auto">
          <a:xfrm>
            <a:off x="762000" y="50927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3" name="Line 61"/>
          <p:cNvSpPr>
            <a:spLocks noChangeShapeType="1"/>
          </p:cNvSpPr>
          <p:nvPr/>
        </p:nvSpPr>
        <p:spPr bwMode="auto">
          <a:xfrm>
            <a:off x="762000" y="44831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4" name="Line 62"/>
          <p:cNvSpPr>
            <a:spLocks noChangeShapeType="1"/>
          </p:cNvSpPr>
          <p:nvPr/>
        </p:nvSpPr>
        <p:spPr bwMode="auto">
          <a:xfrm>
            <a:off x="762000" y="47879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5" name="Line 63"/>
          <p:cNvSpPr>
            <a:spLocks noChangeShapeType="1"/>
          </p:cNvSpPr>
          <p:nvPr/>
        </p:nvSpPr>
        <p:spPr bwMode="auto">
          <a:xfrm>
            <a:off x="762000" y="41783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6" name="Oval 64"/>
          <p:cNvSpPr>
            <a:spLocks noChangeArrowheads="1"/>
          </p:cNvSpPr>
          <p:nvPr/>
        </p:nvSpPr>
        <p:spPr bwMode="auto">
          <a:xfrm>
            <a:off x="1295400" y="55626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97" name="Line 65"/>
          <p:cNvSpPr>
            <a:spLocks noChangeShapeType="1"/>
          </p:cNvSpPr>
          <p:nvPr/>
        </p:nvSpPr>
        <p:spPr bwMode="auto">
          <a:xfrm flipH="1">
            <a:off x="1574800" y="57023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35" name="Rectangle 66"/>
          <p:cNvSpPr>
            <a:spLocks noChangeArrowheads="1"/>
          </p:cNvSpPr>
          <p:nvPr/>
        </p:nvSpPr>
        <p:spPr bwMode="auto">
          <a:xfrm>
            <a:off x="1262063" y="55435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99" name="Line 67"/>
          <p:cNvSpPr>
            <a:spLocks noChangeShapeType="1"/>
          </p:cNvSpPr>
          <p:nvPr/>
        </p:nvSpPr>
        <p:spPr bwMode="auto">
          <a:xfrm>
            <a:off x="762000" y="57023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100" name="Line 68"/>
          <p:cNvSpPr>
            <a:spLocks noChangeShapeType="1"/>
          </p:cNvSpPr>
          <p:nvPr/>
        </p:nvSpPr>
        <p:spPr bwMode="auto">
          <a:xfrm>
            <a:off x="7378700" y="34290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546225" y="5232400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dirty="0">
                <a:ea typeface="PMingLiU" pitchFamily="18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1026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BF1484E-ED28-486F-A877-DC2A06CB6E24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54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727075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defRPr/>
            </a:pPr>
            <a:r>
              <a:rPr lang="en-US" altLang="zh-TW" sz="36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Unified vs. Separate Level 1 Cache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89000"/>
            <a:ext cx="8382000" cy="5283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1600" dirty="0" smtClean="0">
                <a:ea typeface="PMingLiU" pitchFamily="18" charset="-120"/>
              </a:rPr>
              <a:t>Unified Level 1 Cache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PMingLiU" pitchFamily="18" charset="-120"/>
              </a:rPr>
              <a:t>        A single level 1 cache is used for both instructions and data.</a:t>
            </a:r>
          </a:p>
          <a:p>
            <a:pPr eaLnBrk="1" hangingPunct="1"/>
            <a:r>
              <a:rPr lang="en-US" altLang="zh-TW" sz="1600" dirty="0" smtClean="0">
                <a:ea typeface="PMingLiU" pitchFamily="18" charset="-120"/>
              </a:rPr>
              <a:t>Separate  instruction/data Level 1 caches (Harvard  Memory Architecture):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PMingLiU" pitchFamily="18" charset="-120"/>
              </a:rPr>
              <a:t>        The level 1 (L</a:t>
            </a:r>
            <a:r>
              <a:rPr lang="en-US" altLang="zh-TW" sz="1600" baseline="-25000" dirty="0" smtClean="0">
                <a:ea typeface="PMingLiU" pitchFamily="18" charset="-120"/>
              </a:rPr>
              <a:t>1</a:t>
            </a:r>
            <a:r>
              <a:rPr lang="en-US" altLang="zh-TW" sz="1600" dirty="0" smtClean="0">
                <a:ea typeface="PMingLiU" pitchFamily="18" charset="-120"/>
              </a:rPr>
              <a:t>) cache is split into two caches, one for instructions (instruction cache,  L</a:t>
            </a:r>
            <a:r>
              <a:rPr lang="en-US" altLang="zh-TW" sz="1600" baseline="-25000" dirty="0" smtClean="0">
                <a:ea typeface="PMingLiU" pitchFamily="18" charset="-120"/>
              </a:rPr>
              <a:t>1 </a:t>
            </a:r>
            <a:r>
              <a:rPr lang="en-US" altLang="zh-TW" sz="1600" dirty="0" smtClean="0">
                <a:ea typeface="PMingLiU" pitchFamily="18" charset="-120"/>
              </a:rPr>
              <a:t>I-cache) and the other for data (data cache,  L</a:t>
            </a:r>
            <a:r>
              <a:rPr lang="en-US" altLang="zh-TW" sz="1600" baseline="-25000" dirty="0" smtClean="0">
                <a:ea typeface="PMingLiU" pitchFamily="18" charset="-120"/>
              </a:rPr>
              <a:t>1  </a:t>
            </a:r>
            <a:r>
              <a:rPr lang="en-US" altLang="zh-TW" sz="1600" dirty="0" smtClean="0">
                <a:ea typeface="PMingLiU" pitchFamily="18" charset="-120"/>
              </a:rPr>
              <a:t>D-cache).  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320800" y="2819400"/>
            <a:ext cx="2565400" cy="2654300"/>
            <a:chOff x="496" y="1428"/>
            <a:chExt cx="1616" cy="1672"/>
          </a:xfrm>
        </p:grpSpPr>
        <p:sp>
          <p:nvSpPr>
            <p:cNvPr id="8213" name="Rectangle 5"/>
            <p:cNvSpPr>
              <a:spLocks noChangeArrowheads="1"/>
            </p:cNvSpPr>
            <p:nvPr/>
          </p:nvSpPr>
          <p:spPr bwMode="auto">
            <a:xfrm>
              <a:off x="592" y="1676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024" y="1823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Control</a:t>
              </a:r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592" y="2300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623" y="2469"/>
              <a:ext cx="6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Datapath</a:t>
              </a:r>
            </a:p>
          </p:txBody>
        </p:sp>
        <p:sp>
          <p:nvSpPr>
            <p:cNvPr id="8217" name="Rectangle 9"/>
            <p:cNvSpPr>
              <a:spLocks noChangeArrowheads="1"/>
            </p:cNvSpPr>
            <p:nvPr/>
          </p:nvSpPr>
          <p:spPr bwMode="auto">
            <a:xfrm>
              <a:off x="496" y="1436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1103" y="1428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19" name="Rectangle 11"/>
            <p:cNvSpPr>
              <a:spLocks noChangeArrowheads="1"/>
            </p:cNvSpPr>
            <p:nvPr/>
          </p:nvSpPr>
          <p:spPr bwMode="auto">
            <a:xfrm>
              <a:off x="1216" y="2348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 rot="5400000">
              <a:off x="1020" y="2548"/>
              <a:ext cx="6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Registers</a:t>
              </a:r>
            </a:p>
          </p:txBody>
        </p:sp>
        <p:sp>
          <p:nvSpPr>
            <p:cNvPr id="8221" name="Rectangle 13"/>
            <p:cNvSpPr>
              <a:spLocks noChangeArrowheads="1"/>
            </p:cNvSpPr>
            <p:nvPr/>
          </p:nvSpPr>
          <p:spPr bwMode="auto">
            <a:xfrm>
              <a:off x="1600" y="2348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22" name="Text Box 14"/>
            <p:cNvSpPr txBox="1">
              <a:spLocks noChangeArrowheads="1"/>
            </p:cNvSpPr>
            <p:nvPr/>
          </p:nvSpPr>
          <p:spPr bwMode="auto">
            <a:xfrm>
              <a:off x="1566" y="2327"/>
              <a:ext cx="42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ea typeface="PMingLiU" pitchFamily="18" charset="-120"/>
                </a:rPr>
                <a:t>Unified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Level 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One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Cache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    L</a:t>
              </a:r>
              <a:r>
                <a:rPr lang="en-US" altLang="zh-TW" sz="1200" baseline="-25000">
                  <a:ea typeface="PMingLiU" pitchFamily="18" charset="-120"/>
                </a:rPr>
                <a:t>1</a:t>
              </a:r>
              <a:endParaRPr lang="en-US" altLang="zh-TW" sz="1200">
                <a:ea typeface="PMingLiU" pitchFamily="18" charset="-120"/>
              </a:endParaRPr>
            </a:p>
          </p:txBody>
        </p:sp>
      </p:grpSp>
      <p:grpSp>
        <p:nvGrpSpPr>
          <p:cNvPr id="8198" name="Group 15"/>
          <p:cNvGrpSpPr>
            <a:grpSpLocks/>
          </p:cNvGrpSpPr>
          <p:nvPr/>
        </p:nvGrpSpPr>
        <p:grpSpPr bwMode="auto">
          <a:xfrm>
            <a:off x="5283200" y="2895600"/>
            <a:ext cx="2565400" cy="2654300"/>
            <a:chOff x="2800" y="2064"/>
            <a:chExt cx="1616" cy="1672"/>
          </a:xfrm>
        </p:grpSpPr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2896" y="2312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2" name="Rectangle 17"/>
            <p:cNvSpPr>
              <a:spLocks noChangeArrowheads="1"/>
            </p:cNvSpPr>
            <p:nvPr/>
          </p:nvSpPr>
          <p:spPr bwMode="auto">
            <a:xfrm>
              <a:off x="3328" y="2459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Control</a:t>
              </a:r>
            </a:p>
          </p:txBody>
        </p:sp>
        <p:sp>
          <p:nvSpPr>
            <p:cNvPr id="8203" name="Rectangle 18"/>
            <p:cNvSpPr>
              <a:spLocks noChangeArrowheads="1"/>
            </p:cNvSpPr>
            <p:nvPr/>
          </p:nvSpPr>
          <p:spPr bwMode="auto">
            <a:xfrm>
              <a:off x="2896" y="2936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4" name="Rectangle 19"/>
            <p:cNvSpPr>
              <a:spLocks noChangeArrowheads="1"/>
            </p:cNvSpPr>
            <p:nvPr/>
          </p:nvSpPr>
          <p:spPr bwMode="auto">
            <a:xfrm>
              <a:off x="2927" y="3105"/>
              <a:ext cx="6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Datapath</a:t>
              </a:r>
            </a:p>
          </p:txBody>
        </p:sp>
        <p:sp>
          <p:nvSpPr>
            <p:cNvPr id="8205" name="Rectangle 20"/>
            <p:cNvSpPr>
              <a:spLocks noChangeArrowheads="1"/>
            </p:cNvSpPr>
            <p:nvPr/>
          </p:nvSpPr>
          <p:spPr bwMode="auto">
            <a:xfrm>
              <a:off x="2800" y="2072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6" name="Rectangle 21"/>
            <p:cNvSpPr>
              <a:spLocks noChangeArrowheads="1"/>
            </p:cNvSpPr>
            <p:nvPr/>
          </p:nvSpPr>
          <p:spPr bwMode="auto">
            <a:xfrm>
              <a:off x="3407" y="2064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07" name="Rectangle 22"/>
            <p:cNvSpPr>
              <a:spLocks noChangeArrowheads="1"/>
            </p:cNvSpPr>
            <p:nvPr/>
          </p:nvSpPr>
          <p:spPr bwMode="auto">
            <a:xfrm>
              <a:off x="3520" y="2984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8" name="Rectangle 23"/>
            <p:cNvSpPr>
              <a:spLocks noChangeArrowheads="1"/>
            </p:cNvSpPr>
            <p:nvPr/>
          </p:nvSpPr>
          <p:spPr bwMode="auto">
            <a:xfrm rot="5400000">
              <a:off x="3324" y="3184"/>
              <a:ext cx="6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Registers</a:t>
              </a:r>
            </a:p>
          </p:txBody>
        </p:sp>
        <p:sp>
          <p:nvSpPr>
            <p:cNvPr id="8209" name="Rectangle 24"/>
            <p:cNvSpPr>
              <a:spLocks noChangeArrowheads="1"/>
            </p:cNvSpPr>
            <p:nvPr/>
          </p:nvSpPr>
          <p:spPr bwMode="auto">
            <a:xfrm>
              <a:off x="3904" y="2984"/>
              <a:ext cx="4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0" name="Rectangle 25"/>
            <p:cNvSpPr>
              <a:spLocks noChangeArrowheads="1"/>
            </p:cNvSpPr>
            <p:nvPr/>
          </p:nvSpPr>
          <p:spPr bwMode="auto">
            <a:xfrm>
              <a:off x="3904" y="3360"/>
              <a:ext cx="4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1" name="Text Box 26"/>
            <p:cNvSpPr txBox="1">
              <a:spLocks noChangeArrowheads="1"/>
            </p:cNvSpPr>
            <p:nvPr/>
          </p:nvSpPr>
          <p:spPr bwMode="auto">
            <a:xfrm>
              <a:off x="3910" y="3010"/>
              <a:ext cx="3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ea typeface="PMingLiU" pitchFamily="18" charset="-120"/>
                </a:rPr>
                <a:t>L</a:t>
              </a:r>
              <a:r>
                <a:rPr lang="en-US" altLang="zh-TW" sz="1000" baseline="-25000">
                  <a:ea typeface="PMingLiU" pitchFamily="18" charset="-120"/>
                </a:rPr>
                <a:t>1</a:t>
              </a:r>
              <a:endParaRPr lang="en-US" altLang="zh-TW" sz="1000">
                <a:ea typeface="PMingLiU" pitchFamily="18" charset="-120"/>
              </a:endParaRPr>
            </a:p>
            <a:p>
              <a:pPr algn="l"/>
              <a:r>
                <a:rPr lang="en-US" altLang="zh-TW" sz="1000">
                  <a:ea typeface="PMingLiU" pitchFamily="18" charset="-120"/>
                </a:rPr>
                <a:t>I-cache</a:t>
              </a:r>
              <a:endParaRPr lang="en-US" altLang="zh-TW" sz="1200" b="0">
                <a:ea typeface="PMingLiU" pitchFamily="18" charset="-120"/>
              </a:endParaRPr>
            </a:p>
          </p:txBody>
        </p:sp>
        <p:sp>
          <p:nvSpPr>
            <p:cNvPr id="8212" name="Text Box 27"/>
            <p:cNvSpPr txBox="1">
              <a:spLocks noChangeArrowheads="1"/>
            </p:cNvSpPr>
            <p:nvPr/>
          </p:nvSpPr>
          <p:spPr bwMode="auto">
            <a:xfrm>
              <a:off x="3912" y="3378"/>
              <a:ext cx="3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ea typeface="PMingLiU" pitchFamily="18" charset="-120"/>
                </a:rPr>
                <a:t>L</a:t>
              </a:r>
              <a:r>
                <a:rPr lang="en-US" altLang="zh-TW" sz="1000" baseline="-25000">
                  <a:ea typeface="PMingLiU" pitchFamily="18" charset="-120"/>
                </a:rPr>
                <a:t>1</a:t>
              </a:r>
              <a:endParaRPr lang="en-US" altLang="zh-TW" sz="1000">
                <a:ea typeface="PMingLiU" pitchFamily="18" charset="-120"/>
              </a:endParaRPr>
            </a:p>
            <a:p>
              <a:pPr algn="l"/>
              <a:r>
                <a:rPr lang="en-US" altLang="zh-TW" sz="1000">
                  <a:ea typeface="PMingLiU" pitchFamily="18" charset="-120"/>
                </a:rPr>
                <a:t>D-cache</a:t>
              </a:r>
              <a:endParaRPr lang="en-US" altLang="zh-TW" sz="1200" b="0">
                <a:ea typeface="PMingLiU" pitchFamily="18" charset="-120"/>
              </a:endParaRPr>
            </a:p>
          </p:txBody>
        </p:sp>
      </p:grpSp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1358900" y="56769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       Unified Level 1 Cache</a:t>
            </a:r>
          </a:p>
        </p:txBody>
      </p:sp>
      <p:sp>
        <p:nvSpPr>
          <p:cNvPr id="8200" name="Text Box 29"/>
          <p:cNvSpPr txBox="1">
            <a:spLocks noChangeArrowheads="1"/>
          </p:cNvSpPr>
          <p:nvPr/>
        </p:nvSpPr>
        <p:spPr bwMode="auto">
          <a:xfrm>
            <a:off x="5372100" y="5638800"/>
            <a:ext cx="247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       Separate Level 1 Caches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 (Harvard  Memory Architecture) </a:t>
            </a:r>
          </a:p>
        </p:txBody>
      </p:sp>
    </p:spTree>
    <p:extLst>
      <p:ext uri="{BB962C8B-B14F-4D97-AF65-F5344CB8AC3E}">
        <p14:creationId xmlns:p14="http://schemas.microsoft.com/office/powerpoint/2010/main" val="28194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8C7B69-953D-4343-914B-9DE70D0CABC3}" type="slidenum">
              <a:rPr lang="en-US" altLang="zh-TW" smtClean="0"/>
              <a:pPr eaLnBrk="1" hangingPunct="1"/>
              <a:t>55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FF3300"/>
                </a:solidFill>
                <a:ea typeface="PMingLiU" pitchFamily="18" charset="-120"/>
              </a:rPr>
              <a:t>Why have separate caches?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Bandwidth: lets us access instructions and data in parallel (less structural hazards)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Most programs don’t modify their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I-Cache can be simpler than D-Cache, since instruction references are never writes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Instruction stream has high locality of reference, can get higher hit rates with small cache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Data references never interfere with instruction references</a:t>
            </a:r>
          </a:p>
        </p:txBody>
      </p:sp>
    </p:spTree>
    <p:extLst>
      <p:ext uri="{BB962C8B-B14F-4D97-AF65-F5344CB8AC3E}">
        <p14:creationId xmlns:p14="http://schemas.microsoft.com/office/powerpoint/2010/main" val="1472058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8B331E-2AAE-46BA-8E55-4E91A671D106}" type="slidenum">
              <a:rPr lang="en-US" altLang="zh-TW" sz="1400" smtClean="0">
                <a:latin typeface="Comic Sans MS" pitchFamily="66" charset="0"/>
              </a:rPr>
              <a:pPr/>
              <a:t>56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5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08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Cache Replacement Policy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203825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altLang="zh-TW" sz="2400" dirty="0" smtClean="0">
                <a:ea typeface="PMingLiU" pitchFamily="18" charset="-120"/>
              </a:rPr>
              <a:t>When a cache miss occurs the cache controller may have to select a block of cache data to be removed from a cache block frame and replaced with the requested data, such a block is usually selected by one of two methods (for direct mapped cache, there is only one choice):</a:t>
            </a:r>
          </a:p>
          <a:p>
            <a:pPr lvl="1"/>
            <a:r>
              <a:rPr lang="en-US" altLang="zh-TW" sz="2000" b="1" dirty="0" smtClean="0">
                <a:solidFill>
                  <a:srgbClr val="0000CC"/>
                </a:solidFill>
                <a:ea typeface="PMingLiU" pitchFamily="18" charset="-120"/>
              </a:rPr>
              <a:t>Random:</a:t>
            </a:r>
            <a:r>
              <a:rPr lang="en-US" altLang="zh-TW" sz="2000" b="1" dirty="0" smtClean="0">
                <a:ea typeface="PMingLiU" pitchFamily="18" charset="-120"/>
              </a:rPr>
              <a:t> 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Any block is randomly selected for replacement providing uniform allocation.</a:t>
            </a:r>
          </a:p>
          <a:p>
            <a:pPr lvl="2"/>
            <a:r>
              <a:rPr lang="en-US" altLang="zh-TW" dirty="0" smtClean="0">
                <a:ea typeface="PMingLiU" pitchFamily="18" charset="-120"/>
              </a:rPr>
              <a:t>Simple to build in hardware.</a:t>
            </a:r>
          </a:p>
          <a:p>
            <a:pPr lvl="2"/>
            <a:r>
              <a:rPr lang="en-US" altLang="zh-TW" dirty="0" smtClean="0">
                <a:ea typeface="PMingLiU" pitchFamily="18" charset="-120"/>
              </a:rPr>
              <a:t>The most widely used cache replacement strategy.</a:t>
            </a:r>
          </a:p>
          <a:p>
            <a:pPr lvl="1"/>
            <a:r>
              <a:rPr lang="en-US" altLang="zh-TW" sz="2000" b="1" dirty="0" smtClean="0">
                <a:solidFill>
                  <a:srgbClr val="0000CC"/>
                </a:solidFill>
                <a:ea typeface="PMingLiU" pitchFamily="18" charset="-120"/>
              </a:rPr>
              <a:t>Least-recently used (LRU):</a:t>
            </a:r>
            <a:r>
              <a:rPr lang="en-US" altLang="zh-TW" sz="2000" b="1" dirty="0" smtClean="0">
                <a:ea typeface="PMingLiU" pitchFamily="18" charset="-120"/>
              </a:rPr>
              <a:t> 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Accesses to blocks are recorded and the block replaced is the one that was not used for the longest period of time.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LRU is </a:t>
            </a:r>
            <a:r>
              <a:rPr lang="en-US" altLang="zh-TW" i="1" dirty="0" smtClean="0">
                <a:ea typeface="PMingLiU" pitchFamily="18" charset="-120"/>
              </a:rPr>
              <a:t>expensive</a:t>
            </a:r>
            <a:r>
              <a:rPr lang="en-US" altLang="zh-TW" dirty="0" smtClean="0">
                <a:ea typeface="PMingLiU" pitchFamily="18" charset="-120"/>
              </a:rPr>
              <a:t> to implement,  as the number of blocks to be tracked increases, and is usually approximated.</a:t>
            </a:r>
          </a:p>
        </p:txBody>
      </p:sp>
    </p:spTree>
    <p:extLst>
      <p:ext uri="{BB962C8B-B14F-4D97-AF65-F5344CB8AC3E}">
        <p14:creationId xmlns:p14="http://schemas.microsoft.com/office/powerpoint/2010/main" val="483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D31977E-FCFB-44E8-AF64-5EE4CB159859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57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itchFamily="18" charset="-120"/>
              </a:rPr>
              <a:t>LRU Policy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336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A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2004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B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2672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C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3340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D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306638" y="1230313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MRU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507038" y="12192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LRU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364038" y="1219200"/>
            <a:ext cx="741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LRU+1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352800" y="12192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MRU-1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18288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C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33600" y="1844675"/>
            <a:ext cx="4191000" cy="609600"/>
            <a:chOff x="1248" y="1354"/>
            <a:chExt cx="2640" cy="384"/>
          </a:xfrm>
        </p:grpSpPr>
        <p:grpSp>
          <p:nvGrpSpPr>
            <p:cNvPr id="10288" name="Group 13"/>
            <p:cNvGrpSpPr>
              <a:grpSpLocks/>
            </p:cNvGrpSpPr>
            <p:nvPr/>
          </p:nvGrpSpPr>
          <p:grpSpPr bwMode="auto">
            <a:xfrm>
              <a:off x="1248" y="1546"/>
              <a:ext cx="2640" cy="192"/>
              <a:chOff x="1056" y="1632"/>
              <a:chExt cx="2640" cy="192"/>
            </a:xfrm>
          </p:grpSpPr>
          <p:sp>
            <p:nvSpPr>
              <p:cNvPr id="56334" name="Rectangle 1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B</a:t>
                </a:r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</p:grpSp>
        <p:sp>
          <p:nvSpPr>
            <p:cNvPr id="10289" name="AutoShape 18"/>
            <p:cNvSpPr>
              <a:spLocks noChangeArrowheads="1"/>
            </p:cNvSpPr>
            <p:nvPr/>
          </p:nvSpPr>
          <p:spPr bwMode="auto">
            <a:xfrm>
              <a:off x="2496" y="135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62000" y="24384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133600" y="2465388"/>
            <a:ext cx="4191000" cy="598487"/>
            <a:chOff x="1248" y="1745"/>
            <a:chExt cx="2640" cy="377"/>
          </a:xfrm>
        </p:grpSpPr>
        <p:grpSp>
          <p:nvGrpSpPr>
            <p:cNvPr id="10282" name="Group 21"/>
            <p:cNvGrpSpPr>
              <a:grpSpLocks/>
            </p:cNvGrpSpPr>
            <p:nvPr/>
          </p:nvGrpSpPr>
          <p:grpSpPr bwMode="auto">
            <a:xfrm>
              <a:off x="1248" y="1930"/>
              <a:ext cx="2640" cy="192"/>
              <a:chOff x="1056" y="1632"/>
              <a:chExt cx="2640" cy="192"/>
            </a:xfrm>
          </p:grpSpPr>
          <p:sp>
            <p:nvSpPr>
              <p:cNvPr id="56342" name="Rectangle 22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43" name="Rectangle 23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44" name="Rectangle 24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  <p:sp>
            <p:nvSpPr>
              <p:cNvPr id="56345" name="Rectangle 25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0283" name="AutoShape 26"/>
            <p:cNvSpPr>
              <a:spLocks noChangeArrowheads="1"/>
            </p:cNvSpPr>
            <p:nvPr/>
          </p:nvSpPr>
          <p:spPr bwMode="auto">
            <a:xfrm>
              <a:off x="2496" y="174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762000" y="304800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E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133600" y="3074988"/>
            <a:ext cx="4191000" cy="598487"/>
            <a:chOff x="1248" y="2129"/>
            <a:chExt cx="2640" cy="377"/>
          </a:xfrm>
        </p:grpSpPr>
        <p:grpSp>
          <p:nvGrpSpPr>
            <p:cNvPr id="10276" name="Group 29"/>
            <p:cNvGrpSpPr>
              <a:grpSpLocks/>
            </p:cNvGrpSpPr>
            <p:nvPr/>
          </p:nvGrpSpPr>
          <p:grpSpPr bwMode="auto">
            <a:xfrm>
              <a:off x="1248" y="2314"/>
              <a:ext cx="2640" cy="192"/>
              <a:chOff x="1056" y="1632"/>
              <a:chExt cx="2640" cy="192"/>
            </a:xfrm>
          </p:grpSpPr>
          <p:sp>
            <p:nvSpPr>
              <p:cNvPr id="56350" name="Rectangle 30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51" name="Rectangle 3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52" name="Rectangle 32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53" name="Rectangle 3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0277" name="AutoShape 34"/>
            <p:cNvSpPr>
              <a:spLocks noChangeArrowheads="1"/>
            </p:cNvSpPr>
            <p:nvPr/>
          </p:nvSpPr>
          <p:spPr bwMode="auto">
            <a:xfrm>
              <a:off x="2496" y="2129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762000" y="36576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C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133600" y="3684588"/>
            <a:ext cx="4191000" cy="598487"/>
            <a:chOff x="1248" y="2513"/>
            <a:chExt cx="2640" cy="377"/>
          </a:xfrm>
        </p:grpSpPr>
        <p:grpSp>
          <p:nvGrpSpPr>
            <p:cNvPr id="10270" name="Group 37"/>
            <p:cNvGrpSpPr>
              <a:grpSpLocks/>
            </p:cNvGrpSpPr>
            <p:nvPr/>
          </p:nvGrpSpPr>
          <p:grpSpPr bwMode="auto">
            <a:xfrm>
              <a:off x="1248" y="2698"/>
              <a:ext cx="2640" cy="192"/>
              <a:chOff x="1056" y="1632"/>
              <a:chExt cx="2640" cy="192"/>
            </a:xfrm>
          </p:grpSpPr>
          <p:sp>
            <p:nvSpPr>
              <p:cNvPr id="56358" name="Rectangle 38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59" name="Rectangle 3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60" name="Rectangle 40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61" name="Rectangle 4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0271" name="AutoShape 42"/>
            <p:cNvSpPr>
              <a:spLocks noChangeArrowheads="1"/>
            </p:cNvSpPr>
            <p:nvPr/>
          </p:nvSpPr>
          <p:spPr bwMode="auto">
            <a:xfrm>
              <a:off x="2496" y="2513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762000" y="4283075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G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133600" y="4310063"/>
            <a:ext cx="4191000" cy="598487"/>
            <a:chOff x="1248" y="2907"/>
            <a:chExt cx="2640" cy="377"/>
          </a:xfrm>
        </p:grpSpPr>
        <p:grpSp>
          <p:nvGrpSpPr>
            <p:cNvPr id="10264" name="Group 45"/>
            <p:cNvGrpSpPr>
              <a:grpSpLocks/>
            </p:cNvGrpSpPr>
            <p:nvPr/>
          </p:nvGrpSpPr>
          <p:grpSpPr bwMode="auto">
            <a:xfrm>
              <a:off x="1248" y="3092"/>
              <a:ext cx="2640" cy="192"/>
              <a:chOff x="1056" y="1632"/>
              <a:chExt cx="2640" cy="192"/>
            </a:xfrm>
          </p:grpSpPr>
          <p:sp>
            <p:nvSpPr>
              <p:cNvPr id="56366" name="Rectangle 46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G</a:t>
                </a:r>
              </a:p>
            </p:txBody>
          </p:sp>
          <p:sp>
            <p:nvSpPr>
              <p:cNvPr id="56367" name="Rectangle 4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68" name="Rectangle 48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69" name="Rectangle 49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</p:grpSp>
        <p:sp>
          <p:nvSpPr>
            <p:cNvPr id="10265" name="AutoShape 50"/>
            <p:cNvSpPr>
              <a:spLocks noChangeArrowheads="1"/>
            </p:cNvSpPr>
            <p:nvPr/>
          </p:nvSpPr>
          <p:spPr bwMode="auto">
            <a:xfrm>
              <a:off x="2496" y="2907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6477000" y="3128963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MISS, replacement </a:t>
            </a:r>
          </a:p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needed</a:t>
            </a:r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6559550" y="4159250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MISS, replacement </a:t>
            </a:r>
          </a:p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158728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6339" grpId="0"/>
      <p:bldP spid="56347" grpId="0"/>
      <p:bldP spid="56355" grpId="0"/>
      <p:bldP spid="563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FEC7E5-648D-4CDC-906C-5AE7344F18CC}" type="slidenum">
              <a:rPr lang="en-US" altLang="zh-TW" sz="1400" smtClean="0">
                <a:latin typeface="Comic Sans MS" pitchFamily="66" charset="0"/>
              </a:rPr>
              <a:pPr/>
              <a:t>58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5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9906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Representative Miss Rates for Caches with Different Size, Associativity &amp; Replacement Algorithm</a:t>
            </a:r>
            <a:b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endParaRPr lang="en-US" altLang="zh-TW" sz="28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534400" cy="33528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000" b="1" dirty="0" smtClean="0">
                <a:ea typeface="PMingLiU" pitchFamily="18" charset="-120"/>
              </a:rPr>
              <a:t>Associativity:	         2-way		   4-way		       8-way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Size		LRU	Random	            LRU    Random	LRU	Random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16 KB		5.18%	5.69%	            4.67%    5.29%	4.39%	4.96%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64 KB		1.88%	2.01%	            1.54%    1.66%	1.39%	1.53%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256 KB		1.15%	1.17%	            1.13%    1.13%	1.12%	1.12%</a:t>
            </a:r>
          </a:p>
          <a:p>
            <a:endParaRPr lang="en-US" altLang="zh-TW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5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A09CA4-72D7-4532-A591-BAF499463CD4}" type="slidenum">
              <a:rPr lang="en-US" altLang="zh-TW" sz="1400" smtClean="0">
                <a:latin typeface="Comic Sans MS" pitchFamily="66" charset="0"/>
              </a:rPr>
              <a:pPr/>
              <a:t>59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and Memory Performance</a:t>
            </a:r>
            <a:r>
              <a:rPr lang="en-US" altLang="zh-TW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1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Average Memory Access Time (AMAT), Memory Stall cycles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r>
              <a:rPr lang="en-US" altLang="zh-TW" sz="2200" b="1" i="1" dirty="0" smtClean="0">
                <a:ea typeface="PMingLiU" pitchFamily="18" charset="-120"/>
              </a:rPr>
              <a:t>The Average Memory Access Time</a:t>
            </a:r>
            <a:r>
              <a:rPr lang="en-US" altLang="zh-TW" sz="2200" dirty="0" smtClean="0">
                <a:ea typeface="PMingLiU" pitchFamily="18" charset="-120"/>
              </a:rPr>
              <a:t> (</a:t>
            </a:r>
            <a:r>
              <a:rPr lang="en-US" altLang="zh-TW" sz="2200" b="1" dirty="0" smtClean="0">
                <a:solidFill>
                  <a:srgbClr val="A50021"/>
                </a:solidFill>
                <a:ea typeface="PMingLiU" pitchFamily="18" charset="-120"/>
              </a:rPr>
              <a:t>AMAT</a:t>
            </a:r>
            <a:r>
              <a:rPr lang="en-US" altLang="zh-TW" sz="2200" dirty="0" smtClean="0">
                <a:ea typeface="PMingLiU" pitchFamily="18" charset="-120"/>
              </a:rPr>
              <a:t>):  The average number of cycles required to complete a memory access request by the CPU.</a:t>
            </a:r>
          </a:p>
          <a:p>
            <a:r>
              <a:rPr lang="en-US" altLang="zh-TW" sz="2200" dirty="0" smtClean="0">
                <a:ea typeface="PMingLiU" pitchFamily="18" charset="-120"/>
              </a:rPr>
              <a:t>Memory stall cycles per memory access:  The number of stall cycles added to CPU execution cycles for one memory access.</a:t>
            </a:r>
          </a:p>
          <a:p>
            <a:r>
              <a:rPr lang="en-US" altLang="zh-TW" sz="2200" dirty="0" smtClean="0">
                <a:ea typeface="PMingLiU" pitchFamily="18" charset="-120"/>
              </a:rPr>
              <a:t>For an ideal memory:   AMAT  =  1  cycle,  this results in zero memory stall cycles.</a:t>
            </a:r>
          </a:p>
          <a:p>
            <a:r>
              <a:rPr lang="en-US" altLang="zh-TW" sz="2200" dirty="0" smtClean="0">
                <a:ea typeface="PMingLiU" pitchFamily="18" charset="-120"/>
              </a:rPr>
              <a:t>Memory stall cycles per memory access =  AMAT -1</a:t>
            </a:r>
          </a:p>
          <a:p>
            <a:r>
              <a:rPr lang="en-US" altLang="zh-TW" sz="2200" dirty="0" smtClean="0">
                <a:ea typeface="PMingLiU" pitchFamily="18" charset="-120"/>
              </a:rPr>
              <a:t>Memory stall cycles per instruction =</a:t>
            </a:r>
          </a:p>
          <a:p>
            <a:pPr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                Memory stall cycles per memory access</a:t>
            </a:r>
          </a:p>
          <a:p>
            <a:pPr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                                      x  Number of memory accesses per instruction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0000CC"/>
                </a:solidFill>
                <a:ea typeface="PMingLiU" pitchFamily="18" charset="-120"/>
              </a:rPr>
              <a:t>                 =  (AMAT -1 )  x   (  1  +   fraction of loads/stores)</a:t>
            </a:r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2310148" name="Line 4"/>
          <p:cNvSpPr>
            <a:spLocks noChangeShapeType="1"/>
          </p:cNvSpPr>
          <p:nvPr/>
        </p:nvSpPr>
        <p:spPr bwMode="auto">
          <a:xfrm flipH="1">
            <a:off x="3657600" y="551688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819400" y="57912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dirty="0">
                <a:ea typeface="PMingLiU" pitchFamily="18" charset="-120"/>
              </a:rPr>
              <a:t>Instruction Fetch</a:t>
            </a:r>
            <a:endParaRPr lang="en-US" altLang="zh-TW" sz="1200" b="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97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9F8D-40D4-4E85-A029-8FF65640CC4E}" type="slidenum">
              <a:rPr lang="en-US"/>
              <a:pPr/>
              <a:t>6</a:t>
            </a:fld>
            <a:endParaRPr lang="en-US"/>
          </a:p>
        </p:txBody>
      </p:sp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Reading DRAM </a:t>
            </a:r>
            <a:r>
              <a:rPr lang="en-US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Supercell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(2,1)</a:t>
            </a:r>
          </a:p>
        </p:txBody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57275"/>
            <a:ext cx="8701087" cy="5365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 2(a): Column access strobe (</a:t>
            </a:r>
            <a:r>
              <a:rPr lang="en-US" sz="2400" dirty="0">
                <a:solidFill>
                  <a:srgbClr val="FF0000"/>
                </a:solidFill>
              </a:rPr>
              <a:t>CAS</a:t>
            </a:r>
            <a:r>
              <a:rPr lang="en-US" sz="2400" dirty="0"/>
              <a:t>) selects column 1.</a:t>
            </a:r>
          </a:p>
        </p:txBody>
      </p:sp>
      <p:sp>
        <p:nvSpPr>
          <p:cNvPr id="2369541" name="Text Box 5"/>
          <p:cNvSpPr txBox="1">
            <a:spLocks noChangeArrowheads="1"/>
          </p:cNvSpPr>
          <p:nvPr/>
        </p:nvSpPr>
        <p:spPr bwMode="auto">
          <a:xfrm>
            <a:off x="5654675" y="27495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9542" name="Text Box 6"/>
          <p:cNvSpPr txBox="1">
            <a:spLocks noChangeArrowheads="1"/>
          </p:cNvSpPr>
          <p:nvPr/>
        </p:nvSpPr>
        <p:spPr bwMode="auto">
          <a:xfrm>
            <a:off x="3849688" y="4152900"/>
            <a:ext cx="665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9543" name="Rectangle 7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44" name="Rectangle 8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5" name="Rectangle 9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6" name="Rectangle 10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7" name="Rectangle 11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48" name="Rectangle 12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9" name="Rectangle 13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0" name="Rectangle 14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1" name="Rectangle 15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2" name="Rectangle 16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3" name="Rectangle 17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4" name="Rectangle 18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5" name="Rectangle 19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6" name="Rectangle 20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7" name="Rectangle 21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8" name="Rectangle 22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9" name="Text Box 23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9560" name="Text Box 24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9561" name="Text Box 25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9562" name="Text Box 26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9563" name="Text Box 27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9564" name="Text Box 28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9565" name="Text Box 29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9566" name="Text Box 30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9567" name="Rectangle 31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68" name="Rectangle 32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69" name="Rectangle 33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0" name="Text Box 34"/>
          <p:cNvSpPr txBox="1">
            <a:spLocks noChangeArrowheads="1"/>
          </p:cNvSpPr>
          <p:nvPr/>
        </p:nvSpPr>
        <p:spPr bwMode="auto">
          <a:xfrm>
            <a:off x="4994275" y="6302375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9571" name="Rectangle 35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2" name="Text Box 36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9573" name="Text Box 37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F0000"/>
                </a:solidFill>
                <a:effectLst/>
                <a:latin typeface="Courier New" pitchFamily="49" charset="0"/>
              </a:rPr>
              <a:t>CAS = 1</a:t>
            </a:r>
          </a:p>
        </p:txBody>
      </p:sp>
      <p:sp>
        <p:nvSpPr>
          <p:cNvPr id="2369574" name="Line 38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5" name="Text Box 39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9576" name="Line 40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7" name="Text Box 41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9578" name="Text Box 42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9579" name="Text Box 43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9580" name="Rectangle 44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9581" name="Rectangle 45"/>
          <p:cNvSpPr>
            <a:spLocks noChangeArrowheads="1"/>
          </p:cNvSpPr>
          <p:nvPr/>
        </p:nvSpPr>
        <p:spPr bwMode="auto">
          <a:xfrm>
            <a:off x="301625" y="1565275"/>
            <a:ext cx="870108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</a:pPr>
            <a:r>
              <a:rPr lang="en-US" sz="2400" b="0" dirty="0">
                <a:effectLst/>
              </a:rPr>
              <a:t>Step 2(b): </a:t>
            </a:r>
            <a:r>
              <a:rPr lang="en-US" sz="2400" b="0" dirty="0" err="1">
                <a:effectLst/>
              </a:rPr>
              <a:t>Supercell</a:t>
            </a:r>
            <a:r>
              <a:rPr lang="en-US" sz="2400" b="0" dirty="0">
                <a:effectLst/>
              </a:rPr>
              <a:t> (2,1) copied from buffer to data lines, and eventually back to the CPU.</a:t>
            </a:r>
          </a:p>
        </p:txBody>
      </p:sp>
      <p:sp>
        <p:nvSpPr>
          <p:cNvPr id="2369582" name="Rectangle 46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3" name="Rectangle 47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4" name="Rectangle 48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5" name="Rectangle 49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86" name="AutoShape 50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587" name="Group 51"/>
          <p:cNvGrpSpPr>
            <a:grpSpLocks/>
          </p:cNvGrpSpPr>
          <p:nvPr/>
        </p:nvGrpSpPr>
        <p:grpSpPr bwMode="auto">
          <a:xfrm>
            <a:off x="2747963" y="5748338"/>
            <a:ext cx="1133475" cy="1019175"/>
            <a:chOff x="1731" y="3621"/>
            <a:chExt cx="714" cy="642"/>
          </a:xfrm>
        </p:grpSpPr>
        <p:sp>
          <p:nvSpPr>
            <p:cNvPr id="2369588" name="Text Box 52"/>
            <p:cNvSpPr txBox="1">
              <a:spLocks noChangeArrowheads="1"/>
            </p:cNvSpPr>
            <p:nvPr/>
          </p:nvSpPr>
          <p:spPr bwMode="auto">
            <a:xfrm>
              <a:off x="1731" y="3897"/>
              <a:ext cx="7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effectLst/>
                  <a:latin typeface="Helvetica" pitchFamily="34" charset="0"/>
                </a:rPr>
                <a:t>supercell </a:t>
              </a:r>
            </a:p>
            <a:p>
              <a:r>
                <a:rPr lang="en-US" sz="1600">
                  <a:solidFill>
                    <a:srgbClr val="FF0000"/>
                  </a:solidFill>
                  <a:effectLst/>
                  <a:latin typeface="Helvetica" pitchFamily="34" charset="0"/>
                </a:rPr>
                <a:t>(2,1)</a:t>
              </a:r>
            </a:p>
          </p:txBody>
        </p:sp>
        <p:sp>
          <p:nvSpPr>
            <p:cNvPr id="2369589" name="Rectangle 53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</p:grpSp>
      <p:grpSp>
        <p:nvGrpSpPr>
          <p:cNvPr id="2369590" name="Group 54"/>
          <p:cNvGrpSpPr>
            <a:grpSpLocks/>
          </p:cNvGrpSpPr>
          <p:nvPr/>
        </p:nvGrpSpPr>
        <p:grpSpPr bwMode="auto">
          <a:xfrm>
            <a:off x="415925" y="3787775"/>
            <a:ext cx="1139825" cy="1700213"/>
            <a:chOff x="262" y="2386"/>
            <a:chExt cx="718" cy="1071"/>
          </a:xfrm>
        </p:grpSpPr>
        <p:grpSp>
          <p:nvGrpSpPr>
            <p:cNvPr id="2369591" name="Group 55"/>
            <p:cNvGrpSpPr>
              <a:grpSpLocks/>
            </p:cNvGrpSpPr>
            <p:nvPr/>
          </p:nvGrpSpPr>
          <p:grpSpPr bwMode="auto">
            <a:xfrm>
              <a:off x="266" y="2815"/>
              <a:ext cx="714" cy="642"/>
              <a:chOff x="1731" y="3621"/>
              <a:chExt cx="714" cy="642"/>
            </a:xfrm>
          </p:grpSpPr>
          <p:sp>
            <p:nvSpPr>
              <p:cNvPr id="2369592" name="Text Box 56"/>
              <p:cNvSpPr txBox="1">
                <a:spLocks noChangeArrowheads="1"/>
              </p:cNvSpPr>
              <p:nvPr/>
            </p:nvSpPr>
            <p:spPr bwMode="auto">
              <a:xfrm>
                <a:off x="1731" y="3897"/>
                <a:ext cx="7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  <a:effectLst/>
                    <a:latin typeface="Helvetica" pitchFamily="34" charset="0"/>
                  </a:rPr>
                  <a:t>supercell </a:t>
                </a:r>
              </a:p>
              <a:p>
                <a:r>
                  <a:rPr lang="en-US" sz="1600">
                    <a:solidFill>
                      <a:srgbClr val="FF0000"/>
                    </a:solidFill>
                    <a:effectLst/>
                    <a:latin typeface="Helvetica" pitchFamily="34" charset="0"/>
                  </a:rPr>
                  <a:t>(2,1)</a:t>
                </a:r>
              </a:p>
            </p:txBody>
          </p:sp>
          <p:sp>
            <p:nvSpPr>
              <p:cNvPr id="2369593" name="Rectangle 57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2369594" name="Line 58"/>
            <p:cNvSpPr>
              <a:spLocks noChangeShapeType="1"/>
            </p:cNvSpPr>
            <p:nvPr/>
          </p:nvSpPr>
          <p:spPr bwMode="auto">
            <a:xfrm flipH="1">
              <a:off x="262" y="2719"/>
              <a:ext cx="7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69595" name="Text Box 59"/>
            <p:cNvSpPr txBox="1">
              <a:spLocks noChangeArrowheads="1"/>
            </p:cNvSpPr>
            <p:nvPr/>
          </p:nvSpPr>
          <p:spPr bwMode="auto">
            <a:xfrm>
              <a:off x="277" y="2386"/>
              <a:ext cx="57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effectLst/>
                  <a:latin typeface="Helvetica" pitchFamily="34" charset="0"/>
                </a:rPr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7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73" grpId="0" autoUpdateAnimBg="0"/>
      <p:bldP spid="2369581" grpId="0" autoUpdateAnimBg="0"/>
      <p:bldP spid="2369584" grpId="0" animBg="1" autoUpdateAnimBg="0"/>
      <p:bldP spid="23695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CEBC7E-97AA-4E2C-B301-D5FFB3228E59}" type="slidenum">
              <a:rPr lang="en-US" altLang="zh-TW" sz="1400" smtClean="0">
                <a:latin typeface="Comic Sans MS" pitchFamily="66" charset="0"/>
              </a:rPr>
              <a:pPr/>
              <a:t>60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152400"/>
            <a:ext cx="8153400" cy="8382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</a:t>
            </a:r>
            <a:r>
              <a:rPr lang="en-US" altLang="zh-TW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Unified Memory Architecture</a:t>
            </a:r>
            <a:r>
              <a:rPr lang="en-US" altLang="zh-TW" sz="4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8900"/>
            <a:ext cx="8458200" cy="4775200"/>
          </a:xfrm>
          <a:noFill/>
        </p:spPr>
        <p:txBody>
          <a:bodyPr lIns="92075" tIns="46038" rIns="92075" bIns="46038"/>
          <a:lstStyle/>
          <a:p>
            <a:r>
              <a:rPr lang="en-US" altLang="zh-TW" sz="2200" dirty="0" smtClean="0">
                <a:ea typeface="PMingLiU" pitchFamily="18" charset="-120"/>
              </a:rPr>
              <a:t>For a CPU with a single level (L1) of cache for both instructions and data  and no stalls for cache hits:</a:t>
            </a:r>
          </a:p>
          <a:p>
            <a:pPr>
              <a:buFontTx/>
              <a:buNone/>
            </a:pPr>
            <a:endParaRPr lang="en-US" altLang="zh-TW" sz="2200" dirty="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600" dirty="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b="1" dirty="0" smtClean="0">
                <a:solidFill>
                  <a:srgbClr val="0000CC"/>
                </a:solidFill>
                <a:ea typeface="PMingLiU" pitchFamily="18" charset="-120"/>
              </a:rPr>
              <a:t>Total CPU time  =  (CPU execution clock cycles  +  </a:t>
            </a:r>
          </a:p>
          <a:p>
            <a:pPr>
              <a:buFontTx/>
              <a:buNone/>
            </a:pPr>
            <a:r>
              <a:rPr lang="en-US" altLang="zh-TW" sz="2200" b="1" dirty="0" smtClean="0">
                <a:solidFill>
                  <a:srgbClr val="0000CC"/>
                </a:solidFill>
                <a:ea typeface="PMingLiU" pitchFamily="18" charset="-120"/>
              </a:rPr>
              <a:t>                                Memory stall clock cycles)   x   clock cycle time</a:t>
            </a:r>
            <a:r>
              <a:rPr lang="en-US" altLang="zh-TW" sz="2200" dirty="0" smtClean="0">
                <a:ea typeface="PMingLiU" pitchFamily="18" charset="-120"/>
              </a:rPr>
              <a:t/>
            </a:r>
            <a:br>
              <a:rPr lang="en-US" altLang="zh-TW" sz="2200" dirty="0" smtClean="0">
                <a:ea typeface="PMingLiU" pitchFamily="18" charset="-120"/>
              </a:rPr>
            </a:br>
            <a:endParaRPr lang="en-US" altLang="zh-TW" sz="2200" dirty="0" smtClean="0">
              <a:ea typeface="PMingLiU" pitchFamily="18" charset="-12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Memory stall clock cycles =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                              (Reads x Read miss rate  x  Read miss penalty)  +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                                (Writes x  Write miss rate x Write miss penalty)</a:t>
            </a:r>
          </a:p>
          <a:p>
            <a:pPr>
              <a:buFontTx/>
              <a:buNone/>
            </a:pPr>
            <a:r>
              <a:rPr lang="en-US" altLang="zh-TW" sz="2200" dirty="0" smtClean="0">
                <a:ea typeface="PMingLiU" pitchFamily="18" charset="-120"/>
              </a:rPr>
              <a:t>If write and read miss penalties are the same: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zh-TW" sz="2000" b="1" dirty="0" smtClean="0">
                <a:ea typeface="PMingLiU" pitchFamily="18" charset="-120"/>
              </a:rPr>
              <a:t>Memory stall clock cycles = Memory accesses x  Miss rate  x  Miss penalty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096000" y="2209800"/>
            <a:ext cx="228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With ideal memory</a:t>
            </a:r>
          </a:p>
        </p:txBody>
      </p:sp>
      <p:sp>
        <p:nvSpPr>
          <p:cNvPr id="2311173" name="Line 5"/>
          <p:cNvSpPr>
            <a:spLocks noChangeShapeType="1"/>
          </p:cNvSpPr>
          <p:nvPr/>
        </p:nvSpPr>
        <p:spPr bwMode="auto">
          <a:xfrm flipH="1">
            <a:off x="4495800" y="2438400"/>
            <a:ext cx="144621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5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080FAC-B54A-497E-A144-32D6E9786D71}" type="slidenum">
              <a:rPr lang="en-US" altLang="zh-TW" sz="1400" smtClean="0">
                <a:latin typeface="Comic Sans MS" pitchFamily="66" charset="0"/>
              </a:rPr>
              <a:pPr/>
              <a:t>61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71513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</a:t>
            </a:r>
            <a:r>
              <a:rPr lang="en-US" altLang="zh-TW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Unified Memory Architecture</a:t>
            </a:r>
            <a:r>
              <a:rPr lang="en-US" altLang="zh-TW" sz="4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5700"/>
            <a:ext cx="8610600" cy="49403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533400" indent="-533400">
              <a:spcBef>
                <a:spcPct val="60000"/>
              </a:spcBef>
            </a:pPr>
            <a:r>
              <a:rPr lang="en-US" altLang="zh-TW" sz="1800" b="1" dirty="0" err="1" smtClean="0">
                <a:ea typeface="PMingLiU" pitchFamily="18" charset="-120"/>
              </a:rPr>
              <a:t>CPUtime</a:t>
            </a:r>
            <a:r>
              <a:rPr lang="en-US" altLang="zh-TW" sz="1800" b="1" dirty="0" smtClean="0">
                <a:ea typeface="PMingLiU" pitchFamily="18" charset="-120"/>
              </a:rPr>
              <a:t> =   Instruction count x  CPI  x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err="1" smtClean="0">
                <a:ea typeface="PMingLiU" pitchFamily="18" charset="-120"/>
              </a:rPr>
              <a:t>CPI</a:t>
            </a:r>
            <a:r>
              <a:rPr lang="en-US" altLang="zh-TW" sz="1800" b="1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="1" dirty="0" smtClean="0">
                <a:ea typeface="PMingLiU" pitchFamily="18" charset="-120"/>
              </a:rPr>
              <a:t>  =   CPI with ideal memory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smtClean="0">
                <a:ea typeface="PMingLiU" pitchFamily="18" charset="-120"/>
              </a:rPr>
              <a:t>CPI =    </a:t>
            </a:r>
            <a:r>
              <a:rPr lang="en-US" altLang="zh-TW" sz="1800" b="1" dirty="0" err="1" smtClean="0">
                <a:ea typeface="PMingLiU" pitchFamily="18" charset="-120"/>
              </a:rPr>
              <a:t>CPI</a:t>
            </a:r>
            <a:r>
              <a:rPr lang="en-US" altLang="zh-TW" sz="1800" b="1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="1" baseline="-25000" dirty="0" smtClean="0">
                <a:ea typeface="PMingLiU" pitchFamily="18" charset="-120"/>
              </a:rPr>
              <a:t> </a:t>
            </a:r>
            <a:r>
              <a:rPr lang="en-US" altLang="zh-TW" sz="1800" b="1" dirty="0" smtClean="0">
                <a:ea typeface="PMingLiU" pitchFamily="18" charset="-120"/>
              </a:rPr>
              <a:t> +   MEM Stall cycles per instruction 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err="1" smtClean="0">
                <a:ea typeface="PMingLiU" pitchFamily="18" charset="-120"/>
              </a:rPr>
              <a:t>CPUtime</a:t>
            </a:r>
            <a:r>
              <a:rPr lang="en-US" altLang="zh-TW" sz="1800" b="1" dirty="0" smtClean="0">
                <a:ea typeface="PMingLiU" pitchFamily="18" charset="-120"/>
              </a:rPr>
              <a:t>  =  Instruction Count x   (</a:t>
            </a:r>
            <a:r>
              <a:rPr lang="en-US" altLang="zh-TW" sz="1800" b="1" dirty="0" err="1" smtClean="0">
                <a:ea typeface="PMingLiU" pitchFamily="18" charset="-120"/>
              </a:rPr>
              <a:t>CPI</a:t>
            </a:r>
            <a:r>
              <a:rPr lang="en-US" altLang="zh-TW" sz="1800" b="1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="1" baseline="-25000" dirty="0" smtClean="0">
                <a:ea typeface="PMingLiU" pitchFamily="18" charset="-120"/>
              </a:rPr>
              <a:t> </a:t>
            </a:r>
            <a:r>
              <a:rPr lang="en-US" altLang="zh-TW" sz="1800" b="1" dirty="0" smtClean="0">
                <a:ea typeface="PMingLiU" pitchFamily="18" charset="-120"/>
              </a:rPr>
              <a:t> +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dirty="0" smtClean="0">
                <a:ea typeface="PMingLiU" pitchFamily="18" charset="-120"/>
              </a:rPr>
              <a:t>                      MEM Stall  cycles per instruction)    x 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smtClean="0">
                <a:ea typeface="PMingLiU" pitchFamily="18" charset="-120"/>
              </a:rPr>
              <a:t> MEM Stall  cycles per instruction =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dirty="0" smtClean="0">
                <a:ea typeface="PMingLiU" pitchFamily="18" charset="-120"/>
              </a:rPr>
              <a:t>		 MEM accesses per instruction  x  Miss rate x 	Miss penalty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err="1" smtClean="0">
                <a:ea typeface="PMingLiU" pitchFamily="18" charset="-120"/>
              </a:rPr>
              <a:t>CPUtime</a:t>
            </a:r>
            <a:r>
              <a:rPr lang="en-US" altLang="zh-TW" sz="1800" b="1" dirty="0" smtClean="0">
                <a:ea typeface="PMingLiU" pitchFamily="18" charset="-120"/>
              </a:rPr>
              <a:t>  =  IC x  (</a:t>
            </a:r>
            <a:r>
              <a:rPr lang="en-US" altLang="zh-TW" sz="1800" b="1" dirty="0" err="1" smtClean="0">
                <a:ea typeface="PMingLiU" pitchFamily="18" charset="-120"/>
              </a:rPr>
              <a:t>CPI</a:t>
            </a:r>
            <a:r>
              <a:rPr lang="en-US" altLang="zh-TW" sz="1800" b="1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="1" dirty="0" smtClean="0">
                <a:ea typeface="PMingLiU" pitchFamily="18" charset="-120"/>
              </a:rPr>
              <a:t> +  MEM accesses per instruction  x    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dirty="0" smtClean="0">
                <a:ea typeface="PMingLiU" pitchFamily="18" charset="-120"/>
              </a:rPr>
              <a:t>                              Miss rate x Miss penalty)  x 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smtClean="0">
                <a:ea typeface="PMingLiU" pitchFamily="18" charset="-120"/>
              </a:rPr>
              <a:t>Misses per instruction =  Memory accesses per instruction  x  Miss rate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dirty="0" err="1" smtClean="0">
                <a:ea typeface="PMingLiU" pitchFamily="18" charset="-120"/>
              </a:rPr>
              <a:t>CPUtime</a:t>
            </a:r>
            <a:r>
              <a:rPr lang="en-US" altLang="zh-TW" sz="1800" b="1" dirty="0" smtClean="0">
                <a:ea typeface="PMingLiU" pitchFamily="18" charset="-120"/>
              </a:rPr>
              <a:t> =  IC x (</a:t>
            </a:r>
            <a:r>
              <a:rPr lang="en-US" altLang="zh-TW" sz="1800" b="1" dirty="0" err="1" smtClean="0">
                <a:ea typeface="PMingLiU" pitchFamily="18" charset="-120"/>
              </a:rPr>
              <a:t>CPI</a:t>
            </a:r>
            <a:r>
              <a:rPr lang="en-US" altLang="zh-TW" sz="1800" b="1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="1" dirty="0" smtClean="0">
                <a:ea typeface="PMingLiU" pitchFamily="18" charset="-120"/>
              </a:rPr>
              <a:t> + Misses per instruction  x  Miss penalty) x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dirty="0" smtClean="0">
                <a:ea typeface="PMingLiU" pitchFamily="18" charset="-120"/>
              </a:rPr>
              <a:t>                                   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12953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A34F2B-BC14-4735-B154-038078B4C8FD}" type="slidenum">
              <a:rPr lang="en-US" altLang="zh-TW" sz="1400" smtClean="0">
                <a:latin typeface="Comic Sans MS" pitchFamily="66" charset="0"/>
              </a:rPr>
              <a:pPr/>
              <a:t>62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For Unified Level 1 Cache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1019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2930525" y="2041525"/>
            <a:ext cx="2554288" cy="381000"/>
            <a:chOff x="2400" y="1248"/>
            <a:chExt cx="1056" cy="624"/>
          </a:xfrm>
        </p:grpSpPr>
        <p:sp>
          <p:nvSpPr>
            <p:cNvPr id="2313221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3222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178425" y="2492375"/>
            <a:ext cx="35528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 Hit rate)  =  (1-H1)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Access time = M  + 1 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Stall cycles per access  =   M  x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719263" y="2438400"/>
            <a:ext cx="22431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Hit Rate = H1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Access Time = 1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 ( No Stall)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ea typeface="PMingLiU" pitchFamily="18" charset="-120"/>
              </a:rPr>
              <a:t>L</a:t>
            </a:r>
            <a:r>
              <a:rPr lang="en-US" altLang="zh-TW" sz="2000" baseline="-25000">
                <a:solidFill>
                  <a:srgbClr val="0000CC"/>
                </a:solidFill>
                <a:ea typeface="PMingLiU" pitchFamily="18" charset="-120"/>
              </a:rPr>
              <a:t>1</a:t>
            </a:r>
            <a:endParaRPr lang="en-US" altLang="zh-TW" sz="2000">
              <a:solidFill>
                <a:srgbClr val="0000CC"/>
              </a:solidFill>
              <a:ea typeface="PMingLiU" pitchFamily="18" charset="-120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685800" y="4267200"/>
            <a:ext cx="768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AMAT   =      H1  x  1   +     (1 -H1  )   x   (M+ 1)     =         1    +   M  x  ( 1 -H1)</a:t>
            </a:r>
          </a:p>
          <a:p>
            <a:pPr algn="l"/>
            <a:endParaRPr lang="en-US" altLang="zh-TW" sz="1800">
              <a:ea typeface="PMingLiU" pitchFamily="18" charset="-120"/>
            </a:endParaRPr>
          </a:p>
          <a:p>
            <a:pPr algn="l"/>
            <a:r>
              <a:rPr lang="en-US" altLang="zh-TW" sz="1800">
                <a:ea typeface="PMingLiU" pitchFamily="18" charset="-120"/>
              </a:rPr>
              <a:t>Stall Cycles Per Access =  AMAT - 1   =    M  x   (1  -H1)     </a:t>
            </a:r>
          </a:p>
        </p:txBody>
      </p:sp>
      <p:sp>
        <p:nvSpPr>
          <p:cNvPr id="2313227" name="Line 11"/>
          <p:cNvSpPr>
            <a:spLocks noChangeShapeType="1"/>
          </p:cNvSpPr>
          <p:nvPr/>
        </p:nvSpPr>
        <p:spPr bwMode="auto">
          <a:xfrm flipH="1">
            <a:off x="5715000" y="3581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2425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M  =  Miss Penalty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H1  =  Level 1  Hit Rate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1- H1 = Level 1 Miss Rate</a:t>
            </a:r>
          </a:p>
        </p:txBody>
      </p:sp>
    </p:spTree>
    <p:extLst>
      <p:ext uri="{BB962C8B-B14F-4D97-AF65-F5344CB8AC3E}">
        <p14:creationId xmlns:p14="http://schemas.microsoft.com/office/powerpoint/2010/main" val="28243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8DC7D-AA43-40FB-8D2E-898631E1B17C}" type="slidenum">
              <a:rPr lang="en-US" altLang="zh-TW" sz="1400" smtClean="0">
                <a:latin typeface="Comic Sans MS" pitchFamily="66" charset="0"/>
              </a:rPr>
              <a:pPr/>
              <a:t>63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858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Impact On Performance:  </a:t>
            </a:r>
            <a:r>
              <a:rPr lang="en-US" altLang="zh-TW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An Example</a:t>
            </a:r>
            <a:endParaRPr lang="en-US" altLang="zh-TW" sz="28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600" smtClean="0">
                <a:ea typeface="PMingLiU" pitchFamily="18" charset="-120"/>
              </a:rPr>
              <a:t>Assuming the following execution and cache parameters:</a:t>
            </a:r>
          </a:p>
          <a:p>
            <a:pPr>
              <a:buFontTx/>
              <a:buNone/>
            </a:pPr>
            <a:endParaRPr lang="en-US" altLang="zh-TW" sz="400" smtClean="0">
              <a:ea typeface="PMingLiU" pitchFamily="18" charset="-120"/>
            </a:endParaRP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Cache miss penalty =  50 cycles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Normal instruction execution CPI ignoring memory stalls  =  2.0 cycles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Miss rate  = 2%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Average memory references/instruction  =  1.33</a:t>
            </a:r>
          </a:p>
          <a:p>
            <a:pPr lvl="1">
              <a:buFontTx/>
              <a:buNone/>
            </a:pPr>
            <a:endParaRPr lang="en-US" altLang="zh-TW" sz="1600" b="1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CPU time  =  IC x [CPI </a:t>
            </a:r>
            <a:r>
              <a:rPr lang="en-US" altLang="zh-TW" sz="2000" b="1" baseline="-25000" smtClean="0">
                <a:solidFill>
                  <a:srgbClr val="0000CC"/>
                </a:solidFill>
                <a:ea typeface="PMingLiU" pitchFamily="18" charset="-120"/>
              </a:rPr>
              <a:t>execution  </a:t>
            </a: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+  Memory accesses/instruction x Miss rate  x</a:t>
            </a:r>
          </a:p>
          <a:p>
            <a:pPr>
              <a:buFontTx/>
              <a:buNone/>
            </a:pP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                              Miss penalty ]  x  Clock cycle time</a:t>
            </a: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</a:rPr>
              <a:t> </a:t>
            </a:r>
          </a:p>
          <a:p>
            <a:pPr>
              <a:buFontTx/>
              <a:buNone/>
            </a:pPr>
            <a:endParaRPr lang="en-US" altLang="zh-TW" sz="2000" smtClean="0">
              <a:solidFill>
                <a:schemeClr val="hlink"/>
              </a:solidFill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CPUtime </a:t>
            </a:r>
            <a:r>
              <a:rPr lang="en-US" altLang="zh-TW" sz="2200" baseline="-25000" smtClean="0">
                <a:ea typeface="PMingLiU" pitchFamily="18" charset="-120"/>
              </a:rPr>
              <a:t>with cache </a:t>
            </a:r>
            <a:r>
              <a:rPr lang="en-US" altLang="zh-TW" sz="2200" smtClean="0">
                <a:ea typeface="PMingLiU" pitchFamily="18" charset="-120"/>
              </a:rPr>
              <a:t> =  IC  x  (2.0 + (1.33 x 2% x 50)) x  clock cycle time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        =  IC  x  3.33  x  Clock cycle time</a:t>
            </a: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>
              <a:buClr>
                <a:srgbClr val="0000CC"/>
              </a:buClr>
              <a:buSzPct val="130000"/>
              <a:buFont typeface="Symbol" pitchFamily="18" charset="2"/>
              <a:buChar char="®"/>
            </a:pPr>
            <a:r>
              <a:rPr lang="en-US" altLang="zh-TW" sz="2000" i="1" smtClean="0">
                <a:ea typeface="PMingLiU" pitchFamily="18" charset="-120"/>
              </a:rPr>
              <a:t> Lower CPI </a:t>
            </a:r>
            <a:r>
              <a:rPr lang="en-US" altLang="zh-TW" sz="2000" i="1" baseline="-25000" smtClean="0">
                <a:ea typeface="PMingLiU" pitchFamily="18" charset="-120"/>
              </a:rPr>
              <a:t>execution</a:t>
            </a:r>
            <a:r>
              <a:rPr lang="en-US" altLang="zh-TW" sz="2000" i="1" smtClean="0">
                <a:ea typeface="PMingLiU" pitchFamily="18" charset="-120"/>
              </a:rPr>
              <a:t> increases the impact of cache miss clock cycles</a:t>
            </a:r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E02C91-5CDE-4075-998F-2F977AE0277B}" type="slidenum">
              <a:rPr lang="en-US" altLang="zh-TW" sz="1400" smtClean="0">
                <a:latin typeface="Comic Sans MS" pitchFamily="66" charset="0"/>
              </a:rPr>
              <a:pPr/>
              <a:t>64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50875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Cache Performance</a:t>
            </a:r>
            <a:r>
              <a:rPr lang="en-US" altLang="zh-TW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/>
            </a:r>
            <a:br>
              <a:rPr lang="en-US" altLang="zh-TW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</a:br>
            <a:r>
              <a:rPr lang="en-US" altLang="zh-TW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Harvard Memory Architecture</a:t>
            </a:r>
            <a:r>
              <a:rPr lang="en-US" altLang="zh-TW" sz="4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6482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For a CPU with separate or split level  one (L1)  caches for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instructions and data  (Harvard memory architecture)  and no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stalls for cache hits: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CPUtime</a:t>
            </a:r>
            <a:r>
              <a:rPr lang="en-US" altLang="zh-TW" sz="2200" smtClean="0">
                <a:ea typeface="PMingLiU" pitchFamily="18" charset="-120"/>
              </a:rPr>
              <a:t> =   Instruction count x  CPI  x  Clock cycle time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CPI</a:t>
            </a:r>
            <a:r>
              <a:rPr lang="en-US" altLang="zh-TW" sz="2200" smtClean="0">
                <a:ea typeface="PMingLiU" pitchFamily="18" charset="-120"/>
              </a:rPr>
              <a:t> =    CPI</a:t>
            </a:r>
            <a:r>
              <a:rPr lang="en-US" altLang="zh-TW" sz="2200" baseline="-25000" smtClean="0">
                <a:ea typeface="PMingLiU" pitchFamily="18" charset="-120"/>
              </a:rPr>
              <a:t>execution </a:t>
            </a:r>
            <a:r>
              <a:rPr lang="en-US" altLang="zh-TW" sz="2200" smtClean="0">
                <a:ea typeface="PMingLiU" pitchFamily="18" charset="-120"/>
              </a:rPr>
              <a:t> +   Mem Stall cycles per instruction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CPUtime</a:t>
            </a:r>
            <a:r>
              <a:rPr lang="en-US" altLang="zh-TW" sz="2200" smtClean="0">
                <a:ea typeface="PMingLiU" pitchFamily="18" charset="-120"/>
              </a:rPr>
              <a:t>  =  Instruction Count x   (CPI</a:t>
            </a:r>
            <a:r>
              <a:rPr lang="en-US" altLang="zh-TW" sz="2200" baseline="-25000" smtClean="0">
                <a:ea typeface="PMingLiU" pitchFamily="18" charset="-120"/>
              </a:rPr>
              <a:t>execution </a:t>
            </a:r>
            <a:r>
              <a:rPr lang="en-US" altLang="zh-TW" sz="2200" smtClean="0">
                <a:ea typeface="PMingLiU" pitchFamily="18" charset="-120"/>
              </a:rPr>
              <a:t> +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Mem Stall  cycles per instruction)    x   Clock cycle time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Mem Stall  cycles per instruction</a:t>
            </a:r>
            <a:r>
              <a:rPr lang="en-US" altLang="zh-TW" sz="2200" smtClean="0">
                <a:ea typeface="PMingLiU" pitchFamily="18" charset="-120"/>
              </a:rPr>
              <a:t> =  Instruction Fetch Miss rate x Miss Penalty  + Data Memory Accesses Per Instruction x Data Miss Rate x Miss Penalty</a:t>
            </a:r>
          </a:p>
          <a:p>
            <a:pPr>
              <a:buFontTx/>
              <a:buNone/>
            </a:pPr>
            <a:endParaRPr lang="en-US" altLang="zh-TW" sz="50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6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9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7C7A25-6A7B-4346-955F-AE1BB96D02D2}" type="slidenum">
              <a:rPr lang="en-US" altLang="zh-TW" sz="1400" smtClean="0">
                <a:latin typeface="Comic Sans MS" pitchFamily="66" charset="0"/>
              </a:rPr>
              <a:pPr/>
              <a:t>65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838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b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For Separate Level 1 Caches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3305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3429000" y="2057400"/>
            <a:ext cx="2554288" cy="381000"/>
            <a:chOff x="2400" y="1248"/>
            <a:chExt cx="1056" cy="624"/>
          </a:xfrm>
        </p:grpSpPr>
        <p:sp>
          <p:nvSpPr>
            <p:cNvPr id="2318341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2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752600" y="2376488"/>
            <a:ext cx="139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Instruction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6227763" y="2397125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Data</a:t>
            </a:r>
          </a:p>
        </p:txBody>
      </p:sp>
      <p:grpSp>
        <p:nvGrpSpPr>
          <p:cNvPr id="20489" name="Group 10"/>
          <p:cNvGrpSpPr>
            <a:grpSpLocks/>
          </p:cNvGrpSpPr>
          <p:nvPr/>
        </p:nvGrpSpPr>
        <p:grpSpPr bwMode="auto">
          <a:xfrm>
            <a:off x="5500688" y="2803525"/>
            <a:ext cx="2386012" cy="701675"/>
            <a:chOff x="2400" y="1248"/>
            <a:chExt cx="1056" cy="624"/>
          </a:xfrm>
        </p:grpSpPr>
        <p:sp>
          <p:nvSpPr>
            <p:cNvPr id="2318347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8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7005638" y="3570288"/>
            <a:ext cx="2152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A50021"/>
                </a:solidFill>
                <a:ea typeface="PMingLiU" pitchFamily="18" charset="-120"/>
              </a:rPr>
              <a:t>Data L1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:  M + 1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  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data  x  (1 - Data H1 ) x M  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5181600" y="3581400"/>
            <a:ext cx="1981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A50021"/>
                </a:solidFill>
                <a:ea typeface="PMingLiU" pitchFamily="18" charset="-120"/>
              </a:rPr>
              <a:t>Data  L1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Time: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Stalls = 0</a:t>
            </a:r>
          </a:p>
        </p:txBody>
      </p:sp>
      <p:grpSp>
        <p:nvGrpSpPr>
          <p:cNvPr id="20492" name="Group 15"/>
          <p:cNvGrpSpPr>
            <a:grpSpLocks/>
          </p:cNvGrpSpPr>
          <p:nvPr/>
        </p:nvGrpSpPr>
        <p:grpSpPr bwMode="auto">
          <a:xfrm>
            <a:off x="1066800" y="2727325"/>
            <a:ext cx="2386013" cy="701675"/>
            <a:chOff x="2400" y="1248"/>
            <a:chExt cx="1056" cy="624"/>
          </a:xfrm>
        </p:grpSpPr>
        <p:sp>
          <p:nvSpPr>
            <p:cNvPr id="2318352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3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93" name="Text Box 18"/>
          <p:cNvSpPr txBox="1">
            <a:spLocks noChangeArrowheads="1"/>
          </p:cNvSpPr>
          <p:nvPr/>
        </p:nvSpPr>
        <p:spPr bwMode="auto">
          <a:xfrm>
            <a:off x="533400" y="3409950"/>
            <a:ext cx="2527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0000CC"/>
                </a:solidFill>
                <a:ea typeface="PMingLiU" pitchFamily="18" charset="-120"/>
              </a:rPr>
              <a:t>Instruction L1 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2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</p:txBody>
      </p:sp>
      <p:sp>
        <p:nvSpPr>
          <p:cNvPr id="20494" name="Text Box 19"/>
          <p:cNvSpPr txBox="1">
            <a:spLocks noChangeArrowheads="1"/>
          </p:cNvSpPr>
          <p:nvPr/>
        </p:nvSpPr>
        <p:spPr bwMode="auto">
          <a:xfrm>
            <a:off x="2286000" y="3446463"/>
            <a:ext cx="29860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0000CC"/>
                </a:solidFill>
                <a:ea typeface="PMingLiU" pitchFamily="18" charset="-120"/>
              </a:rPr>
              <a:t>Instruction  L1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 =  M  +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%instructions  x (1 - Instruction H1 ) x M</a:t>
            </a:r>
            <a:r>
              <a:rPr lang="en-US" altLang="zh-TW" sz="1400">
                <a:ea typeface="PMingLiU" pitchFamily="18" charset="-120"/>
              </a:rPr>
              <a:t>  </a:t>
            </a:r>
          </a:p>
        </p:txBody>
      </p:sp>
      <p:sp>
        <p:nvSpPr>
          <p:cNvPr id="20495" name="Text Box 20"/>
          <p:cNvSpPr txBox="1">
            <a:spLocks noChangeArrowheads="1"/>
          </p:cNvSpPr>
          <p:nvPr/>
        </p:nvSpPr>
        <p:spPr bwMode="auto">
          <a:xfrm>
            <a:off x="1022350" y="4773613"/>
            <a:ext cx="7967663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Stall Cycles Per Access =  % Instructions  x ( 1 - Instruction H1 ) x M  +   % data  x  (1 - Data H1 ) x M</a:t>
            </a:r>
          </a:p>
          <a:p>
            <a:pPr algn="l"/>
            <a:endParaRPr lang="en-US" altLang="zh-TW" sz="1400">
              <a:ea typeface="PMingLiU" pitchFamily="18" charset="-120"/>
            </a:endParaRPr>
          </a:p>
          <a:p>
            <a:pPr algn="l"/>
            <a:r>
              <a:rPr lang="en-US" altLang="zh-TW" sz="1400">
                <a:ea typeface="PMingLiU" pitchFamily="18" charset="-120"/>
              </a:rPr>
              <a:t>AMAT  =  1 +  Stall Cycles per access  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</a:t>
            </a:r>
            <a:r>
              <a:rPr lang="en-US" altLang="zh-TW" sz="1200" b="0">
                <a:ea typeface="PMingLiU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126BF3-AB04-41CC-81C6-964BFD1E4D24}" type="slidenum">
              <a:rPr lang="en-US" altLang="zh-TW" sz="1400" smtClean="0">
                <a:latin typeface="Comic Sans MS" pitchFamily="66" charset="0"/>
              </a:rPr>
              <a:pPr/>
              <a:t>66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4953000"/>
          </a:xfrm>
        </p:spPr>
        <p:txBody>
          <a:bodyPr/>
          <a:lstStyle/>
          <a:p>
            <a:pPr>
              <a:spcBef>
                <a:spcPct val="150000"/>
              </a:spcBef>
              <a:defRPr/>
            </a:pPr>
            <a:r>
              <a:rPr lang="en-US" altLang="zh-TW" sz="3600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DF06E7B-3FA2-4D32-A321-552E0A5A741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67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1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3413" y="0"/>
            <a:ext cx="8064500" cy="64135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Read/Write Operations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73113"/>
            <a:ext cx="8305800" cy="5080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400" dirty="0" smtClean="0">
                <a:ea typeface="PMingLiU" pitchFamily="18" charset="-120"/>
              </a:rPr>
              <a:t>Statistical data suggest that </a:t>
            </a:r>
            <a:r>
              <a:rPr lang="en-US" altLang="zh-TW" sz="2400" dirty="0" smtClean="0">
                <a:solidFill>
                  <a:srgbClr val="00B050"/>
                </a:solidFill>
                <a:ea typeface="PMingLiU" pitchFamily="18" charset="-120"/>
              </a:rPr>
              <a:t>reads</a:t>
            </a:r>
            <a:r>
              <a:rPr lang="en-US" altLang="zh-TW" sz="2400" dirty="0" smtClean="0">
                <a:ea typeface="PMingLiU" pitchFamily="18" charset="-120"/>
              </a:rPr>
              <a:t> (</a:t>
            </a:r>
            <a:r>
              <a:rPr lang="en-US" altLang="zh-TW" sz="2400" i="1" dirty="0" smtClean="0">
                <a:ea typeface="PMingLiU" pitchFamily="18" charset="-120"/>
              </a:rPr>
              <a:t>including instruction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i="1" dirty="0" smtClean="0">
                <a:ea typeface="PMingLiU" pitchFamily="18" charset="-120"/>
              </a:rPr>
              <a:t>fetches) </a:t>
            </a:r>
            <a:r>
              <a:rPr lang="en-US" altLang="zh-TW" sz="2400" dirty="0" smtClean="0">
                <a:solidFill>
                  <a:srgbClr val="00B050"/>
                </a:solidFill>
                <a:ea typeface="PMingLiU" pitchFamily="18" charset="-120"/>
              </a:rPr>
              <a:t>dominate</a:t>
            </a:r>
            <a:r>
              <a:rPr lang="en-US" altLang="zh-TW" sz="2400" dirty="0" smtClean="0">
                <a:ea typeface="PMingLiU" pitchFamily="18" charset="-120"/>
              </a:rPr>
              <a:t> processor cache accesses  (writes account for 25% of data cache traffic).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 cache reads, a block is read at the same time while the tag is being compared with the block address (</a:t>
            </a:r>
            <a:r>
              <a:rPr lang="en-US" altLang="zh-TW" sz="2400" i="1" dirty="0" smtClean="0">
                <a:ea typeface="PMingLiU" pitchFamily="18" charset="-120"/>
              </a:rPr>
              <a:t>searching</a:t>
            </a:r>
            <a:r>
              <a:rPr lang="en-US" altLang="zh-TW" sz="2400" dirty="0" smtClean="0">
                <a:ea typeface="PMingLiU" pitchFamily="18" charset="-120"/>
              </a:rPr>
              <a:t>).  If the read is a hit the data is passed to the CPU, if a miss it ignores it. 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 cache writes, modifying the block cannot begin </a:t>
            </a:r>
            <a:r>
              <a:rPr lang="en-US" altLang="zh-TW" sz="2400" dirty="0" smtClean="0">
                <a:solidFill>
                  <a:srgbClr val="00B050"/>
                </a:solidFill>
                <a:ea typeface="PMingLiU" pitchFamily="18" charset="-120"/>
              </a:rPr>
              <a:t>until</a:t>
            </a:r>
            <a:r>
              <a:rPr lang="en-US" altLang="zh-TW" sz="2400" dirty="0" smtClean="0">
                <a:ea typeface="PMingLiU" pitchFamily="18" charset="-120"/>
              </a:rPr>
              <a:t> the tag is checked to see if the address is a hit.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Thus for cache writes, tag checking cannot take place in parallel, and only the specific data requested by the CPU can be modified.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Cache is classified according to the write and memory update strategy in place:  </a:t>
            </a:r>
            <a:r>
              <a:rPr lang="en-US" altLang="zh-TW" sz="2400" dirty="0" smtClean="0">
                <a:solidFill>
                  <a:srgbClr val="00B050"/>
                </a:solidFill>
                <a:ea typeface="PMingLiU" pitchFamily="18" charset="-120"/>
              </a:rPr>
              <a:t>write through</a:t>
            </a:r>
            <a:r>
              <a:rPr lang="en-US" altLang="zh-TW" sz="2400" dirty="0" smtClean="0">
                <a:ea typeface="PMingLiU" pitchFamily="18" charset="-120"/>
              </a:rPr>
              <a:t>, or </a:t>
            </a:r>
            <a:r>
              <a:rPr lang="en-US" altLang="zh-TW" sz="2400" dirty="0" smtClean="0">
                <a:solidFill>
                  <a:srgbClr val="00B050"/>
                </a:solidFill>
                <a:ea typeface="PMingLiU" pitchFamily="18" charset="-120"/>
              </a:rPr>
              <a:t>write back</a:t>
            </a:r>
            <a:r>
              <a:rPr lang="en-US" altLang="zh-TW" sz="2400" dirty="0" smtClean="0">
                <a:ea typeface="PMingLiU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4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7B081C8-0555-4B85-BBEC-F8FBC99E345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68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2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924800" cy="4572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8077200" cy="5181600"/>
          </a:xfrm>
          <a:noFill/>
        </p:spPr>
        <p:txBody>
          <a:bodyPr lIns="92075" tIns="46038" rIns="92075" bIns="46038"/>
          <a:lstStyle/>
          <a:p>
            <a:pPr>
              <a:buClr>
                <a:srgbClr val="0000FF"/>
              </a:buClr>
              <a:buSzPct val="130000"/>
              <a:buFontTx/>
              <a:buChar char="1"/>
            </a:pPr>
            <a:r>
              <a:rPr lang="en-US" altLang="zh-TW" sz="3200" dirty="0" smtClean="0">
                <a:ea typeface="PMingLiU" pitchFamily="18" charset="-120"/>
              </a:rPr>
              <a:t>Write Though:  Data is written to both the cache block and the main memory.</a:t>
            </a:r>
          </a:p>
          <a:p>
            <a:pPr lvl="1"/>
            <a:endParaRPr lang="en-US" altLang="zh-TW" sz="400" b="1" dirty="0" smtClean="0">
              <a:ea typeface="PMingLiU" pitchFamily="18" charset="-120"/>
            </a:endParaRP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The lower level always has fresh data; an important feature for I/O and multiprocessing.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Easier to implement than write back.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A write buffer is often used to reduce CPU write stall while data is written to memory.</a:t>
            </a:r>
          </a:p>
          <a:p>
            <a:pPr lvl="1"/>
            <a:endParaRPr lang="en-US" altLang="zh-TW" sz="400" b="1" dirty="0" smtClean="0">
              <a:ea typeface="PMingLiU" pitchFamily="18" charset="-120"/>
            </a:endParaRP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endParaRPr lang="en-US" altLang="zh-TW" sz="500" dirty="0" smtClean="0">
              <a:ea typeface="PMingLiU" pitchFamily="18" charset="-120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828800" y="4648200"/>
            <a:ext cx="5003800" cy="1311275"/>
            <a:chOff x="776" y="632"/>
            <a:chExt cx="3152" cy="826"/>
          </a:xfrm>
        </p:grpSpPr>
        <p:sp>
          <p:nvSpPr>
            <p:cNvPr id="2322437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2322439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Cache</a:t>
              </a:r>
            </a:p>
          </p:txBody>
        </p:sp>
        <p:sp>
          <p:nvSpPr>
            <p:cNvPr id="2322441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22442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3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4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5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6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8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Write Buffer</a:t>
              </a:r>
            </a:p>
          </p:txBody>
        </p:sp>
        <p:sp>
          <p:nvSpPr>
            <p:cNvPr id="2322448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5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DRAM</a:t>
              </a:r>
            </a:p>
          </p:txBody>
        </p:sp>
        <p:sp>
          <p:nvSpPr>
            <p:cNvPr id="2322450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51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52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3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E1327AD-C9DD-480D-BC51-E70A1E05C8E8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69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0263" y="76201"/>
            <a:ext cx="7366000" cy="554038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Write Buffer for Write Through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570163"/>
            <a:ext cx="8562975" cy="3398837"/>
          </a:xfrm>
          <a:noFill/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zh-TW" sz="2400" dirty="0" smtClean="0">
                <a:ea typeface="PMingLiU" pitchFamily="18" charset="-120"/>
              </a:rPr>
              <a:t>A Write Buffer is needed between the Cache and Memory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Processor: writes data into the cache and the write buffer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Memory controller: write contents of the buffer to memory</a:t>
            </a:r>
          </a:p>
          <a:p>
            <a:pPr marL="285750" indent="-285750" eaLnBrk="1" hangingPunct="1"/>
            <a:r>
              <a:rPr lang="en-US" altLang="zh-TW" sz="2400" dirty="0" smtClean="0">
                <a:ea typeface="PMingLiU" pitchFamily="18" charset="-120"/>
              </a:rPr>
              <a:t>Write buffer is just a FIFO queue: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Typical number of entries: 4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Works fine if:  Store frequency (w.r.t. time) &lt;&lt; 1 / DRAM write cycle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81200" y="1219200"/>
            <a:ext cx="5003800" cy="1311275"/>
            <a:chOff x="776" y="632"/>
            <a:chExt cx="3152" cy="826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Cache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8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Write Buffer</a:t>
              </a: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5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DRAM</a:t>
              </a:r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444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A30-00C4-4C89-964F-2EF890C2CAB9}" type="slidenum">
              <a:rPr lang="en-US"/>
              <a:pPr/>
              <a:t>7</a:t>
            </a:fld>
            <a:endParaRPr lang="en-US"/>
          </a:p>
        </p:txBody>
      </p:sp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Memory Modules</a:t>
            </a:r>
          </a:p>
        </p:txBody>
      </p:sp>
      <p:sp>
        <p:nvSpPr>
          <p:cNvPr id="2367491" name="Rectangle 3"/>
          <p:cNvSpPr>
            <a:spLocks noChangeAspect="1" noChangeArrowheads="1"/>
          </p:cNvSpPr>
          <p:nvPr/>
        </p:nvSpPr>
        <p:spPr bwMode="auto">
          <a:xfrm>
            <a:off x="1549400" y="11747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4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2" name="Rectangle 4"/>
          <p:cNvSpPr>
            <a:spLocks noChangeAspect="1" noChangeArrowheads="1"/>
          </p:cNvSpPr>
          <p:nvPr/>
        </p:nvSpPr>
        <p:spPr bwMode="auto">
          <a:xfrm>
            <a:off x="2044700" y="4557713"/>
            <a:ext cx="4660900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4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3" name="Rectangle 5"/>
          <p:cNvSpPr>
            <a:spLocks noChangeAspect="1" noChangeArrowheads="1"/>
          </p:cNvSpPr>
          <p:nvPr/>
        </p:nvSpPr>
        <p:spPr bwMode="auto">
          <a:xfrm>
            <a:off x="5099050" y="19208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4" name="Rectangle 6"/>
          <p:cNvSpPr>
            <a:spLocks noChangeAspect="1" noChangeArrowheads="1"/>
          </p:cNvSpPr>
          <p:nvPr/>
        </p:nvSpPr>
        <p:spPr bwMode="auto">
          <a:xfrm>
            <a:off x="4611688" y="2043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5" name="Rectangle 7"/>
          <p:cNvSpPr>
            <a:spLocks noChangeAspect="1" noChangeArrowheads="1"/>
          </p:cNvSpPr>
          <p:nvPr/>
        </p:nvSpPr>
        <p:spPr bwMode="auto">
          <a:xfrm>
            <a:off x="4124325" y="2165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6" name="Rectangle 8"/>
          <p:cNvSpPr>
            <a:spLocks noChangeAspect="1" noChangeArrowheads="1"/>
          </p:cNvSpPr>
          <p:nvPr/>
        </p:nvSpPr>
        <p:spPr bwMode="auto">
          <a:xfrm>
            <a:off x="3636963" y="22860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7" name="Rectangle 9"/>
          <p:cNvSpPr>
            <a:spLocks noChangeAspect="1" noChangeArrowheads="1"/>
          </p:cNvSpPr>
          <p:nvPr/>
        </p:nvSpPr>
        <p:spPr bwMode="auto">
          <a:xfrm>
            <a:off x="3149600" y="24082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8" name="Rectangle 10"/>
          <p:cNvSpPr>
            <a:spLocks noChangeAspect="1" noChangeArrowheads="1"/>
          </p:cNvSpPr>
          <p:nvPr/>
        </p:nvSpPr>
        <p:spPr bwMode="auto">
          <a:xfrm>
            <a:off x="2662238" y="25304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9" name="Rectangle 11"/>
          <p:cNvSpPr>
            <a:spLocks noChangeAspect="1" noChangeArrowheads="1"/>
          </p:cNvSpPr>
          <p:nvPr/>
        </p:nvSpPr>
        <p:spPr bwMode="auto">
          <a:xfrm>
            <a:off x="2173288" y="26527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00" name="Rectangle 12"/>
          <p:cNvSpPr>
            <a:spLocks noChangeAspect="1" noChangeArrowheads="1"/>
          </p:cNvSpPr>
          <p:nvPr/>
        </p:nvSpPr>
        <p:spPr bwMode="auto">
          <a:xfrm>
            <a:off x="1685925" y="27749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7501" name="Rectangle 13"/>
          <p:cNvSpPr>
            <a:spLocks noChangeAspect="1" noChangeArrowheads="1"/>
          </p:cNvSpPr>
          <p:nvPr/>
        </p:nvSpPr>
        <p:spPr bwMode="auto">
          <a:xfrm>
            <a:off x="6743700" y="1560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02" name="Text Box 14"/>
          <p:cNvSpPr txBox="1">
            <a:spLocks noChangeAspect="1" noChangeArrowheads="1"/>
          </p:cNvSpPr>
          <p:nvPr/>
        </p:nvSpPr>
        <p:spPr bwMode="auto">
          <a:xfrm>
            <a:off x="6815138" y="1446213"/>
            <a:ext cx="156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: supercell (i,j)</a:t>
            </a:r>
          </a:p>
        </p:txBody>
      </p:sp>
      <p:sp>
        <p:nvSpPr>
          <p:cNvPr id="2367503" name="Text Box 15"/>
          <p:cNvSpPr txBox="1">
            <a:spLocks noChangeAspect="1" noChangeArrowheads="1"/>
          </p:cNvSpPr>
          <p:nvPr/>
        </p:nvSpPr>
        <p:spPr bwMode="auto">
          <a:xfrm>
            <a:off x="6648450" y="2120900"/>
            <a:ext cx="20097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64 MB  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memory module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consisting of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eight 8Mx8 DRAMs</a:t>
            </a:r>
          </a:p>
        </p:txBody>
      </p:sp>
      <p:grpSp>
        <p:nvGrpSpPr>
          <p:cNvPr id="2367504" name="Group 16"/>
          <p:cNvGrpSpPr>
            <a:grpSpLocks/>
          </p:cNvGrpSpPr>
          <p:nvPr/>
        </p:nvGrpSpPr>
        <p:grpSpPr bwMode="auto">
          <a:xfrm>
            <a:off x="1219200" y="1141413"/>
            <a:ext cx="4164013" cy="4035425"/>
            <a:chOff x="768" y="719"/>
            <a:chExt cx="2623" cy="2542"/>
          </a:xfrm>
        </p:grpSpPr>
        <p:sp>
          <p:nvSpPr>
            <p:cNvPr id="2367505" name="Line 17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7506" name="Group 18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2367507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effectLst/>
                    <a:latin typeface="Courier New" pitchFamily="49" charset="0"/>
                  </a:rPr>
                  <a:t>addr (row = i, col = j)</a:t>
                </a:r>
              </a:p>
            </p:txBody>
          </p:sp>
          <p:sp>
            <p:nvSpPr>
              <p:cNvPr id="2367508" name="Line 20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09" name="Line 21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0" name="Line 22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1" name="Line 23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2" name="Line 24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3" name="Line 25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4" name="Line 26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5" name="Line 27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6" name="Line 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7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7518" name="Text Box 30"/>
          <p:cNvSpPr txBox="1">
            <a:spLocks noChangeAspect="1" noChangeArrowheads="1"/>
          </p:cNvSpPr>
          <p:nvPr/>
        </p:nvSpPr>
        <p:spPr bwMode="auto">
          <a:xfrm>
            <a:off x="6705600" y="4876800"/>
            <a:ext cx="1122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7519" name="Rectangle 31"/>
          <p:cNvSpPr>
            <a:spLocks noChangeAspect="1" noChangeArrowheads="1"/>
          </p:cNvSpPr>
          <p:nvPr/>
        </p:nvSpPr>
        <p:spPr bwMode="auto">
          <a:xfrm>
            <a:off x="3078163" y="3068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0" name="Rectangle 32"/>
          <p:cNvSpPr>
            <a:spLocks noChangeAspect="1" noChangeArrowheads="1"/>
          </p:cNvSpPr>
          <p:nvPr/>
        </p:nvSpPr>
        <p:spPr bwMode="auto">
          <a:xfrm>
            <a:off x="2611438" y="31861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1" name="Rectangle 33"/>
          <p:cNvSpPr>
            <a:spLocks noChangeAspect="1" noChangeArrowheads="1"/>
          </p:cNvSpPr>
          <p:nvPr/>
        </p:nvSpPr>
        <p:spPr bwMode="auto">
          <a:xfrm>
            <a:off x="3565525" y="2941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2" name="Rectangle 34"/>
          <p:cNvSpPr>
            <a:spLocks noChangeAspect="1" noChangeArrowheads="1"/>
          </p:cNvSpPr>
          <p:nvPr/>
        </p:nvSpPr>
        <p:spPr bwMode="auto">
          <a:xfrm>
            <a:off x="4057650" y="2814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3" name="Rectangle 35"/>
          <p:cNvSpPr>
            <a:spLocks noChangeAspect="1" noChangeArrowheads="1"/>
          </p:cNvSpPr>
          <p:nvPr/>
        </p:nvSpPr>
        <p:spPr bwMode="auto">
          <a:xfrm>
            <a:off x="4560888" y="26828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4" name="Rectangle 36"/>
          <p:cNvSpPr>
            <a:spLocks noChangeAspect="1" noChangeArrowheads="1"/>
          </p:cNvSpPr>
          <p:nvPr/>
        </p:nvSpPr>
        <p:spPr bwMode="auto">
          <a:xfrm>
            <a:off x="5038725" y="2571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5" name="Rectangle 37"/>
          <p:cNvSpPr>
            <a:spLocks noChangeAspect="1" noChangeArrowheads="1"/>
          </p:cNvSpPr>
          <p:nvPr/>
        </p:nvSpPr>
        <p:spPr bwMode="auto">
          <a:xfrm>
            <a:off x="5526088" y="24384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6" name="Rectangle 38"/>
          <p:cNvSpPr>
            <a:spLocks noChangeAspect="1" noChangeArrowheads="1"/>
          </p:cNvSpPr>
          <p:nvPr/>
        </p:nvSpPr>
        <p:spPr bwMode="auto">
          <a:xfrm>
            <a:off x="6003925" y="2317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7" name="Text Box 39"/>
          <p:cNvSpPr txBox="1">
            <a:spLocks noChangeAspect="1" noChangeArrowheads="1"/>
          </p:cNvSpPr>
          <p:nvPr/>
        </p:nvSpPr>
        <p:spPr bwMode="auto">
          <a:xfrm>
            <a:off x="2057400" y="2763838"/>
            <a:ext cx="766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DRAM 7</a:t>
            </a:r>
          </a:p>
        </p:txBody>
      </p:sp>
      <p:sp>
        <p:nvSpPr>
          <p:cNvPr id="2367528" name="Text Box 40"/>
          <p:cNvSpPr txBox="1">
            <a:spLocks noChangeAspect="1" noChangeArrowheads="1"/>
          </p:cNvSpPr>
          <p:nvPr/>
        </p:nvSpPr>
        <p:spPr bwMode="auto">
          <a:xfrm>
            <a:off x="5534025" y="187007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DRAM 0</a:t>
            </a:r>
          </a:p>
        </p:txBody>
      </p:sp>
      <p:grpSp>
        <p:nvGrpSpPr>
          <p:cNvPr id="2367529" name="Group 41"/>
          <p:cNvGrpSpPr>
            <a:grpSpLocks/>
          </p:cNvGrpSpPr>
          <p:nvPr/>
        </p:nvGrpSpPr>
        <p:grpSpPr bwMode="auto">
          <a:xfrm>
            <a:off x="2009775" y="2424113"/>
            <a:ext cx="4591050" cy="3154362"/>
            <a:chOff x="1266" y="1527"/>
            <a:chExt cx="2892" cy="1987"/>
          </a:xfrm>
        </p:grpSpPr>
        <p:grpSp>
          <p:nvGrpSpPr>
            <p:cNvPr id="2367530" name="Group 42"/>
            <p:cNvGrpSpPr>
              <a:grpSpLocks/>
            </p:cNvGrpSpPr>
            <p:nvPr/>
          </p:nvGrpSpPr>
          <p:grpSpPr bwMode="auto">
            <a:xfrm>
              <a:off x="1266" y="3023"/>
              <a:ext cx="2892" cy="491"/>
              <a:chOff x="1266" y="3023"/>
              <a:chExt cx="2892" cy="491"/>
            </a:xfrm>
          </p:grpSpPr>
          <p:sp>
            <p:nvSpPr>
              <p:cNvPr id="2367531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367532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31</a:t>
                </a:r>
              </a:p>
            </p:txBody>
          </p:sp>
          <p:sp>
            <p:nvSpPr>
              <p:cNvPr id="236753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2367534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67535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15</a:t>
                </a:r>
              </a:p>
            </p:txBody>
          </p:sp>
          <p:sp>
            <p:nvSpPr>
              <p:cNvPr id="2367536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367537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23</a:t>
                </a:r>
              </a:p>
            </p:txBody>
          </p:sp>
          <p:sp>
            <p:nvSpPr>
              <p:cNvPr id="236753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367539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32</a:t>
                </a:r>
              </a:p>
            </p:txBody>
          </p:sp>
          <p:sp>
            <p:nvSpPr>
              <p:cNvPr id="2367540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63</a:t>
                </a:r>
              </a:p>
            </p:txBody>
          </p:sp>
          <p:sp>
            <p:nvSpPr>
              <p:cNvPr id="2367541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39</a:t>
                </a:r>
              </a:p>
            </p:txBody>
          </p:sp>
          <p:sp>
            <p:nvSpPr>
              <p:cNvPr id="2367542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40</a:t>
                </a:r>
              </a:p>
            </p:txBody>
          </p:sp>
          <p:sp>
            <p:nvSpPr>
              <p:cNvPr id="2367543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47</a:t>
                </a:r>
              </a:p>
            </p:txBody>
          </p:sp>
          <p:sp>
            <p:nvSpPr>
              <p:cNvPr id="2367544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48</a:t>
                </a:r>
              </a:p>
            </p:txBody>
          </p:sp>
          <p:sp>
            <p:nvSpPr>
              <p:cNvPr id="2367545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55</a:t>
                </a:r>
              </a:p>
            </p:txBody>
          </p:sp>
          <p:sp>
            <p:nvSpPr>
              <p:cNvPr id="2367546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56</a:t>
                </a:r>
              </a:p>
            </p:txBody>
          </p:sp>
          <p:grpSp>
            <p:nvGrpSpPr>
              <p:cNvPr id="2367547" name="Group 59"/>
              <p:cNvGrpSpPr>
                <a:grpSpLocks/>
              </p:cNvGrpSpPr>
              <p:nvPr/>
            </p:nvGrpSpPr>
            <p:grpSpPr bwMode="auto">
              <a:xfrm>
                <a:off x="1266" y="3153"/>
                <a:ext cx="2892" cy="361"/>
                <a:chOff x="1266" y="3153"/>
                <a:chExt cx="2892" cy="361"/>
              </a:xfrm>
            </p:grpSpPr>
            <p:grpSp>
              <p:nvGrpSpPr>
                <p:cNvPr id="2367548" name="Group 6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2367549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0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1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2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3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4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5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6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67557" name="Text Box 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66" y="3302"/>
                  <a:ext cx="28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>
                      <a:effectLst/>
                      <a:latin typeface="Helvetica" pitchFamily="34" charset="0"/>
                    </a:rPr>
                    <a:t>64-bit doubleword at main memory address </a:t>
                  </a:r>
                  <a:r>
                    <a:rPr lang="en-US" sz="1600" i="1">
                      <a:effectLst/>
                      <a:latin typeface="Helvetica" pitchFamily="34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367558" name="Group 70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2367559" name="Group 71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2367560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2" name="Line 7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3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4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6" name="Line 7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7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7568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0-7</a:t>
                </a:r>
              </a:p>
            </p:txBody>
          </p:sp>
          <p:sp>
            <p:nvSpPr>
              <p:cNvPr id="2367569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8-15</a:t>
                </a:r>
              </a:p>
            </p:txBody>
          </p:sp>
          <p:sp>
            <p:nvSpPr>
              <p:cNvPr id="2367570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16-23</a:t>
                </a:r>
              </a:p>
            </p:txBody>
          </p:sp>
          <p:sp>
            <p:nvSpPr>
              <p:cNvPr id="2367571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24-31</a:t>
                </a:r>
              </a:p>
            </p:txBody>
          </p:sp>
          <p:sp>
            <p:nvSpPr>
              <p:cNvPr id="2367572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32-39</a:t>
                </a:r>
              </a:p>
            </p:txBody>
          </p:sp>
          <p:sp>
            <p:nvSpPr>
              <p:cNvPr id="2367573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40-47</a:t>
                </a:r>
              </a:p>
            </p:txBody>
          </p:sp>
          <p:sp>
            <p:nvSpPr>
              <p:cNvPr id="2367574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48-55</a:t>
                </a:r>
              </a:p>
            </p:txBody>
          </p:sp>
          <p:sp>
            <p:nvSpPr>
              <p:cNvPr id="2367575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56-63</a:t>
                </a:r>
              </a:p>
            </p:txBody>
          </p:sp>
        </p:grpSp>
      </p:grpSp>
      <p:grpSp>
        <p:nvGrpSpPr>
          <p:cNvPr id="2367576" name="Group 88"/>
          <p:cNvGrpSpPr>
            <a:grpSpLocks/>
          </p:cNvGrpSpPr>
          <p:nvPr/>
        </p:nvGrpSpPr>
        <p:grpSpPr bwMode="auto">
          <a:xfrm>
            <a:off x="1981202" y="4799013"/>
            <a:ext cx="4646614" cy="1830387"/>
            <a:chOff x="1248" y="3023"/>
            <a:chExt cx="2927" cy="1153"/>
          </a:xfrm>
        </p:grpSpPr>
        <p:grpSp>
          <p:nvGrpSpPr>
            <p:cNvPr id="2367577" name="Group 89"/>
            <p:cNvGrpSpPr>
              <a:grpSpLocks/>
            </p:cNvGrpSpPr>
            <p:nvPr/>
          </p:nvGrpSpPr>
          <p:grpSpPr bwMode="auto">
            <a:xfrm>
              <a:off x="2476" y="3677"/>
              <a:ext cx="1699" cy="499"/>
              <a:chOff x="2476" y="3677"/>
              <a:chExt cx="1699" cy="499"/>
            </a:xfrm>
          </p:grpSpPr>
          <p:sp>
            <p:nvSpPr>
              <p:cNvPr id="2367578" name="AutoShape 90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4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79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5"/>
                <a:ext cx="1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effectLst/>
                    <a:latin typeface="Helvetica" pitchFamily="34" charset="0"/>
                  </a:rPr>
                  <a:t>64-bit doubleword</a:t>
                </a:r>
              </a:p>
            </p:txBody>
          </p:sp>
        </p:grpSp>
        <p:grpSp>
          <p:nvGrpSpPr>
            <p:cNvPr id="2367580" name="Group 92"/>
            <p:cNvGrpSpPr>
              <a:grpSpLocks/>
            </p:cNvGrpSpPr>
            <p:nvPr/>
          </p:nvGrpSpPr>
          <p:grpSpPr bwMode="auto">
            <a:xfrm>
              <a:off x="1248" y="3023"/>
              <a:ext cx="2801" cy="502"/>
              <a:chOff x="1248" y="3023"/>
              <a:chExt cx="2801" cy="502"/>
            </a:xfrm>
          </p:grpSpPr>
          <p:sp>
            <p:nvSpPr>
              <p:cNvPr id="2367581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367582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31</a:t>
                </a:r>
              </a:p>
            </p:txBody>
          </p:sp>
          <p:sp>
            <p:nvSpPr>
              <p:cNvPr id="2367583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2367584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67585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15</a:t>
                </a:r>
              </a:p>
            </p:txBody>
          </p:sp>
          <p:sp>
            <p:nvSpPr>
              <p:cNvPr id="2367586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367587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23</a:t>
                </a:r>
              </a:p>
            </p:txBody>
          </p:sp>
          <p:sp>
            <p:nvSpPr>
              <p:cNvPr id="2367588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367589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32</a:t>
                </a:r>
              </a:p>
            </p:txBody>
          </p:sp>
          <p:sp>
            <p:nvSpPr>
              <p:cNvPr id="2367590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63</a:t>
                </a:r>
              </a:p>
            </p:txBody>
          </p:sp>
          <p:sp>
            <p:nvSpPr>
              <p:cNvPr id="2367591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39</a:t>
                </a:r>
              </a:p>
            </p:txBody>
          </p:sp>
          <p:sp>
            <p:nvSpPr>
              <p:cNvPr id="2367592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40</a:t>
                </a:r>
              </a:p>
            </p:txBody>
          </p:sp>
          <p:sp>
            <p:nvSpPr>
              <p:cNvPr id="2367593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47</a:t>
                </a:r>
              </a:p>
            </p:txBody>
          </p:sp>
          <p:sp>
            <p:nvSpPr>
              <p:cNvPr id="2367594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48</a:t>
                </a:r>
              </a:p>
            </p:txBody>
          </p:sp>
          <p:sp>
            <p:nvSpPr>
              <p:cNvPr id="2367595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55</a:t>
                </a:r>
              </a:p>
            </p:txBody>
          </p:sp>
          <p:sp>
            <p:nvSpPr>
              <p:cNvPr id="2367596" name="Text Box 10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56</a:t>
                </a:r>
              </a:p>
            </p:txBody>
          </p:sp>
          <p:grpSp>
            <p:nvGrpSpPr>
              <p:cNvPr id="2367597" name="Group 109"/>
              <p:cNvGrpSpPr>
                <a:grpSpLocks/>
              </p:cNvGrpSpPr>
              <p:nvPr/>
            </p:nvGrpSpPr>
            <p:grpSpPr bwMode="auto">
              <a:xfrm>
                <a:off x="1248" y="3153"/>
                <a:ext cx="2761" cy="372"/>
                <a:chOff x="1248" y="3153"/>
                <a:chExt cx="2761" cy="372"/>
              </a:xfrm>
            </p:grpSpPr>
            <p:grpSp>
              <p:nvGrpSpPr>
                <p:cNvPr id="2367598" name="Group 11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2367599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0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1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2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4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5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6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67607" name="Text Box 1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48" y="3312"/>
                  <a:ext cx="276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</a:rPr>
                    <a:t>64-bit double word at main memory address </a:t>
                  </a:r>
                  <a:r>
                    <a:rPr lang="en-US" sz="1600" i="1" dirty="0">
                      <a:latin typeface="Helvetica" pitchFamily="34" charset="0"/>
                    </a:rPr>
                    <a:t>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1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66D85C3-BC67-4F0B-9BF7-95793C8BD79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924800" cy="3810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8077200" cy="5029200"/>
          </a:xfrm>
          <a:noFill/>
        </p:spPr>
        <p:txBody>
          <a:bodyPr lIns="92075" tIns="46038" rIns="92075" bIns="46038">
            <a:normAutofit/>
          </a:bodyPr>
          <a:lstStyle/>
          <a:p>
            <a:pPr lvl="1"/>
            <a:endParaRPr lang="en-US" altLang="zh-TW" sz="400" b="1" dirty="0" smtClean="0">
              <a:ea typeface="PMingLiU" pitchFamily="18" charset="-120"/>
            </a:endParaRP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r>
              <a:rPr lang="en-US" altLang="zh-TW" sz="3500" dirty="0" smtClean="0">
                <a:ea typeface="PMingLiU" pitchFamily="18" charset="-120"/>
              </a:rPr>
              <a:t>Write back:  Data is written or updated only to the cache block.</a:t>
            </a: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endParaRPr lang="en-US" altLang="zh-TW" sz="500" dirty="0" smtClean="0">
              <a:ea typeface="PMingLiU" pitchFamily="18" charset="-120"/>
            </a:endParaRPr>
          </a:p>
          <a:p>
            <a:pPr lvl="1"/>
            <a:r>
              <a:rPr lang="en-US" altLang="zh-TW" b="1" dirty="0" smtClean="0">
                <a:ea typeface="PMingLiU" pitchFamily="18" charset="-120"/>
              </a:rPr>
              <a:t>Writes occur at the speed of cache</a:t>
            </a:r>
          </a:p>
          <a:p>
            <a:pPr lvl="1"/>
            <a:r>
              <a:rPr lang="en-US" altLang="zh-TW" b="1" dirty="0" smtClean="0">
                <a:ea typeface="PMingLiU" pitchFamily="18" charset="-120"/>
              </a:rPr>
              <a:t>The modified or 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ea typeface="PMingLiU" pitchFamily="18" charset="-120"/>
              </a:rPr>
              <a:t>dirty</a:t>
            </a:r>
            <a:r>
              <a:rPr lang="en-US" altLang="zh-TW" b="1" dirty="0" smtClean="0">
                <a:ea typeface="PMingLiU" pitchFamily="18" charset="-120"/>
              </a:rPr>
              <a:t> cache block is written to main memory later (e.g., when it’s being replaced from cache)</a:t>
            </a:r>
          </a:p>
          <a:p>
            <a:pPr lvl="1"/>
            <a:r>
              <a:rPr lang="en-US" altLang="zh-TW" b="1" dirty="0" smtClean="0">
                <a:ea typeface="PMingLiU" pitchFamily="18" charset="-120"/>
              </a:rPr>
              <a:t>A status bit called a 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ea typeface="PMingLiU" pitchFamily="18" charset="-120"/>
              </a:rPr>
              <a:t>dirty bit</a:t>
            </a:r>
            <a:r>
              <a:rPr lang="en-US" altLang="zh-TW" b="1" dirty="0" smtClean="0">
                <a:ea typeface="PMingLiU" pitchFamily="18" charset="-120"/>
              </a:rPr>
              <a:t>, is used to indicate whether the block was modified while in cache; if not the block is not written to main memory.</a:t>
            </a:r>
          </a:p>
          <a:p>
            <a:pPr lvl="1"/>
            <a:r>
              <a:rPr lang="en-US" altLang="zh-TW" b="1" dirty="0" smtClean="0">
                <a:ea typeface="PMingLiU" pitchFamily="18" charset="-120"/>
              </a:rPr>
              <a:t>Uses 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ea typeface="PMingLiU" pitchFamily="18" charset="-120"/>
              </a:rPr>
              <a:t>less memory bandwidth </a:t>
            </a:r>
            <a:r>
              <a:rPr lang="en-US" altLang="zh-TW" b="1" dirty="0" smtClean="0">
                <a:ea typeface="PMingLiU" pitchFamily="18" charset="-120"/>
              </a:rPr>
              <a:t>than write through.</a:t>
            </a:r>
          </a:p>
        </p:txBody>
      </p:sp>
    </p:spTree>
    <p:extLst>
      <p:ext uri="{BB962C8B-B14F-4D97-AF65-F5344CB8AC3E}">
        <p14:creationId xmlns:p14="http://schemas.microsoft.com/office/powerpoint/2010/main" val="24432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9EF02F4-3512-4E4D-9A48-C79A430B8D6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3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 misses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If we try to write to an address that is not already contained in the cache; this is called 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write miss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.</a:t>
            </a:r>
          </a:p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Let’s say we want to store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21763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into Mem[</a:t>
            </a:r>
            <a:r>
              <a:rPr lang="en-US" altLang="zh-TW" sz="2200" smtClean="0">
                <a:solidFill>
                  <a:srgbClr val="3333FF"/>
                </a:solidFill>
                <a:latin typeface="Comic Sans MS" pitchFamily="66" charset="0"/>
                <a:ea typeface="PMingLiU" pitchFamily="18" charset="-120"/>
              </a:rPr>
              <a:t>1101 0110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] but we find that address is not currently in the cache.</a:t>
            </a: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When we update Mem[</a:t>
            </a:r>
            <a:r>
              <a:rPr lang="en-US" altLang="zh-TW" sz="2200" smtClean="0">
                <a:solidFill>
                  <a:srgbClr val="3333FF"/>
                </a:solidFill>
                <a:latin typeface="Comic Sans MS" pitchFamily="66" charset="0"/>
                <a:ea typeface="PMingLiU" pitchFamily="18" charset="-120"/>
              </a:rPr>
              <a:t>1101 0110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], should we </a:t>
            </a:r>
            <a:r>
              <a:rPr lang="en-US" altLang="zh-TW" sz="2200" i="1" smtClean="0">
                <a:latin typeface="Comic Sans MS" pitchFamily="66" charset="0"/>
                <a:ea typeface="PMingLiU" pitchFamily="18" charset="-120"/>
              </a:rPr>
              <a:t>also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load it into the cache?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524000" y="3227388"/>
            <a:ext cx="6072188" cy="1254125"/>
            <a:chOff x="1072" y="1632"/>
            <a:chExt cx="4208" cy="895"/>
          </a:xfrm>
        </p:grpSpPr>
        <p:sp>
          <p:nvSpPr>
            <p:cNvPr id="2341893" name="Rectangle 5"/>
            <p:cNvSpPr>
              <a:spLocks noChangeArrowheads="1"/>
            </p:cNvSpPr>
            <p:nvPr/>
          </p:nvSpPr>
          <p:spPr bwMode="auto">
            <a:xfrm>
              <a:off x="2376" y="1850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072" y="1632"/>
              <a:ext cx="43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1895" name="Rectangle 7"/>
            <p:cNvSpPr>
              <a:spLocks noChangeArrowheads="1"/>
            </p:cNvSpPr>
            <p:nvPr/>
          </p:nvSpPr>
          <p:spPr bwMode="auto">
            <a:xfrm>
              <a:off x="2376" y="2067"/>
              <a:ext cx="739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896" name="Rectangle 8"/>
            <p:cNvSpPr>
              <a:spLocks noChangeArrowheads="1"/>
            </p:cNvSpPr>
            <p:nvPr/>
          </p:nvSpPr>
          <p:spPr bwMode="auto">
            <a:xfrm>
              <a:off x="1795" y="1850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897" name="Rectangle 9"/>
            <p:cNvSpPr>
              <a:spLocks noChangeArrowheads="1"/>
            </p:cNvSpPr>
            <p:nvPr/>
          </p:nvSpPr>
          <p:spPr bwMode="auto">
            <a:xfrm>
              <a:off x="1795" y="2067"/>
              <a:ext cx="581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1904" y="1632"/>
              <a:ext cx="3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2539" y="163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1900" name="Rectangle 12"/>
            <p:cNvSpPr>
              <a:spLocks noChangeArrowheads="1"/>
            </p:cNvSpPr>
            <p:nvPr/>
          </p:nvSpPr>
          <p:spPr bwMode="auto">
            <a:xfrm>
              <a:off x="1531" y="1850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1" name="Rectangle 13"/>
            <p:cNvSpPr>
              <a:spLocks noChangeArrowheads="1"/>
            </p:cNvSpPr>
            <p:nvPr/>
          </p:nvSpPr>
          <p:spPr bwMode="auto">
            <a:xfrm>
              <a:off x="1531" y="2067"/>
              <a:ext cx="264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1534" y="1632"/>
              <a:ext cx="2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1903" name="Rectangle 15"/>
            <p:cNvSpPr>
              <a:spLocks noChangeArrowheads="1"/>
            </p:cNvSpPr>
            <p:nvPr/>
          </p:nvSpPr>
          <p:spPr bwMode="auto">
            <a:xfrm>
              <a:off x="2376" y="228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4" name="Rectangle 16"/>
            <p:cNvSpPr>
              <a:spLocks noChangeArrowheads="1"/>
            </p:cNvSpPr>
            <p:nvPr/>
          </p:nvSpPr>
          <p:spPr bwMode="auto">
            <a:xfrm>
              <a:off x="1795" y="2285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5" name="Rectangle 17"/>
            <p:cNvSpPr>
              <a:spLocks noChangeArrowheads="1"/>
            </p:cNvSpPr>
            <p:nvPr/>
          </p:nvSpPr>
          <p:spPr bwMode="auto">
            <a:xfrm>
              <a:off x="1531" y="2285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3875" y="1632"/>
              <a:ext cx="5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1101" y="1847"/>
              <a:ext cx="32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1579" y="2067"/>
              <a:ext cx="1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1837" y="2067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00010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1287" name="Text Box 22"/>
            <p:cNvSpPr txBox="1">
              <a:spLocks noChangeArrowheads="1"/>
            </p:cNvSpPr>
            <p:nvPr/>
          </p:nvSpPr>
          <p:spPr bwMode="auto">
            <a:xfrm>
              <a:off x="2495" y="2067"/>
              <a:ext cx="53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123456</a:t>
              </a:r>
            </a:p>
          </p:txBody>
        </p:sp>
        <p:sp>
          <p:nvSpPr>
            <p:cNvPr id="11288" name="Text Box 23"/>
            <p:cNvSpPr txBox="1">
              <a:spLocks noChangeArrowheads="1"/>
            </p:cNvSpPr>
            <p:nvPr/>
          </p:nvSpPr>
          <p:spPr bwMode="auto">
            <a:xfrm>
              <a:off x="4704" y="163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1912" name="Rectangle 24"/>
            <p:cNvSpPr>
              <a:spLocks noChangeArrowheads="1"/>
            </p:cNvSpPr>
            <p:nvPr/>
          </p:nvSpPr>
          <p:spPr bwMode="auto">
            <a:xfrm>
              <a:off x="4541" y="2067"/>
              <a:ext cx="739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90" name="Text Box 25"/>
            <p:cNvSpPr txBox="1">
              <a:spLocks noChangeArrowheads="1"/>
            </p:cNvSpPr>
            <p:nvPr/>
          </p:nvSpPr>
          <p:spPr bwMode="auto">
            <a:xfrm>
              <a:off x="4715" y="2067"/>
              <a:ext cx="39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6378</a:t>
              </a:r>
            </a:p>
          </p:txBody>
        </p:sp>
        <p:sp>
          <p:nvSpPr>
            <p:cNvPr id="2341914" name="Rectangle 26"/>
            <p:cNvSpPr>
              <a:spLocks noChangeArrowheads="1"/>
            </p:cNvSpPr>
            <p:nvPr/>
          </p:nvSpPr>
          <p:spPr bwMode="auto">
            <a:xfrm>
              <a:off x="4541" y="228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15" name="Rectangle 27"/>
            <p:cNvSpPr>
              <a:spLocks noChangeArrowheads="1"/>
            </p:cNvSpPr>
            <p:nvPr/>
          </p:nvSpPr>
          <p:spPr bwMode="auto">
            <a:xfrm>
              <a:off x="4541" y="1850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93" name="Text Box 28"/>
            <p:cNvSpPr txBox="1">
              <a:spLocks noChangeArrowheads="1"/>
            </p:cNvSpPr>
            <p:nvPr/>
          </p:nvSpPr>
          <p:spPr bwMode="auto">
            <a:xfrm>
              <a:off x="3819" y="1847"/>
              <a:ext cx="70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2341917" name="Oval 29"/>
            <p:cNvSpPr>
              <a:spLocks noChangeArrowheads="1"/>
            </p:cNvSpPr>
            <p:nvPr/>
          </p:nvSpPr>
          <p:spPr bwMode="auto">
            <a:xfrm>
              <a:off x="1848" y="2067"/>
              <a:ext cx="422" cy="218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5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6933567-BF9A-4BEF-B19C-553EB6977AE4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953000"/>
          </a:xfrm>
        </p:spPr>
        <p:txBody>
          <a:bodyPr/>
          <a:lstStyle/>
          <a:p>
            <a:pPr>
              <a:tabLst>
                <a:tab pos="2290763" algn="l"/>
                <a:tab pos="2803525" algn="l"/>
              </a:tabLst>
            </a:pP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With 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no-write allocate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policy, the write operation goes directly to main memory </a:t>
            </a:r>
            <a:r>
              <a:rPr lang="en-US" altLang="zh-TW" sz="2200" i="1" smtClean="0">
                <a:latin typeface="Comic Sans MS" pitchFamily="66" charset="0"/>
                <a:ea typeface="PMingLiU" pitchFamily="18" charset="-120"/>
              </a:rPr>
              <a:t>without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affecting the cache.</a:t>
            </a: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z="2200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r>
              <a:rPr lang="en-US" altLang="zh-TW" sz="2200" smtClean="0">
                <a:ea typeface="PMingLiU" pitchFamily="18" charset="-120"/>
              </a:rPr>
              <a:t>This is good when data is written but not immediately used again, in which case there’s no point to load it into the cache yet.</a:t>
            </a:r>
            <a:endParaRPr lang="en-US" altLang="zh-TW" sz="1600" b="1" smtClean="0">
              <a:latin typeface="Lucida Console" pitchFamily="49" charset="0"/>
              <a:ea typeface="PMingLiU" pitchFamily="18" charset="-12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No write-allocate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512888" y="2514600"/>
            <a:ext cx="2947987" cy="1254125"/>
            <a:chOff x="1048" y="1795"/>
            <a:chExt cx="2043" cy="895"/>
          </a:xfrm>
        </p:grpSpPr>
        <p:sp>
          <p:nvSpPr>
            <p:cNvPr id="2342918" name="Rectangle 6"/>
            <p:cNvSpPr>
              <a:spLocks noChangeArrowheads="1"/>
            </p:cNvSpPr>
            <p:nvPr/>
          </p:nvSpPr>
          <p:spPr bwMode="auto">
            <a:xfrm>
              <a:off x="2352" y="2013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5" name="Text Box 7"/>
            <p:cNvSpPr txBox="1">
              <a:spLocks noChangeArrowheads="1"/>
            </p:cNvSpPr>
            <p:nvPr/>
          </p:nvSpPr>
          <p:spPr bwMode="auto">
            <a:xfrm>
              <a:off x="1048" y="1795"/>
              <a:ext cx="43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2920" name="Rectangle 8"/>
            <p:cNvSpPr>
              <a:spLocks noChangeArrowheads="1"/>
            </p:cNvSpPr>
            <p:nvPr/>
          </p:nvSpPr>
          <p:spPr bwMode="auto">
            <a:xfrm>
              <a:off x="2352" y="2231"/>
              <a:ext cx="739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1" name="Rectangle 9"/>
            <p:cNvSpPr>
              <a:spLocks noChangeArrowheads="1"/>
            </p:cNvSpPr>
            <p:nvPr/>
          </p:nvSpPr>
          <p:spPr bwMode="auto">
            <a:xfrm>
              <a:off x="1771" y="2013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2" name="Rectangle 10"/>
            <p:cNvSpPr>
              <a:spLocks noChangeArrowheads="1"/>
            </p:cNvSpPr>
            <p:nvPr/>
          </p:nvSpPr>
          <p:spPr bwMode="auto">
            <a:xfrm>
              <a:off x="1771" y="2231"/>
              <a:ext cx="581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1880" y="1795"/>
              <a:ext cx="3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2310" name="Text Box 12"/>
            <p:cNvSpPr txBox="1">
              <a:spLocks noChangeArrowheads="1"/>
            </p:cNvSpPr>
            <p:nvPr/>
          </p:nvSpPr>
          <p:spPr bwMode="auto">
            <a:xfrm>
              <a:off x="2515" y="1795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2925" name="Rectangle 13"/>
            <p:cNvSpPr>
              <a:spLocks noChangeArrowheads="1"/>
            </p:cNvSpPr>
            <p:nvPr/>
          </p:nvSpPr>
          <p:spPr bwMode="auto">
            <a:xfrm>
              <a:off x="1507" y="2013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6" name="Rectangle 14"/>
            <p:cNvSpPr>
              <a:spLocks noChangeArrowheads="1"/>
            </p:cNvSpPr>
            <p:nvPr/>
          </p:nvSpPr>
          <p:spPr bwMode="auto">
            <a:xfrm>
              <a:off x="1507" y="2231"/>
              <a:ext cx="264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13" name="Text Box 15"/>
            <p:cNvSpPr txBox="1">
              <a:spLocks noChangeArrowheads="1"/>
            </p:cNvSpPr>
            <p:nvPr/>
          </p:nvSpPr>
          <p:spPr bwMode="auto">
            <a:xfrm>
              <a:off x="1510" y="1795"/>
              <a:ext cx="2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2928" name="Rectangle 16"/>
            <p:cNvSpPr>
              <a:spLocks noChangeArrowheads="1"/>
            </p:cNvSpPr>
            <p:nvPr/>
          </p:nvSpPr>
          <p:spPr bwMode="auto">
            <a:xfrm>
              <a:off x="2352" y="2448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9" name="Rectangle 17"/>
            <p:cNvSpPr>
              <a:spLocks noChangeArrowheads="1"/>
            </p:cNvSpPr>
            <p:nvPr/>
          </p:nvSpPr>
          <p:spPr bwMode="auto">
            <a:xfrm>
              <a:off x="1771" y="2448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30" name="Rectangle 18"/>
            <p:cNvSpPr>
              <a:spLocks noChangeArrowheads="1"/>
            </p:cNvSpPr>
            <p:nvPr/>
          </p:nvSpPr>
          <p:spPr bwMode="auto">
            <a:xfrm>
              <a:off x="1507" y="2448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17" name="Text Box 19"/>
            <p:cNvSpPr txBox="1">
              <a:spLocks noChangeArrowheads="1"/>
            </p:cNvSpPr>
            <p:nvPr/>
          </p:nvSpPr>
          <p:spPr bwMode="auto">
            <a:xfrm>
              <a:off x="1077" y="2010"/>
              <a:ext cx="32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2318" name="Text Box 20"/>
            <p:cNvSpPr txBox="1">
              <a:spLocks noChangeArrowheads="1"/>
            </p:cNvSpPr>
            <p:nvPr/>
          </p:nvSpPr>
          <p:spPr bwMode="auto">
            <a:xfrm>
              <a:off x="1555" y="2230"/>
              <a:ext cx="1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2319" name="Text Box 21"/>
            <p:cNvSpPr txBox="1">
              <a:spLocks noChangeArrowheads="1"/>
            </p:cNvSpPr>
            <p:nvPr/>
          </p:nvSpPr>
          <p:spPr bwMode="auto">
            <a:xfrm>
              <a:off x="1813" y="2230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00010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2320" name="Text Box 22"/>
            <p:cNvSpPr txBox="1">
              <a:spLocks noChangeArrowheads="1"/>
            </p:cNvSpPr>
            <p:nvPr/>
          </p:nvSpPr>
          <p:spPr bwMode="auto">
            <a:xfrm>
              <a:off x="2470" y="2230"/>
              <a:ext cx="53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123456</a:t>
              </a:r>
            </a:p>
          </p:txBody>
        </p:sp>
      </p:grp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5264150" y="1747838"/>
            <a:ext cx="2630488" cy="2016125"/>
            <a:chOff x="3707" y="1248"/>
            <a:chExt cx="1822" cy="1439"/>
          </a:xfrm>
        </p:grpSpPr>
        <p:sp>
          <p:nvSpPr>
            <p:cNvPr id="12295" name="Text Box 24"/>
            <p:cNvSpPr txBox="1">
              <a:spLocks noChangeArrowheads="1"/>
            </p:cNvSpPr>
            <p:nvPr/>
          </p:nvSpPr>
          <p:spPr bwMode="auto">
            <a:xfrm>
              <a:off x="3763" y="1792"/>
              <a:ext cx="5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2296" name="Text Box 25"/>
            <p:cNvSpPr txBox="1">
              <a:spLocks noChangeArrowheads="1"/>
            </p:cNvSpPr>
            <p:nvPr/>
          </p:nvSpPr>
          <p:spPr bwMode="auto">
            <a:xfrm>
              <a:off x="4592" y="179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2938" name="Rectangle 26"/>
            <p:cNvSpPr>
              <a:spLocks noChangeArrowheads="1"/>
            </p:cNvSpPr>
            <p:nvPr/>
          </p:nvSpPr>
          <p:spPr bwMode="auto">
            <a:xfrm>
              <a:off x="4429" y="2228"/>
              <a:ext cx="739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298" name="Text Box 27"/>
            <p:cNvSpPr txBox="1">
              <a:spLocks noChangeArrowheads="1"/>
            </p:cNvSpPr>
            <p:nvPr/>
          </p:nvSpPr>
          <p:spPr bwMode="auto">
            <a:xfrm>
              <a:off x="4568" y="2227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2940" name="Rectangle 28"/>
            <p:cNvSpPr>
              <a:spLocks noChangeArrowheads="1"/>
            </p:cNvSpPr>
            <p:nvPr/>
          </p:nvSpPr>
          <p:spPr bwMode="auto">
            <a:xfrm>
              <a:off x="4429" y="244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41" name="Rectangle 29"/>
            <p:cNvSpPr>
              <a:spLocks noChangeArrowheads="1"/>
            </p:cNvSpPr>
            <p:nvPr/>
          </p:nvSpPr>
          <p:spPr bwMode="auto">
            <a:xfrm>
              <a:off x="4429" y="2011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1" name="Text Box 30"/>
            <p:cNvSpPr txBox="1">
              <a:spLocks noChangeArrowheads="1"/>
            </p:cNvSpPr>
            <p:nvPr/>
          </p:nvSpPr>
          <p:spPr bwMode="auto">
            <a:xfrm>
              <a:off x="3707" y="2007"/>
              <a:ext cx="70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2302" name="Text Box 31"/>
            <p:cNvSpPr txBox="1">
              <a:spLocks noChangeArrowheads="1"/>
            </p:cNvSpPr>
            <p:nvPr/>
          </p:nvSpPr>
          <p:spPr bwMode="auto">
            <a:xfrm>
              <a:off x="3985" y="1248"/>
              <a:ext cx="154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Mem[</a:t>
              </a: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] = </a:t>
              </a:r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</a:p>
          </p:txBody>
        </p:sp>
        <p:sp>
          <p:nvSpPr>
            <p:cNvPr id="2342944" name="Line 32"/>
            <p:cNvSpPr>
              <a:spLocks noChangeShapeType="1"/>
            </p:cNvSpPr>
            <p:nvPr/>
          </p:nvSpPr>
          <p:spPr bwMode="auto">
            <a:xfrm>
              <a:off x="4798" y="1466"/>
              <a:ext cx="0" cy="3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0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18FE229-3910-4115-ACD6-3CF4FB0E83A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 Allocate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write allocate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strategy would instead load the newly written data into the cache.</a:t>
            </a: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z="2200" smtClean="0">
              <a:ea typeface="PMingLiU" pitchFamily="18" charset="-120"/>
            </a:endParaRPr>
          </a:p>
          <a:p>
            <a:r>
              <a:rPr lang="en-US" altLang="zh-TW" sz="2200" smtClean="0">
                <a:ea typeface="PMingLiU" pitchFamily="18" charset="-120"/>
              </a:rPr>
              <a:t>If that data is needed again soon, it will be available in the cache.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533525" y="2286000"/>
            <a:ext cx="6062663" cy="2011363"/>
            <a:chOff x="981" y="1056"/>
            <a:chExt cx="3819" cy="1266"/>
          </a:xfrm>
        </p:grpSpPr>
        <p:sp>
          <p:nvSpPr>
            <p:cNvPr id="2343941" name="Rectangle 5"/>
            <p:cNvSpPr>
              <a:spLocks noChangeArrowheads="1"/>
            </p:cNvSpPr>
            <p:nvPr/>
          </p:nvSpPr>
          <p:spPr bwMode="auto">
            <a:xfrm>
              <a:off x="2160" y="1728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981" y="1536"/>
              <a:ext cx="38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3943" name="Rectangle 7"/>
            <p:cNvSpPr>
              <a:spLocks noChangeArrowheads="1"/>
            </p:cNvSpPr>
            <p:nvPr/>
          </p:nvSpPr>
          <p:spPr bwMode="auto">
            <a:xfrm>
              <a:off x="2160" y="1920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4" name="Rectangle 8"/>
            <p:cNvSpPr>
              <a:spLocks noChangeArrowheads="1"/>
            </p:cNvSpPr>
            <p:nvPr/>
          </p:nvSpPr>
          <p:spPr bwMode="auto">
            <a:xfrm>
              <a:off x="1632" y="172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5" name="Rectangle 9"/>
            <p:cNvSpPr>
              <a:spLocks noChangeArrowheads="1"/>
            </p:cNvSpPr>
            <p:nvPr/>
          </p:nvSpPr>
          <p:spPr bwMode="auto">
            <a:xfrm>
              <a:off x="1632" y="192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1734" y="1536"/>
              <a:ext cx="2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2312" y="1536"/>
              <a:ext cx="34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3948" name="Rectangle 12"/>
            <p:cNvSpPr>
              <a:spLocks noChangeArrowheads="1"/>
            </p:cNvSpPr>
            <p:nvPr/>
          </p:nvSpPr>
          <p:spPr bwMode="auto">
            <a:xfrm>
              <a:off x="1392" y="1728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9" name="Rectangle 13"/>
            <p:cNvSpPr>
              <a:spLocks noChangeArrowheads="1"/>
            </p:cNvSpPr>
            <p:nvPr/>
          </p:nvSpPr>
          <p:spPr bwMode="auto">
            <a:xfrm>
              <a:off x="1392" y="1920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395" y="1536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3951" name="Rectangle 15"/>
            <p:cNvSpPr>
              <a:spLocks noChangeArrowheads="1"/>
            </p:cNvSpPr>
            <p:nvPr/>
          </p:nvSpPr>
          <p:spPr bwMode="auto">
            <a:xfrm>
              <a:off x="2160" y="2112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52" name="Rectangle 16"/>
            <p:cNvSpPr>
              <a:spLocks noChangeArrowheads="1"/>
            </p:cNvSpPr>
            <p:nvPr/>
          </p:nvSpPr>
          <p:spPr bwMode="auto">
            <a:xfrm>
              <a:off x="1632" y="21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53" name="Rectangle 17"/>
            <p:cNvSpPr>
              <a:spLocks noChangeArrowheads="1"/>
            </p:cNvSpPr>
            <p:nvPr/>
          </p:nvSpPr>
          <p:spPr bwMode="auto">
            <a:xfrm>
              <a:off x="1392" y="21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531" y="1536"/>
              <a:ext cx="5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1004" y="1728"/>
              <a:ext cx="293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436" y="1919"/>
              <a:ext cx="17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1676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2302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4281" y="1536"/>
              <a:ext cx="34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3960" name="Rectangle 24"/>
            <p:cNvSpPr>
              <a:spLocks noChangeArrowheads="1"/>
            </p:cNvSpPr>
            <p:nvPr/>
          </p:nvSpPr>
          <p:spPr bwMode="auto">
            <a:xfrm>
              <a:off x="4128" y="1920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4261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3962" name="Rectangle 26"/>
            <p:cNvSpPr>
              <a:spLocks noChangeArrowheads="1"/>
            </p:cNvSpPr>
            <p:nvPr/>
          </p:nvSpPr>
          <p:spPr bwMode="auto">
            <a:xfrm>
              <a:off x="4128" y="2112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63" name="Rectangle 27"/>
            <p:cNvSpPr>
              <a:spLocks noChangeArrowheads="1"/>
            </p:cNvSpPr>
            <p:nvPr/>
          </p:nvSpPr>
          <p:spPr bwMode="auto">
            <a:xfrm>
              <a:off x="4128" y="1728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3480" y="1728"/>
              <a:ext cx="62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520" y="1056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Mem[</a:t>
              </a: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214</a:t>
              </a: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] = </a:t>
              </a:r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3966" name="Line 30"/>
            <p:cNvSpPr>
              <a:spLocks noChangeShapeType="1"/>
            </p:cNvSpPr>
            <p:nvPr/>
          </p:nvSpPr>
          <p:spPr bwMode="auto">
            <a:xfrm>
              <a:off x="3120" y="1248"/>
              <a:ext cx="1104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3967" name="Line 31"/>
            <p:cNvSpPr>
              <a:spLocks noChangeShapeType="1"/>
            </p:cNvSpPr>
            <p:nvPr/>
          </p:nvSpPr>
          <p:spPr bwMode="auto">
            <a:xfrm flipH="1">
              <a:off x="2064" y="1248"/>
              <a:ext cx="105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0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5105400" y="4114800"/>
            <a:ext cx="1447800" cy="2286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6781800" y="41148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2133600" y="4038600"/>
            <a:ext cx="1981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81000" y="38100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434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2DC5982-4829-40CB-96A7-14FEBBEE422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914400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Memory Access Tree, Unified L</a:t>
            </a:r>
            <a:r>
              <a:rPr lang="en-US" altLang="zh-TW" sz="2800" b="1" baseline="-250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Write Through, No Write Allocate, No Write Buffer</a:t>
            </a:r>
            <a:r>
              <a:rPr lang="en-US" altLang="zh-TW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33305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4345" name="Group 4"/>
          <p:cNvGrpSpPr>
            <a:grpSpLocks/>
          </p:cNvGrpSpPr>
          <p:nvPr/>
        </p:nvGrpSpPr>
        <p:grpSpPr bwMode="auto">
          <a:xfrm>
            <a:off x="3429000" y="2057400"/>
            <a:ext cx="2554288" cy="381000"/>
            <a:chOff x="2400" y="1248"/>
            <a:chExt cx="1056" cy="624"/>
          </a:xfrm>
        </p:grpSpPr>
        <p:sp>
          <p:nvSpPr>
            <p:cNvPr id="2324485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86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1930400" y="2338388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Read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6227763" y="239712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Write</a:t>
            </a:r>
          </a:p>
        </p:txBody>
      </p:sp>
      <p:grpSp>
        <p:nvGrpSpPr>
          <p:cNvPr id="14349" name="Group 10"/>
          <p:cNvGrpSpPr>
            <a:grpSpLocks/>
          </p:cNvGrpSpPr>
          <p:nvPr/>
        </p:nvGrpSpPr>
        <p:grpSpPr bwMode="auto">
          <a:xfrm>
            <a:off x="5500688" y="2803525"/>
            <a:ext cx="2386012" cy="701675"/>
            <a:chOff x="2400" y="1248"/>
            <a:chExt cx="1056" cy="624"/>
          </a:xfrm>
        </p:grpSpPr>
        <p:sp>
          <p:nvSpPr>
            <p:cNvPr id="2324491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92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6807200" y="3570288"/>
            <a:ext cx="1892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</a:t>
            </a:r>
            <a:r>
              <a:rPr lang="en-US" altLang="zh-TW" sz="1200">
                <a:ea typeface="PMingLiU" pitchFamily="18" charset="-120"/>
              </a:rPr>
              <a:t>L1  Write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:  M + 1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  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write  x  (1 -  H1 ) x M  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029200" y="35814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Write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Time:   M +1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Stalls Per access: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write  x  (H1 ) x M</a:t>
            </a:r>
          </a:p>
        </p:txBody>
      </p:sp>
      <p:grpSp>
        <p:nvGrpSpPr>
          <p:cNvPr id="14352" name="Group 15"/>
          <p:cNvGrpSpPr>
            <a:grpSpLocks/>
          </p:cNvGrpSpPr>
          <p:nvPr/>
        </p:nvGrpSpPr>
        <p:grpSpPr bwMode="auto">
          <a:xfrm>
            <a:off x="1066800" y="2727325"/>
            <a:ext cx="2386013" cy="701675"/>
            <a:chOff x="2400" y="1248"/>
            <a:chExt cx="1056" cy="624"/>
          </a:xfrm>
        </p:grpSpPr>
        <p:sp>
          <p:nvSpPr>
            <p:cNvPr id="2324496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97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533400" y="3409950"/>
            <a:ext cx="25273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Read 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200">
              <a:ea typeface="PMingLiU" pitchFamily="18" charset="-120"/>
            </a:endParaRPr>
          </a:p>
          <a:p>
            <a:pPr algn="l"/>
            <a:endParaRPr lang="en-US" altLang="zh-TW" sz="1200">
              <a:ea typeface="PMingLiU" pitchFamily="18" charset="-120"/>
            </a:endParaRP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2286000" y="3446463"/>
            <a:ext cx="18446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 Read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 =  M  +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reads x (1 -  H1 ) x M</a:t>
            </a:r>
            <a:r>
              <a:rPr lang="en-US" altLang="zh-TW" sz="1400">
                <a:ea typeface="PMingLiU" pitchFamily="18" charset="-120"/>
              </a:rPr>
              <a:t>  </a:t>
            </a: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1143000" y="4851400"/>
            <a:ext cx="70675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dirty="0">
                <a:ea typeface="PMingLiU" pitchFamily="18" charset="-120"/>
              </a:rPr>
              <a:t>Stall Cycles Per Memory Access =    % reads × (1 -  H1 ) × M   + % write × M </a:t>
            </a:r>
          </a:p>
          <a:p>
            <a:pPr algn="l"/>
            <a:endParaRPr lang="en-US" altLang="zh-TW" sz="1600" dirty="0">
              <a:ea typeface="PMingLiU" pitchFamily="18" charset="-120"/>
            </a:endParaRPr>
          </a:p>
          <a:p>
            <a:r>
              <a:rPr lang="en-US" altLang="zh-TW" sz="1600" dirty="0">
                <a:ea typeface="PMingLiU" pitchFamily="18" charset="-120"/>
              </a:rPr>
              <a:t>AMAT =   1 +  % reads </a:t>
            </a:r>
            <a:r>
              <a:rPr lang="en-US" altLang="zh-TW" sz="1600" dirty="0" smtClean="0">
                <a:ea typeface="PMingLiU" pitchFamily="18" charset="-120"/>
              </a:rPr>
              <a:t>× (</a:t>
            </a:r>
            <a:r>
              <a:rPr lang="en-US" altLang="zh-TW" sz="1600" dirty="0">
                <a:ea typeface="PMingLiU" pitchFamily="18" charset="-120"/>
              </a:rPr>
              <a:t>1 -  H1 </a:t>
            </a:r>
            <a:r>
              <a:rPr lang="en-US" altLang="zh-TW" sz="1600" dirty="0" smtClean="0">
                <a:ea typeface="PMingLiU" pitchFamily="18" charset="-120"/>
              </a:rPr>
              <a:t>)× M   </a:t>
            </a:r>
            <a:r>
              <a:rPr lang="en-US" altLang="zh-TW" sz="1600" dirty="0">
                <a:ea typeface="PMingLiU" pitchFamily="18" charset="-120"/>
              </a:rPr>
              <a:t>+ % </a:t>
            </a:r>
            <a:r>
              <a:rPr lang="en-US" altLang="zh-TW" sz="1600" dirty="0" smtClean="0">
                <a:ea typeface="PMingLiU" pitchFamily="18" charset="-120"/>
              </a:rPr>
              <a:t>write × M </a:t>
            </a:r>
            <a:endParaRPr lang="en-US" altLang="zh-TW" sz="1600" dirty="0">
              <a:ea typeface="PMingLiU" pitchFamily="18" charset="-120"/>
            </a:endParaRP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 rot="-2760305">
            <a:off x="4217988" y="43307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7696200" y="4495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8" name="AutoShape 28"/>
          <p:cNvSpPr>
            <a:spLocks noChangeArrowheads="1"/>
          </p:cNvSpPr>
          <p:nvPr/>
        </p:nvSpPr>
        <p:spPr bwMode="auto">
          <a:xfrm rot="-2969076">
            <a:off x="6514306" y="4420394"/>
            <a:ext cx="287338" cy="457200"/>
          </a:xfrm>
          <a:prstGeom prst="downArrow">
            <a:avLst>
              <a:gd name="adj1" fmla="val 50000"/>
              <a:gd name="adj2" fmla="val 39779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0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2" grpId="0" animBg="1"/>
      <p:bldP spid="61463" grpId="0" animBg="1"/>
      <p:bldP spid="61464" grpId="0" animBg="1"/>
      <p:bldP spid="61465" grpId="0" animBg="1"/>
      <p:bldP spid="61466" grpId="0" animBg="1"/>
      <p:bldP spid="61467" grpId="0" animBg="1"/>
      <p:bldP spid="6146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6" name="AutoShape 32"/>
          <p:cNvSpPr>
            <a:spLocks noChangeArrowheads="1"/>
          </p:cNvSpPr>
          <p:nvPr/>
        </p:nvSpPr>
        <p:spPr bwMode="auto">
          <a:xfrm>
            <a:off x="6934200" y="4648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497" name="AutoShape 33"/>
          <p:cNvSpPr>
            <a:spLocks noChangeArrowheads="1"/>
          </p:cNvSpPr>
          <p:nvPr/>
        </p:nvSpPr>
        <p:spPr bwMode="auto">
          <a:xfrm>
            <a:off x="609600" y="44958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498" name="AutoShape 34"/>
          <p:cNvSpPr>
            <a:spLocks noChangeArrowheads="1"/>
          </p:cNvSpPr>
          <p:nvPr/>
        </p:nvSpPr>
        <p:spPr bwMode="auto">
          <a:xfrm>
            <a:off x="381000" y="34290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0" name="AutoShape 36"/>
          <p:cNvSpPr>
            <a:spLocks noChangeArrowheads="1"/>
          </p:cNvSpPr>
          <p:nvPr/>
        </p:nvSpPr>
        <p:spPr bwMode="auto">
          <a:xfrm>
            <a:off x="5029200" y="4648200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1" name="AutoShape 37"/>
          <p:cNvSpPr>
            <a:spLocks noChangeArrowheads="1"/>
          </p:cNvSpPr>
          <p:nvPr/>
        </p:nvSpPr>
        <p:spPr bwMode="auto">
          <a:xfrm>
            <a:off x="4419600" y="3657600"/>
            <a:ext cx="838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2" name="AutoShape 38"/>
          <p:cNvSpPr>
            <a:spLocks noChangeArrowheads="1"/>
          </p:cNvSpPr>
          <p:nvPr/>
        </p:nvSpPr>
        <p:spPr bwMode="auto">
          <a:xfrm>
            <a:off x="2819400" y="45720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536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1CBF3C3-1FE5-49E0-AF1A-82B8E385511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113665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Memory Access Tree Unified L</a:t>
            </a:r>
            <a:r>
              <a:rPr lang="en-US" altLang="zh-TW" sz="2800" b="1" baseline="-250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b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Write Back,  With Write Allocate</a:t>
            </a:r>
            <a:r>
              <a:rPr lang="en-US" altLang="zh-TW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3330575" y="11366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5371" name="Group 4"/>
          <p:cNvGrpSpPr>
            <a:grpSpLocks/>
          </p:cNvGrpSpPr>
          <p:nvPr/>
        </p:nvGrpSpPr>
        <p:grpSpPr bwMode="auto">
          <a:xfrm>
            <a:off x="3429000" y="1600200"/>
            <a:ext cx="2554288" cy="381000"/>
            <a:chOff x="2400" y="1248"/>
            <a:chExt cx="1056" cy="624"/>
          </a:xfrm>
        </p:grpSpPr>
        <p:sp>
          <p:nvSpPr>
            <p:cNvPr id="2325509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10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15373" name="Text Box 8"/>
          <p:cNvSpPr txBox="1">
            <a:spLocks noChangeArrowheads="1"/>
          </p:cNvSpPr>
          <p:nvPr/>
        </p:nvSpPr>
        <p:spPr bwMode="auto">
          <a:xfrm>
            <a:off x="1930400" y="1881188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Read</a:t>
            </a:r>
          </a:p>
        </p:txBody>
      </p:sp>
      <p:sp>
        <p:nvSpPr>
          <p:cNvPr id="15374" name="Text Box 9"/>
          <p:cNvSpPr txBox="1">
            <a:spLocks noChangeArrowheads="1"/>
          </p:cNvSpPr>
          <p:nvPr/>
        </p:nvSpPr>
        <p:spPr bwMode="auto">
          <a:xfrm>
            <a:off x="6227763" y="193992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Write</a:t>
            </a:r>
          </a:p>
        </p:txBody>
      </p:sp>
      <p:grpSp>
        <p:nvGrpSpPr>
          <p:cNvPr id="15375" name="Group 10"/>
          <p:cNvGrpSpPr>
            <a:grpSpLocks/>
          </p:cNvGrpSpPr>
          <p:nvPr/>
        </p:nvGrpSpPr>
        <p:grpSpPr bwMode="auto">
          <a:xfrm>
            <a:off x="5181600" y="2346325"/>
            <a:ext cx="2386013" cy="701675"/>
            <a:chOff x="2400" y="1248"/>
            <a:chExt cx="1056" cy="624"/>
          </a:xfrm>
        </p:grpSpPr>
        <p:sp>
          <p:nvSpPr>
            <p:cNvPr id="2325515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16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7010400" y="3124200"/>
            <a:ext cx="10779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Write Miss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4495800" y="31242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L1 Write Hit: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% write x  H1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Stalls = 0</a:t>
            </a:r>
          </a:p>
        </p:txBody>
      </p:sp>
      <p:grpSp>
        <p:nvGrpSpPr>
          <p:cNvPr id="15378" name="Group 15"/>
          <p:cNvGrpSpPr>
            <a:grpSpLocks/>
          </p:cNvGrpSpPr>
          <p:nvPr/>
        </p:nvGrpSpPr>
        <p:grpSpPr bwMode="auto">
          <a:xfrm>
            <a:off x="762000" y="2270125"/>
            <a:ext cx="2386013" cy="701675"/>
            <a:chOff x="2400" y="1248"/>
            <a:chExt cx="1056" cy="624"/>
          </a:xfrm>
        </p:grpSpPr>
        <p:sp>
          <p:nvSpPr>
            <p:cNvPr id="2325520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533400" y="2952750"/>
            <a:ext cx="25273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% read x H1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2590800" y="3000375"/>
            <a:ext cx="1041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Read Miss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533400" y="533400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dirty="0">
                <a:ea typeface="PMingLiU" pitchFamily="18" charset="-120"/>
              </a:rPr>
              <a:t>Stall Cycles Per Memory Access =        (1-H1) ×  ( M </a:t>
            </a:r>
            <a:r>
              <a:rPr lang="en-US" altLang="zh-TW" sz="1600" dirty="0" smtClean="0">
                <a:ea typeface="PMingLiU" pitchFamily="18" charset="-120"/>
              </a:rPr>
              <a:t>×  </a:t>
            </a:r>
            <a:r>
              <a:rPr lang="en-US" altLang="zh-TW" sz="1600" dirty="0">
                <a:ea typeface="PMingLiU" pitchFamily="18" charset="-120"/>
              </a:rPr>
              <a:t>% clean   +  2M ×   % dirty )</a:t>
            </a:r>
          </a:p>
          <a:p>
            <a:pPr algn="l"/>
            <a:r>
              <a:rPr lang="en-US" altLang="zh-TW" sz="1600" dirty="0">
                <a:ea typeface="PMingLiU" pitchFamily="18" charset="-120"/>
              </a:rPr>
              <a:t>  </a:t>
            </a:r>
          </a:p>
          <a:p>
            <a:pPr algn="l"/>
            <a:r>
              <a:rPr lang="en-US" altLang="zh-TW" sz="1600" dirty="0">
                <a:ea typeface="PMingLiU" pitchFamily="18" charset="-120"/>
              </a:rPr>
              <a:t>AMAT =   1 + Stall Cycles Per Memory Access </a:t>
            </a:r>
          </a:p>
        </p:txBody>
      </p:sp>
      <p:grpSp>
        <p:nvGrpSpPr>
          <p:cNvPr id="15382" name="Group 21"/>
          <p:cNvGrpSpPr>
            <a:grpSpLocks/>
          </p:cNvGrpSpPr>
          <p:nvPr/>
        </p:nvGrpSpPr>
        <p:grpSpPr bwMode="auto">
          <a:xfrm>
            <a:off x="1423988" y="3352800"/>
            <a:ext cx="2386012" cy="701675"/>
            <a:chOff x="2400" y="1248"/>
            <a:chExt cx="1056" cy="624"/>
          </a:xfrm>
        </p:grpSpPr>
        <p:sp>
          <p:nvSpPr>
            <p:cNvPr id="2325526" name="Line 22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27" name="Line 23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383" name="Group 24"/>
          <p:cNvGrpSpPr>
            <a:grpSpLocks/>
          </p:cNvGrpSpPr>
          <p:nvPr/>
        </p:nvGrpSpPr>
        <p:grpSpPr bwMode="auto">
          <a:xfrm>
            <a:off x="6172200" y="3489325"/>
            <a:ext cx="2386013" cy="701675"/>
            <a:chOff x="2400" y="1248"/>
            <a:chExt cx="1056" cy="624"/>
          </a:xfrm>
        </p:grpSpPr>
        <p:sp>
          <p:nvSpPr>
            <p:cNvPr id="2325529" name="Line 2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30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84" name="Text Box 27"/>
          <p:cNvSpPr txBox="1">
            <a:spLocks noChangeArrowheads="1"/>
          </p:cNvSpPr>
          <p:nvPr/>
        </p:nvSpPr>
        <p:spPr bwMode="auto">
          <a:xfrm>
            <a:off x="609600" y="41148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Clean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M x (1-H1 )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% reads  x % clean </a:t>
            </a:r>
          </a:p>
        </p:txBody>
      </p:sp>
      <p:sp>
        <p:nvSpPr>
          <p:cNvPr id="15385" name="Text Box 28"/>
          <p:cNvSpPr txBox="1">
            <a:spLocks noChangeArrowheads="1"/>
          </p:cNvSpPr>
          <p:nvPr/>
        </p:nvSpPr>
        <p:spPr bwMode="auto">
          <a:xfrm>
            <a:off x="2819400" y="4171950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Dirty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 2M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2M x (1-H1)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 %read x % dirty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5029200" y="42672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Clean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M x (1 -H1)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% write  x % clean </a:t>
            </a:r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7010400" y="4324350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Dirty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 2M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2M x (1-H1)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 %write x % dirty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75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0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10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6" grpId="0" animBg="1"/>
      <p:bldP spid="62497" grpId="0" animBg="1"/>
      <p:bldP spid="62498" grpId="0" animBg="1"/>
      <p:bldP spid="62500" grpId="0" animBg="1"/>
      <p:bldP spid="62501" grpId="0" animBg="1"/>
      <p:bldP spid="6250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1308550-29C6-4320-A146-7E4AD96EE02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9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697788" cy="650875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 Levels of Cache:  L</a:t>
            </a:r>
            <a:r>
              <a:rPr lang="en-US" altLang="zh-TW" sz="3600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, L</a:t>
            </a:r>
            <a:r>
              <a:rPr lang="en-US" altLang="zh-TW" sz="3600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889000" y="1646238"/>
            <a:ext cx="7856538" cy="3535362"/>
            <a:chOff x="560" y="1037"/>
            <a:chExt cx="4949" cy="2227"/>
          </a:xfrm>
        </p:grpSpPr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2200" y="1037"/>
              <a:ext cx="720" cy="336"/>
              <a:chOff x="2112" y="1104"/>
              <a:chExt cx="720" cy="336"/>
            </a:xfrm>
          </p:grpSpPr>
          <p:sp>
            <p:nvSpPr>
              <p:cNvPr id="20494" name="Text Box 5"/>
              <p:cNvSpPr txBox="1">
                <a:spLocks noChangeArrowheads="1"/>
              </p:cNvSpPr>
              <p:nvPr/>
            </p:nvSpPr>
            <p:spPr bwMode="auto">
              <a:xfrm>
                <a:off x="2208" y="114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2000">
                    <a:ea typeface="PMingLiU" pitchFamily="18" charset="-120"/>
                  </a:rPr>
                  <a:t>CPU</a:t>
                </a:r>
              </a:p>
            </p:txBody>
          </p:sp>
          <p:sp>
            <p:nvSpPr>
              <p:cNvPr id="2329606" name="Rectangle 6"/>
              <p:cNvSpPr>
                <a:spLocks noChangeArrowheads="1"/>
              </p:cNvSpPr>
              <p:nvPr/>
            </p:nvSpPr>
            <p:spPr bwMode="auto">
              <a:xfrm>
                <a:off x="2112" y="1104"/>
                <a:ext cx="624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1808" y="1488"/>
              <a:ext cx="13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TW" sz="2000" dirty="0">
                <a:ea typeface="PMingLiU" pitchFamily="18" charset="-120"/>
              </a:endParaRPr>
            </a:p>
          </p:txBody>
        </p:sp>
        <p:sp>
          <p:nvSpPr>
            <p:cNvPr id="2329608" name="Rectangle 8"/>
            <p:cNvSpPr>
              <a:spLocks noChangeArrowheads="1"/>
            </p:cNvSpPr>
            <p:nvPr/>
          </p:nvSpPr>
          <p:spPr bwMode="auto">
            <a:xfrm>
              <a:off x="1488" y="1968"/>
              <a:ext cx="196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29609" name="Rectangle 9"/>
            <p:cNvSpPr>
              <a:spLocks noChangeArrowheads="1"/>
            </p:cNvSpPr>
            <p:nvPr/>
          </p:nvSpPr>
          <p:spPr bwMode="auto">
            <a:xfrm>
              <a:off x="560" y="2509"/>
              <a:ext cx="3937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2070" y="2022"/>
              <a:ext cx="7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 dirty="0" smtClean="0">
                  <a:ea typeface="PMingLiU" pitchFamily="18" charset="-120"/>
                </a:rPr>
                <a:t>L</a:t>
              </a:r>
              <a:r>
                <a:rPr lang="en-US" altLang="zh-TW" sz="2000" baseline="-25000" dirty="0" smtClean="0">
                  <a:ea typeface="PMingLiU" pitchFamily="18" charset="-120"/>
                </a:rPr>
                <a:t>2</a:t>
              </a:r>
              <a:r>
                <a:rPr lang="en-US" altLang="zh-TW" sz="2000" dirty="0" smtClean="0">
                  <a:ea typeface="PMingLiU" pitchFamily="18" charset="-120"/>
                </a:rPr>
                <a:t>  Cache</a:t>
              </a:r>
              <a:endParaRPr lang="en-US" altLang="zh-TW" sz="2000" dirty="0">
                <a:ea typeface="PMingLiU" pitchFamily="18" charset="-120"/>
              </a:endParaRPr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1959" y="2651"/>
              <a:ext cx="1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 dirty="0">
                  <a:ea typeface="PMingLiU" pitchFamily="18" charset="-120"/>
                </a:rPr>
                <a:t>Main Memory</a:t>
              </a:r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3390" y="1460"/>
              <a:ext cx="20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600">
                  <a:ea typeface="PMingLiU" pitchFamily="18" charset="-120"/>
                </a:rPr>
                <a:t>Hit Rate= H</a:t>
              </a:r>
              <a:r>
                <a:rPr lang="en-US" altLang="zh-TW" sz="1600" baseline="-25000">
                  <a:ea typeface="PMingLiU" pitchFamily="18" charset="-120"/>
                </a:rPr>
                <a:t>1</a:t>
              </a:r>
              <a:r>
                <a:rPr lang="en-US" altLang="zh-TW" sz="1600">
                  <a:ea typeface="PMingLiU" pitchFamily="18" charset="-120"/>
                </a:rPr>
                <a:t>, Hit time = 1 cycle</a:t>
              </a:r>
            </a:p>
            <a:p>
              <a:pPr algn="l"/>
              <a:r>
                <a:rPr lang="en-US" altLang="zh-TW" sz="1600">
                  <a:ea typeface="PMingLiU" pitchFamily="18" charset="-120"/>
                </a:rPr>
                <a:t>                                           (No Stall)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486" y="2044"/>
              <a:ext cx="20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600">
                  <a:ea typeface="PMingLiU" pitchFamily="18" charset="-120"/>
                </a:rPr>
                <a:t>Hit Rate= H</a:t>
              </a:r>
              <a:r>
                <a:rPr lang="en-US" altLang="zh-TW" sz="1600" baseline="-25000">
                  <a:ea typeface="PMingLiU" pitchFamily="18" charset="-120"/>
                </a:rPr>
                <a:t>2</a:t>
              </a:r>
              <a:r>
                <a:rPr lang="en-US" altLang="zh-TW" sz="1600">
                  <a:ea typeface="PMingLiU" pitchFamily="18" charset="-120"/>
                </a:rPr>
                <a:t>,  Hit time = T</a:t>
              </a:r>
              <a:r>
                <a:rPr lang="en-US" altLang="zh-TW" sz="1600" baseline="-25000">
                  <a:ea typeface="PMingLiU" pitchFamily="18" charset="-120"/>
                </a:rPr>
                <a:t>2 </a:t>
              </a:r>
              <a:r>
                <a:rPr lang="en-US" altLang="zh-TW" sz="1600">
                  <a:ea typeface="PMingLiU" pitchFamily="18" charset="-120"/>
                </a:rPr>
                <a:t> cycles</a:t>
              </a:r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3214" y="3014"/>
              <a:ext cx="1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Memory access penalty, M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133" y="1526"/>
              <a:ext cx="6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 dirty="0" smtClean="0">
                  <a:ea typeface="PMingLiU" pitchFamily="18" charset="-120"/>
                </a:rPr>
                <a:t>L</a:t>
              </a:r>
              <a:r>
                <a:rPr lang="en-US" altLang="zh-TW" sz="1800" baseline="-25000" dirty="0" smtClean="0">
                  <a:ea typeface="PMingLiU" pitchFamily="18" charset="-120"/>
                </a:rPr>
                <a:t>1</a:t>
              </a:r>
              <a:r>
                <a:rPr lang="en-US" altLang="zh-TW" sz="1800" dirty="0" smtClean="0">
                  <a:ea typeface="PMingLiU" pitchFamily="18" charset="-120"/>
                </a:rPr>
                <a:t> </a:t>
              </a:r>
              <a:r>
                <a:rPr lang="en-US" altLang="zh-TW" sz="1800" dirty="0">
                  <a:ea typeface="PMingLiU" pitchFamily="18" charset="-120"/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9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7DDFB75-397A-41E9-8CDB-6A95F9326FB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0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97788" cy="5064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Miss Rates For Multi-Level Caches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Local Miss Rate:    This rate is the number of misses in a cache level divided by the number of memory accesses to this level.  Local Hit Rate = 1 - Local Miss Rate</a:t>
            </a:r>
          </a:p>
          <a:p>
            <a:r>
              <a:rPr lang="en-US" altLang="zh-TW" sz="2400" smtClean="0">
                <a:ea typeface="PMingLiU" pitchFamily="18" charset="-120"/>
              </a:rPr>
              <a:t>Global Miss Rate:   The number of misses in a cache level divided by the total number of memory accesses generated by the CPU.</a:t>
            </a:r>
          </a:p>
          <a:p>
            <a:r>
              <a:rPr lang="en-US" altLang="zh-TW" sz="2400" smtClean="0">
                <a:ea typeface="PMingLiU" pitchFamily="18" charset="-120"/>
              </a:rPr>
              <a:t>Since level 1  receives all CPU memory accesses, for level 1:</a:t>
            </a:r>
          </a:p>
          <a:p>
            <a:pPr lvl="1"/>
            <a:r>
              <a:rPr lang="en-US" altLang="zh-TW" sz="2000" b="1" smtClean="0">
                <a:ea typeface="PMingLiU" pitchFamily="18" charset="-120"/>
              </a:rPr>
              <a:t>Local Miss Rate =  Global Miss Rate =  1 - H1</a:t>
            </a:r>
          </a:p>
          <a:p>
            <a:r>
              <a:rPr lang="en-US" altLang="zh-TW" sz="2400" smtClean="0">
                <a:ea typeface="PMingLiU" pitchFamily="18" charset="-120"/>
              </a:rPr>
              <a:t>For level 2 since it only receives those accesses missed in level 1:</a:t>
            </a:r>
            <a:r>
              <a:rPr lang="en-US" altLang="zh-TW" smtClean="0">
                <a:ea typeface="PMingLiU" pitchFamily="18" charset="-120"/>
              </a:rPr>
              <a:t>  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Local Miss Rate =  Miss rate</a:t>
            </a:r>
            <a:r>
              <a:rPr lang="en-US" altLang="zh-TW" baseline="-25000" smtClean="0">
                <a:ea typeface="PMingLiU" pitchFamily="18" charset="-120"/>
              </a:rPr>
              <a:t>L2</a:t>
            </a:r>
            <a:r>
              <a:rPr lang="en-US" altLang="zh-TW" smtClean="0">
                <a:ea typeface="PMingLiU" pitchFamily="18" charset="-120"/>
              </a:rPr>
              <a:t>= 1- H2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Global Miss Rate = Miss rate</a:t>
            </a:r>
            <a:r>
              <a:rPr lang="en-US" altLang="zh-TW" baseline="-25000" smtClean="0">
                <a:ea typeface="PMingLiU" pitchFamily="18" charset="-120"/>
              </a:rPr>
              <a:t>L1 </a:t>
            </a:r>
            <a:r>
              <a:rPr lang="en-US" altLang="zh-TW" smtClean="0">
                <a:ea typeface="PMingLiU" pitchFamily="18" charset="-120"/>
              </a:rPr>
              <a:t> x Miss rate</a:t>
            </a:r>
            <a:r>
              <a:rPr lang="en-US" altLang="zh-TW" baseline="-25000" smtClean="0">
                <a:ea typeface="PMingLiU" pitchFamily="18" charset="-120"/>
              </a:rPr>
              <a:t>L2</a:t>
            </a:r>
          </a:p>
          <a:p>
            <a:pPr lvl="1">
              <a:buFontTx/>
              <a:buNone/>
            </a:pPr>
            <a:r>
              <a:rPr lang="en-US" altLang="zh-TW" baseline="-25000" smtClean="0">
                <a:ea typeface="PMingLiU" pitchFamily="18" charset="-120"/>
              </a:rPr>
              <a:t>                                                </a:t>
            </a:r>
            <a:r>
              <a:rPr lang="en-US" altLang="zh-TW" smtClean="0">
                <a:ea typeface="PMingLiU" pitchFamily="18" charset="-120"/>
              </a:rPr>
              <a:t>=  (1- H1) x (1 - H2)</a:t>
            </a:r>
          </a:p>
        </p:txBody>
      </p:sp>
    </p:spTree>
    <p:extLst>
      <p:ext uri="{BB962C8B-B14F-4D97-AF65-F5344CB8AC3E}">
        <p14:creationId xmlns:p14="http://schemas.microsoft.com/office/powerpoint/2010/main" val="845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6" name="AutoShape 20"/>
          <p:cNvSpPr>
            <a:spLocks noChangeArrowheads="1"/>
          </p:cNvSpPr>
          <p:nvPr/>
        </p:nvSpPr>
        <p:spPr bwMode="auto">
          <a:xfrm>
            <a:off x="990600" y="2492375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auto">
          <a:xfrm>
            <a:off x="2743200" y="3863975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79" name="AutoShape 23"/>
          <p:cNvSpPr>
            <a:spLocks noChangeArrowheads="1"/>
          </p:cNvSpPr>
          <p:nvPr/>
        </p:nvSpPr>
        <p:spPr bwMode="auto">
          <a:xfrm>
            <a:off x="6019800" y="3940175"/>
            <a:ext cx="2362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1960D0C-237F-4DD8-B93D-A5EF6B4B73D4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2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001000" cy="838200"/>
          </a:xfrm>
        </p:spPr>
        <p:txBody>
          <a:bodyPr lIns="92075" tIns="46038" rIns="92075" bIns="46038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2-Level Cache Performance 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2359025" y="106680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2536" name="Group 4"/>
          <p:cNvGrpSpPr>
            <a:grpSpLocks/>
          </p:cNvGrpSpPr>
          <p:nvPr/>
        </p:nvGrpSpPr>
        <p:grpSpPr bwMode="auto">
          <a:xfrm>
            <a:off x="2187575" y="1514475"/>
            <a:ext cx="2555875" cy="701675"/>
            <a:chOff x="2400" y="1248"/>
            <a:chExt cx="1056" cy="624"/>
          </a:xfrm>
        </p:grpSpPr>
        <p:sp>
          <p:nvSpPr>
            <p:cNvPr id="2332677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2678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4371975" y="2244725"/>
            <a:ext cx="1374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1389063" y="2197100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(No Stall)</a:t>
            </a:r>
          </a:p>
        </p:txBody>
      </p:sp>
      <p:grpSp>
        <p:nvGrpSpPr>
          <p:cNvPr id="22539" name="Group 9"/>
          <p:cNvGrpSpPr>
            <a:grpSpLocks/>
          </p:cNvGrpSpPr>
          <p:nvPr/>
        </p:nvGrpSpPr>
        <p:grpSpPr bwMode="auto">
          <a:xfrm>
            <a:off x="3798888" y="2949575"/>
            <a:ext cx="2386012" cy="701675"/>
            <a:chOff x="2400" y="1248"/>
            <a:chExt cx="1056" cy="624"/>
          </a:xfrm>
        </p:grpSpPr>
        <p:sp>
          <p:nvSpPr>
            <p:cNvPr id="2332682" name="Line 10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2683" name="Line 11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37238" y="3679825"/>
            <a:ext cx="2559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Stalls=  (1-H1)(1-H2) x M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052763" y="363220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H2 x T2 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39788" y="4829175"/>
            <a:ext cx="7650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dirty="0">
                <a:ea typeface="PMingLiU" pitchFamily="18" charset="-120"/>
              </a:rPr>
              <a:t>Stall cycles per memory access    =    (1-H1) × H2 x T2</a:t>
            </a:r>
            <a:r>
              <a:rPr lang="en-US" altLang="zh-TW" sz="1800" b="0" dirty="0">
                <a:ea typeface="PMingLiU" pitchFamily="18" charset="-120"/>
              </a:rPr>
              <a:t>    +   </a:t>
            </a:r>
            <a:r>
              <a:rPr lang="en-US" altLang="zh-TW" sz="1800" dirty="0">
                <a:ea typeface="PMingLiU" pitchFamily="18" charset="-120"/>
              </a:rPr>
              <a:t>(1-H1)(1-H2) × M</a:t>
            </a:r>
          </a:p>
          <a:p>
            <a:r>
              <a:rPr lang="en-US" altLang="zh-TW" sz="1800" dirty="0">
                <a:ea typeface="PMingLiU" pitchFamily="18" charset="-120"/>
              </a:rPr>
              <a:t>AMAT  =  1  + (1-H1) × H2 × T2</a:t>
            </a:r>
            <a:r>
              <a:rPr lang="en-US" altLang="zh-TW" sz="1800" b="0" dirty="0" smtClean="0">
                <a:ea typeface="PMingLiU" pitchFamily="18" charset="-120"/>
              </a:rPr>
              <a:t>    </a:t>
            </a:r>
            <a:r>
              <a:rPr lang="en-US" altLang="zh-TW" sz="1800" b="0" dirty="0">
                <a:ea typeface="PMingLiU" pitchFamily="18" charset="-120"/>
              </a:rPr>
              <a:t>+   </a:t>
            </a:r>
            <a:r>
              <a:rPr lang="en-US" altLang="zh-TW" sz="1800" dirty="0">
                <a:ea typeface="PMingLiU" pitchFamily="18" charset="-120"/>
              </a:rPr>
              <a:t>(1-H1)(1-H2) × M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687388" y="2290763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703263" y="363220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2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70677" name="AutoShape 21"/>
          <p:cNvSpPr>
            <a:spLocks noChangeArrowheads="1"/>
          </p:cNvSpPr>
          <p:nvPr/>
        </p:nvSpPr>
        <p:spPr bwMode="auto">
          <a:xfrm>
            <a:off x="7391400" y="4321175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auto">
          <a:xfrm rot="-1273974">
            <a:off x="4800600" y="4321175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2547" name="TextBox 22"/>
          <p:cNvSpPr txBox="1">
            <a:spLocks noChangeArrowheads="1"/>
          </p:cNvSpPr>
          <p:nvPr/>
        </p:nvSpPr>
        <p:spPr bwMode="auto">
          <a:xfrm>
            <a:off x="2362200" y="577215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dirty="0">
                <a:ea typeface="PMingLiU" pitchFamily="18" charset="-120"/>
              </a:rPr>
              <a:t>T2: L2 cache hit time in </a:t>
            </a:r>
            <a:r>
              <a:rPr lang="en-US" altLang="zh-TW" sz="2000" dirty="0" smtClean="0">
                <a:ea typeface="PMingLiU" pitchFamily="18" charset="-120"/>
              </a:rPr>
              <a:t>cycles</a:t>
            </a:r>
            <a:endParaRPr lang="zh-TW" altLang="en-US" sz="20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8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nimBg="1"/>
      <p:bldP spid="70678" grpId="0" animBg="1"/>
      <p:bldP spid="70679" grpId="0" animBg="1"/>
      <p:bldP spid="70677" grpId="0" animBg="1"/>
      <p:bldP spid="7068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458F323-044B-484D-B137-C2582BDC353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81100"/>
            <a:ext cx="8686800" cy="3619500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buFontTx/>
              <a:buNone/>
            </a:pPr>
            <a:r>
              <a:rPr lang="en-US" altLang="zh-TW" sz="2000" dirty="0" err="1" smtClean="0">
                <a:ea typeface="PMingLiU" pitchFamily="18" charset="-120"/>
              </a:rPr>
              <a:t>CPUtime</a:t>
            </a:r>
            <a:r>
              <a:rPr lang="en-US" altLang="zh-TW" sz="2000" dirty="0" smtClean="0">
                <a:ea typeface="PMingLiU" pitchFamily="18" charset="-120"/>
              </a:rPr>
              <a:t>  =  IC x   (</a:t>
            </a:r>
            <a:r>
              <a:rPr lang="en-US" altLang="zh-TW" sz="2000" dirty="0" err="1" smtClean="0">
                <a:ea typeface="PMingLiU" pitchFamily="18" charset="-120"/>
              </a:rPr>
              <a:t>CPI</a:t>
            </a:r>
            <a:r>
              <a:rPr lang="en-US" altLang="zh-TW" sz="2000" baseline="-25000" dirty="0" err="1" smtClean="0">
                <a:ea typeface="PMingLiU" pitchFamily="18" charset="-120"/>
              </a:rPr>
              <a:t>execution</a:t>
            </a:r>
            <a:r>
              <a:rPr lang="en-US" altLang="zh-TW" sz="2000" baseline="-25000" dirty="0" smtClean="0">
                <a:ea typeface="PMingLiU" pitchFamily="18" charset="-120"/>
              </a:rPr>
              <a:t> </a:t>
            </a:r>
            <a:r>
              <a:rPr lang="en-US" altLang="zh-TW" sz="2000" dirty="0" smtClean="0">
                <a:ea typeface="PMingLiU" pitchFamily="18" charset="-120"/>
              </a:rPr>
              <a:t> +  </a:t>
            </a:r>
            <a:r>
              <a:rPr lang="en-US" altLang="zh-TW" sz="2000" dirty="0" err="1" smtClean="0">
                <a:ea typeface="PMingLiU" pitchFamily="18" charset="-120"/>
              </a:rPr>
              <a:t>Mem</a:t>
            </a:r>
            <a:r>
              <a:rPr lang="en-US" altLang="zh-TW" sz="2000" dirty="0" smtClean="0">
                <a:ea typeface="PMingLiU" pitchFamily="18" charset="-120"/>
              </a:rPr>
              <a:t> Stall  cycles per instruction)   x   C</a:t>
            </a:r>
          </a:p>
          <a:p>
            <a:pPr>
              <a:buFontTx/>
              <a:buNone/>
            </a:pPr>
            <a:endParaRPr lang="en-US" altLang="zh-TW" sz="2000" dirty="0" smtClean="0">
              <a:ea typeface="PMingLiU" pitchFamily="18" charset="-12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ea typeface="PMingLiU" pitchFamily="18" charset="-120"/>
              </a:rPr>
              <a:t>Mem</a:t>
            </a:r>
            <a:r>
              <a:rPr lang="en-US" altLang="zh-TW" sz="1800" dirty="0" smtClean="0">
                <a:ea typeface="PMingLiU" pitchFamily="18" charset="-120"/>
              </a:rPr>
              <a:t> Stall cycles per instruction =  </a:t>
            </a:r>
            <a:r>
              <a:rPr lang="en-US" altLang="zh-TW" sz="1800" dirty="0" err="1" smtClean="0">
                <a:ea typeface="PMingLiU" pitchFamily="18" charset="-120"/>
              </a:rPr>
              <a:t>Mem</a:t>
            </a:r>
            <a:r>
              <a:rPr lang="en-US" altLang="zh-TW" sz="1800" dirty="0" smtClean="0">
                <a:ea typeface="PMingLiU" pitchFamily="18" charset="-120"/>
              </a:rPr>
              <a:t> accesses per instruction  x  Stall cycles per access</a:t>
            </a:r>
          </a:p>
          <a:p>
            <a:pPr>
              <a:buFontTx/>
              <a:buNone/>
            </a:pPr>
            <a:endParaRPr lang="en-US" altLang="zh-TW" sz="1800" dirty="0" smtClean="0">
              <a:ea typeface="PMingLiU" pitchFamily="18" charset="-120"/>
            </a:endParaRPr>
          </a:p>
          <a:p>
            <a:r>
              <a:rPr lang="en-US" altLang="zh-TW" sz="2400" dirty="0" smtClean="0">
                <a:ea typeface="PMingLiU" pitchFamily="18" charset="-120"/>
              </a:rPr>
              <a:t>For a system with 2 levels of cache, assuming no penalty when found in L</a:t>
            </a:r>
            <a:r>
              <a:rPr lang="en-US" altLang="zh-TW" sz="2400" baseline="-25000" dirty="0" smtClean="0">
                <a:ea typeface="PMingLiU" pitchFamily="18" charset="-120"/>
              </a:rPr>
              <a:t>1</a:t>
            </a:r>
            <a:r>
              <a:rPr lang="en-US" altLang="zh-TW" sz="2400" dirty="0" smtClean="0">
                <a:ea typeface="PMingLiU" pitchFamily="18" charset="-120"/>
              </a:rPr>
              <a:t> cache:</a:t>
            </a:r>
          </a:p>
          <a:p>
            <a:r>
              <a:rPr lang="en-US" altLang="zh-TW" sz="2400" dirty="0" smtClean="0">
                <a:ea typeface="PMingLiU" pitchFamily="18" charset="-120"/>
              </a:rPr>
              <a:t>Stall cycles per memory access =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         [miss rate L</a:t>
            </a:r>
            <a:r>
              <a:rPr lang="en-US" altLang="zh-TW" sz="2400" baseline="-25000" dirty="0" smtClean="0">
                <a:ea typeface="PMingLiU" pitchFamily="18" charset="-120"/>
              </a:rPr>
              <a:t>1</a:t>
            </a:r>
            <a:r>
              <a:rPr lang="en-US" altLang="zh-TW" sz="2400" dirty="0" smtClean="0">
                <a:ea typeface="PMingLiU" pitchFamily="18" charset="-120"/>
              </a:rPr>
              <a:t>] x  [ Hit rate L</a:t>
            </a:r>
            <a:r>
              <a:rPr lang="en-US" altLang="zh-TW" sz="2400" baseline="-25000" dirty="0" smtClean="0">
                <a:ea typeface="PMingLiU" pitchFamily="18" charset="-120"/>
              </a:rPr>
              <a:t>2</a:t>
            </a:r>
            <a:r>
              <a:rPr lang="en-US" altLang="zh-TW" sz="2400" dirty="0" smtClean="0">
                <a:ea typeface="PMingLiU" pitchFamily="18" charset="-120"/>
              </a:rPr>
              <a:t>  x Hit time L</a:t>
            </a:r>
            <a:r>
              <a:rPr lang="en-US" altLang="zh-TW" sz="2400" baseline="-25000" dirty="0" smtClean="0">
                <a:ea typeface="PMingLiU" pitchFamily="18" charset="-120"/>
              </a:rPr>
              <a:t>2</a:t>
            </a:r>
            <a:endParaRPr lang="en-US" altLang="zh-TW" sz="2400" dirty="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        +  Miss rate L</a:t>
            </a:r>
            <a:r>
              <a:rPr lang="en-US" altLang="zh-TW" sz="2400" baseline="-25000" dirty="0" smtClean="0">
                <a:ea typeface="PMingLiU" pitchFamily="18" charset="-120"/>
              </a:rPr>
              <a:t>2</a:t>
            </a:r>
            <a:r>
              <a:rPr lang="en-US" altLang="zh-TW" sz="2400" dirty="0" smtClean="0">
                <a:ea typeface="PMingLiU" pitchFamily="18" charset="-120"/>
              </a:rPr>
              <a:t>  x  Memory access penalty) ]  =  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                (1-H1) x H2 x T2    +   (1-H1)(1-H2) x M 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2-Level Cache Performance </a:t>
            </a:r>
          </a:p>
        </p:txBody>
      </p:sp>
      <p:sp>
        <p:nvSpPr>
          <p:cNvPr id="2331652" name="Line 4"/>
          <p:cNvSpPr>
            <a:spLocks noChangeShapeType="1"/>
          </p:cNvSpPr>
          <p:nvPr/>
        </p:nvSpPr>
        <p:spPr bwMode="auto">
          <a:xfrm flipH="1">
            <a:off x="1943100" y="51181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57150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 Hit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715000" y="5638800"/>
            <a:ext cx="2420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Miss:  </a:t>
            </a:r>
          </a:p>
          <a:p>
            <a:pPr algn="l"/>
            <a:r>
              <a:rPr lang="en-US" altLang="zh-TW" sz="1500">
                <a:ea typeface="PMingLiU" pitchFamily="18" charset="-120"/>
              </a:rPr>
              <a:t>Must Access Main Memory</a:t>
            </a:r>
          </a:p>
        </p:txBody>
      </p:sp>
      <p:sp>
        <p:nvSpPr>
          <p:cNvPr id="2331655" name="Line 7"/>
          <p:cNvSpPr>
            <a:spLocks noChangeShapeType="1"/>
          </p:cNvSpPr>
          <p:nvPr/>
        </p:nvSpPr>
        <p:spPr bwMode="auto">
          <a:xfrm>
            <a:off x="5638800" y="51816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0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 (Double Data Rate):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1600 MHz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</p:spTree>
    <p:extLst>
      <p:ext uri="{BB962C8B-B14F-4D97-AF65-F5344CB8AC3E}">
        <p14:creationId xmlns:p14="http://schemas.microsoft.com/office/powerpoint/2010/main" val="12925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0D1F16A-82D1-460F-87A9-99C8937C7D4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4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697788" cy="5397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 Levels of Cache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08000" y="1409700"/>
            <a:ext cx="7010400" cy="3886200"/>
            <a:chOff x="672" y="528"/>
            <a:chExt cx="4416" cy="2448"/>
          </a:xfrm>
        </p:grpSpPr>
        <p:grpSp>
          <p:nvGrpSpPr>
            <p:cNvPr id="25609" name="Group 4"/>
            <p:cNvGrpSpPr>
              <a:grpSpLocks/>
            </p:cNvGrpSpPr>
            <p:nvPr/>
          </p:nvGrpSpPr>
          <p:grpSpPr bwMode="auto">
            <a:xfrm>
              <a:off x="2544" y="528"/>
              <a:ext cx="720" cy="336"/>
              <a:chOff x="2112" y="1104"/>
              <a:chExt cx="720" cy="336"/>
            </a:xfrm>
          </p:grpSpPr>
          <p:sp>
            <p:nvSpPr>
              <p:cNvPr id="25617" name="Text Box 5"/>
              <p:cNvSpPr txBox="1">
                <a:spLocks noChangeArrowheads="1"/>
              </p:cNvSpPr>
              <p:nvPr/>
            </p:nvSpPr>
            <p:spPr bwMode="auto">
              <a:xfrm>
                <a:off x="2208" y="114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2000">
                    <a:ea typeface="PMingLiU" pitchFamily="18" charset="-120"/>
                  </a:rPr>
                  <a:t>CPU</a:t>
                </a:r>
              </a:p>
            </p:txBody>
          </p:sp>
          <p:sp>
            <p:nvSpPr>
              <p:cNvPr id="2334726" name="Rectangle 6"/>
              <p:cNvSpPr>
                <a:spLocks noChangeArrowheads="1"/>
              </p:cNvSpPr>
              <p:nvPr/>
            </p:nvSpPr>
            <p:spPr bwMode="auto">
              <a:xfrm>
                <a:off x="2112" y="1104"/>
                <a:ext cx="624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5610" name="Rectangle 7"/>
            <p:cNvSpPr>
              <a:spLocks noChangeArrowheads="1"/>
            </p:cNvSpPr>
            <p:nvPr/>
          </p:nvSpPr>
          <p:spPr bwMode="auto">
            <a:xfrm>
              <a:off x="2152" y="984"/>
              <a:ext cx="13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TW" sz="2000" dirty="0">
                <a:ea typeface="PMingLiU" pitchFamily="18" charset="-120"/>
              </a:endParaRPr>
            </a:p>
          </p:txBody>
        </p:sp>
        <p:sp>
          <p:nvSpPr>
            <p:cNvPr id="2334728" name="Rectangle 8"/>
            <p:cNvSpPr>
              <a:spLocks noChangeArrowheads="1"/>
            </p:cNvSpPr>
            <p:nvPr/>
          </p:nvSpPr>
          <p:spPr bwMode="auto">
            <a:xfrm>
              <a:off x="1832" y="1400"/>
              <a:ext cx="196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34729" name="Rectangle 9"/>
            <p:cNvSpPr>
              <a:spLocks noChangeArrowheads="1"/>
            </p:cNvSpPr>
            <p:nvPr/>
          </p:nvSpPr>
          <p:spPr bwMode="auto">
            <a:xfrm>
              <a:off x="1384" y="1888"/>
              <a:ext cx="27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34730" name="Rectangle 10"/>
            <p:cNvSpPr>
              <a:spLocks noChangeArrowheads="1"/>
            </p:cNvSpPr>
            <p:nvPr/>
          </p:nvSpPr>
          <p:spPr bwMode="auto">
            <a:xfrm>
              <a:off x="672" y="2496"/>
              <a:ext cx="441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2414" y="144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 dirty="0">
                  <a:ea typeface="PMingLiU" pitchFamily="18" charset="-120"/>
                </a:rPr>
                <a:t>L2 Cache</a:t>
              </a: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2398" y="192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L3 Cache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2198" y="2630"/>
              <a:ext cx="1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Main Memory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494" y="1017"/>
              <a:ext cx="7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 dirty="0" smtClean="0">
                  <a:ea typeface="PMingLiU" pitchFamily="18" charset="-120"/>
                </a:rPr>
                <a:t>L1 </a:t>
              </a:r>
              <a:r>
                <a:rPr lang="en-US" altLang="zh-TW" sz="2000" dirty="0">
                  <a:ea typeface="PMingLiU" pitchFamily="18" charset="-120"/>
                </a:rPr>
                <a:t>Cache</a:t>
              </a:r>
            </a:p>
          </p:txBody>
        </p:sp>
      </p:grp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5368925" y="2081213"/>
            <a:ext cx="2943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1</a:t>
            </a:r>
            <a:r>
              <a:rPr lang="en-US" altLang="zh-TW" sz="1600">
                <a:ea typeface="PMingLiU" pitchFamily="18" charset="-120"/>
              </a:rPr>
              <a:t>, Hit time = 1 cycle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5606" name="Text Box 15"/>
          <p:cNvSpPr txBox="1">
            <a:spLocks noChangeArrowheads="1"/>
          </p:cNvSpPr>
          <p:nvPr/>
        </p:nvSpPr>
        <p:spPr bwMode="auto">
          <a:xfrm>
            <a:off x="5521325" y="2736850"/>
            <a:ext cx="321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2</a:t>
            </a:r>
            <a:r>
              <a:rPr lang="en-US" altLang="zh-TW" sz="1600">
                <a:ea typeface="PMingLiU" pitchFamily="18" charset="-120"/>
              </a:rPr>
              <a:t>,  Hit time = T</a:t>
            </a:r>
            <a:r>
              <a:rPr lang="en-US" altLang="zh-TW" sz="1600" baseline="-25000">
                <a:ea typeface="PMingLiU" pitchFamily="18" charset="-120"/>
              </a:rPr>
              <a:t>2 </a:t>
            </a:r>
            <a:r>
              <a:rPr lang="en-US" altLang="zh-TW" sz="1600">
                <a:ea typeface="PMingLiU" pitchFamily="18" charset="-120"/>
              </a:rPr>
              <a:t> cycles</a:t>
            </a:r>
          </a:p>
        </p:txBody>
      </p:sp>
      <p:sp>
        <p:nvSpPr>
          <p:cNvPr id="25607" name="Text Box 16"/>
          <p:cNvSpPr txBox="1">
            <a:spLocks noChangeArrowheads="1"/>
          </p:cNvSpPr>
          <p:nvPr/>
        </p:nvSpPr>
        <p:spPr bwMode="auto">
          <a:xfrm>
            <a:off x="6167438" y="3549650"/>
            <a:ext cx="261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3</a:t>
            </a:r>
            <a:r>
              <a:rPr lang="en-US" altLang="zh-TW" sz="1600">
                <a:ea typeface="PMingLiU" pitchFamily="18" charset="-120"/>
              </a:rPr>
              <a:t>,  Hit time = T</a:t>
            </a:r>
            <a:r>
              <a:rPr lang="en-US" altLang="zh-TW" sz="1600" baseline="-25000">
                <a:ea typeface="PMingLiU" pitchFamily="18" charset="-120"/>
              </a:rPr>
              <a:t>3</a:t>
            </a:r>
            <a:endParaRPr lang="en-US" altLang="zh-TW" sz="1600">
              <a:ea typeface="PMingLiU" pitchFamily="18" charset="-120"/>
            </a:endParaRPr>
          </a:p>
        </p:txBody>
      </p:sp>
      <p:sp>
        <p:nvSpPr>
          <p:cNvPr id="25608" name="Text Box 17"/>
          <p:cNvSpPr txBox="1">
            <a:spLocks noChangeArrowheads="1"/>
          </p:cNvSpPr>
          <p:nvPr/>
        </p:nvSpPr>
        <p:spPr bwMode="auto">
          <a:xfrm>
            <a:off x="5089525" y="5272088"/>
            <a:ext cx="307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Memory access penalty, M</a:t>
            </a:r>
          </a:p>
        </p:txBody>
      </p:sp>
    </p:spTree>
    <p:extLst>
      <p:ext uri="{BB962C8B-B14F-4D97-AF65-F5344CB8AC3E}">
        <p14:creationId xmlns:p14="http://schemas.microsoft.com/office/powerpoint/2010/main" val="16709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9" name="AutoShape 27"/>
          <p:cNvSpPr>
            <a:spLocks noChangeArrowheads="1"/>
          </p:cNvSpPr>
          <p:nvPr/>
        </p:nvSpPr>
        <p:spPr bwMode="auto">
          <a:xfrm>
            <a:off x="838200" y="27432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1" name="AutoShape 29"/>
          <p:cNvSpPr>
            <a:spLocks noChangeArrowheads="1"/>
          </p:cNvSpPr>
          <p:nvPr/>
        </p:nvSpPr>
        <p:spPr bwMode="auto">
          <a:xfrm>
            <a:off x="2057400" y="37338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2" name="AutoShape 30"/>
          <p:cNvSpPr>
            <a:spLocks noChangeArrowheads="1"/>
          </p:cNvSpPr>
          <p:nvPr/>
        </p:nvSpPr>
        <p:spPr bwMode="auto">
          <a:xfrm>
            <a:off x="3429000" y="4800600"/>
            <a:ext cx="2590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6324600" y="4876800"/>
            <a:ext cx="2590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663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14D886B-0F9C-4DC9-A115-72885AE1098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6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9400"/>
            <a:ext cx="8001000" cy="8382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3-Level Cache Performance 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r>
              <a:rPr lang="en-US" altLang="zh-TW" sz="1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1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CPU  Stall Cycles Per Memory Access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1706563" y="1593850"/>
            <a:ext cx="2547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6633" name="Group 4"/>
          <p:cNvGrpSpPr>
            <a:grpSpLocks/>
          </p:cNvGrpSpPr>
          <p:nvPr/>
        </p:nvGrpSpPr>
        <p:grpSpPr bwMode="auto">
          <a:xfrm>
            <a:off x="1535113" y="2041525"/>
            <a:ext cx="2554287" cy="381000"/>
            <a:chOff x="2400" y="1248"/>
            <a:chExt cx="1056" cy="624"/>
          </a:xfrm>
        </p:grpSpPr>
        <p:sp>
          <p:nvSpPr>
            <p:cNvPr id="2336773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74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3783013" y="2492375"/>
            <a:ext cx="1374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1054100" y="2444750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 ( No Stall)</a:t>
            </a:r>
          </a:p>
        </p:txBody>
      </p:sp>
      <p:grpSp>
        <p:nvGrpSpPr>
          <p:cNvPr id="26636" name="Group 9"/>
          <p:cNvGrpSpPr>
            <a:grpSpLocks/>
          </p:cNvGrpSpPr>
          <p:nvPr/>
        </p:nvGrpSpPr>
        <p:grpSpPr bwMode="auto">
          <a:xfrm>
            <a:off x="3260725" y="3108325"/>
            <a:ext cx="2454275" cy="419100"/>
            <a:chOff x="2400" y="1248"/>
            <a:chExt cx="1056" cy="624"/>
          </a:xfrm>
        </p:grpSpPr>
        <p:sp>
          <p:nvSpPr>
            <p:cNvPr id="2336778" name="Line 10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79" name="Line 11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210175" y="3546475"/>
            <a:ext cx="2093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%   =    (1-H1)(1-H2) 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2400300" y="349885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H2 x T2 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368300" y="5740400"/>
            <a:ext cx="8535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Stall cycles per memory access    =   (1-H1) x H2 x T2  +  (1-H1) x (1-H2) x H3 x T3</a:t>
            </a:r>
            <a:r>
              <a:rPr lang="en-US" altLang="zh-TW" sz="1400" b="0">
                <a:ea typeface="PMingLiU" pitchFamily="18" charset="-120"/>
              </a:rPr>
              <a:t>   + </a:t>
            </a:r>
            <a:r>
              <a:rPr lang="en-US" altLang="zh-TW" sz="1400">
                <a:ea typeface="PMingLiU" pitchFamily="18" charset="-120"/>
              </a:rPr>
              <a:t>(1-H1)(1-H2) (1-H3)x M</a:t>
            </a:r>
          </a:p>
          <a:p>
            <a:pPr algn="l"/>
            <a:r>
              <a:rPr lang="en-US" altLang="zh-TW" sz="1400">
                <a:ea typeface="PMingLiU" pitchFamily="18" charset="-120"/>
              </a:rPr>
              <a:t>AMAT  =   1  + Stall cycles per memory access</a:t>
            </a:r>
            <a:r>
              <a:rPr lang="en-US" altLang="zh-TW" sz="1400" b="0">
                <a:ea typeface="PMingLiU" pitchFamily="18" charset="-120"/>
              </a:rPr>
              <a:t> </a:t>
            </a:r>
          </a:p>
        </p:txBody>
      </p:sp>
      <p:grpSp>
        <p:nvGrpSpPr>
          <p:cNvPr id="26640" name="Group 17"/>
          <p:cNvGrpSpPr>
            <a:grpSpLocks/>
          </p:cNvGrpSpPr>
          <p:nvPr/>
        </p:nvGrpSpPr>
        <p:grpSpPr bwMode="auto">
          <a:xfrm>
            <a:off x="4681538" y="4175125"/>
            <a:ext cx="2454275" cy="419100"/>
            <a:chOff x="2400" y="1248"/>
            <a:chExt cx="1056" cy="624"/>
          </a:xfrm>
        </p:grpSpPr>
        <p:sp>
          <p:nvSpPr>
            <p:cNvPr id="2336786" name="Line 18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87" name="Line 19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6516688" y="4613275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L3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(1-H1)(1-H2)(1-H3) x M </a:t>
            </a:r>
          </a:p>
        </p:txBody>
      </p:sp>
      <p:sp>
        <p:nvSpPr>
          <p:cNvPr id="26642" name="Text Box 21"/>
          <p:cNvSpPr txBox="1">
            <a:spLocks noChangeArrowheads="1"/>
          </p:cNvSpPr>
          <p:nvPr/>
        </p:nvSpPr>
        <p:spPr bwMode="auto">
          <a:xfrm>
            <a:off x="3592513" y="455295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L3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(1-H2) x H3 x  T3 </a:t>
            </a:r>
          </a:p>
        </p:txBody>
      </p:sp>
      <p:sp>
        <p:nvSpPr>
          <p:cNvPr id="26643" name="Text Box 23"/>
          <p:cNvSpPr txBox="1">
            <a:spLocks noChangeArrowheads="1"/>
          </p:cNvSpPr>
          <p:nvPr/>
        </p:nvSpPr>
        <p:spPr bwMode="auto">
          <a:xfrm>
            <a:off x="554038" y="2605088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6644" name="Text Box 24"/>
          <p:cNvSpPr txBox="1">
            <a:spLocks noChangeArrowheads="1"/>
          </p:cNvSpPr>
          <p:nvPr/>
        </p:nvSpPr>
        <p:spPr bwMode="auto">
          <a:xfrm>
            <a:off x="554038" y="457200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3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6645" name="Text Box 25"/>
          <p:cNvSpPr txBox="1">
            <a:spLocks noChangeArrowheads="1"/>
          </p:cNvSpPr>
          <p:nvPr/>
        </p:nvSpPr>
        <p:spPr bwMode="auto">
          <a:xfrm>
            <a:off x="554038" y="3641725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2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 rot="-1519643">
            <a:off x="2759075" y="4135438"/>
            <a:ext cx="381000" cy="1600200"/>
          </a:xfrm>
          <a:prstGeom prst="downArrow">
            <a:avLst>
              <a:gd name="adj1" fmla="val 50000"/>
              <a:gd name="adj2" fmla="val 10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4" name="AutoShape 32"/>
          <p:cNvSpPr>
            <a:spLocks noChangeArrowheads="1"/>
          </p:cNvSpPr>
          <p:nvPr/>
        </p:nvSpPr>
        <p:spPr bwMode="auto">
          <a:xfrm rot="-1519643">
            <a:off x="5045075" y="5151438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5" name="AutoShape 33"/>
          <p:cNvSpPr>
            <a:spLocks noChangeArrowheads="1"/>
          </p:cNvSpPr>
          <p:nvPr/>
        </p:nvSpPr>
        <p:spPr bwMode="auto">
          <a:xfrm rot="-1519643">
            <a:off x="7559675" y="525303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5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9" grpId="0" animBg="1"/>
      <p:bldP spid="74781" grpId="0" animBg="1"/>
      <p:bldP spid="74782" grpId="0" animBg="1"/>
      <p:bldP spid="74783" grpId="0" animBg="1"/>
      <p:bldP spid="74780" grpId="0" animBg="1"/>
      <p:bldP spid="74784" grpId="0" animBg="1"/>
      <p:bldP spid="7478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4E05E2E-67D6-4588-A12F-06AE9B805D6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4900"/>
            <a:ext cx="8572500" cy="51054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1800" dirty="0" err="1" smtClean="0">
                <a:ea typeface="PMingLiU" pitchFamily="18" charset="-120"/>
              </a:rPr>
              <a:t>CPUtime</a:t>
            </a:r>
            <a:r>
              <a:rPr lang="en-US" altLang="zh-TW" sz="1800" dirty="0" smtClean="0">
                <a:ea typeface="PMingLiU" pitchFamily="18" charset="-120"/>
              </a:rPr>
              <a:t>  =  IC x   (</a:t>
            </a:r>
            <a:r>
              <a:rPr lang="en-US" altLang="zh-TW" sz="1800" dirty="0" err="1" smtClean="0">
                <a:ea typeface="PMingLiU" pitchFamily="18" charset="-120"/>
              </a:rPr>
              <a:t>CPI</a:t>
            </a:r>
            <a:r>
              <a:rPr lang="en-US" altLang="zh-TW" sz="1800" baseline="-25000" dirty="0" err="1" smtClean="0">
                <a:ea typeface="PMingLiU" pitchFamily="18" charset="-120"/>
              </a:rPr>
              <a:t>execution</a:t>
            </a:r>
            <a:r>
              <a:rPr lang="en-US" altLang="zh-TW" sz="1800" baseline="-25000" dirty="0" smtClean="0">
                <a:ea typeface="PMingLiU" pitchFamily="18" charset="-120"/>
              </a:rPr>
              <a:t> </a:t>
            </a:r>
            <a:r>
              <a:rPr lang="en-US" altLang="zh-TW" sz="1800" dirty="0" smtClean="0">
                <a:ea typeface="PMingLiU" pitchFamily="18" charset="-120"/>
              </a:rPr>
              <a:t> +  </a:t>
            </a:r>
            <a:r>
              <a:rPr lang="en-US" altLang="zh-TW" sz="1800" dirty="0" err="1" smtClean="0">
                <a:ea typeface="PMingLiU" pitchFamily="18" charset="-120"/>
              </a:rPr>
              <a:t>Mem</a:t>
            </a:r>
            <a:r>
              <a:rPr lang="en-US" altLang="zh-TW" sz="1800" dirty="0" smtClean="0">
                <a:ea typeface="PMingLiU" pitchFamily="18" charset="-120"/>
              </a:rPr>
              <a:t> Stall  cycles per instruction)    x   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ea typeface="PMingLiU" pitchFamily="18" charset="-120"/>
              </a:rPr>
              <a:t>Mem</a:t>
            </a:r>
            <a:r>
              <a:rPr lang="en-US" altLang="zh-TW" sz="1800" dirty="0" smtClean="0">
                <a:ea typeface="PMingLiU" pitchFamily="18" charset="-120"/>
              </a:rPr>
              <a:t> Stall cycles per instruction =  </a:t>
            </a:r>
            <a:r>
              <a:rPr lang="en-US" altLang="zh-TW" sz="1800" dirty="0" err="1" smtClean="0">
                <a:ea typeface="PMingLiU" pitchFamily="18" charset="-120"/>
              </a:rPr>
              <a:t>Mem</a:t>
            </a:r>
            <a:r>
              <a:rPr lang="en-US" altLang="zh-TW" sz="1800" dirty="0" smtClean="0">
                <a:ea typeface="PMingLiU" pitchFamily="18" charset="-120"/>
              </a:rPr>
              <a:t> accesses per instruction  x  Stall cycles per access</a:t>
            </a:r>
          </a:p>
          <a:p>
            <a:pPr>
              <a:buFontTx/>
              <a:buNone/>
            </a:pPr>
            <a:endParaRPr lang="en-US" altLang="zh-TW" sz="1800" dirty="0" smtClean="0">
              <a:ea typeface="PMingLiU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ea typeface="PMingLiU" pitchFamily="18" charset="-120"/>
              </a:rPr>
              <a:t>For a system with 3 levels of cache, assuming no penalty when data found in L</a:t>
            </a:r>
            <a:r>
              <a:rPr lang="en-US" altLang="zh-TW" sz="2400" baseline="-25000" dirty="0" smtClean="0">
                <a:ea typeface="PMingLiU" pitchFamily="18" charset="-120"/>
              </a:rPr>
              <a:t>1</a:t>
            </a:r>
            <a:r>
              <a:rPr lang="en-US" altLang="zh-TW" sz="2400" dirty="0" smtClean="0">
                <a:ea typeface="PMingLiU" pitchFamily="18" charset="-120"/>
              </a:rPr>
              <a:t> cache:</a:t>
            </a:r>
          </a:p>
          <a:p>
            <a:endParaRPr lang="en-US" altLang="zh-TW" sz="2400" dirty="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Stall cycles per memory access =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  [miss rate L</a:t>
            </a:r>
            <a:r>
              <a:rPr lang="en-US" altLang="zh-TW" sz="2000" baseline="-25000" dirty="0" smtClean="0">
                <a:ea typeface="PMingLiU" pitchFamily="18" charset="-120"/>
              </a:rPr>
              <a:t>1</a:t>
            </a:r>
            <a:r>
              <a:rPr lang="en-US" altLang="zh-TW" sz="2000" dirty="0" smtClean="0">
                <a:ea typeface="PMingLiU" pitchFamily="18" charset="-120"/>
              </a:rPr>
              <a:t>] x  [ Hit rate L</a:t>
            </a:r>
            <a:r>
              <a:rPr lang="en-US" altLang="zh-TW" sz="2000" baseline="-25000" dirty="0" smtClean="0">
                <a:ea typeface="PMingLiU" pitchFamily="18" charset="-120"/>
              </a:rPr>
              <a:t>2</a:t>
            </a:r>
            <a:r>
              <a:rPr lang="en-US" altLang="zh-TW" sz="2000" dirty="0" smtClean="0">
                <a:ea typeface="PMingLiU" pitchFamily="18" charset="-120"/>
              </a:rPr>
              <a:t>  x Hit time L</a:t>
            </a:r>
            <a:r>
              <a:rPr lang="en-US" altLang="zh-TW" sz="2000" baseline="-25000" dirty="0" smtClean="0">
                <a:ea typeface="PMingLiU" pitchFamily="18" charset="-120"/>
              </a:rPr>
              <a:t>2</a:t>
            </a:r>
            <a:endParaRPr lang="en-US" altLang="zh-TW" sz="2000" dirty="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                         +  Miss rate L</a:t>
            </a:r>
            <a:r>
              <a:rPr lang="en-US" altLang="zh-TW" sz="2000" baseline="-25000" dirty="0" smtClean="0">
                <a:ea typeface="PMingLiU" pitchFamily="18" charset="-120"/>
              </a:rPr>
              <a:t>2</a:t>
            </a:r>
            <a:r>
              <a:rPr lang="en-US" altLang="zh-TW" sz="2000" dirty="0" smtClean="0">
                <a:ea typeface="PMingLiU" pitchFamily="18" charset="-120"/>
              </a:rPr>
              <a:t> x  (Hit rate L3 x Hit time L</a:t>
            </a:r>
            <a:r>
              <a:rPr lang="en-US" altLang="zh-TW" sz="2000" baseline="-25000" dirty="0" smtClean="0">
                <a:ea typeface="PMingLiU" pitchFamily="18" charset="-120"/>
              </a:rPr>
              <a:t>3</a:t>
            </a:r>
            <a:endParaRPr lang="en-US" altLang="zh-TW" sz="2000" dirty="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                       +  Miss rate L</a:t>
            </a:r>
            <a:r>
              <a:rPr lang="en-US" altLang="zh-TW" sz="2000" baseline="-25000" dirty="0" smtClean="0">
                <a:ea typeface="PMingLiU" pitchFamily="18" charset="-120"/>
              </a:rPr>
              <a:t>3</a:t>
            </a:r>
            <a:r>
              <a:rPr lang="en-US" altLang="zh-TW" sz="2000" dirty="0" smtClean="0">
                <a:ea typeface="PMingLiU" pitchFamily="18" charset="-120"/>
              </a:rPr>
              <a:t>  x  Memory access penalty) ]  =  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                (1-H1) x H2 x T2  +  (1-H1) x (1-H2) x H3 x T3</a:t>
            </a:r>
            <a:r>
              <a:rPr lang="en-US" altLang="zh-TW" dirty="0" smtClean="0">
                <a:ea typeface="PMingLiU" pitchFamily="18" charset="-120"/>
              </a:rPr>
              <a:t>   </a:t>
            </a:r>
          </a:p>
          <a:p>
            <a:pPr>
              <a:buFontTx/>
              <a:buNone/>
            </a:pPr>
            <a:r>
              <a:rPr lang="en-US" altLang="zh-TW" dirty="0" smtClean="0">
                <a:ea typeface="PMingLiU" pitchFamily="18" charset="-120"/>
              </a:rPr>
              <a:t>                                                  </a:t>
            </a:r>
            <a:r>
              <a:rPr lang="en-US" altLang="zh-TW" sz="2000" dirty="0" smtClean="0">
                <a:ea typeface="PMingLiU" pitchFamily="18" charset="-120"/>
              </a:rPr>
              <a:t>+      (1-H1)(1-H2) (1-H3)x M </a:t>
            </a:r>
          </a:p>
          <a:p>
            <a:pPr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</a:t>
            </a:r>
          </a:p>
        </p:txBody>
      </p:sp>
      <p:sp>
        <p:nvSpPr>
          <p:cNvPr id="2335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3-Level Cache Performance </a:t>
            </a:r>
          </a:p>
        </p:txBody>
      </p:sp>
      <p:sp>
        <p:nvSpPr>
          <p:cNvPr id="2335748" name="Line 4"/>
          <p:cNvSpPr>
            <a:spLocks noChangeShapeType="1"/>
          </p:cNvSpPr>
          <p:nvPr/>
        </p:nvSpPr>
        <p:spPr bwMode="auto">
          <a:xfrm flipH="1">
            <a:off x="1295400" y="52578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 Hit</a:t>
            </a:r>
          </a:p>
        </p:txBody>
      </p:sp>
      <p:sp>
        <p:nvSpPr>
          <p:cNvPr id="2335750" name="Line 6"/>
          <p:cNvSpPr>
            <a:spLocks noChangeShapeType="1"/>
          </p:cNvSpPr>
          <p:nvPr/>
        </p:nvSpPr>
        <p:spPr bwMode="auto">
          <a:xfrm flipH="1">
            <a:off x="3352800" y="5334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2514600" y="57912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L2 Miss,  L3  Hit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4343400" y="6096000"/>
            <a:ext cx="2420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Miss:  </a:t>
            </a:r>
          </a:p>
          <a:p>
            <a:pPr algn="l"/>
            <a:r>
              <a:rPr lang="en-US" altLang="zh-TW" sz="1500">
                <a:ea typeface="PMingLiU" pitchFamily="18" charset="-120"/>
              </a:rPr>
              <a:t>Must Access Main Memory</a:t>
            </a:r>
          </a:p>
        </p:txBody>
      </p:sp>
      <p:sp>
        <p:nvSpPr>
          <p:cNvPr id="2335753" name="Line 9"/>
          <p:cNvSpPr>
            <a:spLocks noChangeShapeType="1"/>
          </p:cNvSpPr>
          <p:nvPr/>
        </p:nvSpPr>
        <p:spPr bwMode="auto">
          <a:xfrm flipV="1">
            <a:off x="6172200" y="57912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4AF60-69CE-47EF-9233-6E9FF5EE445A}" type="slidenum">
              <a:rPr lang="en-US" altLang="zh-TW" sz="1400">
                <a:latin typeface="Comic Sans MS" pitchFamily="66" charset="0"/>
              </a:rPr>
              <a:pPr/>
              <a:t>83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717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AE8E5C9-EA2E-4A9B-87BF-DF8D2B442AA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3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001000" cy="5638800"/>
          </a:xfrm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Reduce Miss Rate</a:t>
            </a:r>
            <a: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endParaRPr lang="en-US" altLang="zh-TW" sz="3600" b="1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3FD710-E572-4BA7-A607-E7EB1C8D0A90}" type="slidenum">
              <a:rPr lang="en-US" altLang="zh-TW" sz="1400">
                <a:latin typeface="Comic Sans MS" pitchFamily="66" charset="0"/>
              </a:rPr>
              <a:pPr/>
              <a:t>84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819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264266C-C2A3-4370-A76E-39F833FA859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1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6096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Reducing Misses (3 Cs)</a:t>
            </a:r>
          </a:p>
        </p:txBody>
      </p:sp>
      <p:sp>
        <p:nvSpPr>
          <p:cNvPr id="2312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458200" cy="5638800"/>
          </a:xfrm>
          <a:noFill/>
        </p:spPr>
        <p:txBody>
          <a:bodyPr lIns="92075" tIns="46038" rIns="92075" bIns="46038"/>
          <a:lstStyle/>
          <a:p>
            <a:pPr marL="285750" indent="-285750"/>
            <a:r>
              <a:rPr lang="en-US" altLang="zh-TW" sz="2400" smtClean="0">
                <a:ea typeface="PMingLiU" pitchFamily="18" charset="-120"/>
              </a:rPr>
              <a:t>Classifying Misses: 3 Cs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ompulsory</a:t>
            </a:r>
            <a:r>
              <a:rPr lang="en-US" altLang="zh-TW" sz="2000" smtClean="0">
                <a:ea typeface="PMingLiU" pitchFamily="18" charset="-120"/>
              </a:rPr>
              <a:t>—The first access to a block is not in the cache, so the block must be brought into the cache. These are also called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cold start misses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 or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first reference misses</a:t>
            </a:r>
            <a:r>
              <a:rPr lang="en-US" altLang="zh-TW" sz="2000" smtClean="0">
                <a:ea typeface="PMingLiU" pitchFamily="18" charset="-120"/>
              </a:rPr>
              <a:t>.</a:t>
            </a:r>
            <a:br>
              <a:rPr lang="en-US" altLang="zh-TW" sz="2000" smtClean="0"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even in infinite size cache)</a:t>
            </a:r>
            <a:endParaRPr lang="en-US" altLang="zh-TW" smtClean="0">
              <a:solidFill>
                <a:srgbClr val="A50021"/>
              </a:solidFill>
              <a:ea typeface="PMingLiU" pitchFamily="18" charset="-12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apacity</a:t>
            </a:r>
            <a:r>
              <a:rPr lang="en-US" altLang="zh-TW" sz="2000" smtClean="0">
                <a:ea typeface="PMingLiU" pitchFamily="18" charset="-120"/>
              </a:rPr>
              <a:t>—If the cache cannot contain all the blocks needed during the execution of a program, capacity misses will occur due to blocks being discarded and later retrieved.</a:t>
            </a:r>
            <a:br>
              <a:rPr lang="en-US" altLang="zh-TW" sz="2000" smtClean="0"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due to size of cache)</a:t>
            </a:r>
            <a:endParaRPr lang="en-US" altLang="zh-TW" sz="2000" smtClean="0">
              <a:solidFill>
                <a:srgbClr val="A50021"/>
              </a:solidFill>
              <a:ea typeface="PMingLiU" pitchFamily="18" charset="-12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onflict</a:t>
            </a:r>
            <a:r>
              <a:rPr lang="en-US" altLang="zh-TW" sz="2000" smtClean="0">
                <a:ea typeface="PMingLiU" pitchFamily="18" charset="-120"/>
              </a:rPr>
              <a:t>—If the block-placement strategy is not fully associative, conflict misses (in addition to compulsory and capacity misses) will occur because a block can be discarded and later retrieved if too many blocks map to its set. These are also called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collision misses</a:t>
            </a:r>
            <a:r>
              <a:rPr lang="en-US" altLang="zh-TW" sz="2000" smtClean="0">
                <a:ea typeface="PMingLiU" pitchFamily="18" charset="-120"/>
              </a:rPr>
              <a:t> or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interference misses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.</a:t>
            </a:r>
            <a:b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due to associativity and size of cache)</a:t>
            </a:r>
          </a:p>
        </p:txBody>
      </p:sp>
    </p:spTree>
    <p:extLst>
      <p:ext uri="{BB962C8B-B14F-4D97-AF65-F5344CB8AC3E}">
        <p14:creationId xmlns:p14="http://schemas.microsoft.com/office/powerpoint/2010/main" val="309026746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4E4D7B-90A2-47DF-8B4D-96117E8640B5}" type="slidenum">
              <a:rPr lang="en-US" altLang="zh-TW" sz="1400">
                <a:latin typeface="Comic Sans MS" pitchFamily="66" charset="0"/>
              </a:rPr>
              <a:pPr/>
              <a:t>85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66859" name="Freeform 43"/>
          <p:cNvSpPr>
            <a:spLocks/>
          </p:cNvSpPr>
          <p:nvPr/>
        </p:nvSpPr>
        <p:spPr bwMode="auto">
          <a:xfrm>
            <a:off x="2006600" y="1905000"/>
            <a:ext cx="6149975" cy="3090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49"/>
              </a:cxn>
              <a:cxn ang="0">
                <a:pos x="1108" y="935"/>
              </a:cxn>
              <a:cxn ang="0">
                <a:pos x="1657" y="1347"/>
              </a:cxn>
              <a:cxn ang="0">
                <a:pos x="2216" y="1612"/>
              </a:cxn>
              <a:cxn ang="0">
                <a:pos x="2765" y="1750"/>
              </a:cxn>
              <a:cxn ang="0">
                <a:pos x="3324" y="1844"/>
              </a:cxn>
              <a:cxn ang="0">
                <a:pos x="3874" y="1904"/>
              </a:cxn>
              <a:cxn ang="0">
                <a:pos x="3874" y="1947"/>
              </a:cxn>
              <a:cxn ang="0">
                <a:pos x="3324" y="1904"/>
              </a:cxn>
              <a:cxn ang="0">
                <a:pos x="2765" y="1835"/>
              </a:cxn>
              <a:cxn ang="0">
                <a:pos x="2216" y="1715"/>
              </a:cxn>
              <a:cxn ang="0">
                <a:pos x="1657" y="1475"/>
              </a:cxn>
              <a:cxn ang="0">
                <a:pos x="1108" y="1175"/>
              </a:cxn>
              <a:cxn ang="0">
                <a:pos x="549" y="875"/>
              </a:cxn>
              <a:cxn ang="0">
                <a:pos x="0" y="438"/>
              </a:cxn>
              <a:cxn ang="0">
                <a:pos x="0" y="0"/>
              </a:cxn>
            </a:cxnLst>
            <a:rect l="0" t="0" r="r" b="b"/>
            <a:pathLst>
              <a:path w="3874" h="1947">
                <a:moveTo>
                  <a:pt x="0" y="0"/>
                </a:moveTo>
                <a:lnTo>
                  <a:pt x="549" y="549"/>
                </a:lnTo>
                <a:lnTo>
                  <a:pt x="1108" y="935"/>
                </a:lnTo>
                <a:lnTo>
                  <a:pt x="1657" y="1347"/>
                </a:lnTo>
                <a:lnTo>
                  <a:pt x="2216" y="1612"/>
                </a:lnTo>
                <a:lnTo>
                  <a:pt x="2765" y="1750"/>
                </a:lnTo>
                <a:lnTo>
                  <a:pt x="3324" y="1844"/>
                </a:lnTo>
                <a:lnTo>
                  <a:pt x="3874" y="1904"/>
                </a:lnTo>
                <a:lnTo>
                  <a:pt x="3874" y="1947"/>
                </a:lnTo>
                <a:lnTo>
                  <a:pt x="3324" y="1904"/>
                </a:lnTo>
                <a:lnTo>
                  <a:pt x="2765" y="1835"/>
                </a:lnTo>
                <a:lnTo>
                  <a:pt x="2216" y="1715"/>
                </a:lnTo>
                <a:lnTo>
                  <a:pt x="1657" y="1475"/>
                </a:lnTo>
                <a:lnTo>
                  <a:pt x="1108" y="1175"/>
                </a:lnTo>
                <a:lnTo>
                  <a:pt x="549" y="875"/>
                </a:lnTo>
                <a:lnTo>
                  <a:pt x="0" y="438"/>
                </a:lnTo>
                <a:lnTo>
                  <a:pt x="0" y="0"/>
                </a:lnTo>
                <a:close/>
              </a:path>
            </a:pathLst>
          </a:custGeom>
          <a:solidFill>
            <a:srgbClr val="02ABEA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5" name="Freeform 39"/>
          <p:cNvSpPr>
            <a:spLocks/>
          </p:cNvSpPr>
          <p:nvPr/>
        </p:nvSpPr>
        <p:spPr bwMode="auto">
          <a:xfrm>
            <a:off x="2006600" y="3171825"/>
            <a:ext cx="6149975" cy="1946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40"/>
              </a:cxn>
              <a:cxn ang="0">
                <a:pos x="1108" y="746"/>
              </a:cxn>
              <a:cxn ang="0">
                <a:pos x="1657" y="866"/>
              </a:cxn>
              <a:cxn ang="0">
                <a:pos x="2216" y="995"/>
              </a:cxn>
              <a:cxn ang="0">
                <a:pos x="2765" y="1063"/>
              </a:cxn>
              <a:cxn ang="0">
                <a:pos x="3324" y="1123"/>
              </a:cxn>
              <a:cxn ang="0">
                <a:pos x="3874" y="1166"/>
              </a:cxn>
              <a:cxn ang="0">
                <a:pos x="3874" y="1226"/>
              </a:cxn>
              <a:cxn ang="0">
                <a:pos x="3324" y="1226"/>
              </a:cxn>
              <a:cxn ang="0">
                <a:pos x="2765" y="1226"/>
              </a:cxn>
              <a:cxn ang="0">
                <a:pos x="2216" y="1226"/>
              </a:cxn>
              <a:cxn ang="0">
                <a:pos x="1657" y="1226"/>
              </a:cxn>
              <a:cxn ang="0">
                <a:pos x="1108" y="1226"/>
              </a:cxn>
              <a:cxn ang="0">
                <a:pos x="549" y="1226"/>
              </a:cxn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3874" h="1226">
                <a:moveTo>
                  <a:pt x="0" y="0"/>
                </a:moveTo>
                <a:lnTo>
                  <a:pt x="549" y="540"/>
                </a:lnTo>
                <a:lnTo>
                  <a:pt x="1108" y="746"/>
                </a:lnTo>
                <a:lnTo>
                  <a:pt x="1657" y="866"/>
                </a:lnTo>
                <a:lnTo>
                  <a:pt x="2216" y="995"/>
                </a:lnTo>
                <a:lnTo>
                  <a:pt x="2765" y="1063"/>
                </a:lnTo>
                <a:lnTo>
                  <a:pt x="3324" y="1123"/>
                </a:lnTo>
                <a:lnTo>
                  <a:pt x="3874" y="1166"/>
                </a:lnTo>
                <a:lnTo>
                  <a:pt x="3874" y="1226"/>
                </a:lnTo>
                <a:lnTo>
                  <a:pt x="3324" y="1226"/>
                </a:lnTo>
                <a:lnTo>
                  <a:pt x="2765" y="1226"/>
                </a:lnTo>
                <a:lnTo>
                  <a:pt x="2216" y="1226"/>
                </a:lnTo>
                <a:lnTo>
                  <a:pt x="1657" y="1226"/>
                </a:lnTo>
                <a:lnTo>
                  <a:pt x="1108" y="1226"/>
                </a:lnTo>
                <a:lnTo>
                  <a:pt x="549" y="1226"/>
                </a:lnTo>
                <a:lnTo>
                  <a:pt x="0" y="1226"/>
                </a:lnTo>
                <a:lnTo>
                  <a:pt x="0" y="0"/>
                </a:lnTo>
                <a:close/>
              </a:path>
            </a:pathLst>
          </a:custGeom>
          <a:solidFill>
            <a:srgbClr val="008011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34" name="AutoShape 18"/>
          <p:cNvSpPr>
            <a:spLocks noChangeAspect="1" noChangeArrowheads="1" noTextEdit="1"/>
          </p:cNvSpPr>
          <p:nvPr/>
        </p:nvSpPr>
        <p:spPr bwMode="auto">
          <a:xfrm>
            <a:off x="304800" y="11430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2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7BB917A-C8A2-4402-B45E-EF2D127EA12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3Cs Absolute Miss Rates</a:t>
            </a:r>
          </a:p>
        </p:txBody>
      </p:sp>
      <p:sp>
        <p:nvSpPr>
          <p:cNvPr id="2345988" name="Line 4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0" name="Text Box 13"/>
          <p:cNvSpPr txBox="1">
            <a:spLocks noChangeArrowheads="1"/>
          </p:cNvSpPr>
          <p:nvPr/>
        </p:nvSpPr>
        <p:spPr bwMode="auto">
          <a:xfrm>
            <a:off x="533400" y="5715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i="1">
                <a:ea typeface="PMingLiU" pitchFamily="18" charset="-120"/>
              </a:rPr>
              <a:t>2:1 cache rule</a:t>
            </a:r>
          </a:p>
        </p:txBody>
      </p:sp>
      <p:sp>
        <p:nvSpPr>
          <p:cNvPr id="2345998" name="Line 14"/>
          <p:cNvSpPr>
            <a:spLocks noChangeShapeType="1"/>
          </p:cNvSpPr>
          <p:nvPr/>
        </p:nvSpPr>
        <p:spPr bwMode="auto">
          <a:xfrm flipV="1">
            <a:off x="1981200" y="44958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5999" name="Line 15"/>
          <p:cNvSpPr>
            <a:spLocks noChangeShapeType="1"/>
          </p:cNvSpPr>
          <p:nvPr/>
        </p:nvSpPr>
        <p:spPr bwMode="auto">
          <a:xfrm flipV="1">
            <a:off x="2590800" y="4724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3" name="Rectangle 16"/>
          <p:cNvSpPr>
            <a:spLocks noChangeArrowheads="1"/>
          </p:cNvSpPr>
          <p:nvPr/>
        </p:nvSpPr>
        <p:spPr bwMode="auto">
          <a:xfrm>
            <a:off x="6324600" y="1219200"/>
            <a:ext cx="2590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u="sng">
                <a:solidFill>
                  <a:srgbClr val="A50021"/>
                </a:solidFill>
                <a:latin typeface="Arial" pitchFamily="34" charset="0"/>
                <a:ea typeface="PMingLiU" pitchFamily="18" charset="-120"/>
              </a:rPr>
              <a:t>2:1 cache rule:</a:t>
            </a:r>
            <a:r>
              <a:rPr lang="en-US" altLang="zh-TW" sz="1800">
                <a:latin typeface="Arial" pitchFamily="34" charset="0"/>
                <a:ea typeface="PMingLiU" pitchFamily="18" charset="-120"/>
              </a:rPr>
              <a:t> The miss rate of a direct mapped cache of size N is about the same as a 2-way set associative cache of size N/2.</a:t>
            </a:r>
          </a:p>
          <a:p>
            <a:pPr algn="l"/>
            <a:endParaRPr lang="en-US" altLang="zh-TW" sz="180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66836" name="Line 20"/>
          <p:cNvSpPr>
            <a:spLocks noChangeShapeType="1"/>
          </p:cNvSpPr>
          <p:nvPr/>
        </p:nvSpPr>
        <p:spPr bwMode="auto">
          <a:xfrm flipV="1">
            <a:off x="2006600" y="1741488"/>
            <a:ext cx="0" cy="34178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7" name="Line 21"/>
          <p:cNvSpPr>
            <a:spLocks noChangeShapeType="1"/>
          </p:cNvSpPr>
          <p:nvPr/>
        </p:nvSpPr>
        <p:spPr bwMode="auto">
          <a:xfrm>
            <a:off x="1947863" y="5159375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8" name="Line 22"/>
          <p:cNvSpPr>
            <a:spLocks noChangeShapeType="1"/>
          </p:cNvSpPr>
          <p:nvPr/>
        </p:nvSpPr>
        <p:spPr bwMode="auto">
          <a:xfrm>
            <a:off x="1947863" y="4668838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9" name="Line 23"/>
          <p:cNvSpPr>
            <a:spLocks noChangeShapeType="1"/>
          </p:cNvSpPr>
          <p:nvPr/>
        </p:nvSpPr>
        <p:spPr bwMode="auto">
          <a:xfrm>
            <a:off x="1947863" y="417830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0" name="Line 24"/>
          <p:cNvSpPr>
            <a:spLocks noChangeShapeType="1"/>
          </p:cNvSpPr>
          <p:nvPr/>
        </p:nvSpPr>
        <p:spPr bwMode="auto">
          <a:xfrm>
            <a:off x="1947863" y="370205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1" name="Line 25"/>
          <p:cNvSpPr>
            <a:spLocks noChangeShapeType="1"/>
          </p:cNvSpPr>
          <p:nvPr/>
        </p:nvSpPr>
        <p:spPr bwMode="auto">
          <a:xfrm>
            <a:off x="1947863" y="321310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2" name="Line 26"/>
          <p:cNvSpPr>
            <a:spLocks noChangeShapeType="1"/>
          </p:cNvSpPr>
          <p:nvPr/>
        </p:nvSpPr>
        <p:spPr bwMode="auto">
          <a:xfrm>
            <a:off x="1947863" y="2722563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3" name="Line 27"/>
          <p:cNvSpPr>
            <a:spLocks noChangeShapeType="1"/>
          </p:cNvSpPr>
          <p:nvPr/>
        </p:nvSpPr>
        <p:spPr bwMode="auto">
          <a:xfrm>
            <a:off x="1947863" y="2232025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4" name="Line 28"/>
          <p:cNvSpPr>
            <a:spLocks noChangeShapeType="1"/>
          </p:cNvSpPr>
          <p:nvPr/>
        </p:nvSpPr>
        <p:spPr bwMode="auto">
          <a:xfrm>
            <a:off x="1947863" y="1741488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5" name="Line 29"/>
          <p:cNvSpPr>
            <a:spLocks noChangeShapeType="1"/>
          </p:cNvSpPr>
          <p:nvPr/>
        </p:nvSpPr>
        <p:spPr bwMode="auto">
          <a:xfrm>
            <a:off x="2006600" y="5159375"/>
            <a:ext cx="6149975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6" name="Line 30"/>
          <p:cNvSpPr>
            <a:spLocks noChangeShapeType="1"/>
          </p:cNvSpPr>
          <p:nvPr/>
        </p:nvSpPr>
        <p:spPr bwMode="auto">
          <a:xfrm flipV="1">
            <a:off x="200660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7" name="Line 31"/>
          <p:cNvSpPr>
            <a:spLocks noChangeShapeType="1"/>
          </p:cNvSpPr>
          <p:nvPr/>
        </p:nvSpPr>
        <p:spPr bwMode="auto">
          <a:xfrm flipV="1">
            <a:off x="287813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8" name="Line 32"/>
          <p:cNvSpPr>
            <a:spLocks noChangeShapeType="1"/>
          </p:cNvSpPr>
          <p:nvPr/>
        </p:nvSpPr>
        <p:spPr bwMode="auto">
          <a:xfrm flipV="1">
            <a:off x="376555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9" name="Line 33"/>
          <p:cNvSpPr>
            <a:spLocks noChangeShapeType="1"/>
          </p:cNvSpPr>
          <p:nvPr/>
        </p:nvSpPr>
        <p:spPr bwMode="auto">
          <a:xfrm flipV="1">
            <a:off x="463708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0" name="Line 34"/>
          <p:cNvSpPr>
            <a:spLocks noChangeShapeType="1"/>
          </p:cNvSpPr>
          <p:nvPr/>
        </p:nvSpPr>
        <p:spPr bwMode="auto">
          <a:xfrm flipV="1">
            <a:off x="552450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1" name="Line 35"/>
          <p:cNvSpPr>
            <a:spLocks noChangeShapeType="1"/>
          </p:cNvSpPr>
          <p:nvPr/>
        </p:nvSpPr>
        <p:spPr bwMode="auto">
          <a:xfrm flipV="1">
            <a:off x="639603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2" name="Line 36"/>
          <p:cNvSpPr>
            <a:spLocks noChangeShapeType="1"/>
          </p:cNvSpPr>
          <p:nvPr/>
        </p:nvSpPr>
        <p:spPr bwMode="auto">
          <a:xfrm flipV="1">
            <a:off x="728345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3" name="Line 37"/>
          <p:cNvSpPr>
            <a:spLocks noChangeShapeType="1"/>
          </p:cNvSpPr>
          <p:nvPr/>
        </p:nvSpPr>
        <p:spPr bwMode="auto">
          <a:xfrm flipV="1">
            <a:off x="8156575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4" name="Freeform 38"/>
          <p:cNvSpPr>
            <a:spLocks/>
          </p:cNvSpPr>
          <p:nvPr/>
        </p:nvSpPr>
        <p:spPr bwMode="auto">
          <a:xfrm>
            <a:off x="2006600" y="5070475"/>
            <a:ext cx="6149975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0"/>
              </a:cxn>
              <a:cxn ang="0">
                <a:pos x="1108" y="0"/>
              </a:cxn>
              <a:cxn ang="0">
                <a:pos x="1657" y="0"/>
              </a:cxn>
              <a:cxn ang="0">
                <a:pos x="2216" y="0"/>
              </a:cxn>
              <a:cxn ang="0">
                <a:pos x="2765" y="0"/>
              </a:cxn>
              <a:cxn ang="0">
                <a:pos x="3324" y="0"/>
              </a:cxn>
              <a:cxn ang="0">
                <a:pos x="3874" y="0"/>
              </a:cxn>
              <a:cxn ang="0">
                <a:pos x="3874" y="17"/>
              </a:cxn>
              <a:cxn ang="0">
                <a:pos x="3324" y="17"/>
              </a:cxn>
              <a:cxn ang="0">
                <a:pos x="2765" y="17"/>
              </a:cxn>
              <a:cxn ang="0">
                <a:pos x="2216" y="17"/>
              </a:cxn>
              <a:cxn ang="0">
                <a:pos x="1657" y="17"/>
              </a:cxn>
              <a:cxn ang="0">
                <a:pos x="1108" y="17"/>
              </a:cxn>
              <a:cxn ang="0">
                <a:pos x="549" y="17"/>
              </a:cxn>
              <a:cxn ang="0">
                <a:pos x="0" y="17"/>
              </a:cxn>
              <a:cxn ang="0">
                <a:pos x="0" y="0"/>
              </a:cxn>
            </a:cxnLst>
            <a:rect l="0" t="0" r="r" b="b"/>
            <a:pathLst>
              <a:path w="3874" h="17">
                <a:moveTo>
                  <a:pt x="0" y="0"/>
                </a:moveTo>
                <a:lnTo>
                  <a:pt x="549" y="0"/>
                </a:lnTo>
                <a:lnTo>
                  <a:pt x="1108" y="0"/>
                </a:lnTo>
                <a:lnTo>
                  <a:pt x="1657" y="0"/>
                </a:lnTo>
                <a:lnTo>
                  <a:pt x="2216" y="0"/>
                </a:lnTo>
                <a:lnTo>
                  <a:pt x="2765" y="0"/>
                </a:lnTo>
                <a:lnTo>
                  <a:pt x="3324" y="0"/>
                </a:lnTo>
                <a:lnTo>
                  <a:pt x="3874" y="0"/>
                </a:lnTo>
                <a:lnTo>
                  <a:pt x="3874" y="17"/>
                </a:lnTo>
                <a:lnTo>
                  <a:pt x="3324" y="17"/>
                </a:lnTo>
                <a:lnTo>
                  <a:pt x="2765" y="17"/>
                </a:lnTo>
                <a:lnTo>
                  <a:pt x="2216" y="17"/>
                </a:lnTo>
                <a:lnTo>
                  <a:pt x="1657" y="17"/>
                </a:lnTo>
                <a:lnTo>
                  <a:pt x="1108" y="17"/>
                </a:lnTo>
                <a:lnTo>
                  <a:pt x="549" y="17"/>
                </a:lnTo>
                <a:lnTo>
                  <a:pt x="0" y="17"/>
                </a:lnTo>
                <a:lnTo>
                  <a:pt x="0" y="0"/>
                </a:lnTo>
                <a:close/>
              </a:path>
            </a:pathLst>
          </a:custGeom>
          <a:solidFill>
            <a:srgbClr val="DD0806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6" name="Freeform 40"/>
          <p:cNvSpPr>
            <a:spLocks/>
          </p:cNvSpPr>
          <p:nvPr/>
        </p:nvSpPr>
        <p:spPr bwMode="auto">
          <a:xfrm>
            <a:off x="2006600" y="3035300"/>
            <a:ext cx="6149975" cy="1987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06"/>
              </a:cxn>
              <a:cxn ang="0">
                <a:pos x="1108" y="738"/>
              </a:cxn>
              <a:cxn ang="0">
                <a:pos x="1657" y="892"/>
              </a:cxn>
              <a:cxn ang="0">
                <a:pos x="2216" y="1055"/>
              </a:cxn>
              <a:cxn ang="0">
                <a:pos x="2765" y="1141"/>
              </a:cxn>
              <a:cxn ang="0">
                <a:pos x="3324" y="1209"/>
              </a:cxn>
              <a:cxn ang="0">
                <a:pos x="3874" y="1243"/>
              </a:cxn>
              <a:cxn ang="0">
                <a:pos x="3874" y="1252"/>
              </a:cxn>
              <a:cxn ang="0">
                <a:pos x="3324" y="1209"/>
              </a:cxn>
              <a:cxn ang="0">
                <a:pos x="2765" y="1149"/>
              </a:cxn>
              <a:cxn ang="0">
                <a:pos x="2216" y="1081"/>
              </a:cxn>
              <a:cxn ang="0">
                <a:pos x="1657" y="952"/>
              </a:cxn>
              <a:cxn ang="0">
                <a:pos x="1108" y="832"/>
              </a:cxn>
              <a:cxn ang="0">
                <a:pos x="549" y="626"/>
              </a:cxn>
              <a:cxn ang="0">
                <a:pos x="0" y="86"/>
              </a:cxn>
              <a:cxn ang="0">
                <a:pos x="0" y="0"/>
              </a:cxn>
            </a:cxnLst>
            <a:rect l="0" t="0" r="r" b="b"/>
            <a:pathLst>
              <a:path w="3874" h="1252">
                <a:moveTo>
                  <a:pt x="0" y="0"/>
                </a:moveTo>
                <a:lnTo>
                  <a:pt x="549" y="506"/>
                </a:lnTo>
                <a:lnTo>
                  <a:pt x="1108" y="738"/>
                </a:lnTo>
                <a:lnTo>
                  <a:pt x="1657" y="892"/>
                </a:lnTo>
                <a:lnTo>
                  <a:pt x="2216" y="1055"/>
                </a:lnTo>
                <a:lnTo>
                  <a:pt x="2765" y="1141"/>
                </a:lnTo>
                <a:lnTo>
                  <a:pt x="3324" y="1209"/>
                </a:lnTo>
                <a:lnTo>
                  <a:pt x="3874" y="1243"/>
                </a:lnTo>
                <a:lnTo>
                  <a:pt x="3874" y="1252"/>
                </a:lnTo>
                <a:lnTo>
                  <a:pt x="3324" y="1209"/>
                </a:lnTo>
                <a:lnTo>
                  <a:pt x="2765" y="1149"/>
                </a:lnTo>
                <a:lnTo>
                  <a:pt x="2216" y="1081"/>
                </a:lnTo>
                <a:lnTo>
                  <a:pt x="1657" y="952"/>
                </a:lnTo>
                <a:lnTo>
                  <a:pt x="1108" y="832"/>
                </a:lnTo>
                <a:lnTo>
                  <a:pt x="549" y="626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D4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7" name="Freeform 41"/>
          <p:cNvSpPr>
            <a:spLocks/>
          </p:cNvSpPr>
          <p:nvPr/>
        </p:nvSpPr>
        <p:spPr bwMode="auto">
          <a:xfrm>
            <a:off x="2006600" y="2844800"/>
            <a:ext cx="6149975" cy="216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480"/>
              </a:cxn>
              <a:cxn ang="0">
                <a:pos x="1108" y="703"/>
              </a:cxn>
              <a:cxn ang="0">
                <a:pos x="1657" y="926"/>
              </a:cxn>
              <a:cxn ang="0">
                <a:pos x="2216" y="1149"/>
              </a:cxn>
              <a:cxn ang="0">
                <a:pos x="2765" y="1261"/>
              </a:cxn>
              <a:cxn ang="0">
                <a:pos x="3324" y="1321"/>
              </a:cxn>
              <a:cxn ang="0">
                <a:pos x="3874" y="1363"/>
              </a:cxn>
              <a:cxn ang="0">
                <a:pos x="3874" y="1363"/>
              </a:cxn>
              <a:cxn ang="0">
                <a:pos x="3324" y="1329"/>
              </a:cxn>
              <a:cxn ang="0">
                <a:pos x="2765" y="1261"/>
              </a:cxn>
              <a:cxn ang="0">
                <a:pos x="2216" y="1175"/>
              </a:cxn>
              <a:cxn ang="0">
                <a:pos x="1657" y="1012"/>
              </a:cxn>
              <a:cxn ang="0">
                <a:pos x="1108" y="858"/>
              </a:cxn>
              <a:cxn ang="0">
                <a:pos x="549" y="626"/>
              </a:cxn>
              <a:cxn ang="0">
                <a:pos x="0" y="120"/>
              </a:cxn>
              <a:cxn ang="0">
                <a:pos x="0" y="0"/>
              </a:cxn>
            </a:cxnLst>
            <a:rect l="0" t="0" r="r" b="b"/>
            <a:pathLst>
              <a:path w="3874" h="1363">
                <a:moveTo>
                  <a:pt x="0" y="0"/>
                </a:moveTo>
                <a:lnTo>
                  <a:pt x="549" y="480"/>
                </a:lnTo>
                <a:lnTo>
                  <a:pt x="1108" y="703"/>
                </a:lnTo>
                <a:lnTo>
                  <a:pt x="1657" y="926"/>
                </a:lnTo>
                <a:lnTo>
                  <a:pt x="2216" y="1149"/>
                </a:lnTo>
                <a:lnTo>
                  <a:pt x="2765" y="1261"/>
                </a:lnTo>
                <a:lnTo>
                  <a:pt x="3324" y="1321"/>
                </a:lnTo>
                <a:lnTo>
                  <a:pt x="3874" y="1363"/>
                </a:lnTo>
                <a:lnTo>
                  <a:pt x="3874" y="1363"/>
                </a:lnTo>
                <a:lnTo>
                  <a:pt x="3324" y="1329"/>
                </a:lnTo>
                <a:lnTo>
                  <a:pt x="2765" y="1261"/>
                </a:lnTo>
                <a:lnTo>
                  <a:pt x="2216" y="1175"/>
                </a:lnTo>
                <a:lnTo>
                  <a:pt x="1657" y="1012"/>
                </a:lnTo>
                <a:lnTo>
                  <a:pt x="1108" y="858"/>
                </a:lnTo>
                <a:lnTo>
                  <a:pt x="549" y="626"/>
                </a:lnTo>
                <a:lnTo>
                  <a:pt x="0" y="120"/>
                </a:lnTo>
                <a:lnTo>
                  <a:pt x="0" y="0"/>
                </a:lnTo>
                <a:close/>
              </a:path>
            </a:pathLst>
          </a:custGeom>
          <a:solidFill>
            <a:srgbClr val="FCF305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8" name="Freeform 42"/>
          <p:cNvSpPr>
            <a:spLocks/>
          </p:cNvSpPr>
          <p:nvPr/>
        </p:nvSpPr>
        <p:spPr bwMode="auto">
          <a:xfrm>
            <a:off x="2006600" y="2600325"/>
            <a:ext cx="6149975" cy="2408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437"/>
              </a:cxn>
              <a:cxn ang="0">
                <a:pos x="1108" y="737"/>
              </a:cxn>
              <a:cxn ang="0">
                <a:pos x="1657" y="1037"/>
              </a:cxn>
              <a:cxn ang="0">
                <a:pos x="2216" y="1277"/>
              </a:cxn>
              <a:cxn ang="0">
                <a:pos x="2765" y="1397"/>
              </a:cxn>
              <a:cxn ang="0">
                <a:pos x="3324" y="1466"/>
              </a:cxn>
              <a:cxn ang="0">
                <a:pos x="3874" y="1509"/>
              </a:cxn>
              <a:cxn ang="0">
                <a:pos x="3874" y="1517"/>
              </a:cxn>
              <a:cxn ang="0">
                <a:pos x="3324" y="1475"/>
              </a:cxn>
              <a:cxn ang="0">
                <a:pos x="2765" y="1415"/>
              </a:cxn>
              <a:cxn ang="0">
                <a:pos x="2216" y="1303"/>
              </a:cxn>
              <a:cxn ang="0">
                <a:pos x="1657" y="1080"/>
              </a:cxn>
              <a:cxn ang="0">
                <a:pos x="1108" y="857"/>
              </a:cxn>
              <a:cxn ang="0">
                <a:pos x="549" y="63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3874" h="1517">
                <a:moveTo>
                  <a:pt x="0" y="0"/>
                </a:moveTo>
                <a:lnTo>
                  <a:pt x="549" y="437"/>
                </a:lnTo>
                <a:lnTo>
                  <a:pt x="1108" y="737"/>
                </a:lnTo>
                <a:lnTo>
                  <a:pt x="1657" y="1037"/>
                </a:lnTo>
                <a:lnTo>
                  <a:pt x="2216" y="1277"/>
                </a:lnTo>
                <a:lnTo>
                  <a:pt x="2765" y="1397"/>
                </a:lnTo>
                <a:lnTo>
                  <a:pt x="3324" y="1466"/>
                </a:lnTo>
                <a:lnTo>
                  <a:pt x="3874" y="1509"/>
                </a:lnTo>
                <a:lnTo>
                  <a:pt x="3874" y="1517"/>
                </a:lnTo>
                <a:lnTo>
                  <a:pt x="3324" y="1475"/>
                </a:lnTo>
                <a:lnTo>
                  <a:pt x="2765" y="1415"/>
                </a:lnTo>
                <a:lnTo>
                  <a:pt x="2216" y="1303"/>
                </a:lnTo>
                <a:lnTo>
                  <a:pt x="1657" y="1080"/>
                </a:lnTo>
                <a:lnTo>
                  <a:pt x="1108" y="857"/>
                </a:lnTo>
                <a:lnTo>
                  <a:pt x="549" y="634"/>
                </a:lnTo>
                <a:lnTo>
                  <a:pt x="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F20884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60" name="Rectangle 44"/>
          <p:cNvSpPr>
            <a:spLocks noChangeArrowheads="1"/>
          </p:cNvSpPr>
          <p:nvPr/>
        </p:nvSpPr>
        <p:spPr bwMode="auto">
          <a:xfrm>
            <a:off x="4030663" y="6016625"/>
            <a:ext cx="2054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Cache Size (KB)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1" name="Rectangle 45"/>
          <p:cNvSpPr>
            <a:spLocks noChangeArrowheads="1"/>
          </p:cNvSpPr>
          <p:nvPr/>
        </p:nvSpPr>
        <p:spPr bwMode="auto">
          <a:xfrm rot="16200000">
            <a:off x="-273843" y="3245644"/>
            <a:ext cx="22050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Miss Rate per Type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2" name="Rectangle 46"/>
          <p:cNvSpPr>
            <a:spLocks noChangeArrowheads="1"/>
          </p:cNvSpPr>
          <p:nvPr/>
        </p:nvSpPr>
        <p:spPr bwMode="auto">
          <a:xfrm>
            <a:off x="1690688" y="5008563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3" name="Rectangle 47"/>
          <p:cNvSpPr>
            <a:spLocks noChangeArrowheads="1"/>
          </p:cNvSpPr>
          <p:nvPr/>
        </p:nvSpPr>
        <p:spPr bwMode="auto">
          <a:xfrm>
            <a:off x="1238250" y="4532313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4" name="Rectangle 48"/>
          <p:cNvSpPr>
            <a:spLocks noChangeArrowheads="1"/>
          </p:cNvSpPr>
          <p:nvPr/>
        </p:nvSpPr>
        <p:spPr bwMode="auto">
          <a:xfrm>
            <a:off x="1238250" y="4041775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5" name="Rectangle 49"/>
          <p:cNvSpPr>
            <a:spLocks noChangeArrowheads="1"/>
          </p:cNvSpPr>
          <p:nvPr/>
        </p:nvSpPr>
        <p:spPr bwMode="auto">
          <a:xfrm>
            <a:off x="1238250" y="3552825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0.06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6" name="Rectangle 50"/>
          <p:cNvSpPr>
            <a:spLocks noChangeArrowheads="1"/>
          </p:cNvSpPr>
          <p:nvPr/>
        </p:nvSpPr>
        <p:spPr bwMode="auto">
          <a:xfrm>
            <a:off x="1238250" y="3062288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7" name="Rectangle 51"/>
          <p:cNvSpPr>
            <a:spLocks noChangeArrowheads="1"/>
          </p:cNvSpPr>
          <p:nvPr/>
        </p:nvSpPr>
        <p:spPr bwMode="auto">
          <a:xfrm>
            <a:off x="1416050" y="2571750"/>
            <a:ext cx="33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8" name="Rectangle 52"/>
          <p:cNvSpPr>
            <a:spLocks noChangeArrowheads="1"/>
          </p:cNvSpPr>
          <p:nvPr/>
        </p:nvSpPr>
        <p:spPr bwMode="auto">
          <a:xfrm>
            <a:off x="1238250" y="2095500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9" name="Rectangle 53"/>
          <p:cNvSpPr>
            <a:spLocks noChangeArrowheads="1"/>
          </p:cNvSpPr>
          <p:nvPr/>
        </p:nvSpPr>
        <p:spPr bwMode="auto">
          <a:xfrm>
            <a:off x="1238250" y="1604963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0" name="Rectangle 54"/>
          <p:cNvSpPr>
            <a:spLocks noChangeArrowheads="1"/>
          </p:cNvSpPr>
          <p:nvPr/>
        </p:nvSpPr>
        <p:spPr bwMode="auto">
          <a:xfrm rot="16200000">
            <a:off x="1939132" y="5234781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1" name="Rectangle 55"/>
          <p:cNvSpPr>
            <a:spLocks noChangeArrowheads="1"/>
          </p:cNvSpPr>
          <p:nvPr/>
        </p:nvSpPr>
        <p:spPr bwMode="auto">
          <a:xfrm rot="16200000">
            <a:off x="2812257" y="5234781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2" name="Rectangle 56"/>
          <p:cNvSpPr>
            <a:spLocks noChangeArrowheads="1"/>
          </p:cNvSpPr>
          <p:nvPr/>
        </p:nvSpPr>
        <p:spPr bwMode="auto">
          <a:xfrm rot="16200000">
            <a:off x="3683794" y="5231606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3" name="Rectangle 57"/>
          <p:cNvSpPr>
            <a:spLocks noChangeArrowheads="1"/>
          </p:cNvSpPr>
          <p:nvPr/>
        </p:nvSpPr>
        <p:spPr bwMode="auto">
          <a:xfrm rot="16200000">
            <a:off x="4571207" y="5231606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4" name="Rectangle 58"/>
          <p:cNvSpPr>
            <a:spLocks noChangeArrowheads="1"/>
          </p:cNvSpPr>
          <p:nvPr/>
        </p:nvSpPr>
        <p:spPr bwMode="auto">
          <a:xfrm rot="16200000">
            <a:off x="5376863" y="5330825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16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5" name="Rectangle 59"/>
          <p:cNvSpPr>
            <a:spLocks noChangeArrowheads="1"/>
          </p:cNvSpPr>
          <p:nvPr/>
        </p:nvSpPr>
        <p:spPr bwMode="auto">
          <a:xfrm rot="16200000">
            <a:off x="6262688" y="5330825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32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6" name="Rectangle 60"/>
          <p:cNvSpPr>
            <a:spLocks noChangeArrowheads="1"/>
          </p:cNvSpPr>
          <p:nvPr/>
        </p:nvSpPr>
        <p:spPr bwMode="auto">
          <a:xfrm rot="16200000">
            <a:off x="7135813" y="5332413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64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7" name="Rectangle 61"/>
          <p:cNvSpPr>
            <a:spLocks noChangeArrowheads="1"/>
          </p:cNvSpPr>
          <p:nvPr/>
        </p:nvSpPr>
        <p:spPr bwMode="auto">
          <a:xfrm rot="16200000">
            <a:off x="7955757" y="5425281"/>
            <a:ext cx="404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128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362200" y="1768475"/>
            <a:ext cx="4114800" cy="2492375"/>
            <a:chOff x="1488" y="1114"/>
            <a:chExt cx="2592" cy="1570"/>
          </a:xfrm>
        </p:grpSpPr>
        <p:sp>
          <p:nvSpPr>
            <p:cNvPr id="2466880" name="Freeform 64"/>
            <p:cNvSpPr>
              <a:spLocks/>
            </p:cNvSpPr>
            <p:nvPr/>
          </p:nvSpPr>
          <p:spPr bwMode="auto">
            <a:xfrm>
              <a:off x="1488" y="1584"/>
              <a:ext cx="100" cy="8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86"/>
                </a:cxn>
                <a:cxn ang="0">
                  <a:pos x="100" y="69"/>
                </a:cxn>
                <a:cxn ang="0">
                  <a:pos x="36" y="0"/>
                </a:cxn>
              </a:cxnLst>
              <a:rect l="0" t="0" r="r" b="b"/>
              <a:pathLst>
                <a:path w="100" h="86">
                  <a:moveTo>
                    <a:pt x="36" y="0"/>
                  </a:moveTo>
                  <a:lnTo>
                    <a:pt x="0" y="86"/>
                  </a:lnTo>
                  <a:lnTo>
                    <a:pt x="100" y="6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3" name="Freeform 67"/>
            <p:cNvSpPr>
              <a:spLocks/>
            </p:cNvSpPr>
            <p:nvPr/>
          </p:nvSpPr>
          <p:spPr bwMode="auto">
            <a:xfrm>
              <a:off x="1667" y="1972"/>
              <a:ext cx="100" cy="8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6"/>
                </a:cxn>
                <a:cxn ang="0">
                  <a:pos x="100" y="77"/>
                </a:cxn>
                <a:cxn ang="0">
                  <a:pos x="45" y="0"/>
                </a:cxn>
              </a:cxnLst>
              <a:rect l="0" t="0" r="r" b="b"/>
              <a:pathLst>
                <a:path w="100" h="86">
                  <a:moveTo>
                    <a:pt x="45" y="0"/>
                  </a:moveTo>
                  <a:lnTo>
                    <a:pt x="0" y="86"/>
                  </a:lnTo>
                  <a:lnTo>
                    <a:pt x="100" y="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6" name="Freeform 70"/>
            <p:cNvSpPr>
              <a:spLocks/>
            </p:cNvSpPr>
            <p:nvPr/>
          </p:nvSpPr>
          <p:spPr bwMode="auto">
            <a:xfrm>
              <a:off x="1950" y="2289"/>
              <a:ext cx="101" cy="86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86"/>
                </a:cxn>
                <a:cxn ang="0">
                  <a:pos x="101" y="69"/>
                </a:cxn>
                <a:cxn ang="0">
                  <a:pos x="46" y="0"/>
                </a:cxn>
              </a:cxnLst>
              <a:rect l="0" t="0" r="r" b="b"/>
              <a:pathLst>
                <a:path w="101" h="86">
                  <a:moveTo>
                    <a:pt x="46" y="0"/>
                  </a:moveTo>
                  <a:lnTo>
                    <a:pt x="0" y="86"/>
                  </a:lnTo>
                  <a:lnTo>
                    <a:pt x="101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9283" name="Text Box 8"/>
            <p:cNvSpPr txBox="1">
              <a:spLocks noChangeArrowheads="1"/>
            </p:cNvSpPr>
            <p:nvPr/>
          </p:nvSpPr>
          <p:spPr bwMode="auto">
            <a:xfrm>
              <a:off x="3168" y="1296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>
                  <a:ea typeface="PMingLiU" pitchFamily="18" charset="-120"/>
                </a:rPr>
                <a:t>Conflict</a:t>
              </a:r>
            </a:p>
          </p:txBody>
        </p:sp>
        <p:sp>
          <p:nvSpPr>
            <p:cNvPr id="2345993" name="Line 9"/>
            <p:cNvSpPr>
              <a:spLocks noChangeShapeType="1"/>
            </p:cNvSpPr>
            <p:nvPr/>
          </p:nvSpPr>
          <p:spPr bwMode="auto">
            <a:xfrm flipH="1" flipV="1">
              <a:off x="2208" y="124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4" name="Line 10"/>
            <p:cNvSpPr>
              <a:spLocks noChangeShapeType="1"/>
            </p:cNvSpPr>
            <p:nvPr/>
          </p:nvSpPr>
          <p:spPr bwMode="auto">
            <a:xfrm flipH="1">
              <a:off x="2544" y="144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5" name="Line 11"/>
            <p:cNvSpPr>
              <a:spLocks noChangeShapeType="1"/>
            </p:cNvSpPr>
            <p:nvPr/>
          </p:nvSpPr>
          <p:spPr bwMode="auto">
            <a:xfrm flipH="1">
              <a:off x="2880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6" name="Line 12"/>
            <p:cNvSpPr>
              <a:spLocks noChangeShapeType="1"/>
            </p:cNvSpPr>
            <p:nvPr/>
          </p:nvSpPr>
          <p:spPr bwMode="auto">
            <a:xfrm flipH="1">
              <a:off x="3168" y="153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78" name="Rectangle 62"/>
            <p:cNvSpPr>
              <a:spLocks noChangeArrowheads="1"/>
            </p:cNvSpPr>
            <p:nvPr/>
          </p:nvSpPr>
          <p:spPr bwMode="auto">
            <a:xfrm>
              <a:off x="1779" y="1114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1-way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79" name="Line 63"/>
            <p:cNvSpPr>
              <a:spLocks noChangeShapeType="1"/>
            </p:cNvSpPr>
            <p:nvPr/>
          </p:nvSpPr>
          <p:spPr bwMode="auto">
            <a:xfrm flipH="1">
              <a:off x="1536" y="1355"/>
              <a:ext cx="359" cy="2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1" name="Rectangle 65"/>
            <p:cNvSpPr>
              <a:spLocks noChangeArrowheads="1"/>
            </p:cNvSpPr>
            <p:nvPr/>
          </p:nvSpPr>
          <p:spPr bwMode="auto">
            <a:xfrm>
              <a:off x="2164" y="1466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2-way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2" name="Line 66"/>
            <p:cNvSpPr>
              <a:spLocks noChangeShapeType="1"/>
            </p:cNvSpPr>
            <p:nvPr/>
          </p:nvSpPr>
          <p:spPr bwMode="auto">
            <a:xfrm flipH="1">
              <a:off x="1703" y="1698"/>
              <a:ext cx="504" cy="3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4" name="Rectangle 68"/>
            <p:cNvSpPr>
              <a:spLocks noChangeArrowheads="1"/>
            </p:cNvSpPr>
            <p:nvPr/>
          </p:nvSpPr>
          <p:spPr bwMode="auto">
            <a:xfrm>
              <a:off x="2585" y="1766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4-way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5" name="Line 69"/>
            <p:cNvSpPr>
              <a:spLocks noChangeShapeType="1"/>
            </p:cNvSpPr>
            <p:nvPr/>
          </p:nvSpPr>
          <p:spPr bwMode="auto">
            <a:xfrm flipH="1">
              <a:off x="1987" y="1955"/>
              <a:ext cx="641" cy="3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7" name="Rectangle 71"/>
            <p:cNvSpPr>
              <a:spLocks noChangeArrowheads="1"/>
            </p:cNvSpPr>
            <p:nvPr/>
          </p:nvSpPr>
          <p:spPr bwMode="auto">
            <a:xfrm>
              <a:off x="2979" y="2083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8-way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8" name="Line 72"/>
            <p:cNvSpPr>
              <a:spLocks noChangeShapeType="1"/>
            </p:cNvSpPr>
            <p:nvPr/>
          </p:nvSpPr>
          <p:spPr bwMode="auto">
            <a:xfrm flipH="1">
              <a:off x="2445" y="2307"/>
              <a:ext cx="595" cy="3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9" name="Freeform 73"/>
            <p:cNvSpPr>
              <a:spLocks/>
            </p:cNvSpPr>
            <p:nvPr/>
          </p:nvSpPr>
          <p:spPr bwMode="auto">
            <a:xfrm>
              <a:off x="2399" y="2598"/>
              <a:ext cx="110" cy="8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86"/>
                </a:cxn>
                <a:cxn ang="0">
                  <a:pos x="110" y="77"/>
                </a:cxn>
                <a:cxn ang="0">
                  <a:pos x="55" y="0"/>
                </a:cxn>
              </a:cxnLst>
              <a:rect l="0" t="0" r="r" b="b"/>
              <a:pathLst>
                <a:path w="110" h="86">
                  <a:moveTo>
                    <a:pt x="55" y="0"/>
                  </a:moveTo>
                  <a:lnTo>
                    <a:pt x="0" y="86"/>
                  </a:lnTo>
                  <a:lnTo>
                    <a:pt x="110" y="7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466890" name="Rectangle 74"/>
          <p:cNvSpPr>
            <a:spLocks noChangeArrowheads="1"/>
          </p:cNvSpPr>
          <p:nvPr/>
        </p:nvSpPr>
        <p:spPr bwMode="auto">
          <a:xfrm>
            <a:off x="5553075" y="3743325"/>
            <a:ext cx="12763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Capacity 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91" name="Line 75"/>
          <p:cNvSpPr>
            <a:spLocks noChangeShapeType="1"/>
          </p:cNvSpPr>
          <p:nvPr/>
        </p:nvSpPr>
        <p:spPr bwMode="auto">
          <a:xfrm flipH="1">
            <a:off x="4651375" y="4110038"/>
            <a:ext cx="1047750" cy="6810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92" name="Freeform 76"/>
          <p:cNvSpPr>
            <a:spLocks/>
          </p:cNvSpPr>
          <p:nvPr/>
        </p:nvSpPr>
        <p:spPr bwMode="auto">
          <a:xfrm>
            <a:off x="4572000" y="4724400"/>
            <a:ext cx="158750" cy="1365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0" y="86"/>
              </a:cxn>
              <a:cxn ang="0">
                <a:pos x="100" y="69"/>
              </a:cxn>
              <a:cxn ang="0">
                <a:pos x="46" y="0"/>
              </a:cxn>
            </a:cxnLst>
            <a:rect l="0" t="0" r="r" b="b"/>
            <a:pathLst>
              <a:path w="100" h="86">
                <a:moveTo>
                  <a:pt x="46" y="0"/>
                </a:moveTo>
                <a:lnTo>
                  <a:pt x="0" y="86"/>
                </a:lnTo>
                <a:lnTo>
                  <a:pt x="100" y="69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93" name="Rectangle 77"/>
          <p:cNvSpPr>
            <a:spLocks noChangeArrowheads="1"/>
          </p:cNvSpPr>
          <p:nvPr/>
        </p:nvSpPr>
        <p:spPr bwMode="auto">
          <a:xfrm>
            <a:off x="7369175" y="5948363"/>
            <a:ext cx="167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Compulsory 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94" name="Line 78"/>
          <p:cNvSpPr>
            <a:spLocks noChangeShapeType="1"/>
          </p:cNvSpPr>
          <p:nvPr/>
        </p:nvSpPr>
        <p:spPr bwMode="auto">
          <a:xfrm flipH="1" flipV="1">
            <a:off x="7618413" y="5186363"/>
            <a:ext cx="101600" cy="666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95" name="Freeform 79"/>
          <p:cNvSpPr>
            <a:spLocks/>
          </p:cNvSpPr>
          <p:nvPr/>
        </p:nvSpPr>
        <p:spPr bwMode="auto">
          <a:xfrm>
            <a:off x="7559675" y="5118100"/>
            <a:ext cx="146050" cy="149225"/>
          </a:xfrm>
          <a:custGeom>
            <a:avLst/>
            <a:gdLst/>
            <a:ahLst/>
            <a:cxnLst>
              <a:cxn ang="0">
                <a:pos x="92" y="77"/>
              </a:cxn>
              <a:cxn ang="0">
                <a:pos x="37" y="0"/>
              </a:cxn>
              <a:cxn ang="0">
                <a:pos x="0" y="94"/>
              </a:cxn>
              <a:cxn ang="0">
                <a:pos x="92" y="77"/>
              </a:cxn>
            </a:cxnLst>
            <a:rect l="0" t="0" r="r" b="b"/>
            <a:pathLst>
              <a:path w="92" h="94">
                <a:moveTo>
                  <a:pt x="92" y="77"/>
                </a:moveTo>
                <a:lnTo>
                  <a:pt x="37" y="0"/>
                </a:lnTo>
                <a:lnTo>
                  <a:pt x="0" y="94"/>
                </a:lnTo>
                <a:lnTo>
                  <a:pt x="92" y="7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1919288" y="3333750"/>
            <a:ext cx="1828800" cy="1771650"/>
            <a:chOff x="1209" y="2100"/>
            <a:chExt cx="1152" cy="1116"/>
          </a:xfrm>
        </p:grpSpPr>
        <p:sp>
          <p:nvSpPr>
            <p:cNvPr id="2345989" name="Line 5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110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0" name="Line 6"/>
            <p:cNvSpPr>
              <a:spLocks noChangeShapeType="1"/>
            </p:cNvSpPr>
            <p:nvPr/>
          </p:nvSpPr>
          <p:spPr bwMode="auto">
            <a:xfrm flipH="1" flipV="1">
              <a:off x="1209" y="2100"/>
              <a:ext cx="1152" cy="1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1" name="Line 7"/>
            <p:cNvSpPr>
              <a:spLocks noChangeShapeType="1"/>
            </p:cNvSpPr>
            <p:nvPr/>
          </p:nvSpPr>
          <p:spPr bwMode="auto">
            <a:xfrm flipV="1">
              <a:off x="1815" y="2112"/>
              <a:ext cx="0" cy="110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6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6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6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6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6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4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4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30" grpId="0"/>
      <p:bldP spid="2466833" grpId="0"/>
      <p:bldP spid="2466890" grpId="0"/>
      <p:bldP spid="2466892" grpId="0" animBg="1"/>
      <p:bldP spid="2466893" grpId="0"/>
      <p:bldP spid="246689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37B552-B9A9-416F-9DB1-17F3366EBCE5}" type="slidenum">
              <a:rPr lang="en-US" altLang="zh-TW" sz="1400">
                <a:latin typeface="Comic Sans MS" pitchFamily="66" charset="0"/>
              </a:rPr>
              <a:pPr/>
              <a:t>86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33024BA-B191-4D63-B1BB-0C1361424E2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18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3Cs Relative Miss Rate</a:t>
            </a:r>
          </a:p>
        </p:txBody>
      </p:sp>
      <p:grpSp>
        <p:nvGrpSpPr>
          <p:cNvPr id="10245" name="Group 50"/>
          <p:cNvGrpSpPr>
            <a:grpSpLocks/>
          </p:cNvGrpSpPr>
          <p:nvPr/>
        </p:nvGrpSpPr>
        <p:grpSpPr bwMode="auto">
          <a:xfrm>
            <a:off x="152400" y="1143000"/>
            <a:ext cx="8624888" cy="4829175"/>
            <a:chOff x="188" y="1080"/>
            <a:chExt cx="5433" cy="3042"/>
          </a:xfrm>
        </p:grpSpPr>
        <p:sp>
          <p:nvSpPr>
            <p:cNvPr id="2318339" name="Line 3"/>
            <p:cNvSpPr>
              <a:spLocks noChangeShapeType="1"/>
            </p:cNvSpPr>
            <p:nvPr/>
          </p:nvSpPr>
          <p:spPr bwMode="auto">
            <a:xfrm flipV="1">
              <a:off x="1098" y="1208"/>
              <a:ext cx="0" cy="2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0" name="Line 4"/>
            <p:cNvSpPr>
              <a:spLocks noChangeShapeType="1"/>
            </p:cNvSpPr>
            <p:nvPr/>
          </p:nvSpPr>
          <p:spPr bwMode="auto">
            <a:xfrm>
              <a:off x="1063" y="3351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1" name="Line 5"/>
            <p:cNvSpPr>
              <a:spLocks noChangeShapeType="1"/>
            </p:cNvSpPr>
            <p:nvPr/>
          </p:nvSpPr>
          <p:spPr bwMode="auto">
            <a:xfrm>
              <a:off x="1063" y="292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2" name="Line 6"/>
            <p:cNvSpPr>
              <a:spLocks noChangeShapeType="1"/>
            </p:cNvSpPr>
            <p:nvPr/>
          </p:nvSpPr>
          <p:spPr bwMode="auto">
            <a:xfrm>
              <a:off x="1063" y="249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3" name="Line 7"/>
            <p:cNvSpPr>
              <a:spLocks noChangeShapeType="1"/>
            </p:cNvSpPr>
            <p:nvPr/>
          </p:nvSpPr>
          <p:spPr bwMode="auto">
            <a:xfrm>
              <a:off x="1063" y="206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4" name="Line 8"/>
            <p:cNvSpPr>
              <a:spLocks noChangeShapeType="1"/>
            </p:cNvSpPr>
            <p:nvPr/>
          </p:nvSpPr>
          <p:spPr bwMode="auto">
            <a:xfrm>
              <a:off x="1063" y="163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5" name="Line 9"/>
            <p:cNvSpPr>
              <a:spLocks noChangeShapeType="1"/>
            </p:cNvSpPr>
            <p:nvPr/>
          </p:nvSpPr>
          <p:spPr bwMode="auto">
            <a:xfrm>
              <a:off x="1063" y="1208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6" name="Line 10"/>
            <p:cNvSpPr>
              <a:spLocks noChangeShapeType="1"/>
            </p:cNvSpPr>
            <p:nvPr/>
          </p:nvSpPr>
          <p:spPr bwMode="auto">
            <a:xfrm>
              <a:off x="1098" y="3351"/>
              <a:ext cx="36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7" name="Line 11"/>
            <p:cNvSpPr>
              <a:spLocks noChangeShapeType="1"/>
            </p:cNvSpPr>
            <p:nvPr/>
          </p:nvSpPr>
          <p:spPr bwMode="auto">
            <a:xfrm flipV="1">
              <a:off x="1098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8" name="Line 12"/>
            <p:cNvSpPr>
              <a:spLocks noChangeShapeType="1"/>
            </p:cNvSpPr>
            <p:nvPr/>
          </p:nvSpPr>
          <p:spPr bwMode="auto">
            <a:xfrm flipV="1">
              <a:off x="1617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9" name="Line 13"/>
            <p:cNvSpPr>
              <a:spLocks noChangeShapeType="1"/>
            </p:cNvSpPr>
            <p:nvPr/>
          </p:nvSpPr>
          <p:spPr bwMode="auto">
            <a:xfrm flipV="1">
              <a:off x="2135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0" name="Line 14"/>
            <p:cNvSpPr>
              <a:spLocks noChangeShapeType="1"/>
            </p:cNvSpPr>
            <p:nvPr/>
          </p:nvSpPr>
          <p:spPr bwMode="auto">
            <a:xfrm flipV="1">
              <a:off x="2653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1" name="Line 15"/>
            <p:cNvSpPr>
              <a:spLocks noChangeShapeType="1"/>
            </p:cNvSpPr>
            <p:nvPr/>
          </p:nvSpPr>
          <p:spPr bwMode="auto">
            <a:xfrm flipV="1">
              <a:off x="3172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2" name="Line 16"/>
            <p:cNvSpPr>
              <a:spLocks noChangeShapeType="1"/>
            </p:cNvSpPr>
            <p:nvPr/>
          </p:nvSpPr>
          <p:spPr bwMode="auto">
            <a:xfrm flipV="1">
              <a:off x="3690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3" name="Line 17"/>
            <p:cNvSpPr>
              <a:spLocks noChangeShapeType="1"/>
            </p:cNvSpPr>
            <p:nvPr/>
          </p:nvSpPr>
          <p:spPr bwMode="auto">
            <a:xfrm flipV="1">
              <a:off x="4208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4" name="Line 18"/>
            <p:cNvSpPr>
              <a:spLocks noChangeShapeType="1"/>
            </p:cNvSpPr>
            <p:nvPr/>
          </p:nvSpPr>
          <p:spPr bwMode="auto">
            <a:xfrm flipV="1">
              <a:off x="4727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5" name="Freeform 19"/>
            <p:cNvSpPr>
              <a:spLocks/>
            </p:cNvSpPr>
            <p:nvPr/>
          </p:nvSpPr>
          <p:spPr bwMode="auto">
            <a:xfrm>
              <a:off x="1098" y="2938"/>
              <a:ext cx="3630" cy="414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519" y="378"/>
                </a:cxn>
                <a:cxn ang="0">
                  <a:pos x="1037" y="360"/>
                </a:cxn>
                <a:cxn ang="0">
                  <a:pos x="1555" y="325"/>
                </a:cxn>
                <a:cxn ang="0">
                  <a:pos x="2074" y="281"/>
                </a:cxn>
                <a:cxn ang="0">
                  <a:pos x="2592" y="220"/>
                </a:cxn>
                <a:cxn ang="0">
                  <a:pos x="3110" y="123"/>
                </a:cxn>
                <a:cxn ang="0">
                  <a:pos x="3629" y="0"/>
                </a:cxn>
                <a:cxn ang="0">
                  <a:pos x="3629" y="413"/>
                </a:cxn>
                <a:cxn ang="0">
                  <a:pos x="3110" y="413"/>
                </a:cxn>
                <a:cxn ang="0">
                  <a:pos x="2592" y="413"/>
                </a:cxn>
                <a:cxn ang="0">
                  <a:pos x="2074" y="413"/>
                </a:cxn>
                <a:cxn ang="0">
                  <a:pos x="1555" y="413"/>
                </a:cxn>
                <a:cxn ang="0">
                  <a:pos x="1037" y="413"/>
                </a:cxn>
                <a:cxn ang="0">
                  <a:pos x="519" y="413"/>
                </a:cxn>
                <a:cxn ang="0">
                  <a:pos x="0" y="413"/>
                </a:cxn>
                <a:cxn ang="0">
                  <a:pos x="0" y="386"/>
                </a:cxn>
              </a:cxnLst>
              <a:rect l="0" t="0" r="r" b="b"/>
              <a:pathLst>
                <a:path w="3630" h="414">
                  <a:moveTo>
                    <a:pt x="0" y="386"/>
                  </a:moveTo>
                  <a:lnTo>
                    <a:pt x="519" y="378"/>
                  </a:lnTo>
                  <a:lnTo>
                    <a:pt x="1037" y="360"/>
                  </a:lnTo>
                  <a:lnTo>
                    <a:pt x="1555" y="325"/>
                  </a:lnTo>
                  <a:lnTo>
                    <a:pt x="2074" y="281"/>
                  </a:lnTo>
                  <a:lnTo>
                    <a:pt x="2592" y="220"/>
                  </a:lnTo>
                  <a:lnTo>
                    <a:pt x="3110" y="123"/>
                  </a:lnTo>
                  <a:lnTo>
                    <a:pt x="3629" y="0"/>
                  </a:lnTo>
                  <a:lnTo>
                    <a:pt x="3629" y="413"/>
                  </a:lnTo>
                  <a:lnTo>
                    <a:pt x="3110" y="413"/>
                  </a:lnTo>
                  <a:lnTo>
                    <a:pt x="2592" y="413"/>
                  </a:lnTo>
                  <a:lnTo>
                    <a:pt x="2074" y="413"/>
                  </a:lnTo>
                  <a:lnTo>
                    <a:pt x="1555" y="413"/>
                  </a:lnTo>
                  <a:lnTo>
                    <a:pt x="1037" y="413"/>
                  </a:lnTo>
                  <a:lnTo>
                    <a:pt x="519" y="413"/>
                  </a:lnTo>
                  <a:lnTo>
                    <a:pt x="0" y="413"/>
                  </a:lnTo>
                  <a:lnTo>
                    <a:pt x="0" y="386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6" name="Freeform 20"/>
            <p:cNvSpPr>
              <a:spLocks/>
            </p:cNvSpPr>
            <p:nvPr/>
          </p:nvSpPr>
          <p:spPr bwMode="auto">
            <a:xfrm>
              <a:off x="1098" y="1990"/>
              <a:ext cx="3630" cy="133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19" y="342"/>
                </a:cxn>
                <a:cxn ang="0">
                  <a:pos x="1037" y="377"/>
                </a:cxn>
                <a:cxn ang="0">
                  <a:pos x="1555" y="193"/>
                </a:cxn>
                <a:cxn ang="0">
                  <a:pos x="2074" y="114"/>
                </a:cxn>
                <a:cxn ang="0">
                  <a:pos x="2592" y="35"/>
                </a:cxn>
                <a:cxn ang="0">
                  <a:pos x="3110" y="0"/>
                </a:cxn>
                <a:cxn ang="0">
                  <a:pos x="3629" y="79"/>
                </a:cxn>
                <a:cxn ang="0">
                  <a:pos x="3629" y="948"/>
                </a:cxn>
                <a:cxn ang="0">
                  <a:pos x="3110" y="1071"/>
                </a:cxn>
                <a:cxn ang="0">
                  <a:pos x="2592" y="1168"/>
                </a:cxn>
                <a:cxn ang="0">
                  <a:pos x="2074" y="1229"/>
                </a:cxn>
                <a:cxn ang="0">
                  <a:pos x="1555" y="1273"/>
                </a:cxn>
                <a:cxn ang="0">
                  <a:pos x="1037" y="1308"/>
                </a:cxn>
                <a:cxn ang="0">
                  <a:pos x="519" y="1326"/>
                </a:cxn>
                <a:cxn ang="0">
                  <a:pos x="0" y="1334"/>
                </a:cxn>
                <a:cxn ang="0">
                  <a:pos x="0" y="44"/>
                </a:cxn>
              </a:cxnLst>
              <a:rect l="0" t="0" r="r" b="b"/>
              <a:pathLst>
                <a:path w="3630" h="1335">
                  <a:moveTo>
                    <a:pt x="0" y="44"/>
                  </a:moveTo>
                  <a:lnTo>
                    <a:pt x="519" y="342"/>
                  </a:lnTo>
                  <a:lnTo>
                    <a:pt x="1037" y="377"/>
                  </a:lnTo>
                  <a:lnTo>
                    <a:pt x="1555" y="193"/>
                  </a:lnTo>
                  <a:lnTo>
                    <a:pt x="2074" y="114"/>
                  </a:lnTo>
                  <a:lnTo>
                    <a:pt x="2592" y="35"/>
                  </a:lnTo>
                  <a:lnTo>
                    <a:pt x="3110" y="0"/>
                  </a:lnTo>
                  <a:lnTo>
                    <a:pt x="3629" y="79"/>
                  </a:lnTo>
                  <a:lnTo>
                    <a:pt x="3629" y="948"/>
                  </a:lnTo>
                  <a:lnTo>
                    <a:pt x="3110" y="1071"/>
                  </a:lnTo>
                  <a:lnTo>
                    <a:pt x="2592" y="1168"/>
                  </a:lnTo>
                  <a:lnTo>
                    <a:pt x="2074" y="1229"/>
                  </a:lnTo>
                  <a:lnTo>
                    <a:pt x="1555" y="1273"/>
                  </a:lnTo>
                  <a:lnTo>
                    <a:pt x="1037" y="1308"/>
                  </a:lnTo>
                  <a:lnTo>
                    <a:pt x="519" y="1326"/>
                  </a:lnTo>
                  <a:lnTo>
                    <a:pt x="0" y="1334"/>
                  </a:lnTo>
                  <a:lnTo>
                    <a:pt x="0" y="44"/>
                  </a:lnTo>
                </a:path>
              </a:pathLst>
            </a:custGeom>
            <a:solidFill>
              <a:srgbClr val="00801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7" name="Freeform 21"/>
            <p:cNvSpPr>
              <a:spLocks/>
            </p:cNvSpPr>
            <p:nvPr/>
          </p:nvSpPr>
          <p:spPr bwMode="auto">
            <a:xfrm>
              <a:off x="1098" y="1955"/>
              <a:ext cx="3630" cy="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210"/>
                </a:cxn>
                <a:cxn ang="0">
                  <a:pos x="1037" y="228"/>
                </a:cxn>
                <a:cxn ang="0">
                  <a:pos x="1555" y="17"/>
                </a:cxn>
                <a:cxn ang="0">
                  <a:pos x="2074" y="26"/>
                </a:cxn>
                <a:cxn ang="0">
                  <a:pos x="2592" y="17"/>
                </a:cxn>
                <a:cxn ang="0">
                  <a:pos x="3110" y="35"/>
                </a:cxn>
                <a:cxn ang="0">
                  <a:pos x="3629" y="26"/>
                </a:cxn>
                <a:cxn ang="0">
                  <a:pos x="3629" y="114"/>
                </a:cxn>
                <a:cxn ang="0">
                  <a:pos x="3110" y="35"/>
                </a:cxn>
                <a:cxn ang="0">
                  <a:pos x="2592" y="70"/>
                </a:cxn>
                <a:cxn ang="0">
                  <a:pos x="2074" y="149"/>
                </a:cxn>
                <a:cxn ang="0">
                  <a:pos x="1555" y="228"/>
                </a:cxn>
                <a:cxn ang="0">
                  <a:pos x="1037" y="412"/>
                </a:cxn>
                <a:cxn ang="0">
                  <a:pos x="519" y="377"/>
                </a:cxn>
                <a:cxn ang="0">
                  <a:pos x="0" y="79"/>
                </a:cxn>
                <a:cxn ang="0">
                  <a:pos x="0" y="0"/>
                </a:cxn>
              </a:cxnLst>
              <a:rect l="0" t="0" r="r" b="b"/>
              <a:pathLst>
                <a:path w="3630" h="413">
                  <a:moveTo>
                    <a:pt x="0" y="0"/>
                  </a:moveTo>
                  <a:lnTo>
                    <a:pt x="519" y="210"/>
                  </a:lnTo>
                  <a:lnTo>
                    <a:pt x="1037" y="228"/>
                  </a:lnTo>
                  <a:lnTo>
                    <a:pt x="1555" y="17"/>
                  </a:lnTo>
                  <a:lnTo>
                    <a:pt x="2074" y="26"/>
                  </a:lnTo>
                  <a:lnTo>
                    <a:pt x="2592" y="17"/>
                  </a:lnTo>
                  <a:lnTo>
                    <a:pt x="3110" y="35"/>
                  </a:lnTo>
                  <a:lnTo>
                    <a:pt x="3629" y="26"/>
                  </a:lnTo>
                  <a:lnTo>
                    <a:pt x="3629" y="114"/>
                  </a:lnTo>
                  <a:lnTo>
                    <a:pt x="3110" y="35"/>
                  </a:lnTo>
                  <a:lnTo>
                    <a:pt x="2592" y="70"/>
                  </a:lnTo>
                  <a:lnTo>
                    <a:pt x="2074" y="149"/>
                  </a:lnTo>
                  <a:lnTo>
                    <a:pt x="1555" y="228"/>
                  </a:lnTo>
                  <a:lnTo>
                    <a:pt x="1037" y="412"/>
                  </a:lnTo>
                  <a:lnTo>
                    <a:pt x="519" y="377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0000D4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8" name="Freeform 22"/>
            <p:cNvSpPr>
              <a:spLocks/>
            </p:cNvSpPr>
            <p:nvPr/>
          </p:nvSpPr>
          <p:spPr bwMode="auto">
            <a:xfrm>
              <a:off x="1098" y="1718"/>
              <a:ext cx="3630" cy="466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519" y="228"/>
                </a:cxn>
                <a:cxn ang="0">
                  <a:pos x="1037" y="175"/>
                </a:cxn>
                <a:cxn ang="0">
                  <a:pos x="1555" y="0"/>
                </a:cxn>
                <a:cxn ang="0">
                  <a:pos x="2074" y="140"/>
                </a:cxn>
                <a:cxn ang="0">
                  <a:pos x="2592" y="228"/>
                </a:cxn>
                <a:cxn ang="0">
                  <a:pos x="3110" y="228"/>
                </a:cxn>
                <a:cxn ang="0">
                  <a:pos x="3629" y="237"/>
                </a:cxn>
                <a:cxn ang="0">
                  <a:pos x="3629" y="263"/>
                </a:cxn>
                <a:cxn ang="0">
                  <a:pos x="3110" y="272"/>
                </a:cxn>
                <a:cxn ang="0">
                  <a:pos x="2592" y="254"/>
                </a:cxn>
                <a:cxn ang="0">
                  <a:pos x="2074" y="263"/>
                </a:cxn>
                <a:cxn ang="0">
                  <a:pos x="1555" y="254"/>
                </a:cxn>
                <a:cxn ang="0">
                  <a:pos x="1037" y="465"/>
                </a:cxn>
                <a:cxn ang="0">
                  <a:pos x="519" y="447"/>
                </a:cxn>
                <a:cxn ang="0">
                  <a:pos x="0" y="237"/>
                </a:cxn>
                <a:cxn ang="0">
                  <a:pos x="0" y="105"/>
                </a:cxn>
              </a:cxnLst>
              <a:rect l="0" t="0" r="r" b="b"/>
              <a:pathLst>
                <a:path w="3630" h="466">
                  <a:moveTo>
                    <a:pt x="0" y="105"/>
                  </a:moveTo>
                  <a:lnTo>
                    <a:pt x="519" y="228"/>
                  </a:lnTo>
                  <a:lnTo>
                    <a:pt x="1037" y="175"/>
                  </a:lnTo>
                  <a:lnTo>
                    <a:pt x="1555" y="0"/>
                  </a:lnTo>
                  <a:lnTo>
                    <a:pt x="2074" y="140"/>
                  </a:lnTo>
                  <a:lnTo>
                    <a:pt x="2592" y="228"/>
                  </a:lnTo>
                  <a:lnTo>
                    <a:pt x="3110" y="228"/>
                  </a:lnTo>
                  <a:lnTo>
                    <a:pt x="3629" y="237"/>
                  </a:lnTo>
                  <a:lnTo>
                    <a:pt x="3629" y="263"/>
                  </a:lnTo>
                  <a:lnTo>
                    <a:pt x="3110" y="272"/>
                  </a:lnTo>
                  <a:lnTo>
                    <a:pt x="2592" y="254"/>
                  </a:lnTo>
                  <a:lnTo>
                    <a:pt x="2074" y="263"/>
                  </a:lnTo>
                  <a:lnTo>
                    <a:pt x="1555" y="254"/>
                  </a:lnTo>
                  <a:lnTo>
                    <a:pt x="1037" y="465"/>
                  </a:lnTo>
                  <a:lnTo>
                    <a:pt x="519" y="447"/>
                  </a:lnTo>
                  <a:lnTo>
                    <a:pt x="0" y="237"/>
                  </a:lnTo>
                  <a:lnTo>
                    <a:pt x="0" y="105"/>
                  </a:lnTo>
                </a:path>
              </a:pathLst>
            </a:custGeom>
            <a:solidFill>
              <a:srgbClr val="FCF305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9" name="Freeform 23"/>
            <p:cNvSpPr>
              <a:spLocks/>
            </p:cNvSpPr>
            <p:nvPr/>
          </p:nvSpPr>
          <p:spPr bwMode="auto">
            <a:xfrm>
              <a:off x="1098" y="1586"/>
              <a:ext cx="3630" cy="37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519" y="88"/>
                </a:cxn>
                <a:cxn ang="0">
                  <a:pos x="1037" y="70"/>
                </a:cxn>
                <a:cxn ang="0">
                  <a:pos x="1555" y="0"/>
                </a:cxn>
                <a:cxn ang="0">
                  <a:pos x="2074" y="140"/>
                </a:cxn>
                <a:cxn ang="0">
                  <a:pos x="2592" y="255"/>
                </a:cxn>
                <a:cxn ang="0">
                  <a:pos x="3110" y="246"/>
                </a:cxn>
                <a:cxn ang="0">
                  <a:pos x="3629" y="281"/>
                </a:cxn>
                <a:cxn ang="0">
                  <a:pos x="3629" y="369"/>
                </a:cxn>
                <a:cxn ang="0">
                  <a:pos x="3110" y="360"/>
                </a:cxn>
                <a:cxn ang="0">
                  <a:pos x="2592" y="360"/>
                </a:cxn>
                <a:cxn ang="0">
                  <a:pos x="2074" y="272"/>
                </a:cxn>
                <a:cxn ang="0">
                  <a:pos x="1555" y="132"/>
                </a:cxn>
                <a:cxn ang="0">
                  <a:pos x="1037" y="307"/>
                </a:cxn>
                <a:cxn ang="0">
                  <a:pos x="519" y="360"/>
                </a:cxn>
                <a:cxn ang="0">
                  <a:pos x="0" y="237"/>
                </a:cxn>
                <a:cxn ang="0">
                  <a:pos x="0" y="79"/>
                </a:cxn>
              </a:cxnLst>
              <a:rect l="0" t="0" r="r" b="b"/>
              <a:pathLst>
                <a:path w="3630" h="370">
                  <a:moveTo>
                    <a:pt x="0" y="79"/>
                  </a:moveTo>
                  <a:lnTo>
                    <a:pt x="519" y="88"/>
                  </a:lnTo>
                  <a:lnTo>
                    <a:pt x="1037" y="70"/>
                  </a:lnTo>
                  <a:lnTo>
                    <a:pt x="1555" y="0"/>
                  </a:lnTo>
                  <a:lnTo>
                    <a:pt x="2074" y="140"/>
                  </a:lnTo>
                  <a:lnTo>
                    <a:pt x="2592" y="255"/>
                  </a:lnTo>
                  <a:lnTo>
                    <a:pt x="3110" y="246"/>
                  </a:lnTo>
                  <a:lnTo>
                    <a:pt x="3629" y="281"/>
                  </a:lnTo>
                  <a:lnTo>
                    <a:pt x="3629" y="369"/>
                  </a:lnTo>
                  <a:lnTo>
                    <a:pt x="3110" y="360"/>
                  </a:lnTo>
                  <a:lnTo>
                    <a:pt x="2592" y="360"/>
                  </a:lnTo>
                  <a:lnTo>
                    <a:pt x="2074" y="272"/>
                  </a:lnTo>
                  <a:lnTo>
                    <a:pt x="1555" y="132"/>
                  </a:lnTo>
                  <a:lnTo>
                    <a:pt x="1037" y="307"/>
                  </a:lnTo>
                  <a:lnTo>
                    <a:pt x="519" y="360"/>
                  </a:lnTo>
                  <a:lnTo>
                    <a:pt x="0" y="237"/>
                  </a:lnTo>
                  <a:lnTo>
                    <a:pt x="0" y="79"/>
                  </a:lnTo>
                </a:path>
              </a:pathLst>
            </a:custGeom>
            <a:solidFill>
              <a:srgbClr val="F20884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60" name="Freeform 24"/>
            <p:cNvSpPr>
              <a:spLocks/>
            </p:cNvSpPr>
            <p:nvPr/>
          </p:nvSpPr>
          <p:spPr bwMode="auto">
            <a:xfrm>
              <a:off x="1098" y="1208"/>
              <a:ext cx="3630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0"/>
                </a:cxn>
                <a:cxn ang="0">
                  <a:pos x="1037" y="0"/>
                </a:cxn>
                <a:cxn ang="0">
                  <a:pos x="1555" y="0"/>
                </a:cxn>
                <a:cxn ang="0">
                  <a:pos x="2074" y="0"/>
                </a:cxn>
                <a:cxn ang="0">
                  <a:pos x="2592" y="0"/>
                </a:cxn>
                <a:cxn ang="0">
                  <a:pos x="3110" y="0"/>
                </a:cxn>
                <a:cxn ang="0">
                  <a:pos x="3629" y="0"/>
                </a:cxn>
                <a:cxn ang="0">
                  <a:pos x="3629" y="659"/>
                </a:cxn>
                <a:cxn ang="0">
                  <a:pos x="3110" y="624"/>
                </a:cxn>
                <a:cxn ang="0">
                  <a:pos x="2592" y="633"/>
                </a:cxn>
                <a:cxn ang="0">
                  <a:pos x="2074" y="518"/>
                </a:cxn>
                <a:cxn ang="0">
                  <a:pos x="1555" y="378"/>
                </a:cxn>
                <a:cxn ang="0">
                  <a:pos x="1037" y="448"/>
                </a:cxn>
                <a:cxn ang="0">
                  <a:pos x="519" y="466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3630" h="660">
                  <a:moveTo>
                    <a:pt x="0" y="0"/>
                  </a:moveTo>
                  <a:lnTo>
                    <a:pt x="519" y="0"/>
                  </a:lnTo>
                  <a:lnTo>
                    <a:pt x="1037" y="0"/>
                  </a:lnTo>
                  <a:lnTo>
                    <a:pt x="1555" y="0"/>
                  </a:lnTo>
                  <a:lnTo>
                    <a:pt x="2074" y="0"/>
                  </a:lnTo>
                  <a:lnTo>
                    <a:pt x="2592" y="0"/>
                  </a:lnTo>
                  <a:lnTo>
                    <a:pt x="3110" y="0"/>
                  </a:lnTo>
                  <a:lnTo>
                    <a:pt x="3629" y="0"/>
                  </a:lnTo>
                  <a:lnTo>
                    <a:pt x="3629" y="659"/>
                  </a:lnTo>
                  <a:lnTo>
                    <a:pt x="3110" y="624"/>
                  </a:lnTo>
                  <a:lnTo>
                    <a:pt x="2592" y="633"/>
                  </a:lnTo>
                  <a:lnTo>
                    <a:pt x="2074" y="518"/>
                  </a:lnTo>
                  <a:lnTo>
                    <a:pt x="1555" y="378"/>
                  </a:lnTo>
                  <a:lnTo>
                    <a:pt x="1037" y="448"/>
                  </a:lnTo>
                  <a:lnTo>
                    <a:pt x="519" y="466"/>
                  </a:ln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solidFill>
              <a:srgbClr val="02ABE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0268" name="Rectangle 25"/>
            <p:cNvSpPr>
              <a:spLocks noChangeArrowheads="1"/>
            </p:cNvSpPr>
            <p:nvPr/>
          </p:nvSpPr>
          <p:spPr bwMode="auto">
            <a:xfrm>
              <a:off x="2069" y="3872"/>
              <a:ext cx="1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Cache Size (KB)   </a:t>
              </a:r>
            </a:p>
          </p:txBody>
        </p:sp>
        <p:sp>
          <p:nvSpPr>
            <p:cNvPr id="10269" name="Rectangle 26"/>
            <p:cNvSpPr>
              <a:spLocks noChangeArrowheads="1"/>
            </p:cNvSpPr>
            <p:nvPr/>
          </p:nvSpPr>
          <p:spPr bwMode="auto">
            <a:xfrm rot="-5400000">
              <a:off x="-474" y="2269"/>
              <a:ext cx="1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Miss Rate per Type</a:t>
              </a:r>
            </a:p>
          </p:txBody>
        </p:sp>
        <p:sp>
          <p:nvSpPr>
            <p:cNvPr id="10270" name="Rectangle 27"/>
            <p:cNvSpPr>
              <a:spLocks noChangeArrowheads="1"/>
            </p:cNvSpPr>
            <p:nvPr/>
          </p:nvSpPr>
          <p:spPr bwMode="auto">
            <a:xfrm>
              <a:off x="663" y="3231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0%</a:t>
              </a:r>
            </a:p>
          </p:txBody>
        </p:sp>
        <p:sp>
          <p:nvSpPr>
            <p:cNvPr id="10271" name="Rectangle 28"/>
            <p:cNvSpPr>
              <a:spLocks noChangeArrowheads="1"/>
            </p:cNvSpPr>
            <p:nvPr/>
          </p:nvSpPr>
          <p:spPr bwMode="auto">
            <a:xfrm>
              <a:off x="549" y="280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20%</a:t>
              </a:r>
            </a:p>
          </p:txBody>
        </p:sp>
        <p:sp>
          <p:nvSpPr>
            <p:cNvPr id="10272" name="Rectangle 29"/>
            <p:cNvSpPr>
              <a:spLocks noChangeArrowheads="1"/>
            </p:cNvSpPr>
            <p:nvPr/>
          </p:nvSpPr>
          <p:spPr bwMode="auto">
            <a:xfrm>
              <a:off x="549" y="23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40%</a:t>
              </a:r>
            </a:p>
          </p:txBody>
        </p:sp>
        <p:sp>
          <p:nvSpPr>
            <p:cNvPr id="10273" name="Rectangle 30"/>
            <p:cNvSpPr>
              <a:spLocks noChangeArrowheads="1"/>
            </p:cNvSpPr>
            <p:nvPr/>
          </p:nvSpPr>
          <p:spPr bwMode="auto">
            <a:xfrm>
              <a:off x="549" y="194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60%</a:t>
              </a:r>
            </a:p>
          </p:txBody>
        </p:sp>
        <p:sp>
          <p:nvSpPr>
            <p:cNvPr id="10274" name="Rectangle 31"/>
            <p:cNvSpPr>
              <a:spLocks noChangeArrowheads="1"/>
            </p:cNvSpPr>
            <p:nvPr/>
          </p:nvSpPr>
          <p:spPr bwMode="auto">
            <a:xfrm>
              <a:off x="549" y="151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80%</a:t>
              </a:r>
            </a:p>
          </p:txBody>
        </p:sp>
        <p:sp>
          <p:nvSpPr>
            <p:cNvPr id="10275" name="Rectangle 32"/>
            <p:cNvSpPr>
              <a:spLocks noChangeArrowheads="1"/>
            </p:cNvSpPr>
            <p:nvPr/>
          </p:nvSpPr>
          <p:spPr bwMode="auto">
            <a:xfrm>
              <a:off x="435" y="1080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100%</a:t>
              </a:r>
            </a:p>
          </p:txBody>
        </p:sp>
        <p:sp>
          <p:nvSpPr>
            <p:cNvPr id="10276" name="Rectangle 33"/>
            <p:cNvSpPr>
              <a:spLocks noChangeArrowheads="1"/>
            </p:cNvSpPr>
            <p:nvPr/>
          </p:nvSpPr>
          <p:spPr bwMode="auto">
            <a:xfrm rot="-5400000">
              <a:off x="982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10277" name="Rectangle 34"/>
            <p:cNvSpPr>
              <a:spLocks noChangeArrowheads="1"/>
            </p:cNvSpPr>
            <p:nvPr/>
          </p:nvSpPr>
          <p:spPr bwMode="auto">
            <a:xfrm rot="-5400000">
              <a:off x="1502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0278" name="Rectangle 35"/>
            <p:cNvSpPr>
              <a:spLocks noChangeArrowheads="1"/>
            </p:cNvSpPr>
            <p:nvPr/>
          </p:nvSpPr>
          <p:spPr bwMode="auto">
            <a:xfrm rot="-5400000">
              <a:off x="2020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10279" name="Rectangle 36"/>
            <p:cNvSpPr>
              <a:spLocks noChangeArrowheads="1"/>
            </p:cNvSpPr>
            <p:nvPr/>
          </p:nvSpPr>
          <p:spPr bwMode="auto">
            <a:xfrm rot="-5400000">
              <a:off x="2538" y="342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 rot="-5400000">
              <a:off x="3013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16</a:t>
              </a:r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 rot="-5400000">
              <a:off x="3531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32</a:t>
              </a:r>
            </a:p>
          </p:txBody>
        </p:sp>
        <p:sp>
          <p:nvSpPr>
            <p:cNvPr id="10282" name="Rectangle 39"/>
            <p:cNvSpPr>
              <a:spLocks noChangeArrowheads="1"/>
            </p:cNvSpPr>
            <p:nvPr/>
          </p:nvSpPr>
          <p:spPr bwMode="auto">
            <a:xfrm rot="-5400000">
              <a:off x="4049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64</a:t>
              </a:r>
            </a:p>
          </p:txBody>
        </p:sp>
        <p:sp>
          <p:nvSpPr>
            <p:cNvPr id="10283" name="Rectangle 40"/>
            <p:cNvSpPr>
              <a:spLocks noChangeArrowheads="1"/>
            </p:cNvSpPr>
            <p:nvPr/>
          </p:nvSpPr>
          <p:spPr bwMode="auto">
            <a:xfrm rot="-5400000">
              <a:off x="4523" y="3565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128</a:t>
              </a:r>
            </a:p>
          </p:txBody>
        </p:sp>
        <p:sp>
          <p:nvSpPr>
            <p:cNvPr id="10284" name="Rectangle 41"/>
            <p:cNvSpPr>
              <a:spLocks noChangeArrowheads="1"/>
            </p:cNvSpPr>
            <p:nvPr/>
          </p:nvSpPr>
          <p:spPr bwMode="auto">
            <a:xfrm>
              <a:off x="1595" y="126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1-way</a:t>
              </a:r>
            </a:p>
          </p:txBody>
        </p:sp>
        <p:sp>
          <p:nvSpPr>
            <p:cNvPr id="10285" name="Rectangle 42"/>
            <p:cNvSpPr>
              <a:spLocks noChangeArrowheads="1"/>
            </p:cNvSpPr>
            <p:nvPr/>
          </p:nvSpPr>
          <p:spPr bwMode="auto">
            <a:xfrm>
              <a:off x="1920" y="162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2-way</a:t>
              </a: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2306" y="1756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4-way</a:t>
              </a: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2535" y="191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8-way</a:t>
              </a: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3150" y="2459"/>
              <a:ext cx="9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Capacity   </a:t>
              </a:r>
            </a:p>
          </p:txBody>
        </p:sp>
        <p:sp>
          <p:nvSpPr>
            <p:cNvPr id="10289" name="Rectangle 46"/>
            <p:cNvSpPr>
              <a:spLocks noChangeArrowheads="1"/>
            </p:cNvSpPr>
            <p:nvPr/>
          </p:nvSpPr>
          <p:spPr bwMode="auto">
            <a:xfrm>
              <a:off x="4055" y="3776"/>
              <a:ext cx="1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Compulsory    </a:t>
              </a:r>
            </a:p>
          </p:txBody>
        </p:sp>
        <p:sp>
          <p:nvSpPr>
            <p:cNvPr id="2318383" name="Line 47"/>
            <p:cNvSpPr>
              <a:spLocks noChangeShapeType="1"/>
            </p:cNvSpPr>
            <p:nvPr/>
          </p:nvSpPr>
          <p:spPr bwMode="auto">
            <a:xfrm flipH="1" flipV="1">
              <a:off x="4402" y="3413"/>
              <a:ext cx="149" cy="3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84" name="Freeform 48"/>
            <p:cNvSpPr>
              <a:spLocks/>
            </p:cNvSpPr>
            <p:nvPr/>
          </p:nvSpPr>
          <p:spPr bwMode="auto">
            <a:xfrm>
              <a:off x="4384" y="3377"/>
              <a:ext cx="80" cy="98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79" y="62"/>
                </a:cxn>
              </a:cxnLst>
              <a:rect l="0" t="0" r="r" b="b"/>
              <a:pathLst>
                <a:path w="80" h="98">
                  <a:moveTo>
                    <a:pt x="79" y="62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79" y="6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0292" name="Rectangle 49"/>
            <p:cNvSpPr>
              <a:spLocks noChangeArrowheads="1"/>
            </p:cNvSpPr>
            <p:nvPr/>
          </p:nvSpPr>
          <p:spPr bwMode="auto">
            <a:xfrm>
              <a:off x="4790" y="1454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latin typeface="Arial" pitchFamily="34" charset="0"/>
                  <a:ea typeface="PMingLiU" pitchFamily="18" charset="-120"/>
                </a:rPr>
                <a:t>Conflict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7456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83AB27-6BA5-422E-BB78-659C94D9FDF4}" type="slidenum">
              <a:rPr lang="en-US" altLang="zh-TW" sz="1400">
                <a:latin typeface="Comic Sans MS" pitchFamily="66" charset="0"/>
              </a:rPr>
              <a:pPr/>
              <a:t>87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126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4DBF733-B204-4341-9970-DD24D5ED2CB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How to Reduce the 3 Cs Cache Misses?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524750" cy="3962400"/>
          </a:xfrm>
          <a:noFill/>
        </p:spPr>
        <p:txBody>
          <a:bodyPr lIns="92075" tIns="46038" rIns="92075" bIns="46038"/>
          <a:lstStyle/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Increase Block Size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Increase Associativity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Use a Victim Cache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Use a Pseudo Associative Cache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Hardware Prefetching</a:t>
            </a:r>
          </a:p>
        </p:txBody>
      </p:sp>
    </p:spTree>
    <p:extLst>
      <p:ext uri="{BB962C8B-B14F-4D97-AF65-F5344CB8AC3E}">
        <p14:creationId xmlns:p14="http://schemas.microsoft.com/office/powerpoint/2010/main" val="3473827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0CCCD7-D0F6-49D9-8BFD-BF7A11DAD5B6}" type="slidenum">
              <a:rPr lang="en-US" altLang="zh-TW" sz="1400">
                <a:latin typeface="Comic Sans MS" pitchFamily="66" charset="0"/>
              </a:rPr>
              <a:pPr/>
              <a:t>88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12595B1-0781-448A-BD8F-0702260B597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2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1. Increase Block Size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153400" cy="4953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/>
            <a:r>
              <a:rPr lang="en-US" altLang="zh-TW" smtClean="0">
                <a:ea typeface="PMingLiU" pitchFamily="18" charset="-120"/>
              </a:rPr>
              <a:t>One way to reduce the miss rate is to increase the block size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Take advantage of spatial locality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Reduce compulsory misses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However, larger blocks have disadvantages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the miss penalty (need to get more data)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hit time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conflict misses (smaller number of block frames)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Increasing the block size can help, but don’t overdo it.</a:t>
            </a:r>
          </a:p>
        </p:txBody>
      </p:sp>
    </p:spTree>
    <p:extLst>
      <p:ext uri="{BB962C8B-B14F-4D97-AF65-F5344CB8AC3E}">
        <p14:creationId xmlns:p14="http://schemas.microsoft.com/office/powerpoint/2010/main" val="5516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0A18D2-E6B2-44A2-B170-A832896E3722}" type="slidenum">
              <a:rPr lang="en-US" altLang="zh-TW" sz="1400">
                <a:latin typeface="Comic Sans MS" pitchFamily="66" charset="0"/>
              </a:rPr>
              <a:pPr/>
              <a:t>89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331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E1C1FAC-C817-4FE4-B9A4-15067923A1A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3458" name="Line 2"/>
          <p:cNvSpPr>
            <a:spLocks noChangeShapeType="1"/>
          </p:cNvSpPr>
          <p:nvPr/>
        </p:nvSpPr>
        <p:spPr bwMode="auto">
          <a:xfrm>
            <a:off x="25622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59" name="Line 3"/>
          <p:cNvSpPr>
            <a:spLocks noChangeShapeType="1"/>
          </p:cNvSpPr>
          <p:nvPr/>
        </p:nvSpPr>
        <p:spPr bwMode="auto">
          <a:xfrm>
            <a:off x="26384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0" name="Line 4"/>
          <p:cNvSpPr>
            <a:spLocks noChangeShapeType="1"/>
          </p:cNvSpPr>
          <p:nvPr/>
        </p:nvSpPr>
        <p:spPr bwMode="auto">
          <a:xfrm>
            <a:off x="27146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1" name="Line 5"/>
          <p:cNvSpPr>
            <a:spLocks noChangeShapeType="1"/>
          </p:cNvSpPr>
          <p:nvPr/>
        </p:nvSpPr>
        <p:spPr bwMode="auto">
          <a:xfrm>
            <a:off x="27908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2" name="Line 6"/>
          <p:cNvSpPr>
            <a:spLocks noChangeShapeType="1"/>
          </p:cNvSpPr>
          <p:nvPr/>
        </p:nvSpPr>
        <p:spPr bwMode="auto">
          <a:xfrm>
            <a:off x="28670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29432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0194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5" name="Line 9"/>
          <p:cNvSpPr>
            <a:spLocks noChangeShapeType="1"/>
          </p:cNvSpPr>
          <p:nvPr/>
        </p:nvSpPr>
        <p:spPr bwMode="auto">
          <a:xfrm>
            <a:off x="30956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6" name="Line 10"/>
          <p:cNvSpPr>
            <a:spLocks noChangeShapeType="1"/>
          </p:cNvSpPr>
          <p:nvPr/>
        </p:nvSpPr>
        <p:spPr bwMode="auto">
          <a:xfrm>
            <a:off x="31718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7" name="Line 11"/>
          <p:cNvSpPr>
            <a:spLocks noChangeShapeType="1"/>
          </p:cNvSpPr>
          <p:nvPr/>
        </p:nvSpPr>
        <p:spPr bwMode="auto">
          <a:xfrm>
            <a:off x="3246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8" name="Line 12"/>
          <p:cNvSpPr>
            <a:spLocks noChangeShapeType="1"/>
          </p:cNvSpPr>
          <p:nvPr/>
        </p:nvSpPr>
        <p:spPr bwMode="auto">
          <a:xfrm>
            <a:off x="3322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9" name="Line 13"/>
          <p:cNvSpPr>
            <a:spLocks noChangeShapeType="1"/>
          </p:cNvSpPr>
          <p:nvPr/>
        </p:nvSpPr>
        <p:spPr bwMode="auto">
          <a:xfrm>
            <a:off x="33988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0" name="Line 14"/>
          <p:cNvSpPr>
            <a:spLocks noChangeShapeType="1"/>
          </p:cNvSpPr>
          <p:nvPr/>
        </p:nvSpPr>
        <p:spPr bwMode="auto">
          <a:xfrm>
            <a:off x="34750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1" name="Line 15"/>
          <p:cNvSpPr>
            <a:spLocks noChangeShapeType="1"/>
          </p:cNvSpPr>
          <p:nvPr/>
        </p:nvSpPr>
        <p:spPr bwMode="auto">
          <a:xfrm>
            <a:off x="35512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2" name="Line 16"/>
          <p:cNvSpPr>
            <a:spLocks noChangeShapeType="1"/>
          </p:cNvSpPr>
          <p:nvPr/>
        </p:nvSpPr>
        <p:spPr bwMode="auto">
          <a:xfrm>
            <a:off x="3627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3" name="Line 17"/>
          <p:cNvSpPr>
            <a:spLocks noChangeShapeType="1"/>
          </p:cNvSpPr>
          <p:nvPr/>
        </p:nvSpPr>
        <p:spPr bwMode="auto">
          <a:xfrm>
            <a:off x="3703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4" name="Line 18"/>
          <p:cNvSpPr>
            <a:spLocks noChangeShapeType="1"/>
          </p:cNvSpPr>
          <p:nvPr/>
        </p:nvSpPr>
        <p:spPr bwMode="auto">
          <a:xfrm>
            <a:off x="37798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5" name="Line 19"/>
          <p:cNvSpPr>
            <a:spLocks noChangeShapeType="1"/>
          </p:cNvSpPr>
          <p:nvPr/>
        </p:nvSpPr>
        <p:spPr bwMode="auto">
          <a:xfrm>
            <a:off x="38560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6" name="Line 20"/>
          <p:cNvSpPr>
            <a:spLocks noChangeShapeType="1"/>
          </p:cNvSpPr>
          <p:nvPr/>
        </p:nvSpPr>
        <p:spPr bwMode="auto">
          <a:xfrm>
            <a:off x="39322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7" name="Line 21"/>
          <p:cNvSpPr>
            <a:spLocks noChangeShapeType="1"/>
          </p:cNvSpPr>
          <p:nvPr/>
        </p:nvSpPr>
        <p:spPr bwMode="auto">
          <a:xfrm>
            <a:off x="4008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8" name="Line 22"/>
          <p:cNvSpPr>
            <a:spLocks noChangeShapeType="1"/>
          </p:cNvSpPr>
          <p:nvPr/>
        </p:nvSpPr>
        <p:spPr bwMode="auto">
          <a:xfrm>
            <a:off x="4084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9" name="Line 23"/>
          <p:cNvSpPr>
            <a:spLocks noChangeShapeType="1"/>
          </p:cNvSpPr>
          <p:nvPr/>
        </p:nvSpPr>
        <p:spPr bwMode="auto">
          <a:xfrm>
            <a:off x="4159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0" name="Line 24"/>
          <p:cNvSpPr>
            <a:spLocks noChangeShapeType="1"/>
          </p:cNvSpPr>
          <p:nvPr/>
        </p:nvSpPr>
        <p:spPr bwMode="auto">
          <a:xfrm>
            <a:off x="4235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1" name="Line 25"/>
          <p:cNvSpPr>
            <a:spLocks noChangeShapeType="1"/>
          </p:cNvSpPr>
          <p:nvPr/>
        </p:nvSpPr>
        <p:spPr bwMode="auto">
          <a:xfrm>
            <a:off x="43116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2" name="Line 26"/>
          <p:cNvSpPr>
            <a:spLocks noChangeShapeType="1"/>
          </p:cNvSpPr>
          <p:nvPr/>
        </p:nvSpPr>
        <p:spPr bwMode="auto">
          <a:xfrm>
            <a:off x="43878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3" name="Line 27"/>
          <p:cNvSpPr>
            <a:spLocks noChangeShapeType="1"/>
          </p:cNvSpPr>
          <p:nvPr/>
        </p:nvSpPr>
        <p:spPr bwMode="auto">
          <a:xfrm>
            <a:off x="44640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4" name="Line 28"/>
          <p:cNvSpPr>
            <a:spLocks noChangeShapeType="1"/>
          </p:cNvSpPr>
          <p:nvPr/>
        </p:nvSpPr>
        <p:spPr bwMode="auto">
          <a:xfrm>
            <a:off x="4540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5" name="Line 29"/>
          <p:cNvSpPr>
            <a:spLocks noChangeShapeType="1"/>
          </p:cNvSpPr>
          <p:nvPr/>
        </p:nvSpPr>
        <p:spPr bwMode="auto">
          <a:xfrm>
            <a:off x="4616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6" name="Line 30"/>
          <p:cNvSpPr>
            <a:spLocks noChangeShapeType="1"/>
          </p:cNvSpPr>
          <p:nvPr/>
        </p:nvSpPr>
        <p:spPr bwMode="auto">
          <a:xfrm>
            <a:off x="46926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7" name="Line 31"/>
          <p:cNvSpPr>
            <a:spLocks noChangeShapeType="1"/>
          </p:cNvSpPr>
          <p:nvPr/>
        </p:nvSpPr>
        <p:spPr bwMode="auto">
          <a:xfrm>
            <a:off x="47688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8" name="Line 32"/>
          <p:cNvSpPr>
            <a:spLocks noChangeShapeType="1"/>
          </p:cNvSpPr>
          <p:nvPr/>
        </p:nvSpPr>
        <p:spPr bwMode="auto">
          <a:xfrm>
            <a:off x="48450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9" name="Line 33"/>
          <p:cNvSpPr>
            <a:spLocks noChangeShapeType="1"/>
          </p:cNvSpPr>
          <p:nvPr/>
        </p:nvSpPr>
        <p:spPr bwMode="auto">
          <a:xfrm>
            <a:off x="4921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0" name="Line 34"/>
          <p:cNvSpPr>
            <a:spLocks noChangeShapeType="1"/>
          </p:cNvSpPr>
          <p:nvPr/>
        </p:nvSpPr>
        <p:spPr bwMode="auto">
          <a:xfrm>
            <a:off x="4997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1" name="Line 35"/>
          <p:cNvSpPr>
            <a:spLocks noChangeShapeType="1"/>
          </p:cNvSpPr>
          <p:nvPr/>
        </p:nvSpPr>
        <p:spPr bwMode="auto">
          <a:xfrm>
            <a:off x="5072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2" name="Line 36"/>
          <p:cNvSpPr>
            <a:spLocks noChangeShapeType="1"/>
          </p:cNvSpPr>
          <p:nvPr/>
        </p:nvSpPr>
        <p:spPr bwMode="auto">
          <a:xfrm>
            <a:off x="5148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3" name="Line 37"/>
          <p:cNvSpPr>
            <a:spLocks noChangeShapeType="1"/>
          </p:cNvSpPr>
          <p:nvPr/>
        </p:nvSpPr>
        <p:spPr bwMode="auto">
          <a:xfrm>
            <a:off x="52244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4" name="Line 38"/>
          <p:cNvSpPr>
            <a:spLocks noChangeShapeType="1"/>
          </p:cNvSpPr>
          <p:nvPr/>
        </p:nvSpPr>
        <p:spPr bwMode="auto">
          <a:xfrm>
            <a:off x="53006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5" name="Line 39"/>
          <p:cNvSpPr>
            <a:spLocks noChangeShapeType="1"/>
          </p:cNvSpPr>
          <p:nvPr/>
        </p:nvSpPr>
        <p:spPr bwMode="auto">
          <a:xfrm>
            <a:off x="53768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6" name="Line 40"/>
          <p:cNvSpPr>
            <a:spLocks noChangeShapeType="1"/>
          </p:cNvSpPr>
          <p:nvPr/>
        </p:nvSpPr>
        <p:spPr bwMode="auto">
          <a:xfrm>
            <a:off x="5453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7" name="Line 41"/>
          <p:cNvSpPr>
            <a:spLocks noChangeShapeType="1"/>
          </p:cNvSpPr>
          <p:nvPr/>
        </p:nvSpPr>
        <p:spPr bwMode="auto">
          <a:xfrm>
            <a:off x="5529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8" name="Line 42"/>
          <p:cNvSpPr>
            <a:spLocks noChangeShapeType="1"/>
          </p:cNvSpPr>
          <p:nvPr/>
        </p:nvSpPr>
        <p:spPr bwMode="auto">
          <a:xfrm>
            <a:off x="56054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9" name="Line 43"/>
          <p:cNvSpPr>
            <a:spLocks noChangeShapeType="1"/>
          </p:cNvSpPr>
          <p:nvPr/>
        </p:nvSpPr>
        <p:spPr bwMode="auto">
          <a:xfrm>
            <a:off x="56816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0" name="Line 44"/>
          <p:cNvSpPr>
            <a:spLocks noChangeShapeType="1"/>
          </p:cNvSpPr>
          <p:nvPr/>
        </p:nvSpPr>
        <p:spPr bwMode="auto">
          <a:xfrm>
            <a:off x="57578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1" name="Line 45"/>
          <p:cNvSpPr>
            <a:spLocks noChangeShapeType="1"/>
          </p:cNvSpPr>
          <p:nvPr/>
        </p:nvSpPr>
        <p:spPr bwMode="auto">
          <a:xfrm>
            <a:off x="5834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2" name="Line 46"/>
          <p:cNvSpPr>
            <a:spLocks noChangeShapeType="1"/>
          </p:cNvSpPr>
          <p:nvPr/>
        </p:nvSpPr>
        <p:spPr bwMode="auto">
          <a:xfrm>
            <a:off x="5910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3" name="Line 47"/>
          <p:cNvSpPr>
            <a:spLocks noChangeShapeType="1"/>
          </p:cNvSpPr>
          <p:nvPr/>
        </p:nvSpPr>
        <p:spPr bwMode="auto">
          <a:xfrm>
            <a:off x="5986463" y="4532313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4" name="Line 48"/>
          <p:cNvSpPr>
            <a:spLocks noChangeShapeType="1"/>
          </p:cNvSpPr>
          <p:nvPr/>
        </p:nvSpPr>
        <p:spPr bwMode="auto">
          <a:xfrm>
            <a:off x="25622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5" name="Line 49"/>
          <p:cNvSpPr>
            <a:spLocks noChangeShapeType="1"/>
          </p:cNvSpPr>
          <p:nvPr/>
        </p:nvSpPr>
        <p:spPr bwMode="auto">
          <a:xfrm>
            <a:off x="26384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6" name="Line 50"/>
          <p:cNvSpPr>
            <a:spLocks noChangeShapeType="1"/>
          </p:cNvSpPr>
          <p:nvPr/>
        </p:nvSpPr>
        <p:spPr bwMode="auto">
          <a:xfrm>
            <a:off x="27146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7" name="Line 51"/>
          <p:cNvSpPr>
            <a:spLocks noChangeShapeType="1"/>
          </p:cNvSpPr>
          <p:nvPr/>
        </p:nvSpPr>
        <p:spPr bwMode="auto">
          <a:xfrm>
            <a:off x="27908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8" name="Line 52"/>
          <p:cNvSpPr>
            <a:spLocks noChangeShapeType="1"/>
          </p:cNvSpPr>
          <p:nvPr/>
        </p:nvSpPr>
        <p:spPr bwMode="auto">
          <a:xfrm>
            <a:off x="28670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9" name="Line 53"/>
          <p:cNvSpPr>
            <a:spLocks noChangeShapeType="1"/>
          </p:cNvSpPr>
          <p:nvPr/>
        </p:nvSpPr>
        <p:spPr bwMode="auto">
          <a:xfrm>
            <a:off x="29432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0" name="Line 54"/>
          <p:cNvSpPr>
            <a:spLocks noChangeShapeType="1"/>
          </p:cNvSpPr>
          <p:nvPr/>
        </p:nvSpPr>
        <p:spPr bwMode="auto">
          <a:xfrm>
            <a:off x="30194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1" name="Line 55"/>
          <p:cNvSpPr>
            <a:spLocks noChangeShapeType="1"/>
          </p:cNvSpPr>
          <p:nvPr/>
        </p:nvSpPr>
        <p:spPr bwMode="auto">
          <a:xfrm>
            <a:off x="30956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2" name="Line 56"/>
          <p:cNvSpPr>
            <a:spLocks noChangeShapeType="1"/>
          </p:cNvSpPr>
          <p:nvPr/>
        </p:nvSpPr>
        <p:spPr bwMode="auto">
          <a:xfrm>
            <a:off x="31718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3" name="Line 57"/>
          <p:cNvSpPr>
            <a:spLocks noChangeShapeType="1"/>
          </p:cNvSpPr>
          <p:nvPr/>
        </p:nvSpPr>
        <p:spPr bwMode="auto">
          <a:xfrm>
            <a:off x="3246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4" name="Line 58"/>
          <p:cNvSpPr>
            <a:spLocks noChangeShapeType="1"/>
          </p:cNvSpPr>
          <p:nvPr/>
        </p:nvSpPr>
        <p:spPr bwMode="auto">
          <a:xfrm>
            <a:off x="3322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5" name="Line 59"/>
          <p:cNvSpPr>
            <a:spLocks noChangeShapeType="1"/>
          </p:cNvSpPr>
          <p:nvPr/>
        </p:nvSpPr>
        <p:spPr bwMode="auto">
          <a:xfrm>
            <a:off x="33988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6" name="Line 60"/>
          <p:cNvSpPr>
            <a:spLocks noChangeShapeType="1"/>
          </p:cNvSpPr>
          <p:nvPr/>
        </p:nvSpPr>
        <p:spPr bwMode="auto">
          <a:xfrm>
            <a:off x="34750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7" name="Line 61"/>
          <p:cNvSpPr>
            <a:spLocks noChangeShapeType="1"/>
          </p:cNvSpPr>
          <p:nvPr/>
        </p:nvSpPr>
        <p:spPr bwMode="auto">
          <a:xfrm>
            <a:off x="35512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8" name="Line 62"/>
          <p:cNvSpPr>
            <a:spLocks noChangeShapeType="1"/>
          </p:cNvSpPr>
          <p:nvPr/>
        </p:nvSpPr>
        <p:spPr bwMode="auto">
          <a:xfrm>
            <a:off x="3627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9" name="Line 63"/>
          <p:cNvSpPr>
            <a:spLocks noChangeShapeType="1"/>
          </p:cNvSpPr>
          <p:nvPr/>
        </p:nvSpPr>
        <p:spPr bwMode="auto">
          <a:xfrm>
            <a:off x="3703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0" name="Line 64"/>
          <p:cNvSpPr>
            <a:spLocks noChangeShapeType="1"/>
          </p:cNvSpPr>
          <p:nvPr/>
        </p:nvSpPr>
        <p:spPr bwMode="auto">
          <a:xfrm>
            <a:off x="37798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1" name="Line 65"/>
          <p:cNvSpPr>
            <a:spLocks noChangeShapeType="1"/>
          </p:cNvSpPr>
          <p:nvPr/>
        </p:nvSpPr>
        <p:spPr bwMode="auto">
          <a:xfrm>
            <a:off x="38560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2" name="Line 66"/>
          <p:cNvSpPr>
            <a:spLocks noChangeShapeType="1"/>
          </p:cNvSpPr>
          <p:nvPr/>
        </p:nvSpPr>
        <p:spPr bwMode="auto">
          <a:xfrm>
            <a:off x="39322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3" name="Line 67"/>
          <p:cNvSpPr>
            <a:spLocks noChangeShapeType="1"/>
          </p:cNvSpPr>
          <p:nvPr/>
        </p:nvSpPr>
        <p:spPr bwMode="auto">
          <a:xfrm>
            <a:off x="4008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4" name="Line 68"/>
          <p:cNvSpPr>
            <a:spLocks noChangeShapeType="1"/>
          </p:cNvSpPr>
          <p:nvPr/>
        </p:nvSpPr>
        <p:spPr bwMode="auto">
          <a:xfrm>
            <a:off x="4084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5" name="Line 69"/>
          <p:cNvSpPr>
            <a:spLocks noChangeShapeType="1"/>
          </p:cNvSpPr>
          <p:nvPr/>
        </p:nvSpPr>
        <p:spPr bwMode="auto">
          <a:xfrm>
            <a:off x="4159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6" name="Line 70"/>
          <p:cNvSpPr>
            <a:spLocks noChangeShapeType="1"/>
          </p:cNvSpPr>
          <p:nvPr/>
        </p:nvSpPr>
        <p:spPr bwMode="auto">
          <a:xfrm>
            <a:off x="4235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7" name="Line 71"/>
          <p:cNvSpPr>
            <a:spLocks noChangeShapeType="1"/>
          </p:cNvSpPr>
          <p:nvPr/>
        </p:nvSpPr>
        <p:spPr bwMode="auto">
          <a:xfrm>
            <a:off x="43116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8" name="Line 72"/>
          <p:cNvSpPr>
            <a:spLocks noChangeShapeType="1"/>
          </p:cNvSpPr>
          <p:nvPr/>
        </p:nvSpPr>
        <p:spPr bwMode="auto">
          <a:xfrm>
            <a:off x="43878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9" name="Line 73"/>
          <p:cNvSpPr>
            <a:spLocks noChangeShapeType="1"/>
          </p:cNvSpPr>
          <p:nvPr/>
        </p:nvSpPr>
        <p:spPr bwMode="auto">
          <a:xfrm>
            <a:off x="44640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0" name="Line 74"/>
          <p:cNvSpPr>
            <a:spLocks noChangeShapeType="1"/>
          </p:cNvSpPr>
          <p:nvPr/>
        </p:nvSpPr>
        <p:spPr bwMode="auto">
          <a:xfrm>
            <a:off x="4540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1" name="Line 75"/>
          <p:cNvSpPr>
            <a:spLocks noChangeShapeType="1"/>
          </p:cNvSpPr>
          <p:nvPr/>
        </p:nvSpPr>
        <p:spPr bwMode="auto">
          <a:xfrm>
            <a:off x="4616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2" name="Line 76"/>
          <p:cNvSpPr>
            <a:spLocks noChangeShapeType="1"/>
          </p:cNvSpPr>
          <p:nvPr/>
        </p:nvSpPr>
        <p:spPr bwMode="auto">
          <a:xfrm>
            <a:off x="46926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3" name="Line 77"/>
          <p:cNvSpPr>
            <a:spLocks noChangeShapeType="1"/>
          </p:cNvSpPr>
          <p:nvPr/>
        </p:nvSpPr>
        <p:spPr bwMode="auto">
          <a:xfrm>
            <a:off x="47688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4" name="Line 78"/>
          <p:cNvSpPr>
            <a:spLocks noChangeShapeType="1"/>
          </p:cNvSpPr>
          <p:nvPr/>
        </p:nvSpPr>
        <p:spPr bwMode="auto">
          <a:xfrm>
            <a:off x="48450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5" name="Line 79"/>
          <p:cNvSpPr>
            <a:spLocks noChangeShapeType="1"/>
          </p:cNvSpPr>
          <p:nvPr/>
        </p:nvSpPr>
        <p:spPr bwMode="auto">
          <a:xfrm>
            <a:off x="4921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6" name="Line 80"/>
          <p:cNvSpPr>
            <a:spLocks noChangeShapeType="1"/>
          </p:cNvSpPr>
          <p:nvPr/>
        </p:nvSpPr>
        <p:spPr bwMode="auto">
          <a:xfrm>
            <a:off x="4997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7" name="Line 81"/>
          <p:cNvSpPr>
            <a:spLocks noChangeShapeType="1"/>
          </p:cNvSpPr>
          <p:nvPr/>
        </p:nvSpPr>
        <p:spPr bwMode="auto">
          <a:xfrm>
            <a:off x="5072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8" name="Line 82"/>
          <p:cNvSpPr>
            <a:spLocks noChangeShapeType="1"/>
          </p:cNvSpPr>
          <p:nvPr/>
        </p:nvSpPr>
        <p:spPr bwMode="auto">
          <a:xfrm>
            <a:off x="5148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9" name="Line 83"/>
          <p:cNvSpPr>
            <a:spLocks noChangeShapeType="1"/>
          </p:cNvSpPr>
          <p:nvPr/>
        </p:nvSpPr>
        <p:spPr bwMode="auto">
          <a:xfrm>
            <a:off x="52244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0" name="Line 84"/>
          <p:cNvSpPr>
            <a:spLocks noChangeShapeType="1"/>
          </p:cNvSpPr>
          <p:nvPr/>
        </p:nvSpPr>
        <p:spPr bwMode="auto">
          <a:xfrm>
            <a:off x="53006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1" name="Line 85"/>
          <p:cNvSpPr>
            <a:spLocks noChangeShapeType="1"/>
          </p:cNvSpPr>
          <p:nvPr/>
        </p:nvSpPr>
        <p:spPr bwMode="auto">
          <a:xfrm>
            <a:off x="53768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2" name="Line 86"/>
          <p:cNvSpPr>
            <a:spLocks noChangeShapeType="1"/>
          </p:cNvSpPr>
          <p:nvPr/>
        </p:nvSpPr>
        <p:spPr bwMode="auto">
          <a:xfrm>
            <a:off x="5453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3" name="Line 87"/>
          <p:cNvSpPr>
            <a:spLocks noChangeShapeType="1"/>
          </p:cNvSpPr>
          <p:nvPr/>
        </p:nvSpPr>
        <p:spPr bwMode="auto">
          <a:xfrm>
            <a:off x="5529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4" name="Line 88"/>
          <p:cNvSpPr>
            <a:spLocks noChangeShapeType="1"/>
          </p:cNvSpPr>
          <p:nvPr/>
        </p:nvSpPr>
        <p:spPr bwMode="auto">
          <a:xfrm>
            <a:off x="56054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5" name="Line 89"/>
          <p:cNvSpPr>
            <a:spLocks noChangeShapeType="1"/>
          </p:cNvSpPr>
          <p:nvPr/>
        </p:nvSpPr>
        <p:spPr bwMode="auto">
          <a:xfrm>
            <a:off x="56816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6" name="Line 90"/>
          <p:cNvSpPr>
            <a:spLocks noChangeShapeType="1"/>
          </p:cNvSpPr>
          <p:nvPr/>
        </p:nvSpPr>
        <p:spPr bwMode="auto">
          <a:xfrm>
            <a:off x="57578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7" name="Line 91"/>
          <p:cNvSpPr>
            <a:spLocks noChangeShapeType="1"/>
          </p:cNvSpPr>
          <p:nvPr/>
        </p:nvSpPr>
        <p:spPr bwMode="auto">
          <a:xfrm>
            <a:off x="5834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8" name="Line 92"/>
          <p:cNvSpPr>
            <a:spLocks noChangeShapeType="1"/>
          </p:cNvSpPr>
          <p:nvPr/>
        </p:nvSpPr>
        <p:spPr bwMode="auto">
          <a:xfrm>
            <a:off x="5910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9" name="Line 93"/>
          <p:cNvSpPr>
            <a:spLocks noChangeShapeType="1"/>
          </p:cNvSpPr>
          <p:nvPr/>
        </p:nvSpPr>
        <p:spPr bwMode="auto">
          <a:xfrm>
            <a:off x="5986463" y="3911600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0" name="Line 94"/>
          <p:cNvSpPr>
            <a:spLocks noChangeShapeType="1"/>
          </p:cNvSpPr>
          <p:nvPr/>
        </p:nvSpPr>
        <p:spPr bwMode="auto">
          <a:xfrm>
            <a:off x="25622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1" name="Line 95"/>
          <p:cNvSpPr>
            <a:spLocks noChangeShapeType="1"/>
          </p:cNvSpPr>
          <p:nvPr/>
        </p:nvSpPr>
        <p:spPr bwMode="auto">
          <a:xfrm>
            <a:off x="26384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2" name="Line 96"/>
          <p:cNvSpPr>
            <a:spLocks noChangeShapeType="1"/>
          </p:cNvSpPr>
          <p:nvPr/>
        </p:nvSpPr>
        <p:spPr bwMode="auto">
          <a:xfrm>
            <a:off x="27146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3" name="Line 97"/>
          <p:cNvSpPr>
            <a:spLocks noChangeShapeType="1"/>
          </p:cNvSpPr>
          <p:nvPr/>
        </p:nvSpPr>
        <p:spPr bwMode="auto">
          <a:xfrm>
            <a:off x="27908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4" name="Line 98"/>
          <p:cNvSpPr>
            <a:spLocks noChangeShapeType="1"/>
          </p:cNvSpPr>
          <p:nvPr/>
        </p:nvSpPr>
        <p:spPr bwMode="auto">
          <a:xfrm>
            <a:off x="28670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5" name="Line 99"/>
          <p:cNvSpPr>
            <a:spLocks noChangeShapeType="1"/>
          </p:cNvSpPr>
          <p:nvPr/>
        </p:nvSpPr>
        <p:spPr bwMode="auto">
          <a:xfrm>
            <a:off x="29432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6" name="Line 100"/>
          <p:cNvSpPr>
            <a:spLocks noChangeShapeType="1"/>
          </p:cNvSpPr>
          <p:nvPr/>
        </p:nvSpPr>
        <p:spPr bwMode="auto">
          <a:xfrm>
            <a:off x="30194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7" name="Line 101"/>
          <p:cNvSpPr>
            <a:spLocks noChangeShapeType="1"/>
          </p:cNvSpPr>
          <p:nvPr/>
        </p:nvSpPr>
        <p:spPr bwMode="auto">
          <a:xfrm>
            <a:off x="30956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8" name="Line 102"/>
          <p:cNvSpPr>
            <a:spLocks noChangeShapeType="1"/>
          </p:cNvSpPr>
          <p:nvPr/>
        </p:nvSpPr>
        <p:spPr bwMode="auto">
          <a:xfrm>
            <a:off x="31718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9" name="Line 103"/>
          <p:cNvSpPr>
            <a:spLocks noChangeShapeType="1"/>
          </p:cNvSpPr>
          <p:nvPr/>
        </p:nvSpPr>
        <p:spPr bwMode="auto">
          <a:xfrm>
            <a:off x="3246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0" name="Line 104"/>
          <p:cNvSpPr>
            <a:spLocks noChangeShapeType="1"/>
          </p:cNvSpPr>
          <p:nvPr/>
        </p:nvSpPr>
        <p:spPr bwMode="auto">
          <a:xfrm>
            <a:off x="3322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1" name="Line 105"/>
          <p:cNvSpPr>
            <a:spLocks noChangeShapeType="1"/>
          </p:cNvSpPr>
          <p:nvPr/>
        </p:nvSpPr>
        <p:spPr bwMode="auto">
          <a:xfrm>
            <a:off x="33988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2" name="Line 106"/>
          <p:cNvSpPr>
            <a:spLocks noChangeShapeType="1"/>
          </p:cNvSpPr>
          <p:nvPr/>
        </p:nvSpPr>
        <p:spPr bwMode="auto">
          <a:xfrm>
            <a:off x="34750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3" name="Line 107"/>
          <p:cNvSpPr>
            <a:spLocks noChangeShapeType="1"/>
          </p:cNvSpPr>
          <p:nvPr/>
        </p:nvSpPr>
        <p:spPr bwMode="auto">
          <a:xfrm>
            <a:off x="35512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4" name="Line 108"/>
          <p:cNvSpPr>
            <a:spLocks noChangeShapeType="1"/>
          </p:cNvSpPr>
          <p:nvPr/>
        </p:nvSpPr>
        <p:spPr bwMode="auto">
          <a:xfrm>
            <a:off x="3627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5" name="Line 109"/>
          <p:cNvSpPr>
            <a:spLocks noChangeShapeType="1"/>
          </p:cNvSpPr>
          <p:nvPr/>
        </p:nvSpPr>
        <p:spPr bwMode="auto">
          <a:xfrm>
            <a:off x="3703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6" name="Line 110"/>
          <p:cNvSpPr>
            <a:spLocks noChangeShapeType="1"/>
          </p:cNvSpPr>
          <p:nvPr/>
        </p:nvSpPr>
        <p:spPr bwMode="auto">
          <a:xfrm>
            <a:off x="37798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7" name="Line 111"/>
          <p:cNvSpPr>
            <a:spLocks noChangeShapeType="1"/>
          </p:cNvSpPr>
          <p:nvPr/>
        </p:nvSpPr>
        <p:spPr bwMode="auto">
          <a:xfrm>
            <a:off x="38560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8" name="Line 112"/>
          <p:cNvSpPr>
            <a:spLocks noChangeShapeType="1"/>
          </p:cNvSpPr>
          <p:nvPr/>
        </p:nvSpPr>
        <p:spPr bwMode="auto">
          <a:xfrm>
            <a:off x="39322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9" name="Line 113"/>
          <p:cNvSpPr>
            <a:spLocks noChangeShapeType="1"/>
          </p:cNvSpPr>
          <p:nvPr/>
        </p:nvSpPr>
        <p:spPr bwMode="auto">
          <a:xfrm>
            <a:off x="4008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0" name="Line 114"/>
          <p:cNvSpPr>
            <a:spLocks noChangeShapeType="1"/>
          </p:cNvSpPr>
          <p:nvPr/>
        </p:nvSpPr>
        <p:spPr bwMode="auto">
          <a:xfrm>
            <a:off x="4084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1" name="Line 115"/>
          <p:cNvSpPr>
            <a:spLocks noChangeShapeType="1"/>
          </p:cNvSpPr>
          <p:nvPr/>
        </p:nvSpPr>
        <p:spPr bwMode="auto">
          <a:xfrm>
            <a:off x="4159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2" name="Line 116"/>
          <p:cNvSpPr>
            <a:spLocks noChangeShapeType="1"/>
          </p:cNvSpPr>
          <p:nvPr/>
        </p:nvSpPr>
        <p:spPr bwMode="auto">
          <a:xfrm>
            <a:off x="4235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3" name="Line 117"/>
          <p:cNvSpPr>
            <a:spLocks noChangeShapeType="1"/>
          </p:cNvSpPr>
          <p:nvPr/>
        </p:nvSpPr>
        <p:spPr bwMode="auto">
          <a:xfrm>
            <a:off x="43116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4" name="Line 118"/>
          <p:cNvSpPr>
            <a:spLocks noChangeShapeType="1"/>
          </p:cNvSpPr>
          <p:nvPr/>
        </p:nvSpPr>
        <p:spPr bwMode="auto">
          <a:xfrm>
            <a:off x="43878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5" name="Line 119"/>
          <p:cNvSpPr>
            <a:spLocks noChangeShapeType="1"/>
          </p:cNvSpPr>
          <p:nvPr/>
        </p:nvSpPr>
        <p:spPr bwMode="auto">
          <a:xfrm>
            <a:off x="44640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6" name="Line 120"/>
          <p:cNvSpPr>
            <a:spLocks noChangeShapeType="1"/>
          </p:cNvSpPr>
          <p:nvPr/>
        </p:nvSpPr>
        <p:spPr bwMode="auto">
          <a:xfrm>
            <a:off x="4540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7" name="Line 121"/>
          <p:cNvSpPr>
            <a:spLocks noChangeShapeType="1"/>
          </p:cNvSpPr>
          <p:nvPr/>
        </p:nvSpPr>
        <p:spPr bwMode="auto">
          <a:xfrm>
            <a:off x="4616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8" name="Line 122"/>
          <p:cNvSpPr>
            <a:spLocks noChangeShapeType="1"/>
          </p:cNvSpPr>
          <p:nvPr/>
        </p:nvSpPr>
        <p:spPr bwMode="auto">
          <a:xfrm>
            <a:off x="46926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9" name="Line 123"/>
          <p:cNvSpPr>
            <a:spLocks noChangeShapeType="1"/>
          </p:cNvSpPr>
          <p:nvPr/>
        </p:nvSpPr>
        <p:spPr bwMode="auto">
          <a:xfrm>
            <a:off x="47688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0" name="Line 124"/>
          <p:cNvSpPr>
            <a:spLocks noChangeShapeType="1"/>
          </p:cNvSpPr>
          <p:nvPr/>
        </p:nvSpPr>
        <p:spPr bwMode="auto">
          <a:xfrm>
            <a:off x="48450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1" name="Line 125"/>
          <p:cNvSpPr>
            <a:spLocks noChangeShapeType="1"/>
          </p:cNvSpPr>
          <p:nvPr/>
        </p:nvSpPr>
        <p:spPr bwMode="auto">
          <a:xfrm>
            <a:off x="4921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2" name="Line 126"/>
          <p:cNvSpPr>
            <a:spLocks noChangeShapeType="1"/>
          </p:cNvSpPr>
          <p:nvPr/>
        </p:nvSpPr>
        <p:spPr bwMode="auto">
          <a:xfrm>
            <a:off x="4997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3" name="Line 127"/>
          <p:cNvSpPr>
            <a:spLocks noChangeShapeType="1"/>
          </p:cNvSpPr>
          <p:nvPr/>
        </p:nvSpPr>
        <p:spPr bwMode="auto">
          <a:xfrm>
            <a:off x="5072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4" name="Line 128"/>
          <p:cNvSpPr>
            <a:spLocks noChangeShapeType="1"/>
          </p:cNvSpPr>
          <p:nvPr/>
        </p:nvSpPr>
        <p:spPr bwMode="auto">
          <a:xfrm>
            <a:off x="5148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5" name="Line 129"/>
          <p:cNvSpPr>
            <a:spLocks noChangeShapeType="1"/>
          </p:cNvSpPr>
          <p:nvPr/>
        </p:nvSpPr>
        <p:spPr bwMode="auto">
          <a:xfrm>
            <a:off x="52244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6" name="Line 130"/>
          <p:cNvSpPr>
            <a:spLocks noChangeShapeType="1"/>
          </p:cNvSpPr>
          <p:nvPr/>
        </p:nvSpPr>
        <p:spPr bwMode="auto">
          <a:xfrm>
            <a:off x="53006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7" name="Line 131"/>
          <p:cNvSpPr>
            <a:spLocks noChangeShapeType="1"/>
          </p:cNvSpPr>
          <p:nvPr/>
        </p:nvSpPr>
        <p:spPr bwMode="auto">
          <a:xfrm>
            <a:off x="53768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8" name="Line 132"/>
          <p:cNvSpPr>
            <a:spLocks noChangeShapeType="1"/>
          </p:cNvSpPr>
          <p:nvPr/>
        </p:nvSpPr>
        <p:spPr bwMode="auto">
          <a:xfrm>
            <a:off x="5453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9" name="Line 133"/>
          <p:cNvSpPr>
            <a:spLocks noChangeShapeType="1"/>
          </p:cNvSpPr>
          <p:nvPr/>
        </p:nvSpPr>
        <p:spPr bwMode="auto">
          <a:xfrm>
            <a:off x="5529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0" name="Line 134"/>
          <p:cNvSpPr>
            <a:spLocks noChangeShapeType="1"/>
          </p:cNvSpPr>
          <p:nvPr/>
        </p:nvSpPr>
        <p:spPr bwMode="auto">
          <a:xfrm>
            <a:off x="56054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1" name="Line 135"/>
          <p:cNvSpPr>
            <a:spLocks noChangeShapeType="1"/>
          </p:cNvSpPr>
          <p:nvPr/>
        </p:nvSpPr>
        <p:spPr bwMode="auto">
          <a:xfrm>
            <a:off x="56816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2" name="Line 136"/>
          <p:cNvSpPr>
            <a:spLocks noChangeShapeType="1"/>
          </p:cNvSpPr>
          <p:nvPr/>
        </p:nvSpPr>
        <p:spPr bwMode="auto">
          <a:xfrm>
            <a:off x="57578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3" name="Line 137"/>
          <p:cNvSpPr>
            <a:spLocks noChangeShapeType="1"/>
          </p:cNvSpPr>
          <p:nvPr/>
        </p:nvSpPr>
        <p:spPr bwMode="auto">
          <a:xfrm>
            <a:off x="5834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4" name="Line 138"/>
          <p:cNvSpPr>
            <a:spLocks noChangeShapeType="1"/>
          </p:cNvSpPr>
          <p:nvPr/>
        </p:nvSpPr>
        <p:spPr bwMode="auto">
          <a:xfrm>
            <a:off x="5910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5" name="Line 139"/>
          <p:cNvSpPr>
            <a:spLocks noChangeShapeType="1"/>
          </p:cNvSpPr>
          <p:nvPr/>
        </p:nvSpPr>
        <p:spPr bwMode="auto">
          <a:xfrm>
            <a:off x="5986463" y="3290888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6" name="Line 140"/>
          <p:cNvSpPr>
            <a:spLocks noChangeShapeType="1"/>
          </p:cNvSpPr>
          <p:nvPr/>
        </p:nvSpPr>
        <p:spPr bwMode="auto">
          <a:xfrm>
            <a:off x="25622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7" name="Line 141"/>
          <p:cNvSpPr>
            <a:spLocks noChangeShapeType="1"/>
          </p:cNvSpPr>
          <p:nvPr/>
        </p:nvSpPr>
        <p:spPr bwMode="auto">
          <a:xfrm>
            <a:off x="26384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8" name="Line 142"/>
          <p:cNvSpPr>
            <a:spLocks noChangeShapeType="1"/>
          </p:cNvSpPr>
          <p:nvPr/>
        </p:nvSpPr>
        <p:spPr bwMode="auto">
          <a:xfrm>
            <a:off x="27146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9" name="Line 143"/>
          <p:cNvSpPr>
            <a:spLocks noChangeShapeType="1"/>
          </p:cNvSpPr>
          <p:nvPr/>
        </p:nvSpPr>
        <p:spPr bwMode="auto">
          <a:xfrm>
            <a:off x="27908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0" name="Line 144"/>
          <p:cNvSpPr>
            <a:spLocks noChangeShapeType="1"/>
          </p:cNvSpPr>
          <p:nvPr/>
        </p:nvSpPr>
        <p:spPr bwMode="auto">
          <a:xfrm>
            <a:off x="28670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1" name="Line 145"/>
          <p:cNvSpPr>
            <a:spLocks noChangeShapeType="1"/>
          </p:cNvSpPr>
          <p:nvPr/>
        </p:nvSpPr>
        <p:spPr bwMode="auto">
          <a:xfrm>
            <a:off x="29432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2" name="Line 146"/>
          <p:cNvSpPr>
            <a:spLocks noChangeShapeType="1"/>
          </p:cNvSpPr>
          <p:nvPr/>
        </p:nvSpPr>
        <p:spPr bwMode="auto">
          <a:xfrm>
            <a:off x="30194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3" name="Line 147"/>
          <p:cNvSpPr>
            <a:spLocks noChangeShapeType="1"/>
          </p:cNvSpPr>
          <p:nvPr/>
        </p:nvSpPr>
        <p:spPr bwMode="auto">
          <a:xfrm>
            <a:off x="30956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4" name="Line 148"/>
          <p:cNvSpPr>
            <a:spLocks noChangeShapeType="1"/>
          </p:cNvSpPr>
          <p:nvPr/>
        </p:nvSpPr>
        <p:spPr bwMode="auto">
          <a:xfrm>
            <a:off x="31718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5" name="Line 149"/>
          <p:cNvSpPr>
            <a:spLocks noChangeShapeType="1"/>
          </p:cNvSpPr>
          <p:nvPr/>
        </p:nvSpPr>
        <p:spPr bwMode="auto">
          <a:xfrm>
            <a:off x="3246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6" name="Line 150"/>
          <p:cNvSpPr>
            <a:spLocks noChangeShapeType="1"/>
          </p:cNvSpPr>
          <p:nvPr/>
        </p:nvSpPr>
        <p:spPr bwMode="auto">
          <a:xfrm>
            <a:off x="3322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7" name="Line 151"/>
          <p:cNvSpPr>
            <a:spLocks noChangeShapeType="1"/>
          </p:cNvSpPr>
          <p:nvPr/>
        </p:nvSpPr>
        <p:spPr bwMode="auto">
          <a:xfrm>
            <a:off x="33988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8" name="Line 152"/>
          <p:cNvSpPr>
            <a:spLocks noChangeShapeType="1"/>
          </p:cNvSpPr>
          <p:nvPr/>
        </p:nvSpPr>
        <p:spPr bwMode="auto">
          <a:xfrm>
            <a:off x="34750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9" name="Line 153"/>
          <p:cNvSpPr>
            <a:spLocks noChangeShapeType="1"/>
          </p:cNvSpPr>
          <p:nvPr/>
        </p:nvSpPr>
        <p:spPr bwMode="auto">
          <a:xfrm>
            <a:off x="35512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0" name="Line 154"/>
          <p:cNvSpPr>
            <a:spLocks noChangeShapeType="1"/>
          </p:cNvSpPr>
          <p:nvPr/>
        </p:nvSpPr>
        <p:spPr bwMode="auto">
          <a:xfrm>
            <a:off x="3627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1" name="Line 155"/>
          <p:cNvSpPr>
            <a:spLocks noChangeShapeType="1"/>
          </p:cNvSpPr>
          <p:nvPr/>
        </p:nvSpPr>
        <p:spPr bwMode="auto">
          <a:xfrm>
            <a:off x="3703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2" name="Line 156"/>
          <p:cNvSpPr>
            <a:spLocks noChangeShapeType="1"/>
          </p:cNvSpPr>
          <p:nvPr/>
        </p:nvSpPr>
        <p:spPr bwMode="auto">
          <a:xfrm>
            <a:off x="37798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3" name="Line 157"/>
          <p:cNvSpPr>
            <a:spLocks noChangeShapeType="1"/>
          </p:cNvSpPr>
          <p:nvPr/>
        </p:nvSpPr>
        <p:spPr bwMode="auto">
          <a:xfrm>
            <a:off x="38560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4" name="Line 158"/>
          <p:cNvSpPr>
            <a:spLocks noChangeShapeType="1"/>
          </p:cNvSpPr>
          <p:nvPr/>
        </p:nvSpPr>
        <p:spPr bwMode="auto">
          <a:xfrm>
            <a:off x="39322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5" name="Line 159"/>
          <p:cNvSpPr>
            <a:spLocks noChangeShapeType="1"/>
          </p:cNvSpPr>
          <p:nvPr/>
        </p:nvSpPr>
        <p:spPr bwMode="auto">
          <a:xfrm>
            <a:off x="4008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6" name="Line 160"/>
          <p:cNvSpPr>
            <a:spLocks noChangeShapeType="1"/>
          </p:cNvSpPr>
          <p:nvPr/>
        </p:nvSpPr>
        <p:spPr bwMode="auto">
          <a:xfrm>
            <a:off x="4084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7" name="Line 161"/>
          <p:cNvSpPr>
            <a:spLocks noChangeShapeType="1"/>
          </p:cNvSpPr>
          <p:nvPr/>
        </p:nvSpPr>
        <p:spPr bwMode="auto">
          <a:xfrm>
            <a:off x="4159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8" name="Line 162"/>
          <p:cNvSpPr>
            <a:spLocks noChangeShapeType="1"/>
          </p:cNvSpPr>
          <p:nvPr/>
        </p:nvSpPr>
        <p:spPr bwMode="auto">
          <a:xfrm>
            <a:off x="4235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9" name="Line 163"/>
          <p:cNvSpPr>
            <a:spLocks noChangeShapeType="1"/>
          </p:cNvSpPr>
          <p:nvPr/>
        </p:nvSpPr>
        <p:spPr bwMode="auto">
          <a:xfrm>
            <a:off x="43116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0" name="Line 164"/>
          <p:cNvSpPr>
            <a:spLocks noChangeShapeType="1"/>
          </p:cNvSpPr>
          <p:nvPr/>
        </p:nvSpPr>
        <p:spPr bwMode="auto">
          <a:xfrm>
            <a:off x="43878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1" name="Line 165"/>
          <p:cNvSpPr>
            <a:spLocks noChangeShapeType="1"/>
          </p:cNvSpPr>
          <p:nvPr/>
        </p:nvSpPr>
        <p:spPr bwMode="auto">
          <a:xfrm>
            <a:off x="44640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2" name="Line 166"/>
          <p:cNvSpPr>
            <a:spLocks noChangeShapeType="1"/>
          </p:cNvSpPr>
          <p:nvPr/>
        </p:nvSpPr>
        <p:spPr bwMode="auto">
          <a:xfrm>
            <a:off x="4540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3" name="Line 167"/>
          <p:cNvSpPr>
            <a:spLocks noChangeShapeType="1"/>
          </p:cNvSpPr>
          <p:nvPr/>
        </p:nvSpPr>
        <p:spPr bwMode="auto">
          <a:xfrm>
            <a:off x="4616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4" name="Line 168"/>
          <p:cNvSpPr>
            <a:spLocks noChangeShapeType="1"/>
          </p:cNvSpPr>
          <p:nvPr/>
        </p:nvSpPr>
        <p:spPr bwMode="auto">
          <a:xfrm>
            <a:off x="46926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5" name="Line 169"/>
          <p:cNvSpPr>
            <a:spLocks noChangeShapeType="1"/>
          </p:cNvSpPr>
          <p:nvPr/>
        </p:nvSpPr>
        <p:spPr bwMode="auto">
          <a:xfrm>
            <a:off x="47688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6" name="Line 170"/>
          <p:cNvSpPr>
            <a:spLocks noChangeShapeType="1"/>
          </p:cNvSpPr>
          <p:nvPr/>
        </p:nvSpPr>
        <p:spPr bwMode="auto">
          <a:xfrm>
            <a:off x="48450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7" name="Line 171"/>
          <p:cNvSpPr>
            <a:spLocks noChangeShapeType="1"/>
          </p:cNvSpPr>
          <p:nvPr/>
        </p:nvSpPr>
        <p:spPr bwMode="auto">
          <a:xfrm>
            <a:off x="4921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8" name="Line 172"/>
          <p:cNvSpPr>
            <a:spLocks noChangeShapeType="1"/>
          </p:cNvSpPr>
          <p:nvPr/>
        </p:nvSpPr>
        <p:spPr bwMode="auto">
          <a:xfrm>
            <a:off x="4997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9" name="Line 173"/>
          <p:cNvSpPr>
            <a:spLocks noChangeShapeType="1"/>
          </p:cNvSpPr>
          <p:nvPr/>
        </p:nvSpPr>
        <p:spPr bwMode="auto">
          <a:xfrm>
            <a:off x="5072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0" name="Line 174"/>
          <p:cNvSpPr>
            <a:spLocks noChangeShapeType="1"/>
          </p:cNvSpPr>
          <p:nvPr/>
        </p:nvSpPr>
        <p:spPr bwMode="auto">
          <a:xfrm>
            <a:off x="5148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1" name="Line 175"/>
          <p:cNvSpPr>
            <a:spLocks noChangeShapeType="1"/>
          </p:cNvSpPr>
          <p:nvPr/>
        </p:nvSpPr>
        <p:spPr bwMode="auto">
          <a:xfrm>
            <a:off x="52244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2" name="Line 176"/>
          <p:cNvSpPr>
            <a:spLocks noChangeShapeType="1"/>
          </p:cNvSpPr>
          <p:nvPr/>
        </p:nvSpPr>
        <p:spPr bwMode="auto">
          <a:xfrm>
            <a:off x="53006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3" name="Line 177"/>
          <p:cNvSpPr>
            <a:spLocks noChangeShapeType="1"/>
          </p:cNvSpPr>
          <p:nvPr/>
        </p:nvSpPr>
        <p:spPr bwMode="auto">
          <a:xfrm>
            <a:off x="53768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4" name="Line 178"/>
          <p:cNvSpPr>
            <a:spLocks noChangeShapeType="1"/>
          </p:cNvSpPr>
          <p:nvPr/>
        </p:nvSpPr>
        <p:spPr bwMode="auto">
          <a:xfrm>
            <a:off x="5453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5" name="Line 179"/>
          <p:cNvSpPr>
            <a:spLocks noChangeShapeType="1"/>
          </p:cNvSpPr>
          <p:nvPr/>
        </p:nvSpPr>
        <p:spPr bwMode="auto">
          <a:xfrm>
            <a:off x="5529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6" name="Line 180"/>
          <p:cNvSpPr>
            <a:spLocks noChangeShapeType="1"/>
          </p:cNvSpPr>
          <p:nvPr/>
        </p:nvSpPr>
        <p:spPr bwMode="auto">
          <a:xfrm>
            <a:off x="56054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7" name="Line 181"/>
          <p:cNvSpPr>
            <a:spLocks noChangeShapeType="1"/>
          </p:cNvSpPr>
          <p:nvPr/>
        </p:nvSpPr>
        <p:spPr bwMode="auto">
          <a:xfrm>
            <a:off x="56816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8" name="Line 182"/>
          <p:cNvSpPr>
            <a:spLocks noChangeShapeType="1"/>
          </p:cNvSpPr>
          <p:nvPr/>
        </p:nvSpPr>
        <p:spPr bwMode="auto">
          <a:xfrm>
            <a:off x="57578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9" name="Line 183"/>
          <p:cNvSpPr>
            <a:spLocks noChangeShapeType="1"/>
          </p:cNvSpPr>
          <p:nvPr/>
        </p:nvSpPr>
        <p:spPr bwMode="auto">
          <a:xfrm>
            <a:off x="5834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0" name="Line 184"/>
          <p:cNvSpPr>
            <a:spLocks noChangeShapeType="1"/>
          </p:cNvSpPr>
          <p:nvPr/>
        </p:nvSpPr>
        <p:spPr bwMode="auto">
          <a:xfrm>
            <a:off x="5910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1" name="Line 185"/>
          <p:cNvSpPr>
            <a:spLocks noChangeShapeType="1"/>
          </p:cNvSpPr>
          <p:nvPr/>
        </p:nvSpPr>
        <p:spPr bwMode="auto">
          <a:xfrm>
            <a:off x="5986463" y="2670175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2" name="Line 186"/>
          <p:cNvSpPr>
            <a:spLocks noChangeShapeType="1"/>
          </p:cNvSpPr>
          <p:nvPr/>
        </p:nvSpPr>
        <p:spPr bwMode="auto">
          <a:xfrm>
            <a:off x="25622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3" name="Line 187"/>
          <p:cNvSpPr>
            <a:spLocks noChangeShapeType="1"/>
          </p:cNvSpPr>
          <p:nvPr/>
        </p:nvSpPr>
        <p:spPr bwMode="auto">
          <a:xfrm>
            <a:off x="26384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4" name="Line 188"/>
          <p:cNvSpPr>
            <a:spLocks noChangeShapeType="1"/>
          </p:cNvSpPr>
          <p:nvPr/>
        </p:nvSpPr>
        <p:spPr bwMode="auto">
          <a:xfrm>
            <a:off x="27146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5" name="Line 189"/>
          <p:cNvSpPr>
            <a:spLocks noChangeShapeType="1"/>
          </p:cNvSpPr>
          <p:nvPr/>
        </p:nvSpPr>
        <p:spPr bwMode="auto">
          <a:xfrm>
            <a:off x="27908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6" name="Line 190"/>
          <p:cNvSpPr>
            <a:spLocks noChangeShapeType="1"/>
          </p:cNvSpPr>
          <p:nvPr/>
        </p:nvSpPr>
        <p:spPr bwMode="auto">
          <a:xfrm>
            <a:off x="28670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7" name="Line 191"/>
          <p:cNvSpPr>
            <a:spLocks noChangeShapeType="1"/>
          </p:cNvSpPr>
          <p:nvPr/>
        </p:nvSpPr>
        <p:spPr bwMode="auto">
          <a:xfrm>
            <a:off x="29432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8" name="Line 192"/>
          <p:cNvSpPr>
            <a:spLocks noChangeShapeType="1"/>
          </p:cNvSpPr>
          <p:nvPr/>
        </p:nvSpPr>
        <p:spPr bwMode="auto">
          <a:xfrm>
            <a:off x="30194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9" name="Line 193"/>
          <p:cNvSpPr>
            <a:spLocks noChangeShapeType="1"/>
          </p:cNvSpPr>
          <p:nvPr/>
        </p:nvSpPr>
        <p:spPr bwMode="auto">
          <a:xfrm>
            <a:off x="30956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0" name="Line 194"/>
          <p:cNvSpPr>
            <a:spLocks noChangeShapeType="1"/>
          </p:cNvSpPr>
          <p:nvPr/>
        </p:nvSpPr>
        <p:spPr bwMode="auto">
          <a:xfrm>
            <a:off x="31718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1" name="Line 195"/>
          <p:cNvSpPr>
            <a:spLocks noChangeShapeType="1"/>
          </p:cNvSpPr>
          <p:nvPr/>
        </p:nvSpPr>
        <p:spPr bwMode="auto">
          <a:xfrm>
            <a:off x="3246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2" name="Line 196"/>
          <p:cNvSpPr>
            <a:spLocks noChangeShapeType="1"/>
          </p:cNvSpPr>
          <p:nvPr/>
        </p:nvSpPr>
        <p:spPr bwMode="auto">
          <a:xfrm>
            <a:off x="3322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3" name="Line 197"/>
          <p:cNvSpPr>
            <a:spLocks noChangeShapeType="1"/>
          </p:cNvSpPr>
          <p:nvPr/>
        </p:nvSpPr>
        <p:spPr bwMode="auto">
          <a:xfrm>
            <a:off x="33988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4" name="Line 198"/>
          <p:cNvSpPr>
            <a:spLocks noChangeShapeType="1"/>
          </p:cNvSpPr>
          <p:nvPr/>
        </p:nvSpPr>
        <p:spPr bwMode="auto">
          <a:xfrm>
            <a:off x="34750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5" name="Line 199"/>
          <p:cNvSpPr>
            <a:spLocks noChangeShapeType="1"/>
          </p:cNvSpPr>
          <p:nvPr/>
        </p:nvSpPr>
        <p:spPr bwMode="auto">
          <a:xfrm>
            <a:off x="35512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6" name="Line 200"/>
          <p:cNvSpPr>
            <a:spLocks noChangeShapeType="1"/>
          </p:cNvSpPr>
          <p:nvPr/>
        </p:nvSpPr>
        <p:spPr bwMode="auto">
          <a:xfrm>
            <a:off x="3627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7" name="Line 201"/>
          <p:cNvSpPr>
            <a:spLocks noChangeShapeType="1"/>
          </p:cNvSpPr>
          <p:nvPr/>
        </p:nvSpPr>
        <p:spPr bwMode="auto">
          <a:xfrm>
            <a:off x="3703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8" name="Line 202"/>
          <p:cNvSpPr>
            <a:spLocks noChangeShapeType="1"/>
          </p:cNvSpPr>
          <p:nvPr/>
        </p:nvSpPr>
        <p:spPr bwMode="auto">
          <a:xfrm>
            <a:off x="37798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9" name="Line 203"/>
          <p:cNvSpPr>
            <a:spLocks noChangeShapeType="1"/>
          </p:cNvSpPr>
          <p:nvPr/>
        </p:nvSpPr>
        <p:spPr bwMode="auto">
          <a:xfrm>
            <a:off x="38560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0" name="Line 204"/>
          <p:cNvSpPr>
            <a:spLocks noChangeShapeType="1"/>
          </p:cNvSpPr>
          <p:nvPr/>
        </p:nvSpPr>
        <p:spPr bwMode="auto">
          <a:xfrm>
            <a:off x="39322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1" name="Line 205"/>
          <p:cNvSpPr>
            <a:spLocks noChangeShapeType="1"/>
          </p:cNvSpPr>
          <p:nvPr/>
        </p:nvSpPr>
        <p:spPr bwMode="auto">
          <a:xfrm>
            <a:off x="4008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2" name="Line 206"/>
          <p:cNvSpPr>
            <a:spLocks noChangeShapeType="1"/>
          </p:cNvSpPr>
          <p:nvPr/>
        </p:nvSpPr>
        <p:spPr bwMode="auto">
          <a:xfrm>
            <a:off x="4084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3" name="Line 207"/>
          <p:cNvSpPr>
            <a:spLocks noChangeShapeType="1"/>
          </p:cNvSpPr>
          <p:nvPr/>
        </p:nvSpPr>
        <p:spPr bwMode="auto">
          <a:xfrm>
            <a:off x="4159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4" name="Line 208"/>
          <p:cNvSpPr>
            <a:spLocks noChangeShapeType="1"/>
          </p:cNvSpPr>
          <p:nvPr/>
        </p:nvSpPr>
        <p:spPr bwMode="auto">
          <a:xfrm>
            <a:off x="4235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5" name="Line 209"/>
          <p:cNvSpPr>
            <a:spLocks noChangeShapeType="1"/>
          </p:cNvSpPr>
          <p:nvPr/>
        </p:nvSpPr>
        <p:spPr bwMode="auto">
          <a:xfrm>
            <a:off x="43116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6" name="Line 210"/>
          <p:cNvSpPr>
            <a:spLocks noChangeShapeType="1"/>
          </p:cNvSpPr>
          <p:nvPr/>
        </p:nvSpPr>
        <p:spPr bwMode="auto">
          <a:xfrm>
            <a:off x="43878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7" name="Line 211"/>
          <p:cNvSpPr>
            <a:spLocks noChangeShapeType="1"/>
          </p:cNvSpPr>
          <p:nvPr/>
        </p:nvSpPr>
        <p:spPr bwMode="auto">
          <a:xfrm>
            <a:off x="44640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8" name="Line 212"/>
          <p:cNvSpPr>
            <a:spLocks noChangeShapeType="1"/>
          </p:cNvSpPr>
          <p:nvPr/>
        </p:nvSpPr>
        <p:spPr bwMode="auto">
          <a:xfrm>
            <a:off x="4540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9" name="Line 213"/>
          <p:cNvSpPr>
            <a:spLocks noChangeShapeType="1"/>
          </p:cNvSpPr>
          <p:nvPr/>
        </p:nvSpPr>
        <p:spPr bwMode="auto">
          <a:xfrm>
            <a:off x="4616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0" name="Line 214"/>
          <p:cNvSpPr>
            <a:spLocks noChangeShapeType="1"/>
          </p:cNvSpPr>
          <p:nvPr/>
        </p:nvSpPr>
        <p:spPr bwMode="auto">
          <a:xfrm>
            <a:off x="46926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1" name="Line 215"/>
          <p:cNvSpPr>
            <a:spLocks noChangeShapeType="1"/>
          </p:cNvSpPr>
          <p:nvPr/>
        </p:nvSpPr>
        <p:spPr bwMode="auto">
          <a:xfrm>
            <a:off x="47688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2" name="Line 216"/>
          <p:cNvSpPr>
            <a:spLocks noChangeShapeType="1"/>
          </p:cNvSpPr>
          <p:nvPr/>
        </p:nvSpPr>
        <p:spPr bwMode="auto">
          <a:xfrm>
            <a:off x="48450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3" name="Line 217"/>
          <p:cNvSpPr>
            <a:spLocks noChangeShapeType="1"/>
          </p:cNvSpPr>
          <p:nvPr/>
        </p:nvSpPr>
        <p:spPr bwMode="auto">
          <a:xfrm>
            <a:off x="4921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4" name="Line 218"/>
          <p:cNvSpPr>
            <a:spLocks noChangeShapeType="1"/>
          </p:cNvSpPr>
          <p:nvPr/>
        </p:nvSpPr>
        <p:spPr bwMode="auto">
          <a:xfrm>
            <a:off x="4997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5" name="Line 219"/>
          <p:cNvSpPr>
            <a:spLocks noChangeShapeType="1"/>
          </p:cNvSpPr>
          <p:nvPr/>
        </p:nvSpPr>
        <p:spPr bwMode="auto">
          <a:xfrm>
            <a:off x="5072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6" name="Line 220"/>
          <p:cNvSpPr>
            <a:spLocks noChangeShapeType="1"/>
          </p:cNvSpPr>
          <p:nvPr/>
        </p:nvSpPr>
        <p:spPr bwMode="auto">
          <a:xfrm>
            <a:off x="5148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7" name="Line 221"/>
          <p:cNvSpPr>
            <a:spLocks noChangeShapeType="1"/>
          </p:cNvSpPr>
          <p:nvPr/>
        </p:nvSpPr>
        <p:spPr bwMode="auto">
          <a:xfrm>
            <a:off x="52244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8" name="Line 222"/>
          <p:cNvSpPr>
            <a:spLocks noChangeShapeType="1"/>
          </p:cNvSpPr>
          <p:nvPr/>
        </p:nvSpPr>
        <p:spPr bwMode="auto">
          <a:xfrm>
            <a:off x="53006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9" name="Line 223"/>
          <p:cNvSpPr>
            <a:spLocks noChangeShapeType="1"/>
          </p:cNvSpPr>
          <p:nvPr/>
        </p:nvSpPr>
        <p:spPr bwMode="auto">
          <a:xfrm>
            <a:off x="53768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0" name="Line 224"/>
          <p:cNvSpPr>
            <a:spLocks noChangeShapeType="1"/>
          </p:cNvSpPr>
          <p:nvPr/>
        </p:nvSpPr>
        <p:spPr bwMode="auto">
          <a:xfrm>
            <a:off x="5453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1" name="Line 225"/>
          <p:cNvSpPr>
            <a:spLocks noChangeShapeType="1"/>
          </p:cNvSpPr>
          <p:nvPr/>
        </p:nvSpPr>
        <p:spPr bwMode="auto">
          <a:xfrm>
            <a:off x="5529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2" name="Line 226"/>
          <p:cNvSpPr>
            <a:spLocks noChangeShapeType="1"/>
          </p:cNvSpPr>
          <p:nvPr/>
        </p:nvSpPr>
        <p:spPr bwMode="auto">
          <a:xfrm>
            <a:off x="56054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3" name="Line 227"/>
          <p:cNvSpPr>
            <a:spLocks noChangeShapeType="1"/>
          </p:cNvSpPr>
          <p:nvPr/>
        </p:nvSpPr>
        <p:spPr bwMode="auto">
          <a:xfrm>
            <a:off x="56816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4" name="Line 228"/>
          <p:cNvSpPr>
            <a:spLocks noChangeShapeType="1"/>
          </p:cNvSpPr>
          <p:nvPr/>
        </p:nvSpPr>
        <p:spPr bwMode="auto">
          <a:xfrm>
            <a:off x="57578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5" name="Line 229"/>
          <p:cNvSpPr>
            <a:spLocks noChangeShapeType="1"/>
          </p:cNvSpPr>
          <p:nvPr/>
        </p:nvSpPr>
        <p:spPr bwMode="auto">
          <a:xfrm>
            <a:off x="5834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6" name="Line 230"/>
          <p:cNvSpPr>
            <a:spLocks noChangeShapeType="1"/>
          </p:cNvSpPr>
          <p:nvPr/>
        </p:nvSpPr>
        <p:spPr bwMode="auto">
          <a:xfrm>
            <a:off x="5910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7" name="Line 231"/>
          <p:cNvSpPr>
            <a:spLocks noChangeShapeType="1"/>
          </p:cNvSpPr>
          <p:nvPr/>
        </p:nvSpPr>
        <p:spPr bwMode="auto">
          <a:xfrm>
            <a:off x="5986463" y="2049463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8" name="Line 232"/>
          <p:cNvSpPr>
            <a:spLocks noChangeShapeType="1"/>
          </p:cNvSpPr>
          <p:nvPr/>
        </p:nvSpPr>
        <p:spPr bwMode="auto">
          <a:xfrm flipV="1">
            <a:off x="2562225" y="2049463"/>
            <a:ext cx="0" cy="3103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9" name="Line 233"/>
          <p:cNvSpPr>
            <a:spLocks noChangeShapeType="1"/>
          </p:cNvSpPr>
          <p:nvPr/>
        </p:nvSpPr>
        <p:spPr bwMode="auto">
          <a:xfrm>
            <a:off x="2524125" y="5153025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0" name="Line 234"/>
          <p:cNvSpPr>
            <a:spLocks noChangeShapeType="1"/>
          </p:cNvSpPr>
          <p:nvPr/>
        </p:nvSpPr>
        <p:spPr bwMode="auto">
          <a:xfrm>
            <a:off x="2524125" y="4532313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1" name="Line 235"/>
          <p:cNvSpPr>
            <a:spLocks noChangeShapeType="1"/>
          </p:cNvSpPr>
          <p:nvPr/>
        </p:nvSpPr>
        <p:spPr bwMode="auto">
          <a:xfrm>
            <a:off x="2524125" y="391160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2" name="Line 236"/>
          <p:cNvSpPr>
            <a:spLocks noChangeShapeType="1"/>
          </p:cNvSpPr>
          <p:nvPr/>
        </p:nvSpPr>
        <p:spPr bwMode="auto">
          <a:xfrm>
            <a:off x="2524125" y="3290888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3" name="Line 237"/>
          <p:cNvSpPr>
            <a:spLocks noChangeShapeType="1"/>
          </p:cNvSpPr>
          <p:nvPr/>
        </p:nvSpPr>
        <p:spPr bwMode="auto">
          <a:xfrm>
            <a:off x="2524125" y="2670175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4" name="Line 238"/>
          <p:cNvSpPr>
            <a:spLocks noChangeShapeType="1"/>
          </p:cNvSpPr>
          <p:nvPr/>
        </p:nvSpPr>
        <p:spPr bwMode="auto">
          <a:xfrm>
            <a:off x="2524125" y="2049463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5" name="Line 239"/>
          <p:cNvSpPr>
            <a:spLocks noChangeShapeType="1"/>
          </p:cNvSpPr>
          <p:nvPr/>
        </p:nvSpPr>
        <p:spPr bwMode="auto">
          <a:xfrm>
            <a:off x="2562225" y="5153025"/>
            <a:ext cx="3435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6" name="Line 240"/>
          <p:cNvSpPr>
            <a:spLocks noChangeShapeType="1"/>
          </p:cNvSpPr>
          <p:nvPr/>
        </p:nvSpPr>
        <p:spPr bwMode="auto">
          <a:xfrm flipV="1">
            <a:off x="2562225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7" name="Line 241"/>
          <p:cNvSpPr>
            <a:spLocks noChangeShapeType="1"/>
          </p:cNvSpPr>
          <p:nvPr/>
        </p:nvSpPr>
        <p:spPr bwMode="auto">
          <a:xfrm flipV="1">
            <a:off x="3424238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8" name="Line 242"/>
          <p:cNvSpPr>
            <a:spLocks noChangeShapeType="1"/>
          </p:cNvSpPr>
          <p:nvPr/>
        </p:nvSpPr>
        <p:spPr bwMode="auto">
          <a:xfrm flipV="1">
            <a:off x="4286250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9" name="Line 243"/>
          <p:cNvSpPr>
            <a:spLocks noChangeShapeType="1"/>
          </p:cNvSpPr>
          <p:nvPr/>
        </p:nvSpPr>
        <p:spPr bwMode="auto">
          <a:xfrm flipV="1">
            <a:off x="5135563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0" name="Line 244"/>
          <p:cNvSpPr>
            <a:spLocks noChangeShapeType="1"/>
          </p:cNvSpPr>
          <p:nvPr/>
        </p:nvSpPr>
        <p:spPr bwMode="auto">
          <a:xfrm flipV="1">
            <a:off x="5997575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1" name="Line 245"/>
          <p:cNvSpPr>
            <a:spLocks noChangeShapeType="1"/>
          </p:cNvSpPr>
          <p:nvPr/>
        </p:nvSpPr>
        <p:spPr bwMode="auto">
          <a:xfrm>
            <a:off x="2562225" y="3278188"/>
            <a:ext cx="862013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2" name="Line 246"/>
          <p:cNvSpPr>
            <a:spLocks noChangeShapeType="1"/>
          </p:cNvSpPr>
          <p:nvPr/>
        </p:nvSpPr>
        <p:spPr bwMode="auto">
          <a:xfrm flipV="1">
            <a:off x="3424238" y="3443288"/>
            <a:ext cx="862012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3" name="Line 247"/>
          <p:cNvSpPr>
            <a:spLocks noChangeShapeType="1"/>
          </p:cNvSpPr>
          <p:nvPr/>
        </p:nvSpPr>
        <p:spPr bwMode="auto">
          <a:xfrm flipV="1">
            <a:off x="4286250" y="3089275"/>
            <a:ext cx="849313" cy="354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4" name="Line 248"/>
          <p:cNvSpPr>
            <a:spLocks noChangeShapeType="1"/>
          </p:cNvSpPr>
          <p:nvPr/>
        </p:nvSpPr>
        <p:spPr bwMode="auto">
          <a:xfrm flipV="1">
            <a:off x="5137150" y="2419350"/>
            <a:ext cx="860425" cy="668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5" name="Line 249"/>
          <p:cNvSpPr>
            <a:spLocks noChangeShapeType="1"/>
          </p:cNvSpPr>
          <p:nvPr/>
        </p:nvSpPr>
        <p:spPr bwMode="auto">
          <a:xfrm>
            <a:off x="2570163" y="4089400"/>
            <a:ext cx="8540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6" name="Line 250"/>
          <p:cNvSpPr>
            <a:spLocks noChangeShapeType="1"/>
          </p:cNvSpPr>
          <p:nvPr/>
        </p:nvSpPr>
        <p:spPr bwMode="auto">
          <a:xfrm>
            <a:off x="3424238" y="4254500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7" name="Line 251"/>
          <p:cNvSpPr>
            <a:spLocks noChangeShapeType="1"/>
          </p:cNvSpPr>
          <p:nvPr/>
        </p:nvSpPr>
        <p:spPr bwMode="auto">
          <a:xfrm flipV="1">
            <a:off x="4286250" y="4192588"/>
            <a:ext cx="849313" cy="87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8" name="Line 252"/>
          <p:cNvSpPr>
            <a:spLocks noChangeShapeType="1"/>
          </p:cNvSpPr>
          <p:nvPr/>
        </p:nvSpPr>
        <p:spPr bwMode="auto">
          <a:xfrm flipV="1">
            <a:off x="5135563" y="3976688"/>
            <a:ext cx="862012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9" name="Line 253"/>
          <p:cNvSpPr>
            <a:spLocks noChangeShapeType="1"/>
          </p:cNvSpPr>
          <p:nvPr/>
        </p:nvSpPr>
        <p:spPr bwMode="auto">
          <a:xfrm>
            <a:off x="2562225" y="4659313"/>
            <a:ext cx="862013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0" name="Line 254"/>
          <p:cNvSpPr>
            <a:spLocks noChangeShapeType="1"/>
          </p:cNvSpPr>
          <p:nvPr/>
        </p:nvSpPr>
        <p:spPr bwMode="auto">
          <a:xfrm>
            <a:off x="3424238" y="4799013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1" name="Line 255"/>
          <p:cNvSpPr>
            <a:spLocks noChangeShapeType="1"/>
          </p:cNvSpPr>
          <p:nvPr/>
        </p:nvSpPr>
        <p:spPr bwMode="auto">
          <a:xfrm flipV="1">
            <a:off x="4391025" y="4813300"/>
            <a:ext cx="744538" cy="1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2" name="Line 256"/>
          <p:cNvSpPr>
            <a:spLocks noChangeShapeType="1"/>
          </p:cNvSpPr>
          <p:nvPr/>
        </p:nvSpPr>
        <p:spPr bwMode="auto">
          <a:xfrm flipV="1">
            <a:off x="5156200" y="4749800"/>
            <a:ext cx="841375" cy="61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3" name="Line 257"/>
          <p:cNvSpPr>
            <a:spLocks noChangeShapeType="1"/>
          </p:cNvSpPr>
          <p:nvPr/>
        </p:nvSpPr>
        <p:spPr bwMode="auto">
          <a:xfrm>
            <a:off x="2576513" y="4900613"/>
            <a:ext cx="8477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4" name="Line 258"/>
          <p:cNvSpPr>
            <a:spLocks noChangeShapeType="1"/>
          </p:cNvSpPr>
          <p:nvPr/>
        </p:nvSpPr>
        <p:spPr bwMode="auto">
          <a:xfrm>
            <a:off x="3424238" y="4987925"/>
            <a:ext cx="862012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5" name="Line 259"/>
          <p:cNvSpPr>
            <a:spLocks noChangeShapeType="1"/>
          </p:cNvSpPr>
          <p:nvPr/>
        </p:nvSpPr>
        <p:spPr bwMode="auto">
          <a:xfrm>
            <a:off x="4286250" y="5026025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6" name="Line 260"/>
          <p:cNvSpPr>
            <a:spLocks noChangeShapeType="1"/>
          </p:cNvSpPr>
          <p:nvPr/>
        </p:nvSpPr>
        <p:spPr bwMode="auto">
          <a:xfrm flipV="1">
            <a:off x="5241925" y="5014913"/>
            <a:ext cx="755650" cy="11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7" name="Line 261"/>
          <p:cNvSpPr>
            <a:spLocks noChangeShapeType="1"/>
          </p:cNvSpPr>
          <p:nvPr/>
        </p:nvSpPr>
        <p:spPr bwMode="auto">
          <a:xfrm>
            <a:off x="2562225" y="5013325"/>
            <a:ext cx="862013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8" name="Line 262"/>
          <p:cNvSpPr>
            <a:spLocks noChangeShapeType="1"/>
          </p:cNvSpPr>
          <p:nvPr/>
        </p:nvSpPr>
        <p:spPr bwMode="auto">
          <a:xfrm>
            <a:off x="3424238" y="5064125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9" name="Line 263"/>
          <p:cNvSpPr>
            <a:spLocks noChangeShapeType="1"/>
          </p:cNvSpPr>
          <p:nvPr/>
        </p:nvSpPr>
        <p:spPr bwMode="auto">
          <a:xfrm>
            <a:off x="4286250" y="5089525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20" name="Line 264"/>
          <p:cNvSpPr>
            <a:spLocks noChangeShapeType="1"/>
          </p:cNvSpPr>
          <p:nvPr/>
        </p:nvSpPr>
        <p:spPr bwMode="auto">
          <a:xfrm>
            <a:off x="5135563" y="5089525"/>
            <a:ext cx="862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21" name="Rectangle 265"/>
          <p:cNvSpPr>
            <a:spLocks noChangeArrowheads="1"/>
          </p:cNvSpPr>
          <p:nvPr/>
        </p:nvSpPr>
        <p:spPr bwMode="auto">
          <a:xfrm>
            <a:off x="2530475" y="32464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2" name="Rectangle 266"/>
          <p:cNvSpPr>
            <a:spLocks noChangeArrowheads="1"/>
          </p:cNvSpPr>
          <p:nvPr/>
        </p:nvSpPr>
        <p:spPr bwMode="auto">
          <a:xfrm>
            <a:off x="3392488" y="34623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3" name="Rectangle 267"/>
          <p:cNvSpPr>
            <a:spLocks noChangeArrowheads="1"/>
          </p:cNvSpPr>
          <p:nvPr/>
        </p:nvSpPr>
        <p:spPr bwMode="auto">
          <a:xfrm>
            <a:off x="4254500" y="34115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4" name="Rectangle 268"/>
          <p:cNvSpPr>
            <a:spLocks noChangeArrowheads="1"/>
          </p:cNvSpPr>
          <p:nvPr/>
        </p:nvSpPr>
        <p:spPr bwMode="auto">
          <a:xfrm>
            <a:off x="5103813" y="3057525"/>
            <a:ext cx="63500" cy="61913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5" name="Rectangle 269"/>
          <p:cNvSpPr>
            <a:spLocks noChangeArrowheads="1"/>
          </p:cNvSpPr>
          <p:nvPr/>
        </p:nvSpPr>
        <p:spPr bwMode="auto">
          <a:xfrm>
            <a:off x="5967413" y="2386013"/>
            <a:ext cx="61912" cy="61912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6" name="Rectangle 270"/>
          <p:cNvSpPr>
            <a:spLocks noChangeArrowheads="1"/>
          </p:cNvSpPr>
          <p:nvPr/>
        </p:nvSpPr>
        <p:spPr bwMode="auto">
          <a:xfrm>
            <a:off x="2530475" y="40576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7" name="Rectangle 271"/>
          <p:cNvSpPr>
            <a:spLocks noChangeArrowheads="1"/>
          </p:cNvSpPr>
          <p:nvPr/>
        </p:nvSpPr>
        <p:spPr bwMode="auto">
          <a:xfrm>
            <a:off x="3392488" y="42227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8" name="Rectangle 272"/>
          <p:cNvSpPr>
            <a:spLocks noChangeArrowheads="1"/>
          </p:cNvSpPr>
          <p:nvPr/>
        </p:nvSpPr>
        <p:spPr bwMode="auto">
          <a:xfrm>
            <a:off x="4254500" y="42481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9" name="Rectangle 273"/>
          <p:cNvSpPr>
            <a:spLocks noChangeArrowheads="1"/>
          </p:cNvSpPr>
          <p:nvPr/>
        </p:nvSpPr>
        <p:spPr bwMode="auto">
          <a:xfrm>
            <a:off x="5103813" y="41592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0" name="Rectangle 274"/>
          <p:cNvSpPr>
            <a:spLocks noChangeArrowheads="1"/>
          </p:cNvSpPr>
          <p:nvPr/>
        </p:nvSpPr>
        <p:spPr bwMode="auto">
          <a:xfrm>
            <a:off x="5967413" y="3943350"/>
            <a:ext cx="61912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1" name="Rectangle 275"/>
          <p:cNvSpPr>
            <a:spLocks noChangeArrowheads="1"/>
          </p:cNvSpPr>
          <p:nvPr/>
        </p:nvSpPr>
        <p:spPr bwMode="auto">
          <a:xfrm>
            <a:off x="2530475" y="46275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2" name="Rectangle 276"/>
          <p:cNvSpPr>
            <a:spLocks noChangeArrowheads="1"/>
          </p:cNvSpPr>
          <p:nvPr/>
        </p:nvSpPr>
        <p:spPr bwMode="auto">
          <a:xfrm>
            <a:off x="3392488" y="47672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3" name="Rectangle 277"/>
          <p:cNvSpPr>
            <a:spLocks noChangeArrowheads="1"/>
          </p:cNvSpPr>
          <p:nvPr/>
        </p:nvSpPr>
        <p:spPr bwMode="auto">
          <a:xfrm>
            <a:off x="4254500" y="47926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4" name="Rectangle 278"/>
          <p:cNvSpPr>
            <a:spLocks noChangeArrowheads="1"/>
          </p:cNvSpPr>
          <p:nvPr/>
        </p:nvSpPr>
        <p:spPr bwMode="auto">
          <a:xfrm>
            <a:off x="5103813" y="47799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5" name="Rectangle 279"/>
          <p:cNvSpPr>
            <a:spLocks noChangeArrowheads="1"/>
          </p:cNvSpPr>
          <p:nvPr/>
        </p:nvSpPr>
        <p:spPr bwMode="auto">
          <a:xfrm>
            <a:off x="5967413" y="4716463"/>
            <a:ext cx="61912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6" name="Rectangle 280"/>
          <p:cNvSpPr>
            <a:spLocks noChangeArrowheads="1"/>
          </p:cNvSpPr>
          <p:nvPr/>
        </p:nvSpPr>
        <p:spPr bwMode="auto">
          <a:xfrm>
            <a:off x="2530475" y="4868863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7" name="Rectangle 281"/>
          <p:cNvSpPr>
            <a:spLocks noChangeArrowheads="1"/>
          </p:cNvSpPr>
          <p:nvPr/>
        </p:nvSpPr>
        <p:spPr bwMode="auto">
          <a:xfrm>
            <a:off x="3392488" y="49561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8" name="Rectangle 282"/>
          <p:cNvSpPr>
            <a:spLocks noChangeArrowheads="1"/>
          </p:cNvSpPr>
          <p:nvPr/>
        </p:nvSpPr>
        <p:spPr bwMode="auto">
          <a:xfrm>
            <a:off x="4254500" y="49942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9" name="Rectangle 283"/>
          <p:cNvSpPr>
            <a:spLocks noChangeArrowheads="1"/>
          </p:cNvSpPr>
          <p:nvPr/>
        </p:nvSpPr>
        <p:spPr bwMode="auto">
          <a:xfrm>
            <a:off x="5103813" y="49942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0" name="Rectangle 284"/>
          <p:cNvSpPr>
            <a:spLocks noChangeArrowheads="1"/>
          </p:cNvSpPr>
          <p:nvPr/>
        </p:nvSpPr>
        <p:spPr bwMode="auto">
          <a:xfrm>
            <a:off x="5967413" y="4981575"/>
            <a:ext cx="61912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1" name="Rectangle 285"/>
          <p:cNvSpPr>
            <a:spLocks noChangeArrowheads="1"/>
          </p:cNvSpPr>
          <p:nvPr/>
        </p:nvSpPr>
        <p:spPr bwMode="auto">
          <a:xfrm>
            <a:off x="2530475" y="49815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2" name="Rectangle 286"/>
          <p:cNvSpPr>
            <a:spLocks noChangeArrowheads="1"/>
          </p:cNvSpPr>
          <p:nvPr/>
        </p:nvSpPr>
        <p:spPr bwMode="auto">
          <a:xfrm>
            <a:off x="3392488" y="50323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3" name="Rectangle 287"/>
          <p:cNvSpPr>
            <a:spLocks noChangeArrowheads="1"/>
          </p:cNvSpPr>
          <p:nvPr/>
        </p:nvSpPr>
        <p:spPr bwMode="auto">
          <a:xfrm>
            <a:off x="4254500" y="50577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4" name="Rectangle 288"/>
          <p:cNvSpPr>
            <a:spLocks noChangeArrowheads="1"/>
          </p:cNvSpPr>
          <p:nvPr/>
        </p:nvSpPr>
        <p:spPr bwMode="auto">
          <a:xfrm>
            <a:off x="5103813" y="50577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5" name="Rectangle 289"/>
          <p:cNvSpPr>
            <a:spLocks noChangeArrowheads="1"/>
          </p:cNvSpPr>
          <p:nvPr/>
        </p:nvSpPr>
        <p:spPr bwMode="auto">
          <a:xfrm>
            <a:off x="5967413" y="5057775"/>
            <a:ext cx="61912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04" name="Rectangle 290"/>
          <p:cNvSpPr>
            <a:spLocks noChangeArrowheads="1"/>
          </p:cNvSpPr>
          <p:nvPr/>
        </p:nvSpPr>
        <p:spPr bwMode="auto">
          <a:xfrm>
            <a:off x="6330950" y="1711325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Cache Size (bytes)   </a:t>
            </a:r>
          </a:p>
        </p:txBody>
      </p:sp>
      <p:sp>
        <p:nvSpPr>
          <p:cNvPr id="13605" name="Rectangle 291"/>
          <p:cNvSpPr>
            <a:spLocks noChangeArrowheads="1"/>
          </p:cNvSpPr>
          <p:nvPr/>
        </p:nvSpPr>
        <p:spPr bwMode="auto">
          <a:xfrm>
            <a:off x="1038225" y="3254375"/>
            <a:ext cx="7810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Miss </a:t>
            </a:r>
          </a:p>
        </p:txBody>
      </p:sp>
      <p:sp>
        <p:nvSpPr>
          <p:cNvPr id="13606" name="Rectangle 292"/>
          <p:cNvSpPr>
            <a:spLocks noChangeArrowheads="1"/>
          </p:cNvSpPr>
          <p:nvPr/>
        </p:nvSpPr>
        <p:spPr bwMode="auto">
          <a:xfrm>
            <a:off x="1038225" y="3570288"/>
            <a:ext cx="768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Rate </a:t>
            </a:r>
          </a:p>
        </p:txBody>
      </p:sp>
      <p:sp>
        <p:nvSpPr>
          <p:cNvPr id="13607" name="Rectangle 293"/>
          <p:cNvSpPr>
            <a:spLocks noChangeArrowheads="1"/>
          </p:cNvSpPr>
          <p:nvPr/>
        </p:nvSpPr>
        <p:spPr bwMode="auto">
          <a:xfrm>
            <a:off x="1938338" y="4976813"/>
            <a:ext cx="539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0%</a:t>
            </a:r>
          </a:p>
        </p:txBody>
      </p:sp>
      <p:sp>
        <p:nvSpPr>
          <p:cNvPr id="13608" name="Rectangle 294"/>
          <p:cNvSpPr>
            <a:spLocks noChangeArrowheads="1"/>
          </p:cNvSpPr>
          <p:nvPr/>
        </p:nvSpPr>
        <p:spPr bwMode="auto">
          <a:xfrm>
            <a:off x="1938338" y="4356100"/>
            <a:ext cx="539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5%</a:t>
            </a:r>
          </a:p>
        </p:txBody>
      </p:sp>
      <p:sp>
        <p:nvSpPr>
          <p:cNvPr id="13609" name="Rectangle 295"/>
          <p:cNvSpPr>
            <a:spLocks noChangeArrowheads="1"/>
          </p:cNvSpPr>
          <p:nvPr/>
        </p:nvSpPr>
        <p:spPr bwMode="auto">
          <a:xfrm>
            <a:off x="1773238" y="3722688"/>
            <a:ext cx="666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10%</a:t>
            </a:r>
          </a:p>
        </p:txBody>
      </p:sp>
      <p:sp>
        <p:nvSpPr>
          <p:cNvPr id="13610" name="Rectangle 296"/>
          <p:cNvSpPr>
            <a:spLocks noChangeArrowheads="1"/>
          </p:cNvSpPr>
          <p:nvPr/>
        </p:nvSpPr>
        <p:spPr bwMode="auto">
          <a:xfrm>
            <a:off x="1773238" y="3101975"/>
            <a:ext cx="666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15%</a:t>
            </a:r>
          </a:p>
        </p:txBody>
      </p:sp>
      <p:sp>
        <p:nvSpPr>
          <p:cNvPr id="13611" name="Rectangle 297"/>
          <p:cNvSpPr>
            <a:spLocks noChangeArrowheads="1"/>
          </p:cNvSpPr>
          <p:nvPr/>
        </p:nvSpPr>
        <p:spPr bwMode="auto">
          <a:xfrm>
            <a:off x="1773238" y="2481263"/>
            <a:ext cx="666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20%</a:t>
            </a:r>
          </a:p>
        </p:txBody>
      </p:sp>
      <p:sp>
        <p:nvSpPr>
          <p:cNvPr id="13612" name="Rectangle 298"/>
          <p:cNvSpPr>
            <a:spLocks noChangeArrowheads="1"/>
          </p:cNvSpPr>
          <p:nvPr/>
        </p:nvSpPr>
        <p:spPr bwMode="auto">
          <a:xfrm>
            <a:off x="1773238" y="1860550"/>
            <a:ext cx="666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25%</a:t>
            </a:r>
          </a:p>
        </p:txBody>
      </p:sp>
      <p:sp>
        <p:nvSpPr>
          <p:cNvPr id="13613" name="Rectangle 299"/>
          <p:cNvSpPr>
            <a:spLocks noChangeArrowheads="1"/>
          </p:cNvSpPr>
          <p:nvPr/>
        </p:nvSpPr>
        <p:spPr bwMode="auto">
          <a:xfrm rot="-5400000">
            <a:off x="2336007" y="5337968"/>
            <a:ext cx="463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</a:t>
            </a:r>
          </a:p>
        </p:txBody>
      </p:sp>
      <p:sp>
        <p:nvSpPr>
          <p:cNvPr id="13614" name="Rectangle 300"/>
          <p:cNvSpPr>
            <a:spLocks noChangeArrowheads="1"/>
          </p:cNvSpPr>
          <p:nvPr/>
        </p:nvSpPr>
        <p:spPr bwMode="auto">
          <a:xfrm rot="-5400000">
            <a:off x="3198019" y="5337969"/>
            <a:ext cx="463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32</a:t>
            </a:r>
          </a:p>
        </p:txBody>
      </p:sp>
      <p:sp>
        <p:nvSpPr>
          <p:cNvPr id="13615" name="Rectangle 301"/>
          <p:cNvSpPr>
            <a:spLocks noChangeArrowheads="1"/>
          </p:cNvSpPr>
          <p:nvPr/>
        </p:nvSpPr>
        <p:spPr bwMode="auto">
          <a:xfrm rot="-5400000">
            <a:off x="4047332" y="5337968"/>
            <a:ext cx="463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64</a:t>
            </a:r>
          </a:p>
        </p:txBody>
      </p:sp>
      <p:sp>
        <p:nvSpPr>
          <p:cNvPr id="13616" name="Rectangle 302"/>
          <p:cNvSpPr>
            <a:spLocks noChangeArrowheads="1"/>
          </p:cNvSpPr>
          <p:nvPr/>
        </p:nvSpPr>
        <p:spPr bwMode="auto">
          <a:xfrm rot="-5400000">
            <a:off x="4845844" y="5439569"/>
            <a:ext cx="590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128</a:t>
            </a:r>
          </a:p>
        </p:txBody>
      </p:sp>
      <p:sp>
        <p:nvSpPr>
          <p:cNvPr id="13617" name="Rectangle 303"/>
          <p:cNvSpPr>
            <a:spLocks noChangeArrowheads="1"/>
          </p:cNvSpPr>
          <p:nvPr/>
        </p:nvSpPr>
        <p:spPr bwMode="auto">
          <a:xfrm rot="-5400000">
            <a:off x="5707857" y="5439568"/>
            <a:ext cx="590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256</a:t>
            </a:r>
          </a:p>
        </p:txBody>
      </p:sp>
      <p:sp>
        <p:nvSpPr>
          <p:cNvPr id="2323760" name="Rectangle 304"/>
          <p:cNvSpPr>
            <a:spLocks noChangeArrowheads="1"/>
          </p:cNvSpPr>
          <p:nvPr/>
        </p:nvSpPr>
        <p:spPr bwMode="auto">
          <a:xfrm>
            <a:off x="6461125" y="2271713"/>
            <a:ext cx="1609725" cy="26717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23761" name="Line 305"/>
          <p:cNvSpPr>
            <a:spLocks noChangeShapeType="1"/>
          </p:cNvSpPr>
          <p:nvPr/>
        </p:nvSpPr>
        <p:spPr bwMode="auto">
          <a:xfrm>
            <a:off x="6581775" y="2517775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2" name="Rectangle 306"/>
          <p:cNvSpPr>
            <a:spLocks noChangeArrowheads="1"/>
          </p:cNvSpPr>
          <p:nvPr/>
        </p:nvSpPr>
        <p:spPr bwMode="auto">
          <a:xfrm>
            <a:off x="6854825" y="2486025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1" name="Rectangle 307"/>
          <p:cNvSpPr>
            <a:spLocks noChangeArrowheads="1"/>
          </p:cNvSpPr>
          <p:nvPr/>
        </p:nvSpPr>
        <p:spPr bwMode="auto">
          <a:xfrm>
            <a:off x="7199313" y="2379663"/>
            <a:ext cx="501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1K</a:t>
            </a:r>
          </a:p>
        </p:txBody>
      </p:sp>
      <p:sp>
        <p:nvSpPr>
          <p:cNvPr id="2323764" name="Line 308"/>
          <p:cNvSpPr>
            <a:spLocks noChangeShapeType="1"/>
          </p:cNvSpPr>
          <p:nvPr/>
        </p:nvSpPr>
        <p:spPr bwMode="auto">
          <a:xfrm>
            <a:off x="6581775" y="3038475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5" name="Rectangle 309"/>
          <p:cNvSpPr>
            <a:spLocks noChangeArrowheads="1"/>
          </p:cNvSpPr>
          <p:nvPr/>
        </p:nvSpPr>
        <p:spPr bwMode="auto">
          <a:xfrm>
            <a:off x="6854825" y="3006725"/>
            <a:ext cx="63500" cy="61913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4" name="Rectangle 310"/>
          <p:cNvSpPr>
            <a:spLocks noChangeArrowheads="1"/>
          </p:cNvSpPr>
          <p:nvPr/>
        </p:nvSpPr>
        <p:spPr bwMode="auto">
          <a:xfrm>
            <a:off x="7199313" y="2898775"/>
            <a:ext cx="501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4K</a:t>
            </a:r>
          </a:p>
        </p:txBody>
      </p:sp>
      <p:sp>
        <p:nvSpPr>
          <p:cNvPr id="2323767" name="Line 311"/>
          <p:cNvSpPr>
            <a:spLocks noChangeShapeType="1"/>
          </p:cNvSpPr>
          <p:nvPr/>
        </p:nvSpPr>
        <p:spPr bwMode="auto">
          <a:xfrm>
            <a:off x="6581775" y="3557588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8" name="Rectangle 312"/>
          <p:cNvSpPr>
            <a:spLocks noChangeArrowheads="1"/>
          </p:cNvSpPr>
          <p:nvPr/>
        </p:nvSpPr>
        <p:spPr bwMode="auto">
          <a:xfrm>
            <a:off x="6854825" y="3525838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7" name="Rectangle 313"/>
          <p:cNvSpPr>
            <a:spLocks noChangeArrowheads="1"/>
          </p:cNvSpPr>
          <p:nvPr/>
        </p:nvSpPr>
        <p:spPr bwMode="auto">
          <a:xfrm>
            <a:off x="7199313" y="3419475"/>
            <a:ext cx="628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16K</a:t>
            </a:r>
          </a:p>
        </p:txBody>
      </p:sp>
      <p:sp>
        <p:nvSpPr>
          <p:cNvPr id="2323770" name="Line 314"/>
          <p:cNvSpPr>
            <a:spLocks noChangeShapeType="1"/>
          </p:cNvSpPr>
          <p:nvPr/>
        </p:nvSpPr>
        <p:spPr bwMode="auto">
          <a:xfrm>
            <a:off x="6581775" y="4076700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71" name="Rectangle 315"/>
          <p:cNvSpPr>
            <a:spLocks noChangeArrowheads="1"/>
          </p:cNvSpPr>
          <p:nvPr/>
        </p:nvSpPr>
        <p:spPr bwMode="auto">
          <a:xfrm>
            <a:off x="6854825" y="4044950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30" name="Rectangle 316"/>
          <p:cNvSpPr>
            <a:spLocks noChangeArrowheads="1"/>
          </p:cNvSpPr>
          <p:nvPr/>
        </p:nvSpPr>
        <p:spPr bwMode="auto">
          <a:xfrm>
            <a:off x="7199313" y="3938588"/>
            <a:ext cx="628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64K</a:t>
            </a:r>
          </a:p>
        </p:txBody>
      </p:sp>
      <p:sp>
        <p:nvSpPr>
          <p:cNvPr id="2323773" name="Line 317"/>
          <p:cNvSpPr>
            <a:spLocks noChangeShapeType="1"/>
          </p:cNvSpPr>
          <p:nvPr/>
        </p:nvSpPr>
        <p:spPr bwMode="auto">
          <a:xfrm>
            <a:off x="6581775" y="4595813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74" name="Rectangle 318"/>
          <p:cNvSpPr>
            <a:spLocks noChangeArrowheads="1"/>
          </p:cNvSpPr>
          <p:nvPr/>
        </p:nvSpPr>
        <p:spPr bwMode="auto">
          <a:xfrm>
            <a:off x="6854825" y="4564063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33" name="Rectangle 319"/>
          <p:cNvSpPr>
            <a:spLocks noChangeArrowheads="1"/>
          </p:cNvSpPr>
          <p:nvPr/>
        </p:nvSpPr>
        <p:spPr bwMode="auto">
          <a:xfrm>
            <a:off x="7199313" y="4457700"/>
            <a:ext cx="755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256K</a:t>
            </a:r>
          </a:p>
        </p:txBody>
      </p:sp>
      <p:sp>
        <p:nvSpPr>
          <p:cNvPr id="2323776" name="Rectangle 3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1. Reduce Misses via Larger Block Size</a:t>
            </a:r>
          </a:p>
        </p:txBody>
      </p:sp>
      <p:sp>
        <p:nvSpPr>
          <p:cNvPr id="13635" name="Rectangle 642"/>
          <p:cNvSpPr>
            <a:spLocks noChangeArrowheads="1"/>
          </p:cNvSpPr>
          <p:nvPr/>
        </p:nvSpPr>
        <p:spPr bwMode="auto">
          <a:xfrm>
            <a:off x="3200400" y="5943600"/>
            <a:ext cx="214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TW" sz="18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Block Size (bytes)   </a:t>
            </a:r>
            <a:endParaRPr lang="en-US" altLang="zh-TW" sz="1800" b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883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Graphics 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DIMM modules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 power mode (ignores clock, continues to refresh)</a:t>
            </a:r>
          </a:p>
        </p:txBody>
      </p:sp>
    </p:spTree>
    <p:extLst>
      <p:ext uri="{BB962C8B-B14F-4D97-AF65-F5344CB8AC3E}">
        <p14:creationId xmlns:p14="http://schemas.microsoft.com/office/powerpoint/2010/main" val="15872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96458D-3C50-46BD-A5F0-C70CF8AD0881}" type="slidenum">
              <a:rPr lang="en-US" altLang="zh-TW" sz="1400">
                <a:latin typeface="Comic Sans MS" pitchFamily="66" charset="0"/>
              </a:rPr>
              <a:pPr/>
              <a:t>90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433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6E55E79-8F6D-4D53-9EED-103BF1D3B21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5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2. Reduce Misses via Higher Associativity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Increasing associativity helps reduce conflict misses (8-way should be good enough)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2:1 Cache Rule: 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The miss rate of a direct mapped cache of size N is about equal to the miss rate of a 2-way set associative cache of size N/2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Disadvantages of higher associativity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Need to do large number of comparisons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Need n-to-1 multiplexor for n-way set associative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Could increase hit time</a:t>
            </a:r>
          </a:p>
          <a:p>
            <a:pPr marL="1085850" lvl="2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Hit time for 2-way vs. 1-way external cache +10%, </a:t>
            </a:r>
            <a:br>
              <a:rPr lang="en-US" altLang="zh-TW" smtClean="0">
                <a:ea typeface="PMingLiU" pitchFamily="18" charset="-120"/>
              </a:rPr>
            </a:br>
            <a:r>
              <a:rPr lang="en-US" altLang="zh-TW" smtClean="0">
                <a:ea typeface="PMingLiU" pitchFamily="18" charset="-120"/>
              </a:rPr>
              <a:t>internal + 2% 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TW" smtClean="0">
              <a:ea typeface="PMingLiU" pitchFamily="18" charset="-120"/>
            </a:endParaRPr>
          </a:p>
          <a:p>
            <a:pPr marL="228600" indent="-228600">
              <a:lnSpc>
                <a:spcPct val="90000"/>
              </a:lnSpc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2169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C7230F-1AA5-47D0-8F8A-7FB76E38F12C}" type="slidenum">
              <a:rPr lang="en-US" altLang="zh-TW" sz="1400">
                <a:latin typeface="Comic Sans MS" pitchFamily="66" charset="0"/>
              </a:rPr>
              <a:pPr/>
              <a:t>91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C6EE631-2162-4A65-BB1B-7D9DBD4B9C7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77200" cy="7620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Example: Avg. Memory Access Time vs. Associativity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458200" cy="4648200"/>
          </a:xfrm>
          <a:noFill/>
        </p:spPr>
        <p:txBody>
          <a:bodyPr lIns="92075" tIns="46038" rIns="92075" bIns="46038"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ea typeface="PMingLiU" pitchFamily="18" charset="-120"/>
              </a:rPr>
              <a:t>Example: assume CCT = 1.10 for 2-way, 1.12 for 4-way, 1.14 for 8-way vs. CCT=1 of direct mapped.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	       </a:t>
            </a:r>
            <a:r>
              <a:rPr lang="en-US" altLang="zh-TW" sz="1600" b="1" dirty="0" smtClean="0">
                <a:ea typeface="PMingLiU" pitchFamily="18" charset="-120"/>
              </a:rPr>
              <a:t>Cache Size	                  Associativity			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	       	(KB)	1-way	2-way	4-way	8-way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1	7.65	6.60	6.22	5.44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2	5.90	4.90	4.62	4.09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4	4.60	3.95	3.57	3.19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8	3.30	</a:t>
            </a: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3.00	2.87	2.59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16	2.45	2.20	2.12	2.04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32	2.00	1.80	1.77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1.79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64	1.70	1.60	1.57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1.59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128	1.50	1.45	1.42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1.44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solidFill>
                  <a:srgbClr val="0000CC"/>
                </a:solidFill>
                <a:ea typeface="PMingLiU" pitchFamily="18" charset="-120"/>
              </a:rPr>
              <a:t>(</a:t>
            </a:r>
            <a:r>
              <a:rPr lang="en-US" altLang="zh-TW" sz="2000" b="1" dirty="0" smtClean="0">
                <a:solidFill>
                  <a:srgbClr val="A50021"/>
                </a:solidFill>
                <a:ea typeface="PMingLiU" pitchFamily="18" charset="-120"/>
              </a:rPr>
              <a:t>Red</a:t>
            </a:r>
            <a:r>
              <a:rPr lang="en-US" altLang="zh-TW" sz="2000" dirty="0" smtClean="0">
                <a:solidFill>
                  <a:srgbClr val="0000CC"/>
                </a:solidFill>
                <a:ea typeface="PMingLiU" pitchFamily="18" charset="-120"/>
              </a:rPr>
              <a:t> means memory access time not improved by higher associativity)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  <a:ea typeface="PMingLiU" pitchFamily="18" charset="-120"/>
              </a:rPr>
              <a:t>Does not take into account effect of slower clock on the rest of the program</a:t>
            </a:r>
          </a:p>
        </p:txBody>
      </p:sp>
      <p:sp>
        <p:nvSpPr>
          <p:cNvPr id="2327556" name="Rectangle 4"/>
          <p:cNvSpPr>
            <a:spLocks noChangeArrowheads="1"/>
          </p:cNvSpPr>
          <p:nvPr/>
        </p:nvSpPr>
        <p:spPr bwMode="auto">
          <a:xfrm>
            <a:off x="1295400" y="2133600"/>
            <a:ext cx="4692650" cy="287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27557" name="Line 5"/>
          <p:cNvSpPr>
            <a:spLocks noChangeShapeType="1"/>
          </p:cNvSpPr>
          <p:nvPr/>
        </p:nvSpPr>
        <p:spPr bwMode="auto">
          <a:xfrm>
            <a:off x="1295400" y="2667000"/>
            <a:ext cx="47053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58" name="Line 6"/>
          <p:cNvSpPr>
            <a:spLocks noChangeShapeType="1"/>
          </p:cNvSpPr>
          <p:nvPr/>
        </p:nvSpPr>
        <p:spPr bwMode="auto">
          <a:xfrm flipH="1">
            <a:off x="2133600" y="2667000"/>
            <a:ext cx="0" cy="2301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59" name="Line 7"/>
          <p:cNvSpPr>
            <a:spLocks noChangeShapeType="1"/>
          </p:cNvSpPr>
          <p:nvPr/>
        </p:nvSpPr>
        <p:spPr bwMode="auto">
          <a:xfrm>
            <a:off x="3124200" y="2667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60" name="Line 8"/>
          <p:cNvSpPr>
            <a:spLocks noChangeShapeType="1"/>
          </p:cNvSpPr>
          <p:nvPr/>
        </p:nvSpPr>
        <p:spPr bwMode="auto">
          <a:xfrm>
            <a:off x="3962400" y="2667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61" name="Line 9"/>
          <p:cNvSpPr>
            <a:spLocks noChangeShapeType="1"/>
          </p:cNvSpPr>
          <p:nvPr/>
        </p:nvSpPr>
        <p:spPr bwMode="auto">
          <a:xfrm flipH="1">
            <a:off x="4953000" y="2667000"/>
            <a:ext cx="9525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4845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BEC997-2A0C-4D0D-88E5-7B870B6AC291}" type="slidenum">
              <a:rPr lang="en-US" altLang="zh-TW" sz="1400">
                <a:latin typeface="Comic Sans MS" pitchFamily="66" charset="0"/>
              </a:rPr>
              <a:pPr/>
              <a:t>92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856C792-E688-46A0-A61A-7C243C846BF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162800" cy="11430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3. Reducing Misses via Victim Cache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676400"/>
            <a:ext cx="8362950" cy="3657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Add a small fully associative victim cache to hold data discarded from the regular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When data not found in cache, check victim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4-entry victim cache removed 20% to 95% of conflicts for a 4 KB direct mapped data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Get access time of direct mapped with reduced miss rate</a:t>
            </a:r>
          </a:p>
        </p:txBody>
      </p:sp>
    </p:spTree>
    <p:extLst>
      <p:ext uri="{BB962C8B-B14F-4D97-AF65-F5344CB8AC3E}">
        <p14:creationId xmlns:p14="http://schemas.microsoft.com/office/powerpoint/2010/main" val="24336426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48D64-1A33-4BB9-82BA-5F02F3FAC7F8}" type="slidenum">
              <a:rPr lang="en-US" altLang="zh-TW" sz="1400">
                <a:latin typeface="Comic Sans MS" pitchFamily="66" charset="0"/>
              </a:rPr>
              <a:pPr/>
              <a:t>93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362AEEA-88BA-4E9A-8B01-8A3CB6A45B0A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3.  Victim Cache</a:t>
            </a:r>
          </a:p>
        </p:txBody>
      </p:sp>
      <p:sp>
        <p:nvSpPr>
          <p:cNvPr id="2348035" name="Line 3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6" name="Rectangle 4"/>
          <p:cNvSpPr>
            <a:spLocks noChangeArrowheads="1"/>
          </p:cNvSpPr>
          <p:nvPr/>
        </p:nvSpPr>
        <p:spPr bwMode="auto">
          <a:xfrm>
            <a:off x="1143000" y="2286000"/>
            <a:ext cx="685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7" name="Rectangle 5"/>
          <p:cNvSpPr>
            <a:spLocks noChangeArrowheads="1"/>
          </p:cNvSpPr>
          <p:nvPr/>
        </p:nvSpPr>
        <p:spPr bwMode="auto">
          <a:xfrm>
            <a:off x="2286000" y="2286000"/>
            <a:ext cx="1143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8" name="Rectangle 6"/>
          <p:cNvSpPr>
            <a:spLocks noChangeArrowheads="1"/>
          </p:cNvSpPr>
          <p:nvPr/>
        </p:nvSpPr>
        <p:spPr bwMode="auto">
          <a:xfrm>
            <a:off x="6400800" y="1219200"/>
            <a:ext cx="129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477000" y="1600200"/>
            <a:ext cx="1143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45000"/>
              </a:spcAft>
            </a:pPr>
            <a:r>
              <a:rPr lang="en-US" altLang="zh-TW" sz="1600">
                <a:ea typeface="PMingLiU" pitchFamily="18" charset="-120"/>
              </a:rPr>
              <a:t>Address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Data  Data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in       out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629400" y="1219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CPU</a:t>
            </a:r>
          </a:p>
        </p:txBody>
      </p:sp>
      <p:sp>
        <p:nvSpPr>
          <p:cNvPr id="2348041" name="Line 9"/>
          <p:cNvSpPr>
            <a:spLocks noChangeShapeType="1"/>
          </p:cNvSpPr>
          <p:nvPr/>
        </p:nvSpPr>
        <p:spPr bwMode="auto">
          <a:xfrm flipH="1">
            <a:off x="914400" y="182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2" name="Rectangle 10"/>
          <p:cNvSpPr>
            <a:spLocks noChangeArrowheads="1"/>
          </p:cNvSpPr>
          <p:nvPr/>
        </p:nvSpPr>
        <p:spPr bwMode="auto">
          <a:xfrm>
            <a:off x="6477000" y="4495800"/>
            <a:ext cx="1143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43" name="Rectangle 11"/>
          <p:cNvSpPr>
            <a:spLocks noChangeArrowheads="1"/>
          </p:cNvSpPr>
          <p:nvPr/>
        </p:nvSpPr>
        <p:spPr bwMode="auto">
          <a:xfrm>
            <a:off x="5486400" y="56388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6629400" y="4572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Write buffer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5486400" y="5638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Lower level memory</a:t>
            </a:r>
          </a:p>
        </p:txBody>
      </p:sp>
      <p:sp>
        <p:nvSpPr>
          <p:cNvPr id="2348046" name="Line 14"/>
          <p:cNvSpPr>
            <a:spLocks noChangeShapeType="1"/>
          </p:cNvSpPr>
          <p:nvPr/>
        </p:nvSpPr>
        <p:spPr bwMode="auto">
          <a:xfrm>
            <a:off x="72390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7" name="Line 15"/>
          <p:cNvSpPr>
            <a:spLocks noChangeShapeType="1"/>
          </p:cNvSpPr>
          <p:nvPr/>
        </p:nvSpPr>
        <p:spPr bwMode="auto">
          <a:xfrm>
            <a:off x="72390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8" name="Rectangle 16"/>
          <p:cNvSpPr>
            <a:spLocks noChangeArrowheads="1"/>
          </p:cNvSpPr>
          <p:nvPr/>
        </p:nvSpPr>
        <p:spPr bwMode="auto">
          <a:xfrm>
            <a:off x="3810000" y="3124200"/>
            <a:ext cx="1752600" cy="533400"/>
          </a:xfrm>
          <a:prstGeom prst="rect">
            <a:avLst/>
          </a:prstGeom>
          <a:solidFill>
            <a:srgbClr val="00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8049" name="Line 17"/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0" name="Line 18"/>
          <p:cNvSpPr>
            <a:spLocks noChangeShapeType="1"/>
          </p:cNvSpPr>
          <p:nvPr/>
        </p:nvSpPr>
        <p:spPr bwMode="auto">
          <a:xfrm>
            <a:off x="2819400" y="4419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1" name="Line 19"/>
          <p:cNvSpPr>
            <a:spLocks noChangeShapeType="1"/>
          </p:cNvSpPr>
          <p:nvPr/>
        </p:nvSpPr>
        <p:spPr bwMode="auto">
          <a:xfrm flipV="1">
            <a:off x="6172200" y="2209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2" name="Line 20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3" name="Line 21"/>
          <p:cNvSpPr>
            <a:spLocks noChangeShapeType="1"/>
          </p:cNvSpPr>
          <p:nvPr/>
        </p:nvSpPr>
        <p:spPr bwMode="auto">
          <a:xfrm>
            <a:off x="2819400" y="205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4" name="Line 22"/>
          <p:cNvSpPr>
            <a:spLocks noChangeShapeType="1"/>
          </p:cNvSpPr>
          <p:nvPr/>
        </p:nvSpPr>
        <p:spPr bwMode="auto">
          <a:xfrm>
            <a:off x="28194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5" name="Line 23"/>
          <p:cNvSpPr>
            <a:spLocks noChangeShapeType="1"/>
          </p:cNvSpPr>
          <p:nvPr/>
        </p:nvSpPr>
        <p:spPr bwMode="auto">
          <a:xfrm>
            <a:off x="5791200" y="205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6" name="Line 24"/>
          <p:cNvSpPr>
            <a:spLocks noChangeShapeType="1"/>
          </p:cNvSpPr>
          <p:nvPr/>
        </p:nvSpPr>
        <p:spPr bwMode="auto">
          <a:xfrm>
            <a:off x="57912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7" name="Line 25"/>
          <p:cNvSpPr>
            <a:spLocks noChangeShapeType="1"/>
          </p:cNvSpPr>
          <p:nvPr/>
        </p:nvSpPr>
        <p:spPr bwMode="auto">
          <a:xfrm flipV="1">
            <a:off x="6324600" y="3048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8" name="Oval 26"/>
          <p:cNvSpPr>
            <a:spLocks noChangeArrowheads="1"/>
          </p:cNvSpPr>
          <p:nvPr/>
        </p:nvSpPr>
        <p:spPr bwMode="auto">
          <a:xfrm>
            <a:off x="12954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1295400" y="4267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8060" name="Oval 28"/>
          <p:cNvSpPr>
            <a:spLocks noChangeArrowheads="1"/>
          </p:cNvSpPr>
          <p:nvPr/>
        </p:nvSpPr>
        <p:spPr bwMode="auto">
          <a:xfrm>
            <a:off x="44958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4495800" y="2362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8062" name="Line 30"/>
          <p:cNvSpPr>
            <a:spLocks noChangeShapeType="1"/>
          </p:cNvSpPr>
          <p:nvPr/>
        </p:nvSpPr>
        <p:spPr bwMode="auto">
          <a:xfrm>
            <a:off x="46482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3" name="Line 31"/>
          <p:cNvSpPr>
            <a:spLocks noChangeShapeType="1"/>
          </p:cNvSpPr>
          <p:nvPr/>
        </p:nvSpPr>
        <p:spPr bwMode="auto">
          <a:xfrm>
            <a:off x="4648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4" name="Line 32"/>
          <p:cNvSpPr>
            <a:spLocks noChangeShapeType="1"/>
          </p:cNvSpPr>
          <p:nvPr/>
        </p:nvSpPr>
        <p:spPr bwMode="auto">
          <a:xfrm>
            <a:off x="9144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5" name="Line 33"/>
          <p:cNvSpPr>
            <a:spLocks noChangeShapeType="1"/>
          </p:cNvSpPr>
          <p:nvPr/>
        </p:nvSpPr>
        <p:spPr bwMode="auto">
          <a:xfrm>
            <a:off x="9144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6" name="Line 34"/>
          <p:cNvSpPr>
            <a:spLocks noChangeShapeType="1"/>
          </p:cNvSpPr>
          <p:nvPr/>
        </p:nvSpPr>
        <p:spPr bwMode="auto">
          <a:xfrm>
            <a:off x="914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7" name="Line 35"/>
          <p:cNvSpPr>
            <a:spLocks noChangeShapeType="1"/>
          </p:cNvSpPr>
          <p:nvPr/>
        </p:nvSpPr>
        <p:spPr bwMode="auto">
          <a:xfrm>
            <a:off x="2057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8" name="Line 36"/>
          <p:cNvSpPr>
            <a:spLocks noChangeShapeType="1"/>
          </p:cNvSpPr>
          <p:nvPr/>
        </p:nvSpPr>
        <p:spPr bwMode="auto">
          <a:xfrm flipV="1">
            <a:off x="20574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1219200" y="266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Tag</a:t>
            </a:r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2286000" y="2743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Data</a:t>
            </a:r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3733800" y="3200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Victim Cache</a:t>
            </a:r>
          </a:p>
        </p:txBody>
      </p:sp>
      <p:sp>
        <p:nvSpPr>
          <p:cNvPr id="2348072" name="Line 40"/>
          <p:cNvSpPr>
            <a:spLocks noChangeShapeType="1"/>
          </p:cNvSpPr>
          <p:nvPr/>
        </p:nvSpPr>
        <p:spPr bwMode="auto">
          <a:xfrm>
            <a:off x="3429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 flipH="1">
            <a:off x="3429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52" name="Text Box 42"/>
          <p:cNvSpPr txBox="1">
            <a:spLocks noChangeArrowheads="1"/>
          </p:cNvSpPr>
          <p:nvPr/>
        </p:nvSpPr>
        <p:spPr bwMode="auto">
          <a:xfrm>
            <a:off x="533400" y="4953000"/>
            <a:ext cx="449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ea typeface="PMingLiU" pitchFamily="18" charset="-120"/>
              </a:rPr>
              <a:t>Fully associative, small cache reduces conflict misses without impairing clock rate</a:t>
            </a:r>
          </a:p>
        </p:txBody>
      </p:sp>
      <p:sp>
        <p:nvSpPr>
          <p:cNvPr id="2348075" name="Line 43"/>
          <p:cNvSpPr>
            <a:spLocks noChangeShapeType="1"/>
          </p:cNvSpPr>
          <p:nvPr/>
        </p:nvSpPr>
        <p:spPr bwMode="auto">
          <a:xfrm>
            <a:off x="1447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76" name="Rectangle 44"/>
          <p:cNvSpPr>
            <a:spLocks noChangeArrowheads="1"/>
          </p:cNvSpPr>
          <p:nvPr/>
        </p:nvSpPr>
        <p:spPr bwMode="auto">
          <a:xfrm>
            <a:off x="2286000" y="3124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C58984-9628-42B1-8703-6EC4C42F9EB6}" type="slidenum">
              <a:rPr lang="en-US" altLang="zh-TW" sz="1400">
                <a:latin typeface="Comic Sans MS" pitchFamily="66" charset="0"/>
              </a:rPr>
              <a:pPr/>
              <a:t>94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A3BCA8E-E1B2-484C-B578-55096575B23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4. Reducing Misses via Pseudo-Associativity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371600"/>
            <a:ext cx="8743950" cy="4114800"/>
          </a:xfrm>
          <a:noFill/>
        </p:spPr>
        <p:txBody>
          <a:bodyPr lIns="92075" tIns="46038" rIns="92075" bIns="4603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How to combine fast hit time of direct mapped cache </a:t>
            </a:r>
            <a:r>
              <a:rPr lang="en-US" altLang="zh-TW" sz="2000" u="sng" smtClean="0">
                <a:solidFill>
                  <a:srgbClr val="0000FF"/>
                </a:solidFill>
                <a:ea typeface="PMingLiU" pitchFamily="18" charset="-120"/>
              </a:rPr>
              <a:t>and</a:t>
            </a: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 the lower conflict misses of 2-way SA cache? </a:t>
            </a:r>
          </a:p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Divide cache: on a miss, check other half of cache to see if there, if so have a </a:t>
            </a: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pseudo-hit</a:t>
            </a: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</a:rPr>
              <a:t> </a:t>
            </a:r>
            <a:r>
              <a:rPr lang="en-US" altLang="zh-TW" sz="2000" smtClean="0">
                <a:ea typeface="PMingLiU" pitchFamily="18" charset="-120"/>
              </a:rPr>
              <a:t> (slow hit).</a:t>
            </a:r>
          </a:p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Usually check other half of cache by flipping the MSB of the index.</a:t>
            </a:r>
          </a:p>
          <a:p>
            <a:pPr marL="228600" indent="-228600"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Drawbacks</a:t>
            </a:r>
          </a:p>
          <a:p>
            <a:pPr marL="68580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CPU pipeline is hard if hit takes 1 or 2 cycles</a:t>
            </a:r>
          </a:p>
          <a:p>
            <a:pPr marL="68580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Slightly more complex design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143000" y="42672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Hit Time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1085850" y="481965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Pseudo Hit Time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4629150" y="4781550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 Penalty</a:t>
            </a:r>
          </a:p>
        </p:txBody>
      </p:sp>
      <p:sp>
        <p:nvSpPr>
          <p:cNvPr id="2331655" name="Line 7"/>
          <p:cNvSpPr>
            <a:spLocks noChangeShapeType="1"/>
          </p:cNvSpPr>
          <p:nvPr/>
        </p:nvSpPr>
        <p:spPr bwMode="auto">
          <a:xfrm>
            <a:off x="1044575" y="4729163"/>
            <a:ext cx="1238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1656" name="Line 8"/>
          <p:cNvSpPr>
            <a:spLocks noChangeShapeType="1"/>
          </p:cNvSpPr>
          <p:nvPr/>
        </p:nvSpPr>
        <p:spPr bwMode="auto">
          <a:xfrm>
            <a:off x="1006475" y="5205413"/>
            <a:ext cx="2171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1657" name="Line 9"/>
          <p:cNvSpPr>
            <a:spLocks noChangeShapeType="1"/>
          </p:cNvSpPr>
          <p:nvPr/>
        </p:nvSpPr>
        <p:spPr bwMode="auto">
          <a:xfrm>
            <a:off x="3140075" y="5205413"/>
            <a:ext cx="4819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341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BBC78-84A0-49A4-861D-55B65B7E2D54}" type="slidenum">
              <a:rPr lang="en-US" altLang="zh-TW" sz="1400">
                <a:latin typeface="Comic Sans MS" pitchFamily="66" charset="0"/>
              </a:rPr>
              <a:pPr/>
              <a:t>95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9459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5083079-2E89-4587-A72F-DB1E05D9BE6F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Pseudo Associative Cache</a:t>
            </a:r>
          </a:p>
        </p:txBody>
      </p:sp>
      <p:sp>
        <p:nvSpPr>
          <p:cNvPr id="2349059" name="Rectangle 3"/>
          <p:cNvSpPr>
            <a:spLocks noChangeArrowheads="1"/>
          </p:cNvSpPr>
          <p:nvPr/>
        </p:nvSpPr>
        <p:spPr bwMode="auto">
          <a:xfrm>
            <a:off x="762000" y="2667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0" name="Rectangle 4"/>
          <p:cNvSpPr>
            <a:spLocks noChangeArrowheads="1"/>
          </p:cNvSpPr>
          <p:nvPr/>
        </p:nvSpPr>
        <p:spPr bwMode="auto">
          <a:xfrm>
            <a:off x="2286000" y="2667000"/>
            <a:ext cx="1143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1" name="Rectangle 5"/>
          <p:cNvSpPr>
            <a:spLocks noChangeArrowheads="1"/>
          </p:cNvSpPr>
          <p:nvPr/>
        </p:nvSpPr>
        <p:spPr bwMode="auto">
          <a:xfrm>
            <a:off x="6400800" y="1600200"/>
            <a:ext cx="129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6477000" y="1981200"/>
            <a:ext cx="1143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45000"/>
              </a:spcAft>
            </a:pPr>
            <a:r>
              <a:rPr lang="en-US" altLang="zh-TW" sz="1600">
                <a:ea typeface="PMingLiU" pitchFamily="18" charset="-120"/>
              </a:rPr>
              <a:t>Address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Data  Data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in       out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629400" y="160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CPU</a:t>
            </a:r>
          </a:p>
        </p:txBody>
      </p:sp>
      <p:sp>
        <p:nvSpPr>
          <p:cNvPr id="2349064" name="Line 8"/>
          <p:cNvSpPr>
            <a:spLocks noChangeShapeType="1"/>
          </p:cNvSpPr>
          <p:nvPr/>
        </p:nvSpPr>
        <p:spPr bwMode="auto">
          <a:xfrm flipH="1">
            <a:off x="533400" y="2209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65" name="Rectangle 9"/>
          <p:cNvSpPr>
            <a:spLocks noChangeArrowheads="1"/>
          </p:cNvSpPr>
          <p:nvPr/>
        </p:nvSpPr>
        <p:spPr bwMode="auto">
          <a:xfrm>
            <a:off x="6477000" y="4876800"/>
            <a:ext cx="1143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6" name="Rectangle 10"/>
          <p:cNvSpPr>
            <a:spLocks noChangeArrowheads="1"/>
          </p:cNvSpPr>
          <p:nvPr/>
        </p:nvSpPr>
        <p:spPr bwMode="auto">
          <a:xfrm>
            <a:off x="5486400" y="60198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6629400" y="495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Write buffer</a:t>
            </a:r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5486400" y="6019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Lower level memory</a:t>
            </a:r>
          </a:p>
        </p:txBody>
      </p:sp>
      <p:sp>
        <p:nvSpPr>
          <p:cNvPr id="2349069" name="Line 13"/>
          <p:cNvSpPr>
            <a:spLocks noChangeShapeType="1"/>
          </p:cNvSpPr>
          <p:nvPr/>
        </p:nvSpPr>
        <p:spPr bwMode="auto">
          <a:xfrm>
            <a:off x="72390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0" name="Line 14"/>
          <p:cNvSpPr>
            <a:spLocks noChangeShapeType="1"/>
          </p:cNvSpPr>
          <p:nvPr/>
        </p:nvSpPr>
        <p:spPr bwMode="auto">
          <a:xfrm>
            <a:off x="72390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1" name="Line 15"/>
          <p:cNvSpPr>
            <a:spLocks noChangeShapeType="1"/>
          </p:cNvSpPr>
          <p:nvPr/>
        </p:nvSpPr>
        <p:spPr bwMode="auto">
          <a:xfrm flipV="1">
            <a:off x="617220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2" name="Line 16"/>
          <p:cNvSpPr>
            <a:spLocks noChangeShapeType="1"/>
          </p:cNvSpPr>
          <p:nvPr/>
        </p:nvSpPr>
        <p:spPr bwMode="auto">
          <a:xfrm>
            <a:off x="61722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3" name="Line 17"/>
          <p:cNvSpPr>
            <a:spLocks noChangeShapeType="1"/>
          </p:cNvSpPr>
          <p:nvPr/>
        </p:nvSpPr>
        <p:spPr bwMode="auto">
          <a:xfrm>
            <a:off x="2819400" y="2438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4" name="Line 18"/>
          <p:cNvSpPr>
            <a:spLocks noChangeShapeType="1"/>
          </p:cNvSpPr>
          <p:nvPr/>
        </p:nvSpPr>
        <p:spPr bwMode="auto">
          <a:xfrm>
            <a:off x="2819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5" name="Line 19"/>
          <p:cNvSpPr>
            <a:spLocks noChangeShapeType="1"/>
          </p:cNvSpPr>
          <p:nvPr/>
        </p:nvSpPr>
        <p:spPr bwMode="auto">
          <a:xfrm>
            <a:off x="5791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6" name="Line 20"/>
          <p:cNvSpPr>
            <a:spLocks noChangeShapeType="1"/>
          </p:cNvSpPr>
          <p:nvPr/>
        </p:nvSpPr>
        <p:spPr bwMode="auto">
          <a:xfrm>
            <a:off x="57912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7" name="Line 21"/>
          <p:cNvSpPr>
            <a:spLocks noChangeShapeType="1"/>
          </p:cNvSpPr>
          <p:nvPr/>
        </p:nvSpPr>
        <p:spPr bwMode="auto">
          <a:xfrm flipV="1">
            <a:off x="6324600" y="3429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8" name="Line 22"/>
          <p:cNvSpPr>
            <a:spLocks noChangeShapeType="1"/>
          </p:cNvSpPr>
          <p:nvPr/>
        </p:nvSpPr>
        <p:spPr bwMode="auto">
          <a:xfrm>
            <a:off x="533400" y="2209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9" name="Line 23"/>
          <p:cNvSpPr>
            <a:spLocks noChangeShapeType="1"/>
          </p:cNvSpPr>
          <p:nvPr/>
        </p:nvSpPr>
        <p:spPr bwMode="auto">
          <a:xfrm>
            <a:off x="533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0" name="Line 24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1" name="Line 25"/>
          <p:cNvSpPr>
            <a:spLocks noChangeShapeType="1"/>
          </p:cNvSpPr>
          <p:nvPr/>
        </p:nvSpPr>
        <p:spPr bwMode="auto">
          <a:xfrm flipV="1">
            <a:off x="2057400" y="2209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762000" y="3048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Tag</a:t>
            </a: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2438400" y="2743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Data</a:t>
            </a:r>
          </a:p>
        </p:txBody>
      </p:sp>
      <p:sp>
        <p:nvSpPr>
          <p:cNvPr id="2349084" name="Line 28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5" name="Rectangle 29"/>
          <p:cNvSpPr>
            <a:spLocks noChangeArrowheads="1"/>
          </p:cNvSpPr>
          <p:nvPr/>
        </p:nvSpPr>
        <p:spPr bwMode="auto">
          <a:xfrm>
            <a:off x="2286000" y="35052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6" name="Rectangle 30"/>
          <p:cNvSpPr>
            <a:spLocks noChangeArrowheads="1"/>
          </p:cNvSpPr>
          <p:nvPr/>
        </p:nvSpPr>
        <p:spPr bwMode="auto">
          <a:xfrm>
            <a:off x="2286000" y="4038600"/>
            <a:ext cx="1143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7" name="Rectangle 31"/>
          <p:cNvSpPr>
            <a:spLocks noChangeArrowheads="1"/>
          </p:cNvSpPr>
          <p:nvPr/>
        </p:nvSpPr>
        <p:spPr bwMode="auto">
          <a:xfrm>
            <a:off x="762000" y="40386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8" name="Rectangle 32"/>
          <p:cNvSpPr>
            <a:spLocks noChangeArrowheads="1"/>
          </p:cNvSpPr>
          <p:nvPr/>
        </p:nvSpPr>
        <p:spPr bwMode="auto">
          <a:xfrm>
            <a:off x="762000" y="3505200"/>
            <a:ext cx="4572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9089" name="Rectangle 33"/>
          <p:cNvSpPr>
            <a:spLocks noChangeArrowheads="1"/>
          </p:cNvSpPr>
          <p:nvPr/>
        </p:nvSpPr>
        <p:spPr bwMode="auto">
          <a:xfrm>
            <a:off x="2286000" y="48768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90" name="Rectangle 34"/>
          <p:cNvSpPr>
            <a:spLocks noChangeArrowheads="1"/>
          </p:cNvSpPr>
          <p:nvPr/>
        </p:nvSpPr>
        <p:spPr bwMode="auto">
          <a:xfrm>
            <a:off x="762000" y="4876800"/>
            <a:ext cx="4572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9091" name="Line 35"/>
          <p:cNvSpPr>
            <a:spLocks noChangeShapeType="1"/>
          </p:cNvSpPr>
          <p:nvPr/>
        </p:nvSpPr>
        <p:spPr bwMode="auto">
          <a:xfrm>
            <a:off x="53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92" name="Line 36"/>
          <p:cNvSpPr>
            <a:spLocks noChangeShapeType="1"/>
          </p:cNvSpPr>
          <p:nvPr/>
        </p:nvSpPr>
        <p:spPr bwMode="auto">
          <a:xfrm>
            <a:off x="2057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5" name="Text Box 37"/>
          <p:cNvSpPr txBox="1">
            <a:spLocks noChangeArrowheads="1"/>
          </p:cNvSpPr>
          <p:nvPr/>
        </p:nvSpPr>
        <p:spPr bwMode="auto">
          <a:xfrm>
            <a:off x="1676400" y="2895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1</a:t>
            </a:r>
          </a:p>
        </p:txBody>
      </p:sp>
      <p:sp>
        <p:nvSpPr>
          <p:cNvPr id="2349094" name="Oval 38"/>
          <p:cNvSpPr>
            <a:spLocks noChangeArrowheads="1"/>
          </p:cNvSpPr>
          <p:nvPr/>
        </p:nvSpPr>
        <p:spPr bwMode="auto">
          <a:xfrm>
            <a:off x="16764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152400" y="2895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1</a:t>
            </a:r>
          </a:p>
        </p:txBody>
      </p:sp>
      <p:sp>
        <p:nvSpPr>
          <p:cNvPr id="2349096" name="Oval 40"/>
          <p:cNvSpPr>
            <a:spLocks noChangeArrowheads="1"/>
          </p:cNvSpPr>
          <p:nvPr/>
        </p:nvSpPr>
        <p:spPr bwMode="auto">
          <a:xfrm>
            <a:off x="1524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99" name="Text Box 41"/>
          <p:cNvSpPr txBox="1">
            <a:spLocks noChangeArrowheads="1"/>
          </p:cNvSpPr>
          <p:nvPr/>
        </p:nvSpPr>
        <p:spPr bwMode="auto">
          <a:xfrm>
            <a:off x="1676400" y="441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2</a:t>
            </a:r>
          </a:p>
        </p:txBody>
      </p:sp>
      <p:sp>
        <p:nvSpPr>
          <p:cNvPr id="2349098" name="Oval 42"/>
          <p:cNvSpPr>
            <a:spLocks noChangeArrowheads="1"/>
          </p:cNvSpPr>
          <p:nvPr/>
        </p:nvSpPr>
        <p:spPr bwMode="auto">
          <a:xfrm>
            <a:off x="1676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01" name="Text Box 43"/>
          <p:cNvSpPr txBox="1">
            <a:spLocks noChangeArrowheads="1"/>
          </p:cNvSpPr>
          <p:nvPr/>
        </p:nvSpPr>
        <p:spPr bwMode="auto">
          <a:xfrm>
            <a:off x="152400" y="441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2</a:t>
            </a:r>
          </a:p>
        </p:txBody>
      </p:sp>
      <p:sp>
        <p:nvSpPr>
          <p:cNvPr id="2349100" name="Oval 44"/>
          <p:cNvSpPr>
            <a:spLocks noChangeArrowheads="1"/>
          </p:cNvSpPr>
          <p:nvPr/>
        </p:nvSpPr>
        <p:spPr bwMode="auto">
          <a:xfrm>
            <a:off x="152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101" name="Line 45"/>
          <p:cNvSpPr>
            <a:spLocks noChangeShapeType="1"/>
          </p:cNvSpPr>
          <p:nvPr/>
        </p:nvSpPr>
        <p:spPr bwMode="auto">
          <a:xfrm>
            <a:off x="2819400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04" name="Text Box 46"/>
          <p:cNvSpPr txBox="1">
            <a:spLocks noChangeArrowheads="1"/>
          </p:cNvSpPr>
          <p:nvPr/>
        </p:nvSpPr>
        <p:spPr bwMode="auto">
          <a:xfrm>
            <a:off x="2438400" y="4191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3</a:t>
            </a:r>
          </a:p>
        </p:txBody>
      </p:sp>
      <p:sp>
        <p:nvSpPr>
          <p:cNvPr id="2349103" name="Oval 47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104" name="Line 48"/>
          <p:cNvSpPr>
            <a:spLocks noChangeShapeType="1"/>
          </p:cNvSpPr>
          <p:nvPr/>
        </p:nvSpPr>
        <p:spPr bwMode="auto">
          <a:xfrm>
            <a:off x="34290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105" name="Oval 49"/>
          <p:cNvSpPr>
            <a:spLocks noChangeArrowheads="1"/>
          </p:cNvSpPr>
          <p:nvPr/>
        </p:nvSpPr>
        <p:spPr bwMode="auto">
          <a:xfrm>
            <a:off x="13716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08" name="Text Box 50"/>
          <p:cNvSpPr txBox="1">
            <a:spLocks noChangeArrowheads="1"/>
          </p:cNvSpPr>
          <p:nvPr/>
        </p:nvSpPr>
        <p:spPr bwMode="auto">
          <a:xfrm>
            <a:off x="1371600" y="3505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9107" name="Oval 51"/>
          <p:cNvSpPr>
            <a:spLocks noChangeArrowheads="1"/>
          </p:cNvSpPr>
          <p:nvPr/>
        </p:nvSpPr>
        <p:spPr bwMode="auto">
          <a:xfrm>
            <a:off x="1371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10" name="Text Box 52"/>
          <p:cNvSpPr txBox="1">
            <a:spLocks noChangeArrowheads="1"/>
          </p:cNvSpPr>
          <p:nvPr/>
        </p:nvSpPr>
        <p:spPr bwMode="auto">
          <a:xfrm>
            <a:off x="1371600" y="4876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9109" name="Line 53"/>
          <p:cNvSpPr>
            <a:spLocks noChangeShapeType="1"/>
          </p:cNvSpPr>
          <p:nvPr/>
        </p:nvSpPr>
        <p:spPr bwMode="auto">
          <a:xfrm>
            <a:off x="12192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110" name="Line 54"/>
          <p:cNvSpPr>
            <a:spLocks noChangeShapeType="1"/>
          </p:cNvSpPr>
          <p:nvPr/>
        </p:nvSpPr>
        <p:spPr bwMode="auto">
          <a:xfrm>
            <a:off x="12192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8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E9F7CF-0339-47EE-83EE-105744CAC1E2}" type="slidenum">
              <a:rPr lang="en-US" altLang="zh-TW" sz="1400">
                <a:latin typeface="Comic Sans MS" pitchFamily="66" charset="0"/>
              </a:rPr>
              <a:pPr/>
              <a:t>96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80E801C-5FA3-4D5A-A284-99683A4D374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5.  Hardware Prefetching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sz="2400" dirty="0" smtClean="0">
                <a:ea typeface="PMingLiU" pitchFamily="18" charset="-120"/>
              </a:rPr>
              <a:t>Instruction Prefetching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 smtClean="0">
                <a:ea typeface="PMingLiU" pitchFamily="18" charset="-120"/>
              </a:rPr>
              <a:t>Alpha 21064 fetches 2 blocks on a miss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 smtClean="0">
                <a:ea typeface="PMingLiU" pitchFamily="18" charset="-120"/>
              </a:rPr>
              <a:t>Extra block placed in </a:t>
            </a:r>
            <a:r>
              <a:rPr lang="en-US" altLang="zh-TW" sz="2000" b="1" i="1" dirty="0" smtClean="0">
                <a:ea typeface="PMingLiU" pitchFamily="18" charset="-120"/>
              </a:rPr>
              <a:t>stream buffer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 smtClean="0">
                <a:ea typeface="PMingLiU" pitchFamily="18" charset="-120"/>
              </a:rPr>
              <a:t>On miss check stream buffer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sz="2400" dirty="0" smtClean="0">
                <a:ea typeface="PMingLiU" pitchFamily="18" charset="-120"/>
              </a:rPr>
              <a:t>Works with data blocks too: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 smtClean="0">
                <a:ea typeface="PMingLiU" pitchFamily="18" charset="-120"/>
              </a:rPr>
              <a:t>1 data stream buffer gets 25% misses from 4KB DM cache; 4 streams get 43%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 smtClean="0">
                <a:ea typeface="PMingLiU" pitchFamily="18" charset="-120"/>
              </a:rPr>
              <a:t>For scientific programs: 8 streams got 50% to 70% of misses from two 64KB, 4-way set associative caches (one for instructions and one for data)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sz="2400" dirty="0" smtClean="0">
                <a:ea typeface="PMingLiU" pitchFamily="18" charset="-120"/>
              </a:rPr>
              <a:t>Prefetching relies on having extra memory bandwidth that can be used without penalty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4639E0-8117-4A6C-8B83-EF060E0A650B}" type="slidenum">
              <a:rPr lang="en-US" altLang="zh-TW" sz="1400">
                <a:latin typeface="Comic Sans MS" pitchFamily="66" charset="0"/>
              </a:rPr>
              <a:pPr/>
              <a:t>97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028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614F63-8F5E-4757-A66C-E67980EAFB53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Summary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28600" y="2057400"/>
            <a:ext cx="86868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3 Cs: Compulsory, Capacity, Conflict  Misses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Reducing Miss Rate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1. Larger Block Size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2. Higher Associativity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3. Victim Cache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4. Pseudo-Associativity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5. HW Prefetching Instr, Data</a:t>
            </a:r>
          </a:p>
        </p:txBody>
      </p:sp>
      <p:graphicFrame>
        <p:nvGraphicFramePr>
          <p:cNvPr id="102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9400" y="1371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6657840" imgH="409320" progId="Equation.2">
                  <p:embed/>
                </p:oleObj>
              </mc:Choice>
              <mc:Fallback>
                <p:oleObj name="Equation" r:id="rId3" imgW="6657840" imgH="409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371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33" name="Line 5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2134" name="Oval 6"/>
          <p:cNvSpPr>
            <a:spLocks noChangeArrowheads="1"/>
          </p:cNvSpPr>
          <p:nvPr/>
        </p:nvSpPr>
        <p:spPr bwMode="auto">
          <a:xfrm>
            <a:off x="4800600" y="12954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943600" y="1752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1752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1850DF-676C-47D2-913D-E4F2551E78AC}" type="slidenum">
              <a:rPr lang="en-US" altLang="zh-TW" sz="1400">
                <a:latin typeface="Comic Sans MS" pitchFamily="66" charset="0"/>
              </a:rPr>
              <a:pPr/>
              <a:t>98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EF67CD7-AFCE-454C-BEDF-D4146929E46B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0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35052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Larger cache block size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miss penalty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838200" y="5410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50000"/>
              </a:spcBef>
            </a:pPr>
            <a:r>
              <a:rPr lang="en-US" altLang="zh-TW" b="0" i="1">
                <a:ea typeface="PMingLiU" pitchFamily="18" charset="-120"/>
              </a:rPr>
              <a:t>Important factors deciding cache performance: hit time, miss rate, miss penalty</a:t>
            </a:r>
          </a:p>
        </p:txBody>
      </p:sp>
    </p:spTree>
    <p:extLst>
      <p:ext uri="{BB962C8B-B14F-4D97-AF65-F5344CB8AC3E}">
        <p14:creationId xmlns:p14="http://schemas.microsoft.com/office/powerpoint/2010/main" val="166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B7B730-73C5-4B09-9C3F-DB558084C679}" type="slidenum">
              <a:rPr lang="en-US" altLang="zh-TW" sz="1400">
                <a:latin typeface="Comic Sans MS" pitchFamily="66" charset="0"/>
              </a:rPr>
              <a:pPr/>
              <a:t>99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CBA9998-6C9D-4EB7-A255-880E228AB17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1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Bigger cache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May increases hit time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My increase cost and power consumption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3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47315</TotalTime>
  <Words>15376</Words>
  <Application>Microsoft Office PowerPoint</Application>
  <PresentationFormat>On-screen Show (4:3)</PresentationFormat>
  <Paragraphs>4449</Paragraphs>
  <Slides>220</Slides>
  <Notes>93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220</vt:i4>
      </vt:variant>
    </vt:vector>
  </HeadingPairs>
  <TitlesOfParts>
    <vt:vector size="224" baseType="lpstr">
      <vt:lpstr>Default Design</vt:lpstr>
      <vt:lpstr>Equation</vt:lpstr>
      <vt:lpstr>Document</vt:lpstr>
      <vt:lpstr>VISIO</vt:lpstr>
      <vt:lpstr> COMP 4611  Design and Analysis of Computer Architectures     Final Exam Review   </vt:lpstr>
      <vt:lpstr>Memory System</vt:lpstr>
      <vt:lpstr>Memory Technology</vt:lpstr>
      <vt:lpstr>Conventional DRAM Organization</vt:lpstr>
      <vt:lpstr>Reading DRAM Supercell (2,1)</vt:lpstr>
      <vt:lpstr>Reading DRAM Supercell (2,1)</vt:lpstr>
      <vt:lpstr>Memory Modules</vt:lpstr>
      <vt:lpstr>Memory Optimizations</vt:lpstr>
      <vt:lpstr>Memory Optimizations</vt:lpstr>
      <vt:lpstr>Flash Memory</vt:lpstr>
      <vt:lpstr>Memory Technology</vt:lpstr>
      <vt:lpstr>Memory Performance Gap</vt:lpstr>
      <vt:lpstr>How to make memory system better?</vt:lpstr>
      <vt:lpstr>Memory Hierarchy Design</vt:lpstr>
      <vt:lpstr>Memory Hierarchy</vt:lpstr>
      <vt:lpstr>Levels of The Memory Hierarchy</vt:lpstr>
      <vt:lpstr>A Typical Memory Hierarchy  (With Two Levels of Cache)</vt:lpstr>
      <vt:lpstr>Recent Typical Configurations</vt:lpstr>
      <vt:lpstr>Pentium 4 Cache hierarchy (Gallatin)</vt:lpstr>
      <vt:lpstr>Memory Hierarchy Basics</vt:lpstr>
      <vt:lpstr>Memory Hierarchy Operation</vt:lpstr>
      <vt:lpstr>Memory Hierarchy Basics</vt:lpstr>
      <vt:lpstr>Memory Hierarchy Basics</vt:lpstr>
      <vt:lpstr>Memory Hierarchy Basics</vt:lpstr>
      <vt:lpstr>PowerPoint Presentation</vt:lpstr>
      <vt:lpstr>Memory Hierarchy:  Motivation The Principle Of Locality</vt:lpstr>
      <vt:lpstr>Locality Example</vt:lpstr>
      <vt:lpstr>Memory Hierarchy: Terminology</vt:lpstr>
      <vt:lpstr>Caching in a Memory Hierarchy</vt:lpstr>
      <vt:lpstr>General Caching  Concepts</vt:lpstr>
      <vt:lpstr>Cache Design &amp; Operation Issues</vt:lpstr>
      <vt:lpstr>Cache Organization &amp; Placement Strategies</vt:lpstr>
      <vt:lpstr>Cache Organization: Direct Mapped Cache</vt:lpstr>
      <vt:lpstr>Direct Mapping</vt:lpstr>
      <vt:lpstr>Cache Organization &amp; Placement Strategies</vt:lpstr>
      <vt:lpstr>Set Associative Mapping (2-Way)</vt:lpstr>
      <vt:lpstr>Fully Associative Mapping</vt:lpstr>
      <vt:lpstr>Types of Caches: Organization</vt:lpstr>
      <vt:lpstr>Cache Organization Example</vt:lpstr>
      <vt:lpstr>Cache Organization Tradeoff</vt:lpstr>
      <vt:lpstr>Locating A Data Block in Cache</vt:lpstr>
      <vt:lpstr>Address Field Sizes</vt:lpstr>
      <vt:lpstr>Locating A Data Block in Cache</vt:lpstr>
      <vt:lpstr>Direct-Mapped Cache Example</vt:lpstr>
      <vt:lpstr>Direct-Mapped Cache Example</vt:lpstr>
      <vt:lpstr>Direct-Mapped Cache Example</vt:lpstr>
      <vt:lpstr>4KB Direct Mapped Cache  Example </vt:lpstr>
      <vt:lpstr>64KB Direct Mapped Cache Example</vt:lpstr>
      <vt:lpstr>Cache Organization:                Set Associativity</vt:lpstr>
      <vt:lpstr>Direct-Mapped Cache Design</vt:lpstr>
      <vt:lpstr>4KB Four-Way Set Associative Cache: MIPS Implementation Example</vt:lpstr>
      <vt:lpstr>Fully Associative Cache Design</vt:lpstr>
      <vt:lpstr>Fully Associative</vt:lpstr>
      <vt:lpstr>Unified vs. Separate Level 1 Cache</vt:lpstr>
      <vt:lpstr>Why have separate caches?</vt:lpstr>
      <vt:lpstr>Cache Replacement Policy</vt:lpstr>
      <vt:lpstr>LRU Policy</vt:lpstr>
      <vt:lpstr>Representative Miss Rates for Caches with Different Size, Associativity &amp; Replacement Algorithm </vt:lpstr>
      <vt:lpstr>Cache and Memory Performance Average Memory Access Time (AMAT), Memory Stall cycles</vt:lpstr>
      <vt:lpstr>Cache Performance Unified Memory Architecture </vt:lpstr>
      <vt:lpstr>Cache Performance Unified Memory Architecture </vt:lpstr>
      <vt:lpstr>Memory Access Tree For Unified Level 1 Cache</vt:lpstr>
      <vt:lpstr>Cache Impact On Performance:  An Example</vt:lpstr>
      <vt:lpstr>Cache Performance Harvard Memory Architecture </vt:lpstr>
      <vt:lpstr>Memory Access Tree For Separate Level 1 Caches</vt:lpstr>
      <vt:lpstr> Cache Write Strategies</vt:lpstr>
      <vt:lpstr>Cache Read/Write Operations</vt:lpstr>
      <vt:lpstr>Cache Write Strategies</vt:lpstr>
      <vt:lpstr>Write Buffer for Write Through</vt:lpstr>
      <vt:lpstr>Cache Write Strategies</vt:lpstr>
      <vt:lpstr>Write misses</vt:lpstr>
      <vt:lpstr>No write-allocate</vt:lpstr>
      <vt:lpstr>Write Allocate</vt:lpstr>
      <vt:lpstr>Memory Access Tree, Unified L1 Write Through, No Write Allocate, No Write Buffer </vt:lpstr>
      <vt:lpstr>Memory Access Tree Unified L1  Write Back,  With Write Allocate </vt:lpstr>
      <vt:lpstr>2 Levels of Cache:  L1, L2</vt:lpstr>
      <vt:lpstr>Miss Rates For Multi-Level Caches</vt:lpstr>
      <vt:lpstr>2-Level Cache Performance  Memory Access Tree</vt:lpstr>
      <vt:lpstr>2-Level Cache Performance </vt:lpstr>
      <vt:lpstr>3 Levels of Cache</vt:lpstr>
      <vt:lpstr>3-Level Cache Performance  Memory Access Tree CPU  Stall Cycles Per Memory Access</vt:lpstr>
      <vt:lpstr>3-Level Cache Performance </vt:lpstr>
      <vt:lpstr> Reduce Miss Rate </vt:lpstr>
      <vt:lpstr>Reducing Misses (3 Cs)</vt:lpstr>
      <vt:lpstr>3Cs Absolute Miss Rates</vt:lpstr>
      <vt:lpstr>3Cs Relative Miss Rate</vt:lpstr>
      <vt:lpstr>How to Reduce the 3 Cs Cache Misses?</vt:lpstr>
      <vt:lpstr>1. Increase Block Size</vt:lpstr>
      <vt:lpstr>1. Reduce Misses via Larger Block Size</vt:lpstr>
      <vt:lpstr>2. Reduce Misses via Higher Associativity</vt:lpstr>
      <vt:lpstr>Example: Avg. Memory Access Time vs. Associativity</vt:lpstr>
      <vt:lpstr>3. Reducing Misses via Victim Cache</vt:lpstr>
      <vt:lpstr>3.  Victim Cache</vt:lpstr>
      <vt:lpstr>4. Reducing Misses via Pseudo-Associativity</vt:lpstr>
      <vt:lpstr>Pseudo Associative Cache</vt:lpstr>
      <vt:lpstr>5.  Hardware Prefetching</vt:lpstr>
      <vt:lpstr>Summary</vt:lpstr>
      <vt:lpstr>Pros and cons – Re-visit cache design choices</vt:lpstr>
      <vt:lpstr>Pros and cons – Re-visit cache design choices</vt:lpstr>
      <vt:lpstr>Pros and cons – Re-visit cache design choices</vt:lpstr>
      <vt:lpstr>Pros and cons – Re-visit cache design choices</vt:lpstr>
      <vt:lpstr>Multilevel Cache Design Considerations</vt:lpstr>
      <vt:lpstr>Reducing Miss rate with programming</vt:lpstr>
      <vt:lpstr> Reducing Miss Penalty  </vt:lpstr>
      <vt:lpstr>The cost of a cache miss</vt:lpstr>
      <vt:lpstr>Memory Interleaving</vt:lpstr>
      <vt:lpstr>Cache Optimization</vt:lpstr>
      <vt:lpstr>Ten Advanced Optimizations</vt:lpstr>
      <vt:lpstr>L1 Size and Associativity</vt:lpstr>
      <vt:lpstr>Way Prediction</vt:lpstr>
      <vt:lpstr>Pipelining Cache</vt:lpstr>
      <vt:lpstr>Nonblocking Caches</vt:lpstr>
      <vt:lpstr>Multibanked Caches</vt:lpstr>
      <vt:lpstr>Critical Word First, Early Restart</vt:lpstr>
      <vt:lpstr>Merging Write Buffer</vt:lpstr>
      <vt:lpstr>Compiler Optimizations</vt:lpstr>
      <vt:lpstr>Hardware Prefetching</vt:lpstr>
      <vt:lpstr>Compiler Prefetching</vt:lpstr>
      <vt:lpstr>Summary</vt:lpstr>
      <vt:lpstr>Virtual Memory</vt:lpstr>
      <vt:lpstr>Motivations for Virtual Memory</vt:lpstr>
      <vt:lpstr>DRAM vs. SRAM as a “Cache”</vt:lpstr>
      <vt:lpstr>Virtual Memory</vt:lpstr>
      <vt:lpstr>Advantages of Virtual Memory</vt:lpstr>
      <vt:lpstr>How VM Works</vt:lpstr>
      <vt:lpstr>Address Translation</vt:lpstr>
      <vt:lpstr>VA-to-PA Address Translation</vt:lpstr>
      <vt:lpstr>Page Table</vt:lpstr>
      <vt:lpstr>VA to PA Translation</vt:lpstr>
      <vt:lpstr>Multiprogramming View of VM</vt:lpstr>
      <vt:lpstr>Page Table Structure</vt:lpstr>
      <vt:lpstr>Determining Page Table Size</vt:lpstr>
      <vt:lpstr>Page Fault</vt:lpstr>
      <vt:lpstr>Accelerating Virtual Memory Operations</vt:lpstr>
      <vt:lpstr>VM =&gt; PM Translation</vt:lpstr>
      <vt:lpstr>Speeding Up Address Translation:      Translation Lookaside Buffer (TLB)</vt:lpstr>
      <vt:lpstr>Translation Look-Aside Table (TLB)</vt:lpstr>
      <vt:lpstr>TLB / Cache Interaction</vt:lpstr>
      <vt:lpstr>TLB and Context Switch</vt:lpstr>
      <vt:lpstr>TLB Organization</vt:lpstr>
      <vt:lpstr>Associativity of VM </vt:lpstr>
      <vt:lpstr>Write Strategies</vt:lpstr>
      <vt:lpstr>Virtual Machines</vt:lpstr>
      <vt:lpstr>I/O Performance Measures</vt:lpstr>
      <vt:lpstr>Hard Disk Performance</vt:lpstr>
      <vt:lpstr>Disk Access Time </vt:lpstr>
      <vt:lpstr>Communication of I/O Devices and Processor</vt:lpstr>
      <vt:lpstr>Communication of I/O Devices and Processor</vt:lpstr>
      <vt:lpstr>Communication of I/O Devices and Processor</vt:lpstr>
      <vt:lpstr>Direct-Memory Access (DMA)</vt:lpstr>
      <vt:lpstr>DMA</vt:lpstr>
      <vt:lpstr>I/O Buses</vt:lpstr>
      <vt:lpstr> RAID (Redundant Array of Inexpensive Disks) </vt:lpstr>
      <vt:lpstr>RAID</vt:lpstr>
      <vt:lpstr>Dependability Measures</vt:lpstr>
      <vt:lpstr>Array Reliability</vt:lpstr>
      <vt:lpstr>RAID</vt:lpstr>
      <vt:lpstr>RAID-0</vt:lpstr>
      <vt:lpstr>RAID-1 - Mirroring</vt:lpstr>
      <vt:lpstr>RAID-4 - Block-interleaved Parity</vt:lpstr>
      <vt:lpstr>RAID-4: Block Interleaved Parity</vt:lpstr>
      <vt:lpstr>RAID-4: Small Writes</vt:lpstr>
      <vt:lpstr>RAID-5 - Block-interleaved Distributed Parity</vt:lpstr>
      <vt:lpstr>RAID-5 - Block-interleaved Distributed Parity</vt:lpstr>
      <vt:lpstr>RAID-5 - Block-interleaved Distributed Parity</vt:lpstr>
      <vt:lpstr>Performance of RAID-5 - Block-interleaved Distributed Parity</vt:lpstr>
      <vt:lpstr>RAID-6 – Row-Diagonal Parity</vt:lpstr>
      <vt:lpstr>  Dependability  </vt:lpstr>
      <vt:lpstr>Definitions</vt:lpstr>
      <vt:lpstr>IFIP Standard terminology</vt:lpstr>
      <vt:lpstr>Why multi-core ?</vt:lpstr>
      <vt:lpstr>Thread-Level Parallelism (TLP)‏</vt:lpstr>
      <vt:lpstr> Thread-Level Parallelism </vt:lpstr>
      <vt:lpstr>TLP</vt:lpstr>
      <vt:lpstr>How to exploit TLP?</vt:lpstr>
      <vt:lpstr>SMT – Simultaneous Multi-Threading</vt:lpstr>
      <vt:lpstr>TLP a 4-issue superscalar processor</vt:lpstr>
      <vt:lpstr>Without SMT, only a single thread can run at any given time</vt:lpstr>
      <vt:lpstr>Without SMT, only a single thread can run at any given time</vt:lpstr>
      <vt:lpstr>SMT processor: both threads can run concurrently</vt:lpstr>
      <vt:lpstr>But: Can’t simultaneously use  the same functional unit</vt:lpstr>
      <vt:lpstr>Multi-core:  threads can run on separate cores</vt:lpstr>
      <vt:lpstr>Multi-core:  threads can run on separate cores</vt:lpstr>
      <vt:lpstr>Combining Multi-core and SMT</vt:lpstr>
      <vt:lpstr>SMT Dual-core: all four threads can run concurrently</vt:lpstr>
      <vt:lpstr> High-Performance Computing</vt:lpstr>
      <vt:lpstr>When Do We Need High Performance Computing?</vt:lpstr>
      <vt:lpstr>When Do We Need High Performance Computing?</vt:lpstr>
      <vt:lpstr>Multiprocessing</vt:lpstr>
      <vt:lpstr>Multiprocessing</vt:lpstr>
      <vt:lpstr>Performance Potential: Another View</vt:lpstr>
      <vt:lpstr>A Few Types</vt:lpstr>
      <vt:lpstr>Flynn’s Taxonomy of Computing</vt:lpstr>
      <vt:lpstr>SIMD Systems</vt:lpstr>
      <vt:lpstr>MIMD Architecture</vt:lpstr>
      <vt:lpstr>MIMD Shared Memory Systems</vt:lpstr>
      <vt:lpstr>Cache Coherent NUMA</vt:lpstr>
      <vt:lpstr>MIMD Distributed Memory Systems</vt:lpstr>
      <vt:lpstr>Cluster Architecture</vt:lpstr>
      <vt:lpstr>Grids</vt:lpstr>
      <vt:lpstr>SIMD</vt:lpstr>
      <vt:lpstr>PowerPoint Presentation</vt:lpstr>
      <vt:lpstr>SIMD Multiprocessing</vt:lpstr>
      <vt:lpstr>Cache Coherence</vt:lpstr>
      <vt:lpstr>Shared Memory Multiprocessor</vt:lpstr>
      <vt:lpstr>Cache Coherence Problem</vt:lpstr>
      <vt:lpstr>Write Through does not help</vt:lpstr>
      <vt:lpstr>Why Don’t Processors Share Cache</vt:lpstr>
      <vt:lpstr>Cache Coherence</vt:lpstr>
      <vt:lpstr>Enforcing Coherence</vt:lpstr>
      <vt:lpstr>Distributed Cache: Snoopy Cache-Coherence Protocols</vt:lpstr>
      <vt:lpstr>Snooping Cache Coherency</vt:lpstr>
      <vt:lpstr>PowerPoint Presentation</vt:lpstr>
      <vt:lpstr>An Example Snoopy Protocol</vt:lpstr>
      <vt:lpstr>Snoopy Coherence Protocols</vt:lpstr>
      <vt:lpstr>Snoopy Coherence Protocols</vt:lpstr>
      <vt:lpstr>Snoopy-Cache State Machine </vt:lpstr>
      <vt:lpstr>Performance</vt:lpstr>
      <vt:lpstr>Revisit: Coherency Solutions</vt:lpstr>
      <vt:lpstr>Scalable Shared Memory Architectures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ENTC 415</dc:title>
  <dc:creator>Motorola PC</dc:creator>
  <cp:lastModifiedBy>l</cp:lastModifiedBy>
  <cp:revision>288</cp:revision>
  <dcterms:created xsi:type="dcterms:W3CDTF">2000-07-10T22:21:46Z</dcterms:created>
  <dcterms:modified xsi:type="dcterms:W3CDTF">2012-12-04T13:48:45Z</dcterms:modified>
</cp:coreProperties>
</file>