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6" r:id="rId2"/>
    <p:sldId id="257" r:id="rId3"/>
    <p:sldId id="258" r:id="rId4"/>
    <p:sldId id="259" r:id="rId5"/>
    <p:sldId id="3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74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D7FC-0F17-42E4-9C17-87D173352E96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D8AAB-2EE4-4BF5-8F2E-A59A133F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0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D49BD7B6-6A38-4E55-9478-914CD77F21BF}" type="slidenum">
              <a:rPr lang="en-GB" sz="1200">
                <a:solidFill>
                  <a:srgbClr val="000000"/>
                </a:solidFill>
              </a:rPr>
              <a:pPr/>
              <a:t>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2390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 smtClean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B778D111-EF1D-4600-B985-3798EE79C131}" type="slidenum">
              <a:rPr lang="en-GB" sz="1200">
                <a:solidFill>
                  <a:srgbClr val="000000"/>
                </a:solidFill>
              </a:rPr>
              <a:pPr/>
              <a:t>11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3123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33124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55823930-D506-447B-BFF1-82664E4A1301}" type="slidenum">
              <a:rPr lang="en-GB" sz="1200">
                <a:solidFill>
                  <a:srgbClr val="000000"/>
                </a:solidFill>
              </a:rPr>
              <a:pPr/>
              <a:t>12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341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FBD92E0F-64DA-448B-A2F6-84C09B58EB15}" type="slidenum">
              <a:rPr lang="en-GB" sz="1200">
                <a:solidFill>
                  <a:srgbClr val="000000"/>
                </a:solidFill>
              </a:rPr>
              <a:pPr/>
              <a:t>13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3517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CF24F3DC-A99C-4A67-867B-940815E602C9}" type="slidenum">
              <a:rPr lang="en-GB" sz="1200">
                <a:solidFill>
                  <a:srgbClr val="000000"/>
                </a:solidFill>
              </a:rPr>
              <a:pPr/>
              <a:t>14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3619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E63E4F87-E4E5-47CB-8FEF-E450814C986E}" type="slidenum">
              <a:rPr lang="en-GB" sz="1200">
                <a:solidFill>
                  <a:srgbClr val="000000"/>
                </a:solidFill>
              </a:rPr>
              <a:pPr/>
              <a:t>15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1147763" y="687388"/>
            <a:ext cx="4570412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3722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2C1266F1-A1FB-4CE6-819B-83B5E0256560}" type="slidenum">
              <a:rPr lang="en-GB" sz="1200">
                <a:solidFill>
                  <a:srgbClr val="000000"/>
                </a:solidFill>
              </a:rPr>
              <a:pPr/>
              <a:t>16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1147763" y="687388"/>
            <a:ext cx="4570412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38244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9BAB4388-FE8D-4708-8778-CA6906B40B76}" type="slidenum">
              <a:rPr lang="en-GB" sz="1200">
                <a:solidFill>
                  <a:srgbClr val="000000"/>
                </a:solidFill>
              </a:rPr>
              <a:pPr/>
              <a:t>17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1147763" y="687388"/>
            <a:ext cx="4570412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3926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65EA4E5D-E333-483C-B79D-B856BF82E8ED}" type="slidenum">
              <a:rPr lang="en-GB" sz="1200">
                <a:solidFill>
                  <a:srgbClr val="000000"/>
                </a:solidFill>
              </a:rPr>
              <a:pPr/>
              <a:t>18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147763" y="687388"/>
            <a:ext cx="4570412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4029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F4137311-3C8F-4D59-AE9C-252E43EA1E9B}" type="slidenum">
              <a:rPr lang="en-GB" sz="1200">
                <a:solidFill>
                  <a:srgbClr val="000000"/>
                </a:solidFill>
              </a:rPr>
              <a:pPr/>
              <a:t>20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2465B949-6DD8-4699-B197-768DFBC0EF29}" type="slidenum">
              <a:rPr lang="en-GB" sz="1200">
                <a:solidFill>
                  <a:srgbClr val="000000"/>
                </a:solidFill>
              </a:rPr>
              <a:pPr/>
              <a:t>22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noFill/>
          <a:ln w="12700" cap="flat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</p:spPr>
        <p:txBody>
          <a:bodyPr lIns="92075" tIns="46038" rIns="92075" bIns="46038"/>
          <a:lstStyle/>
          <a:p>
            <a:pPr defTabSz="911225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D2EB239E-E3FB-4456-A7FE-AA25B5A18959}" type="slidenum">
              <a:rPr lang="en-GB" sz="1200">
                <a:solidFill>
                  <a:srgbClr val="000000"/>
                </a:solidFill>
              </a:rPr>
              <a:pPr/>
              <a:t>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2493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45A18789-A815-4FAD-83B7-B5F5B22F09C8}" type="slidenum">
              <a:rPr lang="en-GB" sz="1200">
                <a:solidFill>
                  <a:srgbClr val="000000"/>
                </a:solidFill>
              </a:rPr>
              <a:pPr/>
              <a:t>23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noFill/>
          <a:ln w="12700" cap="flat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</p:spPr>
        <p:txBody>
          <a:bodyPr lIns="92075" tIns="46038" rIns="92075" bIns="46038"/>
          <a:lstStyle/>
          <a:p>
            <a:pPr defTabSz="911225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E5F362EA-0422-4BFA-A969-06511F8AF4FB}" type="slidenum">
              <a:rPr lang="en-GB" sz="1200">
                <a:solidFill>
                  <a:srgbClr val="000000"/>
                </a:solidFill>
              </a:rPr>
              <a:pPr/>
              <a:t>24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</p:spPr>
        <p:txBody>
          <a:bodyPr lIns="92075" tIns="46038" rIns="92075" bIns="46038"/>
          <a:lstStyle/>
          <a:p>
            <a:pPr defTabSz="911225"/>
            <a:endParaRPr lang="en-US" smtClean="0"/>
          </a:p>
        </p:txBody>
      </p:sp>
      <p:sp>
        <p:nvSpPr>
          <p:cNvPr id="1443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noFill/>
          <a:ln w="12700" cap="flat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0641B71A-782A-4D1B-90FC-B9C56E0FC839}" type="slidenum">
              <a:rPr lang="en-GB" sz="1200">
                <a:solidFill>
                  <a:srgbClr val="000000"/>
                </a:solidFill>
              </a:rPr>
              <a:pPr/>
              <a:t>25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6BE5B906-CCCA-4F2C-9B21-6CA95F20791C}" type="slidenum">
              <a:rPr lang="en-GB" sz="1200">
                <a:solidFill>
                  <a:srgbClr val="000000"/>
                </a:solidFill>
              </a:rPr>
              <a:pPr/>
              <a:t>28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70412" cy="3427412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C839992C-3C95-4F65-A8C5-9F53BC9F7D37}" type="slidenum">
              <a:rPr lang="en-GB" sz="1200">
                <a:solidFill>
                  <a:srgbClr val="000000"/>
                </a:solidFill>
              </a:rPr>
              <a:pPr/>
              <a:t>35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70412" cy="3427412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</p:spPr>
        <p:txBody>
          <a:bodyPr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36A46ECC-F2C2-4D1C-853A-B454B244858E}" type="slidenum">
              <a:rPr lang="en-GB" sz="1200">
                <a:solidFill>
                  <a:srgbClr val="000000"/>
                </a:solidFill>
              </a:rPr>
              <a:pPr/>
              <a:t>36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D74089E1-F499-4D65-9C7C-DF8EAD8A6F1E}" type="slidenum">
              <a:rPr lang="en-GB" sz="1200">
                <a:solidFill>
                  <a:srgbClr val="000000"/>
                </a:solidFill>
              </a:rPr>
              <a:pPr/>
              <a:t>37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9CDB0709-BF20-41D3-8FAC-274F2C48AB6C}" type="slidenum">
              <a:rPr lang="en-GB" sz="1200">
                <a:solidFill>
                  <a:srgbClr val="000000"/>
                </a:solidFill>
              </a:rPr>
              <a:pPr/>
              <a:t>39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78" tIns="44445" rIns="90478" bIns="44445"/>
          <a:lstStyle/>
          <a:p>
            <a:endParaRPr lang="en-US" smtClean="0"/>
          </a:p>
          <a:p>
            <a:r>
              <a:rPr lang="en-US" smtClean="0"/>
              <a:t>Y-axis is performance</a:t>
            </a:r>
          </a:p>
          <a:p>
            <a:r>
              <a:rPr lang="en-US" smtClean="0"/>
              <a:t>X-axis is time</a:t>
            </a:r>
          </a:p>
          <a:p>
            <a:r>
              <a:rPr lang="en-US" smtClean="0"/>
              <a:t>Latency</a:t>
            </a:r>
          </a:p>
          <a:p>
            <a:r>
              <a:rPr lang="en-US" smtClean="0"/>
              <a:t>Cliché: </a:t>
            </a:r>
          </a:p>
          <a:p>
            <a:r>
              <a:rPr lang="en-US" smtClean="0"/>
              <a:t>Not e that x86 didn’t have cache on chip until 1989</a:t>
            </a:r>
          </a:p>
        </p:txBody>
      </p:sp>
      <p:sp>
        <p:nvSpPr>
          <p:cNvPr id="1525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90550"/>
            <a:ext cx="4548188" cy="34115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9067F9EA-1FB9-4F6A-97F2-922807A5DD5C}" type="slidenum">
              <a:rPr lang="en-GB" sz="1200">
                <a:solidFill>
                  <a:srgbClr val="000000"/>
                </a:solidFill>
              </a:rPr>
              <a:pPr/>
              <a:t>40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78" tIns="44445" rIns="90478" bIns="44445"/>
          <a:lstStyle/>
          <a:p>
            <a:endParaRPr lang="en-US" smtClean="0"/>
          </a:p>
          <a:p>
            <a:r>
              <a:rPr lang="en-US" smtClean="0"/>
              <a:t>Y-axis is performance</a:t>
            </a:r>
          </a:p>
          <a:p>
            <a:r>
              <a:rPr lang="en-US" smtClean="0"/>
              <a:t>X-axis is time</a:t>
            </a:r>
          </a:p>
          <a:p>
            <a:r>
              <a:rPr lang="en-US" smtClean="0"/>
              <a:t>Latency</a:t>
            </a:r>
          </a:p>
          <a:p>
            <a:r>
              <a:rPr lang="en-US" smtClean="0"/>
              <a:t>Cliché: </a:t>
            </a:r>
          </a:p>
          <a:p>
            <a:r>
              <a:rPr lang="en-US" smtClean="0"/>
              <a:t>Not e that x86 didn’t have cache on chip until 1989</a:t>
            </a:r>
          </a:p>
        </p:txBody>
      </p:sp>
      <p:sp>
        <p:nvSpPr>
          <p:cNvPr id="1536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2050" y="590550"/>
            <a:ext cx="4548188" cy="34115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8E0BA36A-50D1-4A5C-9D64-A6109FA338BE}" type="slidenum">
              <a:rPr lang="en-GB" sz="1200">
                <a:solidFill>
                  <a:srgbClr val="000000"/>
                </a:solidFill>
              </a:rPr>
              <a:pPr/>
              <a:t>44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70412" cy="3427412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73A86748-A15B-454D-9415-AD7BAF1C6362}" type="slidenum">
              <a:rPr lang="en-GB" sz="1200">
                <a:solidFill>
                  <a:srgbClr val="000000"/>
                </a:solidFill>
              </a:rPr>
              <a:pPr/>
              <a:t>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25956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C77D4AF5-5523-4FFD-8C0B-F0E0DC745944}" type="slidenum">
              <a:rPr lang="en-GB" sz="1200">
                <a:solidFill>
                  <a:srgbClr val="000000"/>
                </a:solidFill>
              </a:rPr>
              <a:pPr/>
              <a:t>45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85076C70-501A-480C-96AD-9262099099A1}" type="slidenum">
              <a:rPr lang="en-GB" sz="1200">
                <a:solidFill>
                  <a:srgbClr val="000000"/>
                </a:solidFill>
              </a:rPr>
              <a:pPr/>
              <a:t>46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ACA6ADDF-BC87-4D3D-828F-CEECA1665C39}" type="slidenum">
              <a:rPr lang="en-GB" sz="1200">
                <a:solidFill>
                  <a:srgbClr val="000000"/>
                </a:solidFill>
              </a:rPr>
              <a:pPr/>
              <a:t>47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70412" cy="3427412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D77F64AE-22AE-409A-A72C-C8BED2027B15}" type="slidenum">
              <a:rPr lang="en-GB" sz="1200">
                <a:solidFill>
                  <a:srgbClr val="000000"/>
                </a:solidFill>
              </a:rPr>
              <a:pPr/>
              <a:t>48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 dirty="0" smtClean="0"/>
              <a:t>Multiple copies of an integrated circuit are fabricated on each wafer. If every copy ultimately works, then yield is 100%.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6E35A967-153A-4F91-9F1F-1C4BBD3A1BC7}" type="slidenum">
              <a:rPr lang="en-GB" sz="1200">
                <a:solidFill>
                  <a:srgbClr val="000000"/>
                </a:solidFill>
              </a:rPr>
              <a:pPr/>
              <a:t>50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3D2EE961-9673-4C77-A698-543835923F9C}" type="slidenum">
              <a:rPr lang="en-GB" sz="1200">
                <a:solidFill>
                  <a:srgbClr val="000000"/>
                </a:solidFill>
              </a:rPr>
              <a:pPr/>
              <a:t>51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7888"/>
          </a:xfrm>
          <a:noFill/>
          <a:ln w="12700" cap="flat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63" tIns="46032" rIns="92063" bIns="4603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8728B612-C725-4FD8-A785-4E15FA7107A0}" type="slidenum">
              <a:rPr lang="en-GB" sz="1200">
                <a:solidFill>
                  <a:srgbClr val="000000"/>
                </a:solidFill>
              </a:rPr>
              <a:pPr/>
              <a:t>52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7888"/>
          </a:xfrm>
          <a:noFill/>
          <a:ln w="12700" cap="flat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63" tIns="46032" rIns="92063" bIns="4603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90BB3CA3-A5D1-496F-AB21-0B9F5A2A72E5}" type="slidenum">
              <a:rPr lang="en-GB" sz="1200">
                <a:solidFill>
                  <a:srgbClr val="000000"/>
                </a:solidFill>
              </a:rPr>
              <a:pPr/>
              <a:t>53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7888"/>
          </a:xfrm>
          <a:noFill/>
          <a:ln w="12700" cap="flat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63" tIns="46032" rIns="92063" bIns="4603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E205E02D-06BB-49AB-B3EA-777BBFB62F93}" type="slidenum">
              <a:rPr lang="en-GB" sz="1200">
                <a:solidFill>
                  <a:srgbClr val="000000"/>
                </a:solidFill>
              </a:rPr>
              <a:pPr/>
              <a:t>55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noFill/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F6230381-604C-432E-8B79-F2F847235D62}" type="slidenum">
              <a:rPr lang="en-GB" sz="1200">
                <a:solidFill>
                  <a:srgbClr val="000000"/>
                </a:solidFill>
              </a:rPr>
              <a:pPr/>
              <a:t>56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7888"/>
          </a:xfrm>
          <a:noFill/>
          <a:ln w="12700" cap="flat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63" tIns="46032" rIns="92063" bIns="4603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B779764B-561E-430B-BCAD-DCD74515F700}" type="slidenum">
              <a:rPr lang="en-GB" sz="1200">
                <a:solidFill>
                  <a:srgbClr val="000000"/>
                </a:solidFill>
              </a:rPr>
              <a:pPr/>
              <a:t>4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26980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ED317FA8-2B38-43ED-BB5C-5522B37FA4C0}" type="slidenum">
              <a:rPr lang="en-GB" sz="1200">
                <a:solidFill>
                  <a:srgbClr val="000000"/>
                </a:solidFill>
              </a:rPr>
              <a:pPr/>
              <a:t>57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7888"/>
          </a:xfrm>
          <a:noFill/>
          <a:ln w="12700" cap="flat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63" tIns="46032" rIns="92063" bIns="4603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6D53403D-6778-43EB-9F3E-C1C1D4505869}" type="slidenum">
              <a:rPr lang="en-GB" sz="1200">
                <a:solidFill>
                  <a:srgbClr val="000000"/>
                </a:solidFill>
              </a:rPr>
              <a:pPr/>
              <a:t>58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7888"/>
          </a:xfrm>
          <a:noFill/>
          <a:ln w="12700" cap="flat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63" tIns="46032" rIns="92063" bIns="4603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3EF271D7-076B-4E32-B48E-BCA1C455E965}" type="slidenum">
              <a:rPr lang="en-GB" sz="1200">
                <a:solidFill>
                  <a:srgbClr val="000000"/>
                </a:solidFill>
              </a:rPr>
              <a:pPr/>
              <a:t>59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7888"/>
          </a:xfrm>
          <a:noFill/>
          <a:ln w="12700" cap="flat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63" tIns="46032" rIns="92063" bIns="4603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5438A0C4-E53C-451A-80FC-580CC3725AB5}" type="slidenum">
              <a:rPr lang="en-GB" sz="1200">
                <a:solidFill>
                  <a:srgbClr val="000000"/>
                </a:solidFill>
              </a:rPr>
              <a:pPr/>
              <a:t>60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7888"/>
          </a:xfrm>
          <a:noFill/>
          <a:ln w="12700" cap="flat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63" tIns="46032" rIns="92063" bIns="4603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594B67EB-E84C-4498-8A19-F57CBE6CA1AF}" type="slidenum">
              <a:rPr lang="en-GB" sz="1200">
                <a:solidFill>
                  <a:srgbClr val="000000"/>
                </a:solidFill>
              </a:rPr>
              <a:pPr/>
              <a:t>61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7888"/>
          </a:xfrm>
          <a:noFill/>
          <a:ln w="12700" cap="flat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63" tIns="46032" rIns="92063" bIns="46032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917F0F64-F6E3-434D-B798-A56F21FBF636}" type="slidenum">
              <a:rPr lang="en-GB" sz="1200">
                <a:solidFill>
                  <a:srgbClr val="000000"/>
                </a:solidFill>
              </a:rPr>
              <a:pPr/>
              <a:t>64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4FE53081-37CA-4006-8852-3E54C155B7FD}" type="slidenum">
              <a:rPr lang="en-GB" sz="1200">
                <a:solidFill>
                  <a:srgbClr val="000000"/>
                </a:solidFill>
              </a:rPr>
              <a:pPr/>
              <a:t>67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70412" cy="3427412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BC05FF52-8FEC-4F46-A6F4-81FDD7ABB8DC}" type="slidenum">
              <a:rPr lang="en-GB" sz="1200">
                <a:solidFill>
                  <a:srgbClr val="000000"/>
                </a:solidFill>
              </a:rPr>
              <a:pPr/>
              <a:t>68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70412" cy="3427412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</p:spPr>
        <p:txBody>
          <a:bodyPr lIns="91425" tIns="45713" rIns="91425" bIns="45713"/>
          <a:lstStyle/>
          <a:p>
            <a:endParaRPr lang="en-GB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02C8C2FA-AB1F-4D77-99C2-C32C682BBBF5}" type="slidenum">
              <a:rPr lang="en-GB" sz="1200">
                <a:solidFill>
                  <a:srgbClr val="000000"/>
                </a:solidFill>
              </a:rPr>
              <a:pPr/>
              <a:t>90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6762" cy="3432175"/>
          </a:xfrm>
          <a:noFill/>
          <a:ln w="12700" cap="flat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</p:spPr>
        <p:txBody>
          <a:bodyPr lIns="92075" tIns="46038" rIns="92075" bIns="46038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D5719A81-0FC1-4BDA-9F28-E092898CD508}" type="slidenum">
              <a:rPr lang="en-GB" sz="1200">
                <a:solidFill>
                  <a:srgbClr val="000000"/>
                </a:solidFill>
              </a:rPr>
              <a:pPr/>
              <a:t>93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8BFC667A-D759-4ED5-B053-7995C3D1092E}" type="slidenum">
              <a:rPr lang="en-GB" sz="1200">
                <a:solidFill>
                  <a:srgbClr val="000000"/>
                </a:solidFill>
              </a:rPr>
              <a:pPr/>
              <a:t>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41DE5B71-F151-477F-AE49-A7166FE8C9B0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</a:pPr>
              <a:t>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28004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2800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28006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28007" name="Text Box 5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28008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045204EB-3F9A-404F-8955-21F2630D07AC}" type="slidenum">
              <a:rPr lang="en-GB" sz="1200">
                <a:solidFill>
                  <a:srgbClr val="000000"/>
                </a:solidFill>
              </a:rPr>
              <a:pPr/>
              <a:t>99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4AB92EEC-56F4-41F8-AF56-A9ADB91482C2}" type="slidenum">
              <a:rPr lang="en-GB" sz="1200">
                <a:solidFill>
                  <a:srgbClr val="000000"/>
                </a:solidFill>
              </a:rPr>
              <a:pPr/>
              <a:t>100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3AD975B0-87BB-41A0-BEA1-982EDC7519FD}" type="slidenum">
              <a:rPr lang="en-GB" sz="1200">
                <a:solidFill>
                  <a:srgbClr val="000000"/>
                </a:solidFill>
              </a:rPr>
              <a:pPr/>
              <a:t>101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th-TH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283EF06C-02FF-4621-B262-E9D0F1D0993D}" type="slidenum">
              <a:rPr lang="en-GB" sz="1200">
                <a:solidFill>
                  <a:srgbClr val="000000"/>
                </a:solidFill>
              </a:rPr>
              <a:pPr/>
              <a:t>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2902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E636DED5-8499-40B4-93E1-B153705AA91D}" type="slidenum">
              <a:rPr lang="en-GB" sz="1200">
                <a:solidFill>
                  <a:srgbClr val="000000"/>
                </a:solidFill>
              </a:rPr>
              <a:pPr/>
              <a:t>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3005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EDBA7959-6A08-43CC-82F7-0CAC8A405616}" type="slidenum">
              <a:rPr lang="en-GB" sz="1200">
                <a:solidFill>
                  <a:srgbClr val="000000"/>
                </a:solidFill>
              </a:rPr>
              <a:pPr/>
              <a:t>9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107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31076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fld id="{3973E7A9-6CC2-430E-9385-725C43D786DB}" type="slidenum">
              <a:rPr lang="en-GB" sz="1200">
                <a:solidFill>
                  <a:srgbClr val="000000"/>
                </a:solidFill>
              </a:rPr>
              <a:pPr/>
              <a:t>10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fld id="{30F14ABE-21A7-42B9-9404-3FEA8D1A83EE}" type="slidenum">
              <a:rPr lang="en-GB" sz="1200">
                <a:solidFill>
                  <a:srgbClr val="000000"/>
                </a:solidFill>
              </a:rPr>
              <a:pPr algn="r">
                <a:lnSpc>
                  <a:spcPct val="100000"/>
                </a:lnSpc>
              </a:pPr>
              <a:t>10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3210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32101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32102" name="Text Box 4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32103" name="Text Box 5"/>
          <p:cNvSpPr txBox="1">
            <a:spLocks noChangeArrowheads="1"/>
          </p:cNvSpPr>
          <p:nvPr/>
        </p:nvSpPr>
        <p:spPr bwMode="auto">
          <a:xfrm>
            <a:off x="1143000" y="684213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endParaRPr lang="en-US"/>
          </a:p>
        </p:txBody>
      </p:sp>
      <p:sp>
        <p:nvSpPr>
          <p:cNvPr id="132104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60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9279-CA23-4481-8926-7F25A9A7461C}" type="datetime1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CA3B-F62A-4ED6-97A0-9EF1093B3330}" type="datetime1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668E-C342-46B6-9A28-D75E32F0B4A5}" type="datetime1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67638" cy="604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67638" cy="604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06825" cy="4948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3808413" cy="4948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67638" cy="604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143000"/>
            <a:ext cx="7767638" cy="494823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109703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67638" cy="604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143000"/>
            <a:ext cx="3806825" cy="494823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143000"/>
            <a:ext cx="3808413" cy="4948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13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67638" cy="604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143000"/>
            <a:ext cx="7767638" cy="494823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58800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67638" cy="604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06825" cy="49482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5025" y="1143000"/>
            <a:ext cx="3808413" cy="494823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04196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0183-8D9C-456C-9048-919C28FDB9BD}" type="datetime1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E5CC-B56D-438D-B064-9F08FB818E46}" type="datetime1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4D2C-40F5-475E-A073-C95D8A7FA22C}" type="datetime1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22BE-D41E-4DB5-8350-4C25F657085A}" type="datetime1">
              <a:rPr lang="en-US" smtClean="0"/>
              <a:t>9/10/2012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E19C4-3D47-4C81-930A-EA9E5837C389}" type="datetime1">
              <a:rPr lang="en-US" smtClean="0"/>
              <a:t>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E100-573E-4E40-B4EF-A91A2BEC775B}" type="datetime1">
              <a:rPr lang="en-US" smtClean="0"/>
              <a:t>9/10/2012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9F84-C6BF-4B6B-B4AD-2421865066F8}" type="datetime1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BDDA-59B5-4A05-B08E-BEE8D1FDD95F}" type="datetime1">
              <a:rPr lang="en-US" smtClean="0"/>
              <a:t>9/10/2012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0D88-8545-45E4-98E3-3351D3DDC687}" type="datetime1">
              <a:rPr lang="en-US" smtClean="0"/>
              <a:t>9/10/2012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4.w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5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p500.org/system/177720" TargetMode="External"/><Relationship Id="rId3" Type="http://schemas.openxmlformats.org/officeDocument/2006/relationships/hyperlink" Target="http://www.top500.org/system/177232" TargetMode="External"/><Relationship Id="rId7" Type="http://schemas.openxmlformats.org/officeDocument/2006/relationships/hyperlink" Target="http://www.top500.org/system/176544" TargetMode="External"/><Relationship Id="rId2" Type="http://schemas.openxmlformats.org/officeDocument/2006/relationships/hyperlink" Target="http://www.top500.org/system/1775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500.org/system/176929" TargetMode="External"/><Relationship Id="rId11" Type="http://schemas.openxmlformats.org/officeDocument/2006/relationships/hyperlink" Target="http://www.top500.org/system/176819" TargetMode="External"/><Relationship Id="rId5" Type="http://schemas.openxmlformats.org/officeDocument/2006/relationships/hyperlink" Target="http://www.top500.org/system/177719" TargetMode="External"/><Relationship Id="rId10" Type="http://schemas.openxmlformats.org/officeDocument/2006/relationships/hyperlink" Target="http://www.top500.org/system/177818" TargetMode="External"/><Relationship Id="rId4" Type="http://schemas.openxmlformats.org/officeDocument/2006/relationships/hyperlink" Target="http://www.top500.org/system/177718" TargetMode="External"/><Relationship Id="rId9" Type="http://schemas.openxmlformats.org/officeDocument/2006/relationships/hyperlink" Target="http://www.top500.org/system/177722" TargetMode="Externa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360363" y="250825"/>
            <a:ext cx="8459787" cy="58245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100"/>
              </a:spcBef>
              <a:buClr>
                <a:srgbClr val="0000FF"/>
              </a:buClr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4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stellar" pitchFamily="18" charset="0"/>
                <a:cs typeface="Times New Roman" pitchFamily="18" charset="0"/>
              </a:rPr>
              <a:t/>
            </a:r>
            <a:br>
              <a:rPr lang="en-GB" sz="4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stellar" pitchFamily="18" charset="0"/>
                <a:cs typeface="Times New Roman" pitchFamily="18" charset="0"/>
              </a:rPr>
            </a:br>
            <a:r>
              <a:rPr lang="en-GB" sz="4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stellar" pitchFamily="18" charset="0"/>
                <a:cs typeface="Times New Roman" pitchFamily="18" charset="0"/>
              </a:rPr>
              <a:t>COMP 4611</a:t>
            </a:r>
            <a:r>
              <a:rPr lang="en-GB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stellar" pitchFamily="18" charset="0"/>
                <a:cs typeface="Times New Roman" pitchFamily="18" charset="0"/>
              </a:rPr>
              <a:t/>
            </a:r>
            <a:br>
              <a:rPr lang="en-GB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stellar" pitchFamily="18" charset="0"/>
                <a:cs typeface="Times New Roman" pitchFamily="18" charset="0"/>
              </a:rPr>
            </a:br>
            <a:r>
              <a:rPr lang="en-GB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stellar" pitchFamily="18" charset="0"/>
              </a:rPr>
              <a:t>Design and Analysis of Computer Architectures </a:t>
            </a:r>
            <a:r>
              <a:rPr lang="en-GB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stellar" pitchFamily="18" charset="0"/>
                <a:cs typeface="Times New Roman" pitchFamily="18" charset="0"/>
              </a:rPr>
              <a:t/>
            </a:r>
            <a:br>
              <a:rPr lang="en-GB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stellar" pitchFamily="18" charset="0"/>
                <a:cs typeface="Times New Roman" pitchFamily="18" charset="0"/>
              </a:rPr>
            </a:br>
            <a:r>
              <a:rPr lang="en-GB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stellar" pitchFamily="18" charset="0"/>
              </a:rPr>
              <a:t> </a:t>
            </a:r>
            <a:br>
              <a:rPr lang="en-GB" sz="36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stellar" pitchFamily="18" charset="0"/>
              </a:rPr>
            </a:br>
            <a:r>
              <a:rPr lang="en-GB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http://course.cse.ust.hk/comp4611</a:t>
            </a:r>
            <a:r>
              <a:rPr lang="en-GB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stellar" pitchFamily="18" charset="0"/>
                <a:cs typeface="Times New Roman" pitchFamily="18" charset="0"/>
              </a:rPr>
              <a:t/>
            </a:r>
            <a:br>
              <a:rPr lang="en-GB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stellar" pitchFamily="18" charset="0"/>
                <a:cs typeface="Times New Roman" pitchFamily="18" charset="0"/>
              </a:rPr>
            </a:br>
            <a:r>
              <a:rPr lang="en-GB" b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stellar" pitchFamily="18" charset="0"/>
                <a:cs typeface="Times New Roman" pitchFamily="18" charset="0"/>
              </a:rPr>
              <a:t/>
            </a:r>
            <a:br>
              <a:rPr lang="en-GB" b="1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stellar" pitchFamily="18" charset="0"/>
                <a:cs typeface="Times New Roman" pitchFamily="18" charset="0"/>
              </a:rPr>
            </a:br>
            <a:r>
              <a:rPr lang="en-GB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Dr.</a:t>
            </a:r>
            <a:r>
              <a:rPr lang="en-GB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GU Lin </a:t>
            </a:r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stellar" pitchFamily="18" charset="0"/>
                <a:cs typeface="Times New Roman" pitchFamily="18" charset="0"/>
              </a:rPr>
              <a:t/>
            </a:r>
            <a:b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stellar" pitchFamily="18" charset="0"/>
                <a:cs typeface="Times New Roman" pitchFamily="18" charset="0"/>
              </a:rPr>
            </a:br>
            <a:r>
              <a:rPr lang="en-GB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Department of Computer Science and Engineering</a:t>
            </a:r>
            <a:br>
              <a:rPr lang="en-GB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GB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The Hong Kong University of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41074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60350"/>
            <a:ext cx="7239000" cy="882650"/>
          </a:xfrm>
        </p:spPr>
        <p:txBody>
          <a:bodyPr lIns="92160" tIns="46080" rIns="92160" bIns="46080"/>
          <a:lstStyle/>
          <a:p>
            <a:pPr>
              <a:lnSpc>
                <a:spcPct val="90000"/>
              </a:lnSpc>
              <a:buClr>
                <a:srgbClr val="FF33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 Description and Goal (cont’d)</a:t>
            </a:r>
            <a:r>
              <a:rPr lang="ar-SA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‏</a:t>
            </a:r>
            <a:endParaRPr lang="en-GB" sz="3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1408113"/>
          </a:xfrm>
          <a:ln w="9360">
            <a:solidFill>
              <a:srgbClr val="00FFFF"/>
            </a:solidFill>
            <a:miter lim="800000"/>
            <a:headEnd/>
            <a:tailEnd/>
          </a:ln>
        </p:spPr>
        <p:txBody>
          <a:bodyPr lIns="92160" tIns="46080" rIns="92160" bIns="46080">
            <a:normAutofit fontScale="92500"/>
          </a:bodyPr>
          <a:lstStyle/>
          <a:p>
            <a:pPr marL="280988" indent="-280988">
              <a:lnSpc>
                <a:spcPct val="110000"/>
              </a:lnSpc>
              <a:spcBef>
                <a:spcPts val="600"/>
              </a:spcBef>
              <a:buFont typeface="Comic Sans MS" pitchFamily="66" charset="0"/>
              <a:buNone/>
              <a:tabLst>
                <a:tab pos="388938" algn="l"/>
                <a:tab pos="838200" algn="l"/>
                <a:tab pos="1287463" algn="l"/>
                <a:tab pos="1736725" algn="l"/>
                <a:tab pos="2185988" algn="l"/>
                <a:tab pos="2635250" algn="l"/>
                <a:tab pos="3084513" algn="l"/>
                <a:tab pos="3533775" algn="l"/>
                <a:tab pos="3983038" algn="l"/>
                <a:tab pos="4432300" algn="l"/>
                <a:tab pos="4881563" algn="l"/>
                <a:tab pos="5330825" algn="l"/>
                <a:tab pos="5780088" algn="l"/>
                <a:tab pos="6229350" algn="l"/>
                <a:tab pos="6678613" algn="l"/>
                <a:tab pos="7127875" algn="l"/>
                <a:tab pos="7577138" algn="l"/>
                <a:tab pos="8026400" algn="l"/>
                <a:tab pos="8475663" algn="l"/>
                <a:tab pos="8924925" algn="l"/>
              </a:tabLst>
            </a:pPr>
            <a:r>
              <a:rPr lang="en-GB" sz="2400" dirty="0" smtClean="0">
                <a:latin typeface="Comic Sans MS" pitchFamily="66" charset="0"/>
              </a:rPr>
              <a:t>   To understand the </a:t>
            </a:r>
            <a:r>
              <a:rPr lang="en-GB" sz="2400" b="1" i="1" dirty="0" smtClean="0">
                <a:solidFill>
                  <a:srgbClr val="A50021"/>
                </a:solidFill>
                <a:latin typeface="Comic Sans MS" pitchFamily="66" charset="0"/>
              </a:rPr>
              <a:t>design techniques, machine structures, technology factors and evaluation methods</a:t>
            </a:r>
            <a:r>
              <a:rPr lang="en-GB" sz="2400" dirty="0" smtClean="0">
                <a:latin typeface="Comic Sans MS" pitchFamily="66" charset="0"/>
              </a:rPr>
              <a:t> that will determine the form of computers in the 21st Century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429000" y="2819400"/>
            <a:ext cx="155098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2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000000"/>
                </a:solidFill>
                <a:latin typeface="Arial" charset="0"/>
              </a:rPr>
              <a:t>Technology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6183313" y="3011488"/>
            <a:ext cx="1779587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2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000000"/>
                </a:solidFill>
                <a:latin typeface="Arial" charset="0"/>
              </a:rPr>
              <a:t>Programming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183313" y="3278188"/>
            <a:ext cx="1471612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2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000000"/>
                </a:solidFill>
                <a:latin typeface="Arial" charset="0"/>
              </a:rPr>
              <a:t>Languages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706563" y="5227638"/>
            <a:ext cx="13303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2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000000"/>
                </a:solidFill>
                <a:latin typeface="Arial" charset="0"/>
              </a:rPr>
              <a:t>Operating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708150" y="5507038"/>
            <a:ext cx="116998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2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000000"/>
                </a:solidFill>
                <a:latin typeface="Arial" charset="0"/>
              </a:rPr>
              <a:t>Systems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961188" y="5462588"/>
            <a:ext cx="91281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b="1">
                <a:solidFill>
                  <a:srgbClr val="000000"/>
                </a:solidFill>
                <a:latin typeface="Arial" charset="0"/>
              </a:rPr>
              <a:t>History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823913" y="3525838"/>
            <a:ext cx="16541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2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 b="1">
                <a:solidFill>
                  <a:srgbClr val="000000"/>
                </a:solidFill>
                <a:latin typeface="Arial" charset="0"/>
              </a:rPr>
              <a:t>Applications</a:t>
            </a: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2298700" y="3886200"/>
            <a:ext cx="914400" cy="215900"/>
          </a:xfrm>
          <a:prstGeom prst="line">
            <a:avLst/>
          </a:prstGeom>
          <a:noFill/>
          <a:ln w="25560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3111500" y="5024438"/>
            <a:ext cx="393700" cy="454025"/>
          </a:xfrm>
          <a:prstGeom prst="line">
            <a:avLst/>
          </a:prstGeom>
          <a:noFill/>
          <a:ln w="25560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3441700" y="3276600"/>
            <a:ext cx="419100" cy="673100"/>
          </a:xfrm>
          <a:prstGeom prst="line">
            <a:avLst/>
          </a:prstGeom>
          <a:noFill/>
          <a:ln w="25560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H="1">
            <a:off x="5430838" y="3251200"/>
            <a:ext cx="771525" cy="584200"/>
          </a:xfrm>
          <a:prstGeom prst="line">
            <a:avLst/>
          </a:prstGeom>
          <a:noFill/>
          <a:ln w="25560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H="1" flipV="1">
            <a:off x="5773738" y="4973638"/>
            <a:ext cx="1228725" cy="619125"/>
          </a:xfrm>
          <a:prstGeom prst="line">
            <a:avLst/>
          </a:prstGeom>
          <a:noFill/>
          <a:ln w="50760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3416300" y="5257800"/>
            <a:ext cx="26797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360" tIns="25560" rIns="63360" bIns="25560">
            <a:spAutoFit/>
          </a:bodyPr>
          <a:lstStyle/>
          <a:p>
            <a:pPr marL="338138" indent="-338138" algn="ctr">
              <a:spcBef>
                <a:spcPts val="1200"/>
              </a:spcBef>
              <a:buFont typeface="Arial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b="1">
                <a:solidFill>
                  <a:srgbClr val="000000"/>
                </a:solidFill>
                <a:latin typeface="Arial" charset="0"/>
              </a:rPr>
              <a:t>Measurement &amp;</a:t>
            </a:r>
          </a:p>
          <a:p>
            <a:pPr marL="338138" indent="-338138" algn="ctr">
              <a:spcBef>
                <a:spcPts val="1200"/>
              </a:spcBef>
              <a:buFont typeface="Arial" charset="0"/>
              <a:buNone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b="1">
                <a:solidFill>
                  <a:srgbClr val="000000"/>
                </a:solidFill>
                <a:latin typeface="Arial" charset="0"/>
              </a:rPr>
              <a:t> Evaluation  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3244850" y="3968750"/>
            <a:ext cx="2844800" cy="1159615"/>
          </a:xfrm>
          <a:prstGeom prst="rect">
            <a:avLst/>
          </a:prstGeom>
          <a:noFill/>
          <a:ln w="3816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360" tIns="25560" rIns="63360" bIns="25560">
            <a:spAutoFit/>
          </a:bodyPr>
          <a:lstStyle/>
          <a:p>
            <a:pPr>
              <a:buClr>
                <a:srgbClr val="0000CC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dirty="0">
                <a:solidFill>
                  <a:srgbClr val="0000CC"/>
                </a:solidFill>
                <a:latin typeface="Arial" charset="0"/>
              </a:rPr>
              <a:t>Computer Architecture:</a:t>
            </a:r>
          </a:p>
          <a:p>
            <a:pP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dirty="0">
                <a:solidFill>
                  <a:srgbClr val="000000"/>
                </a:solidFill>
                <a:latin typeface="Arial" charset="0"/>
              </a:rPr>
              <a:t>• Instruction Set  Design</a:t>
            </a:r>
          </a:p>
          <a:p>
            <a:pP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dirty="0">
                <a:solidFill>
                  <a:srgbClr val="000000"/>
                </a:solidFill>
                <a:latin typeface="Arial" charset="0"/>
              </a:rPr>
              <a:t>• Organization</a:t>
            </a:r>
          </a:p>
          <a:p>
            <a:pP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800" dirty="0">
                <a:solidFill>
                  <a:srgbClr val="000000"/>
                </a:solidFill>
                <a:latin typeface="Arial" charset="0"/>
              </a:rPr>
              <a:t>• Hardware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858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2" y="152400"/>
            <a:ext cx="6929438" cy="5429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Geometric Mean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15240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200" smtClean="0">
                <a:latin typeface="Arial" charset="0"/>
              </a:rPr>
              <a:t>The results that we got when using System B and System C as reference machines are given below.</a:t>
            </a:r>
          </a:p>
          <a:p>
            <a:pPr>
              <a:spcBef>
                <a:spcPct val="30000"/>
              </a:spcBef>
            </a:pPr>
            <a:r>
              <a:rPr lang="en-US" sz="2200" smtClean="0">
                <a:latin typeface="Arial" charset="0"/>
              </a:rPr>
              <a:t>We find that 1.6733/1 = 2.4258/1.4497.</a:t>
            </a:r>
            <a:endParaRPr lang="en-US" sz="2400" smtClean="0"/>
          </a:p>
        </p:txBody>
      </p:sp>
      <p:pic>
        <p:nvPicPr>
          <p:cNvPr id="103428" name="Picture 4" descr="t10-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671830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929438" cy="542925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Geometric Mean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0292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2200" dirty="0" smtClean="0">
                <a:latin typeface="Arial" charset="0"/>
              </a:rPr>
              <a:t>The inherent problem with using the geometric mean to demonstrate machine performance is that all execution times contribute equally to the result.</a:t>
            </a:r>
          </a:p>
          <a:p>
            <a:pPr>
              <a:spcBef>
                <a:spcPct val="35000"/>
              </a:spcBef>
            </a:pPr>
            <a:r>
              <a:rPr lang="en-US" sz="2200" dirty="0" smtClean="0">
                <a:latin typeface="Arial" charset="0"/>
              </a:rPr>
              <a:t>So shortening the execution time of a small program by 10% has the same effect as shortening the execution time of a large program by 10%.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sz="2000" dirty="0" smtClean="0"/>
              <a:t>Shorter programs are generally easier to optimize, but in the real world, we want to shorten the execution time of longer programs.</a:t>
            </a:r>
          </a:p>
          <a:p>
            <a:pPr>
              <a:spcBef>
                <a:spcPct val="35000"/>
              </a:spcBef>
            </a:pPr>
            <a:r>
              <a:rPr lang="en-US" sz="2200" dirty="0" smtClean="0">
                <a:latin typeface="Arial" charset="0"/>
              </a:rPr>
              <a:t>Also, if the geometric mean is not </a:t>
            </a:r>
            <a:r>
              <a:rPr lang="en-US" sz="2200" dirty="0" smtClean="0">
                <a:latin typeface="Arial" charset="0"/>
              </a:rPr>
              <a:t>proportionate</a:t>
            </a:r>
            <a:r>
              <a:rPr lang="en-US" sz="2200" dirty="0" smtClean="0">
                <a:latin typeface="Arial" charset="0"/>
              </a:rPr>
              <a:t>, a</a:t>
            </a:r>
            <a:r>
              <a:rPr lang="en-US" sz="2200" dirty="0" smtClean="0">
                <a:latin typeface="Arial" charset="0"/>
              </a:rPr>
              <a:t> </a:t>
            </a:r>
            <a:r>
              <a:rPr lang="en-US" sz="2200" dirty="0" smtClean="0">
                <a:latin typeface="Arial" charset="0"/>
              </a:rPr>
              <a:t>system giving a geometric mean 50% smaller than another is not necessarily twice as fast!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914400"/>
          </a:xfrm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Measure Computer Performance: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MIPS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(Million Instructions Per Second)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52500"/>
            <a:ext cx="8661400" cy="5410200"/>
          </a:xfrm>
        </p:spPr>
        <p:txBody>
          <a:bodyPr lIns="92075" tIns="46038" rIns="92075" bIns="46038">
            <a:normAutofit lnSpcReduction="10000"/>
          </a:bodyPr>
          <a:lstStyle/>
          <a:p>
            <a:r>
              <a:rPr lang="en-US" dirty="0" smtClean="0">
                <a:latin typeface="Comic Sans MS" pitchFamily="66" charset="0"/>
              </a:rPr>
              <a:t>For a specific program running on a specific </a:t>
            </a:r>
            <a:r>
              <a:rPr lang="en-US" dirty="0" smtClean="0">
                <a:latin typeface="Comic Sans MS" pitchFamily="66" charset="0"/>
              </a:rPr>
              <a:t>computer, MIPS is a measure </a:t>
            </a:r>
            <a:r>
              <a:rPr lang="en-US" dirty="0" smtClean="0">
                <a:latin typeface="Comic Sans MS" pitchFamily="66" charset="0"/>
              </a:rPr>
              <a:t>of millions of instructions executed per second:</a:t>
            </a:r>
          </a:p>
          <a:p>
            <a:pPr>
              <a:buFont typeface="Times New Roman" pitchFamily="18" charset="0"/>
              <a:buNone/>
            </a:pPr>
            <a:r>
              <a:rPr lang="en-US" dirty="0" smtClean="0">
                <a:latin typeface="Comic Sans MS" pitchFamily="66" charset="0"/>
              </a:rPr>
              <a:t>  </a:t>
            </a:r>
            <a:r>
              <a:rPr lang="en-US" sz="2400" dirty="0" smtClean="0">
                <a:latin typeface="Comic Sans MS" pitchFamily="66" charset="0"/>
              </a:rPr>
              <a:t>MIPS  =  Instruction count  /  (Execution Time x 10</a:t>
            </a:r>
            <a:r>
              <a:rPr lang="en-US" sz="2400" baseline="30000" dirty="0" smtClean="0">
                <a:latin typeface="Comic Sans MS" pitchFamily="66" charset="0"/>
              </a:rPr>
              <a:t>6</a:t>
            </a:r>
            <a:r>
              <a:rPr lang="en-US" sz="2400" dirty="0" smtClean="0">
                <a:latin typeface="Comic Sans MS" pitchFamily="66" charset="0"/>
              </a:rPr>
              <a:t>)</a:t>
            </a:r>
          </a:p>
          <a:p>
            <a:pPr>
              <a:buFont typeface="Times New Roman" pitchFamily="18" charset="0"/>
              <a:buNone/>
            </a:pPr>
            <a:r>
              <a:rPr lang="en-US" sz="2400" dirty="0" smtClean="0">
                <a:latin typeface="Comic Sans MS" pitchFamily="66" charset="0"/>
              </a:rPr>
              <a:t>              =  Instruction count  /  (CPU clocks x Cycle time 								x 10</a:t>
            </a:r>
            <a:r>
              <a:rPr lang="en-US" sz="2400" baseline="30000" dirty="0" smtClean="0">
                <a:latin typeface="Comic Sans MS" pitchFamily="66" charset="0"/>
              </a:rPr>
              <a:t>6</a:t>
            </a:r>
            <a:r>
              <a:rPr lang="en-US" sz="2400" dirty="0" smtClean="0">
                <a:latin typeface="Comic Sans MS" pitchFamily="66" charset="0"/>
              </a:rPr>
              <a:t>)</a:t>
            </a:r>
          </a:p>
          <a:p>
            <a:pPr>
              <a:buFont typeface="Times New Roman" pitchFamily="18" charset="0"/>
              <a:buNone/>
            </a:pPr>
            <a:r>
              <a:rPr lang="en-US" sz="2400" dirty="0" smtClean="0">
                <a:latin typeface="Comic Sans MS" pitchFamily="66" charset="0"/>
              </a:rPr>
              <a:t>              =  (Instruction count  x  Clock rate)  /  				(Instruction count  x  CPI x 10</a:t>
            </a:r>
            <a:r>
              <a:rPr lang="en-US" sz="2400" baseline="30000" dirty="0" smtClean="0">
                <a:latin typeface="Comic Sans MS" pitchFamily="66" charset="0"/>
              </a:rPr>
              <a:t>6</a:t>
            </a:r>
            <a:r>
              <a:rPr lang="en-US" sz="2400" dirty="0" smtClean="0">
                <a:latin typeface="Comic Sans MS" pitchFamily="66" charset="0"/>
              </a:rPr>
              <a:t>) </a:t>
            </a:r>
          </a:p>
          <a:p>
            <a:pPr>
              <a:buFont typeface="Times New Roman" pitchFamily="18" charset="0"/>
              <a:buNone/>
            </a:pPr>
            <a:r>
              <a:rPr lang="en-US" sz="2400" dirty="0" smtClean="0">
                <a:latin typeface="Comic Sans MS" pitchFamily="66" charset="0"/>
              </a:rPr>
              <a:t>              =   Clock rate  /  (CPI x 10</a:t>
            </a:r>
            <a:r>
              <a:rPr lang="en-US" sz="2400" baseline="30000" dirty="0" smtClean="0">
                <a:latin typeface="Comic Sans MS" pitchFamily="66" charset="0"/>
              </a:rPr>
              <a:t>6</a:t>
            </a:r>
            <a:r>
              <a:rPr lang="en-US" sz="2400" dirty="0" smtClean="0">
                <a:latin typeface="Comic Sans MS" pitchFamily="66" charset="0"/>
              </a:rPr>
              <a:t>)</a:t>
            </a:r>
          </a:p>
          <a:p>
            <a:r>
              <a:rPr lang="en-US" dirty="0" smtClean="0">
                <a:latin typeface="Comic Sans MS" pitchFamily="66" charset="0"/>
              </a:rPr>
              <a:t>Shorter execution time usually means faster MIPS rating.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371600"/>
            <a:ext cx="8305800" cy="4724400"/>
          </a:xfrm>
        </p:spPr>
        <p:txBody>
          <a:bodyPr lIns="92075" tIns="46038" rIns="92075" bIns="46038"/>
          <a:lstStyle/>
          <a:p>
            <a:pPr>
              <a:spcBef>
                <a:spcPct val="35000"/>
              </a:spcBef>
              <a:defRPr/>
            </a:pPr>
            <a:r>
              <a:rPr lang="en-US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</a:t>
            </a:r>
            <a:r>
              <a:rPr lang="en-US" smtClean="0">
                <a:latin typeface="Comic Sans MS" pitchFamily="66" charset="0"/>
              </a:rPr>
              <a:t>eaningless </a:t>
            </a:r>
            <a:r>
              <a:rPr lang="en-US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lang="en-US" smtClean="0">
                <a:latin typeface="Comic Sans MS" pitchFamily="66" charset="0"/>
              </a:rPr>
              <a:t>ndicator of </a:t>
            </a:r>
            <a:r>
              <a:rPr lang="en-US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</a:t>
            </a:r>
            <a:r>
              <a:rPr lang="en-US" smtClean="0">
                <a:latin typeface="Comic Sans MS" pitchFamily="66" charset="0"/>
              </a:rPr>
              <a:t>rocessor </a:t>
            </a:r>
            <a:r>
              <a:rPr lang="en-US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r>
              <a:rPr lang="en-US" smtClean="0">
                <a:latin typeface="Comic Sans MS" pitchFamily="66" charset="0"/>
              </a:rPr>
              <a:t>peed</a:t>
            </a:r>
          </a:p>
          <a:p>
            <a:pPr>
              <a:spcBef>
                <a:spcPct val="35000"/>
              </a:spcBef>
              <a:defRPr/>
            </a:pPr>
            <a:r>
              <a:rPr lang="en-US" smtClean="0">
                <a:latin typeface="Comic Sans MS" pitchFamily="66" charset="0"/>
              </a:rPr>
              <a:t>Problems:</a:t>
            </a:r>
          </a:p>
          <a:p>
            <a:pPr lvl="1">
              <a:spcBef>
                <a:spcPct val="35000"/>
              </a:spcBef>
              <a:defRPr/>
            </a:pPr>
            <a:r>
              <a:rPr lang="en-US" sz="2000" b="1" smtClean="0">
                <a:latin typeface="Comic Sans MS" pitchFamily="66" charset="0"/>
              </a:rPr>
              <a:t>No account for instruction set used.</a:t>
            </a:r>
          </a:p>
          <a:p>
            <a:pPr lvl="2">
              <a:spcBef>
                <a:spcPct val="35000"/>
              </a:spcBef>
              <a:defRPr/>
            </a:pPr>
            <a:r>
              <a:rPr lang="en-US" sz="1800" b="1" smtClean="0">
                <a:latin typeface="Comic Sans MS" pitchFamily="66" charset="0"/>
              </a:rPr>
              <a:t>Cannot be used to compare computers with different instruction sets.</a:t>
            </a:r>
          </a:p>
          <a:p>
            <a:pPr lvl="1">
              <a:spcBef>
                <a:spcPct val="35000"/>
              </a:spcBef>
              <a:defRPr/>
            </a:pPr>
            <a:r>
              <a:rPr lang="en-US" sz="2000" b="1" smtClean="0">
                <a:latin typeface="Comic Sans MS" pitchFamily="66" charset="0"/>
              </a:rPr>
              <a:t>Program-dependent: A single machine does not have a single MIPS rating.</a:t>
            </a:r>
          </a:p>
          <a:p>
            <a:pPr lvl="1">
              <a:spcBef>
                <a:spcPct val="35000"/>
              </a:spcBef>
              <a:defRPr/>
            </a:pPr>
            <a:r>
              <a:rPr lang="en-US" sz="2000" b="1" smtClean="0">
                <a:latin typeface="Comic Sans MS" pitchFamily="66" charset="0"/>
              </a:rPr>
              <a:t>A higher MIPS rating in some cases may not mean higher performance or better execution time.  i.e. due to compiler design variations.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914400"/>
          </a:xfrm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Computer Performance Measures : </a:t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MIPS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(Million Instructions Per Second)</a:t>
            </a:r>
          </a:p>
        </p:txBody>
      </p:sp>
    </p:spTree>
    <p:extLst>
      <p:ext uri="{BB962C8B-B14F-4D97-AF65-F5344CB8AC3E}">
        <p14:creationId xmlns:p14="http://schemas.microsoft.com/office/powerpoint/2010/main" val="35642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685800"/>
          </a:xfrm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Compiler Variations, MIPS, Performance: </a:t>
            </a:r>
            <a:b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 Example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16000"/>
            <a:ext cx="8153400" cy="5257800"/>
          </a:xfrm>
        </p:spPr>
        <p:txBody>
          <a:bodyPr lIns="92075" tIns="46038" rIns="92075" bIns="46038">
            <a:normAutofit lnSpcReduction="10000"/>
          </a:bodyPr>
          <a:lstStyle/>
          <a:p>
            <a:r>
              <a:rPr lang="en-US" sz="2400" smtClean="0"/>
              <a:t>For the machine with instruction classes: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pPr>
              <a:buFont typeface="Times New Roman" pitchFamily="18" charset="0"/>
              <a:buNone/>
            </a:pPr>
            <a:endParaRPr lang="en-US" sz="1700" smtClean="0"/>
          </a:p>
          <a:p>
            <a:pPr>
              <a:buFont typeface="Times New Roman" pitchFamily="18" charset="0"/>
              <a:buNone/>
            </a:pPr>
            <a:endParaRPr lang="en-US" sz="1700" smtClean="0"/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400" smtClean="0"/>
              <a:t>For a given program two compilers produced the following instruction counts:</a:t>
            </a: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pPr>
              <a:buFont typeface="Times New Roman" pitchFamily="18" charset="0"/>
              <a:buNone/>
            </a:pPr>
            <a:endParaRPr lang="en-US" sz="1700" smtClean="0"/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pPr>
              <a:buFont typeface="Times New Roman" pitchFamily="18" charset="0"/>
              <a:buNone/>
            </a:pPr>
            <a:endParaRPr lang="en-US" sz="1700" smtClean="0"/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r>
              <a:rPr lang="en-US" sz="2400" smtClean="0"/>
              <a:t>The machine is assumed to run at a clock rate of 100 MHz</a:t>
            </a:r>
          </a:p>
        </p:txBody>
      </p:sp>
      <p:grpSp>
        <p:nvGrpSpPr>
          <p:cNvPr id="107524" name="Group 4"/>
          <p:cNvGrpSpPr>
            <a:grpSpLocks/>
          </p:cNvGrpSpPr>
          <p:nvPr/>
        </p:nvGrpSpPr>
        <p:grpSpPr bwMode="auto">
          <a:xfrm>
            <a:off x="3017838" y="1571625"/>
            <a:ext cx="2898775" cy="1311275"/>
            <a:chOff x="1901" y="990"/>
            <a:chExt cx="1734" cy="818"/>
          </a:xfrm>
        </p:grpSpPr>
        <p:sp>
          <p:nvSpPr>
            <p:cNvPr id="107528" name="Rectangle 5"/>
            <p:cNvSpPr>
              <a:spLocks noChangeArrowheads="1"/>
            </p:cNvSpPr>
            <p:nvPr/>
          </p:nvSpPr>
          <p:spPr bwMode="auto">
            <a:xfrm>
              <a:off x="1901" y="990"/>
              <a:ext cx="1704" cy="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</a:rPr>
                <a:t>Instruction class       CPI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</a:rPr>
                <a:t>          A                       1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</a:rPr>
                <a:t>          B                       2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</a:rPr>
                <a:t>          C                       3 </a:t>
              </a:r>
            </a:p>
          </p:txBody>
        </p:sp>
        <p:sp>
          <p:nvSpPr>
            <p:cNvPr id="107529" name="Rectangle 6"/>
            <p:cNvSpPr>
              <a:spLocks noChangeArrowheads="1"/>
            </p:cNvSpPr>
            <p:nvPr/>
          </p:nvSpPr>
          <p:spPr bwMode="auto">
            <a:xfrm>
              <a:off x="1915" y="996"/>
              <a:ext cx="1720" cy="8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25" name="Group 7"/>
          <p:cNvGrpSpPr>
            <a:grpSpLocks/>
          </p:cNvGrpSpPr>
          <p:nvPr/>
        </p:nvGrpSpPr>
        <p:grpSpPr bwMode="auto">
          <a:xfrm>
            <a:off x="1360488" y="3940175"/>
            <a:ext cx="6464300" cy="1741488"/>
            <a:chOff x="857" y="2482"/>
            <a:chExt cx="4072" cy="1097"/>
          </a:xfrm>
        </p:grpSpPr>
        <p:sp>
          <p:nvSpPr>
            <p:cNvPr id="107526" name="Rectangle 8"/>
            <p:cNvSpPr>
              <a:spLocks noChangeArrowheads="1"/>
            </p:cNvSpPr>
            <p:nvPr/>
          </p:nvSpPr>
          <p:spPr bwMode="auto">
            <a:xfrm>
              <a:off x="1002" y="2484"/>
              <a:ext cx="358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</a:rPr>
                <a:t>                                 Instruction counts (in millions) 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</a:rPr>
                <a:t>                                     for each  instruction class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</a:rPr>
                <a:t> Code  from:                 A                 B           C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</a:rPr>
                <a:t>  Compiler 1                  5                 1            1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</a:rPr>
                <a:t>  Compiler 2                10                 1            1</a:t>
              </a:r>
            </a:p>
          </p:txBody>
        </p:sp>
        <p:sp>
          <p:nvSpPr>
            <p:cNvPr id="107527" name="Rectangle 9"/>
            <p:cNvSpPr>
              <a:spLocks noChangeArrowheads="1"/>
            </p:cNvSpPr>
            <p:nvPr/>
          </p:nvSpPr>
          <p:spPr bwMode="auto">
            <a:xfrm>
              <a:off x="857" y="2482"/>
              <a:ext cx="4072" cy="109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50800"/>
            <a:ext cx="8229600" cy="1143000"/>
          </a:xfrm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Compiler Variations, MIPS, Performance: </a:t>
            </a:r>
            <a:b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An Example (Continued)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3800"/>
            <a:ext cx="8001000" cy="4953000"/>
          </a:xfrm>
        </p:spPr>
        <p:txBody>
          <a:bodyPr lIns="92075" tIns="46038" rIns="92075" bIns="46038">
            <a:normAutofit fontScale="92500"/>
          </a:bodyPr>
          <a:lstStyle/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100" smtClean="0"/>
              <a:t>MIPS =   Clock rate  /  (CPI x 10</a:t>
            </a:r>
            <a:r>
              <a:rPr lang="en-US" sz="2100" baseline="30000" smtClean="0"/>
              <a:t>6</a:t>
            </a:r>
            <a:r>
              <a:rPr lang="en-US" sz="2100" smtClean="0"/>
              <a:t>)  =  100 MHz / (CPI x 10</a:t>
            </a:r>
            <a:r>
              <a:rPr lang="en-US" sz="2100" baseline="30000" smtClean="0"/>
              <a:t>6</a:t>
            </a:r>
            <a:r>
              <a:rPr lang="en-US" sz="2100" smtClean="0"/>
              <a:t>)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mtClean="0"/>
              <a:t>   CPI = CPU execution cycles / Instructions count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en-US" smtClean="0"/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en-US" sz="1200" smtClean="0"/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mtClean="0"/>
              <a:t>   CPU time = Instruction count x CPI / Clock rate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en-US" sz="900" smtClean="0"/>
          </a:p>
          <a:p>
            <a:pPr>
              <a:lnSpc>
                <a:spcPct val="90000"/>
              </a:lnSpc>
            </a:pPr>
            <a:r>
              <a:rPr lang="en-US" sz="2100" smtClean="0"/>
              <a:t>For compiler 1: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z="1700" b="1" smtClean="0"/>
              <a:t>CPI</a:t>
            </a:r>
            <a:r>
              <a:rPr lang="en-US" sz="1700" b="1" baseline="-25000" smtClean="0"/>
              <a:t>1</a:t>
            </a:r>
            <a:r>
              <a:rPr lang="en-US" sz="1700" b="1" smtClean="0"/>
              <a:t> = (5 x 1 + 1 x 2 + 1 x 3) / (5 + 1 + 1) = 10 / 7 = 1.43</a:t>
            </a:r>
          </a:p>
          <a:p>
            <a:pPr lvl="1">
              <a:lnSpc>
                <a:spcPct val="90000"/>
              </a:lnSpc>
            </a:pPr>
            <a:r>
              <a:rPr lang="en-US" sz="1700" b="1" smtClean="0"/>
              <a:t>MIP</a:t>
            </a:r>
            <a:r>
              <a:rPr lang="en-US" sz="1700" b="1" baseline="-25000" smtClean="0"/>
              <a:t>1 </a:t>
            </a:r>
            <a:r>
              <a:rPr lang="en-US" sz="1700" b="1" smtClean="0"/>
              <a:t>= 100 / (1.428 x 10</a:t>
            </a:r>
            <a:r>
              <a:rPr lang="en-US" sz="1700" b="1" baseline="30000" smtClean="0"/>
              <a:t>6</a:t>
            </a:r>
            <a:r>
              <a:rPr lang="en-US" sz="1700" b="1" smtClean="0"/>
              <a:t>)  = 70.0</a:t>
            </a:r>
          </a:p>
          <a:p>
            <a:pPr lvl="1">
              <a:lnSpc>
                <a:spcPct val="90000"/>
              </a:lnSpc>
            </a:pPr>
            <a:r>
              <a:rPr lang="en-US" sz="1700" b="1" smtClean="0"/>
              <a:t>CPU time</a:t>
            </a:r>
            <a:r>
              <a:rPr lang="en-US" sz="1700" b="1" baseline="-25000" smtClean="0"/>
              <a:t>1</a:t>
            </a:r>
            <a:r>
              <a:rPr lang="en-US" sz="1700" b="1" smtClean="0"/>
              <a:t> =  ((5 + 1 + 1) x 10</a:t>
            </a:r>
            <a:r>
              <a:rPr lang="en-US" sz="1700" b="1" baseline="30000" smtClean="0"/>
              <a:t>6</a:t>
            </a:r>
            <a:r>
              <a:rPr lang="en-US" sz="1700" b="1" smtClean="0"/>
              <a:t> x 1.43) / (100 x 10</a:t>
            </a:r>
            <a:r>
              <a:rPr lang="en-US" sz="1700" b="1" baseline="30000" smtClean="0"/>
              <a:t>6</a:t>
            </a:r>
            <a:r>
              <a:rPr lang="en-US" sz="1700" b="1" smtClean="0"/>
              <a:t>)  =  0.10 seconds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endParaRPr lang="en-US" sz="900" b="1" smtClean="0"/>
          </a:p>
          <a:p>
            <a:pPr>
              <a:lnSpc>
                <a:spcPct val="90000"/>
              </a:lnSpc>
            </a:pPr>
            <a:r>
              <a:rPr lang="en-US" sz="2100" smtClean="0"/>
              <a:t>For compiler 2:</a:t>
            </a: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z="1700" b="1" smtClean="0"/>
              <a:t>CPI</a:t>
            </a:r>
            <a:r>
              <a:rPr lang="en-US" sz="1700" b="1" baseline="-25000" smtClean="0"/>
              <a:t>2</a:t>
            </a:r>
            <a:r>
              <a:rPr lang="en-US" sz="1700" b="1" smtClean="0"/>
              <a:t> = (10 x 1 + 1 x 2 + 1 x 3) / (10 + 1 + 1) = 15 / 12 = 1.25</a:t>
            </a:r>
          </a:p>
          <a:p>
            <a:pPr lvl="1">
              <a:lnSpc>
                <a:spcPct val="90000"/>
              </a:lnSpc>
            </a:pPr>
            <a:r>
              <a:rPr lang="en-US" sz="1700" b="1" smtClean="0"/>
              <a:t>MIP</a:t>
            </a:r>
            <a:r>
              <a:rPr lang="en-US" sz="1700" b="1" baseline="-25000" smtClean="0"/>
              <a:t>2 </a:t>
            </a:r>
            <a:r>
              <a:rPr lang="en-US" sz="1700" b="1" smtClean="0"/>
              <a:t>= 100 / (1.25 x 10</a:t>
            </a:r>
            <a:r>
              <a:rPr lang="en-US" sz="1700" b="1" baseline="30000" smtClean="0"/>
              <a:t>6</a:t>
            </a:r>
            <a:r>
              <a:rPr lang="en-US" sz="1700" b="1" smtClean="0"/>
              <a:t>)  = 80.0</a:t>
            </a:r>
          </a:p>
          <a:p>
            <a:pPr lvl="1">
              <a:lnSpc>
                <a:spcPct val="90000"/>
              </a:lnSpc>
            </a:pPr>
            <a:r>
              <a:rPr lang="en-US" sz="1700" b="1" smtClean="0"/>
              <a:t>CPU time</a:t>
            </a:r>
            <a:r>
              <a:rPr lang="en-US" sz="1700" b="1" baseline="-25000" smtClean="0"/>
              <a:t>2</a:t>
            </a:r>
            <a:r>
              <a:rPr lang="en-US" sz="1700" b="1" smtClean="0"/>
              <a:t> =  ((10 + 1 + 1) x 10</a:t>
            </a:r>
            <a:r>
              <a:rPr lang="en-US" sz="1700" b="1" baseline="30000" smtClean="0"/>
              <a:t>6</a:t>
            </a:r>
            <a:r>
              <a:rPr lang="en-US" sz="1700" b="1" smtClean="0"/>
              <a:t> x 1.25) / (100 x 10</a:t>
            </a:r>
            <a:r>
              <a:rPr lang="en-US" sz="1700" b="1" baseline="30000" smtClean="0"/>
              <a:t>6</a:t>
            </a:r>
            <a:r>
              <a:rPr lang="en-US" sz="1700" b="1" smtClean="0"/>
              <a:t>)  =  0.15 seconds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09600" y="1193800"/>
            <a:ext cx="7696200" cy="2159000"/>
          </a:xfrm>
          <a:prstGeom prst="rect">
            <a:avLst/>
          </a:prstGeom>
          <a:noFill/>
          <a:ln w="12700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8549" name="Object 5"/>
          <p:cNvGraphicFramePr>
            <a:graphicFrameLocks/>
          </p:cNvGraphicFramePr>
          <p:nvPr/>
        </p:nvGraphicFramePr>
        <p:xfrm>
          <a:off x="1905000" y="1981200"/>
          <a:ext cx="426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3" imgW="2270344" imgH="431238" progId="Equation.2">
                  <p:embed/>
                </p:oleObj>
              </mc:Choice>
              <mc:Fallback>
                <p:oleObj name="Equation" r:id="rId3" imgW="2270344" imgH="431238" progId="Equation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81200"/>
                        <a:ext cx="426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Computer Performance Measures :</a:t>
            </a:r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b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</a:br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MFOLPS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(Million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FLOating-Point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Operations Per Second)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953000"/>
          </a:xfrm>
        </p:spPr>
        <p:txBody>
          <a:bodyPr lIns="92075" tIns="46038" rIns="92075" bIns="46038"/>
          <a:lstStyle/>
          <a:p>
            <a:pPr>
              <a:spcBef>
                <a:spcPct val="35000"/>
              </a:spcBef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A floating-point operation is an addition, subtraction, multiplication, or division operation applied to numbers represented by a single or double precision floating-point representation.</a:t>
            </a:r>
          </a:p>
          <a:p>
            <a:pPr>
              <a:spcBef>
                <a:spcPct val="35000"/>
              </a:spcBef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MFLOPS, for a specific program running on a specific computer, is a measure of millions of floating point-operation (megaflops) per second:</a:t>
            </a:r>
          </a:p>
          <a:p>
            <a:pPr>
              <a:spcBef>
                <a:spcPct val="35000"/>
              </a:spcBef>
              <a:buFont typeface="Times New Roman" pitchFamily="18" charset="0"/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35000"/>
              </a:spcBef>
              <a:buFont typeface="Times New Roman" pitchFamily="18" charset="0"/>
              <a:buNone/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  MFLOPS = Number of floating-point operations  /  (Execution time  x 10</a:t>
            </a:r>
            <a:r>
              <a:rPr lang="en-US" sz="2500" baseline="30000" dirty="0" smtClean="0">
                <a:latin typeface="Arial" pitchFamily="34" charset="0"/>
                <a:cs typeface="Arial" pitchFamily="34" charset="0"/>
              </a:rPr>
              <a:t>6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Times New Roman" pitchFamily="18" charset="0"/>
              <a:buNone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953000"/>
          </a:xfrm>
        </p:spPr>
        <p:txBody>
          <a:bodyPr lIns="92075" tIns="46038" rIns="92075" bIns="46038">
            <a:normAutofit fontScale="92500"/>
          </a:bodyPr>
          <a:lstStyle/>
          <a:p>
            <a:pPr>
              <a:buFont typeface="Times New Roman" pitchFamily="18" charset="0"/>
              <a:buNone/>
            </a:pPr>
            <a:endParaRPr lang="en-US" sz="1400" smtClean="0"/>
          </a:p>
          <a:p>
            <a:r>
              <a:rPr lang="en-US" smtClean="0">
                <a:latin typeface="Comic Sans MS" pitchFamily="66" charset="0"/>
              </a:rPr>
              <a:t>A better comparison measure between different machines than MIPS.</a:t>
            </a:r>
          </a:p>
          <a:p>
            <a:r>
              <a:rPr lang="en-US" smtClean="0">
                <a:latin typeface="Comic Sans MS" pitchFamily="66" charset="0"/>
              </a:rPr>
              <a:t>Program-dependent:   Different programs have different percentages of floating-point operations present.   i.e compilers have no such operations and yield a MFLOPS rating of zero.</a:t>
            </a:r>
          </a:p>
          <a:p>
            <a:r>
              <a:rPr lang="en-US" smtClean="0">
                <a:latin typeface="Comic Sans MS" pitchFamily="66" charset="0"/>
              </a:rPr>
              <a:t>Dependent on the type of floating-point operations present in the program.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Computer Performance Measures :</a:t>
            </a:r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</a:t>
            </a:r>
            <a:b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</a:br>
            <a:r>
              <a:rPr lang="en-US" sz="2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MFOLPS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(Million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FLOating-Point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 Operations Per Second)</a:t>
            </a:r>
          </a:p>
        </p:txBody>
      </p:sp>
    </p:spTree>
    <p:extLst>
      <p:ext uri="{BB962C8B-B14F-4D97-AF65-F5344CB8AC3E}">
        <p14:creationId xmlns:p14="http://schemas.microsoft.com/office/powerpoint/2010/main" val="29138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838200"/>
          </a:xfrm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Quantitative Principles of Computer Design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93800"/>
            <a:ext cx="8534400" cy="5105400"/>
          </a:xfrm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  <a:buFont typeface="Times New Roman" pitchFamily="18" charset="0"/>
              <a:buNone/>
              <a:defRPr/>
            </a:pPr>
            <a:r>
              <a:rPr 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Amdahl’s Law:</a:t>
            </a:r>
          </a:p>
          <a:p>
            <a:pPr lvl="4">
              <a:lnSpc>
                <a:spcPct val="90000"/>
              </a:lnSpc>
              <a:buFont typeface="Times New Roman" pitchFamily="18" charset="0"/>
              <a:buNone/>
              <a:defRPr/>
            </a:pPr>
            <a:endParaRPr lang="en-US" sz="900" dirty="0" smtClean="0"/>
          </a:p>
          <a:p>
            <a:pPr>
              <a:lnSpc>
                <a:spcPct val="90000"/>
              </a:lnSpc>
              <a:buFont typeface="Times New Roman" pitchFamily="18" charset="0"/>
              <a:buNone/>
              <a:defRPr/>
            </a:pPr>
            <a:r>
              <a:rPr lang="en-US" dirty="0" smtClean="0"/>
              <a:t>   By Gene Amdahl, architect of IBM/360 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  <a:defRPr/>
            </a:pPr>
            <a:endParaRPr lang="en-US" dirty="0" smtClean="0"/>
          </a:p>
          <a:p>
            <a:pPr>
              <a:lnSpc>
                <a:spcPct val="90000"/>
              </a:lnSpc>
              <a:buFont typeface="Times New Roman" pitchFamily="18" charset="0"/>
              <a:buNone/>
              <a:defRPr/>
            </a:pPr>
            <a:r>
              <a:rPr lang="en-US" dirty="0" smtClean="0"/>
              <a:t>   The performance gain from improving some portion  of  a computer is calculated by: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  <a:defRPr/>
            </a:pPr>
            <a:endParaRPr lang="en-US" dirty="0" smtClean="0"/>
          </a:p>
          <a:p>
            <a:pPr>
              <a:lnSpc>
                <a:spcPct val="90000"/>
              </a:lnSpc>
              <a:buFont typeface="Times New Roman" pitchFamily="18" charset="0"/>
              <a:buNone/>
              <a:defRPr/>
            </a:pPr>
            <a:r>
              <a:rPr lang="en-US" sz="2000" dirty="0" smtClean="0"/>
              <a:t>   Speedup =         Performance for entire task using the enhancement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  <a:defRPr/>
            </a:pPr>
            <a:r>
              <a:rPr lang="en-US" sz="2000" dirty="0" smtClean="0"/>
              <a:t>                       Performance for the entire task without using the enhancement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  <a:defRPr/>
            </a:pPr>
            <a:endParaRPr lang="en-US" sz="2000" dirty="0" smtClean="0"/>
          </a:p>
          <a:p>
            <a:pPr>
              <a:lnSpc>
                <a:spcPct val="90000"/>
              </a:lnSpc>
              <a:buFont typeface="Times New Roman" pitchFamily="18" charset="0"/>
              <a:buNone/>
              <a:defRPr/>
            </a:pPr>
            <a:r>
              <a:rPr lang="en-US" sz="2000" dirty="0" smtClean="0"/>
              <a:t>or  Speedup =            Execution time without the enhancement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  <a:defRPr/>
            </a:pPr>
            <a:r>
              <a:rPr lang="en-US" sz="2000" dirty="0" smtClean="0"/>
              <a:t>                            Execution time for entire task using the enhancement</a:t>
            </a:r>
          </a:p>
        </p:txBody>
      </p:sp>
      <p:sp>
        <p:nvSpPr>
          <p:cNvPr id="111620" name="Line 4"/>
          <p:cNvSpPr>
            <a:spLocks noChangeShapeType="1"/>
          </p:cNvSpPr>
          <p:nvPr/>
        </p:nvSpPr>
        <p:spPr bwMode="auto">
          <a:xfrm>
            <a:off x="1981200" y="4876800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2006600" y="5943600"/>
            <a:ext cx="502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9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292100"/>
            <a:ext cx="81534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Performance Enhancement Calculations:</a:t>
            </a:r>
            <a:b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Amdahl's Law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828800"/>
            <a:ext cx="8305800" cy="4432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en-US" sz="2400" smtClean="0">
                <a:latin typeface="Comic Sans MS" pitchFamily="66" charset="0"/>
              </a:rPr>
              <a:t>The performance enhancement possible due to a given design improvement is limited by the amount that the improved feature is used </a:t>
            </a:r>
          </a:p>
          <a:p>
            <a:endParaRPr lang="en-US" sz="2400" smtClean="0">
              <a:latin typeface="Comic Sans MS" pitchFamily="66" charset="0"/>
            </a:endParaRPr>
          </a:p>
          <a:p>
            <a:r>
              <a:rPr lang="en-US" sz="2600" smtClean="0">
                <a:latin typeface="Comic Sans MS" pitchFamily="66" charset="0"/>
              </a:rPr>
              <a:t>Amdahl’s Law: </a:t>
            </a:r>
            <a:r>
              <a:rPr lang="en-US" sz="2100" smtClean="0">
                <a:latin typeface="Comic Sans MS" pitchFamily="66" charset="0"/>
              </a:rPr>
              <a:t>Suppose that enhancement E accelerates a fraction F of the execution time  by a factor S and the remainder of the time is unaffected then:</a:t>
            </a:r>
          </a:p>
          <a:p>
            <a:pPr>
              <a:buFont typeface="Times New Roman" pitchFamily="18" charset="0"/>
              <a:buNone/>
            </a:pPr>
            <a:r>
              <a:rPr lang="en-US" sz="2000" smtClean="0">
                <a:latin typeface="Comic Sans MS" pitchFamily="66" charset="0"/>
              </a:rPr>
              <a:t>      </a:t>
            </a:r>
          </a:p>
          <a:p>
            <a:pPr>
              <a:buFont typeface="Times New Roman" pitchFamily="18" charset="0"/>
              <a:buNone/>
            </a:pPr>
            <a:r>
              <a:rPr lang="en-US" sz="2000" smtClean="0">
                <a:latin typeface="Comic Sans MS" pitchFamily="66" charset="0"/>
              </a:rPr>
              <a:t>                                            1</a:t>
            </a:r>
          </a:p>
          <a:p>
            <a:pPr>
              <a:buFont typeface="Times New Roman" pitchFamily="18" charset="0"/>
              <a:buNone/>
            </a:pPr>
            <a:r>
              <a:rPr lang="en-US" sz="2000" smtClean="0">
                <a:latin typeface="Comic Sans MS" pitchFamily="66" charset="0"/>
              </a:rPr>
              <a:t>         S</a:t>
            </a:r>
            <a:r>
              <a:rPr lang="en-US" sz="2000" smtClean="0">
                <a:latin typeface="Arial" charset="0"/>
              </a:rPr>
              <a:t>peedup(E) =   ----------------------</a:t>
            </a:r>
          </a:p>
          <a:p>
            <a:pPr>
              <a:buFont typeface="Times New Roman" pitchFamily="18" charset="0"/>
              <a:buNone/>
            </a:pPr>
            <a:r>
              <a:rPr lang="en-US" sz="2000" smtClean="0">
                <a:latin typeface="Arial" charset="0"/>
              </a:rPr>
              <a:t>                                      (1 - F)  + F/S</a:t>
            </a:r>
            <a:endParaRPr lang="en-US" sz="2600" smtClean="0">
              <a:latin typeface="Comic Sans MS" pitchFamily="66" charset="0"/>
            </a:endParaRPr>
          </a:p>
          <a:p>
            <a:pPr>
              <a:spcBef>
                <a:spcPct val="10000"/>
              </a:spcBef>
            </a:pPr>
            <a:endParaRPr lang="en-US" sz="400" smtClean="0">
              <a:latin typeface="Comic Sans MS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 Description and Goal (cont’d)</a:t>
            </a:r>
            <a:r>
              <a:rPr lang="ar-SA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‏</a:t>
            </a:r>
            <a:endParaRPr lang="en-GB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rgbClr val="CC6600"/>
              </a:buClr>
              <a:buFont typeface="Times New Roman" pitchFamily="18" charset="0"/>
              <a:buNone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r>
              <a:rPr lang="en-GB" sz="2400" b="1" i="1" smtClean="0">
                <a:solidFill>
                  <a:srgbClr val="CC6600"/>
                </a:solidFill>
              </a:rPr>
              <a:t>Will I use the knowledge gained in this subject in my profession?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rgbClr val="CC6600"/>
              </a:buClr>
              <a:buFont typeface="Times New Roman" pitchFamily="18" charset="0"/>
              <a:buNone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endParaRPr lang="en-GB" sz="2400" b="1" i="1" smtClean="0">
              <a:solidFill>
                <a:srgbClr val="CC66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rgbClr val="FF3300"/>
              </a:buClr>
              <a:buFont typeface="Times New Roman" pitchFamily="18" charset="0"/>
              <a:buNone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r>
              <a:rPr lang="en-GB" sz="2400" b="1" i="1" u="sng" smtClean="0">
                <a:solidFill>
                  <a:srgbClr val="FF3300"/>
                </a:solidFill>
              </a:rPr>
              <a:t>Remember</a:t>
            </a:r>
          </a:p>
          <a:p>
            <a:pPr marL="0" indent="0">
              <a:lnSpc>
                <a:spcPct val="90000"/>
              </a:lnSpc>
              <a:spcBef>
                <a:spcPts val="175"/>
              </a:spcBef>
              <a:buClr>
                <a:srgbClr val="CC6600"/>
              </a:buClr>
              <a:buFont typeface="Times New Roman" pitchFamily="18" charset="0"/>
              <a:buNone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endParaRPr lang="en-GB" sz="700" b="1" smtClean="0">
              <a:solidFill>
                <a:srgbClr val="CC6600"/>
              </a:solidFill>
            </a:endParaRPr>
          </a:p>
          <a:p>
            <a:pPr marL="858838" lvl="1" indent="-285750">
              <a:lnSpc>
                <a:spcPct val="90000"/>
              </a:lnSpc>
              <a:buFont typeface="Wingdings" pitchFamily="2" charset="2"/>
              <a:buChar char=""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r>
              <a:rPr lang="en-GB" b="1" i="1" smtClean="0"/>
              <a:t>Few</a:t>
            </a:r>
            <a:r>
              <a:rPr lang="en-GB" smtClean="0"/>
              <a:t> people design entire computers or entire instruction sets</a:t>
            </a:r>
          </a:p>
          <a:p>
            <a:pPr marL="858838" lvl="1" indent="-285750">
              <a:lnSpc>
                <a:spcPct val="90000"/>
              </a:lnSpc>
              <a:buFont typeface="Wingdings" pitchFamily="2" charset="2"/>
              <a:buNone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endParaRPr lang="en-GB" smtClean="0"/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rgbClr val="FF3300"/>
              </a:buClr>
              <a:buFont typeface="Wingdings" pitchFamily="2" charset="2"/>
              <a:buNone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r>
              <a:rPr lang="en-GB" sz="2400" b="1" i="1" u="sng" smtClean="0">
                <a:solidFill>
                  <a:srgbClr val="FF3300"/>
                </a:solidFill>
              </a:rPr>
              <a:t>But</a:t>
            </a:r>
          </a:p>
          <a:p>
            <a:pPr marL="858838" lvl="1" indent="-285750">
              <a:lnSpc>
                <a:spcPct val="90000"/>
              </a:lnSpc>
              <a:buFont typeface="Wingdings" pitchFamily="2" charset="2"/>
              <a:buChar char=""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r>
              <a:rPr lang="en-GB" b="1" i="1" smtClean="0"/>
              <a:t>Many</a:t>
            </a:r>
            <a:r>
              <a:rPr lang="en-GB" smtClean="0"/>
              <a:t> computer engineers design computer components</a:t>
            </a:r>
          </a:p>
          <a:p>
            <a:pPr marL="858838" lvl="1" indent="-285750">
              <a:lnSpc>
                <a:spcPct val="90000"/>
              </a:lnSpc>
              <a:buFont typeface="Wingdings" pitchFamily="2" charset="2"/>
              <a:buChar char=""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r>
              <a:rPr lang="en-GB" smtClean="0"/>
              <a:t>Any </a:t>
            </a:r>
            <a:r>
              <a:rPr lang="en-GB" b="1" i="1" smtClean="0"/>
              <a:t>successful</a:t>
            </a:r>
            <a:r>
              <a:rPr lang="en-GB" smtClean="0"/>
              <a:t> computer engineer/architect needs to understand, in detail, all components of computers – in order to design any successful piece of hardware or software.</a:t>
            </a:r>
          </a:p>
          <a:p>
            <a:pPr marL="0" indent="0">
              <a:lnSpc>
                <a:spcPct val="90000"/>
              </a:lnSpc>
              <a:buFont typeface="Times New Roman" pitchFamily="18" charset="0"/>
              <a:buNone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endParaRPr lang="en-GB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3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292100"/>
            <a:ext cx="81534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Performance Enhancement Calculations:</a:t>
            </a:r>
            <a:b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Amdahl's Law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3467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lvl="1">
              <a:spcBef>
                <a:spcPct val="10000"/>
              </a:spcBef>
              <a:buFont typeface="Times New Roman" pitchFamily="18" charset="0"/>
              <a:buNone/>
            </a:pPr>
            <a:r>
              <a:rPr lang="en-US" sz="1900" b="1" smtClean="0">
                <a:latin typeface="Comic Sans MS" pitchFamily="66" charset="0"/>
              </a:rPr>
              <a:t>Performance improvement or speedup due to enhancement E:</a:t>
            </a:r>
          </a:p>
          <a:p>
            <a:pPr lvl="1">
              <a:spcBef>
                <a:spcPct val="10000"/>
              </a:spcBef>
              <a:buFont typeface="Times New Roman" pitchFamily="18" charset="0"/>
              <a:buNone/>
            </a:pPr>
            <a:endParaRPr lang="en-US" sz="1900" b="1" smtClean="0">
              <a:latin typeface="Comic Sans MS" pitchFamily="66" charset="0"/>
            </a:endParaRPr>
          </a:p>
          <a:p>
            <a:endParaRPr lang="en-US" sz="700" smtClean="0">
              <a:latin typeface="Comic Sans MS" pitchFamily="66" charset="0"/>
            </a:endParaRPr>
          </a:p>
          <a:p>
            <a:pPr>
              <a:lnSpc>
                <a:spcPct val="65000"/>
              </a:lnSpc>
              <a:buFont typeface="Times New Roman" pitchFamily="18" charset="0"/>
              <a:buNone/>
            </a:pPr>
            <a:r>
              <a:rPr lang="en-US" sz="2000" smtClean="0">
                <a:latin typeface="Comic Sans MS" pitchFamily="66" charset="0"/>
              </a:rPr>
              <a:t>                              </a:t>
            </a:r>
            <a:r>
              <a:rPr lang="en-US" sz="1800" smtClean="0">
                <a:latin typeface="Comic Sans MS" pitchFamily="66" charset="0"/>
              </a:rPr>
              <a:t>Execution Time without E              Performance with E</a:t>
            </a:r>
          </a:p>
          <a:p>
            <a:pPr>
              <a:lnSpc>
                <a:spcPct val="65000"/>
              </a:lnSpc>
              <a:buFont typeface="Times New Roman" pitchFamily="18" charset="0"/>
              <a:buNone/>
            </a:pPr>
            <a:r>
              <a:rPr lang="en-US" sz="1800" smtClean="0">
                <a:latin typeface="Comic Sans MS" pitchFamily="66" charset="0"/>
              </a:rPr>
              <a:t>   Speedup(E) =   --------------------------------------    =   ---------------------</a:t>
            </a:r>
          </a:p>
          <a:p>
            <a:pPr>
              <a:lnSpc>
                <a:spcPct val="65000"/>
              </a:lnSpc>
              <a:buFont typeface="Times New Roman" pitchFamily="18" charset="0"/>
              <a:buNone/>
            </a:pPr>
            <a:r>
              <a:rPr lang="en-US" sz="1800" smtClean="0">
                <a:latin typeface="Comic Sans MS" pitchFamily="66" charset="0"/>
              </a:rPr>
              <a:t>                                 Execution Time with E                  Performance without E</a:t>
            </a:r>
          </a:p>
          <a:p>
            <a:pPr>
              <a:lnSpc>
                <a:spcPct val="65000"/>
              </a:lnSpc>
              <a:buFont typeface="Times New Roman" pitchFamily="18" charset="0"/>
              <a:buNone/>
            </a:pPr>
            <a:endParaRPr lang="en-US" sz="1800" smtClean="0">
              <a:latin typeface="Comic Sans MS" pitchFamily="66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2100" smtClean="0">
                <a:latin typeface="Comic Sans MS" pitchFamily="66" charset="0"/>
              </a:rPr>
              <a:t>   E accelerates a fraction F of the execution time  by a factor S, then:</a:t>
            </a:r>
            <a:endParaRPr lang="en-US" sz="2000" smtClean="0">
              <a:latin typeface="Comic Sans MS" pitchFamily="66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2000" smtClean="0">
                <a:latin typeface="Comic Sans MS" pitchFamily="66" charset="0"/>
              </a:rPr>
              <a:t> Execution Time with E  =   ((1-F) + F/S) X  Execution Time without E </a:t>
            </a:r>
          </a:p>
          <a:p>
            <a:pPr>
              <a:buFont typeface="Times New Roman" pitchFamily="18" charset="0"/>
              <a:buNone/>
            </a:pPr>
            <a:endParaRPr lang="en-US" sz="2000" smtClean="0">
              <a:latin typeface="Comic Sans MS" pitchFamily="66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2000" smtClean="0">
                <a:latin typeface="Comic Sans MS" pitchFamily="66" charset="0"/>
              </a:rPr>
              <a:t>Hence speedup is given by:</a:t>
            </a:r>
          </a:p>
          <a:p>
            <a:pPr>
              <a:buFont typeface="Times New Roman" pitchFamily="18" charset="0"/>
              <a:buNone/>
            </a:pPr>
            <a:endParaRPr lang="en-US" sz="500" smtClean="0">
              <a:latin typeface="Comic Sans MS" pitchFamily="66" charset="0"/>
            </a:endParaRPr>
          </a:p>
          <a:p>
            <a:pPr>
              <a:buFont typeface="Times New Roman" pitchFamily="18" charset="0"/>
              <a:buNone/>
            </a:pPr>
            <a:endParaRPr lang="en-US" sz="600" smtClean="0">
              <a:latin typeface="Arial" charset="0"/>
            </a:endParaRPr>
          </a:p>
          <a:p>
            <a:pPr>
              <a:lnSpc>
                <a:spcPct val="65000"/>
              </a:lnSpc>
              <a:buFont typeface="Times New Roman" pitchFamily="18" charset="0"/>
              <a:buNone/>
            </a:pPr>
            <a:r>
              <a:rPr lang="en-US" sz="2000" smtClean="0">
                <a:latin typeface="Arial" charset="0"/>
              </a:rPr>
              <a:t>                                     Execution Time without E                                1</a:t>
            </a:r>
          </a:p>
          <a:p>
            <a:pPr>
              <a:lnSpc>
                <a:spcPct val="65000"/>
              </a:lnSpc>
              <a:buFont typeface="Times New Roman" pitchFamily="18" charset="0"/>
              <a:buNone/>
            </a:pPr>
            <a:r>
              <a:rPr lang="en-US" sz="2000" smtClean="0">
                <a:latin typeface="Arial" charset="0"/>
              </a:rPr>
              <a:t>Speedup(E) =   ---------------------------------------------------------  =   ----------------</a:t>
            </a:r>
          </a:p>
          <a:p>
            <a:pPr>
              <a:buFont typeface="Times New Roman" pitchFamily="18" charset="0"/>
              <a:buNone/>
            </a:pPr>
            <a:r>
              <a:rPr lang="en-US" sz="2000" smtClean="0">
                <a:latin typeface="Arial" charset="0"/>
              </a:rPr>
              <a:t>                         ((1 - F) + F/S) X  Execution Time without E       (1 - F)  +F/S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67638" cy="4492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Pictorial Depiction of Amdahl’s Law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460500" y="2047875"/>
            <a:ext cx="71628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523875" y="1293813"/>
            <a:ext cx="4578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Before: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Execution Time without enhancement E:</a:t>
            </a: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813300" y="2047875"/>
            <a:ext cx="3810000" cy="533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609725" y="2100263"/>
            <a:ext cx="3100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Unaffected, fraction: (1- F)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546100" y="4330700"/>
            <a:ext cx="422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After: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Execution Time with enhancement E:</a:t>
            </a: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647700" y="850900"/>
            <a:ext cx="803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Enhancement E  accelerates fraction F of execution time by a factor of S</a:t>
            </a: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5486400" y="2098675"/>
            <a:ext cx="2325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Affected fraction: F</a:t>
            </a:r>
          </a:p>
        </p:txBody>
      </p:sp>
      <p:grpSp>
        <p:nvGrpSpPr>
          <p:cNvPr id="114698" name="Group 10"/>
          <p:cNvGrpSpPr>
            <a:grpSpLocks/>
          </p:cNvGrpSpPr>
          <p:nvPr/>
        </p:nvGrpSpPr>
        <p:grpSpPr bwMode="auto">
          <a:xfrm>
            <a:off x="1460500" y="3800475"/>
            <a:ext cx="3352800" cy="533400"/>
            <a:chOff x="912" y="2312"/>
            <a:chExt cx="2112" cy="336"/>
          </a:xfrm>
        </p:grpSpPr>
        <p:sp>
          <p:nvSpPr>
            <p:cNvPr id="114705" name="Rectangle 11"/>
            <p:cNvSpPr>
              <a:spLocks noChangeArrowheads="1"/>
            </p:cNvSpPr>
            <p:nvPr/>
          </p:nvSpPr>
          <p:spPr bwMode="auto">
            <a:xfrm>
              <a:off x="912" y="2312"/>
              <a:ext cx="2112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6" name="Text Box 12"/>
            <p:cNvSpPr txBox="1">
              <a:spLocks noChangeArrowheads="1"/>
            </p:cNvSpPr>
            <p:nvPr/>
          </p:nvSpPr>
          <p:spPr bwMode="auto">
            <a:xfrm>
              <a:off x="992" y="2342"/>
              <a:ext cx="19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</a:rPr>
                <a:t>Unaffected, fraction: (1- F)</a:t>
              </a:r>
            </a:p>
          </p:txBody>
        </p:sp>
      </p:grpSp>
      <p:sp>
        <p:nvSpPr>
          <p:cNvPr id="114699" name="Rectangle 13"/>
          <p:cNvSpPr>
            <a:spLocks noChangeArrowheads="1"/>
          </p:cNvSpPr>
          <p:nvPr/>
        </p:nvSpPr>
        <p:spPr bwMode="auto">
          <a:xfrm>
            <a:off x="4813300" y="3797300"/>
            <a:ext cx="1371600" cy="5334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F/S</a:t>
            </a:r>
          </a:p>
        </p:txBody>
      </p:sp>
      <p:sp>
        <p:nvSpPr>
          <p:cNvPr id="114700" name="Line 14"/>
          <p:cNvSpPr>
            <a:spLocks noChangeShapeType="1"/>
          </p:cNvSpPr>
          <p:nvPr/>
        </p:nvSpPr>
        <p:spPr bwMode="auto">
          <a:xfrm>
            <a:off x="4813300" y="2720975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1" name="Line 15"/>
          <p:cNvSpPr>
            <a:spLocks noChangeShapeType="1"/>
          </p:cNvSpPr>
          <p:nvPr/>
        </p:nvSpPr>
        <p:spPr bwMode="auto">
          <a:xfrm flipH="1">
            <a:off x="6261100" y="2644775"/>
            <a:ext cx="2362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Line 16"/>
          <p:cNvSpPr>
            <a:spLocks noChangeShapeType="1"/>
          </p:cNvSpPr>
          <p:nvPr/>
        </p:nvSpPr>
        <p:spPr bwMode="auto">
          <a:xfrm>
            <a:off x="1479550" y="271145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Text Box 17"/>
          <p:cNvSpPr txBox="1">
            <a:spLocks noChangeArrowheads="1"/>
          </p:cNvSpPr>
          <p:nvPr/>
        </p:nvSpPr>
        <p:spPr bwMode="auto">
          <a:xfrm>
            <a:off x="2200275" y="3025775"/>
            <a:ext cx="1165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</a:rPr>
              <a:t>Unchanged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114704" name="Text Box 18"/>
          <p:cNvSpPr txBox="1">
            <a:spLocks noChangeArrowheads="1"/>
          </p:cNvSpPr>
          <p:nvPr/>
        </p:nvSpPr>
        <p:spPr bwMode="auto">
          <a:xfrm>
            <a:off x="850900" y="5245100"/>
            <a:ext cx="7772400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65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                         Execution Time without enhancement E                  1</a:t>
            </a:r>
          </a:p>
          <a:p>
            <a:pPr>
              <a:lnSpc>
                <a:spcPct val="65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Speedup(E) =  ------------------------------------------------------  =   ------------------  </a:t>
            </a:r>
          </a:p>
          <a:p>
            <a:pPr>
              <a:lnSpc>
                <a:spcPct val="65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                          Execution Time with enhancement E           (1 - F)  +  F/S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152400"/>
            <a:ext cx="7693025" cy="5048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Performance Enhancement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334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defTabSz="914400">
              <a:spcBef>
                <a:spcPct val="30000"/>
              </a:spcBef>
            </a:pPr>
            <a:r>
              <a:rPr lang="en-US" dirty="0" smtClean="0">
                <a:latin typeface="Comic Sans MS" pitchFamily="66" charset="0"/>
              </a:rPr>
              <a:t>For the RISC machine with the following instruction mix:</a:t>
            </a:r>
            <a:endParaRPr lang="en-US" b="1" dirty="0" smtClean="0">
              <a:latin typeface="Comic Sans MS" pitchFamily="66" charset="0"/>
            </a:endParaRPr>
          </a:p>
          <a:p>
            <a:pPr marL="1085850" lvl="2" defTabSz="914400">
              <a:buFont typeface="Times New Roman" pitchFamily="18" charset="0"/>
              <a:buNone/>
            </a:pPr>
            <a:endParaRPr lang="en-US" b="1" dirty="0" smtClean="0">
              <a:latin typeface="Comic Sans MS" pitchFamily="66" charset="0"/>
            </a:endParaRPr>
          </a:p>
          <a:p>
            <a:pPr marL="1085850" lvl="2" defTabSz="914400">
              <a:buFont typeface="Times New Roman" pitchFamily="18" charset="0"/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Op	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Freq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Cycles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CPI(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 %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Time</a:t>
            </a:r>
          </a:p>
          <a:p>
            <a:pPr marL="1085850" lvl="2" defTabSz="914400">
              <a:buFont typeface="Times New Roman" pitchFamily="18" charset="0"/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ALU	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50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%	   1	   .5	  23%</a:t>
            </a:r>
          </a:p>
          <a:p>
            <a:pPr marL="1085850" lvl="2" defTabSz="914400">
              <a:buFont typeface="Times New Roman" pitchFamily="18" charset="0"/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Load	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20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%	   5	 1.0	  45%</a:t>
            </a:r>
          </a:p>
          <a:p>
            <a:pPr marL="1085850" lvl="2" defTabSz="914400">
              <a:buFont typeface="Times New Roman" pitchFamily="18" charset="0"/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Store	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10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%	   3	   .3	  14%</a:t>
            </a:r>
          </a:p>
          <a:p>
            <a:pPr marL="742950" lvl="1" indent="-285750" defTabSz="914400">
              <a:buFont typeface="Times New Roman" pitchFamily="18" charset="0"/>
              <a:buNone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Branch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20%	   2	   .4	  18%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6400800" y="3200400"/>
            <a:ext cx="1211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 dirty="0">
                <a:solidFill>
                  <a:schemeClr val="tx1"/>
                </a:solidFill>
              </a:rPr>
              <a:t>CPI =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28600"/>
            <a:ext cx="7693025" cy="4286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Performance Enhancement Example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5334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defTabSz="914400">
              <a:spcBef>
                <a:spcPct val="30000"/>
              </a:spcBef>
            </a:pPr>
            <a:r>
              <a:rPr lang="en-US" sz="2400" smtClean="0">
                <a:latin typeface="Comic Sans MS" pitchFamily="66" charset="0"/>
              </a:rPr>
              <a:t>If a CPU design enhancement improves the CPI of load instructions from 5 to 2,  what is the resulting performance improvement from this enhancement:</a:t>
            </a:r>
          </a:p>
          <a:p>
            <a:pPr marL="342900" indent="-342900" defTabSz="914400">
              <a:spcBef>
                <a:spcPct val="30000"/>
              </a:spcBef>
              <a:buFont typeface="Times New Roman" pitchFamily="18" charset="0"/>
              <a:buNone/>
            </a:pPr>
            <a:endParaRPr lang="en-US" sz="800" smtClean="0">
              <a:latin typeface="Comic Sans MS" pitchFamily="66" charset="0"/>
            </a:endParaRPr>
          </a:p>
          <a:p>
            <a:pPr marL="342900" indent="-342900" defTabSz="914400">
              <a:spcBef>
                <a:spcPct val="30000"/>
              </a:spcBef>
              <a:buFont typeface="Times New Roman" pitchFamily="18" charset="0"/>
              <a:buNone/>
            </a:pPr>
            <a:r>
              <a:rPr lang="en-US" sz="2400" smtClean="0">
                <a:latin typeface="Comic Sans MS" pitchFamily="66" charset="0"/>
              </a:rPr>
              <a:t>Fraction enhanced =  F =  45%  or  .45</a:t>
            </a:r>
          </a:p>
          <a:p>
            <a:pPr marL="342900" indent="-342900" defTabSz="914400">
              <a:spcBef>
                <a:spcPct val="30000"/>
              </a:spcBef>
              <a:buFont typeface="Times New Roman" pitchFamily="18" charset="0"/>
              <a:buNone/>
            </a:pPr>
            <a:r>
              <a:rPr lang="en-US" sz="2400" smtClean="0">
                <a:latin typeface="Comic Sans MS" pitchFamily="66" charset="0"/>
              </a:rPr>
              <a:t>Unaffected fraction = 100% - 45% =  55%   or  .55</a:t>
            </a:r>
          </a:p>
          <a:p>
            <a:pPr marL="342900" indent="-342900" defTabSz="914400">
              <a:spcBef>
                <a:spcPct val="30000"/>
              </a:spcBef>
              <a:buFont typeface="Times New Roman" pitchFamily="18" charset="0"/>
              <a:buNone/>
            </a:pPr>
            <a:r>
              <a:rPr lang="en-US" sz="2400" smtClean="0">
                <a:latin typeface="Comic Sans MS" pitchFamily="66" charset="0"/>
              </a:rPr>
              <a:t>Factor of enhancement =  5/2 =  2.5</a:t>
            </a:r>
          </a:p>
          <a:p>
            <a:pPr marL="342900" indent="-342900" defTabSz="914400">
              <a:spcBef>
                <a:spcPct val="30000"/>
              </a:spcBef>
              <a:buFont typeface="Times New Roman" pitchFamily="18" charset="0"/>
              <a:buNone/>
            </a:pPr>
            <a:r>
              <a:rPr lang="en-US" sz="2400" smtClean="0">
                <a:latin typeface="Comic Sans MS" pitchFamily="66" charset="0"/>
              </a:rPr>
              <a:t>Using Amdahl’s Law:</a:t>
            </a:r>
          </a:p>
          <a:p>
            <a:pPr marL="342900" indent="-342900" defTabSz="914400">
              <a:spcBef>
                <a:spcPct val="30000"/>
              </a:spcBef>
              <a:buFont typeface="Times New Roman" pitchFamily="18" charset="0"/>
              <a:buNone/>
            </a:pPr>
            <a:r>
              <a:rPr lang="en-US" sz="2000" smtClean="0">
                <a:latin typeface="Comic Sans MS" pitchFamily="66" charset="0"/>
              </a:rPr>
              <a:t>                                    1                              1</a:t>
            </a:r>
          </a:p>
          <a:p>
            <a:pPr marL="342900" indent="-342900" defTabSz="914400">
              <a:lnSpc>
                <a:spcPct val="65000"/>
              </a:lnSpc>
              <a:buFont typeface="Times New Roman" pitchFamily="18" charset="0"/>
              <a:buNone/>
            </a:pPr>
            <a:r>
              <a:rPr lang="en-US" sz="2000" smtClean="0">
                <a:latin typeface="Comic Sans MS" pitchFamily="66" charset="0"/>
              </a:rPr>
              <a:t>Speedup(E)  =   ------------------   =   ---------------------  =    1.37</a:t>
            </a:r>
          </a:p>
          <a:p>
            <a:pPr marL="342900" indent="-342900" defTabSz="914400">
              <a:lnSpc>
                <a:spcPct val="65000"/>
              </a:lnSpc>
              <a:buFont typeface="Times New Roman" pitchFamily="18" charset="0"/>
              <a:buNone/>
            </a:pPr>
            <a:r>
              <a:rPr lang="en-US" sz="2000" smtClean="0">
                <a:latin typeface="Comic Sans MS" pitchFamily="66" charset="0"/>
              </a:rPr>
              <a:t>                           (1 - F)  +  F/S          .55  +  .45/2.5</a:t>
            </a:r>
            <a:endParaRPr lang="en-US" sz="2400" smtClean="0">
              <a:latin typeface="Comic Sans MS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76200"/>
            <a:ext cx="8305800" cy="53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An Alternative Solution Using CPU Equation</a:t>
            </a:r>
            <a:endParaRPr lang="en-US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60425"/>
            <a:ext cx="8229600" cy="5334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defTabSz="914400">
              <a:spcBef>
                <a:spcPct val="30000"/>
              </a:spcBef>
            </a:pPr>
            <a:r>
              <a:rPr lang="en-US" sz="2400" dirty="0" smtClean="0"/>
              <a:t>If a CPU design enhancement improves the CPI of load instructions from 5 to 2,  what is the resulting performance improvement from this enhancement:</a:t>
            </a:r>
          </a:p>
          <a:p>
            <a:pPr marL="342900" indent="-342900" defTabSz="914400">
              <a:spcBef>
                <a:spcPct val="30000"/>
              </a:spcBef>
              <a:buFont typeface="Times New Roman" pitchFamily="18" charset="0"/>
              <a:buNone/>
            </a:pPr>
            <a:endParaRPr lang="en-US" sz="1200" dirty="0" smtClean="0"/>
          </a:p>
          <a:p>
            <a:pPr marL="342900" indent="-342900" defTabSz="914400">
              <a:spcBef>
                <a:spcPct val="30000"/>
              </a:spcBef>
              <a:buFont typeface="Times New Roman" pitchFamily="18" charset="0"/>
              <a:buNone/>
            </a:pPr>
            <a:r>
              <a:rPr lang="en-US" sz="2400" dirty="0" smtClean="0"/>
              <a:t>Old CPI = 2.2</a:t>
            </a:r>
          </a:p>
          <a:p>
            <a:pPr marL="342900" indent="-342900" defTabSz="914400">
              <a:spcBef>
                <a:spcPct val="30000"/>
              </a:spcBef>
              <a:buFont typeface="Times New Roman" pitchFamily="18" charset="0"/>
              <a:buNone/>
            </a:pPr>
            <a:r>
              <a:rPr lang="en-US" sz="2400" dirty="0" smtClean="0"/>
              <a:t>New CPI =  .5 x 1 + .2 x 2 +  .1 x 3 + .2 x 2  =  1.6</a:t>
            </a:r>
          </a:p>
          <a:p>
            <a:pPr marL="342900" indent="-342900" defTabSz="914400">
              <a:spcBef>
                <a:spcPct val="30000"/>
              </a:spcBef>
              <a:buFont typeface="Times New Roman" pitchFamily="18" charset="0"/>
              <a:buNone/>
            </a:pPr>
            <a:endParaRPr lang="en-US" sz="1200" dirty="0" smtClean="0"/>
          </a:p>
          <a:p>
            <a:pPr marL="342900" indent="-342900" defTabSz="914400">
              <a:lnSpc>
                <a:spcPct val="65000"/>
              </a:lnSpc>
              <a:buFont typeface="Times New Roman" pitchFamily="18" charset="0"/>
              <a:buNone/>
            </a:pPr>
            <a:r>
              <a:rPr lang="en-US" sz="2000" dirty="0" smtClean="0">
                <a:latin typeface="Arial" charset="0"/>
              </a:rPr>
              <a:t>                     </a:t>
            </a:r>
            <a:r>
              <a:rPr lang="en-US" sz="1600" dirty="0" smtClean="0">
                <a:latin typeface="Arial" charset="0"/>
              </a:rPr>
              <a:t>Original Execution Time       Instruction count   x   old CPI   x  clock cycle</a:t>
            </a:r>
          </a:p>
          <a:p>
            <a:pPr marL="342900" indent="-342900" defTabSz="914400">
              <a:lnSpc>
                <a:spcPct val="65000"/>
              </a:lnSpc>
              <a:buFont typeface="Times New Roman" pitchFamily="18" charset="0"/>
              <a:buNone/>
            </a:pPr>
            <a:r>
              <a:rPr lang="en-US" sz="1600" dirty="0" smtClean="0">
                <a:latin typeface="Arial" charset="0"/>
              </a:rPr>
              <a:t>Speedup(E) = -------------------------------    =   ----------------------------------------------------------</a:t>
            </a:r>
          </a:p>
          <a:p>
            <a:pPr marL="342900" indent="-342900" defTabSz="914400">
              <a:lnSpc>
                <a:spcPct val="65000"/>
              </a:lnSpc>
              <a:buFont typeface="Times New Roman" pitchFamily="18" charset="0"/>
              <a:buNone/>
            </a:pPr>
            <a:r>
              <a:rPr lang="en-US" sz="1600" dirty="0" smtClean="0">
                <a:latin typeface="Arial" charset="0"/>
              </a:rPr>
              <a:t>                             New Execution Time          Instruction count  x  new CPI  x  clock cycle</a:t>
            </a:r>
          </a:p>
          <a:p>
            <a:pPr marL="342900" indent="-342900" defTabSz="914400">
              <a:lnSpc>
                <a:spcPct val="65000"/>
              </a:lnSpc>
              <a:buFont typeface="Times New Roman" pitchFamily="18" charset="0"/>
              <a:buNone/>
            </a:pPr>
            <a:endParaRPr lang="en-US" sz="1600" dirty="0" smtClean="0">
              <a:latin typeface="Arial" charset="0"/>
            </a:endParaRPr>
          </a:p>
          <a:p>
            <a:pPr marL="342900" indent="-342900" defTabSz="914400">
              <a:lnSpc>
                <a:spcPct val="65000"/>
              </a:lnSpc>
              <a:buFont typeface="Times New Roman" pitchFamily="18" charset="0"/>
              <a:buNone/>
            </a:pPr>
            <a:endParaRPr lang="en-US" sz="1600" dirty="0" smtClean="0"/>
          </a:p>
          <a:p>
            <a:pPr marL="342900" indent="-342900" defTabSz="914400">
              <a:lnSpc>
                <a:spcPct val="65000"/>
              </a:lnSpc>
              <a:buFont typeface="Times New Roman" pitchFamily="18" charset="0"/>
              <a:buNone/>
            </a:pPr>
            <a:r>
              <a:rPr lang="en-US" sz="1600" dirty="0" smtClean="0">
                <a:latin typeface="Arial" charset="0"/>
              </a:rPr>
              <a:t>					      old CPI            2.2</a:t>
            </a:r>
          </a:p>
          <a:p>
            <a:pPr marL="342900" indent="-342900" defTabSz="914400">
              <a:lnSpc>
                <a:spcPct val="65000"/>
              </a:lnSpc>
              <a:buFont typeface="Times New Roman" pitchFamily="18" charset="0"/>
              <a:buNone/>
            </a:pPr>
            <a:r>
              <a:rPr lang="en-US" sz="1600" dirty="0" smtClean="0">
                <a:latin typeface="Arial" charset="0"/>
              </a:rPr>
              <a:t>					=   ------------   =    ---------     =  1.37</a:t>
            </a:r>
          </a:p>
          <a:p>
            <a:pPr marL="342900" indent="-342900" defTabSz="914400">
              <a:lnSpc>
                <a:spcPct val="65000"/>
              </a:lnSpc>
              <a:buFont typeface="Times New Roman" pitchFamily="18" charset="0"/>
              <a:buNone/>
            </a:pPr>
            <a:r>
              <a:rPr lang="en-US" sz="1600" dirty="0" smtClean="0">
                <a:latin typeface="Arial" charset="0"/>
              </a:rPr>
              <a:t>                                                                     new CPI            1.6</a:t>
            </a:r>
          </a:p>
          <a:p>
            <a:pPr marL="342900" indent="-342900" defTabSz="914400">
              <a:lnSpc>
                <a:spcPct val="65000"/>
              </a:lnSpc>
              <a:buFont typeface="Times New Roman" pitchFamily="18" charset="0"/>
              <a:buNone/>
            </a:pPr>
            <a:endParaRPr lang="en-US" sz="1600" dirty="0" smtClean="0">
              <a:latin typeface="Arial" charset="0"/>
            </a:endParaRPr>
          </a:p>
          <a:p>
            <a:pPr marL="342900" indent="-342900" defTabSz="914400">
              <a:lnSpc>
                <a:spcPct val="65000"/>
              </a:lnSpc>
              <a:buFont typeface="Times New Roman" pitchFamily="18" charset="0"/>
              <a:buNone/>
            </a:pPr>
            <a:r>
              <a:rPr lang="en-US" sz="1600" dirty="0" smtClean="0">
                <a:latin typeface="Arial" charset="0"/>
              </a:rPr>
              <a:t>Which is the same speedup obtained from Amdahl’s Law in the first solution.</a:t>
            </a:r>
          </a:p>
          <a:p>
            <a:pPr marL="342900" indent="-342900" defTabSz="914400">
              <a:lnSpc>
                <a:spcPct val="65000"/>
              </a:lnSpc>
              <a:buFont typeface="Times New Roman" pitchFamily="18" charset="0"/>
              <a:buNone/>
            </a:pPr>
            <a:endParaRPr lang="en-US" sz="1600" dirty="0" smtClean="0"/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 flipH="1">
            <a:off x="7686675" y="3413125"/>
            <a:ext cx="9144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 flipH="1">
            <a:off x="5095875" y="3413125"/>
            <a:ext cx="12192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 flipH="1">
            <a:off x="4791075" y="3870325"/>
            <a:ext cx="12192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 flipH="1">
            <a:off x="7610475" y="3794125"/>
            <a:ext cx="914400" cy="304800"/>
          </a:xfrm>
          <a:prstGeom prst="line">
            <a:avLst/>
          </a:prstGeom>
          <a:noFill/>
          <a:ln w="12700">
            <a:solidFill>
              <a:srgbClr val="A5002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324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67638" cy="668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Performance Enhancement Example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89000"/>
            <a:ext cx="8610600" cy="5283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latin typeface="Comic Sans MS" pitchFamily="66" charset="0"/>
              </a:rPr>
              <a:t>A program runs in 100 seconds on a machine with multiply operations responsible for 80 seconds of this time.    By how much must the speed of multiplication be improved to make the program four times faster?</a:t>
            </a:r>
          </a:p>
          <a:p>
            <a:pPr>
              <a:lnSpc>
                <a:spcPct val="110000"/>
              </a:lnSpc>
              <a:buFont typeface="Times New Roman" pitchFamily="18" charset="0"/>
              <a:buNone/>
            </a:pPr>
            <a:r>
              <a:rPr lang="en-US" sz="2400" dirty="0" smtClean="0"/>
              <a:t>                                        </a:t>
            </a:r>
            <a:r>
              <a:rPr lang="en-US" sz="2000" dirty="0" smtClean="0">
                <a:latin typeface="Arial" charset="0"/>
              </a:rPr>
              <a:t>                                100</a:t>
            </a:r>
          </a:p>
          <a:p>
            <a:pPr>
              <a:lnSpc>
                <a:spcPct val="110000"/>
              </a:lnSpc>
              <a:buFont typeface="Times New Roman" pitchFamily="18" charset="0"/>
              <a:buNone/>
            </a:pPr>
            <a:r>
              <a:rPr lang="en-US" sz="2000" dirty="0" smtClean="0">
                <a:latin typeface="Arial" charset="0"/>
              </a:rPr>
              <a:t>     Desired speedup =  4  =    -----------------------------------------------------   </a:t>
            </a:r>
          </a:p>
          <a:p>
            <a:pPr>
              <a:lnSpc>
                <a:spcPct val="110000"/>
              </a:lnSpc>
              <a:buFont typeface="Times New Roman" pitchFamily="18" charset="0"/>
              <a:buNone/>
            </a:pPr>
            <a:r>
              <a:rPr lang="en-US" sz="2000" dirty="0" smtClean="0">
                <a:latin typeface="Arial" charset="0"/>
              </a:rPr>
              <a:t>                                                    Execution Time with enhancement</a:t>
            </a:r>
          </a:p>
          <a:p>
            <a:pPr>
              <a:lnSpc>
                <a:spcPct val="110000"/>
              </a:lnSpc>
              <a:buFont typeface="Times New Roman" pitchFamily="18" charset="0"/>
              <a:buNone/>
            </a:pPr>
            <a:endParaRPr lang="en-US" sz="700" dirty="0" smtClean="0">
              <a:latin typeface="Arial" charset="0"/>
            </a:endParaRPr>
          </a:p>
          <a:p>
            <a:pPr>
              <a:lnSpc>
                <a:spcPct val="110000"/>
              </a:lnSpc>
              <a:buFont typeface="Times New Roman" pitchFamily="18" charset="0"/>
              <a:buNone/>
            </a:pPr>
            <a:r>
              <a:rPr lang="en-US" b="1" dirty="0" smtClean="0">
                <a:latin typeface="Symbol" pitchFamily="18" charset="2"/>
              </a:rPr>
              <a:t>®   </a:t>
            </a:r>
            <a:r>
              <a:rPr lang="en-US" sz="2000" dirty="0" smtClean="0">
                <a:latin typeface="Arial" charset="0"/>
              </a:rPr>
              <a:t>Execution time with enhancement  =  25 seconds </a:t>
            </a:r>
          </a:p>
          <a:p>
            <a:pPr>
              <a:lnSpc>
                <a:spcPct val="110000"/>
              </a:lnSpc>
              <a:buFont typeface="Times New Roman" pitchFamily="18" charset="0"/>
              <a:buNone/>
            </a:pPr>
            <a:r>
              <a:rPr lang="en-US" sz="2000" dirty="0" smtClean="0">
                <a:latin typeface="Arial" charset="0"/>
              </a:rPr>
              <a:t>                                                        </a:t>
            </a:r>
          </a:p>
          <a:p>
            <a:pPr>
              <a:lnSpc>
                <a:spcPct val="110000"/>
              </a:lnSpc>
              <a:buFont typeface="Times New Roman" pitchFamily="18" charset="0"/>
              <a:buNone/>
            </a:pPr>
            <a:r>
              <a:rPr lang="en-US" sz="2000" dirty="0" smtClean="0">
                <a:latin typeface="Arial" charset="0"/>
              </a:rPr>
              <a:t>                     25 seconds = (100 - 80 seconds)  +  80 seconds / n </a:t>
            </a:r>
          </a:p>
          <a:p>
            <a:pPr>
              <a:lnSpc>
                <a:spcPct val="110000"/>
              </a:lnSpc>
              <a:buFont typeface="Times New Roman" pitchFamily="18" charset="0"/>
              <a:buNone/>
            </a:pPr>
            <a:r>
              <a:rPr lang="en-US" sz="2000" dirty="0" smtClean="0">
                <a:latin typeface="Arial" charset="0"/>
              </a:rPr>
              <a:t>                     25 seconds =      20 seconds          +  80 seconds  / n</a:t>
            </a:r>
          </a:p>
          <a:p>
            <a:pPr>
              <a:lnSpc>
                <a:spcPct val="110000"/>
              </a:lnSpc>
              <a:buFont typeface="Times New Roman" pitchFamily="18" charset="0"/>
              <a:buNone/>
            </a:pPr>
            <a:r>
              <a:rPr lang="en-US" b="1" dirty="0" smtClean="0">
                <a:latin typeface="Symbol" pitchFamily="18" charset="2"/>
              </a:rPr>
              <a:t>®            </a:t>
            </a:r>
            <a:r>
              <a:rPr lang="en-US" sz="2000" dirty="0" smtClean="0">
                <a:latin typeface="Arial" charset="0"/>
              </a:rPr>
              <a:t> 5  =  80 seconds  / n</a:t>
            </a:r>
          </a:p>
          <a:p>
            <a:pPr>
              <a:lnSpc>
                <a:spcPct val="110000"/>
              </a:lnSpc>
              <a:buFont typeface="Times New Roman" pitchFamily="18" charset="0"/>
              <a:buNone/>
            </a:pPr>
            <a:r>
              <a:rPr lang="en-US" b="1" dirty="0" smtClean="0">
                <a:latin typeface="Symbol" pitchFamily="18" charset="2"/>
              </a:rPr>
              <a:t>®</a:t>
            </a:r>
            <a:r>
              <a:rPr lang="en-US" sz="2000" dirty="0" smtClean="0">
                <a:latin typeface="Arial" charset="0"/>
              </a:rPr>
              <a:t>               n  =   80/5 =  16</a:t>
            </a:r>
          </a:p>
          <a:p>
            <a:pPr>
              <a:lnSpc>
                <a:spcPct val="110000"/>
              </a:lnSpc>
              <a:buFont typeface="Times New Roman" pitchFamily="18" charset="0"/>
              <a:buNone/>
            </a:pPr>
            <a:endParaRPr lang="en-US" sz="1200" dirty="0" smtClean="0">
              <a:latin typeface="Arial" charset="0"/>
            </a:endParaRPr>
          </a:p>
          <a:p>
            <a:pPr>
              <a:lnSpc>
                <a:spcPct val="110000"/>
              </a:lnSpc>
              <a:buFont typeface="Times New Roman" pitchFamily="18" charset="0"/>
              <a:buNone/>
            </a:pPr>
            <a:r>
              <a:rPr lang="en-US" sz="2000" dirty="0" smtClean="0">
                <a:latin typeface="Comic Sans MS" pitchFamily="66" charset="0"/>
              </a:rPr>
              <a:t>   Hence multiplication should be 16 times faster to get a speedup of 4.</a:t>
            </a:r>
          </a:p>
          <a:p>
            <a:pPr>
              <a:lnSpc>
                <a:spcPct val="110000"/>
              </a:lnSpc>
            </a:pP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Performance Enhancement Example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0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Comic Sans MS" pitchFamily="66" charset="0"/>
              </a:rPr>
              <a:t>For the previous example with a program running in 100 seconds on a machine with multiply operations responsible for 80 seconds of this time.    By how much must the speed of multiplication be improved to make the program five times faster?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sz="2400" dirty="0" smtClean="0"/>
              <a:t>                                         </a:t>
            </a:r>
            <a:r>
              <a:rPr lang="en-US" sz="2000" dirty="0" smtClean="0">
                <a:latin typeface="Arial" charset="0"/>
              </a:rPr>
              <a:t>                         100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sz="2000" dirty="0" smtClean="0">
                <a:latin typeface="Arial" charset="0"/>
              </a:rPr>
              <a:t>Desired speedup =  5 =    -----------------------------------------------------   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sz="2000" dirty="0" smtClean="0">
                <a:latin typeface="Arial" charset="0"/>
              </a:rPr>
              <a:t>                                              Execution Time with enhancement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endParaRPr lang="en-US" sz="700" dirty="0" smtClean="0">
              <a:latin typeface="Arial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b="1" dirty="0" smtClean="0">
                <a:latin typeface="Symbol" pitchFamily="18" charset="2"/>
              </a:rPr>
              <a:t>®   </a:t>
            </a:r>
            <a:r>
              <a:rPr lang="en-US" sz="2000" dirty="0" smtClean="0">
                <a:latin typeface="Arial" charset="0"/>
              </a:rPr>
              <a:t>Execution time with enhancement =  20 seconds 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sz="2000" dirty="0" smtClean="0">
                <a:latin typeface="Arial" charset="0"/>
              </a:rPr>
              <a:t>                                                        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sz="2000" dirty="0" smtClean="0">
                <a:latin typeface="Arial" charset="0"/>
              </a:rPr>
              <a:t>                     20 seconds = (100 - 80 seconds)  +  80 seconds / n 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sz="2000" dirty="0" smtClean="0">
                <a:latin typeface="Arial" charset="0"/>
              </a:rPr>
              <a:t>                     20 seconds =      20 seconds          +  80 seconds  / n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b="1" dirty="0" smtClean="0">
                <a:latin typeface="Symbol" pitchFamily="18" charset="2"/>
              </a:rPr>
              <a:t>®            </a:t>
            </a:r>
            <a:r>
              <a:rPr lang="en-US" sz="2000" dirty="0" smtClean="0">
                <a:latin typeface="Arial" charset="0"/>
              </a:rPr>
              <a:t> 0  =  80 seconds  / n</a:t>
            </a: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endParaRPr lang="en-US" sz="1200" dirty="0" smtClean="0">
              <a:latin typeface="Arial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sz="2000" dirty="0" smtClean="0">
                <a:latin typeface="Comic Sans MS" pitchFamily="66" charset="0"/>
              </a:rPr>
              <a:t>     No amount of multiplication speed improvement can achieve this.</a:t>
            </a:r>
          </a:p>
          <a:p>
            <a:pPr>
              <a:lnSpc>
                <a:spcPct val="120000"/>
              </a:lnSpc>
            </a:pP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76287" y="228600"/>
            <a:ext cx="7767638" cy="604838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Another Amdahl’s Law Example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193800"/>
            <a:ext cx="7999413" cy="108743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mtClean="0"/>
              <a:t>New CPU 10X faster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mtClean="0"/>
              <a:t>I/O-bound server, so 60% time waiting for I/O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endParaRPr lang="en-US" smtClean="0"/>
          </a:p>
        </p:txBody>
      </p:sp>
      <p:graphicFrame>
        <p:nvGraphicFramePr>
          <p:cNvPr id="1208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46138" y="2300288"/>
          <a:ext cx="6980237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3" imgW="3238500" imgH="1219200" progId="Equation.3">
                  <p:embed/>
                </p:oleObj>
              </mc:Choice>
              <mc:Fallback>
                <p:oleObj name="Equation" r:id="rId3" imgW="3238500" imgH="121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2300288"/>
                        <a:ext cx="6980237" cy="261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57200" y="5029200"/>
            <a:ext cx="8405813" cy="108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Times New Roman" pitchFamily="18" charset="0"/>
              <a:buChar char="•"/>
            </a:pPr>
            <a:r>
              <a:rPr lang="en-US" sz="2800">
                <a:solidFill>
                  <a:srgbClr val="000000"/>
                </a:solidFill>
              </a:rPr>
              <a:t>Apparently, it’s human nature to be attracted by 10X faster, vs. keeping in perspective it’s just 1.6X faster</a:t>
            </a:r>
          </a:p>
        </p:txBody>
      </p:sp>
    </p:spTree>
    <p:extLst>
      <p:ext uri="{BB962C8B-B14F-4D97-AF65-F5344CB8AC3E}">
        <p14:creationId xmlns:p14="http://schemas.microsoft.com/office/powerpoint/2010/main" val="2779435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Architecture in General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5183188" y="4654550"/>
            <a:ext cx="3187700" cy="1511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 flipV="1">
            <a:off x="5176838" y="4186238"/>
            <a:ext cx="533400" cy="466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5710238" y="4191000"/>
            <a:ext cx="30480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 flipH="1">
            <a:off x="8372475" y="4191000"/>
            <a:ext cx="390525" cy="4572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8758238" y="4191000"/>
            <a:ext cx="1587" cy="1447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 flipH="1">
            <a:off x="8372475" y="5638800"/>
            <a:ext cx="390525" cy="533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027738" y="4216400"/>
            <a:ext cx="18700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SOFTWARE</a:t>
            </a:r>
          </a:p>
        </p:txBody>
      </p:sp>
      <p:sp>
        <p:nvSpPr>
          <p:cNvPr id="12298" name="Oval 9"/>
          <p:cNvSpPr>
            <a:spLocks noChangeArrowheads="1"/>
          </p:cNvSpPr>
          <p:nvPr/>
        </p:nvSpPr>
        <p:spPr bwMode="auto">
          <a:xfrm>
            <a:off x="5792788" y="5721350"/>
            <a:ext cx="368300" cy="2921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6707188" y="5645150"/>
            <a:ext cx="292100" cy="2921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Oval 11"/>
          <p:cNvSpPr>
            <a:spLocks noChangeArrowheads="1"/>
          </p:cNvSpPr>
          <p:nvPr/>
        </p:nvSpPr>
        <p:spPr bwMode="auto">
          <a:xfrm>
            <a:off x="7545388" y="5035550"/>
            <a:ext cx="292100" cy="2921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6015038" y="5634038"/>
            <a:ext cx="838200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 flipV="1">
            <a:off x="6091238" y="6015038"/>
            <a:ext cx="914400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 flipV="1">
            <a:off x="6700838" y="5100638"/>
            <a:ext cx="838200" cy="6191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5"/>
          <p:cNvSpPr>
            <a:spLocks noChangeShapeType="1"/>
          </p:cNvSpPr>
          <p:nvPr/>
        </p:nvSpPr>
        <p:spPr bwMode="auto">
          <a:xfrm flipV="1">
            <a:off x="7081838" y="5329238"/>
            <a:ext cx="762000" cy="6191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Rectangle 16"/>
          <p:cNvSpPr>
            <a:spLocks noChangeArrowheads="1"/>
          </p:cNvSpPr>
          <p:nvPr/>
        </p:nvSpPr>
        <p:spPr bwMode="auto">
          <a:xfrm>
            <a:off x="5945188" y="5111750"/>
            <a:ext cx="8255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6015038" y="5105400"/>
            <a:ext cx="1587" cy="152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6167438" y="5105400"/>
            <a:ext cx="1587" cy="152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19"/>
          <p:cNvSpPr>
            <a:spLocks noChangeShapeType="1"/>
          </p:cNvSpPr>
          <p:nvPr/>
        </p:nvSpPr>
        <p:spPr bwMode="auto">
          <a:xfrm>
            <a:off x="6319838" y="5105400"/>
            <a:ext cx="1587" cy="152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20"/>
          <p:cNvSpPr>
            <a:spLocks noChangeShapeType="1"/>
          </p:cNvSpPr>
          <p:nvPr/>
        </p:nvSpPr>
        <p:spPr bwMode="auto">
          <a:xfrm>
            <a:off x="6548438" y="5105400"/>
            <a:ext cx="1587" cy="152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6700838" y="5105400"/>
            <a:ext cx="1587" cy="152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22"/>
          <p:cNvSpPr>
            <a:spLocks noChangeShapeType="1"/>
          </p:cNvSpPr>
          <p:nvPr/>
        </p:nvSpPr>
        <p:spPr bwMode="auto">
          <a:xfrm flipV="1">
            <a:off x="7691438" y="5100638"/>
            <a:ext cx="76200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23"/>
          <p:cNvSpPr>
            <a:spLocks noChangeShapeType="1"/>
          </p:cNvSpPr>
          <p:nvPr/>
        </p:nvSpPr>
        <p:spPr bwMode="auto">
          <a:xfrm flipH="1">
            <a:off x="6772275" y="5791200"/>
            <a:ext cx="85725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 flipV="1">
            <a:off x="5938838" y="5786438"/>
            <a:ext cx="228600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Oval 25"/>
          <p:cNvSpPr>
            <a:spLocks noChangeArrowheads="1"/>
          </p:cNvSpPr>
          <p:nvPr/>
        </p:nvSpPr>
        <p:spPr bwMode="auto">
          <a:xfrm>
            <a:off x="7926388" y="5492750"/>
            <a:ext cx="215900" cy="139700"/>
          </a:xfrm>
          <a:prstGeom prst="ellips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6"/>
          <p:cNvSpPr>
            <a:spLocks noChangeShapeType="1"/>
          </p:cNvSpPr>
          <p:nvPr/>
        </p:nvSpPr>
        <p:spPr bwMode="auto">
          <a:xfrm>
            <a:off x="7996238" y="5638800"/>
            <a:ext cx="1587" cy="2286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27"/>
          <p:cNvSpPr>
            <a:spLocks noChangeShapeType="1"/>
          </p:cNvSpPr>
          <p:nvPr/>
        </p:nvSpPr>
        <p:spPr bwMode="auto">
          <a:xfrm flipH="1">
            <a:off x="7839075" y="5867400"/>
            <a:ext cx="161925" cy="152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Line 28"/>
          <p:cNvSpPr>
            <a:spLocks noChangeShapeType="1"/>
          </p:cNvSpPr>
          <p:nvPr/>
        </p:nvSpPr>
        <p:spPr bwMode="auto">
          <a:xfrm>
            <a:off x="7843838" y="6019800"/>
            <a:ext cx="1587" cy="762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Line 29"/>
          <p:cNvSpPr>
            <a:spLocks noChangeShapeType="1"/>
          </p:cNvSpPr>
          <p:nvPr/>
        </p:nvSpPr>
        <p:spPr bwMode="auto">
          <a:xfrm>
            <a:off x="7996238" y="5867400"/>
            <a:ext cx="152400" cy="152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Line 30"/>
          <p:cNvSpPr>
            <a:spLocks noChangeShapeType="1"/>
          </p:cNvSpPr>
          <p:nvPr/>
        </p:nvSpPr>
        <p:spPr bwMode="auto">
          <a:xfrm flipH="1">
            <a:off x="8067675" y="6019800"/>
            <a:ext cx="85725" cy="762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Line 31"/>
          <p:cNvSpPr>
            <a:spLocks noChangeShapeType="1"/>
          </p:cNvSpPr>
          <p:nvPr/>
        </p:nvSpPr>
        <p:spPr bwMode="auto">
          <a:xfrm flipH="1">
            <a:off x="7915275" y="5715000"/>
            <a:ext cx="85725" cy="762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Line 32"/>
          <p:cNvSpPr>
            <a:spLocks noChangeShapeType="1"/>
          </p:cNvSpPr>
          <p:nvPr/>
        </p:nvSpPr>
        <p:spPr bwMode="auto">
          <a:xfrm flipH="1" flipV="1">
            <a:off x="7762875" y="5710238"/>
            <a:ext cx="161925" cy="857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Line 33"/>
          <p:cNvSpPr>
            <a:spLocks noChangeShapeType="1"/>
          </p:cNvSpPr>
          <p:nvPr/>
        </p:nvSpPr>
        <p:spPr bwMode="auto">
          <a:xfrm flipH="1" flipV="1">
            <a:off x="7762875" y="5557838"/>
            <a:ext cx="238125" cy="1619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381000" y="1143000"/>
            <a:ext cx="4800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550"/>
              </a:spcBef>
              <a:buClr>
                <a:srgbClr val="3333CC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>
                <a:solidFill>
                  <a:srgbClr val="3333CC"/>
                </a:solidFill>
                <a:latin typeface="Arial" charset="0"/>
              </a:rPr>
              <a:t>When we construct a building numerous practical considerations need to be taken into account:</a:t>
            </a:r>
          </a:p>
          <a:p>
            <a:pPr marL="376238" lvl="1" indent="-18573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Available materials</a:t>
            </a:r>
          </a:p>
          <a:p>
            <a:pPr marL="376238" lvl="1" indent="-18573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Worker skills</a:t>
            </a:r>
          </a:p>
          <a:p>
            <a:pPr marL="376238" lvl="1" indent="-18573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Budget</a:t>
            </a:r>
          </a:p>
          <a:p>
            <a:pPr marL="376238" lvl="1" indent="-18573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Space</a:t>
            </a: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381000" y="3886200"/>
            <a:ext cx="4724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spcBef>
                <a:spcPts val="550"/>
              </a:spcBef>
              <a:buClr>
                <a:srgbClr val="3333CC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200">
                <a:solidFill>
                  <a:srgbClr val="3333CC"/>
                </a:solidFill>
                <a:latin typeface="Arial" charset="0"/>
              </a:rPr>
              <a:t>Similarly, Computer Architecture is about working within constraints:</a:t>
            </a:r>
          </a:p>
          <a:p>
            <a:pPr marL="376238" lvl="1" indent="-18573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What will the market buy?</a:t>
            </a:r>
          </a:p>
          <a:p>
            <a:pPr marL="376238" lvl="1" indent="-18573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Cost/Performance</a:t>
            </a:r>
          </a:p>
          <a:p>
            <a:pPr marL="376238" lvl="1" indent="-185738">
              <a:lnSpc>
                <a:spcPct val="100000"/>
              </a:lnSpc>
              <a:spcBef>
                <a:spcPts val="500"/>
              </a:spcBef>
              <a:buFont typeface="Arial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000">
                <a:solidFill>
                  <a:srgbClr val="000000"/>
                </a:solidFill>
                <a:latin typeface="Arial" charset="0"/>
              </a:rPr>
              <a:t>Tradeoffs in materials and processes</a:t>
            </a:r>
          </a:p>
        </p:txBody>
      </p:sp>
      <p:pic>
        <p:nvPicPr>
          <p:cNvPr id="12325" name="Picture 40" descr="kikajo 拍攝的 The Bird's Nest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63663"/>
            <a:ext cx="3581400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4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609600"/>
          </a:xfrm>
        </p:spPr>
        <p:txBody>
          <a:bodyPr lIns="92160" tIns="46080" rIns="92160" bIns="46080">
            <a:normAutofit fontScale="90000"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Computer Architecture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99500" cy="5029200"/>
          </a:xfrm>
        </p:spPr>
        <p:txBody>
          <a:bodyPr lIns="92160" tIns="46080" rIns="92160" bIns="46080"/>
          <a:lstStyle/>
          <a:p>
            <a:pPr marL="0" indent="0">
              <a:lnSpc>
                <a:spcPct val="100000"/>
              </a:lnSpc>
              <a:spcBef>
                <a:spcPts val="1750"/>
              </a:spcBef>
              <a:buSzPct val="13000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>
                <a:latin typeface="Comic Sans MS" pitchFamily="66" charset="0"/>
              </a:rPr>
              <a:t>Related to computer architecture – </a:t>
            </a:r>
          </a:p>
          <a:p>
            <a:pPr lvl="1">
              <a:lnSpc>
                <a:spcPct val="100000"/>
              </a:lnSpc>
              <a:spcBef>
                <a:spcPts val="1313"/>
              </a:spcBef>
              <a:buFont typeface="Comic Sans MS" pitchFamily="6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900" b="1" dirty="0" smtClean="0">
                <a:solidFill>
                  <a:srgbClr val="0000FF"/>
                </a:solidFill>
                <a:latin typeface="Comic Sans MS" pitchFamily="66" charset="0"/>
              </a:rPr>
              <a:t>Instruction set architecture (ISA):</a:t>
            </a:r>
            <a:r>
              <a:rPr lang="en-GB" sz="1900" b="1" dirty="0" smtClean="0">
                <a:latin typeface="Comic Sans MS" pitchFamily="66" charset="0"/>
              </a:rPr>
              <a:t>  </a:t>
            </a:r>
            <a:r>
              <a:rPr lang="en-GB" sz="1900" dirty="0" smtClean="0">
                <a:latin typeface="Comic Sans MS" pitchFamily="66" charset="0"/>
              </a:rPr>
              <a:t>The actual programmer-visible instruction set. Serves as the boundary between the software and hardware.</a:t>
            </a:r>
          </a:p>
          <a:p>
            <a:pPr lvl="1">
              <a:lnSpc>
                <a:spcPct val="100000"/>
              </a:lnSpc>
              <a:spcBef>
                <a:spcPts val="1313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900" dirty="0" smtClean="0">
                <a:latin typeface="Comic Sans MS" pitchFamily="66" charset="0"/>
              </a:rPr>
              <a:t>		e.g., </a:t>
            </a:r>
            <a:r>
              <a:rPr lang="en-GB" sz="1900" dirty="0" err="1" smtClean="0">
                <a:latin typeface="Comic Sans MS" pitchFamily="66" charset="0"/>
              </a:rPr>
              <a:t>mov</a:t>
            </a:r>
            <a:r>
              <a:rPr lang="en-GB" sz="1900" dirty="0" smtClean="0">
                <a:latin typeface="Comic Sans MS" pitchFamily="66" charset="0"/>
              </a:rPr>
              <a:t> r2, r1       ( y = x; )</a:t>
            </a:r>
          </a:p>
          <a:p>
            <a:pPr lvl="1">
              <a:lnSpc>
                <a:spcPct val="100000"/>
              </a:lnSpc>
              <a:spcBef>
                <a:spcPts val="1188"/>
              </a:spcBef>
              <a:buFont typeface="Comic Sans MS" pitchFamily="6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700" b="1" dirty="0" smtClean="0">
                <a:latin typeface="Comic Sans MS" pitchFamily="66" charset="0"/>
              </a:rPr>
              <a:t>Implementation of a machine:</a:t>
            </a:r>
          </a:p>
          <a:p>
            <a:pPr lvl="2">
              <a:lnSpc>
                <a:spcPct val="100000"/>
              </a:lnSpc>
              <a:spcBef>
                <a:spcPts val="1250"/>
              </a:spcBef>
              <a:buClr>
                <a:srgbClr val="0000FF"/>
              </a:buClr>
              <a:buFont typeface="Comic Sans MS" pitchFamily="6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900" b="1" dirty="0" smtClean="0">
                <a:solidFill>
                  <a:srgbClr val="0000FF"/>
                </a:solidFill>
                <a:latin typeface="Comic Sans MS" pitchFamily="66" charset="0"/>
              </a:rPr>
              <a:t>Organization:</a:t>
            </a:r>
            <a:r>
              <a:rPr lang="en-GB" sz="1900" dirty="0" smtClean="0">
                <a:latin typeface="Comic Sans MS" pitchFamily="66" charset="0"/>
              </a:rPr>
              <a:t>  Includes the high-level aspects of a computer’s design such as: </a:t>
            </a:r>
            <a:r>
              <a:rPr lang="en-GB" sz="1800" dirty="0" smtClean="0">
                <a:latin typeface="Comic Sans MS" pitchFamily="66" charset="0"/>
              </a:rPr>
              <a:t>the memory system, the bus structure, the internal CPU unit which includes implementations of arithmetic, logic, branching,  and data transfer operations.</a:t>
            </a:r>
          </a:p>
          <a:p>
            <a:pPr lvl="2">
              <a:lnSpc>
                <a:spcPct val="100000"/>
              </a:lnSpc>
              <a:spcBef>
                <a:spcPts val="1250"/>
              </a:spcBef>
              <a:buClr>
                <a:srgbClr val="0000FF"/>
              </a:buClr>
              <a:buFont typeface="Comic Sans MS" pitchFamily="6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b="1" dirty="0" smtClean="0">
                <a:solidFill>
                  <a:srgbClr val="0000FF"/>
                </a:solidFill>
                <a:latin typeface="Comic Sans MS" pitchFamily="66" charset="0"/>
              </a:rPr>
              <a:t>Hardware:</a:t>
            </a:r>
            <a:r>
              <a:rPr lang="en-GB" sz="1800" dirty="0" smtClean="0">
                <a:latin typeface="Comic Sans MS" pitchFamily="66" charset="0"/>
              </a:rPr>
              <a:t> Refers to the specifics of the machine such as detailed logic design and packaging technology.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7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/>
          </p:nvPr>
        </p:nvSpPr>
        <p:spPr>
          <a:xfrm>
            <a:off x="609600" y="1295400"/>
            <a:ext cx="8153400" cy="4724400"/>
          </a:xfrm>
        </p:spPr>
        <p:txBody>
          <a:bodyPr anchor="t"/>
          <a:lstStyle/>
          <a:p>
            <a:pPr marL="338138" indent="-338138" algn="l">
              <a:lnSpc>
                <a:spcPct val="100000"/>
              </a:lnSpc>
              <a:spcBef>
                <a:spcPts val="500"/>
              </a:spcBef>
              <a:buClr>
                <a:srgbClr val="3333CC"/>
              </a:buClr>
              <a:buFont typeface="Comic Sans MS" pitchFamily="6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b="1" dirty="0" smtClean="0">
                <a:solidFill>
                  <a:srgbClr val="3333CC"/>
                </a:solidFill>
                <a:latin typeface="Comic Sans MS" pitchFamily="66" charset="0"/>
              </a:rPr>
              <a:t>Desktop/Laptop Computers</a:t>
            </a:r>
            <a:endParaRPr lang="en-GB" sz="2000" b="1" dirty="0" smtClean="0">
              <a:solidFill>
                <a:srgbClr val="3333CC"/>
              </a:solidFill>
              <a:latin typeface="Comic Sans MS" pitchFamily="66" charset="0"/>
            </a:endParaRPr>
          </a:p>
          <a:p>
            <a:pPr marL="738188" lvl="1" indent="-280988" algn="l">
              <a:lnSpc>
                <a:spcPct val="120000"/>
              </a:lnSpc>
              <a:spcBef>
                <a:spcPts val="450"/>
              </a:spcBef>
              <a:buFont typeface="Comic Sans MS" pitchFamily="6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1800" dirty="0" smtClean="0">
                <a:latin typeface="Comic Sans MS" pitchFamily="66" charset="0"/>
              </a:rPr>
              <a:t>Personal computer and workstation: US$500 – 5K</a:t>
            </a:r>
          </a:p>
          <a:p>
            <a:pPr marL="738188" lvl="1" indent="-280988" algn="l">
              <a:lnSpc>
                <a:spcPct val="100000"/>
              </a:lnSpc>
              <a:spcBef>
                <a:spcPts val="450"/>
              </a:spcBef>
              <a:buFont typeface="Comic Sans MS" pitchFamily="6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1800" dirty="0" smtClean="0">
                <a:latin typeface="Comic Sans MS" pitchFamily="66" charset="0"/>
              </a:rPr>
              <a:t>Optimized for price-performance</a:t>
            </a:r>
          </a:p>
          <a:p>
            <a:pPr marL="738188" lvl="1" indent="-280988" algn="l">
              <a:lnSpc>
                <a:spcPct val="100000"/>
              </a:lnSpc>
              <a:spcBef>
                <a:spcPts val="45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800" dirty="0" smtClean="0">
              <a:latin typeface="Comic Sans MS" pitchFamily="66" charset="0"/>
            </a:endParaRPr>
          </a:p>
          <a:p>
            <a:pPr marL="338138" indent="-338138" algn="l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Font typeface="Comic Sans MS" pitchFamily="6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b="1" dirty="0" smtClean="0">
                <a:solidFill>
                  <a:srgbClr val="3333CC"/>
                </a:solidFill>
                <a:latin typeface="Comic Sans MS" pitchFamily="66" charset="0"/>
              </a:rPr>
              <a:t>Servers</a:t>
            </a:r>
          </a:p>
          <a:p>
            <a:pPr marL="738188" lvl="1" indent="-280988" algn="l">
              <a:lnSpc>
                <a:spcPct val="100000"/>
              </a:lnSpc>
              <a:spcBef>
                <a:spcPts val="450"/>
              </a:spcBef>
              <a:buFont typeface="Comic Sans MS" pitchFamily="6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1800" dirty="0" smtClean="0">
                <a:latin typeface="Comic Sans MS" pitchFamily="66" charset="0"/>
              </a:rPr>
              <a:t>Web server, file sever, computing sever: US$2K - 5M</a:t>
            </a:r>
          </a:p>
          <a:p>
            <a:pPr marL="738188" lvl="1" indent="-280988" algn="l">
              <a:lnSpc>
                <a:spcPct val="100000"/>
              </a:lnSpc>
              <a:spcBef>
                <a:spcPts val="450"/>
              </a:spcBef>
              <a:buFont typeface="Comic Sans MS" pitchFamily="6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1800" dirty="0" smtClean="0">
                <a:latin typeface="Comic Sans MS" pitchFamily="66" charset="0"/>
              </a:rPr>
              <a:t>Optimized for: availability, scalability, and throughput</a:t>
            </a:r>
          </a:p>
          <a:p>
            <a:pPr marL="738188" lvl="1" indent="-280988" algn="l">
              <a:lnSpc>
                <a:spcPct val="100000"/>
              </a:lnSpc>
              <a:spcBef>
                <a:spcPts val="45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800" i="1" dirty="0" smtClean="0">
              <a:latin typeface="Comic Sans MS" pitchFamily="66" charset="0"/>
            </a:endParaRPr>
          </a:p>
          <a:p>
            <a:pPr marL="338138" indent="-338138" algn="l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Font typeface="Comic Sans MS" pitchFamily="6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b="1" dirty="0" smtClean="0">
                <a:solidFill>
                  <a:srgbClr val="3333CC"/>
                </a:solidFill>
                <a:latin typeface="Comic Sans MS" pitchFamily="66" charset="0"/>
              </a:rPr>
              <a:t>Embedded Computers</a:t>
            </a:r>
          </a:p>
          <a:p>
            <a:pPr marL="738188" lvl="1" indent="-280988" algn="l">
              <a:lnSpc>
                <a:spcPct val="110000"/>
              </a:lnSpc>
              <a:spcBef>
                <a:spcPts val="450"/>
              </a:spcBef>
              <a:buFont typeface="Comic Sans MS" pitchFamily="6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1800" dirty="0" smtClean="0">
                <a:latin typeface="Comic Sans MS" pitchFamily="66" charset="0"/>
              </a:rPr>
              <a:t>Fastest growing and the most diverse space: US$1 - 10K</a:t>
            </a:r>
          </a:p>
          <a:p>
            <a:pPr marL="1143000" lvl="2" indent="-228600" algn="l">
              <a:lnSpc>
                <a:spcPct val="100000"/>
              </a:lnSpc>
              <a:spcBef>
                <a:spcPts val="400"/>
              </a:spcBef>
              <a:buFont typeface="Comic Sans MS" pitchFamily="66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1600" dirty="0" smtClean="0">
                <a:latin typeface="Comic Sans MS" pitchFamily="66" charset="0"/>
              </a:rPr>
              <a:t>Microwaves, washing machines, palmtops, cell phones, etc.</a:t>
            </a:r>
          </a:p>
          <a:p>
            <a:pPr marL="738188" lvl="1" indent="-280988" algn="l">
              <a:lnSpc>
                <a:spcPct val="110000"/>
              </a:lnSpc>
              <a:spcBef>
                <a:spcPts val="450"/>
              </a:spcBef>
              <a:buFont typeface="Comic Sans MS" pitchFamily="66" charset="0"/>
              <a:buChar char="–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1800" dirty="0" smtClean="0">
                <a:latin typeface="Comic Sans MS" pitchFamily="66" charset="0"/>
              </a:rPr>
              <a:t>Optimizations: price, power, specialized performance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52400" y="228600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3300"/>
              </a:buClr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>
                <a:solidFill>
                  <a:srgbClr val="FF3300"/>
                </a:solidFill>
                <a:latin typeface="Comic Sans MS" pitchFamily="66" charset="0"/>
              </a:rPr>
              <a:t>Three Computing Classes 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rgbClr val="FF3300"/>
                </a:solidFill>
              </a:rPr>
              <a:t>Three Computing Classes Today</a:t>
            </a:r>
            <a:br>
              <a:rPr lang="en-GB" sz="2800" b="1" dirty="0" smtClean="0">
                <a:solidFill>
                  <a:srgbClr val="FF3300"/>
                </a:solidFill>
              </a:rPr>
            </a:br>
            <a:endParaRPr lang="en-GB" sz="2800" b="1" dirty="0" smtClean="0">
              <a:solidFill>
                <a:srgbClr val="FF3300"/>
              </a:solidFill>
            </a:endParaRPr>
          </a:p>
        </p:txBody>
      </p:sp>
      <p:graphicFrame>
        <p:nvGraphicFramePr>
          <p:cNvPr id="13380" name="Group 6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146635"/>
              </p:ext>
            </p:extLst>
          </p:nvPr>
        </p:nvGraphicFramePr>
        <p:xfrm>
          <a:off x="685800" y="1143000"/>
          <a:ext cx="7767638" cy="4949906"/>
        </p:xfrm>
        <a:graphic>
          <a:graphicData uri="http://schemas.openxmlformats.org/drawingml/2006/table">
            <a:tbl>
              <a:tblPr/>
              <a:tblGrid>
                <a:gridCol w="1479550"/>
                <a:gridCol w="1730375"/>
                <a:gridCol w="1757363"/>
                <a:gridCol w="2800350"/>
              </a:tblGrid>
              <a:tr h="614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Feature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Desktop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Server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Embedded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79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Price of the system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$500-$5K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$2K-$5M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e.g., Web server, file sever, computing sever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$1-$100K (including network routers at high end)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e.g. Microwaves, washing machines, palmtops, cell phones, network processors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Price of the processor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$50-$500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$200-$10K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$0.01 - $100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9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Sold per year</a:t>
                      </a:r>
                      <a:b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</a:br>
                      <a:endPara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ea typeface="SimSun" pitchFamily="2" charset="-122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250M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6M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500M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(only 32-bit and 64-bit)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0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Critical system design issues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Price-performance, graphics performance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Throughput, availability, scalability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Price, power consumption, application-specific performance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71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Desktops/Laptops (Personal Computers)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Largest market in dollar terms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Spans low-end (&lt;$500) to high-end (</a:t>
            </a:r>
            <a:r>
              <a:rPr lang="en-GB" sz="2400" dirty="0" smtClean="0">
                <a:latin typeface="Symbol" pitchFamily="18" charset="2"/>
              </a:rPr>
              <a:t></a:t>
            </a:r>
            <a:r>
              <a:rPr lang="en-GB" sz="2400" dirty="0" smtClean="0"/>
              <a:t>$5K) systems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Optimize price-performance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/>
              <a:t>Performance measured in the number of calculations and graphic operations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/>
              <a:t>Price is what matters to customers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Arena where the newest, highest-performance and cost-reduced microprocessors appear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Reasonably well characterized in terms of applications and benchmarking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What will a PC of 2015 do?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dirty="0" smtClean="0"/>
              <a:t>What will a PC of 2020 do?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4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Servers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Provide more reliable file and computing services (Web servers)</a:t>
            </a:r>
            <a:r>
              <a:rPr lang="ar-SA" dirty="0" smtClean="0">
                <a:cs typeface="Times New Roman" pitchFamily="18" charset="0"/>
              </a:rPr>
              <a:t>‏</a:t>
            </a:r>
            <a:endParaRPr lang="en-GB" dirty="0" smtClean="0"/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Key requirements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Availability – effectively provide service 24x7 (Yahoo!, Google, eBay)</a:t>
            </a:r>
            <a:r>
              <a:rPr lang="ar-SA" dirty="0" smtClean="0">
                <a:cs typeface="Times New Roman" pitchFamily="18" charset="0"/>
              </a:rPr>
              <a:t>‏</a:t>
            </a:r>
            <a:endParaRPr lang="en-GB" dirty="0" smtClean="0"/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Reliability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Scalability – server systems grow over time, so the ability to scale up the computing capacity is crucial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Performance – transactions per minute</a:t>
            </a:r>
          </a:p>
          <a:p>
            <a:pPr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Related category: clusters / supercomputers</a:t>
            </a:r>
          </a:p>
          <a:p>
            <a:pPr lvl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/>
              <a:t>Question: how many server-class computers are there at Google?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22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 Computers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/>
              <a:t>Fastest growing portion of the market</a:t>
            </a:r>
          </a:p>
          <a:p>
            <a:pPr>
              <a:lnSpc>
                <a:spcPct val="95000"/>
              </a:lnSpc>
              <a:spcBef>
                <a:spcPts val="7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/>
              <a:t>Computers as parts of other devices where their presence is not obviously visible</a:t>
            </a:r>
          </a:p>
          <a:p>
            <a:pPr lvl="1">
              <a:lnSpc>
                <a:spcPct val="95000"/>
              </a:lnSpc>
              <a:spcBef>
                <a:spcPts val="6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 smtClean="0"/>
              <a:t>E.g., home appliances, printers, smart cards, cell phones, palmtops, set-top boxes, gaming consoles, network routers</a:t>
            </a:r>
          </a:p>
          <a:p>
            <a:pPr>
              <a:lnSpc>
                <a:spcPct val="95000"/>
              </a:lnSpc>
              <a:spcBef>
                <a:spcPts val="7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/>
              <a:t>Wide range of processing power and cost</a:t>
            </a:r>
          </a:p>
          <a:p>
            <a:pPr lvl="1">
              <a:lnSpc>
                <a:spcPct val="95000"/>
              </a:lnSpc>
              <a:spcBef>
                <a:spcPts val="7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 smtClean="0">
                <a:latin typeface="Symbol" pitchFamily="18" charset="2"/>
              </a:rPr>
              <a:t></a:t>
            </a:r>
            <a:r>
              <a:rPr lang="en-GB" sz="1800" dirty="0" smtClean="0"/>
              <a:t>$0.1 (8-bit, 16-bit processors), $10 (32-bit capable to execute 50M instructions per second), </a:t>
            </a:r>
            <a:r>
              <a:rPr lang="en-GB" sz="1800" dirty="0" smtClean="0">
                <a:latin typeface="Symbol" pitchFamily="18" charset="2"/>
              </a:rPr>
              <a:t></a:t>
            </a:r>
            <a:r>
              <a:rPr lang="en-GB" sz="1800" dirty="0" smtClean="0"/>
              <a:t>$100-$200 (high-end video gaming consoles and network switches)</a:t>
            </a:r>
            <a:r>
              <a:rPr lang="ar-SA" sz="1800" dirty="0" smtClean="0">
                <a:cs typeface="Times New Roman" pitchFamily="18" charset="0"/>
              </a:rPr>
              <a:t>‏</a:t>
            </a:r>
            <a:endParaRPr lang="en-GB" sz="1800" dirty="0" smtClean="0"/>
          </a:p>
          <a:p>
            <a:pPr>
              <a:lnSpc>
                <a:spcPct val="95000"/>
              </a:lnSpc>
              <a:spcBef>
                <a:spcPts val="7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/>
              <a:t>Requirements</a:t>
            </a:r>
          </a:p>
          <a:p>
            <a:pPr lvl="1">
              <a:lnSpc>
                <a:spcPct val="95000"/>
              </a:lnSpc>
              <a:spcBef>
                <a:spcPts val="6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 smtClean="0"/>
              <a:t>Real-time performance requirement </a:t>
            </a:r>
            <a:br>
              <a:rPr lang="en-GB" sz="1800" dirty="0" smtClean="0"/>
            </a:br>
            <a:r>
              <a:rPr lang="en-GB" sz="1800" dirty="0" smtClean="0"/>
              <a:t>(e.g., time to process a video frame is limited)</a:t>
            </a:r>
            <a:r>
              <a:rPr lang="ar-SA" sz="1800" dirty="0" smtClean="0">
                <a:cs typeface="Times New Roman" pitchFamily="18" charset="0"/>
              </a:rPr>
              <a:t>‏</a:t>
            </a:r>
            <a:endParaRPr lang="en-GB" sz="1800" dirty="0" smtClean="0"/>
          </a:p>
          <a:p>
            <a:pPr lvl="1">
              <a:lnSpc>
                <a:spcPct val="95000"/>
              </a:lnSpc>
              <a:spcBef>
                <a:spcPts val="6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 smtClean="0"/>
              <a:t>Minimize memory requirements</a:t>
            </a:r>
          </a:p>
          <a:p>
            <a:pPr lvl="1">
              <a:lnSpc>
                <a:spcPct val="95000"/>
              </a:lnSpc>
              <a:spcBef>
                <a:spcPts val="675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 smtClean="0"/>
              <a:t>Low power</a:t>
            </a:r>
          </a:p>
          <a:p>
            <a:pPr>
              <a:lnSpc>
                <a:spcPct val="95000"/>
              </a:lnSpc>
              <a:spcBef>
                <a:spcPts val="7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/>
              <a:t>SOCs (System-on-a-chip) combine processor cores and application-specific circuitry, DSP processors, network processors, 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49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6629400" cy="1219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3300"/>
                </a:solidFill>
              </a:rPr>
              <a:t>The Task of a Computer Designer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600200" y="1447800"/>
            <a:ext cx="6103938" cy="4460875"/>
            <a:chOff x="2016" y="1248"/>
            <a:chExt cx="3484" cy="2538"/>
          </a:xfrm>
        </p:grpSpPr>
        <p:grpSp>
          <p:nvGrpSpPr>
            <p:cNvPr id="19460" name="Group 4"/>
            <p:cNvGrpSpPr>
              <a:grpSpLocks/>
            </p:cNvGrpSpPr>
            <p:nvPr/>
          </p:nvGrpSpPr>
          <p:grpSpPr bwMode="auto">
            <a:xfrm>
              <a:off x="2695" y="1248"/>
              <a:ext cx="2143" cy="2305"/>
              <a:chOff x="1334" y="872"/>
              <a:chExt cx="3065" cy="3185"/>
            </a:xfrm>
          </p:grpSpPr>
          <p:sp>
            <p:nvSpPr>
              <p:cNvPr id="19468" name="Freeform 5"/>
              <p:cNvSpPr>
                <a:spLocks/>
              </p:cNvSpPr>
              <p:nvPr/>
            </p:nvSpPr>
            <p:spPr bwMode="auto">
              <a:xfrm>
                <a:off x="1406" y="872"/>
                <a:ext cx="1961" cy="2465"/>
              </a:xfrm>
              <a:custGeom>
                <a:avLst/>
                <a:gdLst>
                  <a:gd name="T0" fmla="*/ 1195 w 1961"/>
                  <a:gd name="T1" fmla="*/ 335 h 2465"/>
                  <a:gd name="T2" fmla="*/ 1123 w 1961"/>
                  <a:gd name="T3" fmla="*/ 347 h 2465"/>
                  <a:gd name="T4" fmla="*/ 1064 w 1961"/>
                  <a:gd name="T5" fmla="*/ 359 h 2465"/>
                  <a:gd name="T6" fmla="*/ 1004 w 1961"/>
                  <a:gd name="T7" fmla="*/ 371 h 2465"/>
                  <a:gd name="T8" fmla="*/ 944 w 1961"/>
                  <a:gd name="T9" fmla="*/ 395 h 2465"/>
                  <a:gd name="T10" fmla="*/ 884 w 1961"/>
                  <a:gd name="T11" fmla="*/ 419 h 2465"/>
                  <a:gd name="T12" fmla="*/ 813 w 1961"/>
                  <a:gd name="T13" fmla="*/ 455 h 2465"/>
                  <a:gd name="T14" fmla="*/ 753 w 1961"/>
                  <a:gd name="T15" fmla="*/ 478 h 2465"/>
                  <a:gd name="T16" fmla="*/ 705 w 1961"/>
                  <a:gd name="T17" fmla="*/ 514 h 2465"/>
                  <a:gd name="T18" fmla="*/ 645 w 1961"/>
                  <a:gd name="T19" fmla="*/ 550 h 2465"/>
                  <a:gd name="T20" fmla="*/ 586 w 1961"/>
                  <a:gd name="T21" fmla="*/ 586 h 2465"/>
                  <a:gd name="T22" fmla="*/ 538 w 1961"/>
                  <a:gd name="T23" fmla="*/ 634 h 2465"/>
                  <a:gd name="T24" fmla="*/ 454 w 1961"/>
                  <a:gd name="T25" fmla="*/ 706 h 2465"/>
                  <a:gd name="T26" fmla="*/ 382 w 1961"/>
                  <a:gd name="T27" fmla="*/ 777 h 2465"/>
                  <a:gd name="T28" fmla="*/ 323 w 1961"/>
                  <a:gd name="T29" fmla="*/ 849 h 2465"/>
                  <a:gd name="T30" fmla="*/ 263 w 1961"/>
                  <a:gd name="T31" fmla="*/ 921 h 2465"/>
                  <a:gd name="T32" fmla="*/ 215 w 1961"/>
                  <a:gd name="T33" fmla="*/ 1005 h 2465"/>
                  <a:gd name="T34" fmla="*/ 167 w 1961"/>
                  <a:gd name="T35" fmla="*/ 1088 h 2465"/>
                  <a:gd name="T36" fmla="*/ 120 w 1961"/>
                  <a:gd name="T37" fmla="*/ 1184 h 2465"/>
                  <a:gd name="T38" fmla="*/ 84 w 1961"/>
                  <a:gd name="T39" fmla="*/ 1280 h 2465"/>
                  <a:gd name="T40" fmla="*/ 48 w 1961"/>
                  <a:gd name="T41" fmla="*/ 1411 h 2465"/>
                  <a:gd name="T42" fmla="*/ 24 w 1961"/>
                  <a:gd name="T43" fmla="*/ 1531 h 2465"/>
                  <a:gd name="T44" fmla="*/ 12 w 1961"/>
                  <a:gd name="T45" fmla="*/ 1687 h 2465"/>
                  <a:gd name="T46" fmla="*/ 12 w 1961"/>
                  <a:gd name="T47" fmla="*/ 1818 h 2465"/>
                  <a:gd name="T48" fmla="*/ 24 w 1961"/>
                  <a:gd name="T49" fmla="*/ 1938 h 2465"/>
                  <a:gd name="T50" fmla="*/ 36 w 1961"/>
                  <a:gd name="T51" fmla="*/ 2069 h 2465"/>
                  <a:gd name="T52" fmla="*/ 84 w 1961"/>
                  <a:gd name="T53" fmla="*/ 2213 h 2465"/>
                  <a:gd name="T54" fmla="*/ 131 w 1961"/>
                  <a:gd name="T55" fmla="*/ 2344 h 2465"/>
                  <a:gd name="T56" fmla="*/ 203 w 1961"/>
                  <a:gd name="T57" fmla="*/ 2464 h 2465"/>
                  <a:gd name="T58" fmla="*/ 753 w 1961"/>
                  <a:gd name="T59" fmla="*/ 2069 h 2465"/>
                  <a:gd name="T60" fmla="*/ 717 w 1961"/>
                  <a:gd name="T61" fmla="*/ 1974 h 2465"/>
                  <a:gd name="T62" fmla="*/ 693 w 1961"/>
                  <a:gd name="T63" fmla="*/ 1866 h 2465"/>
                  <a:gd name="T64" fmla="*/ 681 w 1961"/>
                  <a:gd name="T65" fmla="*/ 1782 h 2465"/>
                  <a:gd name="T66" fmla="*/ 681 w 1961"/>
                  <a:gd name="T67" fmla="*/ 1675 h 2465"/>
                  <a:gd name="T68" fmla="*/ 705 w 1961"/>
                  <a:gd name="T69" fmla="*/ 1567 h 2465"/>
                  <a:gd name="T70" fmla="*/ 741 w 1961"/>
                  <a:gd name="T71" fmla="*/ 1459 h 2465"/>
                  <a:gd name="T72" fmla="*/ 777 w 1961"/>
                  <a:gd name="T73" fmla="*/ 1376 h 2465"/>
                  <a:gd name="T74" fmla="*/ 825 w 1961"/>
                  <a:gd name="T75" fmla="*/ 1304 h 2465"/>
                  <a:gd name="T76" fmla="*/ 872 w 1961"/>
                  <a:gd name="T77" fmla="*/ 1256 h 2465"/>
                  <a:gd name="T78" fmla="*/ 920 w 1961"/>
                  <a:gd name="T79" fmla="*/ 1208 h 2465"/>
                  <a:gd name="T80" fmla="*/ 968 w 1961"/>
                  <a:gd name="T81" fmla="*/ 1160 h 2465"/>
                  <a:gd name="T82" fmla="*/ 1028 w 1961"/>
                  <a:gd name="T83" fmla="*/ 1112 h 2465"/>
                  <a:gd name="T84" fmla="*/ 1088 w 1961"/>
                  <a:gd name="T85" fmla="*/ 1077 h 2465"/>
                  <a:gd name="T86" fmla="*/ 1159 w 1961"/>
                  <a:gd name="T87" fmla="*/ 1041 h 2465"/>
                  <a:gd name="T88" fmla="*/ 1219 w 1961"/>
                  <a:gd name="T89" fmla="*/ 1017 h 2465"/>
                  <a:gd name="T90" fmla="*/ 1303 w 1961"/>
                  <a:gd name="T91" fmla="*/ 1005 h 2465"/>
                  <a:gd name="T92" fmla="*/ 1386 w 1961"/>
                  <a:gd name="T93" fmla="*/ 993 h 2465"/>
                  <a:gd name="T94" fmla="*/ 1410 w 1961"/>
                  <a:gd name="T95" fmla="*/ 1352 h 2465"/>
                  <a:gd name="T96" fmla="*/ 1410 w 1961"/>
                  <a:gd name="T97" fmla="*/ 0 h 2465"/>
                  <a:gd name="T98" fmla="*/ 1386 w 1961"/>
                  <a:gd name="T99" fmla="*/ 311 h 2465"/>
                  <a:gd name="T100" fmla="*/ 1303 w 1961"/>
                  <a:gd name="T101" fmla="*/ 311 h 2465"/>
                  <a:gd name="T102" fmla="*/ 1219 w 1961"/>
                  <a:gd name="T103" fmla="*/ 323 h 246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961" h="2465">
                    <a:moveTo>
                      <a:pt x="1219" y="323"/>
                    </a:moveTo>
                    <a:lnTo>
                      <a:pt x="1195" y="335"/>
                    </a:lnTo>
                    <a:lnTo>
                      <a:pt x="1159" y="335"/>
                    </a:lnTo>
                    <a:lnTo>
                      <a:pt x="1123" y="347"/>
                    </a:lnTo>
                    <a:lnTo>
                      <a:pt x="1100" y="347"/>
                    </a:lnTo>
                    <a:lnTo>
                      <a:pt x="1064" y="359"/>
                    </a:lnTo>
                    <a:lnTo>
                      <a:pt x="1040" y="371"/>
                    </a:lnTo>
                    <a:lnTo>
                      <a:pt x="1004" y="371"/>
                    </a:lnTo>
                    <a:lnTo>
                      <a:pt x="980" y="383"/>
                    </a:lnTo>
                    <a:lnTo>
                      <a:pt x="944" y="395"/>
                    </a:lnTo>
                    <a:lnTo>
                      <a:pt x="908" y="407"/>
                    </a:lnTo>
                    <a:lnTo>
                      <a:pt x="884" y="419"/>
                    </a:lnTo>
                    <a:lnTo>
                      <a:pt x="849" y="431"/>
                    </a:lnTo>
                    <a:lnTo>
                      <a:pt x="813" y="455"/>
                    </a:lnTo>
                    <a:lnTo>
                      <a:pt x="789" y="466"/>
                    </a:lnTo>
                    <a:lnTo>
                      <a:pt x="753" y="478"/>
                    </a:lnTo>
                    <a:lnTo>
                      <a:pt x="729" y="502"/>
                    </a:lnTo>
                    <a:lnTo>
                      <a:pt x="705" y="514"/>
                    </a:lnTo>
                    <a:lnTo>
                      <a:pt x="681" y="526"/>
                    </a:lnTo>
                    <a:lnTo>
                      <a:pt x="645" y="550"/>
                    </a:lnTo>
                    <a:lnTo>
                      <a:pt x="621" y="574"/>
                    </a:lnTo>
                    <a:lnTo>
                      <a:pt x="586" y="586"/>
                    </a:lnTo>
                    <a:lnTo>
                      <a:pt x="562" y="610"/>
                    </a:lnTo>
                    <a:lnTo>
                      <a:pt x="538" y="634"/>
                    </a:lnTo>
                    <a:lnTo>
                      <a:pt x="490" y="670"/>
                    </a:lnTo>
                    <a:lnTo>
                      <a:pt x="454" y="706"/>
                    </a:lnTo>
                    <a:lnTo>
                      <a:pt x="418" y="730"/>
                    </a:lnTo>
                    <a:lnTo>
                      <a:pt x="382" y="777"/>
                    </a:lnTo>
                    <a:lnTo>
                      <a:pt x="359" y="813"/>
                    </a:lnTo>
                    <a:lnTo>
                      <a:pt x="323" y="849"/>
                    </a:lnTo>
                    <a:lnTo>
                      <a:pt x="287" y="885"/>
                    </a:lnTo>
                    <a:lnTo>
                      <a:pt x="263" y="921"/>
                    </a:lnTo>
                    <a:lnTo>
                      <a:pt x="239" y="969"/>
                    </a:lnTo>
                    <a:lnTo>
                      <a:pt x="215" y="1005"/>
                    </a:lnTo>
                    <a:lnTo>
                      <a:pt x="191" y="1053"/>
                    </a:lnTo>
                    <a:lnTo>
                      <a:pt x="167" y="1088"/>
                    </a:lnTo>
                    <a:lnTo>
                      <a:pt x="143" y="1136"/>
                    </a:lnTo>
                    <a:lnTo>
                      <a:pt x="120" y="1184"/>
                    </a:lnTo>
                    <a:lnTo>
                      <a:pt x="96" y="1232"/>
                    </a:lnTo>
                    <a:lnTo>
                      <a:pt x="84" y="1280"/>
                    </a:lnTo>
                    <a:lnTo>
                      <a:pt x="60" y="1352"/>
                    </a:lnTo>
                    <a:lnTo>
                      <a:pt x="48" y="1411"/>
                    </a:lnTo>
                    <a:lnTo>
                      <a:pt x="36" y="1471"/>
                    </a:lnTo>
                    <a:lnTo>
                      <a:pt x="24" y="1531"/>
                    </a:lnTo>
                    <a:lnTo>
                      <a:pt x="12" y="1603"/>
                    </a:lnTo>
                    <a:lnTo>
                      <a:pt x="12" y="1687"/>
                    </a:lnTo>
                    <a:lnTo>
                      <a:pt x="0" y="1758"/>
                    </a:lnTo>
                    <a:lnTo>
                      <a:pt x="12" y="1818"/>
                    </a:lnTo>
                    <a:lnTo>
                      <a:pt x="12" y="1878"/>
                    </a:lnTo>
                    <a:lnTo>
                      <a:pt x="24" y="1938"/>
                    </a:lnTo>
                    <a:lnTo>
                      <a:pt x="24" y="2009"/>
                    </a:lnTo>
                    <a:lnTo>
                      <a:pt x="36" y="2069"/>
                    </a:lnTo>
                    <a:lnTo>
                      <a:pt x="60" y="2141"/>
                    </a:lnTo>
                    <a:lnTo>
                      <a:pt x="84" y="2213"/>
                    </a:lnTo>
                    <a:lnTo>
                      <a:pt x="108" y="2273"/>
                    </a:lnTo>
                    <a:lnTo>
                      <a:pt x="131" y="2344"/>
                    </a:lnTo>
                    <a:lnTo>
                      <a:pt x="167" y="2404"/>
                    </a:lnTo>
                    <a:lnTo>
                      <a:pt x="203" y="2464"/>
                    </a:lnTo>
                    <a:lnTo>
                      <a:pt x="777" y="2129"/>
                    </a:lnTo>
                    <a:lnTo>
                      <a:pt x="753" y="2069"/>
                    </a:lnTo>
                    <a:lnTo>
                      <a:pt x="729" y="2021"/>
                    </a:lnTo>
                    <a:lnTo>
                      <a:pt x="717" y="1974"/>
                    </a:lnTo>
                    <a:lnTo>
                      <a:pt x="705" y="1914"/>
                    </a:lnTo>
                    <a:lnTo>
                      <a:pt x="693" y="1866"/>
                    </a:lnTo>
                    <a:lnTo>
                      <a:pt x="693" y="1830"/>
                    </a:lnTo>
                    <a:lnTo>
                      <a:pt x="681" y="1782"/>
                    </a:lnTo>
                    <a:lnTo>
                      <a:pt x="681" y="1734"/>
                    </a:lnTo>
                    <a:lnTo>
                      <a:pt x="681" y="1675"/>
                    </a:lnTo>
                    <a:lnTo>
                      <a:pt x="693" y="1627"/>
                    </a:lnTo>
                    <a:lnTo>
                      <a:pt x="705" y="1567"/>
                    </a:lnTo>
                    <a:lnTo>
                      <a:pt x="717" y="1519"/>
                    </a:lnTo>
                    <a:lnTo>
                      <a:pt x="741" y="1459"/>
                    </a:lnTo>
                    <a:lnTo>
                      <a:pt x="753" y="1411"/>
                    </a:lnTo>
                    <a:lnTo>
                      <a:pt x="777" y="1376"/>
                    </a:lnTo>
                    <a:lnTo>
                      <a:pt x="801" y="1340"/>
                    </a:lnTo>
                    <a:lnTo>
                      <a:pt x="825" y="1304"/>
                    </a:lnTo>
                    <a:lnTo>
                      <a:pt x="849" y="1280"/>
                    </a:lnTo>
                    <a:lnTo>
                      <a:pt x="872" y="1256"/>
                    </a:lnTo>
                    <a:lnTo>
                      <a:pt x="896" y="1220"/>
                    </a:lnTo>
                    <a:lnTo>
                      <a:pt x="920" y="1208"/>
                    </a:lnTo>
                    <a:lnTo>
                      <a:pt x="944" y="1172"/>
                    </a:lnTo>
                    <a:lnTo>
                      <a:pt x="968" y="1160"/>
                    </a:lnTo>
                    <a:lnTo>
                      <a:pt x="992" y="1136"/>
                    </a:lnTo>
                    <a:lnTo>
                      <a:pt x="1028" y="1112"/>
                    </a:lnTo>
                    <a:lnTo>
                      <a:pt x="1064" y="1088"/>
                    </a:lnTo>
                    <a:lnTo>
                      <a:pt x="1088" y="1077"/>
                    </a:lnTo>
                    <a:lnTo>
                      <a:pt x="1123" y="1053"/>
                    </a:lnTo>
                    <a:lnTo>
                      <a:pt x="1159" y="1041"/>
                    </a:lnTo>
                    <a:lnTo>
                      <a:pt x="1183" y="1029"/>
                    </a:lnTo>
                    <a:lnTo>
                      <a:pt x="1219" y="1017"/>
                    </a:lnTo>
                    <a:lnTo>
                      <a:pt x="1267" y="1005"/>
                    </a:lnTo>
                    <a:lnTo>
                      <a:pt x="1303" y="1005"/>
                    </a:lnTo>
                    <a:lnTo>
                      <a:pt x="1350" y="993"/>
                    </a:lnTo>
                    <a:lnTo>
                      <a:pt x="1386" y="993"/>
                    </a:lnTo>
                    <a:lnTo>
                      <a:pt x="1410" y="993"/>
                    </a:lnTo>
                    <a:lnTo>
                      <a:pt x="1410" y="1352"/>
                    </a:lnTo>
                    <a:lnTo>
                      <a:pt x="1960" y="682"/>
                    </a:lnTo>
                    <a:lnTo>
                      <a:pt x="1410" y="0"/>
                    </a:lnTo>
                    <a:lnTo>
                      <a:pt x="1410" y="311"/>
                    </a:lnTo>
                    <a:lnTo>
                      <a:pt x="1386" y="311"/>
                    </a:lnTo>
                    <a:lnTo>
                      <a:pt x="1339" y="311"/>
                    </a:lnTo>
                    <a:lnTo>
                      <a:pt x="1303" y="311"/>
                    </a:lnTo>
                    <a:lnTo>
                      <a:pt x="1255" y="323"/>
                    </a:lnTo>
                    <a:lnTo>
                      <a:pt x="1219" y="323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0" cap="rnd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469" name="Group 6"/>
              <p:cNvGrpSpPr>
                <a:grpSpLocks/>
              </p:cNvGrpSpPr>
              <p:nvPr/>
            </p:nvGrpSpPr>
            <p:grpSpPr bwMode="auto">
              <a:xfrm>
                <a:off x="1334" y="872"/>
                <a:ext cx="3065" cy="3185"/>
                <a:chOff x="1334" y="872"/>
                <a:chExt cx="3065" cy="3185"/>
              </a:xfrm>
            </p:grpSpPr>
            <p:sp>
              <p:nvSpPr>
                <p:cNvPr id="19470" name="Freeform 7"/>
                <p:cNvSpPr>
                  <a:spLocks/>
                </p:cNvSpPr>
                <p:nvPr/>
              </p:nvSpPr>
              <p:spPr bwMode="auto">
                <a:xfrm>
                  <a:off x="1334" y="2696"/>
                  <a:ext cx="2609" cy="1361"/>
                </a:xfrm>
                <a:custGeom>
                  <a:avLst/>
                  <a:gdLst>
                    <a:gd name="T0" fmla="*/ 1268 w 2609"/>
                    <a:gd name="T1" fmla="*/ 1336 h 1361"/>
                    <a:gd name="T2" fmla="*/ 1196 w 2609"/>
                    <a:gd name="T3" fmla="*/ 1324 h 1361"/>
                    <a:gd name="T4" fmla="*/ 1148 w 2609"/>
                    <a:gd name="T5" fmla="*/ 1312 h 1361"/>
                    <a:gd name="T6" fmla="*/ 1089 w 2609"/>
                    <a:gd name="T7" fmla="*/ 1300 h 1361"/>
                    <a:gd name="T8" fmla="*/ 1029 w 2609"/>
                    <a:gd name="T9" fmla="*/ 1276 h 1361"/>
                    <a:gd name="T10" fmla="*/ 957 w 2609"/>
                    <a:gd name="T11" fmla="*/ 1253 h 1361"/>
                    <a:gd name="T12" fmla="*/ 897 w 2609"/>
                    <a:gd name="T13" fmla="*/ 1217 h 1361"/>
                    <a:gd name="T14" fmla="*/ 837 w 2609"/>
                    <a:gd name="T15" fmla="*/ 1193 h 1361"/>
                    <a:gd name="T16" fmla="*/ 778 w 2609"/>
                    <a:gd name="T17" fmla="*/ 1157 h 1361"/>
                    <a:gd name="T18" fmla="*/ 730 w 2609"/>
                    <a:gd name="T19" fmla="*/ 1121 h 1361"/>
                    <a:gd name="T20" fmla="*/ 670 w 2609"/>
                    <a:gd name="T21" fmla="*/ 1074 h 1361"/>
                    <a:gd name="T22" fmla="*/ 622 w 2609"/>
                    <a:gd name="T23" fmla="*/ 1038 h 1361"/>
                    <a:gd name="T24" fmla="*/ 538 w 2609"/>
                    <a:gd name="T25" fmla="*/ 978 h 1361"/>
                    <a:gd name="T26" fmla="*/ 467 w 2609"/>
                    <a:gd name="T27" fmla="*/ 895 h 1361"/>
                    <a:gd name="T28" fmla="*/ 407 w 2609"/>
                    <a:gd name="T29" fmla="*/ 823 h 1361"/>
                    <a:gd name="T30" fmla="*/ 347 w 2609"/>
                    <a:gd name="T31" fmla="*/ 752 h 1361"/>
                    <a:gd name="T32" fmla="*/ 287 w 2609"/>
                    <a:gd name="T33" fmla="*/ 656 h 1361"/>
                    <a:gd name="T34" fmla="*/ 275 w 2609"/>
                    <a:gd name="T35" fmla="*/ 0 h 1361"/>
                    <a:gd name="T36" fmla="*/ 873 w 2609"/>
                    <a:gd name="T37" fmla="*/ 322 h 1361"/>
                    <a:gd name="T38" fmla="*/ 921 w 2609"/>
                    <a:gd name="T39" fmla="*/ 394 h 1361"/>
                    <a:gd name="T40" fmla="*/ 981 w 2609"/>
                    <a:gd name="T41" fmla="*/ 453 h 1361"/>
                    <a:gd name="T42" fmla="*/ 1017 w 2609"/>
                    <a:gd name="T43" fmla="*/ 501 h 1361"/>
                    <a:gd name="T44" fmla="*/ 1077 w 2609"/>
                    <a:gd name="T45" fmla="*/ 537 h 1361"/>
                    <a:gd name="T46" fmla="*/ 1148 w 2609"/>
                    <a:gd name="T47" fmla="*/ 585 h 1361"/>
                    <a:gd name="T48" fmla="*/ 1208 w 2609"/>
                    <a:gd name="T49" fmla="*/ 620 h 1361"/>
                    <a:gd name="T50" fmla="*/ 1268 w 2609"/>
                    <a:gd name="T51" fmla="*/ 644 h 1361"/>
                    <a:gd name="T52" fmla="*/ 1340 w 2609"/>
                    <a:gd name="T53" fmla="*/ 668 h 1361"/>
                    <a:gd name="T54" fmla="*/ 1424 w 2609"/>
                    <a:gd name="T55" fmla="*/ 668 h 1361"/>
                    <a:gd name="T56" fmla="*/ 1579 w 2609"/>
                    <a:gd name="T57" fmla="*/ 680 h 1361"/>
                    <a:gd name="T58" fmla="*/ 1699 w 2609"/>
                    <a:gd name="T59" fmla="*/ 656 h 1361"/>
                    <a:gd name="T60" fmla="*/ 1830 w 2609"/>
                    <a:gd name="T61" fmla="*/ 608 h 1361"/>
                    <a:gd name="T62" fmla="*/ 1938 w 2609"/>
                    <a:gd name="T63" fmla="*/ 549 h 1361"/>
                    <a:gd name="T64" fmla="*/ 2608 w 2609"/>
                    <a:gd name="T65" fmla="*/ 859 h 1361"/>
                    <a:gd name="T66" fmla="*/ 2548 w 2609"/>
                    <a:gd name="T67" fmla="*/ 919 h 1361"/>
                    <a:gd name="T68" fmla="*/ 2488 w 2609"/>
                    <a:gd name="T69" fmla="*/ 978 h 1361"/>
                    <a:gd name="T70" fmla="*/ 2417 w 2609"/>
                    <a:gd name="T71" fmla="*/ 1038 h 1361"/>
                    <a:gd name="T72" fmla="*/ 2357 w 2609"/>
                    <a:gd name="T73" fmla="*/ 1086 h 1361"/>
                    <a:gd name="T74" fmla="*/ 2285 w 2609"/>
                    <a:gd name="T75" fmla="*/ 1133 h 1361"/>
                    <a:gd name="T76" fmla="*/ 2213 w 2609"/>
                    <a:gd name="T77" fmla="*/ 1181 h 1361"/>
                    <a:gd name="T78" fmla="*/ 2141 w 2609"/>
                    <a:gd name="T79" fmla="*/ 1217 h 1361"/>
                    <a:gd name="T80" fmla="*/ 2058 w 2609"/>
                    <a:gd name="T81" fmla="*/ 1253 h 1361"/>
                    <a:gd name="T82" fmla="*/ 1974 w 2609"/>
                    <a:gd name="T83" fmla="*/ 1288 h 1361"/>
                    <a:gd name="T84" fmla="*/ 1902 w 2609"/>
                    <a:gd name="T85" fmla="*/ 1312 h 1361"/>
                    <a:gd name="T86" fmla="*/ 1818 w 2609"/>
                    <a:gd name="T87" fmla="*/ 1324 h 1361"/>
                    <a:gd name="T88" fmla="*/ 1735 w 2609"/>
                    <a:gd name="T89" fmla="*/ 1348 h 1361"/>
                    <a:gd name="T90" fmla="*/ 1639 w 2609"/>
                    <a:gd name="T91" fmla="*/ 1360 h 1361"/>
                    <a:gd name="T92" fmla="*/ 1555 w 2609"/>
                    <a:gd name="T93" fmla="*/ 1360 h 1361"/>
                    <a:gd name="T94" fmla="*/ 1471 w 2609"/>
                    <a:gd name="T95" fmla="*/ 1360 h 1361"/>
                    <a:gd name="T96" fmla="*/ 1376 w 2609"/>
                    <a:gd name="T97" fmla="*/ 1348 h 1361"/>
                    <a:gd name="T98" fmla="*/ 1304 w 2609"/>
                    <a:gd name="T99" fmla="*/ 1348 h 1361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2609" h="1361">
                      <a:moveTo>
                        <a:pt x="1304" y="1348"/>
                      </a:moveTo>
                      <a:lnTo>
                        <a:pt x="1268" y="1336"/>
                      </a:lnTo>
                      <a:lnTo>
                        <a:pt x="1232" y="1336"/>
                      </a:lnTo>
                      <a:lnTo>
                        <a:pt x="1196" y="1324"/>
                      </a:lnTo>
                      <a:lnTo>
                        <a:pt x="1172" y="1324"/>
                      </a:lnTo>
                      <a:lnTo>
                        <a:pt x="1148" y="1312"/>
                      </a:lnTo>
                      <a:lnTo>
                        <a:pt x="1113" y="1300"/>
                      </a:lnTo>
                      <a:lnTo>
                        <a:pt x="1089" y="1300"/>
                      </a:lnTo>
                      <a:lnTo>
                        <a:pt x="1065" y="1288"/>
                      </a:lnTo>
                      <a:lnTo>
                        <a:pt x="1029" y="1276"/>
                      </a:lnTo>
                      <a:lnTo>
                        <a:pt x="993" y="1265"/>
                      </a:lnTo>
                      <a:lnTo>
                        <a:pt x="957" y="1253"/>
                      </a:lnTo>
                      <a:lnTo>
                        <a:pt x="933" y="1229"/>
                      </a:lnTo>
                      <a:lnTo>
                        <a:pt x="897" y="1217"/>
                      </a:lnTo>
                      <a:lnTo>
                        <a:pt x="861" y="1205"/>
                      </a:lnTo>
                      <a:lnTo>
                        <a:pt x="837" y="1193"/>
                      </a:lnTo>
                      <a:lnTo>
                        <a:pt x="814" y="1169"/>
                      </a:lnTo>
                      <a:lnTo>
                        <a:pt x="778" y="1157"/>
                      </a:lnTo>
                      <a:lnTo>
                        <a:pt x="754" y="1133"/>
                      </a:lnTo>
                      <a:lnTo>
                        <a:pt x="730" y="1121"/>
                      </a:lnTo>
                      <a:lnTo>
                        <a:pt x="694" y="1098"/>
                      </a:lnTo>
                      <a:lnTo>
                        <a:pt x="670" y="1074"/>
                      </a:lnTo>
                      <a:lnTo>
                        <a:pt x="646" y="1062"/>
                      </a:lnTo>
                      <a:lnTo>
                        <a:pt x="622" y="1038"/>
                      </a:lnTo>
                      <a:lnTo>
                        <a:pt x="574" y="1014"/>
                      </a:lnTo>
                      <a:lnTo>
                        <a:pt x="538" y="978"/>
                      </a:lnTo>
                      <a:lnTo>
                        <a:pt x="502" y="942"/>
                      </a:lnTo>
                      <a:lnTo>
                        <a:pt x="467" y="895"/>
                      </a:lnTo>
                      <a:lnTo>
                        <a:pt x="431" y="859"/>
                      </a:lnTo>
                      <a:lnTo>
                        <a:pt x="407" y="823"/>
                      </a:lnTo>
                      <a:lnTo>
                        <a:pt x="371" y="787"/>
                      </a:lnTo>
                      <a:lnTo>
                        <a:pt x="347" y="752"/>
                      </a:lnTo>
                      <a:lnTo>
                        <a:pt x="323" y="704"/>
                      </a:lnTo>
                      <a:lnTo>
                        <a:pt x="287" y="656"/>
                      </a:lnTo>
                      <a:lnTo>
                        <a:pt x="0" y="823"/>
                      </a:lnTo>
                      <a:lnTo>
                        <a:pt x="275" y="0"/>
                      </a:lnTo>
                      <a:lnTo>
                        <a:pt x="1172" y="155"/>
                      </a:lnTo>
                      <a:lnTo>
                        <a:pt x="873" y="322"/>
                      </a:lnTo>
                      <a:lnTo>
                        <a:pt x="897" y="358"/>
                      </a:lnTo>
                      <a:lnTo>
                        <a:pt x="921" y="394"/>
                      </a:lnTo>
                      <a:lnTo>
                        <a:pt x="945" y="418"/>
                      </a:lnTo>
                      <a:lnTo>
                        <a:pt x="981" y="453"/>
                      </a:lnTo>
                      <a:lnTo>
                        <a:pt x="993" y="477"/>
                      </a:lnTo>
                      <a:lnTo>
                        <a:pt x="1017" y="501"/>
                      </a:lnTo>
                      <a:lnTo>
                        <a:pt x="1053" y="513"/>
                      </a:lnTo>
                      <a:lnTo>
                        <a:pt x="1077" y="537"/>
                      </a:lnTo>
                      <a:lnTo>
                        <a:pt x="1113" y="561"/>
                      </a:lnTo>
                      <a:lnTo>
                        <a:pt x="1148" y="585"/>
                      </a:lnTo>
                      <a:lnTo>
                        <a:pt x="1172" y="596"/>
                      </a:lnTo>
                      <a:lnTo>
                        <a:pt x="1208" y="620"/>
                      </a:lnTo>
                      <a:lnTo>
                        <a:pt x="1244" y="632"/>
                      </a:lnTo>
                      <a:lnTo>
                        <a:pt x="1268" y="644"/>
                      </a:lnTo>
                      <a:lnTo>
                        <a:pt x="1304" y="656"/>
                      </a:lnTo>
                      <a:lnTo>
                        <a:pt x="1340" y="668"/>
                      </a:lnTo>
                      <a:lnTo>
                        <a:pt x="1388" y="668"/>
                      </a:lnTo>
                      <a:lnTo>
                        <a:pt x="1424" y="668"/>
                      </a:lnTo>
                      <a:lnTo>
                        <a:pt x="1495" y="680"/>
                      </a:lnTo>
                      <a:lnTo>
                        <a:pt x="1579" y="680"/>
                      </a:lnTo>
                      <a:lnTo>
                        <a:pt x="1639" y="668"/>
                      </a:lnTo>
                      <a:lnTo>
                        <a:pt x="1699" y="656"/>
                      </a:lnTo>
                      <a:lnTo>
                        <a:pt x="1771" y="632"/>
                      </a:lnTo>
                      <a:lnTo>
                        <a:pt x="1830" y="608"/>
                      </a:lnTo>
                      <a:lnTo>
                        <a:pt x="1890" y="585"/>
                      </a:lnTo>
                      <a:lnTo>
                        <a:pt x="1938" y="549"/>
                      </a:lnTo>
                      <a:lnTo>
                        <a:pt x="1986" y="501"/>
                      </a:lnTo>
                      <a:lnTo>
                        <a:pt x="2608" y="859"/>
                      </a:lnTo>
                      <a:lnTo>
                        <a:pt x="2584" y="883"/>
                      </a:lnTo>
                      <a:lnTo>
                        <a:pt x="2548" y="919"/>
                      </a:lnTo>
                      <a:lnTo>
                        <a:pt x="2512" y="954"/>
                      </a:lnTo>
                      <a:lnTo>
                        <a:pt x="2488" y="978"/>
                      </a:lnTo>
                      <a:lnTo>
                        <a:pt x="2452" y="1002"/>
                      </a:lnTo>
                      <a:lnTo>
                        <a:pt x="2417" y="1038"/>
                      </a:lnTo>
                      <a:lnTo>
                        <a:pt x="2393" y="1062"/>
                      </a:lnTo>
                      <a:lnTo>
                        <a:pt x="2357" y="1086"/>
                      </a:lnTo>
                      <a:lnTo>
                        <a:pt x="2321" y="1109"/>
                      </a:lnTo>
                      <a:lnTo>
                        <a:pt x="2285" y="1133"/>
                      </a:lnTo>
                      <a:lnTo>
                        <a:pt x="2249" y="1157"/>
                      </a:lnTo>
                      <a:lnTo>
                        <a:pt x="2213" y="1181"/>
                      </a:lnTo>
                      <a:lnTo>
                        <a:pt x="2177" y="1193"/>
                      </a:lnTo>
                      <a:lnTo>
                        <a:pt x="2141" y="1217"/>
                      </a:lnTo>
                      <a:lnTo>
                        <a:pt x="2106" y="1229"/>
                      </a:lnTo>
                      <a:lnTo>
                        <a:pt x="2058" y="1253"/>
                      </a:lnTo>
                      <a:lnTo>
                        <a:pt x="2010" y="1265"/>
                      </a:lnTo>
                      <a:lnTo>
                        <a:pt x="1974" y="1288"/>
                      </a:lnTo>
                      <a:lnTo>
                        <a:pt x="1938" y="1300"/>
                      </a:lnTo>
                      <a:lnTo>
                        <a:pt x="1902" y="1312"/>
                      </a:lnTo>
                      <a:lnTo>
                        <a:pt x="1866" y="1324"/>
                      </a:lnTo>
                      <a:lnTo>
                        <a:pt x="1818" y="1324"/>
                      </a:lnTo>
                      <a:lnTo>
                        <a:pt x="1783" y="1336"/>
                      </a:lnTo>
                      <a:lnTo>
                        <a:pt x="1735" y="1348"/>
                      </a:lnTo>
                      <a:lnTo>
                        <a:pt x="1687" y="1348"/>
                      </a:lnTo>
                      <a:lnTo>
                        <a:pt x="1639" y="1360"/>
                      </a:lnTo>
                      <a:lnTo>
                        <a:pt x="1603" y="1360"/>
                      </a:lnTo>
                      <a:lnTo>
                        <a:pt x="1555" y="1360"/>
                      </a:lnTo>
                      <a:lnTo>
                        <a:pt x="1507" y="1360"/>
                      </a:lnTo>
                      <a:lnTo>
                        <a:pt x="1471" y="1360"/>
                      </a:lnTo>
                      <a:lnTo>
                        <a:pt x="1424" y="1360"/>
                      </a:lnTo>
                      <a:lnTo>
                        <a:pt x="1376" y="1348"/>
                      </a:lnTo>
                      <a:lnTo>
                        <a:pt x="1340" y="1348"/>
                      </a:lnTo>
                      <a:lnTo>
                        <a:pt x="1304" y="1348"/>
                      </a:lnTo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71" name="Freeform 8"/>
                <p:cNvSpPr>
                  <a:spLocks/>
                </p:cNvSpPr>
                <p:nvPr/>
              </p:nvSpPr>
              <p:spPr bwMode="auto">
                <a:xfrm>
                  <a:off x="3074" y="1208"/>
                  <a:ext cx="1325" cy="2441"/>
                </a:xfrm>
                <a:custGeom>
                  <a:avLst/>
                  <a:gdLst>
                    <a:gd name="T0" fmla="*/ 36 w 1325"/>
                    <a:gd name="T1" fmla="*/ 0 h 2441"/>
                    <a:gd name="T2" fmla="*/ 95 w 1325"/>
                    <a:gd name="T3" fmla="*/ 12 h 2441"/>
                    <a:gd name="T4" fmla="*/ 155 w 1325"/>
                    <a:gd name="T5" fmla="*/ 36 h 2441"/>
                    <a:gd name="T6" fmla="*/ 215 w 1325"/>
                    <a:gd name="T7" fmla="*/ 48 h 2441"/>
                    <a:gd name="T8" fmla="*/ 274 w 1325"/>
                    <a:gd name="T9" fmla="*/ 72 h 2441"/>
                    <a:gd name="T10" fmla="*/ 334 w 1325"/>
                    <a:gd name="T11" fmla="*/ 96 h 2441"/>
                    <a:gd name="T12" fmla="*/ 406 w 1325"/>
                    <a:gd name="T13" fmla="*/ 120 h 2441"/>
                    <a:gd name="T14" fmla="*/ 465 w 1325"/>
                    <a:gd name="T15" fmla="*/ 155 h 2441"/>
                    <a:gd name="T16" fmla="*/ 513 w 1325"/>
                    <a:gd name="T17" fmla="*/ 191 h 2441"/>
                    <a:gd name="T18" fmla="*/ 573 w 1325"/>
                    <a:gd name="T19" fmla="*/ 215 h 2441"/>
                    <a:gd name="T20" fmla="*/ 632 w 1325"/>
                    <a:gd name="T21" fmla="*/ 263 h 2441"/>
                    <a:gd name="T22" fmla="*/ 680 w 1325"/>
                    <a:gd name="T23" fmla="*/ 299 h 2441"/>
                    <a:gd name="T24" fmla="*/ 763 w 1325"/>
                    <a:gd name="T25" fmla="*/ 383 h 2441"/>
                    <a:gd name="T26" fmla="*/ 835 w 1325"/>
                    <a:gd name="T27" fmla="*/ 455 h 2441"/>
                    <a:gd name="T28" fmla="*/ 895 w 1325"/>
                    <a:gd name="T29" fmla="*/ 514 h 2441"/>
                    <a:gd name="T30" fmla="*/ 954 w 1325"/>
                    <a:gd name="T31" fmla="*/ 598 h 2441"/>
                    <a:gd name="T32" fmla="*/ 1002 w 1325"/>
                    <a:gd name="T33" fmla="*/ 682 h 2441"/>
                    <a:gd name="T34" fmla="*/ 1062 w 1325"/>
                    <a:gd name="T35" fmla="*/ 765 h 2441"/>
                    <a:gd name="T36" fmla="*/ 1097 w 1325"/>
                    <a:gd name="T37" fmla="*/ 861 h 2441"/>
                    <a:gd name="T38" fmla="*/ 1133 w 1325"/>
                    <a:gd name="T39" fmla="*/ 957 h 2441"/>
                    <a:gd name="T40" fmla="*/ 1169 w 1325"/>
                    <a:gd name="T41" fmla="*/ 1076 h 2441"/>
                    <a:gd name="T42" fmla="*/ 1193 w 1325"/>
                    <a:gd name="T43" fmla="*/ 1196 h 2441"/>
                    <a:gd name="T44" fmla="*/ 1217 w 1325"/>
                    <a:gd name="T45" fmla="*/ 1352 h 2441"/>
                    <a:gd name="T46" fmla="*/ 1217 w 1325"/>
                    <a:gd name="T47" fmla="*/ 1495 h 2441"/>
                    <a:gd name="T48" fmla="*/ 1193 w 1325"/>
                    <a:gd name="T49" fmla="*/ 1615 h 2441"/>
                    <a:gd name="T50" fmla="*/ 1181 w 1325"/>
                    <a:gd name="T51" fmla="*/ 1746 h 2441"/>
                    <a:gd name="T52" fmla="*/ 1133 w 1325"/>
                    <a:gd name="T53" fmla="*/ 1878 h 2441"/>
                    <a:gd name="T54" fmla="*/ 1085 w 1325"/>
                    <a:gd name="T55" fmla="*/ 2009 h 2441"/>
                    <a:gd name="T56" fmla="*/ 1026 w 1325"/>
                    <a:gd name="T57" fmla="*/ 2129 h 2441"/>
                    <a:gd name="T58" fmla="*/ 417 w 1325"/>
                    <a:gd name="T59" fmla="*/ 2440 h 2441"/>
                    <a:gd name="T60" fmla="*/ 429 w 1325"/>
                    <a:gd name="T61" fmla="*/ 1794 h 2441"/>
                    <a:gd name="T62" fmla="*/ 489 w 1325"/>
                    <a:gd name="T63" fmla="*/ 1686 h 2441"/>
                    <a:gd name="T64" fmla="*/ 513 w 1325"/>
                    <a:gd name="T65" fmla="*/ 1591 h 2441"/>
                    <a:gd name="T66" fmla="*/ 525 w 1325"/>
                    <a:gd name="T67" fmla="*/ 1495 h 2441"/>
                    <a:gd name="T68" fmla="*/ 537 w 1325"/>
                    <a:gd name="T69" fmla="*/ 1399 h 2441"/>
                    <a:gd name="T70" fmla="*/ 525 w 1325"/>
                    <a:gd name="T71" fmla="*/ 1292 h 2441"/>
                    <a:gd name="T72" fmla="*/ 501 w 1325"/>
                    <a:gd name="T73" fmla="*/ 1184 h 2441"/>
                    <a:gd name="T74" fmla="*/ 465 w 1325"/>
                    <a:gd name="T75" fmla="*/ 1088 h 2441"/>
                    <a:gd name="T76" fmla="*/ 417 w 1325"/>
                    <a:gd name="T77" fmla="*/ 1005 h 2441"/>
                    <a:gd name="T78" fmla="*/ 370 w 1325"/>
                    <a:gd name="T79" fmla="*/ 957 h 2441"/>
                    <a:gd name="T80" fmla="*/ 322 w 1325"/>
                    <a:gd name="T81" fmla="*/ 897 h 2441"/>
                    <a:gd name="T82" fmla="*/ 274 w 1325"/>
                    <a:gd name="T83" fmla="*/ 849 h 2441"/>
                    <a:gd name="T84" fmla="*/ 227 w 1325"/>
                    <a:gd name="T85" fmla="*/ 801 h 2441"/>
                    <a:gd name="T86" fmla="*/ 155 w 1325"/>
                    <a:gd name="T87" fmla="*/ 765 h 2441"/>
                    <a:gd name="T88" fmla="*/ 95 w 1325"/>
                    <a:gd name="T89" fmla="*/ 730 h 2441"/>
                    <a:gd name="T90" fmla="*/ 0 w 1325"/>
                    <a:gd name="T91" fmla="*/ 694 h 2441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1325" h="2441">
                      <a:moveTo>
                        <a:pt x="0" y="0"/>
                      </a:moveTo>
                      <a:lnTo>
                        <a:pt x="36" y="0"/>
                      </a:lnTo>
                      <a:lnTo>
                        <a:pt x="60" y="12"/>
                      </a:lnTo>
                      <a:lnTo>
                        <a:pt x="95" y="12"/>
                      </a:lnTo>
                      <a:lnTo>
                        <a:pt x="131" y="24"/>
                      </a:lnTo>
                      <a:lnTo>
                        <a:pt x="155" y="36"/>
                      </a:lnTo>
                      <a:lnTo>
                        <a:pt x="179" y="36"/>
                      </a:lnTo>
                      <a:lnTo>
                        <a:pt x="215" y="48"/>
                      </a:lnTo>
                      <a:lnTo>
                        <a:pt x="239" y="60"/>
                      </a:lnTo>
                      <a:lnTo>
                        <a:pt x="274" y="72"/>
                      </a:lnTo>
                      <a:lnTo>
                        <a:pt x="310" y="84"/>
                      </a:lnTo>
                      <a:lnTo>
                        <a:pt x="334" y="96"/>
                      </a:lnTo>
                      <a:lnTo>
                        <a:pt x="370" y="108"/>
                      </a:lnTo>
                      <a:lnTo>
                        <a:pt x="406" y="120"/>
                      </a:lnTo>
                      <a:lnTo>
                        <a:pt x="429" y="144"/>
                      </a:lnTo>
                      <a:lnTo>
                        <a:pt x="465" y="155"/>
                      </a:lnTo>
                      <a:lnTo>
                        <a:pt x="489" y="167"/>
                      </a:lnTo>
                      <a:lnTo>
                        <a:pt x="513" y="191"/>
                      </a:lnTo>
                      <a:lnTo>
                        <a:pt x="537" y="203"/>
                      </a:lnTo>
                      <a:lnTo>
                        <a:pt x="573" y="215"/>
                      </a:lnTo>
                      <a:lnTo>
                        <a:pt x="596" y="239"/>
                      </a:lnTo>
                      <a:lnTo>
                        <a:pt x="632" y="263"/>
                      </a:lnTo>
                      <a:lnTo>
                        <a:pt x="656" y="287"/>
                      </a:lnTo>
                      <a:lnTo>
                        <a:pt x="680" y="299"/>
                      </a:lnTo>
                      <a:lnTo>
                        <a:pt x="728" y="335"/>
                      </a:lnTo>
                      <a:lnTo>
                        <a:pt x="763" y="383"/>
                      </a:lnTo>
                      <a:lnTo>
                        <a:pt x="799" y="407"/>
                      </a:lnTo>
                      <a:lnTo>
                        <a:pt x="835" y="455"/>
                      </a:lnTo>
                      <a:lnTo>
                        <a:pt x="859" y="478"/>
                      </a:lnTo>
                      <a:lnTo>
                        <a:pt x="895" y="514"/>
                      </a:lnTo>
                      <a:lnTo>
                        <a:pt x="930" y="562"/>
                      </a:lnTo>
                      <a:lnTo>
                        <a:pt x="954" y="598"/>
                      </a:lnTo>
                      <a:lnTo>
                        <a:pt x="978" y="634"/>
                      </a:lnTo>
                      <a:lnTo>
                        <a:pt x="1002" y="682"/>
                      </a:lnTo>
                      <a:lnTo>
                        <a:pt x="1038" y="730"/>
                      </a:lnTo>
                      <a:lnTo>
                        <a:pt x="1062" y="765"/>
                      </a:lnTo>
                      <a:lnTo>
                        <a:pt x="1074" y="813"/>
                      </a:lnTo>
                      <a:lnTo>
                        <a:pt x="1097" y="861"/>
                      </a:lnTo>
                      <a:lnTo>
                        <a:pt x="1121" y="909"/>
                      </a:lnTo>
                      <a:lnTo>
                        <a:pt x="1133" y="957"/>
                      </a:lnTo>
                      <a:lnTo>
                        <a:pt x="1157" y="1017"/>
                      </a:lnTo>
                      <a:lnTo>
                        <a:pt x="1169" y="1076"/>
                      </a:lnTo>
                      <a:lnTo>
                        <a:pt x="1181" y="1136"/>
                      </a:lnTo>
                      <a:lnTo>
                        <a:pt x="1193" y="1196"/>
                      </a:lnTo>
                      <a:lnTo>
                        <a:pt x="1205" y="1268"/>
                      </a:lnTo>
                      <a:lnTo>
                        <a:pt x="1217" y="1352"/>
                      </a:lnTo>
                      <a:lnTo>
                        <a:pt x="1217" y="1423"/>
                      </a:lnTo>
                      <a:lnTo>
                        <a:pt x="1217" y="1495"/>
                      </a:lnTo>
                      <a:lnTo>
                        <a:pt x="1205" y="1555"/>
                      </a:lnTo>
                      <a:lnTo>
                        <a:pt x="1193" y="1615"/>
                      </a:lnTo>
                      <a:lnTo>
                        <a:pt x="1193" y="1675"/>
                      </a:lnTo>
                      <a:lnTo>
                        <a:pt x="1181" y="1746"/>
                      </a:lnTo>
                      <a:lnTo>
                        <a:pt x="1157" y="1806"/>
                      </a:lnTo>
                      <a:lnTo>
                        <a:pt x="1133" y="1878"/>
                      </a:lnTo>
                      <a:lnTo>
                        <a:pt x="1109" y="1950"/>
                      </a:lnTo>
                      <a:lnTo>
                        <a:pt x="1085" y="2009"/>
                      </a:lnTo>
                      <a:lnTo>
                        <a:pt x="1062" y="2069"/>
                      </a:lnTo>
                      <a:lnTo>
                        <a:pt x="1026" y="2129"/>
                      </a:lnTo>
                      <a:lnTo>
                        <a:pt x="1324" y="2296"/>
                      </a:lnTo>
                      <a:lnTo>
                        <a:pt x="417" y="2440"/>
                      </a:lnTo>
                      <a:lnTo>
                        <a:pt x="83" y="1603"/>
                      </a:lnTo>
                      <a:lnTo>
                        <a:pt x="429" y="1794"/>
                      </a:lnTo>
                      <a:lnTo>
                        <a:pt x="465" y="1734"/>
                      </a:lnTo>
                      <a:lnTo>
                        <a:pt x="489" y="1686"/>
                      </a:lnTo>
                      <a:lnTo>
                        <a:pt x="501" y="1639"/>
                      </a:lnTo>
                      <a:lnTo>
                        <a:pt x="513" y="1591"/>
                      </a:lnTo>
                      <a:lnTo>
                        <a:pt x="525" y="1543"/>
                      </a:lnTo>
                      <a:lnTo>
                        <a:pt x="525" y="1495"/>
                      </a:lnTo>
                      <a:lnTo>
                        <a:pt x="537" y="1447"/>
                      </a:lnTo>
                      <a:lnTo>
                        <a:pt x="537" y="1399"/>
                      </a:lnTo>
                      <a:lnTo>
                        <a:pt x="537" y="1352"/>
                      </a:lnTo>
                      <a:lnTo>
                        <a:pt x="525" y="1292"/>
                      </a:lnTo>
                      <a:lnTo>
                        <a:pt x="513" y="1232"/>
                      </a:lnTo>
                      <a:lnTo>
                        <a:pt x="501" y="1184"/>
                      </a:lnTo>
                      <a:lnTo>
                        <a:pt x="477" y="1136"/>
                      </a:lnTo>
                      <a:lnTo>
                        <a:pt x="465" y="1088"/>
                      </a:lnTo>
                      <a:lnTo>
                        <a:pt x="441" y="1041"/>
                      </a:lnTo>
                      <a:lnTo>
                        <a:pt x="417" y="1005"/>
                      </a:lnTo>
                      <a:lnTo>
                        <a:pt x="394" y="981"/>
                      </a:lnTo>
                      <a:lnTo>
                        <a:pt x="370" y="957"/>
                      </a:lnTo>
                      <a:lnTo>
                        <a:pt x="346" y="921"/>
                      </a:lnTo>
                      <a:lnTo>
                        <a:pt x="322" y="897"/>
                      </a:lnTo>
                      <a:lnTo>
                        <a:pt x="298" y="873"/>
                      </a:lnTo>
                      <a:lnTo>
                        <a:pt x="274" y="849"/>
                      </a:lnTo>
                      <a:lnTo>
                        <a:pt x="250" y="825"/>
                      </a:lnTo>
                      <a:lnTo>
                        <a:pt x="227" y="801"/>
                      </a:lnTo>
                      <a:lnTo>
                        <a:pt x="191" y="777"/>
                      </a:lnTo>
                      <a:lnTo>
                        <a:pt x="155" y="765"/>
                      </a:lnTo>
                      <a:lnTo>
                        <a:pt x="131" y="742"/>
                      </a:lnTo>
                      <a:lnTo>
                        <a:pt x="95" y="730"/>
                      </a:lnTo>
                      <a:lnTo>
                        <a:pt x="60" y="706"/>
                      </a:lnTo>
                      <a:lnTo>
                        <a:pt x="0" y="69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72" name="Freeform 9"/>
                <p:cNvSpPr>
                  <a:spLocks/>
                </p:cNvSpPr>
                <p:nvPr/>
              </p:nvSpPr>
              <p:spPr bwMode="auto">
                <a:xfrm>
                  <a:off x="1406" y="872"/>
                  <a:ext cx="1961" cy="2213"/>
                </a:xfrm>
                <a:custGeom>
                  <a:avLst/>
                  <a:gdLst>
                    <a:gd name="T0" fmla="*/ 1195 w 1961"/>
                    <a:gd name="T1" fmla="*/ 335 h 2213"/>
                    <a:gd name="T2" fmla="*/ 1123 w 1961"/>
                    <a:gd name="T3" fmla="*/ 347 h 2213"/>
                    <a:gd name="T4" fmla="*/ 1064 w 1961"/>
                    <a:gd name="T5" fmla="*/ 359 h 2213"/>
                    <a:gd name="T6" fmla="*/ 1004 w 1961"/>
                    <a:gd name="T7" fmla="*/ 371 h 2213"/>
                    <a:gd name="T8" fmla="*/ 944 w 1961"/>
                    <a:gd name="T9" fmla="*/ 395 h 2213"/>
                    <a:gd name="T10" fmla="*/ 884 w 1961"/>
                    <a:gd name="T11" fmla="*/ 418 h 2213"/>
                    <a:gd name="T12" fmla="*/ 813 w 1961"/>
                    <a:gd name="T13" fmla="*/ 454 h 2213"/>
                    <a:gd name="T14" fmla="*/ 753 w 1961"/>
                    <a:gd name="T15" fmla="*/ 478 h 2213"/>
                    <a:gd name="T16" fmla="*/ 705 w 1961"/>
                    <a:gd name="T17" fmla="*/ 514 h 2213"/>
                    <a:gd name="T18" fmla="*/ 645 w 1961"/>
                    <a:gd name="T19" fmla="*/ 550 h 2213"/>
                    <a:gd name="T20" fmla="*/ 586 w 1961"/>
                    <a:gd name="T21" fmla="*/ 586 h 2213"/>
                    <a:gd name="T22" fmla="*/ 538 w 1961"/>
                    <a:gd name="T23" fmla="*/ 634 h 2213"/>
                    <a:gd name="T24" fmla="*/ 454 w 1961"/>
                    <a:gd name="T25" fmla="*/ 705 h 2213"/>
                    <a:gd name="T26" fmla="*/ 382 w 1961"/>
                    <a:gd name="T27" fmla="*/ 777 h 2213"/>
                    <a:gd name="T28" fmla="*/ 323 w 1961"/>
                    <a:gd name="T29" fmla="*/ 849 h 2213"/>
                    <a:gd name="T30" fmla="*/ 263 w 1961"/>
                    <a:gd name="T31" fmla="*/ 921 h 2213"/>
                    <a:gd name="T32" fmla="*/ 215 w 1961"/>
                    <a:gd name="T33" fmla="*/ 1004 h 2213"/>
                    <a:gd name="T34" fmla="*/ 167 w 1961"/>
                    <a:gd name="T35" fmla="*/ 1088 h 2213"/>
                    <a:gd name="T36" fmla="*/ 120 w 1961"/>
                    <a:gd name="T37" fmla="*/ 1184 h 2213"/>
                    <a:gd name="T38" fmla="*/ 84 w 1961"/>
                    <a:gd name="T39" fmla="*/ 1279 h 2213"/>
                    <a:gd name="T40" fmla="*/ 48 w 1961"/>
                    <a:gd name="T41" fmla="*/ 1411 h 2213"/>
                    <a:gd name="T42" fmla="*/ 24 w 1961"/>
                    <a:gd name="T43" fmla="*/ 1530 h 2213"/>
                    <a:gd name="T44" fmla="*/ 12 w 1961"/>
                    <a:gd name="T45" fmla="*/ 1686 h 2213"/>
                    <a:gd name="T46" fmla="*/ 12 w 1961"/>
                    <a:gd name="T47" fmla="*/ 1817 h 2213"/>
                    <a:gd name="T48" fmla="*/ 24 w 1961"/>
                    <a:gd name="T49" fmla="*/ 1937 h 2213"/>
                    <a:gd name="T50" fmla="*/ 36 w 1961"/>
                    <a:gd name="T51" fmla="*/ 2069 h 2213"/>
                    <a:gd name="T52" fmla="*/ 84 w 1961"/>
                    <a:gd name="T53" fmla="*/ 2212 h 2213"/>
                    <a:gd name="T54" fmla="*/ 693 w 1961"/>
                    <a:gd name="T55" fmla="*/ 1889 h 2213"/>
                    <a:gd name="T56" fmla="*/ 681 w 1961"/>
                    <a:gd name="T57" fmla="*/ 1782 h 2213"/>
                    <a:gd name="T58" fmla="*/ 681 w 1961"/>
                    <a:gd name="T59" fmla="*/ 1674 h 2213"/>
                    <a:gd name="T60" fmla="*/ 705 w 1961"/>
                    <a:gd name="T61" fmla="*/ 1566 h 2213"/>
                    <a:gd name="T62" fmla="*/ 741 w 1961"/>
                    <a:gd name="T63" fmla="*/ 1459 h 2213"/>
                    <a:gd name="T64" fmla="*/ 777 w 1961"/>
                    <a:gd name="T65" fmla="*/ 1375 h 2213"/>
                    <a:gd name="T66" fmla="*/ 825 w 1961"/>
                    <a:gd name="T67" fmla="*/ 1303 h 2213"/>
                    <a:gd name="T68" fmla="*/ 872 w 1961"/>
                    <a:gd name="T69" fmla="*/ 1255 h 2213"/>
                    <a:gd name="T70" fmla="*/ 920 w 1961"/>
                    <a:gd name="T71" fmla="*/ 1208 h 2213"/>
                    <a:gd name="T72" fmla="*/ 968 w 1961"/>
                    <a:gd name="T73" fmla="*/ 1160 h 2213"/>
                    <a:gd name="T74" fmla="*/ 1028 w 1961"/>
                    <a:gd name="T75" fmla="*/ 1112 h 2213"/>
                    <a:gd name="T76" fmla="*/ 1088 w 1961"/>
                    <a:gd name="T77" fmla="*/ 1076 h 2213"/>
                    <a:gd name="T78" fmla="*/ 1159 w 1961"/>
                    <a:gd name="T79" fmla="*/ 1040 h 2213"/>
                    <a:gd name="T80" fmla="*/ 1219 w 1961"/>
                    <a:gd name="T81" fmla="*/ 1016 h 2213"/>
                    <a:gd name="T82" fmla="*/ 1303 w 1961"/>
                    <a:gd name="T83" fmla="*/ 1004 h 2213"/>
                    <a:gd name="T84" fmla="*/ 1386 w 1961"/>
                    <a:gd name="T85" fmla="*/ 992 h 2213"/>
                    <a:gd name="T86" fmla="*/ 1410 w 1961"/>
                    <a:gd name="T87" fmla="*/ 1351 h 2213"/>
                    <a:gd name="T88" fmla="*/ 1410 w 1961"/>
                    <a:gd name="T89" fmla="*/ 0 h 2213"/>
                    <a:gd name="T90" fmla="*/ 1386 w 1961"/>
                    <a:gd name="T91" fmla="*/ 311 h 2213"/>
                    <a:gd name="T92" fmla="*/ 1303 w 1961"/>
                    <a:gd name="T93" fmla="*/ 311 h 2213"/>
                    <a:gd name="T94" fmla="*/ 1219 w 1961"/>
                    <a:gd name="T95" fmla="*/ 323 h 2213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961" h="2213">
                      <a:moveTo>
                        <a:pt x="1219" y="323"/>
                      </a:moveTo>
                      <a:lnTo>
                        <a:pt x="1195" y="335"/>
                      </a:lnTo>
                      <a:lnTo>
                        <a:pt x="1159" y="335"/>
                      </a:lnTo>
                      <a:lnTo>
                        <a:pt x="1123" y="347"/>
                      </a:lnTo>
                      <a:lnTo>
                        <a:pt x="1100" y="347"/>
                      </a:lnTo>
                      <a:lnTo>
                        <a:pt x="1064" y="359"/>
                      </a:lnTo>
                      <a:lnTo>
                        <a:pt x="1040" y="371"/>
                      </a:lnTo>
                      <a:lnTo>
                        <a:pt x="1004" y="371"/>
                      </a:lnTo>
                      <a:lnTo>
                        <a:pt x="980" y="383"/>
                      </a:lnTo>
                      <a:lnTo>
                        <a:pt x="944" y="395"/>
                      </a:lnTo>
                      <a:lnTo>
                        <a:pt x="908" y="407"/>
                      </a:lnTo>
                      <a:lnTo>
                        <a:pt x="884" y="418"/>
                      </a:lnTo>
                      <a:lnTo>
                        <a:pt x="849" y="430"/>
                      </a:lnTo>
                      <a:lnTo>
                        <a:pt x="813" y="454"/>
                      </a:lnTo>
                      <a:lnTo>
                        <a:pt x="789" y="466"/>
                      </a:lnTo>
                      <a:lnTo>
                        <a:pt x="753" y="478"/>
                      </a:lnTo>
                      <a:lnTo>
                        <a:pt x="729" y="502"/>
                      </a:lnTo>
                      <a:lnTo>
                        <a:pt x="705" y="514"/>
                      </a:lnTo>
                      <a:lnTo>
                        <a:pt x="681" y="526"/>
                      </a:lnTo>
                      <a:lnTo>
                        <a:pt x="645" y="550"/>
                      </a:lnTo>
                      <a:lnTo>
                        <a:pt x="621" y="574"/>
                      </a:lnTo>
                      <a:lnTo>
                        <a:pt x="586" y="586"/>
                      </a:lnTo>
                      <a:lnTo>
                        <a:pt x="562" y="610"/>
                      </a:lnTo>
                      <a:lnTo>
                        <a:pt x="538" y="634"/>
                      </a:lnTo>
                      <a:lnTo>
                        <a:pt x="490" y="670"/>
                      </a:lnTo>
                      <a:lnTo>
                        <a:pt x="454" y="705"/>
                      </a:lnTo>
                      <a:lnTo>
                        <a:pt x="418" y="729"/>
                      </a:lnTo>
                      <a:lnTo>
                        <a:pt x="382" y="777"/>
                      </a:lnTo>
                      <a:lnTo>
                        <a:pt x="359" y="813"/>
                      </a:lnTo>
                      <a:lnTo>
                        <a:pt x="323" y="849"/>
                      </a:lnTo>
                      <a:lnTo>
                        <a:pt x="287" y="885"/>
                      </a:lnTo>
                      <a:lnTo>
                        <a:pt x="263" y="921"/>
                      </a:lnTo>
                      <a:lnTo>
                        <a:pt x="239" y="968"/>
                      </a:lnTo>
                      <a:lnTo>
                        <a:pt x="215" y="1004"/>
                      </a:lnTo>
                      <a:lnTo>
                        <a:pt x="191" y="1052"/>
                      </a:lnTo>
                      <a:lnTo>
                        <a:pt x="167" y="1088"/>
                      </a:lnTo>
                      <a:lnTo>
                        <a:pt x="143" y="1136"/>
                      </a:lnTo>
                      <a:lnTo>
                        <a:pt x="120" y="1184"/>
                      </a:lnTo>
                      <a:lnTo>
                        <a:pt x="96" y="1232"/>
                      </a:lnTo>
                      <a:lnTo>
                        <a:pt x="84" y="1279"/>
                      </a:lnTo>
                      <a:lnTo>
                        <a:pt x="60" y="1351"/>
                      </a:lnTo>
                      <a:lnTo>
                        <a:pt x="48" y="1411"/>
                      </a:lnTo>
                      <a:lnTo>
                        <a:pt x="36" y="1471"/>
                      </a:lnTo>
                      <a:lnTo>
                        <a:pt x="24" y="1530"/>
                      </a:lnTo>
                      <a:lnTo>
                        <a:pt x="12" y="1602"/>
                      </a:lnTo>
                      <a:lnTo>
                        <a:pt x="12" y="1686"/>
                      </a:lnTo>
                      <a:lnTo>
                        <a:pt x="0" y="1746"/>
                      </a:lnTo>
                      <a:lnTo>
                        <a:pt x="12" y="1817"/>
                      </a:lnTo>
                      <a:lnTo>
                        <a:pt x="12" y="1877"/>
                      </a:lnTo>
                      <a:lnTo>
                        <a:pt x="24" y="1937"/>
                      </a:lnTo>
                      <a:lnTo>
                        <a:pt x="24" y="2009"/>
                      </a:lnTo>
                      <a:lnTo>
                        <a:pt x="36" y="2069"/>
                      </a:lnTo>
                      <a:lnTo>
                        <a:pt x="60" y="2140"/>
                      </a:lnTo>
                      <a:lnTo>
                        <a:pt x="84" y="2212"/>
                      </a:lnTo>
                      <a:lnTo>
                        <a:pt x="203" y="1805"/>
                      </a:lnTo>
                      <a:lnTo>
                        <a:pt x="693" y="1889"/>
                      </a:lnTo>
                      <a:lnTo>
                        <a:pt x="693" y="1817"/>
                      </a:lnTo>
                      <a:lnTo>
                        <a:pt x="681" y="1782"/>
                      </a:lnTo>
                      <a:lnTo>
                        <a:pt x="681" y="1734"/>
                      </a:lnTo>
                      <a:lnTo>
                        <a:pt x="681" y="1674"/>
                      </a:lnTo>
                      <a:lnTo>
                        <a:pt x="693" y="1626"/>
                      </a:lnTo>
                      <a:lnTo>
                        <a:pt x="705" y="1566"/>
                      </a:lnTo>
                      <a:lnTo>
                        <a:pt x="717" y="1519"/>
                      </a:lnTo>
                      <a:lnTo>
                        <a:pt x="741" y="1459"/>
                      </a:lnTo>
                      <a:lnTo>
                        <a:pt x="753" y="1411"/>
                      </a:lnTo>
                      <a:lnTo>
                        <a:pt x="777" y="1375"/>
                      </a:lnTo>
                      <a:lnTo>
                        <a:pt x="801" y="1339"/>
                      </a:lnTo>
                      <a:lnTo>
                        <a:pt x="825" y="1303"/>
                      </a:lnTo>
                      <a:lnTo>
                        <a:pt x="849" y="1279"/>
                      </a:lnTo>
                      <a:lnTo>
                        <a:pt x="872" y="1255"/>
                      </a:lnTo>
                      <a:lnTo>
                        <a:pt x="896" y="1220"/>
                      </a:lnTo>
                      <a:lnTo>
                        <a:pt x="920" y="1208"/>
                      </a:lnTo>
                      <a:lnTo>
                        <a:pt x="944" y="1172"/>
                      </a:lnTo>
                      <a:lnTo>
                        <a:pt x="968" y="1160"/>
                      </a:lnTo>
                      <a:lnTo>
                        <a:pt x="992" y="1136"/>
                      </a:lnTo>
                      <a:lnTo>
                        <a:pt x="1028" y="1112"/>
                      </a:lnTo>
                      <a:lnTo>
                        <a:pt x="1064" y="1088"/>
                      </a:lnTo>
                      <a:lnTo>
                        <a:pt x="1088" y="1076"/>
                      </a:lnTo>
                      <a:lnTo>
                        <a:pt x="1123" y="1052"/>
                      </a:lnTo>
                      <a:lnTo>
                        <a:pt x="1159" y="1040"/>
                      </a:lnTo>
                      <a:lnTo>
                        <a:pt x="1183" y="1028"/>
                      </a:lnTo>
                      <a:lnTo>
                        <a:pt x="1219" y="1016"/>
                      </a:lnTo>
                      <a:lnTo>
                        <a:pt x="1267" y="1004"/>
                      </a:lnTo>
                      <a:lnTo>
                        <a:pt x="1303" y="1004"/>
                      </a:lnTo>
                      <a:lnTo>
                        <a:pt x="1350" y="992"/>
                      </a:lnTo>
                      <a:lnTo>
                        <a:pt x="1386" y="992"/>
                      </a:lnTo>
                      <a:lnTo>
                        <a:pt x="1410" y="992"/>
                      </a:lnTo>
                      <a:lnTo>
                        <a:pt x="1410" y="1351"/>
                      </a:lnTo>
                      <a:lnTo>
                        <a:pt x="1960" y="682"/>
                      </a:lnTo>
                      <a:lnTo>
                        <a:pt x="1410" y="0"/>
                      </a:lnTo>
                      <a:lnTo>
                        <a:pt x="1410" y="311"/>
                      </a:lnTo>
                      <a:lnTo>
                        <a:pt x="1386" y="311"/>
                      </a:lnTo>
                      <a:lnTo>
                        <a:pt x="1339" y="311"/>
                      </a:lnTo>
                      <a:lnTo>
                        <a:pt x="1303" y="311"/>
                      </a:lnTo>
                      <a:lnTo>
                        <a:pt x="1255" y="323"/>
                      </a:lnTo>
                      <a:lnTo>
                        <a:pt x="1219" y="323"/>
                      </a:lnTo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0" cap="rnd">
                      <a:pattFill prst="narHorz">
                        <a:fgClr>
                          <a:schemeClr val="tx1"/>
                        </a:fgClr>
                        <a:bgClr>
                          <a:schemeClr val="bg1"/>
                        </a:bgClr>
                      </a:pattFill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36554" name="Rectangle 10"/>
            <p:cNvSpPr>
              <a:spLocks noChangeArrowheads="1"/>
            </p:cNvSpPr>
            <p:nvPr/>
          </p:nvSpPr>
          <p:spPr bwMode="auto">
            <a:xfrm>
              <a:off x="3280" y="1503"/>
              <a:ext cx="1064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Evaluate Existing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Systems for 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Bottlenecks</a:t>
              </a:r>
            </a:p>
          </p:txBody>
        </p:sp>
        <p:sp>
          <p:nvSpPr>
            <p:cNvPr id="236555" name="Rectangle 11"/>
            <p:cNvSpPr>
              <a:spLocks noChangeArrowheads="1"/>
            </p:cNvSpPr>
            <p:nvPr/>
          </p:nvSpPr>
          <p:spPr bwMode="auto">
            <a:xfrm>
              <a:off x="3970" y="2898"/>
              <a:ext cx="877" cy="4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Simulate New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Designs and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Organizations</a:t>
              </a:r>
            </a:p>
          </p:txBody>
        </p:sp>
        <p:sp>
          <p:nvSpPr>
            <p:cNvPr id="236556" name="Rectangle 12"/>
            <p:cNvSpPr>
              <a:spLocks noChangeArrowheads="1"/>
            </p:cNvSpPr>
            <p:nvPr/>
          </p:nvSpPr>
          <p:spPr bwMode="auto">
            <a:xfrm>
              <a:off x="2400" y="2818"/>
              <a:ext cx="11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Implement Next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sz="16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Generation System</a:t>
              </a:r>
            </a:p>
          </p:txBody>
        </p:sp>
        <p:sp>
          <p:nvSpPr>
            <p:cNvPr id="19464" name="Rectangle 13"/>
            <p:cNvSpPr>
              <a:spLocks noChangeArrowheads="1"/>
            </p:cNvSpPr>
            <p:nvPr/>
          </p:nvSpPr>
          <p:spPr bwMode="auto">
            <a:xfrm>
              <a:off x="3371" y="2406"/>
              <a:ext cx="75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latin typeface="Arial" charset="0"/>
                </a:rPr>
                <a:t>Technology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latin typeface="Arial" charset="0"/>
                </a:rPr>
                <a:t>Trends</a:t>
              </a:r>
            </a:p>
          </p:txBody>
        </p:sp>
        <p:sp>
          <p:nvSpPr>
            <p:cNvPr id="19465" name="Rectangle 14"/>
            <p:cNvSpPr>
              <a:spLocks noChangeArrowheads="1"/>
            </p:cNvSpPr>
            <p:nvPr/>
          </p:nvSpPr>
          <p:spPr bwMode="auto">
            <a:xfrm>
              <a:off x="4701" y="2190"/>
              <a:ext cx="799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b="1" i="1">
                  <a:solidFill>
                    <a:schemeClr val="tx1"/>
                  </a:solidFill>
                  <a:latin typeface="Arial" charset="0"/>
                </a:rPr>
                <a:t>Benchmarks</a:t>
              </a:r>
            </a:p>
          </p:txBody>
        </p:sp>
        <p:sp>
          <p:nvSpPr>
            <p:cNvPr id="19466" name="Rectangle 15"/>
            <p:cNvSpPr>
              <a:spLocks noChangeArrowheads="1"/>
            </p:cNvSpPr>
            <p:nvPr/>
          </p:nvSpPr>
          <p:spPr bwMode="auto">
            <a:xfrm>
              <a:off x="2385" y="3596"/>
              <a:ext cx="69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b="1" i="1">
                  <a:solidFill>
                    <a:schemeClr val="tx1"/>
                  </a:solidFill>
                  <a:latin typeface="Arial" charset="0"/>
                </a:rPr>
                <a:t>Workloads</a:t>
              </a:r>
            </a:p>
          </p:txBody>
        </p:sp>
        <p:sp>
          <p:nvSpPr>
            <p:cNvPr id="19467" name="Rectangle 16"/>
            <p:cNvSpPr>
              <a:spLocks noChangeArrowheads="1"/>
            </p:cNvSpPr>
            <p:nvPr/>
          </p:nvSpPr>
          <p:spPr bwMode="auto">
            <a:xfrm>
              <a:off x="2016" y="1613"/>
              <a:ext cx="96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b="1" i="1">
                  <a:solidFill>
                    <a:schemeClr val="tx1"/>
                  </a:solidFill>
                  <a:latin typeface="Arial" charset="0"/>
                </a:rPr>
                <a:t>Implementation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600" b="1" i="1">
                  <a:solidFill>
                    <a:schemeClr val="tx1"/>
                  </a:solidFill>
                  <a:latin typeface="Arial" charset="0"/>
                </a:rPr>
                <a:t>Complexity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001000" cy="1068387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buClr>
                <a:srgbClr val="FF3300"/>
              </a:buClr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Administrative Details </a:t>
            </a:r>
            <a:br>
              <a:rPr lang="en-GB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</a:br>
            <a:endParaRPr lang="en-GB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0000FF"/>
              </a:buClr>
              <a:buFont typeface="Comic Sans MS" pitchFamily="66" charset="0"/>
              <a:buNone/>
              <a:tabLst>
                <a:tab pos="338138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</a:pPr>
            <a:r>
              <a:rPr lang="en-GB" b="1" u="sng" dirty="0" smtClean="0">
                <a:solidFill>
                  <a:srgbClr val="0000FF"/>
                </a:solidFill>
                <a:cs typeface="Times New Roman" pitchFamily="18" charset="0"/>
              </a:rPr>
              <a:t>Instructor:</a:t>
            </a:r>
            <a:r>
              <a:rPr lang="en-GB" dirty="0" smtClean="0">
                <a:cs typeface="Times New Roman" pitchFamily="18" charset="0"/>
              </a:rPr>
              <a:t> 	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Comic Sans MS" pitchFamily="66" charset="0"/>
              <a:buNone/>
              <a:tabLst>
                <a:tab pos="338138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</a:pPr>
            <a:r>
              <a:rPr lang="en-GB" sz="2400" dirty="0" smtClean="0">
                <a:cs typeface="Times New Roman" pitchFamily="18" charset="0"/>
              </a:rPr>
              <a:t>	</a:t>
            </a:r>
            <a:r>
              <a:rPr lang="en-GB" sz="2400" dirty="0" err="1" smtClean="0">
                <a:cs typeface="Times New Roman" pitchFamily="18" charset="0"/>
              </a:rPr>
              <a:t>Dr.</a:t>
            </a:r>
            <a:r>
              <a:rPr lang="en-GB" sz="2400" dirty="0" smtClean="0">
                <a:cs typeface="Times New Roman" pitchFamily="18" charset="0"/>
              </a:rPr>
              <a:t> GU, Lin (the class of Tues., Thurs.)</a:t>
            </a:r>
          </a:p>
          <a:p>
            <a:pPr>
              <a:lnSpc>
                <a:spcPct val="90000"/>
              </a:lnSpc>
              <a:buFont typeface="Comic Sans MS" pitchFamily="66" charset="0"/>
              <a:buNone/>
              <a:tabLst>
                <a:tab pos="338138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</a:pPr>
            <a:r>
              <a:rPr lang="en-GB" sz="2400" dirty="0" smtClean="0">
                <a:cs typeface="Times New Roman" pitchFamily="18" charset="0"/>
              </a:rPr>
              <a:t>		Office #: 3562 (Lifts 25/26, 27/28)</a:t>
            </a:r>
          </a:p>
          <a:p>
            <a:pPr>
              <a:lnSpc>
                <a:spcPct val="90000"/>
              </a:lnSpc>
              <a:buFont typeface="Comic Sans MS" pitchFamily="66" charset="0"/>
              <a:buNone/>
              <a:tabLst>
                <a:tab pos="338138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</a:pPr>
            <a:r>
              <a:rPr lang="en-GB" sz="2400" dirty="0" smtClean="0">
                <a:cs typeface="Times New Roman" pitchFamily="18" charset="0"/>
              </a:rPr>
              <a:t>		Email:</a:t>
            </a:r>
          </a:p>
          <a:p>
            <a:pPr>
              <a:lnSpc>
                <a:spcPct val="90000"/>
              </a:lnSpc>
              <a:buFont typeface="Comic Sans MS" pitchFamily="66" charset="0"/>
              <a:buNone/>
              <a:tabLst>
                <a:tab pos="338138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</a:pPr>
            <a:r>
              <a:rPr lang="en-GB" sz="2400" dirty="0" smtClean="0">
                <a:cs typeface="Times New Roman" pitchFamily="18" charset="0"/>
              </a:rPr>
              <a:t>		Phone: 2358 6991</a:t>
            </a:r>
          </a:p>
          <a:p>
            <a:pPr>
              <a:lnSpc>
                <a:spcPct val="90000"/>
              </a:lnSpc>
              <a:buFont typeface="Comic Sans MS" pitchFamily="66" charset="0"/>
              <a:buNone/>
              <a:tabLst>
                <a:tab pos="338138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</a:pPr>
            <a:r>
              <a:rPr lang="en-GB" sz="2400" dirty="0" smtClean="0">
                <a:cs typeface="Times New Roman" pitchFamily="18" charset="0"/>
              </a:rPr>
              <a:t>		Office hours: </a:t>
            </a:r>
            <a:r>
              <a:rPr lang="en-GB" sz="2400" dirty="0" smtClean="0"/>
              <a:t>Tuesdays: 16:30pm - 18:00pm </a:t>
            </a:r>
          </a:p>
          <a:p>
            <a:pPr>
              <a:lnSpc>
                <a:spcPct val="90000"/>
              </a:lnSpc>
              <a:buFont typeface="Comic Sans MS" pitchFamily="66" charset="0"/>
              <a:buNone/>
              <a:tabLst>
                <a:tab pos="338138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</a:pPr>
            <a:r>
              <a:rPr lang="en-GB" sz="2400" dirty="0" smtClean="0"/>
              <a:t>					         (or by appointments). </a:t>
            </a:r>
          </a:p>
          <a:p>
            <a:pPr>
              <a:lnSpc>
                <a:spcPct val="90000"/>
              </a:lnSpc>
              <a:buFont typeface="Comic Sans MS" pitchFamily="66" charset="0"/>
              <a:buNone/>
              <a:tabLst>
                <a:tab pos="338138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</a:pPr>
            <a:endParaRPr lang="en-GB" dirty="0" smtClean="0"/>
          </a:p>
          <a:p>
            <a:pPr>
              <a:lnSpc>
                <a:spcPct val="90000"/>
              </a:lnSpc>
              <a:buClr>
                <a:srgbClr val="0000FF"/>
              </a:buClr>
              <a:buFont typeface="Comic Sans MS" pitchFamily="66" charset="0"/>
              <a:buNone/>
              <a:tabLst>
                <a:tab pos="338138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</a:pPr>
            <a:r>
              <a:rPr lang="en-GB" b="1" u="sng" dirty="0" smtClean="0">
                <a:solidFill>
                  <a:srgbClr val="0000FF"/>
                </a:solidFill>
                <a:cs typeface="Times New Roman" pitchFamily="18" charset="0"/>
              </a:rPr>
              <a:t>Teaching Assistants:</a:t>
            </a:r>
            <a:r>
              <a:rPr lang="en-GB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Comic Sans MS" pitchFamily="66" charset="0"/>
              <a:buNone/>
              <a:tabLst>
                <a:tab pos="338138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326688" algn="l"/>
                <a:tab pos="10775950" algn="l"/>
                <a:tab pos="10779125" algn="l"/>
              </a:tabLst>
            </a:pPr>
            <a:r>
              <a:rPr lang="en-GB" dirty="0" smtClean="0"/>
              <a:t>	</a:t>
            </a:r>
            <a:r>
              <a:rPr lang="en-GB" sz="2400" dirty="0" err="1" smtClean="0"/>
              <a:t>Arafet</a:t>
            </a:r>
            <a:r>
              <a:rPr lang="en-GB" sz="2400" dirty="0" smtClean="0"/>
              <a:t> Ben </a:t>
            </a:r>
            <a:r>
              <a:rPr lang="en-GB" sz="2400" dirty="0" err="1" smtClean="0"/>
              <a:t>Makhlouf</a:t>
            </a:r>
            <a:r>
              <a:rPr lang="en-GB" sz="2400" dirty="0" smtClean="0"/>
              <a:t>, </a:t>
            </a:r>
            <a:r>
              <a:rPr lang="en-GB" sz="2400" dirty="0" err="1" smtClean="0"/>
              <a:t>Zhiqiang</a:t>
            </a:r>
            <a:r>
              <a:rPr lang="en-GB" sz="2400" dirty="0" smtClean="0"/>
              <a:t> Ma, </a:t>
            </a:r>
            <a:r>
              <a:rPr lang="en-GB" sz="2400" dirty="0" err="1" smtClean="0"/>
              <a:t>Ke</a:t>
            </a:r>
            <a:r>
              <a:rPr lang="en-GB" sz="2400" dirty="0" smtClean="0"/>
              <a:t> Hong</a:t>
            </a:r>
          </a:p>
        </p:txBody>
      </p:sp>
      <p:pic>
        <p:nvPicPr>
          <p:cNvPr id="3077" name="Picture 5" descr="cse dom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1981200" cy="39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84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Job Description of a Computer Architect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55700"/>
            <a:ext cx="7843837" cy="486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Make trade-off of performance, complexity, effectiveness, power, technology, cost, etc.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Understand application requirements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General purpose Desktop (Intel Pentium class, AMD Athlon)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Game and multimedia (PS3: STI’s </a:t>
            </a:r>
            <a:r>
              <a:rPr lang="en-US" sz="2000" dirty="0" err="1" smtClean="0"/>
              <a:t>Cell+Nvidia</a:t>
            </a:r>
            <a:r>
              <a:rPr lang="en-US" sz="2000" dirty="0" smtClean="0"/>
              <a:t>, Wii, Xbox 360)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Embedded and real-time (ARM, MIPS, </a:t>
            </a:r>
            <a:r>
              <a:rPr lang="en-US" sz="2000" dirty="0" err="1" smtClean="0"/>
              <a:t>XScale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Online transactional processing (OLTP), data warehouse servers (Sun Fire T2000 (</a:t>
            </a:r>
            <a:r>
              <a:rPr lang="en-US" sz="2000" dirty="0" err="1" smtClean="0"/>
              <a:t>UltraSparc</a:t>
            </a:r>
            <a:r>
              <a:rPr lang="en-US" sz="2000" dirty="0" smtClean="0"/>
              <a:t> T1), IBM POWER (p690), Google Cluster)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Scientific (finite element analysis, protein folding, weather forecasts, defense related (IBM </a:t>
            </a:r>
            <a:r>
              <a:rPr lang="en-US" sz="2000" dirty="0" err="1" smtClean="0"/>
              <a:t>BlueGene</a:t>
            </a:r>
            <a:r>
              <a:rPr lang="en-US" sz="2000" dirty="0" smtClean="0"/>
              <a:t>, Cray T3D/T3E, IBM SP2))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Sometimes, there is no boundary …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New emphases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Power Efficiency, Availability, Reliability, Security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86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2400" y="152400"/>
            <a:ext cx="8991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ctr" defTabSz="844550"/>
            <a:r>
              <a:rPr lang="en-US" b="1">
                <a:solidFill>
                  <a:srgbClr val="FF0000"/>
                </a:solidFill>
                <a:latin typeface="Arial" charset="0"/>
              </a:rPr>
              <a:t>Levels of Abstraction</a:t>
            </a:r>
            <a:endParaRPr lang="en-US" sz="3200" i="1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762000" y="762000"/>
          <a:ext cx="7391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VISIO" r:id="rId3" imgW="9384840" imgH="4851000" progId="Visio.Drawing.5">
                  <p:embed/>
                </p:oleObj>
              </mc:Choice>
              <mc:Fallback>
                <p:oleObj name="VISIO" r:id="rId3" imgW="9384840" imgH="48510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7391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28600" y="4800600"/>
            <a:ext cx="91440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ClrTx/>
              <a:buSzTx/>
              <a:buFont typeface="Monotype Sorts" charset="2"/>
              <a:buNone/>
            </a:pPr>
            <a:r>
              <a:rPr lang="en-US" sz="200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800">
                <a:solidFill>
                  <a:schemeClr val="tx1"/>
                </a:solidFill>
                <a:latin typeface="Arial" charset="0"/>
              </a:rPr>
              <a:t>S/W and H/W consists of hierarchical layers of abstraction, each hides </a:t>
            </a:r>
          </a:p>
          <a:p>
            <a:pPr>
              <a:lnSpc>
                <a:spcPct val="100000"/>
              </a:lnSpc>
              <a:spcAft>
                <a:spcPct val="40000"/>
              </a:spcAft>
              <a:buClrTx/>
              <a:buSzTx/>
              <a:buFont typeface="Monotype Sorts" charset="2"/>
              <a:buNone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    details of lower layers from the above layer</a:t>
            </a:r>
          </a:p>
          <a:p>
            <a:pPr>
              <a:lnSpc>
                <a:spcPct val="100000"/>
              </a:lnSpc>
              <a:buClrTx/>
              <a:buSzTx/>
              <a:buFont typeface="Monotype Sorts" charset="2"/>
              <a:buNone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 The instruction set arch. abstracts the H/W and S/W interface and allows </a:t>
            </a:r>
          </a:p>
          <a:p>
            <a:pPr>
              <a:lnSpc>
                <a:spcPct val="100000"/>
              </a:lnSpc>
              <a:buClrTx/>
              <a:buSzTx/>
              <a:buFont typeface="Monotype Sorts" charset="2"/>
              <a:buNone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    many implementation of varying cost and performance to run the same S/W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762000"/>
          </a:xfrm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Topics to be covered in this class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305800" cy="4724400"/>
          </a:xfrm>
        </p:spPr>
        <p:txBody>
          <a:bodyPr lIns="92075" tIns="46038" rIns="92075" bIns="46038"/>
          <a:lstStyle/>
          <a:p>
            <a:pPr marL="285750" indent="-285750" defTabSz="914400">
              <a:buClr>
                <a:schemeClr val="tx1"/>
              </a:buClr>
              <a:buSzPct val="135000"/>
              <a:buFont typeface="Times New Roman" pitchFamily="18" charset="0"/>
              <a:buNone/>
            </a:pPr>
            <a:endParaRPr lang="en-US" sz="2400" b="1" i="1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285750" indent="-285750" defTabSz="914400">
              <a:buClr>
                <a:schemeClr val="tx1"/>
              </a:buClr>
              <a:buSzPct val="135000"/>
            </a:pPr>
            <a:r>
              <a:rPr lang="en-US" sz="2400" dirty="0" smtClean="0">
                <a:latin typeface="Comic Sans MS" pitchFamily="66" charset="0"/>
              </a:rPr>
              <a:t>Fundamentals of Computer Architecture </a:t>
            </a:r>
          </a:p>
          <a:p>
            <a:pPr marL="285750" indent="-285750" defTabSz="914400">
              <a:spcBef>
                <a:spcPct val="50000"/>
              </a:spcBef>
              <a:buClr>
                <a:schemeClr val="tx1"/>
              </a:buClr>
              <a:buSzPct val="135000"/>
            </a:pPr>
            <a:r>
              <a:rPr lang="en-US" sz="2400" dirty="0" smtClean="0">
                <a:latin typeface="Comic Sans MS" pitchFamily="66" charset="0"/>
              </a:rPr>
              <a:t>Instruction Set Architecture </a:t>
            </a:r>
          </a:p>
          <a:p>
            <a:pPr marL="285750" indent="-285750" defTabSz="914400">
              <a:spcBef>
                <a:spcPct val="50000"/>
              </a:spcBef>
              <a:buClr>
                <a:schemeClr val="tx1"/>
              </a:buClr>
              <a:buSzPct val="135000"/>
            </a:pPr>
            <a:r>
              <a:rPr lang="en-US" sz="2400" dirty="0" smtClean="0">
                <a:latin typeface="Comic Sans MS" pitchFamily="66" charset="0"/>
              </a:rPr>
              <a:t>Pipelining &amp; Instruction Level Parallelism </a:t>
            </a:r>
          </a:p>
          <a:p>
            <a:pPr marL="285750" indent="-285750" defTabSz="914400">
              <a:spcBef>
                <a:spcPct val="50000"/>
              </a:spcBef>
              <a:buClr>
                <a:schemeClr val="tx1"/>
              </a:buClr>
              <a:buSzPct val="135000"/>
            </a:pPr>
            <a:r>
              <a:rPr lang="en-US" sz="2400" dirty="0" smtClean="0">
                <a:latin typeface="Comic Sans MS" pitchFamily="66" charset="0"/>
              </a:rPr>
              <a:t>Memory Hierarchy </a:t>
            </a:r>
          </a:p>
          <a:p>
            <a:pPr marL="285750" indent="-285750" defTabSz="914400">
              <a:spcBef>
                <a:spcPct val="50000"/>
              </a:spcBef>
              <a:buClr>
                <a:schemeClr val="tx1"/>
              </a:buClr>
              <a:buSzPct val="135000"/>
            </a:pPr>
            <a:r>
              <a:rPr lang="en-US" sz="2400" dirty="0" err="1" smtClean="0">
                <a:latin typeface="Comic Sans MS" pitchFamily="66" charset="0"/>
              </a:rPr>
              <a:t>Input/Output</a:t>
            </a:r>
            <a:r>
              <a:rPr lang="en-US" sz="2400" dirty="0" smtClean="0">
                <a:latin typeface="Comic Sans MS" pitchFamily="66" charset="0"/>
              </a:rPr>
              <a:t> and Storage Area Networks</a:t>
            </a:r>
          </a:p>
          <a:p>
            <a:pPr marL="285750" indent="-285750" defTabSz="914400">
              <a:spcBef>
                <a:spcPct val="50000"/>
              </a:spcBef>
              <a:buClr>
                <a:schemeClr val="tx1"/>
              </a:buClr>
              <a:buSzPct val="135000"/>
            </a:pPr>
            <a:r>
              <a:rPr lang="en-US" sz="2400" dirty="0" smtClean="0">
                <a:latin typeface="Comic Sans MS" pitchFamily="66" charset="0"/>
              </a:rPr>
              <a:t>Multi-cores and Multiprocessors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1206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0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0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0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0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0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234238" cy="606425"/>
          </a:xfrm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Computer Architecture Topics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1905000" y="4267200"/>
            <a:ext cx="520700" cy="9271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425700" y="42672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4406900" y="4330700"/>
            <a:ext cx="5461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898650" y="5187950"/>
            <a:ext cx="2501900" cy="228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940300" y="4305300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4419600" y="4635500"/>
            <a:ext cx="5207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879600" y="5219700"/>
            <a:ext cx="2460625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rgbClr val="FF3300"/>
                </a:solidFill>
                <a:latin typeface="Arial" charset="0"/>
              </a:rPr>
              <a:t>Instruction Set Architecture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866900" y="5546725"/>
            <a:ext cx="35179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Pipelining, Hazard Resolution,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Superscalar, Reordering, ILP 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Branch Prediction, Speculation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5143500" y="4289425"/>
            <a:ext cx="16383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Cache Design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Block size, 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Associativity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2432050" y="4375150"/>
            <a:ext cx="2044700" cy="5207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2832100" y="4518025"/>
            <a:ext cx="11430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L1 Cache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063750" y="3219450"/>
            <a:ext cx="3327400" cy="8763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3009900" y="3451225"/>
            <a:ext cx="11430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L2 Cache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1714500" y="2228850"/>
            <a:ext cx="4210050" cy="825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3276600" y="2498725"/>
            <a:ext cx="812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DRAM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714500" y="1619250"/>
            <a:ext cx="5861050" cy="431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3200400" y="1698625"/>
            <a:ext cx="18034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Disks and Tape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511800" y="3235325"/>
            <a:ext cx="13716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Coherence,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Bandwidth,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Latency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5943600" y="2257425"/>
            <a:ext cx="27178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Emerging Technologies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Interleaving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7632700" y="1711325"/>
            <a:ext cx="685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RAID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60325" y="1347788"/>
            <a:ext cx="1654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rgbClr val="0000FF"/>
                </a:solidFill>
                <a:latin typeface="Comic Sans MS" pitchFamily="66" charset="0"/>
              </a:rPr>
              <a:t>Input/Output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rgbClr val="0000FF"/>
                </a:solidFill>
                <a:latin typeface="Comic Sans MS" pitchFamily="66" charset="0"/>
              </a:rPr>
              <a:t>and Storage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88925" y="3328988"/>
            <a:ext cx="1274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rgbClr val="0000FF"/>
                </a:solidFill>
                <a:latin typeface="Comic Sans MS" pitchFamily="66" charset="0"/>
              </a:rPr>
              <a:t>Memory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rgbClr val="0000FF"/>
                </a:solidFill>
                <a:latin typeface="Comic Sans MS" pitchFamily="66" charset="0"/>
              </a:rPr>
              <a:t>Hierarchy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V="1">
            <a:off x="838200" y="20574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838200" y="39624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304800" y="5394325"/>
            <a:ext cx="1431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rgbClr val="0000FF"/>
                </a:solidFill>
                <a:latin typeface="Comic Sans MS" pitchFamily="66" charset="0"/>
              </a:rPr>
              <a:t>Processor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rgbClr val="0000FF"/>
                </a:solidFill>
                <a:latin typeface="Comic Sans MS" pitchFamily="66" charset="0"/>
              </a:rPr>
              <a:t>  Design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4708525" y="5157788"/>
            <a:ext cx="320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Addressing modes, formats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4149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type="title"/>
          </p:nvPr>
        </p:nvSpPr>
        <p:spPr>
          <a:xfrm>
            <a:off x="992981" y="304800"/>
            <a:ext cx="7234238" cy="377825"/>
          </a:xfrm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Computer Architecture Topics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289550" y="2165350"/>
            <a:ext cx="330200" cy="3159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M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5448300" y="246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104900" y="2768600"/>
            <a:ext cx="4648200" cy="8382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413000" y="3098800"/>
            <a:ext cx="28067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Interconnection Network</a:t>
            </a:r>
          </a:p>
        </p:txBody>
      </p:sp>
      <p:sp useBgFill="1">
        <p:nvSpPr>
          <p:cNvPr id="24584" name="Rectangle 8"/>
          <p:cNvSpPr>
            <a:spLocks noChangeArrowheads="1"/>
          </p:cNvSpPr>
          <p:nvPr/>
        </p:nvSpPr>
        <p:spPr bwMode="auto">
          <a:xfrm>
            <a:off x="1708150" y="3079750"/>
            <a:ext cx="292100" cy="315913"/>
          </a:xfrm>
          <a:prstGeom prst="rect">
            <a:avLst/>
          </a:prstGeom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S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2019300" y="29210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 flipV="1">
            <a:off x="1562100" y="29210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H="1">
            <a:off x="1562100" y="33782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2019300" y="33782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908550" y="2165350"/>
            <a:ext cx="292100" cy="3159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P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067300" y="246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4451350" y="2165350"/>
            <a:ext cx="330200" cy="3159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M</a:t>
            </a: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4610100" y="246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4070350" y="2165350"/>
            <a:ext cx="292100" cy="3159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P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4229100" y="246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2470150" y="2165350"/>
            <a:ext cx="330200" cy="3159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M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2628900" y="246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2089150" y="2165350"/>
            <a:ext cx="292100" cy="3159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P</a:t>
            </a:r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2247900" y="246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631950" y="2165350"/>
            <a:ext cx="330200" cy="3159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M</a:t>
            </a:r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1790700" y="246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1250950" y="2165350"/>
            <a:ext cx="292100" cy="3159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P</a:t>
            </a: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1409700" y="2463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3175000" y="2336800"/>
            <a:ext cx="52863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° ° °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774700" y="4457700"/>
            <a:ext cx="773112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Arial" charset="0"/>
              </a:rPr>
              <a:t>Topologies, Routing, Bandwidth, Latency, Reliability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5816600" y="3009900"/>
            <a:ext cx="285432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Arial" charset="0"/>
              </a:rPr>
              <a:t>Network Interfaces</a:t>
            </a: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5816600" y="1879600"/>
            <a:ext cx="26685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Arial" charset="0"/>
              </a:rPr>
              <a:t>Shared Memory,</a:t>
            </a:r>
          </a:p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Arial" charset="0"/>
              </a:rPr>
              <a:t>Message Passing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685800" y="1066800"/>
            <a:ext cx="767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Comic Sans MS" pitchFamily="66" charset="0"/>
              </a:rPr>
              <a:t>Multi-cores, Multiprocessors Networks and Interconnections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583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0" y="1447800"/>
            <a:ext cx="7315200" cy="4770438"/>
            <a:chOff x="480" y="864"/>
            <a:chExt cx="4608" cy="3005"/>
          </a:xfrm>
        </p:grpSpPr>
        <p:sp>
          <p:nvSpPr>
            <p:cNvPr id="25678" name="Rectangle 3"/>
            <p:cNvSpPr>
              <a:spLocks noChangeArrowheads="1"/>
            </p:cNvSpPr>
            <p:nvPr/>
          </p:nvSpPr>
          <p:spPr bwMode="auto">
            <a:xfrm>
              <a:off x="1440" y="864"/>
              <a:ext cx="3648" cy="259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679" name="Line 4"/>
            <p:cNvSpPr>
              <a:spLocks noChangeShapeType="1"/>
            </p:cNvSpPr>
            <p:nvPr/>
          </p:nvSpPr>
          <p:spPr bwMode="auto">
            <a:xfrm>
              <a:off x="1440" y="3456"/>
              <a:ext cx="3600" cy="0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80" name="Line 5"/>
            <p:cNvSpPr>
              <a:spLocks noChangeShapeType="1"/>
            </p:cNvSpPr>
            <p:nvPr/>
          </p:nvSpPr>
          <p:spPr bwMode="auto">
            <a:xfrm flipV="1">
              <a:off x="1440" y="864"/>
              <a:ext cx="0" cy="2592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81" name="Line 6"/>
            <p:cNvSpPr>
              <a:spLocks noChangeShapeType="1"/>
            </p:cNvSpPr>
            <p:nvPr/>
          </p:nvSpPr>
          <p:spPr bwMode="auto">
            <a:xfrm>
              <a:off x="1728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82" name="Line 7"/>
            <p:cNvSpPr>
              <a:spLocks noChangeShapeType="1"/>
            </p:cNvSpPr>
            <p:nvPr/>
          </p:nvSpPr>
          <p:spPr bwMode="auto">
            <a:xfrm>
              <a:off x="2016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83" name="Line 8"/>
            <p:cNvSpPr>
              <a:spLocks noChangeShapeType="1"/>
            </p:cNvSpPr>
            <p:nvPr/>
          </p:nvSpPr>
          <p:spPr bwMode="auto">
            <a:xfrm>
              <a:off x="2304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84" name="Line 9"/>
            <p:cNvSpPr>
              <a:spLocks noChangeShapeType="1"/>
            </p:cNvSpPr>
            <p:nvPr/>
          </p:nvSpPr>
          <p:spPr bwMode="auto">
            <a:xfrm>
              <a:off x="2592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85" name="Line 10"/>
            <p:cNvSpPr>
              <a:spLocks noChangeShapeType="1"/>
            </p:cNvSpPr>
            <p:nvPr/>
          </p:nvSpPr>
          <p:spPr bwMode="auto">
            <a:xfrm>
              <a:off x="2880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86" name="Line 11"/>
            <p:cNvSpPr>
              <a:spLocks noChangeShapeType="1"/>
            </p:cNvSpPr>
            <p:nvPr/>
          </p:nvSpPr>
          <p:spPr bwMode="auto">
            <a:xfrm>
              <a:off x="3168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87" name="Line 12"/>
            <p:cNvSpPr>
              <a:spLocks noChangeShapeType="1"/>
            </p:cNvSpPr>
            <p:nvPr/>
          </p:nvSpPr>
          <p:spPr bwMode="auto">
            <a:xfrm>
              <a:off x="3456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88" name="Line 13"/>
            <p:cNvSpPr>
              <a:spLocks noChangeShapeType="1"/>
            </p:cNvSpPr>
            <p:nvPr/>
          </p:nvSpPr>
          <p:spPr bwMode="auto">
            <a:xfrm>
              <a:off x="3744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89" name="Line 14"/>
            <p:cNvSpPr>
              <a:spLocks noChangeShapeType="1"/>
            </p:cNvSpPr>
            <p:nvPr/>
          </p:nvSpPr>
          <p:spPr bwMode="auto">
            <a:xfrm>
              <a:off x="4032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90" name="Line 15"/>
            <p:cNvSpPr>
              <a:spLocks noChangeShapeType="1"/>
            </p:cNvSpPr>
            <p:nvPr/>
          </p:nvSpPr>
          <p:spPr bwMode="auto">
            <a:xfrm>
              <a:off x="4320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91" name="Line 16"/>
            <p:cNvSpPr>
              <a:spLocks noChangeShapeType="1"/>
            </p:cNvSpPr>
            <p:nvPr/>
          </p:nvSpPr>
          <p:spPr bwMode="auto">
            <a:xfrm>
              <a:off x="4608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92" name="Line 17"/>
            <p:cNvSpPr>
              <a:spLocks noChangeShapeType="1"/>
            </p:cNvSpPr>
            <p:nvPr/>
          </p:nvSpPr>
          <p:spPr bwMode="auto">
            <a:xfrm>
              <a:off x="4896" y="3360"/>
              <a:ext cx="0" cy="192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93" name="Line 18"/>
            <p:cNvSpPr>
              <a:spLocks noChangeShapeType="1"/>
            </p:cNvSpPr>
            <p:nvPr/>
          </p:nvSpPr>
          <p:spPr bwMode="auto">
            <a:xfrm>
              <a:off x="1296" y="3024"/>
              <a:ext cx="288" cy="0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94" name="Line 19"/>
            <p:cNvSpPr>
              <a:spLocks noChangeShapeType="1"/>
            </p:cNvSpPr>
            <p:nvPr/>
          </p:nvSpPr>
          <p:spPr bwMode="auto">
            <a:xfrm>
              <a:off x="1296" y="2400"/>
              <a:ext cx="288" cy="0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95" name="Line 20"/>
            <p:cNvSpPr>
              <a:spLocks noChangeShapeType="1"/>
            </p:cNvSpPr>
            <p:nvPr/>
          </p:nvSpPr>
          <p:spPr bwMode="auto">
            <a:xfrm>
              <a:off x="1296" y="1728"/>
              <a:ext cx="288" cy="0"/>
            </a:xfrm>
            <a:prstGeom prst="line">
              <a:avLst/>
            </a:prstGeom>
            <a:noFill/>
            <a:ln w="28575" cap="sq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696" name="Text Box 21"/>
            <p:cNvSpPr txBox="1">
              <a:spLocks noChangeArrowheads="1"/>
            </p:cNvSpPr>
            <p:nvPr/>
          </p:nvSpPr>
          <p:spPr bwMode="auto">
            <a:xfrm>
              <a:off x="1056" y="2304"/>
              <a:ext cx="1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800" b="1">
                  <a:solidFill>
                    <a:srgbClr val="CC33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25697" name="Text Box 22"/>
            <p:cNvSpPr txBox="1">
              <a:spLocks noChangeArrowheads="1"/>
            </p:cNvSpPr>
            <p:nvPr/>
          </p:nvSpPr>
          <p:spPr bwMode="auto">
            <a:xfrm>
              <a:off x="1056" y="1632"/>
              <a:ext cx="2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800" b="1">
                  <a:solidFill>
                    <a:srgbClr val="CC3300"/>
                  </a:solidFill>
                  <a:latin typeface="Arial" charset="0"/>
                </a:rPr>
                <a:t>100</a:t>
              </a:r>
            </a:p>
          </p:txBody>
        </p:sp>
        <p:sp>
          <p:nvSpPr>
            <p:cNvPr id="25698" name="Text Box 23"/>
            <p:cNvSpPr txBox="1">
              <a:spLocks noChangeArrowheads="1"/>
            </p:cNvSpPr>
            <p:nvPr/>
          </p:nvSpPr>
          <p:spPr bwMode="auto">
            <a:xfrm>
              <a:off x="1104" y="2928"/>
              <a:ext cx="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800" b="1">
                  <a:solidFill>
                    <a:srgbClr val="CC33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5699" name="Text Box 24"/>
            <p:cNvSpPr txBox="1">
              <a:spLocks noChangeArrowheads="1"/>
            </p:cNvSpPr>
            <p:nvPr/>
          </p:nvSpPr>
          <p:spPr bwMode="auto">
            <a:xfrm>
              <a:off x="1584" y="3696"/>
              <a:ext cx="3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800" b="1">
                  <a:solidFill>
                    <a:srgbClr val="CC3300"/>
                  </a:solidFill>
                  <a:latin typeface="Arial" charset="0"/>
                </a:rPr>
                <a:t>2003</a:t>
              </a:r>
            </a:p>
          </p:txBody>
        </p:sp>
        <p:sp>
          <p:nvSpPr>
            <p:cNvPr id="25700" name="Text Box 25"/>
            <p:cNvSpPr txBox="1">
              <a:spLocks noChangeArrowheads="1"/>
            </p:cNvSpPr>
            <p:nvPr/>
          </p:nvSpPr>
          <p:spPr bwMode="auto">
            <a:xfrm>
              <a:off x="2160" y="3696"/>
              <a:ext cx="3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800" b="1">
                  <a:solidFill>
                    <a:srgbClr val="CC3300"/>
                  </a:solidFill>
                  <a:latin typeface="Arial" charset="0"/>
                </a:rPr>
                <a:t>2005</a:t>
              </a:r>
            </a:p>
          </p:txBody>
        </p:sp>
        <p:sp>
          <p:nvSpPr>
            <p:cNvPr id="25701" name="Text Box 26"/>
            <p:cNvSpPr txBox="1">
              <a:spLocks noChangeArrowheads="1"/>
            </p:cNvSpPr>
            <p:nvPr/>
          </p:nvSpPr>
          <p:spPr bwMode="auto">
            <a:xfrm>
              <a:off x="2736" y="3696"/>
              <a:ext cx="3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800" b="1">
                  <a:solidFill>
                    <a:srgbClr val="CC3300"/>
                  </a:solidFill>
                  <a:latin typeface="Arial" charset="0"/>
                </a:rPr>
                <a:t>2007</a:t>
              </a:r>
            </a:p>
          </p:txBody>
        </p:sp>
        <p:sp>
          <p:nvSpPr>
            <p:cNvPr id="25702" name="Text Box 27"/>
            <p:cNvSpPr txBox="1">
              <a:spLocks noChangeArrowheads="1"/>
            </p:cNvSpPr>
            <p:nvPr/>
          </p:nvSpPr>
          <p:spPr bwMode="auto">
            <a:xfrm>
              <a:off x="3312" y="3696"/>
              <a:ext cx="3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800" b="1">
                  <a:solidFill>
                    <a:srgbClr val="CC3300"/>
                  </a:solidFill>
                  <a:latin typeface="Arial" charset="0"/>
                </a:rPr>
                <a:t>2009</a:t>
              </a:r>
            </a:p>
          </p:txBody>
        </p:sp>
        <p:sp>
          <p:nvSpPr>
            <p:cNvPr id="25703" name="Text Box 28"/>
            <p:cNvSpPr txBox="1">
              <a:spLocks noChangeArrowheads="1"/>
            </p:cNvSpPr>
            <p:nvPr/>
          </p:nvSpPr>
          <p:spPr bwMode="auto">
            <a:xfrm>
              <a:off x="3888" y="3696"/>
              <a:ext cx="3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800" b="1">
                  <a:solidFill>
                    <a:srgbClr val="CC3300"/>
                  </a:solidFill>
                  <a:latin typeface="Arial" charset="0"/>
                </a:rPr>
                <a:t>2011</a:t>
              </a:r>
            </a:p>
          </p:txBody>
        </p:sp>
        <p:sp>
          <p:nvSpPr>
            <p:cNvPr id="25704" name="Text Box 29"/>
            <p:cNvSpPr txBox="1">
              <a:spLocks noChangeArrowheads="1"/>
            </p:cNvSpPr>
            <p:nvPr/>
          </p:nvSpPr>
          <p:spPr bwMode="auto">
            <a:xfrm>
              <a:off x="4464" y="3696"/>
              <a:ext cx="3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800" b="1">
                  <a:solidFill>
                    <a:srgbClr val="CC3300"/>
                  </a:solidFill>
                  <a:latin typeface="Arial" charset="0"/>
                </a:rPr>
                <a:t>2013</a:t>
              </a:r>
            </a:p>
          </p:txBody>
        </p:sp>
        <p:sp>
          <p:nvSpPr>
            <p:cNvPr id="25705" name="Line 30"/>
            <p:cNvSpPr>
              <a:spLocks noChangeShapeType="1"/>
            </p:cNvSpPr>
            <p:nvPr/>
          </p:nvSpPr>
          <p:spPr bwMode="auto">
            <a:xfrm>
              <a:off x="1728" y="3024"/>
              <a:ext cx="864" cy="0"/>
            </a:xfrm>
            <a:prstGeom prst="line">
              <a:avLst/>
            </a:prstGeom>
            <a:noFill/>
            <a:ln w="38100" cap="sq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706" name="Line 31"/>
            <p:cNvSpPr>
              <a:spLocks noChangeShapeType="1"/>
            </p:cNvSpPr>
            <p:nvPr/>
          </p:nvSpPr>
          <p:spPr bwMode="auto">
            <a:xfrm flipV="1">
              <a:off x="2352" y="2112"/>
              <a:ext cx="1968" cy="768"/>
            </a:xfrm>
            <a:prstGeom prst="line">
              <a:avLst/>
            </a:prstGeom>
            <a:noFill/>
            <a:ln w="38100" cap="sq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707" name="Line 32"/>
            <p:cNvSpPr>
              <a:spLocks noChangeShapeType="1"/>
            </p:cNvSpPr>
            <p:nvPr/>
          </p:nvSpPr>
          <p:spPr bwMode="auto">
            <a:xfrm flipV="1">
              <a:off x="3744" y="1296"/>
              <a:ext cx="1152" cy="816"/>
            </a:xfrm>
            <a:prstGeom prst="line">
              <a:avLst/>
            </a:prstGeom>
            <a:noFill/>
            <a:ln w="38100" cap="sq">
              <a:solidFill>
                <a:srgbClr val="00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708" name="Text Box 33"/>
            <p:cNvSpPr txBox="1">
              <a:spLocks noChangeArrowheads="1"/>
            </p:cNvSpPr>
            <p:nvPr/>
          </p:nvSpPr>
          <p:spPr bwMode="auto">
            <a:xfrm>
              <a:off x="480" y="2544"/>
              <a:ext cx="889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600" b="1" dirty="0">
                  <a:solidFill>
                    <a:schemeClr val="tx1"/>
                  </a:solidFill>
                  <a:latin typeface="Arial" charset="0"/>
                </a:rPr>
                <a:t>Increasing HW</a:t>
              </a:r>
            </a:p>
            <a:p>
              <a:pPr algn="ctr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600" b="1" dirty="0">
                  <a:solidFill>
                    <a:schemeClr val="tx1"/>
                  </a:solidFill>
                  <a:latin typeface="Arial" charset="0"/>
                </a:rPr>
                <a:t>t</a:t>
              </a:r>
              <a:r>
                <a:rPr kumimoji="1" lang="en-US" sz="1600" b="1" dirty="0" smtClean="0">
                  <a:solidFill>
                    <a:schemeClr val="tx1"/>
                  </a:solidFill>
                  <a:latin typeface="Arial" charset="0"/>
                </a:rPr>
                <a:t>hreads</a:t>
              </a:r>
              <a:endParaRPr kumimoji="1" lang="en-US" sz="1600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5709" name="Text Box 34"/>
            <p:cNvSpPr txBox="1">
              <a:spLocks noChangeArrowheads="1"/>
            </p:cNvSpPr>
            <p:nvPr/>
          </p:nvSpPr>
          <p:spPr bwMode="auto">
            <a:xfrm>
              <a:off x="1920" y="2751"/>
              <a:ext cx="17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600" b="1">
                  <a:solidFill>
                    <a:srgbClr val="CC3300"/>
                  </a:solidFill>
                  <a:latin typeface="Arial" charset="0"/>
                </a:rPr>
                <a:t>HT</a:t>
              </a:r>
            </a:p>
          </p:txBody>
        </p:sp>
        <p:sp>
          <p:nvSpPr>
            <p:cNvPr id="25710" name="Text Box 35"/>
            <p:cNvSpPr txBox="1">
              <a:spLocks noChangeArrowheads="1"/>
            </p:cNvSpPr>
            <p:nvPr/>
          </p:nvSpPr>
          <p:spPr bwMode="auto">
            <a:xfrm>
              <a:off x="2064" y="1968"/>
              <a:ext cx="1139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600" b="1">
                  <a:solidFill>
                    <a:srgbClr val="CC3300"/>
                  </a:solidFill>
                  <a:latin typeface="Arial" charset="0"/>
                </a:rPr>
                <a:t>Multi-core Era</a:t>
              </a:r>
            </a:p>
            <a:p>
              <a:pPr algn="ctr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600" b="1">
                  <a:solidFill>
                    <a:schemeClr val="hlink"/>
                  </a:solidFill>
                  <a:latin typeface="Arial" charset="0"/>
                </a:rPr>
                <a:t>Scalar and Parallel</a:t>
              </a:r>
            </a:p>
            <a:p>
              <a:pPr algn="ctr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600" b="1">
                  <a:solidFill>
                    <a:schemeClr val="hlink"/>
                  </a:solidFill>
                  <a:latin typeface="Arial" charset="0"/>
                </a:rPr>
                <a:t>Applications</a:t>
              </a:r>
            </a:p>
          </p:txBody>
        </p:sp>
        <p:sp>
          <p:nvSpPr>
            <p:cNvPr id="25711" name="Text Box 36"/>
            <p:cNvSpPr txBox="1">
              <a:spLocks noChangeArrowheads="1"/>
            </p:cNvSpPr>
            <p:nvPr/>
          </p:nvSpPr>
          <p:spPr bwMode="auto">
            <a:xfrm>
              <a:off x="3168" y="1152"/>
              <a:ext cx="1097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600" b="1">
                  <a:solidFill>
                    <a:srgbClr val="CC3300"/>
                  </a:solidFill>
                  <a:latin typeface="Arial" charset="0"/>
                </a:rPr>
                <a:t>Many-core Era</a:t>
              </a:r>
            </a:p>
            <a:p>
              <a:pPr algn="ctr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600" b="1">
                  <a:solidFill>
                    <a:schemeClr val="hlink"/>
                  </a:solidFill>
                  <a:latin typeface="Arial" charset="0"/>
                </a:rPr>
                <a:t>Massively Parallel</a:t>
              </a:r>
            </a:p>
            <a:p>
              <a:pPr algn="ctr">
                <a:lnSpc>
                  <a:spcPct val="10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1" lang="en-US" sz="1600" b="1">
                  <a:solidFill>
                    <a:schemeClr val="hlink"/>
                  </a:solidFill>
                  <a:latin typeface="Arial" charset="0"/>
                </a:rPr>
                <a:t>Applications</a:t>
              </a:r>
            </a:p>
          </p:txBody>
        </p:sp>
        <p:sp>
          <p:nvSpPr>
            <p:cNvPr id="25712" name="AutoShape 37"/>
            <p:cNvSpPr>
              <a:spLocks noChangeArrowheads="1"/>
            </p:cNvSpPr>
            <p:nvPr/>
          </p:nvSpPr>
          <p:spPr bwMode="auto">
            <a:xfrm>
              <a:off x="720" y="1776"/>
              <a:ext cx="192" cy="624"/>
            </a:xfrm>
            <a:prstGeom prst="upArrow">
              <a:avLst>
                <a:gd name="adj1" fmla="val 50000"/>
                <a:gd name="adj2" fmla="val 81250"/>
              </a:avLst>
            </a:prstGeom>
            <a:solidFill>
              <a:srgbClr val="FFFFCC"/>
            </a:solidFill>
            <a:ln w="12700" cap="sq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25603" name="Group 38"/>
          <p:cNvGrpSpPr>
            <a:grpSpLocks/>
          </p:cNvGrpSpPr>
          <p:nvPr/>
        </p:nvGrpSpPr>
        <p:grpSpPr bwMode="auto">
          <a:xfrm>
            <a:off x="1905000" y="4876800"/>
            <a:ext cx="914400" cy="609600"/>
            <a:chOff x="384" y="3072"/>
            <a:chExt cx="864" cy="768"/>
          </a:xfrm>
        </p:grpSpPr>
        <p:sp>
          <p:nvSpPr>
            <p:cNvPr id="25676" name="AutoShape 39"/>
            <p:cNvSpPr>
              <a:spLocks noChangeArrowheads="1"/>
            </p:cNvSpPr>
            <p:nvPr/>
          </p:nvSpPr>
          <p:spPr bwMode="auto">
            <a:xfrm>
              <a:off x="384" y="3072"/>
              <a:ext cx="864" cy="768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677" name="Line 40"/>
            <p:cNvSpPr>
              <a:spLocks noChangeShapeType="1"/>
            </p:cNvSpPr>
            <p:nvPr/>
          </p:nvSpPr>
          <p:spPr bwMode="auto">
            <a:xfrm flipV="1">
              <a:off x="480" y="3168"/>
              <a:ext cx="672" cy="576"/>
            </a:xfrm>
            <a:prstGeom prst="line">
              <a:avLst/>
            </a:prstGeom>
            <a:noFill/>
            <a:ln w="76200" cap="sq">
              <a:solidFill>
                <a:srgbClr val="CC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5604" name="Group 41"/>
          <p:cNvGrpSpPr>
            <a:grpSpLocks/>
          </p:cNvGrpSpPr>
          <p:nvPr/>
        </p:nvGrpSpPr>
        <p:grpSpPr bwMode="auto">
          <a:xfrm>
            <a:off x="2819400" y="4267200"/>
            <a:ext cx="1371600" cy="533400"/>
            <a:chOff x="1536" y="2832"/>
            <a:chExt cx="1248" cy="576"/>
          </a:xfrm>
        </p:grpSpPr>
        <p:sp>
          <p:nvSpPr>
            <p:cNvPr id="25673" name="AutoShape 42"/>
            <p:cNvSpPr>
              <a:spLocks noChangeArrowheads="1"/>
            </p:cNvSpPr>
            <p:nvPr/>
          </p:nvSpPr>
          <p:spPr bwMode="auto">
            <a:xfrm>
              <a:off x="1536" y="2832"/>
              <a:ext cx="1248" cy="576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674" name="AutoShape 43"/>
            <p:cNvSpPr>
              <a:spLocks noChangeArrowheads="1"/>
            </p:cNvSpPr>
            <p:nvPr/>
          </p:nvSpPr>
          <p:spPr bwMode="auto">
            <a:xfrm>
              <a:off x="1632" y="2928"/>
              <a:ext cx="528" cy="432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675" name="AutoShape 44"/>
            <p:cNvSpPr>
              <a:spLocks noChangeArrowheads="1"/>
            </p:cNvSpPr>
            <p:nvPr/>
          </p:nvSpPr>
          <p:spPr bwMode="auto">
            <a:xfrm>
              <a:off x="2160" y="2928"/>
              <a:ext cx="528" cy="432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25605" name="Group 45"/>
          <p:cNvGrpSpPr>
            <a:grpSpLocks/>
          </p:cNvGrpSpPr>
          <p:nvPr/>
        </p:nvGrpSpPr>
        <p:grpSpPr bwMode="auto">
          <a:xfrm>
            <a:off x="4724400" y="3733800"/>
            <a:ext cx="1828800" cy="762000"/>
            <a:chOff x="3600" y="2784"/>
            <a:chExt cx="864" cy="768"/>
          </a:xfrm>
        </p:grpSpPr>
        <p:sp>
          <p:nvSpPr>
            <p:cNvPr id="25667" name="AutoShape 46"/>
            <p:cNvSpPr>
              <a:spLocks noChangeArrowheads="1"/>
            </p:cNvSpPr>
            <p:nvPr/>
          </p:nvSpPr>
          <p:spPr bwMode="auto">
            <a:xfrm>
              <a:off x="3600" y="2784"/>
              <a:ext cx="864" cy="384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668" name="AutoShape 47"/>
            <p:cNvSpPr>
              <a:spLocks noChangeArrowheads="1"/>
            </p:cNvSpPr>
            <p:nvPr/>
          </p:nvSpPr>
          <p:spPr bwMode="auto">
            <a:xfrm>
              <a:off x="4032" y="2832"/>
              <a:ext cx="384" cy="288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669" name="AutoShape 48"/>
            <p:cNvSpPr>
              <a:spLocks noChangeArrowheads="1"/>
            </p:cNvSpPr>
            <p:nvPr/>
          </p:nvSpPr>
          <p:spPr bwMode="auto">
            <a:xfrm>
              <a:off x="3648" y="2832"/>
              <a:ext cx="384" cy="288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670" name="AutoShape 49"/>
            <p:cNvSpPr>
              <a:spLocks noChangeArrowheads="1"/>
            </p:cNvSpPr>
            <p:nvPr/>
          </p:nvSpPr>
          <p:spPr bwMode="auto">
            <a:xfrm>
              <a:off x="3600" y="3168"/>
              <a:ext cx="864" cy="384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671" name="AutoShape 50"/>
            <p:cNvSpPr>
              <a:spLocks noChangeArrowheads="1"/>
            </p:cNvSpPr>
            <p:nvPr/>
          </p:nvSpPr>
          <p:spPr bwMode="auto">
            <a:xfrm>
              <a:off x="4032" y="3216"/>
              <a:ext cx="384" cy="288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25672" name="AutoShape 51"/>
            <p:cNvSpPr>
              <a:spLocks noChangeArrowheads="1"/>
            </p:cNvSpPr>
            <p:nvPr/>
          </p:nvSpPr>
          <p:spPr bwMode="auto">
            <a:xfrm>
              <a:off x="3648" y="3216"/>
              <a:ext cx="384" cy="288"/>
            </a:xfrm>
            <a:prstGeom prst="bevel">
              <a:avLst>
                <a:gd name="adj" fmla="val 12500"/>
              </a:avLst>
            </a:prstGeom>
            <a:solidFill>
              <a:schemeClr val="accent2"/>
            </a:solidFill>
            <a:ln w="12700" cap="sq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</p:grpSp>
      <p:grpSp>
        <p:nvGrpSpPr>
          <p:cNvPr id="25606" name="Group 52"/>
          <p:cNvGrpSpPr>
            <a:grpSpLocks/>
          </p:cNvGrpSpPr>
          <p:nvPr/>
        </p:nvGrpSpPr>
        <p:grpSpPr bwMode="auto">
          <a:xfrm>
            <a:off x="6934200" y="2286000"/>
            <a:ext cx="1828800" cy="762000"/>
            <a:chOff x="1968" y="768"/>
            <a:chExt cx="2448" cy="960"/>
          </a:xfrm>
        </p:grpSpPr>
        <p:grpSp>
          <p:nvGrpSpPr>
            <p:cNvPr id="25609" name="Group 53"/>
            <p:cNvGrpSpPr>
              <a:grpSpLocks/>
            </p:cNvGrpSpPr>
            <p:nvPr/>
          </p:nvGrpSpPr>
          <p:grpSpPr bwMode="auto">
            <a:xfrm>
              <a:off x="1968" y="768"/>
              <a:ext cx="1248" cy="960"/>
              <a:chOff x="2544" y="912"/>
              <a:chExt cx="1248" cy="960"/>
            </a:xfrm>
          </p:grpSpPr>
          <p:grpSp>
            <p:nvGrpSpPr>
              <p:cNvPr id="25639" name="Group 54"/>
              <p:cNvGrpSpPr>
                <a:grpSpLocks/>
              </p:cNvGrpSpPr>
              <p:nvPr/>
            </p:nvGrpSpPr>
            <p:grpSpPr bwMode="auto">
              <a:xfrm>
                <a:off x="2544" y="912"/>
                <a:ext cx="672" cy="480"/>
                <a:chOff x="3600" y="2784"/>
                <a:chExt cx="864" cy="768"/>
              </a:xfrm>
            </p:grpSpPr>
            <p:sp>
              <p:nvSpPr>
                <p:cNvPr id="25661" name="AutoShape 55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864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62" name="AutoShape 56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63" name="AutoShape 57"/>
                <p:cNvSpPr>
                  <a:spLocks noChangeArrowheads="1"/>
                </p:cNvSpPr>
                <p:nvPr/>
              </p:nvSpPr>
              <p:spPr bwMode="auto">
                <a:xfrm>
                  <a:off x="3648" y="2832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64" name="AutoShape 58"/>
                <p:cNvSpPr>
                  <a:spLocks noChangeArrowheads="1"/>
                </p:cNvSpPr>
                <p:nvPr/>
              </p:nvSpPr>
              <p:spPr bwMode="auto">
                <a:xfrm>
                  <a:off x="3600" y="3168"/>
                  <a:ext cx="864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65" name="AutoShape 59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66" name="AutoShape 60"/>
                <p:cNvSpPr>
                  <a:spLocks noChangeArrowheads="1"/>
                </p:cNvSpPr>
                <p:nvPr/>
              </p:nvSpPr>
              <p:spPr bwMode="auto">
                <a:xfrm>
                  <a:off x="3648" y="3216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640" name="Group 61"/>
              <p:cNvGrpSpPr>
                <a:grpSpLocks/>
              </p:cNvGrpSpPr>
              <p:nvPr/>
            </p:nvGrpSpPr>
            <p:grpSpPr bwMode="auto">
              <a:xfrm>
                <a:off x="3120" y="912"/>
                <a:ext cx="672" cy="480"/>
                <a:chOff x="3600" y="2784"/>
                <a:chExt cx="864" cy="768"/>
              </a:xfrm>
            </p:grpSpPr>
            <p:sp>
              <p:nvSpPr>
                <p:cNvPr id="25655" name="AutoShape 62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864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6" name="AutoShape 63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7" name="AutoShape 64"/>
                <p:cNvSpPr>
                  <a:spLocks noChangeArrowheads="1"/>
                </p:cNvSpPr>
                <p:nvPr/>
              </p:nvSpPr>
              <p:spPr bwMode="auto">
                <a:xfrm>
                  <a:off x="3648" y="2832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8" name="AutoShape 65"/>
                <p:cNvSpPr>
                  <a:spLocks noChangeArrowheads="1"/>
                </p:cNvSpPr>
                <p:nvPr/>
              </p:nvSpPr>
              <p:spPr bwMode="auto">
                <a:xfrm>
                  <a:off x="3600" y="3168"/>
                  <a:ext cx="864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9" name="AutoShape 66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60" name="AutoShape 67"/>
                <p:cNvSpPr>
                  <a:spLocks noChangeArrowheads="1"/>
                </p:cNvSpPr>
                <p:nvPr/>
              </p:nvSpPr>
              <p:spPr bwMode="auto">
                <a:xfrm>
                  <a:off x="3648" y="3216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641" name="Group 68"/>
              <p:cNvGrpSpPr>
                <a:grpSpLocks/>
              </p:cNvGrpSpPr>
              <p:nvPr/>
            </p:nvGrpSpPr>
            <p:grpSpPr bwMode="auto">
              <a:xfrm>
                <a:off x="2544" y="1392"/>
                <a:ext cx="672" cy="480"/>
                <a:chOff x="3600" y="2784"/>
                <a:chExt cx="864" cy="768"/>
              </a:xfrm>
            </p:grpSpPr>
            <p:sp>
              <p:nvSpPr>
                <p:cNvPr id="25649" name="AutoShape 69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864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0" name="AutoShape 70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1" name="AutoShape 71"/>
                <p:cNvSpPr>
                  <a:spLocks noChangeArrowheads="1"/>
                </p:cNvSpPr>
                <p:nvPr/>
              </p:nvSpPr>
              <p:spPr bwMode="auto">
                <a:xfrm>
                  <a:off x="3648" y="2832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2" name="AutoShape 72"/>
                <p:cNvSpPr>
                  <a:spLocks noChangeArrowheads="1"/>
                </p:cNvSpPr>
                <p:nvPr/>
              </p:nvSpPr>
              <p:spPr bwMode="auto">
                <a:xfrm>
                  <a:off x="3600" y="3168"/>
                  <a:ext cx="864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3" name="AutoShape 73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54" name="AutoShape 74"/>
                <p:cNvSpPr>
                  <a:spLocks noChangeArrowheads="1"/>
                </p:cNvSpPr>
                <p:nvPr/>
              </p:nvSpPr>
              <p:spPr bwMode="auto">
                <a:xfrm>
                  <a:off x="3648" y="3216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642" name="Group 75"/>
              <p:cNvGrpSpPr>
                <a:grpSpLocks/>
              </p:cNvGrpSpPr>
              <p:nvPr/>
            </p:nvGrpSpPr>
            <p:grpSpPr bwMode="auto">
              <a:xfrm>
                <a:off x="3120" y="1392"/>
                <a:ext cx="672" cy="480"/>
                <a:chOff x="3600" y="2784"/>
                <a:chExt cx="864" cy="768"/>
              </a:xfrm>
            </p:grpSpPr>
            <p:sp>
              <p:nvSpPr>
                <p:cNvPr id="25643" name="AutoShape 76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864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44" name="AutoShape 77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45" name="AutoShape 78"/>
                <p:cNvSpPr>
                  <a:spLocks noChangeArrowheads="1"/>
                </p:cNvSpPr>
                <p:nvPr/>
              </p:nvSpPr>
              <p:spPr bwMode="auto">
                <a:xfrm>
                  <a:off x="3648" y="2832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46" name="AutoShape 79"/>
                <p:cNvSpPr>
                  <a:spLocks noChangeArrowheads="1"/>
                </p:cNvSpPr>
                <p:nvPr/>
              </p:nvSpPr>
              <p:spPr bwMode="auto">
                <a:xfrm>
                  <a:off x="3600" y="3168"/>
                  <a:ext cx="864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47" name="AutoShape 80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48" name="AutoShape 81"/>
                <p:cNvSpPr>
                  <a:spLocks noChangeArrowheads="1"/>
                </p:cNvSpPr>
                <p:nvPr/>
              </p:nvSpPr>
              <p:spPr bwMode="auto">
                <a:xfrm>
                  <a:off x="3648" y="3216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610" name="Group 82"/>
            <p:cNvGrpSpPr>
              <a:grpSpLocks/>
            </p:cNvGrpSpPr>
            <p:nvPr/>
          </p:nvGrpSpPr>
          <p:grpSpPr bwMode="auto">
            <a:xfrm>
              <a:off x="3168" y="768"/>
              <a:ext cx="1248" cy="960"/>
              <a:chOff x="2544" y="912"/>
              <a:chExt cx="1248" cy="960"/>
            </a:xfrm>
          </p:grpSpPr>
          <p:grpSp>
            <p:nvGrpSpPr>
              <p:cNvPr id="25611" name="Group 83"/>
              <p:cNvGrpSpPr>
                <a:grpSpLocks/>
              </p:cNvGrpSpPr>
              <p:nvPr/>
            </p:nvGrpSpPr>
            <p:grpSpPr bwMode="auto">
              <a:xfrm>
                <a:off x="2544" y="912"/>
                <a:ext cx="672" cy="480"/>
                <a:chOff x="3600" y="2784"/>
                <a:chExt cx="864" cy="768"/>
              </a:xfrm>
            </p:grpSpPr>
            <p:sp>
              <p:nvSpPr>
                <p:cNvPr id="25633" name="AutoShape 84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864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4" name="AutoShape 85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5" name="AutoShape 86"/>
                <p:cNvSpPr>
                  <a:spLocks noChangeArrowheads="1"/>
                </p:cNvSpPr>
                <p:nvPr/>
              </p:nvSpPr>
              <p:spPr bwMode="auto">
                <a:xfrm>
                  <a:off x="3648" y="2832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6" name="AutoShape 87"/>
                <p:cNvSpPr>
                  <a:spLocks noChangeArrowheads="1"/>
                </p:cNvSpPr>
                <p:nvPr/>
              </p:nvSpPr>
              <p:spPr bwMode="auto">
                <a:xfrm>
                  <a:off x="3600" y="3168"/>
                  <a:ext cx="864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7" name="AutoShape 88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8" name="AutoShape 89"/>
                <p:cNvSpPr>
                  <a:spLocks noChangeArrowheads="1"/>
                </p:cNvSpPr>
                <p:nvPr/>
              </p:nvSpPr>
              <p:spPr bwMode="auto">
                <a:xfrm>
                  <a:off x="3648" y="3216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612" name="Group 90"/>
              <p:cNvGrpSpPr>
                <a:grpSpLocks/>
              </p:cNvGrpSpPr>
              <p:nvPr/>
            </p:nvGrpSpPr>
            <p:grpSpPr bwMode="auto">
              <a:xfrm>
                <a:off x="3120" y="912"/>
                <a:ext cx="672" cy="480"/>
                <a:chOff x="3600" y="2784"/>
                <a:chExt cx="864" cy="768"/>
              </a:xfrm>
            </p:grpSpPr>
            <p:sp>
              <p:nvSpPr>
                <p:cNvPr id="25627" name="AutoShape 91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864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28" name="AutoShape 92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29" name="AutoShape 93"/>
                <p:cNvSpPr>
                  <a:spLocks noChangeArrowheads="1"/>
                </p:cNvSpPr>
                <p:nvPr/>
              </p:nvSpPr>
              <p:spPr bwMode="auto">
                <a:xfrm>
                  <a:off x="3648" y="2832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0" name="AutoShape 94"/>
                <p:cNvSpPr>
                  <a:spLocks noChangeArrowheads="1"/>
                </p:cNvSpPr>
                <p:nvPr/>
              </p:nvSpPr>
              <p:spPr bwMode="auto">
                <a:xfrm>
                  <a:off x="3600" y="3168"/>
                  <a:ext cx="864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1" name="AutoShape 95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32" name="AutoShape 96"/>
                <p:cNvSpPr>
                  <a:spLocks noChangeArrowheads="1"/>
                </p:cNvSpPr>
                <p:nvPr/>
              </p:nvSpPr>
              <p:spPr bwMode="auto">
                <a:xfrm>
                  <a:off x="3648" y="3216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613" name="Group 97"/>
              <p:cNvGrpSpPr>
                <a:grpSpLocks/>
              </p:cNvGrpSpPr>
              <p:nvPr/>
            </p:nvGrpSpPr>
            <p:grpSpPr bwMode="auto">
              <a:xfrm>
                <a:off x="2544" y="1392"/>
                <a:ext cx="672" cy="480"/>
                <a:chOff x="3600" y="2784"/>
                <a:chExt cx="864" cy="768"/>
              </a:xfrm>
            </p:grpSpPr>
            <p:sp>
              <p:nvSpPr>
                <p:cNvPr id="25621" name="AutoShape 98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864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22" name="AutoShape 99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23" name="AutoShape 100"/>
                <p:cNvSpPr>
                  <a:spLocks noChangeArrowheads="1"/>
                </p:cNvSpPr>
                <p:nvPr/>
              </p:nvSpPr>
              <p:spPr bwMode="auto">
                <a:xfrm>
                  <a:off x="3648" y="2832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24" name="AutoShape 101"/>
                <p:cNvSpPr>
                  <a:spLocks noChangeArrowheads="1"/>
                </p:cNvSpPr>
                <p:nvPr/>
              </p:nvSpPr>
              <p:spPr bwMode="auto">
                <a:xfrm>
                  <a:off x="3600" y="3168"/>
                  <a:ext cx="864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25" name="AutoShape 102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26" name="AutoShape 103"/>
                <p:cNvSpPr>
                  <a:spLocks noChangeArrowheads="1"/>
                </p:cNvSpPr>
                <p:nvPr/>
              </p:nvSpPr>
              <p:spPr bwMode="auto">
                <a:xfrm>
                  <a:off x="3648" y="3216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614" name="Group 104"/>
              <p:cNvGrpSpPr>
                <a:grpSpLocks/>
              </p:cNvGrpSpPr>
              <p:nvPr/>
            </p:nvGrpSpPr>
            <p:grpSpPr bwMode="auto">
              <a:xfrm>
                <a:off x="3120" y="1392"/>
                <a:ext cx="672" cy="480"/>
                <a:chOff x="3600" y="2784"/>
                <a:chExt cx="864" cy="768"/>
              </a:xfrm>
            </p:grpSpPr>
            <p:sp>
              <p:nvSpPr>
                <p:cNvPr id="25615" name="AutoShape 105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864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16" name="AutoShape 106"/>
                <p:cNvSpPr>
                  <a:spLocks noChangeArrowheads="1"/>
                </p:cNvSpPr>
                <p:nvPr/>
              </p:nvSpPr>
              <p:spPr bwMode="auto">
                <a:xfrm>
                  <a:off x="4032" y="2832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17" name="AutoShape 107"/>
                <p:cNvSpPr>
                  <a:spLocks noChangeArrowheads="1"/>
                </p:cNvSpPr>
                <p:nvPr/>
              </p:nvSpPr>
              <p:spPr bwMode="auto">
                <a:xfrm>
                  <a:off x="3648" y="2832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18" name="AutoShape 108"/>
                <p:cNvSpPr>
                  <a:spLocks noChangeArrowheads="1"/>
                </p:cNvSpPr>
                <p:nvPr/>
              </p:nvSpPr>
              <p:spPr bwMode="auto">
                <a:xfrm>
                  <a:off x="3600" y="3168"/>
                  <a:ext cx="864" cy="384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19" name="AutoShape 109"/>
                <p:cNvSpPr>
                  <a:spLocks noChangeArrowheads="1"/>
                </p:cNvSpPr>
                <p:nvPr/>
              </p:nvSpPr>
              <p:spPr bwMode="auto">
                <a:xfrm>
                  <a:off x="4032" y="3216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  <p:sp>
              <p:nvSpPr>
                <p:cNvPr id="25620" name="AutoShape 110"/>
                <p:cNvSpPr>
                  <a:spLocks noChangeArrowheads="1"/>
                </p:cNvSpPr>
                <p:nvPr/>
              </p:nvSpPr>
              <p:spPr bwMode="auto">
                <a:xfrm>
                  <a:off x="3648" y="3216"/>
                  <a:ext cx="384" cy="288"/>
                </a:xfrm>
                <a:prstGeom prst="bevel">
                  <a:avLst>
                    <a:gd name="adj" fmla="val 12500"/>
                  </a:avLst>
                </a:prstGeom>
                <a:solidFill>
                  <a:schemeClr val="accent2"/>
                </a:solidFill>
                <a:ln w="12700" cap="sq">
                  <a:solidFill>
                    <a:srgbClr val="CC66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5607" name="Text Box 111"/>
          <p:cNvSpPr txBox="1">
            <a:spLocks noChangeArrowheads="1"/>
          </p:cNvSpPr>
          <p:nvPr/>
        </p:nvSpPr>
        <p:spPr bwMode="auto">
          <a:xfrm>
            <a:off x="609600" y="294480"/>
            <a:ext cx="68432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Multiprocessing within a chip: Many-Core</a:t>
            </a:r>
          </a:p>
        </p:txBody>
      </p:sp>
      <p:sp>
        <p:nvSpPr>
          <p:cNvPr id="246896" name="Text Box 112"/>
          <p:cNvSpPr txBox="1">
            <a:spLocks noChangeArrowheads="1"/>
          </p:cNvSpPr>
          <p:nvPr/>
        </p:nvSpPr>
        <p:spPr bwMode="auto">
          <a:xfrm>
            <a:off x="7093385" y="3346978"/>
            <a:ext cx="1841750" cy="1440394"/>
          </a:xfrm>
          <a:prstGeom prst="rect">
            <a:avLst/>
          </a:prstGeom>
          <a:noFill/>
          <a:ln w="12700" cap="sq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nVIDIA</a:t>
            </a:r>
            <a:r>
              <a:rPr kumimoji="1" 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Fermi: 512 cores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Intel </a:t>
            </a:r>
            <a:r>
              <a:rPr kumimoji="1" 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predicts 100’s of cores on a chip in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80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6858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Trends in Computer Architectures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4953000"/>
          </a:xfrm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95000"/>
              </a:spcBef>
              <a:buSzPct val="130000"/>
            </a:pPr>
            <a:r>
              <a:rPr lang="en-US" sz="2400" smtClean="0">
                <a:latin typeface="Comic Sans MS" pitchFamily="66" charset="0"/>
                <a:cs typeface="Times New Roman" pitchFamily="18" charset="0"/>
              </a:rPr>
              <a:t>Computer technology has been advancing at an alarming rate  </a:t>
            </a:r>
          </a:p>
          <a:p>
            <a:pPr lvl="1">
              <a:spcBef>
                <a:spcPct val="95000"/>
              </a:spcBef>
              <a:buSzPct val="130000"/>
              <a:buFont typeface="Wingdings" pitchFamily="2" charset="2"/>
              <a:buChar char="ü"/>
            </a:pPr>
            <a:r>
              <a:rPr lang="en-US" sz="2000" smtClean="0">
                <a:latin typeface="Comic Sans MS" pitchFamily="66" charset="0"/>
                <a:cs typeface="Times New Roman" pitchFamily="18" charset="0"/>
              </a:rPr>
              <a:t>You can buy a computer today that is more powerful than a supercomputer in the 1980s for 1/1000 the price.</a:t>
            </a:r>
          </a:p>
          <a:p>
            <a:pPr>
              <a:spcBef>
                <a:spcPct val="95000"/>
              </a:spcBef>
              <a:buSzPct val="130000"/>
            </a:pPr>
            <a:r>
              <a:rPr lang="en-US" sz="2400" smtClean="0">
                <a:latin typeface="Comic Sans MS" pitchFamily="66" charset="0"/>
                <a:cs typeface="Times New Roman" pitchFamily="18" charset="0"/>
              </a:rPr>
              <a:t>These advances can be attributed to advances in </a:t>
            </a:r>
            <a:r>
              <a:rPr lang="en-US" sz="2400" b="1" i="1" smtClean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technology</a:t>
            </a:r>
            <a:r>
              <a:rPr lang="en-US" sz="2400" smtClean="0">
                <a:latin typeface="Comic Sans MS" pitchFamily="66" charset="0"/>
                <a:cs typeface="Times New Roman" pitchFamily="18" charset="0"/>
              </a:rPr>
              <a:t> as well as advances in </a:t>
            </a:r>
            <a:r>
              <a:rPr lang="en-US" sz="2400" b="1" i="1" smtClean="0">
                <a:solidFill>
                  <a:srgbClr val="A50021"/>
                </a:solidFill>
                <a:latin typeface="Comic Sans MS" pitchFamily="66" charset="0"/>
                <a:cs typeface="Times New Roman" pitchFamily="18" charset="0"/>
              </a:rPr>
              <a:t>computer design</a:t>
            </a:r>
          </a:p>
          <a:p>
            <a:pPr lvl="1">
              <a:spcBef>
                <a:spcPct val="95000"/>
              </a:spcBef>
              <a:buSzPct val="130000"/>
            </a:pPr>
            <a:r>
              <a:rPr lang="en-US" sz="2000" smtClean="0">
                <a:latin typeface="Comic Sans MS" pitchFamily="66" charset="0"/>
                <a:cs typeface="Times New Roman" pitchFamily="18" charset="0"/>
              </a:rPr>
              <a:t>Advances in technology (e.g., microelectronics, VLSI, packaging, etc) have been fairly steady</a:t>
            </a:r>
          </a:p>
          <a:p>
            <a:pPr lvl="1">
              <a:spcBef>
                <a:spcPct val="95000"/>
              </a:spcBef>
              <a:buSzPct val="130000"/>
            </a:pPr>
            <a:r>
              <a:rPr lang="en-US" sz="2000" smtClean="0">
                <a:latin typeface="Comic Sans MS" pitchFamily="66" charset="0"/>
                <a:cs typeface="Times New Roman" pitchFamily="18" charset="0"/>
              </a:rPr>
              <a:t>Advances in computer design (e.g., ISA, Cache, RAID, ILP, </a:t>
            </a:r>
            <a:r>
              <a:rPr lang="en-US" sz="2000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Multi-Cores</a:t>
            </a:r>
            <a:r>
              <a:rPr lang="en-US" sz="2000" smtClean="0">
                <a:latin typeface="Comic Sans MS" pitchFamily="66" charset="0"/>
                <a:cs typeface="Times New Roman" pitchFamily="18" charset="0"/>
              </a:rPr>
              <a:t>, etc.) have a much bigger impact (</a:t>
            </a:r>
            <a:r>
              <a:rPr lang="en-US" sz="2000" b="1" i="1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This is the focus of this class</a:t>
            </a:r>
            <a:r>
              <a:rPr lang="en-US" sz="2000" smtClean="0">
                <a:latin typeface="Comic Sans MS" pitchFamily="66" charset="0"/>
                <a:cs typeface="Times New Roman" pitchFamily="18" charset="0"/>
              </a:rPr>
              <a:t>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152400"/>
            <a:ext cx="80010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Processor Performance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421688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Growth in processor performance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0" y="1143000"/>
          <a:ext cx="9144000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Chart" r:id="rId4" imgW="8153400" imgH="4486275" progId="Excel.Chart.8">
                  <p:embed/>
                </p:oleObj>
              </mc:Choice>
              <mc:Fallback>
                <p:oleObj name="Chart" r:id="rId4" imgW="8153400" imgH="448627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9144000" cy="459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046288" y="5627688"/>
            <a:ext cx="4691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>
                <a:solidFill>
                  <a:schemeClr val="tx1"/>
                </a:solidFill>
                <a:latin typeface="Arial" charset="0"/>
                <a:cs typeface="Arial" charset="0"/>
              </a:rPr>
              <a:t> VAX	        : 25%/year 1978 to 1986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>
                <a:solidFill>
                  <a:schemeClr val="tx1"/>
                </a:solidFill>
                <a:latin typeface="Arial" charset="0"/>
                <a:cs typeface="Arial" charset="0"/>
              </a:rPr>
              <a:t> RISC + x86: 52%/year 1986 to 2002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2000">
                <a:solidFill>
                  <a:schemeClr val="tx1"/>
                </a:solidFill>
                <a:latin typeface="Arial" charset="0"/>
                <a:cs typeface="Arial" charset="0"/>
              </a:rPr>
              <a:t> RISC + x86: 20%/year 2002 to present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323975" y="1412875"/>
            <a:ext cx="34544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>
                <a:solidFill>
                  <a:schemeClr val="tx1"/>
                </a:solidFill>
                <a:latin typeface="Times" pitchFamily="18" charset="0"/>
              </a:rPr>
              <a:t>From Hennessy and Patterson, </a:t>
            </a:r>
            <a:r>
              <a:rPr lang="en-US" sz="1400" i="1">
                <a:solidFill>
                  <a:schemeClr val="tx1"/>
                </a:solidFill>
                <a:latin typeface="Times" pitchFamily="18" charset="0"/>
              </a:rPr>
              <a:t>Computer Architecture: A Quantitative Approach</a:t>
            </a:r>
            <a:r>
              <a:rPr lang="en-US" sz="1400">
                <a:solidFill>
                  <a:schemeClr val="tx1"/>
                </a:solidFill>
                <a:latin typeface="Times" pitchFamily="18" charset="0"/>
              </a:rPr>
              <a:t>, 4th edition, October, 2006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Trends in Technology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4876800"/>
          </a:xfrm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buSzPct val="130000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Processor technology followed closely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Moore’s Law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400" i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Transistor density of chips doubles every 1.5-2.0 years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lnSpc>
                <a:spcPct val="120000"/>
              </a:lnSpc>
              <a:spcBef>
                <a:spcPts val="1800"/>
              </a:spcBef>
              <a:buSzPct val="130000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As a consequence of Moore’s Law: 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buSzPct val="130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Processor speed doubles every 1.5-2.0 years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buSzPct val="130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DRAM size doubles every 1.5-2.0 years</a:t>
            </a:r>
          </a:p>
          <a:p>
            <a:pPr lvl="1">
              <a:lnSpc>
                <a:spcPct val="120000"/>
              </a:lnSpc>
              <a:spcBef>
                <a:spcPts val="1800"/>
              </a:spcBef>
              <a:buSzPct val="130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Etc.</a:t>
            </a:r>
          </a:p>
          <a:p>
            <a:pPr>
              <a:lnSpc>
                <a:spcPct val="120000"/>
              </a:lnSpc>
              <a:spcBef>
                <a:spcPts val="1800"/>
              </a:spcBef>
              <a:buSzPct val="130000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These constitute a </a:t>
            </a:r>
            <a:r>
              <a:rPr lang="en-US" sz="2400" b="1" dirty="0" smtClean="0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target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that the computer industry aims for.</a:t>
            </a:r>
          </a:p>
          <a:p>
            <a:pPr>
              <a:lnSpc>
                <a:spcPct val="120000"/>
              </a:lnSpc>
              <a:spcBef>
                <a:spcPts val="1800"/>
              </a:spcBef>
              <a:buSzPct val="130000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Will Moore’s Law continue?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Administrative Details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4876800"/>
          </a:xfrm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u="sng" dirty="0" smtClean="0">
                <a:solidFill>
                  <a:srgbClr val="0000FF"/>
                </a:solidFill>
                <a:cs typeface="Times New Roman" pitchFamily="18" charset="0"/>
              </a:rPr>
              <a:t>Textbook</a:t>
            </a:r>
            <a:r>
              <a:rPr lang="en-GB" sz="2000" dirty="0" smtClean="0"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cs typeface="Times New Roman" pitchFamily="18" charset="0"/>
              </a:rPr>
              <a:t>	</a:t>
            </a:r>
            <a:r>
              <a:rPr lang="en-GB" sz="1800" dirty="0" smtClean="0">
                <a:cs typeface="Times New Roman" pitchFamily="18" charset="0"/>
              </a:rPr>
              <a:t>John L. Hennessy and David A. Patterson. </a:t>
            </a:r>
            <a:r>
              <a:rPr lang="en-GB" sz="1800" b="1" i="1" dirty="0" smtClean="0">
                <a:solidFill>
                  <a:srgbClr val="A50021"/>
                </a:solidFill>
                <a:cs typeface="Times New Roman" pitchFamily="18" charset="0"/>
              </a:rPr>
              <a:t>Computer Architecture: A Quantitative</a:t>
            </a:r>
            <a:r>
              <a:rPr lang="en-GB" sz="1800" dirty="0" smtClean="0">
                <a:solidFill>
                  <a:srgbClr val="A50021"/>
                </a:solidFill>
                <a:cs typeface="Times New Roman" pitchFamily="18" charset="0"/>
              </a:rPr>
              <a:t> </a:t>
            </a:r>
            <a:r>
              <a:rPr lang="en-GB" sz="1800" b="1" i="1" dirty="0" smtClean="0">
                <a:solidFill>
                  <a:srgbClr val="A50021"/>
                </a:solidFill>
                <a:cs typeface="Times New Roman" pitchFamily="18" charset="0"/>
              </a:rPr>
              <a:t>Approach</a:t>
            </a:r>
            <a:r>
              <a:rPr lang="en-GB" sz="1800" b="1" dirty="0" smtClean="0">
                <a:solidFill>
                  <a:srgbClr val="A50021"/>
                </a:solidFill>
                <a:cs typeface="Times New Roman" pitchFamily="18" charset="0"/>
              </a:rPr>
              <a:t>.</a:t>
            </a:r>
            <a:r>
              <a:rPr lang="en-GB" sz="1800" dirty="0" smtClean="0">
                <a:cs typeface="Times New Roman" pitchFamily="18" charset="0"/>
              </a:rPr>
              <a:t> Morgan Kaufman Publishers, 5</a:t>
            </a:r>
            <a:r>
              <a:rPr lang="en-GB" sz="1800" baseline="30000" dirty="0" smtClean="0">
                <a:cs typeface="Times New Roman" pitchFamily="18" charset="0"/>
              </a:rPr>
              <a:t>th</a:t>
            </a:r>
            <a:r>
              <a:rPr lang="en-GB" sz="1800" dirty="0" smtClean="0">
                <a:cs typeface="Times New Roman" pitchFamily="18" charset="0"/>
              </a:rPr>
              <a:t> Edition, 2011. </a:t>
            </a:r>
            <a:r>
              <a:rPr lang="en-US" sz="1800" dirty="0"/>
              <a:t>ISBN: 9780123838728.</a:t>
            </a:r>
            <a:endParaRPr lang="en-GB" sz="18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2700"/>
              </a:spcBef>
              <a:buClr>
                <a:srgbClr val="0000FF"/>
              </a:buClr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u="sng" dirty="0" smtClean="0">
                <a:solidFill>
                  <a:srgbClr val="0000FF"/>
                </a:solidFill>
                <a:cs typeface="Times New Roman" pitchFamily="18" charset="0"/>
              </a:rPr>
              <a:t>Reference Book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cs typeface="Times New Roman" pitchFamily="18" charset="0"/>
              </a:rPr>
              <a:t>	</a:t>
            </a:r>
            <a:r>
              <a:rPr lang="en-US" sz="1800" dirty="0" smtClean="0"/>
              <a:t>David A. Patterson and John L. Hennessy. </a:t>
            </a:r>
            <a:r>
              <a:rPr lang="en-US" sz="1800" b="1" i="1" dirty="0" smtClean="0"/>
              <a:t>Computer Organization and Design: The Hardware/Software Interface</a:t>
            </a:r>
            <a:r>
              <a:rPr lang="en-US" sz="1800" i="1" dirty="0" smtClean="0"/>
              <a:t>, 4th Edition</a:t>
            </a:r>
            <a:r>
              <a:rPr lang="en-US" sz="1800" dirty="0" smtClean="0"/>
              <a:t>. Morgan Kaufmann Publishers, 2011.</a:t>
            </a:r>
            <a:r>
              <a:rPr lang="en-US" sz="1800" dirty="0"/>
              <a:t> ISBN: 0123747503.</a:t>
            </a:r>
            <a:endParaRPr lang="en-US" sz="1800" dirty="0" smtClean="0"/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1800" dirty="0" smtClean="0"/>
              <a:t>	William </a:t>
            </a:r>
            <a:r>
              <a:rPr lang="en-US" sz="1800" dirty="0"/>
              <a:t>Stallings. </a:t>
            </a:r>
            <a:r>
              <a:rPr lang="en-US" sz="1800" b="1" i="1" dirty="0"/>
              <a:t>Computer Organization and Architecture: Designing for Performance</a:t>
            </a:r>
            <a:r>
              <a:rPr lang="en-US" sz="1800" i="1" dirty="0"/>
              <a:t>, 8th Edition</a:t>
            </a:r>
            <a:r>
              <a:rPr lang="en-US" sz="1800" dirty="0"/>
              <a:t>. Prentice Hall. ISBN: 0136073735. </a:t>
            </a:r>
            <a:r>
              <a:rPr lang="en-US" sz="1800" dirty="0" smtClean="0"/>
              <a:t>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sz="1800" b="1" u="sng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b="1" u="sng" dirty="0" smtClean="0">
                <a:solidFill>
                  <a:srgbClr val="0000FF"/>
                </a:solidFill>
                <a:cs typeface="Times New Roman" pitchFamily="18" charset="0"/>
              </a:rPr>
              <a:t>Resources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cs typeface="Times New Roman" pitchFamily="18" charset="0"/>
              </a:rPr>
              <a:t>	Course web site: </a:t>
            </a:r>
            <a:r>
              <a:rPr lang="en-GB" sz="1800" dirty="0" smtClean="0">
                <a:cs typeface="Times New Roman" pitchFamily="18" charset="0"/>
              </a:rPr>
              <a:t> </a:t>
            </a:r>
            <a:r>
              <a:rPr lang="en-GB" sz="1800" b="1" dirty="0" smtClean="0">
                <a:cs typeface="Times New Roman" pitchFamily="18" charset="0"/>
              </a:rPr>
              <a:t>http://course.cse.ust.hk/comp4611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cs typeface="Times New Roman" pitchFamily="18" charset="0"/>
              </a:rPr>
              <a:t>	Class mailing lists: </a:t>
            </a:r>
            <a:r>
              <a:rPr lang="en-GB" sz="1800" dirty="0" smtClean="0">
                <a:cs typeface="Times New Roman" pitchFamily="18" charset="0"/>
              </a:rPr>
              <a:t> </a:t>
            </a:r>
            <a:r>
              <a:rPr lang="en-GB" sz="1800" b="1" dirty="0" smtClean="0">
                <a:cs typeface="Times New Roman" pitchFamily="18" charset="0"/>
              </a:rPr>
              <a:t>comp4611@cse.ust.hk, csta4611@cse.ust.hk (for TAs)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800" dirty="0" smtClean="0">
                <a:cs typeface="Times New Roman" pitchFamily="18" charset="0"/>
              </a:rPr>
              <a:t>	Information about lecture slides, office hours on course web site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000" b="1" u="sng" dirty="0" smtClean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32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Intel 4004 Die Photo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76400"/>
            <a:ext cx="4038600" cy="45720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/>
              <a:t>Introduced in 1970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</a:pPr>
            <a:r>
              <a:rPr lang="en-US" sz="2800" dirty="0" smtClean="0"/>
              <a:t>First microprocessor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/>
              <a:t>2,250 transistors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/>
              <a:t>12 mm</a:t>
            </a:r>
            <a:r>
              <a:rPr lang="en-US" sz="3200" baseline="30000" dirty="0" smtClean="0"/>
              <a:t>2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/>
              <a:t>108 KHz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endParaRPr lang="en-US" sz="3200" dirty="0" smtClean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endParaRPr lang="en-US" sz="3200" dirty="0" smtClean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Times New Roman" pitchFamily="18" charset="0"/>
              <a:buNone/>
            </a:pPr>
            <a:endParaRPr lang="en-US" sz="3200" baseline="30000" dirty="0" smtClean="0"/>
          </a:p>
        </p:txBody>
      </p:sp>
      <p:pic>
        <p:nvPicPr>
          <p:cNvPr id="30724" name="Picture 4" descr="i4004-2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143000"/>
            <a:ext cx="3730625" cy="2889250"/>
          </a:xfrm>
        </p:spPr>
      </p:pic>
      <p:pic>
        <p:nvPicPr>
          <p:cNvPr id="30725" name="Picture 5" descr="i4004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4688" r="3751" b="4688"/>
          <a:stretch>
            <a:fillRect/>
          </a:stretch>
        </p:blipFill>
        <p:spPr bwMode="auto">
          <a:xfrm>
            <a:off x="6172200" y="5181600"/>
            <a:ext cx="1524000" cy="1198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8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Intel 8086 Die Scan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/>
              <a:t>Introduced in 1979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</a:pPr>
            <a:r>
              <a:rPr lang="en-US" sz="2800" dirty="0" smtClean="0"/>
              <a:t>Basic architecture of the IA32 PC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/>
              <a:t>29,000 transistors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/>
              <a:t>33 mm</a:t>
            </a:r>
            <a:r>
              <a:rPr lang="en-US" sz="3200" baseline="30000" dirty="0" smtClean="0"/>
              <a:t>2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/>
              <a:t>5 MHz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endParaRPr lang="en-US" sz="3200" dirty="0" smtClean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Times New Roman" pitchFamily="18" charset="0"/>
              <a:buNone/>
            </a:pPr>
            <a:endParaRPr lang="en-US" sz="3200" baseline="30000" dirty="0" smtClean="0"/>
          </a:p>
        </p:txBody>
      </p:sp>
      <p:pic>
        <p:nvPicPr>
          <p:cNvPr id="31748" name="Picture 4" descr="8088sm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143000"/>
            <a:ext cx="3806825" cy="4391025"/>
          </a:xfrm>
        </p:spPr>
      </p:pic>
    </p:spTree>
    <p:extLst>
      <p:ext uri="{BB962C8B-B14F-4D97-AF65-F5344CB8AC3E}">
        <p14:creationId xmlns:p14="http://schemas.microsoft.com/office/powerpoint/2010/main" val="23742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Intel 80486 Die Scan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smtClean="0"/>
              <a:t>Introduced in 1989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</a:pPr>
            <a:r>
              <a:rPr lang="en-US" sz="2800" smtClean="0"/>
              <a:t>1</a:t>
            </a:r>
            <a:r>
              <a:rPr lang="en-US" sz="2800" baseline="30000" smtClean="0"/>
              <a:t>st</a:t>
            </a:r>
            <a:r>
              <a:rPr lang="en-US" sz="2800" smtClean="0"/>
              <a:t> pipelined implementation of IA32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smtClean="0"/>
              <a:t>1,200,000 transistors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smtClean="0"/>
              <a:t>81 mm</a:t>
            </a:r>
            <a:r>
              <a:rPr lang="en-US" sz="3200" baseline="30000" smtClean="0"/>
              <a:t>2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smtClean="0"/>
              <a:t>25 MHz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endParaRPr lang="en-US" sz="3200" smtClean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Times New Roman" pitchFamily="18" charset="0"/>
              <a:buNone/>
            </a:pPr>
            <a:endParaRPr lang="en-US" sz="3200" baseline="30000" smtClean="0"/>
          </a:p>
        </p:txBody>
      </p:sp>
      <p:pic>
        <p:nvPicPr>
          <p:cNvPr id="32772" name="Picture 4" descr="486med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143000"/>
            <a:ext cx="3806825" cy="3208338"/>
          </a:xfrm>
        </p:spPr>
      </p:pic>
    </p:spTree>
    <p:extLst>
      <p:ext uri="{BB962C8B-B14F-4D97-AF65-F5344CB8AC3E}">
        <p14:creationId xmlns:p14="http://schemas.microsoft.com/office/powerpoint/2010/main" val="42788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Pentium Die Photo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smtClean="0"/>
              <a:t>Introduced in 1993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</a:pPr>
            <a:r>
              <a:rPr lang="en-US" sz="2800" smtClean="0"/>
              <a:t>1</a:t>
            </a:r>
            <a:r>
              <a:rPr lang="en-US" sz="2800" baseline="30000" smtClean="0"/>
              <a:t>st</a:t>
            </a:r>
            <a:r>
              <a:rPr lang="en-US" sz="2800" smtClean="0"/>
              <a:t> superscalar implementation of IA32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smtClean="0"/>
              <a:t>3,100,000 transistors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smtClean="0"/>
              <a:t>296 mm</a:t>
            </a:r>
            <a:r>
              <a:rPr lang="en-US" sz="3200" baseline="30000" smtClean="0"/>
              <a:t>2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smtClean="0"/>
              <a:t>60 MHz</a:t>
            </a:r>
          </a:p>
        </p:txBody>
      </p:sp>
      <p:pic>
        <p:nvPicPr>
          <p:cNvPr id="33796" name="Picture 4" descr="pentium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990600"/>
            <a:ext cx="3810000" cy="4940300"/>
          </a:xfrm>
        </p:spPr>
      </p:pic>
    </p:spTree>
    <p:extLst>
      <p:ext uri="{BB962C8B-B14F-4D97-AF65-F5344CB8AC3E}">
        <p14:creationId xmlns:p14="http://schemas.microsoft.com/office/powerpoint/2010/main" val="5964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Pentium III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smtClean="0"/>
              <a:t>Introduced in 1999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smtClean="0"/>
              <a:t>9,500,000 transistors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smtClean="0"/>
              <a:t>125 mm</a:t>
            </a:r>
            <a:r>
              <a:rPr lang="en-US" sz="3200" baseline="30000" smtClean="0"/>
              <a:t>2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en-US" sz="3200" smtClean="0"/>
              <a:t>450 MHz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Times New Roman" pitchFamily="18" charset="0"/>
              <a:buNone/>
            </a:pPr>
            <a:endParaRPr lang="en-US" sz="3200" smtClean="0"/>
          </a:p>
        </p:txBody>
      </p:sp>
      <p:pic>
        <p:nvPicPr>
          <p:cNvPr id="34820" name="Picture 4" descr="PENTIIIS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509713"/>
            <a:ext cx="3806825" cy="3735387"/>
          </a:xfrm>
        </p:spPr>
      </p:pic>
    </p:spTree>
    <p:extLst>
      <p:ext uri="{BB962C8B-B14F-4D97-AF65-F5344CB8AC3E}">
        <p14:creationId xmlns:p14="http://schemas.microsoft.com/office/powerpoint/2010/main" val="20275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solidFill>
                  <a:srgbClr val="FF3300"/>
                </a:solidFill>
              </a:rPr>
              <a:t>Pentium IV and Duo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400175"/>
            <a:ext cx="2233612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332038" y="3368675"/>
            <a:ext cx="2119312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rgbClr val="3333FF"/>
                </a:solidFill>
                <a:latin typeface="Arial" charset="0"/>
              </a:rPr>
              <a:t>Intel P4 – 55M tr</a:t>
            </a:r>
            <a:br>
              <a:rPr lang="en-US" sz="2000">
                <a:solidFill>
                  <a:srgbClr val="3333FF"/>
                </a:solidFill>
                <a:latin typeface="Arial" charset="0"/>
              </a:rPr>
            </a:br>
            <a:r>
              <a:rPr lang="en-US" sz="2000">
                <a:solidFill>
                  <a:srgbClr val="3333FF"/>
                </a:solidFill>
                <a:latin typeface="Arial" charset="0"/>
              </a:rPr>
              <a:t>(2001)</a:t>
            </a:r>
            <a:endParaRPr lang="en-US" sz="1800" b="1">
              <a:solidFill>
                <a:srgbClr val="3333FF"/>
              </a:solidFill>
              <a:latin typeface="Arial" charset="0"/>
            </a:endParaRPr>
          </a:p>
        </p:txBody>
      </p:sp>
      <p:pic>
        <p:nvPicPr>
          <p:cNvPr id="35845" name="Picture 5" descr="mckin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1358900"/>
            <a:ext cx="2409825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458075" y="1487488"/>
            <a:ext cx="1685925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rgbClr val="3333FF"/>
                </a:solidFill>
                <a:latin typeface="Arial" charset="0"/>
              </a:rPr>
              <a:t>Intel Itanium – 221M tr.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rgbClr val="3333FF"/>
                </a:solidFill>
                <a:latin typeface="Arial" charset="0"/>
              </a:rPr>
              <a:t>(2001)</a:t>
            </a:r>
            <a:endParaRPr lang="en-US" sz="1800" b="1">
              <a:solidFill>
                <a:srgbClr val="3333FF"/>
              </a:solidFill>
              <a:latin typeface="Arial" charset="0"/>
            </a:endParaRPr>
          </a:p>
        </p:txBody>
      </p:sp>
      <p:pic>
        <p:nvPicPr>
          <p:cNvPr id="35847" name="Picture 7" descr="core2_kentsfie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4110038"/>
            <a:ext cx="33083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4624388" y="4816475"/>
            <a:ext cx="3233737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>
                <a:solidFill>
                  <a:srgbClr val="3333FF"/>
                </a:solidFill>
                <a:latin typeface="Arial" charset="0"/>
              </a:rPr>
              <a:t>Intel Core 2 Extreme Quad-core 2x291M tr.</a:t>
            </a:r>
            <a:br>
              <a:rPr lang="en-US" sz="2000">
                <a:solidFill>
                  <a:srgbClr val="3333FF"/>
                </a:solidFill>
                <a:latin typeface="Arial" charset="0"/>
              </a:rPr>
            </a:br>
            <a:r>
              <a:rPr lang="en-US" sz="2000">
                <a:solidFill>
                  <a:srgbClr val="3333FF"/>
                </a:solidFill>
                <a:latin typeface="Arial" charset="0"/>
              </a:rPr>
              <a:t>(2006)</a:t>
            </a:r>
            <a:endParaRPr lang="en-US" sz="1800" b="1">
              <a:solidFill>
                <a:srgbClr val="3333FF"/>
              </a:solidFill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3300"/>
                </a:solidFill>
              </a:rPr>
              <a:t>Dual-Core Itanium 2 (Montecito)</a:t>
            </a:r>
          </a:p>
        </p:txBody>
      </p:sp>
      <p:pic>
        <p:nvPicPr>
          <p:cNvPr id="36867" name="Picture 3" descr="Montecito_micro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64008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2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58850"/>
            <a:ext cx="7391400" cy="494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smtClean="0">
                <a:solidFill>
                  <a:srgbClr val="FF3300"/>
                </a:solidFill>
              </a:rPr>
              <a:t>Moore’s Law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 rot="3349699">
            <a:off x="4425950" y="3206750"/>
            <a:ext cx="311150" cy="1543050"/>
          </a:xfrm>
          <a:prstGeom prst="upArrow">
            <a:avLst>
              <a:gd name="adj1" fmla="val 47620"/>
              <a:gd name="adj2" fmla="val 221832"/>
            </a:avLst>
          </a:prstGeom>
          <a:solidFill>
            <a:srgbClr val="FFFF66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3048000" y="4432300"/>
            <a:ext cx="2441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新細明體" pitchFamily="18" charset="-120"/>
                <a:cs typeface="Arial" charset="0"/>
              </a:rPr>
              <a:t>Exponential growth</a:t>
            </a: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381000" y="4692650"/>
            <a:ext cx="838200" cy="381000"/>
          </a:xfrm>
          <a:prstGeom prst="wedgeRoundRectCallout">
            <a:avLst>
              <a:gd name="adj1" fmla="val 69130"/>
              <a:gd name="adj2" fmla="val 107500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2,250</a:t>
            </a: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228600" y="5759450"/>
            <a:ext cx="6429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新細明體" pitchFamily="18" charset="-120"/>
                <a:cs typeface="Arial" charset="0"/>
              </a:rPr>
              <a:t>Transistor count will be doubled every 18 months</a:t>
            </a:r>
            <a:r>
              <a:rPr lang="en-US" sz="1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 </a:t>
            </a:r>
          </a:p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en-US" sz="1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			</a:t>
            </a:r>
            <a:r>
              <a:rPr lang="en-US" sz="1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Arial" charset="0"/>
                <a:sym typeface="Symbol" pitchFamily="18" charset="2"/>
              </a:rPr>
              <a:t> Gordon Moore, Intel co-founder</a:t>
            </a: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5867400" y="3321050"/>
            <a:ext cx="1295400" cy="304800"/>
          </a:xfrm>
          <a:prstGeom prst="wedgeRoundRectCallout">
            <a:avLst>
              <a:gd name="adj1" fmla="val -55394"/>
              <a:gd name="adj2" fmla="val -177083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42millions</a:t>
            </a:r>
          </a:p>
        </p:txBody>
      </p:sp>
      <p:sp>
        <p:nvSpPr>
          <p:cNvPr id="37897" name="AutoShape 9"/>
          <p:cNvSpPr>
            <a:spLocks noChangeArrowheads="1"/>
          </p:cNvSpPr>
          <p:nvPr/>
        </p:nvSpPr>
        <p:spPr bwMode="auto">
          <a:xfrm>
            <a:off x="3505200" y="762000"/>
            <a:ext cx="1676400" cy="685800"/>
          </a:xfrm>
          <a:prstGeom prst="wedgeRoundRectCallout">
            <a:avLst>
              <a:gd name="adj1" fmla="val 70264"/>
              <a:gd name="adj2" fmla="val 97685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1.7 billions</a:t>
            </a:r>
          </a:p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Arial" charset="0"/>
              </a:rPr>
              <a:t>Montecito</a:t>
            </a:r>
          </a:p>
        </p:txBody>
      </p:sp>
      <p:pic>
        <p:nvPicPr>
          <p:cNvPr id="3789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73450"/>
            <a:ext cx="863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09563" y="3027363"/>
            <a:ext cx="9096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  <a:ea typeface="新細明體" pitchFamily="18" charset="-120"/>
                <a:cs typeface="Arial" charset="0"/>
              </a:rPr>
              <a:t>10 </a:t>
            </a:r>
            <a:r>
              <a:rPr lang="el-GR" sz="1400" b="1">
                <a:solidFill>
                  <a:schemeClr val="tx1"/>
                </a:solidFill>
                <a:latin typeface="Arial" charset="0"/>
                <a:ea typeface="新細明體" pitchFamily="18" charset="-120"/>
                <a:cs typeface="Arial" charset="0"/>
              </a:rPr>
              <a:t>μ</a:t>
            </a:r>
            <a:r>
              <a:rPr lang="en-US" sz="1400" b="1">
                <a:solidFill>
                  <a:schemeClr val="tx1"/>
                </a:solidFill>
                <a:latin typeface="Arial" charset="0"/>
                <a:ea typeface="新細明體" pitchFamily="18" charset="-120"/>
                <a:cs typeface="Arial" charset="0"/>
              </a:rPr>
              <a:t>m</a:t>
            </a:r>
          </a:p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  <a:ea typeface="新細明體" pitchFamily="18" charset="-120"/>
                <a:cs typeface="Arial" charset="0"/>
              </a:rPr>
              <a:t>13.5mm</a:t>
            </a:r>
            <a:r>
              <a:rPr lang="en-US" sz="1400" b="1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Arial" charset="0"/>
              </a:rPr>
              <a:t>2</a:t>
            </a:r>
            <a:endParaRPr lang="el-GR" sz="1400" b="1" baseline="30000">
              <a:solidFill>
                <a:schemeClr val="tx1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024563" y="76200"/>
            <a:ext cx="909637" cy="517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  <a:ea typeface="新細明體" pitchFamily="18" charset="-120"/>
                <a:cs typeface="Arial" charset="0"/>
              </a:rPr>
              <a:t>0.09 </a:t>
            </a:r>
            <a:r>
              <a:rPr lang="el-GR" sz="1400" b="1">
                <a:solidFill>
                  <a:schemeClr val="tx1"/>
                </a:solidFill>
                <a:latin typeface="Arial" charset="0"/>
                <a:ea typeface="新細明體" pitchFamily="18" charset="-120"/>
                <a:cs typeface="Arial" charset="0"/>
              </a:rPr>
              <a:t>μ</a:t>
            </a:r>
            <a:r>
              <a:rPr lang="en-US" sz="1400" b="1">
                <a:solidFill>
                  <a:schemeClr val="tx1"/>
                </a:solidFill>
                <a:latin typeface="Arial" charset="0"/>
                <a:ea typeface="新細明體" pitchFamily="18" charset="-120"/>
                <a:cs typeface="Arial" charset="0"/>
              </a:rPr>
              <a:t>m</a:t>
            </a:r>
          </a:p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  <a:ea typeface="新細明體" pitchFamily="18" charset="-120"/>
                <a:cs typeface="Arial" charset="0"/>
              </a:rPr>
              <a:t>596 mm</a:t>
            </a:r>
            <a:r>
              <a:rPr lang="en-US" sz="1400" b="1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Arial" charset="0"/>
              </a:rPr>
              <a:t>2</a:t>
            </a:r>
            <a:endParaRPr lang="el-GR" sz="1400" b="1" baseline="30000">
              <a:solidFill>
                <a:schemeClr val="tx1"/>
              </a:solidFill>
              <a:latin typeface="Arial" charset="0"/>
              <a:ea typeface="新細明體" pitchFamily="18" charset="-120"/>
              <a:cs typeface="Arial" charset="0"/>
            </a:endParaRPr>
          </a:p>
        </p:txBody>
      </p:sp>
      <p:pic>
        <p:nvPicPr>
          <p:cNvPr id="37901" name="Picture 13" descr="Montecito_smalles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33400"/>
            <a:ext cx="16002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2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FF3300"/>
                </a:solidFill>
                <a:latin typeface="Comic Sans MS" pitchFamily="66" charset="0"/>
              </a:rPr>
              <a:t>Memory Capacity (Single Chip DRAM)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648325" y="1981200"/>
            <a:ext cx="3495675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1543050" algn="dec"/>
                <a:tab pos="2286000" algn="dec"/>
                <a:tab pos="3086100" algn="r"/>
              </a:tabLst>
            </a:pPr>
            <a:r>
              <a:rPr lang="en-US" sz="1800" b="1">
                <a:solidFill>
                  <a:schemeClr val="tx1"/>
                </a:solidFill>
                <a:latin typeface="Comic Sans MS" pitchFamily="66" charset="0"/>
              </a:rPr>
              <a:t>year	       size(Mb)		cyc time</a:t>
            </a:r>
          </a:p>
          <a:p>
            <a:pPr marL="457200" indent="-457200" defTabSz="91440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1543050" algn="dec"/>
                <a:tab pos="2286000" algn="dec"/>
                <a:tab pos="3086100" algn="r"/>
              </a:tabLst>
            </a:pPr>
            <a:r>
              <a:rPr lang="en-US" sz="1800">
                <a:solidFill>
                  <a:schemeClr val="tx1"/>
                </a:solidFill>
                <a:latin typeface="Comic Sans MS" pitchFamily="66" charset="0"/>
              </a:rPr>
              <a:t>1980	0.0625		250 ns</a:t>
            </a:r>
          </a:p>
          <a:p>
            <a:pPr marL="457200" indent="-457200" defTabSz="91440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1543050" algn="dec"/>
                <a:tab pos="2286000" algn="dec"/>
                <a:tab pos="3086100" algn="r"/>
              </a:tabLst>
            </a:pPr>
            <a:r>
              <a:rPr lang="en-US" sz="1800">
                <a:solidFill>
                  <a:schemeClr val="tx1"/>
                </a:solidFill>
                <a:latin typeface="Comic Sans MS" pitchFamily="66" charset="0"/>
              </a:rPr>
              <a:t>1983	0.25		220 ns</a:t>
            </a:r>
          </a:p>
          <a:p>
            <a:pPr marL="457200" indent="-457200" defTabSz="91440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1543050" algn="dec"/>
                <a:tab pos="2286000" algn="dec"/>
                <a:tab pos="3086100" algn="r"/>
              </a:tabLst>
            </a:pPr>
            <a:r>
              <a:rPr lang="en-US" sz="1800">
                <a:solidFill>
                  <a:schemeClr val="tx1"/>
                </a:solidFill>
                <a:latin typeface="Comic Sans MS" pitchFamily="66" charset="0"/>
              </a:rPr>
              <a:t>1986	1		190 ns</a:t>
            </a:r>
          </a:p>
          <a:p>
            <a:pPr marL="457200" indent="-457200" defTabSz="91440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1543050" algn="dec"/>
                <a:tab pos="2286000" algn="dec"/>
                <a:tab pos="3086100" algn="r"/>
              </a:tabLst>
            </a:pPr>
            <a:r>
              <a:rPr lang="en-US" sz="1800">
                <a:solidFill>
                  <a:schemeClr val="tx1"/>
                </a:solidFill>
                <a:latin typeface="Comic Sans MS" pitchFamily="66" charset="0"/>
              </a:rPr>
              <a:t>1989	4		165 ns</a:t>
            </a:r>
          </a:p>
          <a:p>
            <a:pPr marL="457200" indent="-457200" defTabSz="91440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1543050" algn="dec"/>
                <a:tab pos="2286000" algn="dec"/>
                <a:tab pos="3086100" algn="r"/>
              </a:tabLst>
            </a:pPr>
            <a:r>
              <a:rPr lang="en-US" sz="1800">
                <a:solidFill>
                  <a:schemeClr val="tx1"/>
                </a:solidFill>
                <a:latin typeface="Comic Sans MS" pitchFamily="66" charset="0"/>
              </a:rPr>
              <a:t>1992	16		145 ns</a:t>
            </a:r>
          </a:p>
          <a:p>
            <a:pPr marL="457200" indent="-457200" defTabSz="91440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1543050" algn="dec"/>
                <a:tab pos="2286000" algn="dec"/>
                <a:tab pos="3086100" algn="r"/>
              </a:tabLst>
            </a:pPr>
            <a:r>
              <a:rPr lang="en-US" sz="1800">
                <a:solidFill>
                  <a:schemeClr val="tx1"/>
                </a:solidFill>
                <a:latin typeface="Comic Sans MS" pitchFamily="66" charset="0"/>
              </a:rPr>
              <a:t>1996	64		120 ns</a:t>
            </a:r>
          </a:p>
          <a:p>
            <a:pPr marL="457200" indent="-457200" defTabSz="91440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AutoNum type="arabicPlain" startAt="2000"/>
              <a:tabLst>
                <a:tab pos="1543050" algn="dec"/>
                <a:tab pos="2286000" algn="dec"/>
                <a:tab pos="3086100" algn="r"/>
              </a:tabLst>
            </a:pPr>
            <a:r>
              <a:rPr lang="en-US" sz="1800">
                <a:solidFill>
                  <a:schemeClr val="tx1"/>
                </a:solidFill>
                <a:latin typeface="Comic Sans MS" pitchFamily="66" charset="0"/>
              </a:rPr>
              <a:t>           256		100 ns</a:t>
            </a:r>
          </a:p>
          <a:p>
            <a:pPr marL="457200" indent="-457200" defTabSz="914400"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  <a:tabLst>
                <a:tab pos="1543050" algn="dec"/>
                <a:tab pos="2286000" algn="dec"/>
                <a:tab pos="3086100" algn="r"/>
              </a:tabLst>
            </a:pPr>
            <a:r>
              <a:rPr lang="en-US" sz="1800">
                <a:solidFill>
                  <a:schemeClr val="tx1"/>
                </a:solidFill>
                <a:latin typeface="Comic Sans MS" pitchFamily="66" charset="0"/>
              </a:rPr>
              <a:t>2007	2G	  	 52 ns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33400" y="5257800"/>
            <a:ext cx="807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Comic Sans MS" pitchFamily="66" charset="0"/>
              </a:rPr>
              <a:t>Moore’s Law for Memory: Transistor capacity increases by 4x every 3 years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5181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55963" y="304800"/>
            <a:ext cx="3057525" cy="469900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>
              <a:defRPr/>
            </a:pPr>
            <a:r>
              <a:rPr lang="en-US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MOORE’s LAW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7427913" y="1825625"/>
            <a:ext cx="1638300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Arial" charset="0"/>
              </a:rPr>
              <a:t>µProc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Arial" charset="0"/>
              </a:rPr>
              <a:t>50%/yr.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392988" y="4137025"/>
            <a:ext cx="167322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Arial" charset="0"/>
              </a:rPr>
              <a:t>DRAM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Arial" charset="0"/>
              </a:rPr>
              <a:t>9%/yr.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  <a:latin typeface="Arial" charset="0"/>
              </a:rPr>
              <a:t>(2X/10 yrs)</a:t>
            </a:r>
          </a:p>
        </p:txBody>
      </p:sp>
      <p:sp>
        <p:nvSpPr>
          <p:cNvPr id="41989" name="Arc 5"/>
          <p:cNvSpPr>
            <a:spLocks/>
          </p:cNvSpPr>
          <p:nvPr/>
        </p:nvSpPr>
        <p:spPr bwMode="auto">
          <a:xfrm>
            <a:off x="6897688" y="4271963"/>
            <a:ext cx="571500" cy="200025"/>
          </a:xfrm>
          <a:custGeom>
            <a:avLst/>
            <a:gdLst>
              <a:gd name="T0" fmla="*/ 0 w 21600"/>
              <a:gd name="T1" fmla="*/ 200025 h 21600"/>
              <a:gd name="T2" fmla="*/ 569913 w 21600"/>
              <a:gd name="T3" fmla="*/ 0 h 21600"/>
              <a:gd name="T4" fmla="*/ 571500 w 21600"/>
              <a:gd name="T5" fmla="*/ 2000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4"/>
                  <a:pt x="9634" y="33"/>
                  <a:pt x="2154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4"/>
                  <a:pt x="9634" y="33"/>
                  <a:pt x="21540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6192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16954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17716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18478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19240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20002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20764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21526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22288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23050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23812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24574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25336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26098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6860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27622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28384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29146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29908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30670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31432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32194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32956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>
            <a:off x="33718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>
            <a:off x="34480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>
            <a:off x="35242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>
            <a:off x="36004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>
            <a:off x="36766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37528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>
            <a:off x="38290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39052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39814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Line 38"/>
          <p:cNvSpPr>
            <a:spLocks noChangeShapeType="1"/>
          </p:cNvSpPr>
          <p:nvPr/>
        </p:nvSpPr>
        <p:spPr bwMode="auto">
          <a:xfrm>
            <a:off x="40576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41338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>
            <a:off x="42100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42862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>
            <a:off x="43624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>
            <a:off x="44386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>
            <a:off x="45148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45910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>
            <a:off x="46672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47434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>
            <a:off x="48196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>
            <a:off x="48958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4" name="Line 50"/>
          <p:cNvSpPr>
            <a:spLocks noChangeShapeType="1"/>
          </p:cNvSpPr>
          <p:nvPr/>
        </p:nvSpPr>
        <p:spPr bwMode="auto">
          <a:xfrm>
            <a:off x="49720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Line 51"/>
          <p:cNvSpPr>
            <a:spLocks noChangeShapeType="1"/>
          </p:cNvSpPr>
          <p:nvPr/>
        </p:nvSpPr>
        <p:spPr bwMode="auto">
          <a:xfrm>
            <a:off x="50482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52"/>
          <p:cNvSpPr>
            <a:spLocks noChangeShapeType="1"/>
          </p:cNvSpPr>
          <p:nvPr/>
        </p:nvSpPr>
        <p:spPr bwMode="auto">
          <a:xfrm>
            <a:off x="51244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Line 53"/>
          <p:cNvSpPr>
            <a:spLocks noChangeShapeType="1"/>
          </p:cNvSpPr>
          <p:nvPr/>
        </p:nvSpPr>
        <p:spPr bwMode="auto">
          <a:xfrm>
            <a:off x="52006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8" name="Line 54"/>
          <p:cNvSpPr>
            <a:spLocks noChangeShapeType="1"/>
          </p:cNvSpPr>
          <p:nvPr/>
        </p:nvSpPr>
        <p:spPr bwMode="auto">
          <a:xfrm>
            <a:off x="52768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9" name="Line 55"/>
          <p:cNvSpPr>
            <a:spLocks noChangeShapeType="1"/>
          </p:cNvSpPr>
          <p:nvPr/>
        </p:nvSpPr>
        <p:spPr bwMode="auto">
          <a:xfrm>
            <a:off x="53530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0" name="Line 56"/>
          <p:cNvSpPr>
            <a:spLocks noChangeShapeType="1"/>
          </p:cNvSpPr>
          <p:nvPr/>
        </p:nvSpPr>
        <p:spPr bwMode="auto">
          <a:xfrm>
            <a:off x="54292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1" name="Line 57"/>
          <p:cNvSpPr>
            <a:spLocks noChangeShapeType="1"/>
          </p:cNvSpPr>
          <p:nvPr/>
        </p:nvSpPr>
        <p:spPr bwMode="auto">
          <a:xfrm>
            <a:off x="55054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2" name="Line 58"/>
          <p:cNvSpPr>
            <a:spLocks noChangeShapeType="1"/>
          </p:cNvSpPr>
          <p:nvPr/>
        </p:nvSpPr>
        <p:spPr bwMode="auto">
          <a:xfrm>
            <a:off x="55816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3" name="Line 59"/>
          <p:cNvSpPr>
            <a:spLocks noChangeShapeType="1"/>
          </p:cNvSpPr>
          <p:nvPr/>
        </p:nvSpPr>
        <p:spPr bwMode="auto">
          <a:xfrm>
            <a:off x="56578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4" name="Line 60"/>
          <p:cNvSpPr>
            <a:spLocks noChangeShapeType="1"/>
          </p:cNvSpPr>
          <p:nvPr/>
        </p:nvSpPr>
        <p:spPr bwMode="auto">
          <a:xfrm>
            <a:off x="57340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5" name="Line 61"/>
          <p:cNvSpPr>
            <a:spLocks noChangeShapeType="1"/>
          </p:cNvSpPr>
          <p:nvPr/>
        </p:nvSpPr>
        <p:spPr bwMode="auto">
          <a:xfrm>
            <a:off x="58102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6" name="Line 62"/>
          <p:cNvSpPr>
            <a:spLocks noChangeShapeType="1"/>
          </p:cNvSpPr>
          <p:nvPr/>
        </p:nvSpPr>
        <p:spPr bwMode="auto">
          <a:xfrm>
            <a:off x="58864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7" name="Line 63"/>
          <p:cNvSpPr>
            <a:spLocks noChangeShapeType="1"/>
          </p:cNvSpPr>
          <p:nvPr/>
        </p:nvSpPr>
        <p:spPr bwMode="auto">
          <a:xfrm>
            <a:off x="59626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8" name="Line 64"/>
          <p:cNvSpPr>
            <a:spLocks noChangeShapeType="1"/>
          </p:cNvSpPr>
          <p:nvPr/>
        </p:nvSpPr>
        <p:spPr bwMode="auto">
          <a:xfrm>
            <a:off x="60388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9" name="Line 65"/>
          <p:cNvSpPr>
            <a:spLocks noChangeShapeType="1"/>
          </p:cNvSpPr>
          <p:nvPr/>
        </p:nvSpPr>
        <p:spPr bwMode="auto">
          <a:xfrm>
            <a:off x="61150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0" name="Line 66"/>
          <p:cNvSpPr>
            <a:spLocks noChangeShapeType="1"/>
          </p:cNvSpPr>
          <p:nvPr/>
        </p:nvSpPr>
        <p:spPr bwMode="auto">
          <a:xfrm>
            <a:off x="61912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1" name="Line 67"/>
          <p:cNvSpPr>
            <a:spLocks noChangeShapeType="1"/>
          </p:cNvSpPr>
          <p:nvPr/>
        </p:nvSpPr>
        <p:spPr bwMode="auto">
          <a:xfrm>
            <a:off x="62674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2" name="Line 68"/>
          <p:cNvSpPr>
            <a:spLocks noChangeShapeType="1"/>
          </p:cNvSpPr>
          <p:nvPr/>
        </p:nvSpPr>
        <p:spPr bwMode="auto">
          <a:xfrm>
            <a:off x="63436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3" name="Line 69"/>
          <p:cNvSpPr>
            <a:spLocks noChangeShapeType="1"/>
          </p:cNvSpPr>
          <p:nvPr/>
        </p:nvSpPr>
        <p:spPr bwMode="auto">
          <a:xfrm>
            <a:off x="64198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4" name="Line 70"/>
          <p:cNvSpPr>
            <a:spLocks noChangeShapeType="1"/>
          </p:cNvSpPr>
          <p:nvPr/>
        </p:nvSpPr>
        <p:spPr bwMode="auto">
          <a:xfrm>
            <a:off x="64960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5" name="Line 71"/>
          <p:cNvSpPr>
            <a:spLocks noChangeShapeType="1"/>
          </p:cNvSpPr>
          <p:nvPr/>
        </p:nvSpPr>
        <p:spPr bwMode="auto">
          <a:xfrm>
            <a:off x="65722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6" name="Line 72"/>
          <p:cNvSpPr>
            <a:spLocks noChangeShapeType="1"/>
          </p:cNvSpPr>
          <p:nvPr/>
        </p:nvSpPr>
        <p:spPr bwMode="auto">
          <a:xfrm>
            <a:off x="66484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7" name="Line 73"/>
          <p:cNvSpPr>
            <a:spLocks noChangeShapeType="1"/>
          </p:cNvSpPr>
          <p:nvPr/>
        </p:nvSpPr>
        <p:spPr bwMode="auto">
          <a:xfrm>
            <a:off x="67246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8" name="Line 74"/>
          <p:cNvSpPr>
            <a:spLocks noChangeShapeType="1"/>
          </p:cNvSpPr>
          <p:nvPr/>
        </p:nvSpPr>
        <p:spPr bwMode="auto">
          <a:xfrm>
            <a:off x="6800850" y="40830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9" name="Line 75"/>
          <p:cNvSpPr>
            <a:spLocks noChangeShapeType="1"/>
          </p:cNvSpPr>
          <p:nvPr/>
        </p:nvSpPr>
        <p:spPr bwMode="auto">
          <a:xfrm>
            <a:off x="16192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0" name="Line 76"/>
          <p:cNvSpPr>
            <a:spLocks noChangeShapeType="1"/>
          </p:cNvSpPr>
          <p:nvPr/>
        </p:nvSpPr>
        <p:spPr bwMode="auto">
          <a:xfrm>
            <a:off x="16954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1" name="Line 77"/>
          <p:cNvSpPr>
            <a:spLocks noChangeShapeType="1"/>
          </p:cNvSpPr>
          <p:nvPr/>
        </p:nvSpPr>
        <p:spPr bwMode="auto">
          <a:xfrm>
            <a:off x="17716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2" name="Line 78"/>
          <p:cNvSpPr>
            <a:spLocks noChangeShapeType="1"/>
          </p:cNvSpPr>
          <p:nvPr/>
        </p:nvSpPr>
        <p:spPr bwMode="auto">
          <a:xfrm>
            <a:off x="18478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3" name="Line 79"/>
          <p:cNvSpPr>
            <a:spLocks noChangeShapeType="1"/>
          </p:cNvSpPr>
          <p:nvPr/>
        </p:nvSpPr>
        <p:spPr bwMode="auto">
          <a:xfrm>
            <a:off x="19240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4" name="Line 80"/>
          <p:cNvSpPr>
            <a:spLocks noChangeShapeType="1"/>
          </p:cNvSpPr>
          <p:nvPr/>
        </p:nvSpPr>
        <p:spPr bwMode="auto">
          <a:xfrm>
            <a:off x="20002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5" name="Line 81"/>
          <p:cNvSpPr>
            <a:spLocks noChangeShapeType="1"/>
          </p:cNvSpPr>
          <p:nvPr/>
        </p:nvSpPr>
        <p:spPr bwMode="auto">
          <a:xfrm>
            <a:off x="20764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6" name="Line 82"/>
          <p:cNvSpPr>
            <a:spLocks noChangeShapeType="1"/>
          </p:cNvSpPr>
          <p:nvPr/>
        </p:nvSpPr>
        <p:spPr bwMode="auto">
          <a:xfrm>
            <a:off x="21526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7" name="Line 83"/>
          <p:cNvSpPr>
            <a:spLocks noChangeShapeType="1"/>
          </p:cNvSpPr>
          <p:nvPr/>
        </p:nvSpPr>
        <p:spPr bwMode="auto">
          <a:xfrm>
            <a:off x="22288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8" name="Line 84"/>
          <p:cNvSpPr>
            <a:spLocks noChangeShapeType="1"/>
          </p:cNvSpPr>
          <p:nvPr/>
        </p:nvSpPr>
        <p:spPr bwMode="auto">
          <a:xfrm>
            <a:off x="23050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9" name="Line 85"/>
          <p:cNvSpPr>
            <a:spLocks noChangeShapeType="1"/>
          </p:cNvSpPr>
          <p:nvPr/>
        </p:nvSpPr>
        <p:spPr bwMode="auto">
          <a:xfrm>
            <a:off x="23812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0" name="Line 86"/>
          <p:cNvSpPr>
            <a:spLocks noChangeShapeType="1"/>
          </p:cNvSpPr>
          <p:nvPr/>
        </p:nvSpPr>
        <p:spPr bwMode="auto">
          <a:xfrm>
            <a:off x="24574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1" name="Line 87"/>
          <p:cNvSpPr>
            <a:spLocks noChangeShapeType="1"/>
          </p:cNvSpPr>
          <p:nvPr/>
        </p:nvSpPr>
        <p:spPr bwMode="auto">
          <a:xfrm>
            <a:off x="25336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2" name="Line 88"/>
          <p:cNvSpPr>
            <a:spLocks noChangeShapeType="1"/>
          </p:cNvSpPr>
          <p:nvPr/>
        </p:nvSpPr>
        <p:spPr bwMode="auto">
          <a:xfrm>
            <a:off x="26098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3" name="Line 89"/>
          <p:cNvSpPr>
            <a:spLocks noChangeShapeType="1"/>
          </p:cNvSpPr>
          <p:nvPr/>
        </p:nvSpPr>
        <p:spPr bwMode="auto">
          <a:xfrm>
            <a:off x="26860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4" name="Line 90"/>
          <p:cNvSpPr>
            <a:spLocks noChangeShapeType="1"/>
          </p:cNvSpPr>
          <p:nvPr/>
        </p:nvSpPr>
        <p:spPr bwMode="auto">
          <a:xfrm>
            <a:off x="27622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5" name="Line 91"/>
          <p:cNvSpPr>
            <a:spLocks noChangeShapeType="1"/>
          </p:cNvSpPr>
          <p:nvPr/>
        </p:nvSpPr>
        <p:spPr bwMode="auto">
          <a:xfrm>
            <a:off x="28384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6" name="Line 92"/>
          <p:cNvSpPr>
            <a:spLocks noChangeShapeType="1"/>
          </p:cNvSpPr>
          <p:nvPr/>
        </p:nvSpPr>
        <p:spPr bwMode="auto">
          <a:xfrm>
            <a:off x="29146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7" name="Line 93"/>
          <p:cNvSpPr>
            <a:spLocks noChangeShapeType="1"/>
          </p:cNvSpPr>
          <p:nvPr/>
        </p:nvSpPr>
        <p:spPr bwMode="auto">
          <a:xfrm>
            <a:off x="29908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8" name="Line 94"/>
          <p:cNvSpPr>
            <a:spLocks noChangeShapeType="1"/>
          </p:cNvSpPr>
          <p:nvPr/>
        </p:nvSpPr>
        <p:spPr bwMode="auto">
          <a:xfrm>
            <a:off x="30670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9" name="Line 95"/>
          <p:cNvSpPr>
            <a:spLocks noChangeShapeType="1"/>
          </p:cNvSpPr>
          <p:nvPr/>
        </p:nvSpPr>
        <p:spPr bwMode="auto">
          <a:xfrm>
            <a:off x="31432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0" name="Line 96"/>
          <p:cNvSpPr>
            <a:spLocks noChangeShapeType="1"/>
          </p:cNvSpPr>
          <p:nvPr/>
        </p:nvSpPr>
        <p:spPr bwMode="auto">
          <a:xfrm>
            <a:off x="32194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1" name="Line 97"/>
          <p:cNvSpPr>
            <a:spLocks noChangeShapeType="1"/>
          </p:cNvSpPr>
          <p:nvPr/>
        </p:nvSpPr>
        <p:spPr bwMode="auto">
          <a:xfrm>
            <a:off x="32956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2" name="Line 98"/>
          <p:cNvSpPr>
            <a:spLocks noChangeShapeType="1"/>
          </p:cNvSpPr>
          <p:nvPr/>
        </p:nvSpPr>
        <p:spPr bwMode="auto">
          <a:xfrm>
            <a:off x="33718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3" name="Line 99"/>
          <p:cNvSpPr>
            <a:spLocks noChangeShapeType="1"/>
          </p:cNvSpPr>
          <p:nvPr/>
        </p:nvSpPr>
        <p:spPr bwMode="auto">
          <a:xfrm>
            <a:off x="34480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4" name="Line 100"/>
          <p:cNvSpPr>
            <a:spLocks noChangeShapeType="1"/>
          </p:cNvSpPr>
          <p:nvPr/>
        </p:nvSpPr>
        <p:spPr bwMode="auto">
          <a:xfrm>
            <a:off x="35242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5" name="Line 101"/>
          <p:cNvSpPr>
            <a:spLocks noChangeShapeType="1"/>
          </p:cNvSpPr>
          <p:nvPr/>
        </p:nvSpPr>
        <p:spPr bwMode="auto">
          <a:xfrm>
            <a:off x="36004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6" name="Line 102"/>
          <p:cNvSpPr>
            <a:spLocks noChangeShapeType="1"/>
          </p:cNvSpPr>
          <p:nvPr/>
        </p:nvSpPr>
        <p:spPr bwMode="auto">
          <a:xfrm>
            <a:off x="36766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7" name="Line 103"/>
          <p:cNvSpPr>
            <a:spLocks noChangeShapeType="1"/>
          </p:cNvSpPr>
          <p:nvPr/>
        </p:nvSpPr>
        <p:spPr bwMode="auto">
          <a:xfrm>
            <a:off x="37528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8" name="Line 104"/>
          <p:cNvSpPr>
            <a:spLocks noChangeShapeType="1"/>
          </p:cNvSpPr>
          <p:nvPr/>
        </p:nvSpPr>
        <p:spPr bwMode="auto">
          <a:xfrm>
            <a:off x="38290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9" name="Line 105"/>
          <p:cNvSpPr>
            <a:spLocks noChangeShapeType="1"/>
          </p:cNvSpPr>
          <p:nvPr/>
        </p:nvSpPr>
        <p:spPr bwMode="auto">
          <a:xfrm>
            <a:off x="39052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0" name="Line 106"/>
          <p:cNvSpPr>
            <a:spLocks noChangeShapeType="1"/>
          </p:cNvSpPr>
          <p:nvPr/>
        </p:nvSpPr>
        <p:spPr bwMode="auto">
          <a:xfrm>
            <a:off x="39814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1" name="Line 107"/>
          <p:cNvSpPr>
            <a:spLocks noChangeShapeType="1"/>
          </p:cNvSpPr>
          <p:nvPr/>
        </p:nvSpPr>
        <p:spPr bwMode="auto">
          <a:xfrm>
            <a:off x="40576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2" name="Line 108"/>
          <p:cNvSpPr>
            <a:spLocks noChangeShapeType="1"/>
          </p:cNvSpPr>
          <p:nvPr/>
        </p:nvSpPr>
        <p:spPr bwMode="auto">
          <a:xfrm>
            <a:off x="41338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3" name="Line 109"/>
          <p:cNvSpPr>
            <a:spLocks noChangeShapeType="1"/>
          </p:cNvSpPr>
          <p:nvPr/>
        </p:nvSpPr>
        <p:spPr bwMode="auto">
          <a:xfrm>
            <a:off x="42100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4" name="Line 110"/>
          <p:cNvSpPr>
            <a:spLocks noChangeShapeType="1"/>
          </p:cNvSpPr>
          <p:nvPr/>
        </p:nvSpPr>
        <p:spPr bwMode="auto">
          <a:xfrm>
            <a:off x="42862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5" name="Line 111"/>
          <p:cNvSpPr>
            <a:spLocks noChangeShapeType="1"/>
          </p:cNvSpPr>
          <p:nvPr/>
        </p:nvSpPr>
        <p:spPr bwMode="auto">
          <a:xfrm>
            <a:off x="43624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6" name="Line 112"/>
          <p:cNvSpPr>
            <a:spLocks noChangeShapeType="1"/>
          </p:cNvSpPr>
          <p:nvPr/>
        </p:nvSpPr>
        <p:spPr bwMode="auto">
          <a:xfrm>
            <a:off x="44386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7" name="Line 113"/>
          <p:cNvSpPr>
            <a:spLocks noChangeShapeType="1"/>
          </p:cNvSpPr>
          <p:nvPr/>
        </p:nvSpPr>
        <p:spPr bwMode="auto">
          <a:xfrm>
            <a:off x="45148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8" name="Line 114"/>
          <p:cNvSpPr>
            <a:spLocks noChangeShapeType="1"/>
          </p:cNvSpPr>
          <p:nvPr/>
        </p:nvSpPr>
        <p:spPr bwMode="auto">
          <a:xfrm>
            <a:off x="45910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99" name="Line 115"/>
          <p:cNvSpPr>
            <a:spLocks noChangeShapeType="1"/>
          </p:cNvSpPr>
          <p:nvPr/>
        </p:nvSpPr>
        <p:spPr bwMode="auto">
          <a:xfrm>
            <a:off x="46672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0" name="Line 116"/>
          <p:cNvSpPr>
            <a:spLocks noChangeShapeType="1"/>
          </p:cNvSpPr>
          <p:nvPr/>
        </p:nvSpPr>
        <p:spPr bwMode="auto">
          <a:xfrm>
            <a:off x="47434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1" name="Line 117"/>
          <p:cNvSpPr>
            <a:spLocks noChangeShapeType="1"/>
          </p:cNvSpPr>
          <p:nvPr/>
        </p:nvSpPr>
        <p:spPr bwMode="auto">
          <a:xfrm>
            <a:off x="48196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2" name="Line 118"/>
          <p:cNvSpPr>
            <a:spLocks noChangeShapeType="1"/>
          </p:cNvSpPr>
          <p:nvPr/>
        </p:nvSpPr>
        <p:spPr bwMode="auto">
          <a:xfrm>
            <a:off x="48958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3" name="Line 119"/>
          <p:cNvSpPr>
            <a:spLocks noChangeShapeType="1"/>
          </p:cNvSpPr>
          <p:nvPr/>
        </p:nvSpPr>
        <p:spPr bwMode="auto">
          <a:xfrm>
            <a:off x="49720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4" name="Line 120"/>
          <p:cNvSpPr>
            <a:spLocks noChangeShapeType="1"/>
          </p:cNvSpPr>
          <p:nvPr/>
        </p:nvSpPr>
        <p:spPr bwMode="auto">
          <a:xfrm>
            <a:off x="50482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5" name="Line 121"/>
          <p:cNvSpPr>
            <a:spLocks noChangeShapeType="1"/>
          </p:cNvSpPr>
          <p:nvPr/>
        </p:nvSpPr>
        <p:spPr bwMode="auto">
          <a:xfrm>
            <a:off x="51244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6" name="Line 122"/>
          <p:cNvSpPr>
            <a:spLocks noChangeShapeType="1"/>
          </p:cNvSpPr>
          <p:nvPr/>
        </p:nvSpPr>
        <p:spPr bwMode="auto">
          <a:xfrm>
            <a:off x="52006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7" name="Line 123"/>
          <p:cNvSpPr>
            <a:spLocks noChangeShapeType="1"/>
          </p:cNvSpPr>
          <p:nvPr/>
        </p:nvSpPr>
        <p:spPr bwMode="auto">
          <a:xfrm>
            <a:off x="52768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8" name="Line 124"/>
          <p:cNvSpPr>
            <a:spLocks noChangeShapeType="1"/>
          </p:cNvSpPr>
          <p:nvPr/>
        </p:nvSpPr>
        <p:spPr bwMode="auto">
          <a:xfrm>
            <a:off x="53530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09" name="Line 125"/>
          <p:cNvSpPr>
            <a:spLocks noChangeShapeType="1"/>
          </p:cNvSpPr>
          <p:nvPr/>
        </p:nvSpPr>
        <p:spPr bwMode="auto">
          <a:xfrm>
            <a:off x="54292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0" name="Line 126"/>
          <p:cNvSpPr>
            <a:spLocks noChangeShapeType="1"/>
          </p:cNvSpPr>
          <p:nvPr/>
        </p:nvSpPr>
        <p:spPr bwMode="auto">
          <a:xfrm>
            <a:off x="55054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1" name="Line 127"/>
          <p:cNvSpPr>
            <a:spLocks noChangeShapeType="1"/>
          </p:cNvSpPr>
          <p:nvPr/>
        </p:nvSpPr>
        <p:spPr bwMode="auto">
          <a:xfrm>
            <a:off x="55816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2" name="Line 128"/>
          <p:cNvSpPr>
            <a:spLocks noChangeShapeType="1"/>
          </p:cNvSpPr>
          <p:nvPr/>
        </p:nvSpPr>
        <p:spPr bwMode="auto">
          <a:xfrm>
            <a:off x="56578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3" name="Line 129"/>
          <p:cNvSpPr>
            <a:spLocks noChangeShapeType="1"/>
          </p:cNvSpPr>
          <p:nvPr/>
        </p:nvSpPr>
        <p:spPr bwMode="auto">
          <a:xfrm>
            <a:off x="57340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4" name="Line 130"/>
          <p:cNvSpPr>
            <a:spLocks noChangeShapeType="1"/>
          </p:cNvSpPr>
          <p:nvPr/>
        </p:nvSpPr>
        <p:spPr bwMode="auto">
          <a:xfrm>
            <a:off x="58102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5" name="Line 131"/>
          <p:cNvSpPr>
            <a:spLocks noChangeShapeType="1"/>
          </p:cNvSpPr>
          <p:nvPr/>
        </p:nvSpPr>
        <p:spPr bwMode="auto">
          <a:xfrm>
            <a:off x="58864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6" name="Line 132"/>
          <p:cNvSpPr>
            <a:spLocks noChangeShapeType="1"/>
          </p:cNvSpPr>
          <p:nvPr/>
        </p:nvSpPr>
        <p:spPr bwMode="auto">
          <a:xfrm>
            <a:off x="59626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7" name="Line 133"/>
          <p:cNvSpPr>
            <a:spLocks noChangeShapeType="1"/>
          </p:cNvSpPr>
          <p:nvPr/>
        </p:nvSpPr>
        <p:spPr bwMode="auto">
          <a:xfrm>
            <a:off x="60388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8" name="Line 134"/>
          <p:cNvSpPr>
            <a:spLocks noChangeShapeType="1"/>
          </p:cNvSpPr>
          <p:nvPr/>
        </p:nvSpPr>
        <p:spPr bwMode="auto">
          <a:xfrm>
            <a:off x="61150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19" name="Line 135"/>
          <p:cNvSpPr>
            <a:spLocks noChangeShapeType="1"/>
          </p:cNvSpPr>
          <p:nvPr/>
        </p:nvSpPr>
        <p:spPr bwMode="auto">
          <a:xfrm>
            <a:off x="61912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20" name="Line 136"/>
          <p:cNvSpPr>
            <a:spLocks noChangeShapeType="1"/>
          </p:cNvSpPr>
          <p:nvPr/>
        </p:nvSpPr>
        <p:spPr bwMode="auto">
          <a:xfrm>
            <a:off x="62674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21" name="Line 137"/>
          <p:cNvSpPr>
            <a:spLocks noChangeShapeType="1"/>
          </p:cNvSpPr>
          <p:nvPr/>
        </p:nvSpPr>
        <p:spPr bwMode="auto">
          <a:xfrm>
            <a:off x="63436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22" name="Line 138"/>
          <p:cNvSpPr>
            <a:spLocks noChangeShapeType="1"/>
          </p:cNvSpPr>
          <p:nvPr/>
        </p:nvSpPr>
        <p:spPr bwMode="auto">
          <a:xfrm>
            <a:off x="64198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23" name="Line 139"/>
          <p:cNvSpPr>
            <a:spLocks noChangeShapeType="1"/>
          </p:cNvSpPr>
          <p:nvPr/>
        </p:nvSpPr>
        <p:spPr bwMode="auto">
          <a:xfrm>
            <a:off x="64960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24" name="Line 140"/>
          <p:cNvSpPr>
            <a:spLocks noChangeShapeType="1"/>
          </p:cNvSpPr>
          <p:nvPr/>
        </p:nvSpPr>
        <p:spPr bwMode="auto">
          <a:xfrm>
            <a:off x="65722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25" name="Line 141"/>
          <p:cNvSpPr>
            <a:spLocks noChangeShapeType="1"/>
          </p:cNvSpPr>
          <p:nvPr/>
        </p:nvSpPr>
        <p:spPr bwMode="auto">
          <a:xfrm>
            <a:off x="66484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26" name="Line 142"/>
          <p:cNvSpPr>
            <a:spLocks noChangeShapeType="1"/>
          </p:cNvSpPr>
          <p:nvPr/>
        </p:nvSpPr>
        <p:spPr bwMode="auto">
          <a:xfrm>
            <a:off x="67246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27" name="Line 143"/>
          <p:cNvSpPr>
            <a:spLocks noChangeShapeType="1"/>
          </p:cNvSpPr>
          <p:nvPr/>
        </p:nvSpPr>
        <p:spPr bwMode="auto">
          <a:xfrm>
            <a:off x="6800850" y="31178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28" name="Line 144"/>
          <p:cNvSpPr>
            <a:spLocks noChangeShapeType="1"/>
          </p:cNvSpPr>
          <p:nvPr/>
        </p:nvSpPr>
        <p:spPr bwMode="auto">
          <a:xfrm>
            <a:off x="16192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29" name="Line 145"/>
          <p:cNvSpPr>
            <a:spLocks noChangeShapeType="1"/>
          </p:cNvSpPr>
          <p:nvPr/>
        </p:nvSpPr>
        <p:spPr bwMode="auto">
          <a:xfrm>
            <a:off x="16954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30" name="Line 146"/>
          <p:cNvSpPr>
            <a:spLocks noChangeShapeType="1"/>
          </p:cNvSpPr>
          <p:nvPr/>
        </p:nvSpPr>
        <p:spPr bwMode="auto">
          <a:xfrm>
            <a:off x="17716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31" name="Line 147"/>
          <p:cNvSpPr>
            <a:spLocks noChangeShapeType="1"/>
          </p:cNvSpPr>
          <p:nvPr/>
        </p:nvSpPr>
        <p:spPr bwMode="auto">
          <a:xfrm>
            <a:off x="18478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32" name="Line 148"/>
          <p:cNvSpPr>
            <a:spLocks noChangeShapeType="1"/>
          </p:cNvSpPr>
          <p:nvPr/>
        </p:nvSpPr>
        <p:spPr bwMode="auto">
          <a:xfrm>
            <a:off x="19240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33" name="Line 149"/>
          <p:cNvSpPr>
            <a:spLocks noChangeShapeType="1"/>
          </p:cNvSpPr>
          <p:nvPr/>
        </p:nvSpPr>
        <p:spPr bwMode="auto">
          <a:xfrm>
            <a:off x="20002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34" name="Line 150"/>
          <p:cNvSpPr>
            <a:spLocks noChangeShapeType="1"/>
          </p:cNvSpPr>
          <p:nvPr/>
        </p:nvSpPr>
        <p:spPr bwMode="auto">
          <a:xfrm>
            <a:off x="20764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35" name="Line 151"/>
          <p:cNvSpPr>
            <a:spLocks noChangeShapeType="1"/>
          </p:cNvSpPr>
          <p:nvPr/>
        </p:nvSpPr>
        <p:spPr bwMode="auto">
          <a:xfrm>
            <a:off x="21526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36" name="Line 152"/>
          <p:cNvSpPr>
            <a:spLocks noChangeShapeType="1"/>
          </p:cNvSpPr>
          <p:nvPr/>
        </p:nvSpPr>
        <p:spPr bwMode="auto">
          <a:xfrm>
            <a:off x="22288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37" name="Line 153"/>
          <p:cNvSpPr>
            <a:spLocks noChangeShapeType="1"/>
          </p:cNvSpPr>
          <p:nvPr/>
        </p:nvSpPr>
        <p:spPr bwMode="auto">
          <a:xfrm>
            <a:off x="23050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38" name="Line 154"/>
          <p:cNvSpPr>
            <a:spLocks noChangeShapeType="1"/>
          </p:cNvSpPr>
          <p:nvPr/>
        </p:nvSpPr>
        <p:spPr bwMode="auto">
          <a:xfrm>
            <a:off x="23812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39" name="Line 155"/>
          <p:cNvSpPr>
            <a:spLocks noChangeShapeType="1"/>
          </p:cNvSpPr>
          <p:nvPr/>
        </p:nvSpPr>
        <p:spPr bwMode="auto">
          <a:xfrm>
            <a:off x="24574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40" name="Line 156"/>
          <p:cNvSpPr>
            <a:spLocks noChangeShapeType="1"/>
          </p:cNvSpPr>
          <p:nvPr/>
        </p:nvSpPr>
        <p:spPr bwMode="auto">
          <a:xfrm>
            <a:off x="25336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41" name="Line 157"/>
          <p:cNvSpPr>
            <a:spLocks noChangeShapeType="1"/>
          </p:cNvSpPr>
          <p:nvPr/>
        </p:nvSpPr>
        <p:spPr bwMode="auto">
          <a:xfrm>
            <a:off x="26098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42" name="Line 158"/>
          <p:cNvSpPr>
            <a:spLocks noChangeShapeType="1"/>
          </p:cNvSpPr>
          <p:nvPr/>
        </p:nvSpPr>
        <p:spPr bwMode="auto">
          <a:xfrm>
            <a:off x="26860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43" name="Line 159"/>
          <p:cNvSpPr>
            <a:spLocks noChangeShapeType="1"/>
          </p:cNvSpPr>
          <p:nvPr/>
        </p:nvSpPr>
        <p:spPr bwMode="auto">
          <a:xfrm>
            <a:off x="27622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44" name="Line 160"/>
          <p:cNvSpPr>
            <a:spLocks noChangeShapeType="1"/>
          </p:cNvSpPr>
          <p:nvPr/>
        </p:nvSpPr>
        <p:spPr bwMode="auto">
          <a:xfrm>
            <a:off x="28384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45" name="Line 161"/>
          <p:cNvSpPr>
            <a:spLocks noChangeShapeType="1"/>
          </p:cNvSpPr>
          <p:nvPr/>
        </p:nvSpPr>
        <p:spPr bwMode="auto">
          <a:xfrm>
            <a:off x="29146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46" name="Line 162"/>
          <p:cNvSpPr>
            <a:spLocks noChangeShapeType="1"/>
          </p:cNvSpPr>
          <p:nvPr/>
        </p:nvSpPr>
        <p:spPr bwMode="auto">
          <a:xfrm>
            <a:off x="29908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47" name="Line 163"/>
          <p:cNvSpPr>
            <a:spLocks noChangeShapeType="1"/>
          </p:cNvSpPr>
          <p:nvPr/>
        </p:nvSpPr>
        <p:spPr bwMode="auto">
          <a:xfrm>
            <a:off x="30670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48" name="Line 164"/>
          <p:cNvSpPr>
            <a:spLocks noChangeShapeType="1"/>
          </p:cNvSpPr>
          <p:nvPr/>
        </p:nvSpPr>
        <p:spPr bwMode="auto">
          <a:xfrm>
            <a:off x="31432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49" name="Line 165"/>
          <p:cNvSpPr>
            <a:spLocks noChangeShapeType="1"/>
          </p:cNvSpPr>
          <p:nvPr/>
        </p:nvSpPr>
        <p:spPr bwMode="auto">
          <a:xfrm>
            <a:off x="32194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50" name="Line 166"/>
          <p:cNvSpPr>
            <a:spLocks noChangeShapeType="1"/>
          </p:cNvSpPr>
          <p:nvPr/>
        </p:nvSpPr>
        <p:spPr bwMode="auto">
          <a:xfrm>
            <a:off x="32956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51" name="Line 167"/>
          <p:cNvSpPr>
            <a:spLocks noChangeShapeType="1"/>
          </p:cNvSpPr>
          <p:nvPr/>
        </p:nvSpPr>
        <p:spPr bwMode="auto">
          <a:xfrm>
            <a:off x="33718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52" name="Line 168"/>
          <p:cNvSpPr>
            <a:spLocks noChangeShapeType="1"/>
          </p:cNvSpPr>
          <p:nvPr/>
        </p:nvSpPr>
        <p:spPr bwMode="auto">
          <a:xfrm>
            <a:off x="34480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53" name="Line 169"/>
          <p:cNvSpPr>
            <a:spLocks noChangeShapeType="1"/>
          </p:cNvSpPr>
          <p:nvPr/>
        </p:nvSpPr>
        <p:spPr bwMode="auto">
          <a:xfrm>
            <a:off x="35242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54" name="Line 170"/>
          <p:cNvSpPr>
            <a:spLocks noChangeShapeType="1"/>
          </p:cNvSpPr>
          <p:nvPr/>
        </p:nvSpPr>
        <p:spPr bwMode="auto">
          <a:xfrm>
            <a:off x="36004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55" name="Line 171"/>
          <p:cNvSpPr>
            <a:spLocks noChangeShapeType="1"/>
          </p:cNvSpPr>
          <p:nvPr/>
        </p:nvSpPr>
        <p:spPr bwMode="auto">
          <a:xfrm>
            <a:off x="36766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56" name="Line 172"/>
          <p:cNvSpPr>
            <a:spLocks noChangeShapeType="1"/>
          </p:cNvSpPr>
          <p:nvPr/>
        </p:nvSpPr>
        <p:spPr bwMode="auto">
          <a:xfrm>
            <a:off x="37528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57" name="Line 173"/>
          <p:cNvSpPr>
            <a:spLocks noChangeShapeType="1"/>
          </p:cNvSpPr>
          <p:nvPr/>
        </p:nvSpPr>
        <p:spPr bwMode="auto">
          <a:xfrm>
            <a:off x="38290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58" name="Line 174"/>
          <p:cNvSpPr>
            <a:spLocks noChangeShapeType="1"/>
          </p:cNvSpPr>
          <p:nvPr/>
        </p:nvSpPr>
        <p:spPr bwMode="auto">
          <a:xfrm>
            <a:off x="39052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59" name="Line 175"/>
          <p:cNvSpPr>
            <a:spLocks noChangeShapeType="1"/>
          </p:cNvSpPr>
          <p:nvPr/>
        </p:nvSpPr>
        <p:spPr bwMode="auto">
          <a:xfrm>
            <a:off x="39814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60" name="Line 176"/>
          <p:cNvSpPr>
            <a:spLocks noChangeShapeType="1"/>
          </p:cNvSpPr>
          <p:nvPr/>
        </p:nvSpPr>
        <p:spPr bwMode="auto">
          <a:xfrm>
            <a:off x="40576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61" name="Line 177"/>
          <p:cNvSpPr>
            <a:spLocks noChangeShapeType="1"/>
          </p:cNvSpPr>
          <p:nvPr/>
        </p:nvSpPr>
        <p:spPr bwMode="auto">
          <a:xfrm>
            <a:off x="41338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62" name="Line 178"/>
          <p:cNvSpPr>
            <a:spLocks noChangeShapeType="1"/>
          </p:cNvSpPr>
          <p:nvPr/>
        </p:nvSpPr>
        <p:spPr bwMode="auto">
          <a:xfrm>
            <a:off x="42100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63" name="Line 179"/>
          <p:cNvSpPr>
            <a:spLocks noChangeShapeType="1"/>
          </p:cNvSpPr>
          <p:nvPr/>
        </p:nvSpPr>
        <p:spPr bwMode="auto">
          <a:xfrm>
            <a:off x="42862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64" name="Line 180"/>
          <p:cNvSpPr>
            <a:spLocks noChangeShapeType="1"/>
          </p:cNvSpPr>
          <p:nvPr/>
        </p:nvSpPr>
        <p:spPr bwMode="auto">
          <a:xfrm>
            <a:off x="43624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65" name="Line 181"/>
          <p:cNvSpPr>
            <a:spLocks noChangeShapeType="1"/>
          </p:cNvSpPr>
          <p:nvPr/>
        </p:nvSpPr>
        <p:spPr bwMode="auto">
          <a:xfrm>
            <a:off x="44386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66" name="Line 182"/>
          <p:cNvSpPr>
            <a:spLocks noChangeShapeType="1"/>
          </p:cNvSpPr>
          <p:nvPr/>
        </p:nvSpPr>
        <p:spPr bwMode="auto">
          <a:xfrm>
            <a:off x="45148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67" name="Line 183"/>
          <p:cNvSpPr>
            <a:spLocks noChangeShapeType="1"/>
          </p:cNvSpPr>
          <p:nvPr/>
        </p:nvSpPr>
        <p:spPr bwMode="auto">
          <a:xfrm>
            <a:off x="45910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68" name="Line 184"/>
          <p:cNvSpPr>
            <a:spLocks noChangeShapeType="1"/>
          </p:cNvSpPr>
          <p:nvPr/>
        </p:nvSpPr>
        <p:spPr bwMode="auto">
          <a:xfrm>
            <a:off x="46672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69" name="Line 185"/>
          <p:cNvSpPr>
            <a:spLocks noChangeShapeType="1"/>
          </p:cNvSpPr>
          <p:nvPr/>
        </p:nvSpPr>
        <p:spPr bwMode="auto">
          <a:xfrm>
            <a:off x="47434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70" name="Line 186"/>
          <p:cNvSpPr>
            <a:spLocks noChangeShapeType="1"/>
          </p:cNvSpPr>
          <p:nvPr/>
        </p:nvSpPr>
        <p:spPr bwMode="auto">
          <a:xfrm>
            <a:off x="48196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71" name="Line 187"/>
          <p:cNvSpPr>
            <a:spLocks noChangeShapeType="1"/>
          </p:cNvSpPr>
          <p:nvPr/>
        </p:nvSpPr>
        <p:spPr bwMode="auto">
          <a:xfrm>
            <a:off x="48958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72" name="Line 188"/>
          <p:cNvSpPr>
            <a:spLocks noChangeShapeType="1"/>
          </p:cNvSpPr>
          <p:nvPr/>
        </p:nvSpPr>
        <p:spPr bwMode="auto">
          <a:xfrm>
            <a:off x="49720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73" name="Line 189"/>
          <p:cNvSpPr>
            <a:spLocks noChangeShapeType="1"/>
          </p:cNvSpPr>
          <p:nvPr/>
        </p:nvSpPr>
        <p:spPr bwMode="auto">
          <a:xfrm>
            <a:off x="50482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74" name="Line 190"/>
          <p:cNvSpPr>
            <a:spLocks noChangeShapeType="1"/>
          </p:cNvSpPr>
          <p:nvPr/>
        </p:nvSpPr>
        <p:spPr bwMode="auto">
          <a:xfrm>
            <a:off x="51244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75" name="Line 191"/>
          <p:cNvSpPr>
            <a:spLocks noChangeShapeType="1"/>
          </p:cNvSpPr>
          <p:nvPr/>
        </p:nvSpPr>
        <p:spPr bwMode="auto">
          <a:xfrm>
            <a:off x="52006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76" name="Line 192"/>
          <p:cNvSpPr>
            <a:spLocks noChangeShapeType="1"/>
          </p:cNvSpPr>
          <p:nvPr/>
        </p:nvSpPr>
        <p:spPr bwMode="auto">
          <a:xfrm>
            <a:off x="52768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77" name="Line 193"/>
          <p:cNvSpPr>
            <a:spLocks noChangeShapeType="1"/>
          </p:cNvSpPr>
          <p:nvPr/>
        </p:nvSpPr>
        <p:spPr bwMode="auto">
          <a:xfrm>
            <a:off x="53530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78" name="Line 194"/>
          <p:cNvSpPr>
            <a:spLocks noChangeShapeType="1"/>
          </p:cNvSpPr>
          <p:nvPr/>
        </p:nvSpPr>
        <p:spPr bwMode="auto">
          <a:xfrm>
            <a:off x="54292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79" name="Line 195"/>
          <p:cNvSpPr>
            <a:spLocks noChangeShapeType="1"/>
          </p:cNvSpPr>
          <p:nvPr/>
        </p:nvSpPr>
        <p:spPr bwMode="auto">
          <a:xfrm>
            <a:off x="55054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80" name="Line 196"/>
          <p:cNvSpPr>
            <a:spLocks noChangeShapeType="1"/>
          </p:cNvSpPr>
          <p:nvPr/>
        </p:nvSpPr>
        <p:spPr bwMode="auto">
          <a:xfrm>
            <a:off x="55816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81" name="Line 197"/>
          <p:cNvSpPr>
            <a:spLocks noChangeShapeType="1"/>
          </p:cNvSpPr>
          <p:nvPr/>
        </p:nvSpPr>
        <p:spPr bwMode="auto">
          <a:xfrm>
            <a:off x="56578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82" name="Line 198"/>
          <p:cNvSpPr>
            <a:spLocks noChangeShapeType="1"/>
          </p:cNvSpPr>
          <p:nvPr/>
        </p:nvSpPr>
        <p:spPr bwMode="auto">
          <a:xfrm>
            <a:off x="57340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83" name="Line 199"/>
          <p:cNvSpPr>
            <a:spLocks noChangeShapeType="1"/>
          </p:cNvSpPr>
          <p:nvPr/>
        </p:nvSpPr>
        <p:spPr bwMode="auto">
          <a:xfrm>
            <a:off x="58102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84" name="Line 200"/>
          <p:cNvSpPr>
            <a:spLocks noChangeShapeType="1"/>
          </p:cNvSpPr>
          <p:nvPr/>
        </p:nvSpPr>
        <p:spPr bwMode="auto">
          <a:xfrm>
            <a:off x="58864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85" name="Line 201"/>
          <p:cNvSpPr>
            <a:spLocks noChangeShapeType="1"/>
          </p:cNvSpPr>
          <p:nvPr/>
        </p:nvSpPr>
        <p:spPr bwMode="auto">
          <a:xfrm>
            <a:off x="59626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86" name="Line 202"/>
          <p:cNvSpPr>
            <a:spLocks noChangeShapeType="1"/>
          </p:cNvSpPr>
          <p:nvPr/>
        </p:nvSpPr>
        <p:spPr bwMode="auto">
          <a:xfrm>
            <a:off x="60388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87" name="Line 203"/>
          <p:cNvSpPr>
            <a:spLocks noChangeShapeType="1"/>
          </p:cNvSpPr>
          <p:nvPr/>
        </p:nvSpPr>
        <p:spPr bwMode="auto">
          <a:xfrm>
            <a:off x="61150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88" name="Line 204"/>
          <p:cNvSpPr>
            <a:spLocks noChangeShapeType="1"/>
          </p:cNvSpPr>
          <p:nvPr/>
        </p:nvSpPr>
        <p:spPr bwMode="auto">
          <a:xfrm>
            <a:off x="61912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89" name="Line 205"/>
          <p:cNvSpPr>
            <a:spLocks noChangeShapeType="1"/>
          </p:cNvSpPr>
          <p:nvPr/>
        </p:nvSpPr>
        <p:spPr bwMode="auto">
          <a:xfrm>
            <a:off x="62674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0" name="Line 206"/>
          <p:cNvSpPr>
            <a:spLocks noChangeShapeType="1"/>
          </p:cNvSpPr>
          <p:nvPr/>
        </p:nvSpPr>
        <p:spPr bwMode="auto">
          <a:xfrm>
            <a:off x="63436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1" name="Line 207"/>
          <p:cNvSpPr>
            <a:spLocks noChangeShapeType="1"/>
          </p:cNvSpPr>
          <p:nvPr/>
        </p:nvSpPr>
        <p:spPr bwMode="auto">
          <a:xfrm>
            <a:off x="64198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2" name="Line 208"/>
          <p:cNvSpPr>
            <a:spLocks noChangeShapeType="1"/>
          </p:cNvSpPr>
          <p:nvPr/>
        </p:nvSpPr>
        <p:spPr bwMode="auto">
          <a:xfrm>
            <a:off x="64960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3" name="Line 209"/>
          <p:cNvSpPr>
            <a:spLocks noChangeShapeType="1"/>
          </p:cNvSpPr>
          <p:nvPr/>
        </p:nvSpPr>
        <p:spPr bwMode="auto">
          <a:xfrm>
            <a:off x="65722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4" name="Line 210"/>
          <p:cNvSpPr>
            <a:spLocks noChangeShapeType="1"/>
          </p:cNvSpPr>
          <p:nvPr/>
        </p:nvSpPr>
        <p:spPr bwMode="auto">
          <a:xfrm>
            <a:off x="66484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5" name="Line 211"/>
          <p:cNvSpPr>
            <a:spLocks noChangeShapeType="1"/>
          </p:cNvSpPr>
          <p:nvPr/>
        </p:nvSpPr>
        <p:spPr bwMode="auto">
          <a:xfrm>
            <a:off x="67246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6" name="Line 212"/>
          <p:cNvSpPr>
            <a:spLocks noChangeShapeType="1"/>
          </p:cNvSpPr>
          <p:nvPr/>
        </p:nvSpPr>
        <p:spPr bwMode="auto">
          <a:xfrm>
            <a:off x="6800850" y="2152650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7" name="Line 213"/>
          <p:cNvSpPr>
            <a:spLocks noChangeShapeType="1"/>
          </p:cNvSpPr>
          <p:nvPr/>
        </p:nvSpPr>
        <p:spPr bwMode="auto">
          <a:xfrm flipV="1">
            <a:off x="1473200" y="2146300"/>
            <a:ext cx="0" cy="290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8" name="Line 214"/>
          <p:cNvSpPr>
            <a:spLocks noChangeShapeType="1"/>
          </p:cNvSpPr>
          <p:nvPr/>
        </p:nvSpPr>
        <p:spPr bwMode="auto">
          <a:xfrm>
            <a:off x="1428750" y="5060950"/>
            <a:ext cx="76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199" name="Line 215"/>
          <p:cNvSpPr>
            <a:spLocks noChangeShapeType="1"/>
          </p:cNvSpPr>
          <p:nvPr/>
        </p:nvSpPr>
        <p:spPr bwMode="auto">
          <a:xfrm>
            <a:off x="1466850" y="5060950"/>
            <a:ext cx="5372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00" name="Line 216"/>
          <p:cNvSpPr>
            <a:spLocks noChangeShapeType="1"/>
          </p:cNvSpPr>
          <p:nvPr/>
        </p:nvSpPr>
        <p:spPr bwMode="auto">
          <a:xfrm flipV="1">
            <a:off x="1473200" y="50069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01" name="Line 217"/>
          <p:cNvSpPr>
            <a:spLocks noChangeShapeType="1"/>
          </p:cNvSpPr>
          <p:nvPr/>
        </p:nvSpPr>
        <p:spPr bwMode="auto">
          <a:xfrm flipV="1">
            <a:off x="1739900" y="50069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02" name="Line 218"/>
          <p:cNvSpPr>
            <a:spLocks noChangeShapeType="1"/>
          </p:cNvSpPr>
          <p:nvPr/>
        </p:nvSpPr>
        <p:spPr bwMode="auto">
          <a:xfrm flipV="1">
            <a:off x="2019300" y="50069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03" name="Line 219"/>
          <p:cNvSpPr>
            <a:spLocks noChangeShapeType="1"/>
          </p:cNvSpPr>
          <p:nvPr/>
        </p:nvSpPr>
        <p:spPr bwMode="auto">
          <a:xfrm flipV="1">
            <a:off x="2286000" y="50069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04" name="Line 220"/>
          <p:cNvSpPr>
            <a:spLocks noChangeShapeType="1"/>
          </p:cNvSpPr>
          <p:nvPr/>
        </p:nvSpPr>
        <p:spPr bwMode="auto">
          <a:xfrm flipV="1">
            <a:off x="2552700" y="50069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05" name="Line 221"/>
          <p:cNvSpPr>
            <a:spLocks noChangeShapeType="1"/>
          </p:cNvSpPr>
          <p:nvPr/>
        </p:nvSpPr>
        <p:spPr bwMode="auto">
          <a:xfrm flipV="1">
            <a:off x="2819400" y="50069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06" name="Line 222"/>
          <p:cNvSpPr>
            <a:spLocks noChangeShapeType="1"/>
          </p:cNvSpPr>
          <p:nvPr/>
        </p:nvSpPr>
        <p:spPr bwMode="auto">
          <a:xfrm flipV="1">
            <a:off x="3086100" y="50069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07" name="Line 223"/>
          <p:cNvSpPr>
            <a:spLocks noChangeShapeType="1"/>
          </p:cNvSpPr>
          <p:nvPr/>
        </p:nvSpPr>
        <p:spPr bwMode="auto">
          <a:xfrm flipV="1">
            <a:off x="3352800" y="52355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08" name="Line 224"/>
          <p:cNvSpPr>
            <a:spLocks noChangeShapeType="1"/>
          </p:cNvSpPr>
          <p:nvPr/>
        </p:nvSpPr>
        <p:spPr bwMode="auto">
          <a:xfrm flipV="1">
            <a:off x="3619500" y="52355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09" name="Line 225"/>
          <p:cNvSpPr>
            <a:spLocks noChangeShapeType="1"/>
          </p:cNvSpPr>
          <p:nvPr/>
        </p:nvSpPr>
        <p:spPr bwMode="auto">
          <a:xfrm flipV="1">
            <a:off x="3898900" y="52355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10" name="Line 226"/>
          <p:cNvSpPr>
            <a:spLocks noChangeShapeType="1"/>
          </p:cNvSpPr>
          <p:nvPr/>
        </p:nvSpPr>
        <p:spPr bwMode="auto">
          <a:xfrm flipV="1">
            <a:off x="4165600" y="52355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11" name="Line 227"/>
          <p:cNvSpPr>
            <a:spLocks noChangeShapeType="1"/>
          </p:cNvSpPr>
          <p:nvPr/>
        </p:nvSpPr>
        <p:spPr bwMode="auto">
          <a:xfrm flipV="1">
            <a:off x="4432300" y="52355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12" name="Line 228"/>
          <p:cNvSpPr>
            <a:spLocks noChangeShapeType="1"/>
          </p:cNvSpPr>
          <p:nvPr/>
        </p:nvSpPr>
        <p:spPr bwMode="auto">
          <a:xfrm flipV="1">
            <a:off x="4699000" y="52355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13" name="Line 229"/>
          <p:cNvSpPr>
            <a:spLocks noChangeShapeType="1"/>
          </p:cNvSpPr>
          <p:nvPr/>
        </p:nvSpPr>
        <p:spPr bwMode="auto">
          <a:xfrm flipV="1">
            <a:off x="4965700" y="52355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14" name="Line 230"/>
          <p:cNvSpPr>
            <a:spLocks noChangeShapeType="1"/>
          </p:cNvSpPr>
          <p:nvPr/>
        </p:nvSpPr>
        <p:spPr bwMode="auto">
          <a:xfrm flipV="1">
            <a:off x="5232400" y="52355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15" name="Line 231"/>
          <p:cNvSpPr>
            <a:spLocks noChangeShapeType="1"/>
          </p:cNvSpPr>
          <p:nvPr/>
        </p:nvSpPr>
        <p:spPr bwMode="auto">
          <a:xfrm flipV="1">
            <a:off x="5499100" y="52355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16" name="Line 232"/>
          <p:cNvSpPr>
            <a:spLocks noChangeShapeType="1"/>
          </p:cNvSpPr>
          <p:nvPr/>
        </p:nvSpPr>
        <p:spPr bwMode="auto">
          <a:xfrm flipV="1">
            <a:off x="5778500" y="52355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17" name="Line 233"/>
          <p:cNvSpPr>
            <a:spLocks noChangeShapeType="1"/>
          </p:cNvSpPr>
          <p:nvPr/>
        </p:nvSpPr>
        <p:spPr bwMode="auto">
          <a:xfrm flipV="1">
            <a:off x="6045200" y="52355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18" name="Line 234"/>
          <p:cNvSpPr>
            <a:spLocks noChangeShapeType="1"/>
          </p:cNvSpPr>
          <p:nvPr/>
        </p:nvSpPr>
        <p:spPr bwMode="auto">
          <a:xfrm flipV="1">
            <a:off x="6311900" y="52355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19" name="Line 235"/>
          <p:cNvSpPr>
            <a:spLocks noChangeShapeType="1"/>
          </p:cNvSpPr>
          <p:nvPr/>
        </p:nvSpPr>
        <p:spPr bwMode="auto">
          <a:xfrm flipV="1">
            <a:off x="6578600" y="52355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20" name="Line 236"/>
          <p:cNvSpPr>
            <a:spLocks noChangeShapeType="1"/>
          </p:cNvSpPr>
          <p:nvPr/>
        </p:nvSpPr>
        <p:spPr bwMode="auto">
          <a:xfrm flipV="1">
            <a:off x="6845300" y="5235575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21" name="Freeform 237"/>
          <p:cNvSpPr>
            <a:spLocks/>
          </p:cNvSpPr>
          <p:nvPr/>
        </p:nvSpPr>
        <p:spPr bwMode="auto">
          <a:xfrm>
            <a:off x="1466850" y="2171700"/>
            <a:ext cx="5373688" cy="2884488"/>
          </a:xfrm>
          <a:custGeom>
            <a:avLst/>
            <a:gdLst>
              <a:gd name="T0" fmla="*/ 0 w 3385"/>
              <a:gd name="T1" fmla="*/ 2882900 h 1817"/>
              <a:gd name="T2" fmla="*/ 266700 w 3385"/>
              <a:gd name="T3" fmla="*/ 2781300 h 1817"/>
              <a:gd name="T4" fmla="*/ 546100 w 3385"/>
              <a:gd name="T5" fmla="*/ 2692400 h 1817"/>
              <a:gd name="T6" fmla="*/ 812800 w 3385"/>
              <a:gd name="T7" fmla="*/ 2603500 h 1817"/>
              <a:gd name="T8" fmla="*/ 1079500 w 3385"/>
              <a:gd name="T9" fmla="*/ 2501900 h 1817"/>
              <a:gd name="T10" fmla="*/ 1346200 w 3385"/>
              <a:gd name="T11" fmla="*/ 2413000 h 1817"/>
              <a:gd name="T12" fmla="*/ 1612900 w 3385"/>
              <a:gd name="T13" fmla="*/ 2311400 h 1817"/>
              <a:gd name="T14" fmla="*/ 1879600 w 3385"/>
              <a:gd name="T15" fmla="*/ 2222500 h 1817"/>
              <a:gd name="T16" fmla="*/ 2146300 w 3385"/>
              <a:gd name="T17" fmla="*/ 2057400 h 1817"/>
              <a:gd name="T18" fmla="*/ 2425700 w 3385"/>
              <a:gd name="T19" fmla="*/ 1879600 h 1817"/>
              <a:gd name="T20" fmla="*/ 2692400 w 3385"/>
              <a:gd name="T21" fmla="*/ 1714500 h 1817"/>
              <a:gd name="T22" fmla="*/ 2959100 w 3385"/>
              <a:gd name="T23" fmla="*/ 1536700 h 1817"/>
              <a:gd name="T24" fmla="*/ 3225800 w 3385"/>
              <a:gd name="T25" fmla="*/ 1371600 h 1817"/>
              <a:gd name="T26" fmla="*/ 3492500 w 3385"/>
              <a:gd name="T27" fmla="*/ 1193800 h 1817"/>
              <a:gd name="T28" fmla="*/ 3759200 w 3385"/>
              <a:gd name="T29" fmla="*/ 1028700 h 1817"/>
              <a:gd name="T30" fmla="*/ 4025900 w 3385"/>
              <a:gd name="T31" fmla="*/ 850900 h 1817"/>
              <a:gd name="T32" fmla="*/ 4305300 w 3385"/>
              <a:gd name="T33" fmla="*/ 685800 h 1817"/>
              <a:gd name="T34" fmla="*/ 4572000 w 3385"/>
              <a:gd name="T35" fmla="*/ 520700 h 1817"/>
              <a:gd name="T36" fmla="*/ 4838700 w 3385"/>
              <a:gd name="T37" fmla="*/ 342900 h 1817"/>
              <a:gd name="T38" fmla="*/ 5105400 w 3385"/>
              <a:gd name="T39" fmla="*/ 177800 h 1817"/>
              <a:gd name="T40" fmla="*/ 5372100 w 3385"/>
              <a:gd name="T41" fmla="*/ 0 h 181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385" h="1817">
                <a:moveTo>
                  <a:pt x="0" y="1816"/>
                </a:moveTo>
                <a:lnTo>
                  <a:pt x="168" y="1752"/>
                </a:lnTo>
                <a:lnTo>
                  <a:pt x="344" y="1696"/>
                </a:lnTo>
                <a:lnTo>
                  <a:pt x="512" y="1640"/>
                </a:lnTo>
                <a:lnTo>
                  <a:pt x="680" y="1576"/>
                </a:lnTo>
                <a:lnTo>
                  <a:pt x="848" y="1520"/>
                </a:lnTo>
                <a:lnTo>
                  <a:pt x="1016" y="1456"/>
                </a:lnTo>
                <a:lnTo>
                  <a:pt x="1184" y="1400"/>
                </a:lnTo>
                <a:lnTo>
                  <a:pt x="1352" y="1296"/>
                </a:lnTo>
                <a:lnTo>
                  <a:pt x="1528" y="1184"/>
                </a:lnTo>
                <a:lnTo>
                  <a:pt x="1696" y="1080"/>
                </a:lnTo>
                <a:lnTo>
                  <a:pt x="1864" y="968"/>
                </a:lnTo>
                <a:lnTo>
                  <a:pt x="2032" y="864"/>
                </a:lnTo>
                <a:lnTo>
                  <a:pt x="2200" y="752"/>
                </a:lnTo>
                <a:lnTo>
                  <a:pt x="2368" y="648"/>
                </a:lnTo>
                <a:lnTo>
                  <a:pt x="2536" y="536"/>
                </a:lnTo>
                <a:lnTo>
                  <a:pt x="2712" y="432"/>
                </a:lnTo>
                <a:lnTo>
                  <a:pt x="2880" y="328"/>
                </a:lnTo>
                <a:lnTo>
                  <a:pt x="3048" y="216"/>
                </a:lnTo>
                <a:lnTo>
                  <a:pt x="3216" y="112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22" name="Freeform 238"/>
          <p:cNvSpPr>
            <a:spLocks/>
          </p:cNvSpPr>
          <p:nvPr/>
        </p:nvSpPr>
        <p:spPr bwMode="auto">
          <a:xfrm>
            <a:off x="1466850" y="4483100"/>
            <a:ext cx="5373688" cy="573088"/>
          </a:xfrm>
          <a:custGeom>
            <a:avLst/>
            <a:gdLst>
              <a:gd name="T0" fmla="*/ 0 w 3385"/>
              <a:gd name="T1" fmla="*/ 571500 h 361"/>
              <a:gd name="T2" fmla="*/ 266700 w 3385"/>
              <a:gd name="T3" fmla="*/ 546100 h 361"/>
              <a:gd name="T4" fmla="*/ 546100 w 3385"/>
              <a:gd name="T5" fmla="*/ 508000 h 361"/>
              <a:gd name="T6" fmla="*/ 812800 w 3385"/>
              <a:gd name="T7" fmla="*/ 482600 h 361"/>
              <a:gd name="T8" fmla="*/ 1079500 w 3385"/>
              <a:gd name="T9" fmla="*/ 457200 h 361"/>
              <a:gd name="T10" fmla="*/ 1346200 w 3385"/>
              <a:gd name="T11" fmla="*/ 431800 h 361"/>
              <a:gd name="T12" fmla="*/ 1612900 w 3385"/>
              <a:gd name="T13" fmla="*/ 393700 h 361"/>
              <a:gd name="T14" fmla="*/ 1879600 w 3385"/>
              <a:gd name="T15" fmla="*/ 368300 h 361"/>
              <a:gd name="T16" fmla="*/ 2146300 w 3385"/>
              <a:gd name="T17" fmla="*/ 342900 h 361"/>
              <a:gd name="T18" fmla="*/ 2425700 w 3385"/>
              <a:gd name="T19" fmla="*/ 317500 h 361"/>
              <a:gd name="T20" fmla="*/ 2692400 w 3385"/>
              <a:gd name="T21" fmla="*/ 279400 h 361"/>
              <a:gd name="T22" fmla="*/ 2959100 w 3385"/>
              <a:gd name="T23" fmla="*/ 254000 h 361"/>
              <a:gd name="T24" fmla="*/ 3225800 w 3385"/>
              <a:gd name="T25" fmla="*/ 228600 h 361"/>
              <a:gd name="T26" fmla="*/ 3492500 w 3385"/>
              <a:gd name="T27" fmla="*/ 203200 h 361"/>
              <a:gd name="T28" fmla="*/ 3759200 w 3385"/>
              <a:gd name="T29" fmla="*/ 165100 h 361"/>
              <a:gd name="T30" fmla="*/ 4025900 w 3385"/>
              <a:gd name="T31" fmla="*/ 139700 h 361"/>
              <a:gd name="T32" fmla="*/ 4305300 w 3385"/>
              <a:gd name="T33" fmla="*/ 114300 h 361"/>
              <a:gd name="T34" fmla="*/ 4572000 w 3385"/>
              <a:gd name="T35" fmla="*/ 88900 h 361"/>
              <a:gd name="T36" fmla="*/ 4838700 w 3385"/>
              <a:gd name="T37" fmla="*/ 50800 h 361"/>
              <a:gd name="T38" fmla="*/ 5105400 w 3385"/>
              <a:gd name="T39" fmla="*/ 25400 h 361"/>
              <a:gd name="T40" fmla="*/ 5372100 w 3385"/>
              <a:gd name="T41" fmla="*/ 0 h 36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385" h="361">
                <a:moveTo>
                  <a:pt x="0" y="360"/>
                </a:moveTo>
                <a:lnTo>
                  <a:pt x="168" y="344"/>
                </a:lnTo>
                <a:lnTo>
                  <a:pt x="344" y="320"/>
                </a:lnTo>
                <a:lnTo>
                  <a:pt x="512" y="304"/>
                </a:lnTo>
                <a:lnTo>
                  <a:pt x="680" y="288"/>
                </a:lnTo>
                <a:lnTo>
                  <a:pt x="848" y="272"/>
                </a:lnTo>
                <a:lnTo>
                  <a:pt x="1016" y="248"/>
                </a:lnTo>
                <a:lnTo>
                  <a:pt x="1184" y="232"/>
                </a:lnTo>
                <a:lnTo>
                  <a:pt x="1352" y="216"/>
                </a:lnTo>
                <a:lnTo>
                  <a:pt x="1528" y="200"/>
                </a:lnTo>
                <a:lnTo>
                  <a:pt x="1696" y="176"/>
                </a:lnTo>
                <a:lnTo>
                  <a:pt x="1864" y="160"/>
                </a:lnTo>
                <a:lnTo>
                  <a:pt x="2032" y="144"/>
                </a:lnTo>
                <a:lnTo>
                  <a:pt x="2200" y="128"/>
                </a:lnTo>
                <a:lnTo>
                  <a:pt x="2368" y="104"/>
                </a:lnTo>
                <a:lnTo>
                  <a:pt x="2536" y="88"/>
                </a:lnTo>
                <a:lnTo>
                  <a:pt x="2712" y="72"/>
                </a:lnTo>
                <a:lnTo>
                  <a:pt x="2880" y="56"/>
                </a:lnTo>
                <a:lnTo>
                  <a:pt x="3048" y="32"/>
                </a:lnTo>
                <a:lnTo>
                  <a:pt x="3216" y="16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23" name="Rectangle 239"/>
          <p:cNvSpPr>
            <a:spLocks noChangeArrowheads="1"/>
          </p:cNvSpPr>
          <p:nvPr/>
        </p:nvSpPr>
        <p:spPr bwMode="auto">
          <a:xfrm>
            <a:off x="1435100" y="5014913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24" name="Rectangle 240"/>
          <p:cNvSpPr>
            <a:spLocks noChangeArrowheads="1"/>
          </p:cNvSpPr>
          <p:nvPr/>
        </p:nvSpPr>
        <p:spPr bwMode="auto">
          <a:xfrm>
            <a:off x="1701800" y="4913313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25" name="Rectangle 241"/>
          <p:cNvSpPr>
            <a:spLocks noChangeArrowheads="1"/>
          </p:cNvSpPr>
          <p:nvPr/>
        </p:nvSpPr>
        <p:spPr bwMode="auto">
          <a:xfrm>
            <a:off x="1981200" y="48323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26" name="Rectangle 242"/>
          <p:cNvSpPr>
            <a:spLocks noChangeArrowheads="1"/>
          </p:cNvSpPr>
          <p:nvPr/>
        </p:nvSpPr>
        <p:spPr bwMode="auto">
          <a:xfrm>
            <a:off x="2247900" y="47434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27" name="Rectangle 243"/>
          <p:cNvSpPr>
            <a:spLocks noChangeArrowheads="1"/>
          </p:cNvSpPr>
          <p:nvPr/>
        </p:nvSpPr>
        <p:spPr bwMode="auto">
          <a:xfrm>
            <a:off x="2514600" y="46418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28" name="Rectangle 244"/>
          <p:cNvSpPr>
            <a:spLocks noChangeArrowheads="1"/>
          </p:cNvSpPr>
          <p:nvPr/>
        </p:nvSpPr>
        <p:spPr bwMode="auto">
          <a:xfrm>
            <a:off x="2781300" y="45529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29" name="Rectangle 245"/>
          <p:cNvSpPr>
            <a:spLocks noChangeArrowheads="1"/>
          </p:cNvSpPr>
          <p:nvPr/>
        </p:nvSpPr>
        <p:spPr bwMode="auto">
          <a:xfrm>
            <a:off x="3048000" y="44513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30" name="Rectangle 246"/>
          <p:cNvSpPr>
            <a:spLocks noChangeArrowheads="1"/>
          </p:cNvSpPr>
          <p:nvPr/>
        </p:nvSpPr>
        <p:spPr bwMode="auto">
          <a:xfrm>
            <a:off x="3314700" y="43624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31" name="Rectangle 247"/>
          <p:cNvSpPr>
            <a:spLocks noChangeArrowheads="1"/>
          </p:cNvSpPr>
          <p:nvPr/>
        </p:nvSpPr>
        <p:spPr bwMode="auto">
          <a:xfrm>
            <a:off x="3581400" y="41973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32" name="Rectangle 248"/>
          <p:cNvSpPr>
            <a:spLocks noChangeArrowheads="1"/>
          </p:cNvSpPr>
          <p:nvPr/>
        </p:nvSpPr>
        <p:spPr bwMode="auto">
          <a:xfrm>
            <a:off x="3860800" y="40195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33" name="Rectangle 249"/>
          <p:cNvSpPr>
            <a:spLocks noChangeArrowheads="1"/>
          </p:cNvSpPr>
          <p:nvPr/>
        </p:nvSpPr>
        <p:spPr bwMode="auto">
          <a:xfrm>
            <a:off x="4127500" y="38544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34" name="Rectangle 250"/>
          <p:cNvSpPr>
            <a:spLocks noChangeArrowheads="1"/>
          </p:cNvSpPr>
          <p:nvPr/>
        </p:nvSpPr>
        <p:spPr bwMode="auto">
          <a:xfrm>
            <a:off x="4394200" y="36766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35" name="Rectangle 251"/>
          <p:cNvSpPr>
            <a:spLocks noChangeArrowheads="1"/>
          </p:cNvSpPr>
          <p:nvPr/>
        </p:nvSpPr>
        <p:spPr bwMode="auto">
          <a:xfrm>
            <a:off x="4660900" y="35115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36" name="Rectangle 252"/>
          <p:cNvSpPr>
            <a:spLocks noChangeArrowheads="1"/>
          </p:cNvSpPr>
          <p:nvPr/>
        </p:nvSpPr>
        <p:spPr bwMode="auto">
          <a:xfrm>
            <a:off x="4927600" y="33337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37" name="Rectangle 253"/>
          <p:cNvSpPr>
            <a:spLocks noChangeArrowheads="1"/>
          </p:cNvSpPr>
          <p:nvPr/>
        </p:nvSpPr>
        <p:spPr bwMode="auto">
          <a:xfrm>
            <a:off x="5194300" y="31686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38" name="Rectangle 254"/>
          <p:cNvSpPr>
            <a:spLocks noChangeArrowheads="1"/>
          </p:cNvSpPr>
          <p:nvPr/>
        </p:nvSpPr>
        <p:spPr bwMode="auto">
          <a:xfrm>
            <a:off x="5461000" y="29908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39" name="Rectangle 255"/>
          <p:cNvSpPr>
            <a:spLocks noChangeArrowheads="1"/>
          </p:cNvSpPr>
          <p:nvPr/>
        </p:nvSpPr>
        <p:spPr bwMode="auto">
          <a:xfrm>
            <a:off x="5740400" y="28257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40" name="Rectangle 256"/>
          <p:cNvSpPr>
            <a:spLocks noChangeArrowheads="1"/>
          </p:cNvSpPr>
          <p:nvPr/>
        </p:nvSpPr>
        <p:spPr bwMode="auto">
          <a:xfrm>
            <a:off x="6007100" y="26606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41" name="Rectangle 257"/>
          <p:cNvSpPr>
            <a:spLocks noChangeArrowheads="1"/>
          </p:cNvSpPr>
          <p:nvPr/>
        </p:nvSpPr>
        <p:spPr bwMode="auto">
          <a:xfrm>
            <a:off x="6273800" y="24828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42" name="Rectangle 258"/>
          <p:cNvSpPr>
            <a:spLocks noChangeArrowheads="1"/>
          </p:cNvSpPr>
          <p:nvPr/>
        </p:nvSpPr>
        <p:spPr bwMode="auto">
          <a:xfrm>
            <a:off x="6540500" y="23177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43" name="Rectangle 259"/>
          <p:cNvSpPr>
            <a:spLocks noChangeArrowheads="1"/>
          </p:cNvSpPr>
          <p:nvPr/>
        </p:nvSpPr>
        <p:spPr bwMode="auto">
          <a:xfrm>
            <a:off x="6807200" y="21399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44" name="Rectangle 260"/>
          <p:cNvSpPr>
            <a:spLocks noChangeArrowheads="1"/>
          </p:cNvSpPr>
          <p:nvPr/>
        </p:nvSpPr>
        <p:spPr bwMode="auto">
          <a:xfrm>
            <a:off x="1435100" y="50149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45" name="Rectangle 261"/>
          <p:cNvSpPr>
            <a:spLocks noChangeArrowheads="1"/>
          </p:cNvSpPr>
          <p:nvPr/>
        </p:nvSpPr>
        <p:spPr bwMode="auto">
          <a:xfrm>
            <a:off x="1701800" y="49895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46" name="Rectangle 262"/>
          <p:cNvSpPr>
            <a:spLocks noChangeArrowheads="1"/>
          </p:cNvSpPr>
          <p:nvPr/>
        </p:nvSpPr>
        <p:spPr bwMode="auto">
          <a:xfrm>
            <a:off x="1981200" y="49514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47" name="Rectangle 263"/>
          <p:cNvSpPr>
            <a:spLocks noChangeArrowheads="1"/>
          </p:cNvSpPr>
          <p:nvPr/>
        </p:nvSpPr>
        <p:spPr bwMode="auto">
          <a:xfrm>
            <a:off x="2247900" y="49260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48" name="Rectangle 264"/>
          <p:cNvSpPr>
            <a:spLocks noChangeArrowheads="1"/>
          </p:cNvSpPr>
          <p:nvPr/>
        </p:nvSpPr>
        <p:spPr bwMode="auto">
          <a:xfrm>
            <a:off x="2514600" y="49006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49" name="Rectangle 265"/>
          <p:cNvSpPr>
            <a:spLocks noChangeArrowheads="1"/>
          </p:cNvSpPr>
          <p:nvPr/>
        </p:nvSpPr>
        <p:spPr bwMode="auto">
          <a:xfrm>
            <a:off x="2781300" y="48752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50" name="Rectangle 266"/>
          <p:cNvSpPr>
            <a:spLocks noChangeArrowheads="1"/>
          </p:cNvSpPr>
          <p:nvPr/>
        </p:nvSpPr>
        <p:spPr bwMode="auto">
          <a:xfrm>
            <a:off x="3048000" y="48371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51" name="Rectangle 267"/>
          <p:cNvSpPr>
            <a:spLocks noChangeArrowheads="1"/>
          </p:cNvSpPr>
          <p:nvPr/>
        </p:nvSpPr>
        <p:spPr bwMode="auto">
          <a:xfrm>
            <a:off x="3314700" y="48196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52" name="Rectangle 268"/>
          <p:cNvSpPr>
            <a:spLocks noChangeArrowheads="1"/>
          </p:cNvSpPr>
          <p:nvPr/>
        </p:nvSpPr>
        <p:spPr bwMode="auto">
          <a:xfrm>
            <a:off x="3581400" y="47942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53" name="Rectangle 269"/>
          <p:cNvSpPr>
            <a:spLocks noChangeArrowheads="1"/>
          </p:cNvSpPr>
          <p:nvPr/>
        </p:nvSpPr>
        <p:spPr bwMode="auto">
          <a:xfrm>
            <a:off x="3860800" y="47688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54" name="Rectangle 270"/>
          <p:cNvSpPr>
            <a:spLocks noChangeArrowheads="1"/>
          </p:cNvSpPr>
          <p:nvPr/>
        </p:nvSpPr>
        <p:spPr bwMode="auto">
          <a:xfrm>
            <a:off x="4127500" y="47307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55" name="Rectangle 271"/>
          <p:cNvSpPr>
            <a:spLocks noChangeArrowheads="1"/>
          </p:cNvSpPr>
          <p:nvPr/>
        </p:nvSpPr>
        <p:spPr bwMode="auto">
          <a:xfrm>
            <a:off x="4394200" y="47053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56" name="Rectangle 272"/>
          <p:cNvSpPr>
            <a:spLocks noChangeArrowheads="1"/>
          </p:cNvSpPr>
          <p:nvPr/>
        </p:nvSpPr>
        <p:spPr bwMode="auto">
          <a:xfrm>
            <a:off x="4660900" y="46799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57" name="Rectangle 273"/>
          <p:cNvSpPr>
            <a:spLocks noChangeArrowheads="1"/>
          </p:cNvSpPr>
          <p:nvPr/>
        </p:nvSpPr>
        <p:spPr bwMode="auto">
          <a:xfrm>
            <a:off x="4927600" y="46545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58" name="Rectangle 274"/>
          <p:cNvSpPr>
            <a:spLocks noChangeArrowheads="1"/>
          </p:cNvSpPr>
          <p:nvPr/>
        </p:nvSpPr>
        <p:spPr bwMode="auto">
          <a:xfrm>
            <a:off x="5194300" y="46164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59" name="Rectangle 275"/>
          <p:cNvSpPr>
            <a:spLocks noChangeArrowheads="1"/>
          </p:cNvSpPr>
          <p:nvPr/>
        </p:nvSpPr>
        <p:spPr bwMode="auto">
          <a:xfrm>
            <a:off x="5461000" y="45910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60" name="Rectangle 276"/>
          <p:cNvSpPr>
            <a:spLocks noChangeArrowheads="1"/>
          </p:cNvSpPr>
          <p:nvPr/>
        </p:nvSpPr>
        <p:spPr bwMode="auto">
          <a:xfrm>
            <a:off x="5740400" y="45656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61" name="Rectangle 277"/>
          <p:cNvSpPr>
            <a:spLocks noChangeArrowheads="1"/>
          </p:cNvSpPr>
          <p:nvPr/>
        </p:nvSpPr>
        <p:spPr bwMode="auto">
          <a:xfrm>
            <a:off x="6007100" y="45402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62" name="Rectangle 278"/>
          <p:cNvSpPr>
            <a:spLocks noChangeArrowheads="1"/>
          </p:cNvSpPr>
          <p:nvPr/>
        </p:nvSpPr>
        <p:spPr bwMode="auto">
          <a:xfrm>
            <a:off x="6273800" y="45021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63" name="Rectangle 279"/>
          <p:cNvSpPr>
            <a:spLocks noChangeArrowheads="1"/>
          </p:cNvSpPr>
          <p:nvPr/>
        </p:nvSpPr>
        <p:spPr bwMode="auto">
          <a:xfrm>
            <a:off x="6540500" y="44767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64" name="Rectangle 280"/>
          <p:cNvSpPr>
            <a:spLocks noChangeArrowheads="1"/>
          </p:cNvSpPr>
          <p:nvPr/>
        </p:nvSpPr>
        <p:spPr bwMode="auto">
          <a:xfrm>
            <a:off x="6807200" y="44513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65" name="Rectangle 281"/>
          <p:cNvSpPr>
            <a:spLocks noChangeArrowheads="1"/>
          </p:cNvSpPr>
          <p:nvPr/>
        </p:nvSpPr>
        <p:spPr bwMode="auto">
          <a:xfrm>
            <a:off x="1068388" y="4803775"/>
            <a:ext cx="3587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b="1">
                <a:solidFill>
                  <a:schemeClr val="tx1"/>
                </a:solidFill>
                <a:latin typeface="Geneva" charset="0"/>
              </a:rPr>
              <a:t>1</a:t>
            </a:r>
          </a:p>
        </p:txBody>
      </p:sp>
      <p:sp>
        <p:nvSpPr>
          <p:cNvPr id="42266" name="Rectangle 282"/>
          <p:cNvSpPr>
            <a:spLocks noChangeArrowheads="1"/>
          </p:cNvSpPr>
          <p:nvPr/>
        </p:nvSpPr>
        <p:spPr bwMode="auto">
          <a:xfrm>
            <a:off x="827088" y="3838575"/>
            <a:ext cx="5365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b="1">
                <a:solidFill>
                  <a:schemeClr val="tx1"/>
                </a:solidFill>
                <a:latin typeface="Geneva" charset="0"/>
              </a:rPr>
              <a:t>10</a:t>
            </a:r>
          </a:p>
        </p:txBody>
      </p:sp>
      <p:sp>
        <p:nvSpPr>
          <p:cNvPr id="42267" name="Rectangle 283"/>
          <p:cNvSpPr>
            <a:spLocks noChangeArrowheads="1"/>
          </p:cNvSpPr>
          <p:nvPr/>
        </p:nvSpPr>
        <p:spPr bwMode="auto">
          <a:xfrm>
            <a:off x="661988" y="2949575"/>
            <a:ext cx="714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b="1">
                <a:solidFill>
                  <a:schemeClr val="tx1"/>
                </a:solidFill>
                <a:latin typeface="Geneva" charset="0"/>
              </a:rPr>
              <a:t>100</a:t>
            </a:r>
          </a:p>
        </p:txBody>
      </p:sp>
      <p:sp>
        <p:nvSpPr>
          <p:cNvPr id="42268" name="Rectangle 284"/>
          <p:cNvSpPr>
            <a:spLocks noChangeArrowheads="1"/>
          </p:cNvSpPr>
          <p:nvPr/>
        </p:nvSpPr>
        <p:spPr bwMode="auto">
          <a:xfrm>
            <a:off x="420688" y="1895475"/>
            <a:ext cx="8921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b="1">
                <a:solidFill>
                  <a:schemeClr val="tx1"/>
                </a:solidFill>
                <a:latin typeface="Geneva" charset="0"/>
              </a:rPr>
              <a:t>1000</a:t>
            </a:r>
          </a:p>
        </p:txBody>
      </p:sp>
      <p:sp>
        <p:nvSpPr>
          <p:cNvPr id="42269" name="Rectangle 285"/>
          <p:cNvSpPr>
            <a:spLocks noChangeArrowheads="1"/>
          </p:cNvSpPr>
          <p:nvPr/>
        </p:nvSpPr>
        <p:spPr bwMode="auto">
          <a:xfrm rot="-5400000">
            <a:off x="11930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1980</a:t>
            </a:r>
          </a:p>
        </p:txBody>
      </p:sp>
      <p:sp>
        <p:nvSpPr>
          <p:cNvPr id="42270" name="Rectangle 286"/>
          <p:cNvSpPr>
            <a:spLocks noChangeArrowheads="1"/>
          </p:cNvSpPr>
          <p:nvPr/>
        </p:nvSpPr>
        <p:spPr bwMode="auto">
          <a:xfrm rot="-5400000">
            <a:off x="14597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1981</a:t>
            </a:r>
          </a:p>
        </p:txBody>
      </p:sp>
      <p:sp>
        <p:nvSpPr>
          <p:cNvPr id="42271" name="Rectangle 287"/>
          <p:cNvSpPr>
            <a:spLocks noChangeArrowheads="1"/>
          </p:cNvSpPr>
          <p:nvPr/>
        </p:nvSpPr>
        <p:spPr bwMode="auto">
          <a:xfrm rot="-5400000">
            <a:off x="19931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1983</a:t>
            </a:r>
          </a:p>
        </p:txBody>
      </p:sp>
      <p:sp>
        <p:nvSpPr>
          <p:cNvPr id="42272" name="Rectangle 288"/>
          <p:cNvSpPr>
            <a:spLocks noChangeArrowheads="1"/>
          </p:cNvSpPr>
          <p:nvPr/>
        </p:nvSpPr>
        <p:spPr bwMode="auto">
          <a:xfrm rot="-5400000">
            <a:off x="22598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1984</a:t>
            </a:r>
          </a:p>
        </p:txBody>
      </p:sp>
      <p:sp>
        <p:nvSpPr>
          <p:cNvPr id="42273" name="Rectangle 289"/>
          <p:cNvSpPr>
            <a:spLocks noChangeArrowheads="1"/>
          </p:cNvSpPr>
          <p:nvPr/>
        </p:nvSpPr>
        <p:spPr bwMode="auto">
          <a:xfrm rot="-5400000">
            <a:off x="25265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1985</a:t>
            </a:r>
          </a:p>
        </p:txBody>
      </p:sp>
      <p:sp>
        <p:nvSpPr>
          <p:cNvPr id="42274" name="Rectangle 290"/>
          <p:cNvSpPr>
            <a:spLocks noChangeArrowheads="1"/>
          </p:cNvSpPr>
          <p:nvPr/>
        </p:nvSpPr>
        <p:spPr bwMode="auto">
          <a:xfrm rot="-5400000">
            <a:off x="28059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1986</a:t>
            </a:r>
          </a:p>
        </p:txBody>
      </p:sp>
      <p:sp>
        <p:nvSpPr>
          <p:cNvPr id="42275" name="Rectangle 291"/>
          <p:cNvSpPr>
            <a:spLocks noChangeArrowheads="1"/>
          </p:cNvSpPr>
          <p:nvPr/>
        </p:nvSpPr>
        <p:spPr bwMode="auto">
          <a:xfrm rot="-5400000">
            <a:off x="30726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1987</a:t>
            </a:r>
          </a:p>
        </p:txBody>
      </p:sp>
      <p:sp>
        <p:nvSpPr>
          <p:cNvPr id="42276" name="Rectangle 292"/>
          <p:cNvSpPr>
            <a:spLocks noChangeArrowheads="1"/>
          </p:cNvSpPr>
          <p:nvPr/>
        </p:nvSpPr>
        <p:spPr bwMode="auto">
          <a:xfrm rot="-5400000">
            <a:off x="33393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1988</a:t>
            </a:r>
          </a:p>
        </p:txBody>
      </p:sp>
      <p:sp>
        <p:nvSpPr>
          <p:cNvPr id="42277" name="Rectangle 293"/>
          <p:cNvSpPr>
            <a:spLocks noChangeArrowheads="1"/>
          </p:cNvSpPr>
          <p:nvPr/>
        </p:nvSpPr>
        <p:spPr bwMode="auto">
          <a:xfrm rot="-5400000">
            <a:off x="3607594" y="5334794"/>
            <a:ext cx="8096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1989</a:t>
            </a:r>
          </a:p>
        </p:txBody>
      </p:sp>
      <p:sp>
        <p:nvSpPr>
          <p:cNvPr id="42278" name="Rectangle 294"/>
          <p:cNvSpPr>
            <a:spLocks noChangeArrowheads="1"/>
          </p:cNvSpPr>
          <p:nvPr/>
        </p:nvSpPr>
        <p:spPr bwMode="auto">
          <a:xfrm rot="-5400000">
            <a:off x="38727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1990</a:t>
            </a:r>
          </a:p>
        </p:txBody>
      </p:sp>
      <p:sp>
        <p:nvSpPr>
          <p:cNvPr id="42279" name="Rectangle 295"/>
          <p:cNvSpPr>
            <a:spLocks noChangeArrowheads="1"/>
          </p:cNvSpPr>
          <p:nvPr/>
        </p:nvSpPr>
        <p:spPr bwMode="auto">
          <a:xfrm rot="-5400000">
            <a:off x="41394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1991</a:t>
            </a:r>
          </a:p>
        </p:txBody>
      </p:sp>
      <p:sp>
        <p:nvSpPr>
          <p:cNvPr id="42280" name="Rectangle 296"/>
          <p:cNvSpPr>
            <a:spLocks noChangeArrowheads="1"/>
          </p:cNvSpPr>
          <p:nvPr/>
        </p:nvSpPr>
        <p:spPr bwMode="auto">
          <a:xfrm rot="-5400000">
            <a:off x="44188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1992</a:t>
            </a:r>
          </a:p>
        </p:txBody>
      </p:sp>
      <p:sp>
        <p:nvSpPr>
          <p:cNvPr id="42281" name="Rectangle 297"/>
          <p:cNvSpPr>
            <a:spLocks noChangeArrowheads="1"/>
          </p:cNvSpPr>
          <p:nvPr/>
        </p:nvSpPr>
        <p:spPr bwMode="auto">
          <a:xfrm rot="-5400000">
            <a:off x="46855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1993</a:t>
            </a:r>
          </a:p>
        </p:txBody>
      </p:sp>
      <p:sp>
        <p:nvSpPr>
          <p:cNvPr id="42282" name="Rectangle 298"/>
          <p:cNvSpPr>
            <a:spLocks noChangeArrowheads="1"/>
          </p:cNvSpPr>
          <p:nvPr/>
        </p:nvSpPr>
        <p:spPr bwMode="auto">
          <a:xfrm rot="-5400000">
            <a:off x="49522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1994</a:t>
            </a:r>
          </a:p>
        </p:txBody>
      </p:sp>
      <p:sp>
        <p:nvSpPr>
          <p:cNvPr id="42283" name="Rectangle 299"/>
          <p:cNvSpPr>
            <a:spLocks noChangeArrowheads="1"/>
          </p:cNvSpPr>
          <p:nvPr/>
        </p:nvSpPr>
        <p:spPr bwMode="auto">
          <a:xfrm rot="-5400000">
            <a:off x="52189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1995</a:t>
            </a:r>
          </a:p>
        </p:txBody>
      </p:sp>
      <p:sp>
        <p:nvSpPr>
          <p:cNvPr id="42284" name="Rectangle 300"/>
          <p:cNvSpPr>
            <a:spLocks noChangeArrowheads="1"/>
          </p:cNvSpPr>
          <p:nvPr/>
        </p:nvSpPr>
        <p:spPr bwMode="auto">
          <a:xfrm rot="-5400000">
            <a:off x="54856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1996</a:t>
            </a:r>
          </a:p>
        </p:txBody>
      </p:sp>
      <p:sp>
        <p:nvSpPr>
          <p:cNvPr id="42285" name="Rectangle 301"/>
          <p:cNvSpPr>
            <a:spLocks noChangeArrowheads="1"/>
          </p:cNvSpPr>
          <p:nvPr/>
        </p:nvSpPr>
        <p:spPr bwMode="auto">
          <a:xfrm rot="-5400000">
            <a:off x="57523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1997</a:t>
            </a:r>
          </a:p>
        </p:txBody>
      </p:sp>
      <p:sp>
        <p:nvSpPr>
          <p:cNvPr id="42286" name="Rectangle 302"/>
          <p:cNvSpPr>
            <a:spLocks noChangeArrowheads="1"/>
          </p:cNvSpPr>
          <p:nvPr/>
        </p:nvSpPr>
        <p:spPr bwMode="auto">
          <a:xfrm rot="-5400000">
            <a:off x="60190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1998</a:t>
            </a:r>
          </a:p>
        </p:txBody>
      </p:sp>
      <p:sp>
        <p:nvSpPr>
          <p:cNvPr id="42287" name="Rectangle 303"/>
          <p:cNvSpPr>
            <a:spLocks noChangeArrowheads="1"/>
          </p:cNvSpPr>
          <p:nvPr/>
        </p:nvSpPr>
        <p:spPr bwMode="auto">
          <a:xfrm rot="-5400000">
            <a:off x="62984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1999</a:t>
            </a:r>
          </a:p>
        </p:txBody>
      </p:sp>
      <p:sp>
        <p:nvSpPr>
          <p:cNvPr id="42288" name="Rectangle 304"/>
          <p:cNvSpPr>
            <a:spLocks noChangeArrowheads="1"/>
          </p:cNvSpPr>
          <p:nvPr/>
        </p:nvSpPr>
        <p:spPr bwMode="auto">
          <a:xfrm rot="-5400000">
            <a:off x="65651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2000</a:t>
            </a:r>
          </a:p>
        </p:txBody>
      </p:sp>
      <p:sp>
        <p:nvSpPr>
          <p:cNvPr id="42289" name="Rectangle 305"/>
          <p:cNvSpPr>
            <a:spLocks noChangeArrowheads="1"/>
          </p:cNvSpPr>
          <p:nvPr/>
        </p:nvSpPr>
        <p:spPr bwMode="auto">
          <a:xfrm>
            <a:off x="6723063" y="4578350"/>
            <a:ext cx="5556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DRAM</a:t>
            </a:r>
          </a:p>
        </p:txBody>
      </p:sp>
      <p:sp>
        <p:nvSpPr>
          <p:cNvPr id="42290" name="Rectangle 306"/>
          <p:cNvSpPr>
            <a:spLocks noChangeArrowheads="1"/>
          </p:cNvSpPr>
          <p:nvPr/>
        </p:nvSpPr>
        <p:spPr bwMode="auto">
          <a:xfrm>
            <a:off x="6837363" y="2101850"/>
            <a:ext cx="4270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000">
                <a:solidFill>
                  <a:srgbClr val="000000"/>
                </a:solidFill>
                <a:latin typeface="Geneva" charset="0"/>
              </a:rPr>
              <a:t>CPU</a:t>
            </a:r>
          </a:p>
        </p:txBody>
      </p:sp>
      <p:sp>
        <p:nvSpPr>
          <p:cNvPr id="42291" name="Arc 307"/>
          <p:cNvSpPr>
            <a:spLocks/>
          </p:cNvSpPr>
          <p:nvPr/>
        </p:nvSpPr>
        <p:spPr bwMode="auto">
          <a:xfrm>
            <a:off x="6897688" y="1909763"/>
            <a:ext cx="571500" cy="200025"/>
          </a:xfrm>
          <a:custGeom>
            <a:avLst/>
            <a:gdLst>
              <a:gd name="T0" fmla="*/ 0 w 21600"/>
              <a:gd name="T1" fmla="*/ 200025 h 21600"/>
              <a:gd name="T2" fmla="*/ 569913 w 21600"/>
              <a:gd name="T3" fmla="*/ 0 h 21600"/>
              <a:gd name="T4" fmla="*/ 571500 w 21600"/>
              <a:gd name="T5" fmla="*/ 2000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4"/>
                  <a:pt x="9634" y="33"/>
                  <a:pt x="21540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4"/>
                  <a:pt x="9634" y="33"/>
                  <a:pt x="21540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92" name="Rectangle 308"/>
          <p:cNvSpPr>
            <a:spLocks noChangeArrowheads="1"/>
          </p:cNvSpPr>
          <p:nvPr/>
        </p:nvSpPr>
        <p:spPr bwMode="auto">
          <a:xfrm rot="-5400000">
            <a:off x="1764506" y="5334794"/>
            <a:ext cx="8096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Geneva" charset="0"/>
              </a:rPr>
              <a:t>1982</a:t>
            </a:r>
          </a:p>
        </p:txBody>
      </p:sp>
      <p:sp>
        <p:nvSpPr>
          <p:cNvPr id="42293" name="Line 309"/>
          <p:cNvSpPr>
            <a:spLocks noChangeShapeType="1"/>
          </p:cNvSpPr>
          <p:nvPr/>
        </p:nvSpPr>
        <p:spPr bwMode="auto">
          <a:xfrm>
            <a:off x="6062663" y="2743200"/>
            <a:ext cx="0" cy="18288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294" name="Rectangle 310"/>
          <p:cNvSpPr>
            <a:spLocks noChangeArrowheads="1"/>
          </p:cNvSpPr>
          <p:nvPr/>
        </p:nvSpPr>
        <p:spPr bwMode="auto">
          <a:xfrm>
            <a:off x="6038850" y="2957513"/>
            <a:ext cx="294481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Arial" charset="0"/>
              </a:rPr>
              <a:t>Processor-Memory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Arial" charset="0"/>
              </a:rPr>
              <a:t>Performance Gap:</a:t>
            </a:r>
            <a:br>
              <a:rPr lang="en-US" b="1">
                <a:solidFill>
                  <a:schemeClr val="tx1"/>
                </a:solidFill>
                <a:latin typeface="Arial" charset="0"/>
              </a:rPr>
            </a:br>
            <a:r>
              <a:rPr lang="en-US" b="1">
                <a:solidFill>
                  <a:schemeClr val="tx1"/>
                </a:solidFill>
                <a:latin typeface="Arial" charset="0"/>
              </a:rPr>
              <a:t>(grows 50% / year)</a:t>
            </a:r>
          </a:p>
        </p:txBody>
      </p:sp>
      <p:sp>
        <p:nvSpPr>
          <p:cNvPr id="42295" name="Rectangle 311"/>
          <p:cNvSpPr>
            <a:spLocks noChangeArrowheads="1"/>
          </p:cNvSpPr>
          <p:nvPr/>
        </p:nvSpPr>
        <p:spPr bwMode="auto">
          <a:xfrm rot="-5400000">
            <a:off x="-655637" y="3406775"/>
            <a:ext cx="2357438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800" b="1">
                <a:solidFill>
                  <a:schemeClr val="tx1"/>
                </a:solidFill>
                <a:latin typeface="Arial" charset="0"/>
              </a:rPr>
              <a:t>Performance</a:t>
            </a:r>
          </a:p>
        </p:txBody>
      </p:sp>
      <p:sp>
        <p:nvSpPr>
          <p:cNvPr id="42296" name="Rectangle 312"/>
          <p:cNvSpPr>
            <a:spLocks noChangeArrowheads="1"/>
          </p:cNvSpPr>
          <p:nvPr/>
        </p:nvSpPr>
        <p:spPr bwMode="auto">
          <a:xfrm>
            <a:off x="3998913" y="2349500"/>
            <a:ext cx="21145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rgbClr val="FC0128"/>
                </a:solidFill>
                <a:latin typeface="Arial" charset="0"/>
              </a:rPr>
              <a:t>“Moore’s Law”</a:t>
            </a:r>
          </a:p>
        </p:txBody>
      </p:sp>
      <p:sp>
        <p:nvSpPr>
          <p:cNvPr id="42297" name="Rectangle 313"/>
          <p:cNvSpPr>
            <a:spLocks noChangeArrowheads="1"/>
          </p:cNvSpPr>
          <p:nvPr/>
        </p:nvSpPr>
        <p:spPr bwMode="auto">
          <a:xfrm>
            <a:off x="1676400" y="990600"/>
            <a:ext cx="5959475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2"/>
                </a:solidFill>
                <a:latin typeface="Arial" charset="0"/>
              </a:rPr>
              <a:t>Processor-DRAM Memory Gap (latency)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67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685800"/>
          </a:xfrm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800" b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Administrative Details 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4419600"/>
          </a:xfrm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u="sng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Tutorial sessions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Comic Sans MS" pitchFamily="66" charset="0"/>
                <a:cs typeface="Times New Roman" pitchFamily="18" charset="0"/>
              </a:rPr>
              <a:t>	Starts next week –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dirty="0" smtClean="0"/>
              <a:t>			T1:  </a:t>
            </a:r>
            <a:r>
              <a:rPr lang="en-US" sz="2000" dirty="0" err="1" smtClean="0"/>
              <a:t>Arafet</a:t>
            </a:r>
            <a:r>
              <a:rPr lang="en-US" sz="2000" dirty="0" smtClean="0"/>
              <a:t> </a:t>
            </a:r>
            <a:r>
              <a:rPr lang="en-US" sz="2000" dirty="0" err="1" smtClean="0"/>
              <a:t>Makhlouf</a:t>
            </a:r>
            <a:endParaRPr lang="en-US" sz="2000" dirty="0" smtClean="0"/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dirty="0" smtClean="0"/>
              <a:t>			T2:  </a:t>
            </a:r>
            <a:r>
              <a:rPr lang="en-US" sz="2000" dirty="0" err="1" smtClean="0"/>
              <a:t>Zhiqiang</a:t>
            </a:r>
            <a:r>
              <a:rPr lang="en-US" sz="2000" dirty="0" smtClean="0"/>
              <a:t> Ma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dirty="0" smtClean="0"/>
              <a:t>			T3:  </a:t>
            </a:r>
            <a:r>
              <a:rPr lang="en-US" sz="2000" dirty="0" err="1" smtClean="0"/>
              <a:t>Ke</a:t>
            </a:r>
            <a:r>
              <a:rPr lang="en-US" sz="2000" dirty="0" smtClean="0"/>
              <a:t> Hong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sz="2000" dirty="0" smtClean="0"/>
              <a:t>			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Comic Sans MS" pitchFamily="66" charset="0"/>
                <a:cs typeface="Times New Roman" pitchFamily="18" charset="0"/>
              </a:rPr>
              <a:t>	Schedule on course homepage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b="1" u="sng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400" b="1" u="sng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Grading Scheme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Comic Sans MS" pitchFamily="66" charset="0"/>
                <a:cs typeface="Times New Roman" pitchFamily="18" charset="0"/>
              </a:rPr>
              <a:t>	Homework: 30%. </a:t>
            </a:r>
          </a:p>
          <a:p>
            <a:pPr>
              <a:lnSpc>
                <a:spcPct val="90000"/>
              </a:lnSpc>
              <a:spcBef>
                <a:spcPts val="50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>
                <a:latin typeface="Comic Sans MS" pitchFamily="66" charset="0"/>
                <a:cs typeface="Times New Roman" pitchFamily="18" charset="0"/>
              </a:rPr>
              <a:t>	</a:t>
            </a:r>
            <a:r>
              <a:rPr lang="en-GB" sz="2000" dirty="0" smtClean="0">
                <a:latin typeface="Comic Sans MS" pitchFamily="66" charset="0"/>
                <a:cs typeface="Times New Roman" pitchFamily="18" charset="0"/>
              </a:rPr>
              <a:t>Project</a:t>
            </a:r>
            <a:r>
              <a:rPr lang="en-GB" sz="2000" dirty="0">
                <a:latin typeface="Comic Sans MS" pitchFamily="66" charset="0"/>
                <a:cs typeface="Times New Roman" pitchFamily="18" charset="0"/>
              </a:rPr>
              <a:t>: </a:t>
            </a:r>
            <a:r>
              <a:rPr lang="en-GB" sz="2000" dirty="0" smtClean="0">
                <a:latin typeface="Comic Sans MS" pitchFamily="66" charset="0"/>
                <a:cs typeface="Times New Roman" pitchFamily="18" charset="0"/>
              </a:rPr>
              <a:t>15</a:t>
            </a:r>
            <a:r>
              <a:rPr lang="en-GB" sz="2000" dirty="0">
                <a:latin typeface="Comic Sans MS" pitchFamily="66" charset="0"/>
                <a:cs typeface="Times New Roman" pitchFamily="18" charset="0"/>
              </a:rPr>
              <a:t>%.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Comic Sans MS" pitchFamily="66" charset="0"/>
                <a:cs typeface="Times New Roman" pitchFamily="18" charset="0"/>
              </a:rPr>
              <a:t>	Midterm: 20%. 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000" dirty="0" smtClean="0">
                <a:latin typeface="Comic Sans MS" pitchFamily="66" charset="0"/>
                <a:cs typeface="Times New Roman" pitchFamily="18" charset="0"/>
              </a:rPr>
              <a:t>	Final Exam: 35%. 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Comic Sans MS" pitchFamily="66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400" b="1" u="sng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9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140" y="304800"/>
            <a:ext cx="7117333" cy="605294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Latency vs. Performance (Throughput)</a:t>
            </a:r>
          </a:p>
        </p:txBody>
      </p:sp>
      <p:pic>
        <p:nvPicPr>
          <p:cNvPr id="43011" name="Picture 5" descr="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6096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239000" cy="533400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Technology Trends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90600" y="914400"/>
            <a:ext cx="71628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defTabSz="914400">
              <a:lnSpc>
                <a:spcPct val="87000"/>
              </a:lnSpc>
              <a:spcBef>
                <a:spcPct val="41000"/>
              </a:spcBef>
              <a:buClrTx/>
              <a:buSzTx/>
              <a:buFontTx/>
              <a:buNone/>
              <a:tabLst>
                <a:tab pos="1371600" algn="l"/>
                <a:tab pos="4140200" algn="l"/>
              </a:tabLst>
            </a:pPr>
            <a:r>
              <a:rPr lang="en-US" b="1" u="sng">
                <a:solidFill>
                  <a:schemeClr val="tx1"/>
                </a:solidFill>
                <a:latin typeface="Comic Sans MS" pitchFamily="66" charset="0"/>
              </a:rPr>
              <a:t>		Capacity	Speed (latency)</a:t>
            </a:r>
          </a:p>
          <a:p>
            <a:pPr marL="342900" indent="-342900" defTabSz="914400">
              <a:lnSpc>
                <a:spcPct val="87000"/>
              </a:lnSpc>
              <a:spcBef>
                <a:spcPct val="41000"/>
              </a:spcBef>
              <a:buClrTx/>
              <a:buSzTx/>
              <a:buFontTx/>
              <a:buNone/>
              <a:tabLst>
                <a:tab pos="1371600" algn="l"/>
                <a:tab pos="4140200" algn="l"/>
              </a:tabLst>
            </a:pPr>
            <a:r>
              <a:rPr lang="en-US" b="1">
                <a:solidFill>
                  <a:schemeClr val="tx1"/>
                </a:solidFill>
                <a:latin typeface="Comic Sans MS" pitchFamily="66" charset="0"/>
              </a:rPr>
              <a:t>Logic	2x  in  3 years	2x  in 3 years</a:t>
            </a:r>
          </a:p>
          <a:p>
            <a:pPr marL="342900" indent="-342900" defTabSz="914400">
              <a:lnSpc>
                <a:spcPct val="87000"/>
              </a:lnSpc>
              <a:spcBef>
                <a:spcPct val="41000"/>
              </a:spcBef>
              <a:buClrTx/>
              <a:buSzTx/>
              <a:buFontTx/>
              <a:buNone/>
              <a:tabLst>
                <a:tab pos="1371600" algn="l"/>
                <a:tab pos="4140200" algn="l"/>
              </a:tabLst>
            </a:pPr>
            <a:r>
              <a:rPr lang="en-US" b="1">
                <a:solidFill>
                  <a:schemeClr val="tx1"/>
                </a:solidFill>
                <a:latin typeface="Comic Sans MS" pitchFamily="66" charset="0"/>
              </a:rPr>
              <a:t>DRAM	4x  in  3 years	2x  in 10 years</a:t>
            </a:r>
          </a:p>
          <a:p>
            <a:pPr marL="342900" indent="-342900" defTabSz="914400">
              <a:lnSpc>
                <a:spcPct val="87000"/>
              </a:lnSpc>
              <a:spcBef>
                <a:spcPct val="41000"/>
              </a:spcBef>
              <a:buClrTx/>
              <a:buSzTx/>
              <a:buFontTx/>
              <a:buNone/>
              <a:tabLst>
                <a:tab pos="1371600" algn="l"/>
                <a:tab pos="4140200" algn="l"/>
              </a:tabLst>
            </a:pPr>
            <a:r>
              <a:rPr lang="en-US" b="1">
                <a:solidFill>
                  <a:schemeClr val="tx1"/>
                </a:solidFill>
                <a:latin typeface="Comic Sans MS" pitchFamily="66" charset="0"/>
              </a:rPr>
              <a:t>Disk	4x  in  3 years	2x  in 10 years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533400" y="2819400"/>
            <a:ext cx="8229600" cy="205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55000"/>
              </a:spcBef>
              <a:buClrTx/>
              <a:buSzTx/>
              <a:buFontTx/>
              <a:buChar char="•"/>
              <a:defRPr/>
            </a:pPr>
            <a:r>
              <a:rPr lang="en-US" sz="2800" dirty="0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 Speed increases of memory and I/O have not kept pace with processor speed increases.</a:t>
            </a:r>
          </a:p>
          <a:p>
            <a:pPr>
              <a:lnSpc>
                <a:spcPct val="100000"/>
              </a:lnSpc>
              <a:spcBef>
                <a:spcPct val="55000"/>
              </a:spcBef>
              <a:buClrTx/>
              <a:buSzTx/>
              <a:buFontTx/>
              <a:buChar char="•"/>
              <a:defRPr/>
            </a:pPr>
            <a:r>
              <a:rPr 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phenomenon is extremely important in numerous processing/computing devices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7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4056" y="152400"/>
            <a:ext cx="7583488" cy="1143000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rgbClr val="FF3300"/>
                </a:solidFill>
                <a:latin typeface="Comic Sans MS" pitchFamily="66" charset="0"/>
                <a:ea typeface="Gulim" pitchFamily="34" charset="-127"/>
              </a:rPr>
              <a:t>Processor-Memory Gap: We need a balanced Computer System</a:t>
            </a:r>
          </a:p>
        </p:txBody>
      </p:sp>
      <p:grpSp>
        <p:nvGrpSpPr>
          <p:cNvPr id="275459" name="Group 3"/>
          <p:cNvGrpSpPr>
            <a:grpSpLocks/>
          </p:cNvGrpSpPr>
          <p:nvPr/>
        </p:nvGrpSpPr>
        <p:grpSpPr bwMode="auto">
          <a:xfrm>
            <a:off x="2057400" y="3962400"/>
            <a:ext cx="4876800" cy="533400"/>
            <a:chOff x="1296" y="2496"/>
            <a:chExt cx="3072" cy="336"/>
          </a:xfrm>
        </p:grpSpPr>
        <p:sp>
          <p:nvSpPr>
            <p:cNvPr id="45083" name="Rectangle 4"/>
            <p:cNvSpPr>
              <a:spLocks noChangeArrowheads="1"/>
            </p:cNvSpPr>
            <p:nvPr/>
          </p:nvSpPr>
          <p:spPr bwMode="auto">
            <a:xfrm>
              <a:off x="1296" y="2496"/>
              <a:ext cx="3072" cy="336"/>
            </a:xfrm>
            <a:prstGeom prst="rect">
              <a:avLst/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endParaRPr lang="ko-KR" altLang="en-US">
                <a:solidFill>
                  <a:schemeClr val="tx1"/>
                </a:solidFill>
                <a:ea typeface="Gulim" pitchFamily="34" charset="-127"/>
              </a:endParaRPr>
            </a:p>
          </p:txBody>
        </p:sp>
        <p:sp>
          <p:nvSpPr>
            <p:cNvPr id="45084" name="Text Box 5"/>
            <p:cNvSpPr txBox="1">
              <a:spLocks noChangeArrowheads="1"/>
            </p:cNvSpPr>
            <p:nvPr/>
          </p:nvSpPr>
          <p:spPr bwMode="auto">
            <a:xfrm>
              <a:off x="2400" y="2544"/>
              <a:ext cx="9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767600"/>
                      </a:gs>
                      <a:gs pos="50000">
                        <a:srgbClr val="FFFF00"/>
                      </a:gs>
                      <a:gs pos="100000">
                        <a:srgbClr val="7676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ko-KR" sz="1800" b="1">
                  <a:solidFill>
                    <a:srgbClr val="0000CC"/>
                  </a:solidFill>
                  <a:latin typeface="Arial" charset="0"/>
                  <a:ea typeface="Gulim" pitchFamily="34" charset="-127"/>
                </a:rPr>
                <a:t>Memory Bus</a:t>
              </a:r>
              <a:endParaRPr lang="en-US" altLang="ko-KR" sz="1800" b="1">
                <a:solidFill>
                  <a:schemeClr val="tx1"/>
                </a:solidFill>
                <a:latin typeface="Arial" charset="0"/>
                <a:ea typeface="Gulim" pitchFamily="34" charset="-127"/>
              </a:endParaRPr>
            </a:p>
          </p:txBody>
        </p:sp>
      </p:grp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5715000" y="4114800"/>
            <a:ext cx="1206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ko-KR" altLang="ko-KR" sz="1400" b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[</a:t>
            </a:r>
            <a:r>
              <a:rPr lang="en-US" altLang="ko-KR" sz="1400" b="1" i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Bandwidth</a:t>
            </a:r>
            <a:r>
              <a:rPr lang="en-US" altLang="ko-KR" sz="1400" b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]</a:t>
            </a:r>
            <a:endParaRPr lang="en-US" altLang="ko-KR" sz="1400" b="1" i="1">
              <a:solidFill>
                <a:srgbClr val="FF0000"/>
              </a:solidFill>
              <a:latin typeface="Arial" charset="0"/>
              <a:ea typeface="Gulim" pitchFamily="34" charset="-127"/>
            </a:endParaRPr>
          </a:p>
        </p:txBody>
      </p:sp>
      <p:grpSp>
        <p:nvGrpSpPr>
          <p:cNvPr id="275463" name="Group 7"/>
          <p:cNvGrpSpPr>
            <a:grpSpLocks/>
          </p:cNvGrpSpPr>
          <p:nvPr/>
        </p:nvGrpSpPr>
        <p:grpSpPr bwMode="auto">
          <a:xfrm>
            <a:off x="3429000" y="1752600"/>
            <a:ext cx="2133600" cy="2209800"/>
            <a:chOff x="2160" y="1104"/>
            <a:chExt cx="1344" cy="1392"/>
          </a:xfrm>
        </p:grpSpPr>
        <p:sp>
          <p:nvSpPr>
            <p:cNvPr id="275464" name="Oval 8"/>
            <p:cNvSpPr>
              <a:spLocks noChangeArrowheads="1"/>
            </p:cNvSpPr>
            <p:nvPr/>
          </p:nvSpPr>
          <p:spPr bwMode="auto">
            <a:xfrm>
              <a:off x="2160" y="1104"/>
              <a:ext cx="1344" cy="124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altLang="ko-KR" sz="1800" b="1">
                  <a:latin typeface="Arial" charset="0"/>
                  <a:ea typeface="Gulim" pitchFamily="34" charset="-127"/>
                </a:rPr>
                <a:t>CPU</a:t>
              </a:r>
              <a:endParaRPr lang="en-US" altLang="ko-KR" sz="1800" b="1">
                <a:solidFill>
                  <a:schemeClr val="tx1"/>
                </a:solidFill>
                <a:latin typeface="Arial" charset="0"/>
                <a:ea typeface="Gulim" pitchFamily="34" charset="-127"/>
              </a:endParaRP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altLang="ko-KR" sz="1800" b="1">
                <a:solidFill>
                  <a:schemeClr val="tx1"/>
                </a:solidFill>
                <a:latin typeface="Arial" charset="0"/>
                <a:ea typeface="Gulim" pitchFamily="34" charset="-127"/>
              </a:endParaRP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altLang="ko-KR" sz="1800" b="1">
                <a:solidFill>
                  <a:schemeClr val="tx1"/>
                </a:solidFill>
                <a:latin typeface="Arial" charset="0"/>
                <a:ea typeface="Gulim" pitchFamily="34" charset="-127"/>
              </a:endParaRP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altLang="ko-KR" sz="1800" b="1">
                <a:solidFill>
                  <a:schemeClr val="tx1"/>
                </a:solidFill>
                <a:latin typeface="Arial" charset="0"/>
                <a:ea typeface="Gulim" pitchFamily="34" charset="-127"/>
              </a:endParaRP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ko-KR" altLang="en-US" sz="1800" b="1">
                <a:solidFill>
                  <a:schemeClr val="tx1"/>
                </a:solidFill>
                <a:latin typeface="Arial" charset="0"/>
                <a:ea typeface="Gulim" pitchFamily="34" charset="-127"/>
              </a:endParaRPr>
            </a:p>
          </p:txBody>
        </p:sp>
        <p:sp>
          <p:nvSpPr>
            <p:cNvPr id="45082" name="Line 9"/>
            <p:cNvSpPr>
              <a:spLocks noChangeShapeType="1"/>
            </p:cNvSpPr>
            <p:nvPr/>
          </p:nvSpPr>
          <p:spPr bwMode="auto">
            <a:xfrm>
              <a:off x="2832" y="2352"/>
              <a:ext cx="0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5466" name="Group 10"/>
          <p:cNvGrpSpPr>
            <a:grpSpLocks/>
          </p:cNvGrpSpPr>
          <p:nvPr/>
        </p:nvGrpSpPr>
        <p:grpSpPr bwMode="auto">
          <a:xfrm>
            <a:off x="2514600" y="4495800"/>
            <a:ext cx="1676400" cy="1905000"/>
            <a:chOff x="1584" y="2832"/>
            <a:chExt cx="1056" cy="1200"/>
          </a:xfrm>
        </p:grpSpPr>
        <p:sp>
          <p:nvSpPr>
            <p:cNvPr id="275467" name="Oval 11"/>
            <p:cNvSpPr>
              <a:spLocks noChangeArrowheads="1"/>
            </p:cNvSpPr>
            <p:nvPr/>
          </p:nvSpPr>
          <p:spPr bwMode="auto">
            <a:xfrm>
              <a:off x="1584" y="3024"/>
              <a:ext cx="1056" cy="100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altLang="ko-KR" sz="1800" b="1">
                  <a:latin typeface="Arial" charset="0"/>
                  <a:ea typeface="Gulim" pitchFamily="34" charset="-127"/>
                </a:rPr>
                <a:t>Memory</a:t>
              </a:r>
              <a:endParaRPr lang="en-US" altLang="ko-KR" sz="1800" b="1">
                <a:solidFill>
                  <a:schemeClr val="tx1"/>
                </a:solidFill>
                <a:latin typeface="Arial" charset="0"/>
                <a:ea typeface="Gulim" pitchFamily="34" charset="-127"/>
              </a:endParaRP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altLang="ko-KR" sz="1800" b="1">
                <a:solidFill>
                  <a:schemeClr val="tx1"/>
                </a:solidFill>
                <a:latin typeface="Arial" charset="0"/>
                <a:ea typeface="Gulim" pitchFamily="34" charset="-127"/>
              </a:endParaRP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altLang="ko-KR" sz="1800" b="1">
                <a:solidFill>
                  <a:schemeClr val="tx1"/>
                </a:solidFill>
                <a:latin typeface="Arial" charset="0"/>
                <a:ea typeface="Gulim" pitchFamily="34" charset="-127"/>
              </a:endParaRP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ko-KR" altLang="en-US" sz="1800" b="1">
                <a:solidFill>
                  <a:schemeClr val="tx1"/>
                </a:solidFill>
                <a:latin typeface="Arial" charset="0"/>
                <a:ea typeface="Gulim" pitchFamily="34" charset="-127"/>
              </a:endParaRPr>
            </a:p>
          </p:txBody>
        </p:sp>
        <p:sp>
          <p:nvSpPr>
            <p:cNvPr id="45080" name="Line 12"/>
            <p:cNvSpPr>
              <a:spLocks noChangeShapeType="1"/>
            </p:cNvSpPr>
            <p:nvPr/>
          </p:nvSpPr>
          <p:spPr bwMode="auto">
            <a:xfrm flipV="1">
              <a:off x="2160" y="2832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5469" name="Group 13"/>
          <p:cNvGrpSpPr>
            <a:grpSpLocks/>
          </p:cNvGrpSpPr>
          <p:nvPr/>
        </p:nvGrpSpPr>
        <p:grpSpPr bwMode="auto">
          <a:xfrm>
            <a:off x="4724400" y="4495800"/>
            <a:ext cx="1676400" cy="1905000"/>
            <a:chOff x="2976" y="2832"/>
            <a:chExt cx="1056" cy="1200"/>
          </a:xfrm>
        </p:grpSpPr>
        <p:sp>
          <p:nvSpPr>
            <p:cNvPr id="275470" name="Oval 14"/>
            <p:cNvSpPr>
              <a:spLocks noChangeArrowheads="1"/>
            </p:cNvSpPr>
            <p:nvPr/>
          </p:nvSpPr>
          <p:spPr bwMode="auto">
            <a:xfrm>
              <a:off x="2976" y="3024"/>
              <a:ext cx="1056" cy="100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altLang="ko-KR" sz="1800" b="1">
                  <a:latin typeface="Arial" charset="0"/>
                  <a:ea typeface="Gulim" pitchFamily="34" charset="-127"/>
                </a:rPr>
                <a:t>Secondary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en-US" altLang="ko-KR" sz="1800" b="1">
                  <a:latin typeface="Arial" charset="0"/>
                  <a:ea typeface="Gulim" pitchFamily="34" charset="-127"/>
                </a:rPr>
                <a:t>Storage</a:t>
              </a:r>
              <a:endParaRPr lang="en-US" altLang="ko-KR" sz="1800" b="1">
                <a:solidFill>
                  <a:schemeClr val="tx1"/>
                </a:solidFill>
                <a:latin typeface="Arial" charset="0"/>
                <a:ea typeface="Gulim" pitchFamily="34" charset="-127"/>
              </a:endParaRP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en-US" altLang="ko-KR" sz="1800" b="1">
                <a:solidFill>
                  <a:schemeClr val="tx1"/>
                </a:solidFill>
                <a:latin typeface="Arial" charset="0"/>
                <a:ea typeface="Gulim" pitchFamily="34" charset="-127"/>
              </a:endParaRP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lang="ko-KR" altLang="en-US" sz="1800" b="1">
                <a:solidFill>
                  <a:schemeClr val="tx1"/>
                </a:solidFill>
                <a:latin typeface="Arial" charset="0"/>
                <a:ea typeface="Gulim" pitchFamily="34" charset="-127"/>
              </a:endParaRPr>
            </a:p>
          </p:txBody>
        </p:sp>
        <p:sp>
          <p:nvSpPr>
            <p:cNvPr id="45078" name="Line 15"/>
            <p:cNvSpPr>
              <a:spLocks noChangeShapeType="1"/>
            </p:cNvSpPr>
            <p:nvPr/>
          </p:nvSpPr>
          <p:spPr bwMode="auto">
            <a:xfrm flipV="1">
              <a:off x="3552" y="2832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5472" name="Text Box 16"/>
          <p:cNvSpPr txBox="1">
            <a:spLocks noChangeArrowheads="1"/>
          </p:cNvSpPr>
          <p:nvPr/>
        </p:nvSpPr>
        <p:spPr bwMode="auto">
          <a:xfrm>
            <a:off x="3705225" y="2514600"/>
            <a:ext cx="16875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ko-KR" altLang="ko-KR" sz="1400" b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[</a:t>
            </a:r>
            <a:r>
              <a:rPr lang="en-US" altLang="ko-KR" sz="1400" b="1" i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Clock Period,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1400" b="1" i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CPI,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1400" b="1" i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Instruction count</a:t>
            </a:r>
            <a:r>
              <a:rPr lang="en-US" altLang="ko-KR" sz="1400" b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]</a:t>
            </a:r>
            <a:endParaRPr lang="en-US" altLang="ko-KR" sz="1400" b="1" i="1">
              <a:solidFill>
                <a:srgbClr val="FF0000"/>
              </a:solidFill>
              <a:latin typeface="Arial" charset="0"/>
              <a:ea typeface="Gulim" pitchFamily="34" charset="-127"/>
            </a:endParaRPr>
          </a:p>
        </p:txBody>
      </p:sp>
      <p:sp>
        <p:nvSpPr>
          <p:cNvPr id="275473" name="Text Box 17"/>
          <p:cNvSpPr txBox="1">
            <a:spLocks noChangeArrowheads="1"/>
          </p:cNvSpPr>
          <p:nvPr/>
        </p:nvSpPr>
        <p:spPr bwMode="auto">
          <a:xfrm>
            <a:off x="2790825" y="5562600"/>
            <a:ext cx="11795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ko-KR" altLang="ko-KR" sz="1400" b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[</a:t>
            </a:r>
            <a:r>
              <a:rPr lang="en-US" altLang="ko-KR" sz="1400" b="1" i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Capacity,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1400" b="1" i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Cycle Time</a:t>
            </a:r>
            <a:r>
              <a:rPr lang="en-US" altLang="ko-KR" sz="1400" b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]</a:t>
            </a:r>
            <a:endParaRPr lang="en-US" altLang="ko-KR" sz="1400" b="1" i="1">
              <a:solidFill>
                <a:srgbClr val="FF0000"/>
              </a:solidFill>
              <a:latin typeface="Arial" charset="0"/>
              <a:ea typeface="Gulim" pitchFamily="34" charset="-127"/>
            </a:endParaRPr>
          </a:p>
        </p:txBody>
      </p:sp>
      <p:sp>
        <p:nvSpPr>
          <p:cNvPr id="275474" name="Text Box 18"/>
          <p:cNvSpPr txBox="1">
            <a:spLocks noChangeArrowheads="1"/>
          </p:cNvSpPr>
          <p:nvPr/>
        </p:nvSpPr>
        <p:spPr bwMode="auto">
          <a:xfrm>
            <a:off x="5029200" y="5638800"/>
            <a:ext cx="10604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ko-KR" altLang="ko-KR" sz="1400" b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[</a:t>
            </a:r>
            <a:r>
              <a:rPr lang="en-US" altLang="ko-KR" sz="1400" b="1" i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Capacity,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ko-KR" sz="1400" b="1" i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Data Rate</a:t>
            </a:r>
            <a:r>
              <a:rPr lang="en-US" altLang="ko-KR" sz="1400" b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]</a:t>
            </a:r>
            <a:endParaRPr lang="en-US" altLang="ko-KR" sz="1400" b="1" i="1">
              <a:solidFill>
                <a:srgbClr val="FF0000"/>
              </a:solidFill>
              <a:latin typeface="Arial" charset="0"/>
              <a:ea typeface="Gulim" pitchFamily="34" charset="-127"/>
            </a:endParaRPr>
          </a:p>
        </p:txBody>
      </p:sp>
      <p:sp>
        <p:nvSpPr>
          <p:cNvPr id="275475" name="Text Box 19"/>
          <p:cNvSpPr txBox="1">
            <a:spLocks noChangeArrowheads="1"/>
          </p:cNvSpPr>
          <p:nvPr/>
        </p:nvSpPr>
        <p:spPr bwMode="auto">
          <a:xfrm>
            <a:off x="974725" y="1763713"/>
            <a:ext cx="2357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2000" b="1">
                <a:solidFill>
                  <a:srgbClr val="0000CC"/>
                </a:solidFill>
                <a:latin typeface="Arial" charset="0"/>
                <a:ea typeface="Gulim" pitchFamily="34" charset="-127"/>
              </a:rPr>
              <a:t>Computer System</a:t>
            </a:r>
            <a:endParaRPr kumimoji="1" lang="en-US" altLang="ko-KR" sz="2000" b="1">
              <a:solidFill>
                <a:srgbClr val="FFFF00"/>
              </a:solidFill>
              <a:latin typeface="Arial" charset="0"/>
              <a:ea typeface="Gulim" pitchFamily="34" charset="-127"/>
            </a:endParaRPr>
          </a:p>
        </p:txBody>
      </p:sp>
      <p:grpSp>
        <p:nvGrpSpPr>
          <p:cNvPr id="45068" name="Group 20"/>
          <p:cNvGrpSpPr>
            <a:grpSpLocks/>
          </p:cNvGrpSpPr>
          <p:nvPr/>
        </p:nvGrpSpPr>
        <p:grpSpPr bwMode="auto">
          <a:xfrm>
            <a:off x="6248400" y="1676400"/>
            <a:ext cx="2703513" cy="1327150"/>
            <a:chOff x="3936" y="1056"/>
            <a:chExt cx="1703" cy="836"/>
          </a:xfrm>
        </p:grpSpPr>
        <p:sp>
          <p:nvSpPr>
            <p:cNvPr id="45069" name="Text Box 21"/>
            <p:cNvSpPr txBox="1">
              <a:spLocks noChangeArrowheads="1"/>
            </p:cNvSpPr>
            <p:nvPr/>
          </p:nvSpPr>
          <p:spPr bwMode="auto">
            <a:xfrm>
              <a:off x="3936" y="1056"/>
              <a:ext cx="1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070" name="Oval 22"/>
            <p:cNvSpPr>
              <a:spLocks noChangeArrowheads="1"/>
            </p:cNvSpPr>
            <p:nvPr/>
          </p:nvSpPr>
          <p:spPr bwMode="auto">
            <a:xfrm>
              <a:off x="3984" y="1200"/>
              <a:ext cx="336" cy="1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Oval 23"/>
            <p:cNvSpPr>
              <a:spLocks noChangeArrowheads="1"/>
            </p:cNvSpPr>
            <p:nvPr/>
          </p:nvSpPr>
          <p:spPr bwMode="auto">
            <a:xfrm>
              <a:off x="4464" y="1200"/>
              <a:ext cx="336" cy="1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Oval 24"/>
            <p:cNvSpPr>
              <a:spLocks noChangeArrowheads="1"/>
            </p:cNvSpPr>
            <p:nvPr/>
          </p:nvSpPr>
          <p:spPr bwMode="auto">
            <a:xfrm>
              <a:off x="4704" y="1200"/>
              <a:ext cx="336" cy="1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Oval 25"/>
            <p:cNvSpPr>
              <a:spLocks noChangeArrowheads="1"/>
            </p:cNvSpPr>
            <p:nvPr/>
          </p:nvSpPr>
          <p:spPr bwMode="auto">
            <a:xfrm>
              <a:off x="4944" y="1200"/>
              <a:ext cx="336" cy="1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Oval 26"/>
            <p:cNvSpPr>
              <a:spLocks noChangeArrowheads="1"/>
            </p:cNvSpPr>
            <p:nvPr/>
          </p:nvSpPr>
          <p:spPr bwMode="auto">
            <a:xfrm>
              <a:off x="5184" y="1200"/>
              <a:ext cx="336" cy="14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Oval 27"/>
            <p:cNvSpPr>
              <a:spLocks noChangeArrowheads="1"/>
            </p:cNvSpPr>
            <p:nvPr/>
          </p:nvSpPr>
          <p:spPr bwMode="auto">
            <a:xfrm>
              <a:off x="4224" y="1200"/>
              <a:ext cx="336" cy="144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Text Box 28"/>
            <p:cNvSpPr txBox="1">
              <a:spLocks noChangeArrowheads="1"/>
            </p:cNvSpPr>
            <p:nvPr/>
          </p:nvSpPr>
          <p:spPr bwMode="auto">
            <a:xfrm>
              <a:off x="3984" y="1488"/>
              <a:ext cx="16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2000" b="1">
                  <a:solidFill>
                    <a:srgbClr val="0000CC"/>
                  </a:solidFill>
                  <a:latin typeface="Arial" charset="0"/>
                  <a:ea typeface="Gulim" pitchFamily="34" charset="-127"/>
                </a:rPr>
                <a:t>Chain: </a:t>
              </a:r>
              <a:r>
                <a:rPr kumimoji="1" lang="en-US" altLang="ko-KR" sz="1600" b="1">
                  <a:solidFill>
                    <a:srgbClr val="0000CC"/>
                  </a:solidFill>
                  <a:latin typeface="Arial" charset="0"/>
                  <a:ea typeface="Gulim" pitchFamily="34" charset="-127"/>
                </a:rPr>
                <a:t>As strong as its </a:t>
              </a:r>
            </a:p>
            <a:p>
              <a:pPr eaLnBrk="1" latin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rgbClr val="0000CC"/>
                  </a:solidFill>
                  <a:latin typeface="Arial" charset="0"/>
                  <a:ea typeface="Gulim" pitchFamily="34" charset="-127"/>
                </a:rPr>
                <a:t>Weakest ring</a:t>
              </a:r>
              <a:endParaRPr kumimoji="1" lang="en-US" altLang="ko-KR" sz="1600" b="1">
                <a:solidFill>
                  <a:srgbClr val="FFFF00"/>
                </a:solidFill>
                <a:latin typeface="Arial" charset="0"/>
                <a:ea typeface="Gulim" pitchFamily="34" charset="-127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71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2" grpId="0" autoUpdateAnimBg="0"/>
      <p:bldP spid="275472" grpId="0" autoUpdateAnimBg="0"/>
      <p:bldP spid="275473" grpId="0" autoUpdateAnimBg="0"/>
      <p:bldP spid="275474" grpId="0" autoUpdateAnimBg="0"/>
      <p:bldP spid="27547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Cost and Trends in Cost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029200"/>
          </a:xfrm>
          <a:noFill/>
        </p:spPr>
        <p:txBody>
          <a:bodyPr/>
          <a:lstStyle/>
          <a:p>
            <a:pPr>
              <a:spcBef>
                <a:spcPct val="35000"/>
              </a:spcBef>
              <a:buSzPct val="125000"/>
            </a:pP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Cost is an important factor in the design of any computer system (except may be supercomputers) </a:t>
            </a:r>
          </a:p>
          <a:p>
            <a:pPr>
              <a:spcBef>
                <a:spcPct val="35000"/>
              </a:spcBef>
              <a:buSzPct val="125000"/>
            </a:pPr>
            <a:r>
              <a:rPr lang="en-US" sz="2000" dirty="0" smtClean="0">
                <a:latin typeface="Comic Sans MS" pitchFamily="66" charset="0"/>
                <a:cs typeface="Times New Roman" pitchFamily="18" charset="0"/>
              </a:rPr>
              <a:t>Cost changes over time  </a:t>
            </a:r>
          </a:p>
          <a:p>
            <a:pPr lvl="1">
              <a:spcBef>
                <a:spcPct val="35000"/>
              </a:spcBef>
            </a:pPr>
            <a:r>
              <a:rPr lang="en-US" sz="1800" dirty="0" smtClean="0">
                <a:latin typeface="Comic Sans MS" pitchFamily="66" charset="0"/>
                <a:cs typeface="Times New Roman" pitchFamily="18" charset="0"/>
              </a:rPr>
              <a:t>The learning curve and advances in technology lowers the manufacturing costs (</a:t>
            </a:r>
            <a:r>
              <a:rPr lang="en-US" sz="1800" b="1" i="1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Yield</a:t>
            </a:r>
            <a:r>
              <a:rPr lang="en-US" sz="1800" dirty="0" smtClean="0">
                <a:latin typeface="Comic Sans MS" pitchFamily="66" charset="0"/>
                <a:cs typeface="Times New Roman" pitchFamily="18" charset="0"/>
              </a:rPr>
              <a:t>: the percentage of manufactured devices that survives the testing procedure).</a:t>
            </a:r>
          </a:p>
          <a:p>
            <a:pPr lvl="1">
              <a:spcBef>
                <a:spcPct val="35000"/>
              </a:spcBef>
            </a:pPr>
            <a:r>
              <a:rPr lang="en-US" sz="1800" dirty="0" smtClean="0">
                <a:latin typeface="Comic Sans MS" pitchFamily="66" charset="0"/>
                <a:cs typeface="Times New Roman" pitchFamily="18" charset="0"/>
              </a:rPr>
              <a:t>High volume products lowers manufacturing costs (doubling the volume decreases cost by around 10%)</a:t>
            </a:r>
          </a:p>
          <a:p>
            <a:pPr lvl="2">
              <a:spcBef>
                <a:spcPct val="35000"/>
              </a:spcBef>
            </a:pPr>
            <a:r>
              <a:rPr lang="en-US" sz="1800" dirty="0" smtClean="0">
                <a:latin typeface="Comic Sans MS" pitchFamily="66" charset="0"/>
              </a:rPr>
              <a:t>More rapid progress on the learning curve</a:t>
            </a:r>
          </a:p>
          <a:p>
            <a:pPr lvl="2">
              <a:spcBef>
                <a:spcPct val="35000"/>
              </a:spcBef>
            </a:pPr>
            <a:r>
              <a:rPr lang="en-US" sz="1800" dirty="0" smtClean="0">
                <a:latin typeface="Comic Sans MS" pitchFamily="66" charset="0"/>
              </a:rPr>
              <a:t>Increases purchasing and manufacturing efficiency</a:t>
            </a:r>
          </a:p>
          <a:p>
            <a:pPr lvl="2">
              <a:spcBef>
                <a:spcPct val="35000"/>
              </a:spcBef>
            </a:pPr>
            <a:r>
              <a:rPr lang="en-US" sz="1800" dirty="0" smtClean="0">
                <a:latin typeface="Comic Sans MS" pitchFamily="66" charset="0"/>
              </a:rPr>
              <a:t>Spreads development costs across more units</a:t>
            </a:r>
          </a:p>
          <a:p>
            <a:pPr lvl="1">
              <a:spcBef>
                <a:spcPct val="35000"/>
              </a:spcBef>
            </a:pPr>
            <a:r>
              <a:rPr lang="en-US" sz="1800" dirty="0" smtClean="0">
                <a:latin typeface="Comic Sans MS" pitchFamily="66" charset="0"/>
                <a:cs typeface="Times New Roman" pitchFamily="18" charset="0"/>
              </a:rPr>
              <a:t>Commodity products decreases cost as well</a:t>
            </a:r>
          </a:p>
          <a:p>
            <a:pPr lvl="2">
              <a:spcBef>
                <a:spcPct val="35000"/>
              </a:spcBef>
            </a:pPr>
            <a:r>
              <a:rPr lang="en-US" sz="1800" dirty="0" smtClean="0">
                <a:latin typeface="Comic Sans MS" pitchFamily="66" charset="0"/>
              </a:rPr>
              <a:t>Price is driven toward cost</a:t>
            </a:r>
          </a:p>
          <a:p>
            <a:pPr lvl="2">
              <a:spcBef>
                <a:spcPct val="35000"/>
              </a:spcBef>
            </a:pPr>
            <a:r>
              <a:rPr lang="en-US" sz="1800" dirty="0" smtClean="0">
                <a:latin typeface="Comic Sans MS" pitchFamily="66" charset="0"/>
              </a:rPr>
              <a:t>Cost is driven down</a:t>
            </a:r>
            <a:endParaRPr lang="en-US" sz="1600" dirty="0" smtClean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Cost, Price, and Their Trends</a:t>
            </a:r>
            <a:endParaRPr lang="en-GB" sz="3600" dirty="0" smtClean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Price – what you sell a good for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Cost – what you spent to produce it 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smtClean="0"/>
              <a:t>Understanding cost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000" smtClean="0"/>
              <a:t>Learning curve principle – manufacturing costs decrease over time (even without major improvements in implementation technology)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1800" smtClean="0"/>
              <a:t>Best measured by change in yield –  the percentage of manufactured devices that survives the testing procedure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000" smtClean="0"/>
              <a:t>Volume (number of products manufactured)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1800" smtClean="0">
                <a:latin typeface="Comic Sans MS" pitchFamily="66" charset="0"/>
                <a:cs typeface="Times New Roman" pitchFamily="18" charset="0"/>
              </a:rPr>
              <a:t>doubling the volume decreases cost by around 10%)</a:t>
            </a:r>
            <a:endParaRPr lang="en-US" sz="1800" smtClean="0"/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1800" smtClean="0"/>
              <a:t>decreases the time needed to get down the learning curve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1800" smtClean="0"/>
              <a:t>decreases cost since it increases purchasing and manufacturing efficiency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000" smtClean="0"/>
              <a:t>Commodities – products sold by multiple vendors in large volumes which are essentially identical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1800" smtClean="0"/>
              <a:t>Competition among suppliers lower cost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295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auto">
          <a:xfrm>
            <a:off x="609600" y="152400"/>
            <a:ext cx="77089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sz="3200" dirty="0">
                <a:solidFill>
                  <a:srgbClr val="FF3300"/>
                </a:solidFill>
                <a:latin typeface="Estrangelo Edessa" pitchFamily="66" charset="0"/>
                <a:cs typeface="Estrangelo Edessa" pitchFamily="66" charset="0"/>
              </a:rPr>
              <a:t>Processor Prices</a:t>
            </a:r>
          </a:p>
        </p:txBody>
      </p:sp>
      <p:pic>
        <p:nvPicPr>
          <p:cNvPr id="48131" name="Picture 3" descr="Ch1-fig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17562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0185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08900" cy="838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algn="l">
              <a:defRPr/>
            </a:pPr>
            <a:r>
              <a:rPr lang="en-US" sz="3600" smtClean="0">
                <a:solidFill>
                  <a:srgbClr val="FF3300"/>
                </a:solidFill>
                <a:latin typeface="Estrangelo Edessa" pitchFamily="66" charset="0"/>
                <a:cs typeface="Estrangelo Edessa" pitchFamily="66" charset="0"/>
              </a:rPr>
              <a:t>Memory Prices</a:t>
            </a:r>
          </a:p>
        </p:txBody>
      </p:sp>
      <p:pic>
        <p:nvPicPr>
          <p:cNvPr id="49155" name="Picture 3" descr="Ch1-fig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8327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637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79216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Trends in Cost: The Price of Pentium4 and </a:t>
            </a:r>
            <a:r>
              <a:rPr lang="en-US" sz="3200" dirty="0" err="1" smtClean="0">
                <a:solidFill>
                  <a:srgbClr val="FF0000"/>
                </a:solidFill>
                <a:latin typeface="Estrangelo Edessa" pitchFamily="66" charset="0"/>
                <a:cs typeface="Estrangelo Edessa" pitchFamily="66" charset="0"/>
              </a:rPr>
              <a:t>PentiumM</a:t>
            </a:r>
            <a:endParaRPr lang="en-US" sz="3200" dirty="0" smtClean="0">
              <a:solidFill>
                <a:srgbClr val="FF000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50179" name="Picture 3" descr="Ch1-fig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1443038"/>
            <a:ext cx="7137400" cy="541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4" y="228600"/>
            <a:ext cx="7767638" cy="6048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Integrated Circuit Costs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2581"/>
            <a:ext cx="4419600" cy="45672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Each copy of the integrated circuit appears in a die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Multiple dies are placed on each wafer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After fabrication, the individual dies are separated, tested, and packaged 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5089525" y="2590800"/>
            <a:ext cx="3400425" cy="3352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5180013" y="3886200"/>
            <a:ext cx="457200" cy="762000"/>
            <a:chOff x="3263" y="2448"/>
            <a:chExt cx="288" cy="480"/>
          </a:xfrm>
        </p:grpSpPr>
        <p:sp>
          <p:nvSpPr>
            <p:cNvPr id="51253" name="Rectangle 6"/>
            <p:cNvSpPr>
              <a:spLocks noChangeArrowheads="1"/>
            </p:cNvSpPr>
            <p:nvPr/>
          </p:nvSpPr>
          <p:spPr bwMode="auto">
            <a:xfrm>
              <a:off x="3263" y="244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4" name="Rectangle 7"/>
            <p:cNvSpPr>
              <a:spLocks noChangeArrowheads="1"/>
            </p:cNvSpPr>
            <p:nvPr/>
          </p:nvSpPr>
          <p:spPr bwMode="auto">
            <a:xfrm>
              <a:off x="3263" y="268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06" name="Group 8"/>
          <p:cNvGrpSpPr>
            <a:grpSpLocks/>
          </p:cNvGrpSpPr>
          <p:nvPr/>
        </p:nvGrpSpPr>
        <p:grpSpPr bwMode="auto">
          <a:xfrm>
            <a:off x="5635625" y="3124200"/>
            <a:ext cx="457200" cy="2286000"/>
            <a:chOff x="3550" y="1968"/>
            <a:chExt cx="288" cy="1440"/>
          </a:xfrm>
        </p:grpSpPr>
        <p:sp>
          <p:nvSpPr>
            <p:cNvPr id="51247" name="Rectangle 9"/>
            <p:cNvSpPr>
              <a:spLocks noChangeArrowheads="1"/>
            </p:cNvSpPr>
            <p:nvPr/>
          </p:nvSpPr>
          <p:spPr bwMode="auto">
            <a:xfrm>
              <a:off x="3550" y="196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8" name="Rectangle 10"/>
            <p:cNvSpPr>
              <a:spLocks noChangeArrowheads="1"/>
            </p:cNvSpPr>
            <p:nvPr/>
          </p:nvSpPr>
          <p:spPr bwMode="auto">
            <a:xfrm>
              <a:off x="3550" y="220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9" name="Rectangle 11"/>
            <p:cNvSpPr>
              <a:spLocks noChangeArrowheads="1"/>
            </p:cNvSpPr>
            <p:nvPr/>
          </p:nvSpPr>
          <p:spPr bwMode="auto">
            <a:xfrm>
              <a:off x="3550" y="244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0" name="Rectangle 12"/>
            <p:cNvSpPr>
              <a:spLocks noChangeArrowheads="1"/>
            </p:cNvSpPr>
            <p:nvPr/>
          </p:nvSpPr>
          <p:spPr bwMode="auto">
            <a:xfrm>
              <a:off x="3550" y="268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1" name="Rectangle 13"/>
            <p:cNvSpPr>
              <a:spLocks noChangeArrowheads="1"/>
            </p:cNvSpPr>
            <p:nvPr/>
          </p:nvSpPr>
          <p:spPr bwMode="auto">
            <a:xfrm>
              <a:off x="3550" y="292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2" name="Rectangle 14"/>
            <p:cNvSpPr>
              <a:spLocks noChangeArrowheads="1"/>
            </p:cNvSpPr>
            <p:nvPr/>
          </p:nvSpPr>
          <p:spPr bwMode="auto">
            <a:xfrm>
              <a:off x="3550" y="316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07" name="Group 15"/>
          <p:cNvGrpSpPr>
            <a:grpSpLocks/>
          </p:cNvGrpSpPr>
          <p:nvPr/>
        </p:nvGrpSpPr>
        <p:grpSpPr bwMode="auto">
          <a:xfrm>
            <a:off x="6096000" y="2743200"/>
            <a:ext cx="457200" cy="3044825"/>
            <a:chOff x="3838" y="1728"/>
            <a:chExt cx="288" cy="1918"/>
          </a:xfrm>
        </p:grpSpPr>
        <p:sp>
          <p:nvSpPr>
            <p:cNvPr id="51239" name="Rectangle 16"/>
            <p:cNvSpPr>
              <a:spLocks noChangeArrowheads="1"/>
            </p:cNvSpPr>
            <p:nvPr/>
          </p:nvSpPr>
          <p:spPr bwMode="auto">
            <a:xfrm>
              <a:off x="3838" y="196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Rectangle 17"/>
            <p:cNvSpPr>
              <a:spLocks noChangeArrowheads="1"/>
            </p:cNvSpPr>
            <p:nvPr/>
          </p:nvSpPr>
          <p:spPr bwMode="auto">
            <a:xfrm>
              <a:off x="3838" y="220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1" name="Rectangle 18"/>
            <p:cNvSpPr>
              <a:spLocks noChangeArrowheads="1"/>
            </p:cNvSpPr>
            <p:nvPr/>
          </p:nvSpPr>
          <p:spPr bwMode="auto">
            <a:xfrm>
              <a:off x="3838" y="244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2" name="Rectangle 19"/>
            <p:cNvSpPr>
              <a:spLocks noChangeArrowheads="1"/>
            </p:cNvSpPr>
            <p:nvPr/>
          </p:nvSpPr>
          <p:spPr bwMode="auto">
            <a:xfrm>
              <a:off x="3838" y="268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3" name="Rectangle 20"/>
            <p:cNvSpPr>
              <a:spLocks noChangeArrowheads="1"/>
            </p:cNvSpPr>
            <p:nvPr/>
          </p:nvSpPr>
          <p:spPr bwMode="auto">
            <a:xfrm>
              <a:off x="3838" y="292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4" name="Rectangle 21"/>
            <p:cNvSpPr>
              <a:spLocks noChangeArrowheads="1"/>
            </p:cNvSpPr>
            <p:nvPr/>
          </p:nvSpPr>
          <p:spPr bwMode="auto">
            <a:xfrm>
              <a:off x="3838" y="316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5" name="Rectangle 22"/>
            <p:cNvSpPr>
              <a:spLocks noChangeArrowheads="1"/>
            </p:cNvSpPr>
            <p:nvPr/>
          </p:nvSpPr>
          <p:spPr bwMode="auto">
            <a:xfrm>
              <a:off x="3838" y="3406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6" name="Rectangle 23"/>
            <p:cNvSpPr>
              <a:spLocks noChangeArrowheads="1"/>
            </p:cNvSpPr>
            <p:nvPr/>
          </p:nvSpPr>
          <p:spPr bwMode="auto">
            <a:xfrm>
              <a:off x="3838" y="172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08" name="Text Box 24"/>
          <p:cNvSpPr txBox="1">
            <a:spLocks noChangeArrowheads="1"/>
          </p:cNvSpPr>
          <p:nvPr/>
        </p:nvSpPr>
        <p:spPr bwMode="auto">
          <a:xfrm>
            <a:off x="4953000" y="25146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rgbClr val="0000CC"/>
                </a:solidFill>
                <a:latin typeface="Arial" charset="0"/>
              </a:rPr>
              <a:t>Wafer</a:t>
            </a:r>
          </a:p>
        </p:txBody>
      </p:sp>
      <p:sp>
        <p:nvSpPr>
          <p:cNvPr id="51209" name="Text Box 25"/>
          <p:cNvSpPr txBox="1">
            <a:spLocks noChangeArrowheads="1"/>
          </p:cNvSpPr>
          <p:nvPr/>
        </p:nvSpPr>
        <p:spPr bwMode="auto">
          <a:xfrm>
            <a:off x="4937125" y="5526088"/>
            <a:ext cx="64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>
                <a:solidFill>
                  <a:srgbClr val="A50021"/>
                </a:solidFill>
                <a:latin typeface="Arial" charset="0"/>
              </a:rPr>
              <a:t>Die</a:t>
            </a:r>
          </a:p>
        </p:txBody>
      </p:sp>
      <p:cxnSp>
        <p:nvCxnSpPr>
          <p:cNvPr id="51210" name="AutoShape 26"/>
          <p:cNvCxnSpPr>
            <a:cxnSpLocks noChangeShapeType="1"/>
            <a:stCxn id="51209" idx="3"/>
          </p:cNvCxnSpPr>
          <p:nvPr/>
        </p:nvCxnSpPr>
        <p:spPr bwMode="auto">
          <a:xfrm flipV="1">
            <a:off x="5580063" y="5219700"/>
            <a:ext cx="284162" cy="534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211" name="Group 27"/>
          <p:cNvGrpSpPr>
            <a:grpSpLocks/>
          </p:cNvGrpSpPr>
          <p:nvPr/>
        </p:nvGrpSpPr>
        <p:grpSpPr bwMode="auto">
          <a:xfrm>
            <a:off x="6553200" y="2743200"/>
            <a:ext cx="457200" cy="3044825"/>
            <a:chOff x="3838" y="1728"/>
            <a:chExt cx="288" cy="1918"/>
          </a:xfrm>
        </p:grpSpPr>
        <p:sp>
          <p:nvSpPr>
            <p:cNvPr id="51231" name="Rectangle 28"/>
            <p:cNvSpPr>
              <a:spLocks noChangeArrowheads="1"/>
            </p:cNvSpPr>
            <p:nvPr/>
          </p:nvSpPr>
          <p:spPr bwMode="auto">
            <a:xfrm>
              <a:off x="3838" y="196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2" name="Rectangle 29"/>
            <p:cNvSpPr>
              <a:spLocks noChangeArrowheads="1"/>
            </p:cNvSpPr>
            <p:nvPr/>
          </p:nvSpPr>
          <p:spPr bwMode="auto">
            <a:xfrm>
              <a:off x="3838" y="220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Rectangle 30"/>
            <p:cNvSpPr>
              <a:spLocks noChangeArrowheads="1"/>
            </p:cNvSpPr>
            <p:nvPr/>
          </p:nvSpPr>
          <p:spPr bwMode="auto">
            <a:xfrm>
              <a:off x="3838" y="244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4" name="Rectangle 31"/>
            <p:cNvSpPr>
              <a:spLocks noChangeArrowheads="1"/>
            </p:cNvSpPr>
            <p:nvPr/>
          </p:nvSpPr>
          <p:spPr bwMode="auto">
            <a:xfrm>
              <a:off x="3838" y="268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5" name="Rectangle 32"/>
            <p:cNvSpPr>
              <a:spLocks noChangeArrowheads="1"/>
            </p:cNvSpPr>
            <p:nvPr/>
          </p:nvSpPr>
          <p:spPr bwMode="auto">
            <a:xfrm>
              <a:off x="3838" y="292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6" name="Rectangle 33"/>
            <p:cNvSpPr>
              <a:spLocks noChangeArrowheads="1"/>
            </p:cNvSpPr>
            <p:nvPr/>
          </p:nvSpPr>
          <p:spPr bwMode="auto">
            <a:xfrm>
              <a:off x="3838" y="316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Rectangle 34"/>
            <p:cNvSpPr>
              <a:spLocks noChangeArrowheads="1"/>
            </p:cNvSpPr>
            <p:nvPr/>
          </p:nvSpPr>
          <p:spPr bwMode="auto">
            <a:xfrm>
              <a:off x="3838" y="3406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8" name="Rectangle 35"/>
            <p:cNvSpPr>
              <a:spLocks noChangeArrowheads="1"/>
            </p:cNvSpPr>
            <p:nvPr/>
          </p:nvSpPr>
          <p:spPr bwMode="auto">
            <a:xfrm>
              <a:off x="3838" y="172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2" name="Group 36"/>
          <p:cNvGrpSpPr>
            <a:grpSpLocks/>
          </p:cNvGrpSpPr>
          <p:nvPr/>
        </p:nvGrpSpPr>
        <p:grpSpPr bwMode="auto">
          <a:xfrm>
            <a:off x="7010400" y="2743200"/>
            <a:ext cx="457200" cy="3044825"/>
            <a:chOff x="3838" y="1728"/>
            <a:chExt cx="288" cy="1918"/>
          </a:xfrm>
        </p:grpSpPr>
        <p:sp>
          <p:nvSpPr>
            <p:cNvPr id="51223" name="Rectangle 37"/>
            <p:cNvSpPr>
              <a:spLocks noChangeArrowheads="1"/>
            </p:cNvSpPr>
            <p:nvPr/>
          </p:nvSpPr>
          <p:spPr bwMode="auto">
            <a:xfrm>
              <a:off x="3838" y="196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Rectangle 38"/>
            <p:cNvSpPr>
              <a:spLocks noChangeArrowheads="1"/>
            </p:cNvSpPr>
            <p:nvPr/>
          </p:nvSpPr>
          <p:spPr bwMode="auto">
            <a:xfrm>
              <a:off x="3838" y="220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5" name="Rectangle 39"/>
            <p:cNvSpPr>
              <a:spLocks noChangeArrowheads="1"/>
            </p:cNvSpPr>
            <p:nvPr/>
          </p:nvSpPr>
          <p:spPr bwMode="auto">
            <a:xfrm>
              <a:off x="3838" y="244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6" name="Rectangle 40"/>
            <p:cNvSpPr>
              <a:spLocks noChangeArrowheads="1"/>
            </p:cNvSpPr>
            <p:nvPr/>
          </p:nvSpPr>
          <p:spPr bwMode="auto">
            <a:xfrm>
              <a:off x="3838" y="268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Rectangle 41"/>
            <p:cNvSpPr>
              <a:spLocks noChangeArrowheads="1"/>
            </p:cNvSpPr>
            <p:nvPr/>
          </p:nvSpPr>
          <p:spPr bwMode="auto">
            <a:xfrm>
              <a:off x="3838" y="292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8" name="Rectangle 42"/>
            <p:cNvSpPr>
              <a:spLocks noChangeArrowheads="1"/>
            </p:cNvSpPr>
            <p:nvPr/>
          </p:nvSpPr>
          <p:spPr bwMode="auto">
            <a:xfrm>
              <a:off x="3838" y="316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Rectangle 43"/>
            <p:cNvSpPr>
              <a:spLocks noChangeArrowheads="1"/>
            </p:cNvSpPr>
            <p:nvPr/>
          </p:nvSpPr>
          <p:spPr bwMode="auto">
            <a:xfrm>
              <a:off x="3838" y="3406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Rectangle 44"/>
            <p:cNvSpPr>
              <a:spLocks noChangeArrowheads="1"/>
            </p:cNvSpPr>
            <p:nvPr/>
          </p:nvSpPr>
          <p:spPr bwMode="auto">
            <a:xfrm>
              <a:off x="3838" y="172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3" name="Group 45"/>
          <p:cNvGrpSpPr>
            <a:grpSpLocks/>
          </p:cNvGrpSpPr>
          <p:nvPr/>
        </p:nvGrpSpPr>
        <p:grpSpPr bwMode="auto">
          <a:xfrm>
            <a:off x="7467600" y="3124200"/>
            <a:ext cx="457200" cy="2286000"/>
            <a:chOff x="3550" y="1968"/>
            <a:chExt cx="288" cy="1440"/>
          </a:xfrm>
        </p:grpSpPr>
        <p:sp>
          <p:nvSpPr>
            <p:cNvPr id="51217" name="Rectangle 46"/>
            <p:cNvSpPr>
              <a:spLocks noChangeArrowheads="1"/>
            </p:cNvSpPr>
            <p:nvPr/>
          </p:nvSpPr>
          <p:spPr bwMode="auto">
            <a:xfrm>
              <a:off x="3550" y="196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Rectangle 47"/>
            <p:cNvSpPr>
              <a:spLocks noChangeArrowheads="1"/>
            </p:cNvSpPr>
            <p:nvPr/>
          </p:nvSpPr>
          <p:spPr bwMode="auto">
            <a:xfrm>
              <a:off x="3550" y="220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9" name="Rectangle 48"/>
            <p:cNvSpPr>
              <a:spLocks noChangeArrowheads="1"/>
            </p:cNvSpPr>
            <p:nvPr/>
          </p:nvSpPr>
          <p:spPr bwMode="auto">
            <a:xfrm>
              <a:off x="3550" y="244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0" name="Rectangle 49"/>
            <p:cNvSpPr>
              <a:spLocks noChangeArrowheads="1"/>
            </p:cNvSpPr>
            <p:nvPr/>
          </p:nvSpPr>
          <p:spPr bwMode="auto">
            <a:xfrm>
              <a:off x="3550" y="268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Rectangle 50"/>
            <p:cNvSpPr>
              <a:spLocks noChangeArrowheads="1"/>
            </p:cNvSpPr>
            <p:nvPr/>
          </p:nvSpPr>
          <p:spPr bwMode="auto">
            <a:xfrm>
              <a:off x="3550" y="292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2" name="Rectangle 51"/>
            <p:cNvSpPr>
              <a:spLocks noChangeArrowheads="1"/>
            </p:cNvSpPr>
            <p:nvPr/>
          </p:nvSpPr>
          <p:spPr bwMode="auto">
            <a:xfrm>
              <a:off x="3550" y="316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4" name="Group 52"/>
          <p:cNvGrpSpPr>
            <a:grpSpLocks/>
          </p:cNvGrpSpPr>
          <p:nvPr/>
        </p:nvGrpSpPr>
        <p:grpSpPr bwMode="auto">
          <a:xfrm>
            <a:off x="7924800" y="3886200"/>
            <a:ext cx="457200" cy="762000"/>
            <a:chOff x="3263" y="2448"/>
            <a:chExt cx="288" cy="480"/>
          </a:xfrm>
        </p:grpSpPr>
        <p:sp>
          <p:nvSpPr>
            <p:cNvPr id="51215" name="Rectangle 53"/>
            <p:cNvSpPr>
              <a:spLocks noChangeArrowheads="1"/>
            </p:cNvSpPr>
            <p:nvPr/>
          </p:nvSpPr>
          <p:spPr bwMode="auto">
            <a:xfrm>
              <a:off x="3263" y="244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6" name="Rectangle 54"/>
            <p:cNvSpPr>
              <a:spLocks noChangeArrowheads="1"/>
            </p:cNvSpPr>
            <p:nvPr/>
          </p:nvSpPr>
          <p:spPr bwMode="auto">
            <a:xfrm>
              <a:off x="3263" y="2688"/>
              <a:ext cx="288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55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3675" y="381000"/>
            <a:ext cx="6276975" cy="604838"/>
          </a:xfrm>
        </p:spPr>
        <p:txBody>
          <a:bodyPr>
            <a:normAutofit fontScale="90000"/>
          </a:bodyPr>
          <a:lstStyle/>
          <a:p>
            <a:r>
              <a:rPr lang="en-US" altLang="ko-KR" sz="3600" b="1" smtClean="0">
                <a:solidFill>
                  <a:srgbClr val="FF3300"/>
                </a:solidFill>
                <a:ea typeface="Gulim" pitchFamily="34" charset="-127"/>
              </a:rPr>
              <a:t>Wafer, Die, IC</a:t>
            </a:r>
          </a:p>
        </p:txBody>
      </p:sp>
      <p:grpSp>
        <p:nvGrpSpPr>
          <p:cNvPr id="287747" name="Group 3"/>
          <p:cNvGrpSpPr>
            <a:grpSpLocks/>
          </p:cNvGrpSpPr>
          <p:nvPr/>
        </p:nvGrpSpPr>
        <p:grpSpPr bwMode="auto">
          <a:xfrm>
            <a:off x="3581400" y="2819400"/>
            <a:ext cx="1546225" cy="609600"/>
            <a:chOff x="2260" y="2112"/>
            <a:chExt cx="974" cy="384"/>
          </a:xfrm>
        </p:grpSpPr>
        <p:sp>
          <p:nvSpPr>
            <p:cNvPr id="52286" name="AutoShape 4"/>
            <p:cNvSpPr>
              <a:spLocks noChangeArrowheads="1"/>
            </p:cNvSpPr>
            <p:nvPr/>
          </p:nvSpPr>
          <p:spPr bwMode="auto">
            <a:xfrm>
              <a:off x="2260" y="2112"/>
              <a:ext cx="974" cy="384"/>
            </a:xfrm>
            <a:prstGeom prst="rightArrow">
              <a:avLst>
                <a:gd name="adj1" fmla="val 50000"/>
                <a:gd name="adj2" fmla="val 63411"/>
              </a:avLst>
            </a:prstGeom>
            <a:noFill/>
            <a:ln w="285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7" name="Text Box 5"/>
            <p:cNvSpPr txBox="1">
              <a:spLocks noChangeArrowheads="1"/>
            </p:cNvSpPr>
            <p:nvPr/>
          </p:nvSpPr>
          <p:spPr bwMode="auto">
            <a:xfrm>
              <a:off x="2270" y="2208"/>
              <a:ext cx="8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Processing</a:t>
              </a:r>
            </a:p>
          </p:txBody>
        </p:sp>
      </p:grpSp>
      <p:grpSp>
        <p:nvGrpSpPr>
          <p:cNvPr id="287750" name="Group 6"/>
          <p:cNvGrpSpPr>
            <a:grpSpLocks/>
          </p:cNvGrpSpPr>
          <p:nvPr/>
        </p:nvGrpSpPr>
        <p:grpSpPr bwMode="auto">
          <a:xfrm>
            <a:off x="5251450" y="1912938"/>
            <a:ext cx="2228850" cy="2209800"/>
            <a:chOff x="3312" y="1541"/>
            <a:chExt cx="1404" cy="1392"/>
          </a:xfrm>
        </p:grpSpPr>
        <p:sp>
          <p:nvSpPr>
            <p:cNvPr id="52274" name="Oval 7"/>
            <p:cNvSpPr>
              <a:spLocks noChangeArrowheads="1"/>
            </p:cNvSpPr>
            <p:nvPr/>
          </p:nvSpPr>
          <p:spPr bwMode="auto">
            <a:xfrm>
              <a:off x="3360" y="1589"/>
              <a:ext cx="1248" cy="1296"/>
            </a:xfrm>
            <a:prstGeom prst="ellipse">
              <a:avLst/>
            </a:prstGeom>
            <a:solidFill>
              <a:srgbClr val="FFFF00"/>
            </a:solidFill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5" name="Line 8"/>
            <p:cNvSpPr>
              <a:spLocks noChangeShapeType="1"/>
            </p:cNvSpPr>
            <p:nvPr/>
          </p:nvSpPr>
          <p:spPr bwMode="auto">
            <a:xfrm>
              <a:off x="3500" y="1733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6" name="Line 9"/>
            <p:cNvSpPr>
              <a:spLocks noChangeShapeType="1"/>
            </p:cNvSpPr>
            <p:nvPr/>
          </p:nvSpPr>
          <p:spPr bwMode="auto">
            <a:xfrm>
              <a:off x="3722" y="1541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7" name="Line 10"/>
            <p:cNvSpPr>
              <a:spLocks noChangeShapeType="1"/>
            </p:cNvSpPr>
            <p:nvPr/>
          </p:nvSpPr>
          <p:spPr bwMode="auto">
            <a:xfrm>
              <a:off x="3943" y="1541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8" name="Line 11"/>
            <p:cNvSpPr>
              <a:spLocks noChangeShapeType="1"/>
            </p:cNvSpPr>
            <p:nvPr/>
          </p:nvSpPr>
          <p:spPr bwMode="auto">
            <a:xfrm>
              <a:off x="4165" y="1589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9" name="Line 12"/>
            <p:cNvSpPr>
              <a:spLocks noChangeShapeType="1"/>
            </p:cNvSpPr>
            <p:nvPr/>
          </p:nvSpPr>
          <p:spPr bwMode="auto">
            <a:xfrm>
              <a:off x="4386" y="1733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0" name="Line 13"/>
            <p:cNvSpPr>
              <a:spLocks noChangeShapeType="1"/>
            </p:cNvSpPr>
            <p:nvPr/>
          </p:nvSpPr>
          <p:spPr bwMode="auto">
            <a:xfrm>
              <a:off x="3323" y="2261"/>
              <a:ext cx="12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1" name="Line 14"/>
            <p:cNvSpPr>
              <a:spLocks noChangeShapeType="1"/>
            </p:cNvSpPr>
            <p:nvPr/>
          </p:nvSpPr>
          <p:spPr bwMode="auto">
            <a:xfrm>
              <a:off x="3367" y="2069"/>
              <a:ext cx="11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2" name="Line 15"/>
            <p:cNvSpPr>
              <a:spLocks noChangeShapeType="1"/>
            </p:cNvSpPr>
            <p:nvPr/>
          </p:nvSpPr>
          <p:spPr bwMode="auto">
            <a:xfrm>
              <a:off x="3367" y="2453"/>
              <a:ext cx="11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3" name="Line 16"/>
            <p:cNvSpPr>
              <a:spLocks noChangeShapeType="1"/>
            </p:cNvSpPr>
            <p:nvPr/>
          </p:nvSpPr>
          <p:spPr bwMode="auto">
            <a:xfrm>
              <a:off x="3456" y="2645"/>
              <a:ext cx="10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4" name="Line 17"/>
            <p:cNvSpPr>
              <a:spLocks noChangeShapeType="1"/>
            </p:cNvSpPr>
            <p:nvPr/>
          </p:nvSpPr>
          <p:spPr bwMode="auto">
            <a:xfrm>
              <a:off x="3500" y="1829"/>
              <a:ext cx="9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5" name="Text Box 18"/>
            <p:cNvSpPr txBox="1">
              <a:spLocks noChangeArrowheads="1"/>
            </p:cNvSpPr>
            <p:nvPr/>
          </p:nvSpPr>
          <p:spPr bwMode="auto">
            <a:xfrm>
              <a:off x="3312" y="1584"/>
              <a:ext cx="1404" cy="130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      F   F    F    F</a:t>
              </a:r>
            </a:p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F   F    F    F    F   F</a:t>
              </a:r>
            </a:p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F   F    F    F    F   F</a:t>
              </a:r>
            </a:p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F   F    F    F    F   F</a:t>
              </a:r>
            </a:p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F   F    F    F    F   F </a:t>
              </a:r>
            </a:p>
            <a:p>
              <a:pPr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     F    F    F    F </a:t>
              </a:r>
            </a:p>
          </p:txBody>
        </p:sp>
      </p:grpSp>
      <p:grpSp>
        <p:nvGrpSpPr>
          <p:cNvPr id="287763" name="Group 19"/>
          <p:cNvGrpSpPr>
            <a:grpSpLocks/>
          </p:cNvGrpSpPr>
          <p:nvPr/>
        </p:nvGrpSpPr>
        <p:grpSpPr bwMode="auto">
          <a:xfrm>
            <a:off x="1974850" y="4760913"/>
            <a:ext cx="539750" cy="914400"/>
            <a:chOff x="1248" y="3335"/>
            <a:chExt cx="340" cy="576"/>
          </a:xfrm>
        </p:grpSpPr>
        <p:sp>
          <p:nvSpPr>
            <p:cNvPr id="287764" name="Text Box 20"/>
            <p:cNvSpPr txBox="1">
              <a:spLocks noChangeArrowheads="1"/>
            </p:cNvSpPr>
            <p:nvPr/>
          </p:nvSpPr>
          <p:spPr bwMode="auto">
            <a:xfrm>
              <a:off x="1296" y="3648"/>
              <a:ext cx="236" cy="263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Dotum" pitchFamily="34" charset="-127"/>
                </a:rPr>
                <a:t>F</a:t>
              </a:r>
              <a:endParaRPr kumimoji="1" lang="en-US" altLang="ko-KR" sz="1800" b="1">
                <a:solidFill>
                  <a:schemeClr val="hlink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52273" name="Text Box 21"/>
            <p:cNvSpPr txBox="1">
              <a:spLocks noChangeArrowheads="1"/>
            </p:cNvSpPr>
            <p:nvPr/>
          </p:nvSpPr>
          <p:spPr bwMode="auto">
            <a:xfrm>
              <a:off x="1248" y="3335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Die</a:t>
              </a:r>
            </a:p>
          </p:txBody>
        </p:sp>
      </p:grpSp>
      <p:grpSp>
        <p:nvGrpSpPr>
          <p:cNvPr id="287766" name="Group 22"/>
          <p:cNvGrpSpPr>
            <a:grpSpLocks/>
          </p:cNvGrpSpPr>
          <p:nvPr/>
        </p:nvGrpSpPr>
        <p:grpSpPr bwMode="auto">
          <a:xfrm>
            <a:off x="5057775" y="4456113"/>
            <a:ext cx="1898650" cy="1487487"/>
            <a:chOff x="3190" y="3143"/>
            <a:chExt cx="1196" cy="937"/>
          </a:xfrm>
        </p:grpSpPr>
        <p:sp>
          <p:nvSpPr>
            <p:cNvPr id="52250" name="Rectangle 23"/>
            <p:cNvSpPr>
              <a:spLocks noChangeArrowheads="1"/>
            </p:cNvSpPr>
            <p:nvPr/>
          </p:nvSpPr>
          <p:spPr bwMode="auto">
            <a:xfrm>
              <a:off x="3190" y="3552"/>
              <a:ext cx="1196" cy="432"/>
            </a:xfrm>
            <a:prstGeom prst="rect">
              <a:avLst/>
            </a:prstGeom>
            <a:solidFill>
              <a:srgbClr val="66FF33"/>
            </a:solidFill>
            <a:ln w="508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Rectangle 24"/>
            <p:cNvSpPr>
              <a:spLocks noChangeArrowheads="1"/>
            </p:cNvSpPr>
            <p:nvPr/>
          </p:nvSpPr>
          <p:spPr bwMode="auto">
            <a:xfrm>
              <a:off x="3677" y="3648"/>
              <a:ext cx="222" cy="240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69" name="Text Box 25"/>
            <p:cNvSpPr txBox="1">
              <a:spLocks noChangeArrowheads="1"/>
            </p:cNvSpPr>
            <p:nvPr/>
          </p:nvSpPr>
          <p:spPr bwMode="auto">
            <a:xfrm>
              <a:off x="3677" y="3648"/>
              <a:ext cx="216" cy="24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Dotum" pitchFamily="34" charset="-127"/>
                </a:rPr>
                <a:t>F</a:t>
              </a:r>
            </a:p>
          </p:txBody>
        </p:sp>
        <p:sp>
          <p:nvSpPr>
            <p:cNvPr id="52253" name="Rectangle 26"/>
            <p:cNvSpPr>
              <a:spLocks noChangeArrowheads="1"/>
            </p:cNvSpPr>
            <p:nvPr/>
          </p:nvSpPr>
          <p:spPr bwMode="auto">
            <a:xfrm>
              <a:off x="3234" y="3456"/>
              <a:ext cx="45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4" name="Rectangle 27"/>
            <p:cNvSpPr>
              <a:spLocks noChangeArrowheads="1"/>
            </p:cNvSpPr>
            <p:nvPr/>
          </p:nvSpPr>
          <p:spPr bwMode="auto">
            <a:xfrm>
              <a:off x="3367" y="3456"/>
              <a:ext cx="44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5" name="Rectangle 28"/>
            <p:cNvSpPr>
              <a:spLocks noChangeArrowheads="1"/>
            </p:cNvSpPr>
            <p:nvPr/>
          </p:nvSpPr>
          <p:spPr bwMode="auto">
            <a:xfrm>
              <a:off x="3500" y="3456"/>
              <a:ext cx="44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6" name="Rectangle 29"/>
            <p:cNvSpPr>
              <a:spLocks noChangeArrowheads="1"/>
            </p:cNvSpPr>
            <p:nvPr/>
          </p:nvSpPr>
          <p:spPr bwMode="auto">
            <a:xfrm>
              <a:off x="3633" y="3456"/>
              <a:ext cx="44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7" name="Rectangle 30"/>
            <p:cNvSpPr>
              <a:spLocks noChangeArrowheads="1"/>
            </p:cNvSpPr>
            <p:nvPr/>
          </p:nvSpPr>
          <p:spPr bwMode="auto">
            <a:xfrm>
              <a:off x="3766" y="3456"/>
              <a:ext cx="44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8" name="Rectangle 31"/>
            <p:cNvSpPr>
              <a:spLocks noChangeArrowheads="1"/>
            </p:cNvSpPr>
            <p:nvPr/>
          </p:nvSpPr>
          <p:spPr bwMode="auto">
            <a:xfrm>
              <a:off x="3899" y="3456"/>
              <a:ext cx="44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9" name="Rectangle 32"/>
            <p:cNvSpPr>
              <a:spLocks noChangeArrowheads="1"/>
            </p:cNvSpPr>
            <p:nvPr/>
          </p:nvSpPr>
          <p:spPr bwMode="auto">
            <a:xfrm>
              <a:off x="4032" y="3456"/>
              <a:ext cx="44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0" name="Rectangle 33"/>
            <p:cNvSpPr>
              <a:spLocks noChangeArrowheads="1"/>
            </p:cNvSpPr>
            <p:nvPr/>
          </p:nvSpPr>
          <p:spPr bwMode="auto">
            <a:xfrm>
              <a:off x="4165" y="3456"/>
              <a:ext cx="44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1" name="Rectangle 34"/>
            <p:cNvSpPr>
              <a:spLocks noChangeArrowheads="1"/>
            </p:cNvSpPr>
            <p:nvPr/>
          </p:nvSpPr>
          <p:spPr bwMode="auto">
            <a:xfrm>
              <a:off x="4297" y="3456"/>
              <a:ext cx="45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2" name="Rectangle 35"/>
            <p:cNvSpPr>
              <a:spLocks noChangeArrowheads="1"/>
            </p:cNvSpPr>
            <p:nvPr/>
          </p:nvSpPr>
          <p:spPr bwMode="auto">
            <a:xfrm>
              <a:off x="3234" y="3984"/>
              <a:ext cx="45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3" name="Rectangle 36"/>
            <p:cNvSpPr>
              <a:spLocks noChangeArrowheads="1"/>
            </p:cNvSpPr>
            <p:nvPr/>
          </p:nvSpPr>
          <p:spPr bwMode="auto">
            <a:xfrm>
              <a:off x="3367" y="3984"/>
              <a:ext cx="44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4" name="Rectangle 37"/>
            <p:cNvSpPr>
              <a:spLocks noChangeArrowheads="1"/>
            </p:cNvSpPr>
            <p:nvPr/>
          </p:nvSpPr>
          <p:spPr bwMode="auto">
            <a:xfrm>
              <a:off x="3500" y="3984"/>
              <a:ext cx="44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5" name="Rectangle 38"/>
            <p:cNvSpPr>
              <a:spLocks noChangeArrowheads="1"/>
            </p:cNvSpPr>
            <p:nvPr/>
          </p:nvSpPr>
          <p:spPr bwMode="auto">
            <a:xfrm>
              <a:off x="3633" y="3984"/>
              <a:ext cx="44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6" name="Rectangle 39"/>
            <p:cNvSpPr>
              <a:spLocks noChangeArrowheads="1"/>
            </p:cNvSpPr>
            <p:nvPr/>
          </p:nvSpPr>
          <p:spPr bwMode="auto">
            <a:xfrm>
              <a:off x="3766" y="3984"/>
              <a:ext cx="44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7" name="Rectangle 40"/>
            <p:cNvSpPr>
              <a:spLocks noChangeArrowheads="1"/>
            </p:cNvSpPr>
            <p:nvPr/>
          </p:nvSpPr>
          <p:spPr bwMode="auto">
            <a:xfrm>
              <a:off x="3899" y="3984"/>
              <a:ext cx="44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8" name="Rectangle 41"/>
            <p:cNvSpPr>
              <a:spLocks noChangeArrowheads="1"/>
            </p:cNvSpPr>
            <p:nvPr/>
          </p:nvSpPr>
          <p:spPr bwMode="auto">
            <a:xfrm>
              <a:off x="4032" y="3984"/>
              <a:ext cx="44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9" name="Rectangle 42"/>
            <p:cNvSpPr>
              <a:spLocks noChangeArrowheads="1"/>
            </p:cNvSpPr>
            <p:nvPr/>
          </p:nvSpPr>
          <p:spPr bwMode="auto">
            <a:xfrm>
              <a:off x="4165" y="3984"/>
              <a:ext cx="44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0" name="Rectangle 43"/>
            <p:cNvSpPr>
              <a:spLocks noChangeArrowheads="1"/>
            </p:cNvSpPr>
            <p:nvPr/>
          </p:nvSpPr>
          <p:spPr bwMode="auto">
            <a:xfrm>
              <a:off x="4297" y="3984"/>
              <a:ext cx="45" cy="9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1" name="Text Box 44"/>
            <p:cNvSpPr txBox="1">
              <a:spLocks noChangeArrowheads="1"/>
            </p:cNvSpPr>
            <p:nvPr/>
          </p:nvSpPr>
          <p:spPr bwMode="auto">
            <a:xfrm>
              <a:off x="3636" y="314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IC</a:t>
              </a:r>
              <a:endParaRPr kumimoji="1" lang="en-US" altLang="ko-KR" sz="1800" b="1">
                <a:solidFill>
                  <a:srgbClr val="FFFF00"/>
                </a:solidFill>
                <a:latin typeface="Arial" charset="0"/>
                <a:ea typeface="Dotum" pitchFamily="34" charset="-127"/>
              </a:endParaRPr>
            </a:p>
          </p:txBody>
        </p:sp>
      </p:grpSp>
      <p:grpSp>
        <p:nvGrpSpPr>
          <p:cNvPr id="287789" name="Group 45"/>
          <p:cNvGrpSpPr>
            <a:grpSpLocks/>
          </p:cNvGrpSpPr>
          <p:nvPr/>
        </p:nvGrpSpPr>
        <p:grpSpPr bwMode="auto">
          <a:xfrm>
            <a:off x="3017838" y="5105400"/>
            <a:ext cx="1900237" cy="685800"/>
            <a:chOff x="1905" y="3552"/>
            <a:chExt cx="1197" cy="432"/>
          </a:xfrm>
        </p:grpSpPr>
        <p:sp>
          <p:nvSpPr>
            <p:cNvPr id="52248" name="AutoShape 46"/>
            <p:cNvSpPr>
              <a:spLocks noChangeArrowheads="1"/>
            </p:cNvSpPr>
            <p:nvPr/>
          </p:nvSpPr>
          <p:spPr bwMode="auto">
            <a:xfrm>
              <a:off x="1905" y="3552"/>
              <a:ext cx="1197" cy="432"/>
            </a:xfrm>
            <a:prstGeom prst="rightArrow">
              <a:avLst>
                <a:gd name="adj1" fmla="val 50000"/>
                <a:gd name="adj2" fmla="val 69271"/>
              </a:avLst>
            </a:prstGeom>
            <a:noFill/>
            <a:ln w="285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Text Box 47"/>
            <p:cNvSpPr txBox="1">
              <a:spLocks noChangeArrowheads="1"/>
            </p:cNvSpPr>
            <p:nvPr/>
          </p:nvSpPr>
          <p:spPr bwMode="auto">
            <a:xfrm>
              <a:off x="2006" y="3648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Packaging</a:t>
              </a:r>
            </a:p>
          </p:txBody>
        </p:sp>
      </p:grpSp>
      <p:grpSp>
        <p:nvGrpSpPr>
          <p:cNvPr id="287792" name="Group 48"/>
          <p:cNvGrpSpPr>
            <a:grpSpLocks/>
          </p:cNvGrpSpPr>
          <p:nvPr/>
        </p:nvGrpSpPr>
        <p:grpSpPr bwMode="auto">
          <a:xfrm>
            <a:off x="2765425" y="4125913"/>
            <a:ext cx="2259013" cy="604837"/>
            <a:chOff x="1746" y="2935"/>
            <a:chExt cx="1423" cy="381"/>
          </a:xfrm>
        </p:grpSpPr>
        <p:sp>
          <p:nvSpPr>
            <p:cNvPr id="52246" name="AutoShape 49"/>
            <p:cNvSpPr>
              <a:spLocks noChangeArrowheads="1"/>
            </p:cNvSpPr>
            <p:nvPr/>
          </p:nvSpPr>
          <p:spPr bwMode="auto">
            <a:xfrm rot="-1572552">
              <a:off x="1746" y="2935"/>
              <a:ext cx="1423" cy="381"/>
            </a:xfrm>
            <a:prstGeom prst="leftArrow">
              <a:avLst>
                <a:gd name="adj1" fmla="val 50000"/>
                <a:gd name="adj2" fmla="val 93373"/>
              </a:avLst>
            </a:prstGeom>
            <a:noFill/>
            <a:ln w="285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7" name="Text Box 50"/>
            <p:cNvSpPr txBox="1">
              <a:spLocks noChangeArrowheads="1"/>
            </p:cNvSpPr>
            <p:nvPr/>
          </p:nvSpPr>
          <p:spPr bwMode="auto">
            <a:xfrm rot="-1652155">
              <a:off x="2256" y="2965"/>
              <a:ext cx="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Slicing</a:t>
              </a:r>
            </a:p>
          </p:txBody>
        </p:sp>
      </p:grpSp>
      <p:grpSp>
        <p:nvGrpSpPr>
          <p:cNvPr id="287795" name="Group 51"/>
          <p:cNvGrpSpPr>
            <a:grpSpLocks/>
          </p:cNvGrpSpPr>
          <p:nvPr/>
        </p:nvGrpSpPr>
        <p:grpSpPr bwMode="auto">
          <a:xfrm>
            <a:off x="1441450" y="1408113"/>
            <a:ext cx="2133600" cy="2630487"/>
            <a:chOff x="912" y="1223"/>
            <a:chExt cx="1344" cy="1657"/>
          </a:xfrm>
        </p:grpSpPr>
        <p:sp>
          <p:nvSpPr>
            <p:cNvPr id="52234" name="Text Box 52"/>
            <p:cNvSpPr txBox="1">
              <a:spLocks noChangeArrowheads="1"/>
            </p:cNvSpPr>
            <p:nvPr/>
          </p:nvSpPr>
          <p:spPr bwMode="auto">
            <a:xfrm>
              <a:off x="1294" y="1223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Wafer</a:t>
              </a:r>
              <a:endParaRPr kumimoji="1" lang="en-US" altLang="ko-KR" sz="1800" b="1">
                <a:solidFill>
                  <a:srgbClr val="FFFF00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52235" name="Oval 53"/>
            <p:cNvSpPr>
              <a:spLocks noChangeArrowheads="1"/>
            </p:cNvSpPr>
            <p:nvPr/>
          </p:nvSpPr>
          <p:spPr bwMode="auto">
            <a:xfrm>
              <a:off x="912" y="1536"/>
              <a:ext cx="1344" cy="1296"/>
            </a:xfrm>
            <a:prstGeom prst="ellipse">
              <a:avLst/>
            </a:prstGeom>
            <a:solidFill>
              <a:srgbClr val="FFFF00"/>
            </a:solidFill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6" name="Line 54"/>
            <p:cNvSpPr>
              <a:spLocks noChangeShapeType="1"/>
            </p:cNvSpPr>
            <p:nvPr/>
          </p:nvSpPr>
          <p:spPr bwMode="auto">
            <a:xfrm>
              <a:off x="1107" y="1680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7" name="Line 55"/>
            <p:cNvSpPr>
              <a:spLocks noChangeShapeType="1"/>
            </p:cNvSpPr>
            <p:nvPr/>
          </p:nvSpPr>
          <p:spPr bwMode="auto">
            <a:xfrm>
              <a:off x="1329" y="148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8" name="Line 56"/>
            <p:cNvSpPr>
              <a:spLocks noChangeShapeType="1"/>
            </p:cNvSpPr>
            <p:nvPr/>
          </p:nvSpPr>
          <p:spPr bwMode="auto">
            <a:xfrm>
              <a:off x="1550" y="1488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Line 57"/>
            <p:cNvSpPr>
              <a:spLocks noChangeShapeType="1"/>
            </p:cNvSpPr>
            <p:nvPr/>
          </p:nvSpPr>
          <p:spPr bwMode="auto">
            <a:xfrm>
              <a:off x="1772" y="1536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0" name="Line 58"/>
            <p:cNvSpPr>
              <a:spLocks noChangeShapeType="1"/>
            </p:cNvSpPr>
            <p:nvPr/>
          </p:nvSpPr>
          <p:spPr bwMode="auto">
            <a:xfrm>
              <a:off x="1993" y="1680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1" name="Line 59"/>
            <p:cNvSpPr>
              <a:spLocks noChangeShapeType="1"/>
            </p:cNvSpPr>
            <p:nvPr/>
          </p:nvSpPr>
          <p:spPr bwMode="auto">
            <a:xfrm>
              <a:off x="930" y="2208"/>
              <a:ext cx="12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2" name="Line 60"/>
            <p:cNvSpPr>
              <a:spLocks noChangeShapeType="1"/>
            </p:cNvSpPr>
            <p:nvPr/>
          </p:nvSpPr>
          <p:spPr bwMode="auto">
            <a:xfrm>
              <a:off x="974" y="2016"/>
              <a:ext cx="11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3" name="Line 61"/>
            <p:cNvSpPr>
              <a:spLocks noChangeShapeType="1"/>
            </p:cNvSpPr>
            <p:nvPr/>
          </p:nvSpPr>
          <p:spPr bwMode="auto">
            <a:xfrm>
              <a:off x="974" y="2400"/>
              <a:ext cx="11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Line 62"/>
            <p:cNvSpPr>
              <a:spLocks noChangeShapeType="1"/>
            </p:cNvSpPr>
            <p:nvPr/>
          </p:nvSpPr>
          <p:spPr bwMode="auto">
            <a:xfrm>
              <a:off x="1063" y="2592"/>
              <a:ext cx="10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5" name="Line 63"/>
            <p:cNvSpPr>
              <a:spLocks noChangeShapeType="1"/>
            </p:cNvSpPr>
            <p:nvPr/>
          </p:nvSpPr>
          <p:spPr bwMode="auto">
            <a:xfrm>
              <a:off x="1107" y="1776"/>
              <a:ext cx="9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7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67638" cy="6048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8500" y="1295400"/>
            <a:ext cx="8140700" cy="53340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800" dirty="0" smtClean="0"/>
              <a:t>The project will be based on simulation of computer architectures.</a:t>
            </a:r>
          </a:p>
          <a:p>
            <a:pPr lvl="1" indent="-342900">
              <a:lnSpc>
                <a:spcPct val="150000"/>
              </a:lnSpc>
            </a:pPr>
            <a:r>
              <a:rPr lang="en-US" sz="2400" dirty="0" smtClean="0"/>
              <a:t>Uses </a:t>
            </a:r>
            <a:r>
              <a:rPr lang="en-US" sz="2400" dirty="0" err="1" smtClean="0"/>
              <a:t>SimpleScalar</a:t>
            </a:r>
            <a:r>
              <a:rPr lang="en-US" sz="2400" dirty="0"/>
              <a:t> </a:t>
            </a:r>
            <a:r>
              <a:rPr lang="en-US" sz="2400" dirty="0" smtClean="0"/>
              <a:t>as the simulator</a:t>
            </a:r>
          </a:p>
          <a:p>
            <a:pPr lvl="1" indent="-342900">
              <a:lnSpc>
                <a:spcPct val="150000"/>
              </a:lnSpc>
            </a:pPr>
            <a:r>
              <a:rPr lang="en-US" sz="2400" dirty="0" smtClean="0"/>
              <a:t>Requires C programming</a:t>
            </a:r>
            <a:endParaRPr lang="en-US" sz="2400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800" dirty="0" smtClean="0"/>
              <a:t>The organization: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en-US" sz="2400" dirty="0" smtClean="0"/>
              <a:t>Group-based, up to 3 persons per group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en-US" sz="2400" dirty="0" smtClean="0"/>
              <a:t>Two tutorials cover materials related to the project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1048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Ch1-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2971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457200" y="0"/>
            <a:ext cx="7937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Integrated Circuit Costs</a:t>
            </a:r>
            <a:endParaRPr lang="en-US" sz="3200" i="1" dirty="0">
              <a:solidFill>
                <a:schemeClr val="tx1">
                  <a:lumMod val="75000"/>
                  <a:lumOff val="25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1143000" y="4876800"/>
            <a:ext cx="5534025" cy="1054100"/>
            <a:chOff x="829" y="776"/>
            <a:chExt cx="4216" cy="952"/>
          </a:xfrm>
        </p:grpSpPr>
        <p:grpSp>
          <p:nvGrpSpPr>
            <p:cNvPr id="53260" name="Group 5"/>
            <p:cNvGrpSpPr>
              <a:grpSpLocks/>
            </p:cNvGrpSpPr>
            <p:nvPr/>
          </p:nvGrpSpPr>
          <p:grpSpPr bwMode="auto">
            <a:xfrm>
              <a:off x="2029" y="776"/>
              <a:ext cx="952" cy="952"/>
              <a:chOff x="2212" y="2308"/>
              <a:chExt cx="952" cy="952"/>
            </a:xfrm>
          </p:grpSpPr>
          <p:sp>
            <p:nvSpPr>
              <p:cNvPr id="53314" name="Oval 6"/>
              <p:cNvSpPr>
                <a:spLocks noChangeArrowheads="1"/>
              </p:cNvSpPr>
              <p:nvPr/>
            </p:nvSpPr>
            <p:spPr bwMode="auto">
              <a:xfrm>
                <a:off x="2212" y="2308"/>
                <a:ext cx="904" cy="9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5" name="Rectangle 7"/>
              <p:cNvSpPr>
                <a:spLocks noChangeArrowheads="1"/>
              </p:cNvSpPr>
              <p:nvPr/>
            </p:nvSpPr>
            <p:spPr bwMode="auto">
              <a:xfrm>
                <a:off x="2596" y="2500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6" name="Rectangle 8"/>
              <p:cNvSpPr>
                <a:spLocks noChangeArrowheads="1"/>
              </p:cNvSpPr>
              <p:nvPr/>
            </p:nvSpPr>
            <p:spPr bwMode="auto">
              <a:xfrm>
                <a:off x="2788" y="2500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7" name="Rectangle 9"/>
              <p:cNvSpPr>
                <a:spLocks noChangeArrowheads="1"/>
              </p:cNvSpPr>
              <p:nvPr/>
            </p:nvSpPr>
            <p:spPr bwMode="auto">
              <a:xfrm>
                <a:off x="2212" y="2500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8" name="Rectangle 10"/>
              <p:cNvSpPr>
                <a:spLocks noChangeArrowheads="1"/>
              </p:cNvSpPr>
              <p:nvPr/>
            </p:nvSpPr>
            <p:spPr bwMode="auto">
              <a:xfrm>
                <a:off x="2404" y="2500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9" name="Rectangle 11"/>
              <p:cNvSpPr>
                <a:spLocks noChangeArrowheads="1"/>
              </p:cNvSpPr>
              <p:nvPr/>
            </p:nvSpPr>
            <p:spPr bwMode="auto">
              <a:xfrm>
                <a:off x="2980" y="2500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0" name="Rectangle 12"/>
              <p:cNvSpPr>
                <a:spLocks noChangeArrowheads="1"/>
              </p:cNvSpPr>
              <p:nvPr/>
            </p:nvSpPr>
            <p:spPr bwMode="auto">
              <a:xfrm>
                <a:off x="2596" y="2692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1" name="Rectangle 13"/>
              <p:cNvSpPr>
                <a:spLocks noChangeArrowheads="1"/>
              </p:cNvSpPr>
              <p:nvPr/>
            </p:nvSpPr>
            <p:spPr bwMode="auto">
              <a:xfrm>
                <a:off x="2788" y="2692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2" name="Rectangle 14"/>
              <p:cNvSpPr>
                <a:spLocks noChangeArrowheads="1"/>
              </p:cNvSpPr>
              <p:nvPr/>
            </p:nvSpPr>
            <p:spPr bwMode="auto">
              <a:xfrm>
                <a:off x="2212" y="2692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3" name="Rectangle 15"/>
              <p:cNvSpPr>
                <a:spLocks noChangeArrowheads="1"/>
              </p:cNvSpPr>
              <p:nvPr/>
            </p:nvSpPr>
            <p:spPr bwMode="auto">
              <a:xfrm>
                <a:off x="2404" y="2692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4" name="Rectangle 16"/>
              <p:cNvSpPr>
                <a:spLocks noChangeArrowheads="1"/>
              </p:cNvSpPr>
              <p:nvPr/>
            </p:nvSpPr>
            <p:spPr bwMode="auto">
              <a:xfrm>
                <a:off x="2980" y="2692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5" name="Rectangle 17"/>
              <p:cNvSpPr>
                <a:spLocks noChangeArrowheads="1"/>
              </p:cNvSpPr>
              <p:nvPr/>
            </p:nvSpPr>
            <p:spPr bwMode="auto">
              <a:xfrm>
                <a:off x="2596" y="2884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6" name="Rectangle 18"/>
              <p:cNvSpPr>
                <a:spLocks noChangeArrowheads="1"/>
              </p:cNvSpPr>
              <p:nvPr/>
            </p:nvSpPr>
            <p:spPr bwMode="auto">
              <a:xfrm>
                <a:off x="2788" y="2884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7" name="Rectangle 19"/>
              <p:cNvSpPr>
                <a:spLocks noChangeArrowheads="1"/>
              </p:cNvSpPr>
              <p:nvPr/>
            </p:nvSpPr>
            <p:spPr bwMode="auto">
              <a:xfrm>
                <a:off x="2212" y="2884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8" name="Rectangle 20"/>
              <p:cNvSpPr>
                <a:spLocks noChangeArrowheads="1"/>
              </p:cNvSpPr>
              <p:nvPr/>
            </p:nvSpPr>
            <p:spPr bwMode="auto">
              <a:xfrm>
                <a:off x="2404" y="2884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9" name="Rectangle 21"/>
              <p:cNvSpPr>
                <a:spLocks noChangeArrowheads="1"/>
              </p:cNvSpPr>
              <p:nvPr/>
            </p:nvSpPr>
            <p:spPr bwMode="auto">
              <a:xfrm>
                <a:off x="2980" y="2884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0" name="Rectangle 22"/>
              <p:cNvSpPr>
                <a:spLocks noChangeArrowheads="1"/>
              </p:cNvSpPr>
              <p:nvPr/>
            </p:nvSpPr>
            <p:spPr bwMode="auto">
              <a:xfrm>
                <a:off x="2596" y="3076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1" name="Rectangle 23"/>
              <p:cNvSpPr>
                <a:spLocks noChangeArrowheads="1"/>
              </p:cNvSpPr>
              <p:nvPr/>
            </p:nvSpPr>
            <p:spPr bwMode="auto">
              <a:xfrm>
                <a:off x="2788" y="3076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2" name="Rectangle 24"/>
              <p:cNvSpPr>
                <a:spLocks noChangeArrowheads="1"/>
              </p:cNvSpPr>
              <p:nvPr/>
            </p:nvSpPr>
            <p:spPr bwMode="auto">
              <a:xfrm>
                <a:off x="2212" y="3076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3" name="Rectangle 25"/>
              <p:cNvSpPr>
                <a:spLocks noChangeArrowheads="1"/>
              </p:cNvSpPr>
              <p:nvPr/>
            </p:nvSpPr>
            <p:spPr bwMode="auto">
              <a:xfrm>
                <a:off x="2404" y="3076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4" name="Rectangle 26"/>
              <p:cNvSpPr>
                <a:spLocks noChangeArrowheads="1"/>
              </p:cNvSpPr>
              <p:nvPr/>
            </p:nvSpPr>
            <p:spPr bwMode="auto">
              <a:xfrm>
                <a:off x="2980" y="3076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5" name="Rectangle 27"/>
              <p:cNvSpPr>
                <a:spLocks noChangeArrowheads="1"/>
              </p:cNvSpPr>
              <p:nvPr/>
            </p:nvSpPr>
            <p:spPr bwMode="auto">
              <a:xfrm>
                <a:off x="2596" y="2308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6" name="Rectangle 28"/>
              <p:cNvSpPr>
                <a:spLocks noChangeArrowheads="1"/>
              </p:cNvSpPr>
              <p:nvPr/>
            </p:nvSpPr>
            <p:spPr bwMode="auto">
              <a:xfrm>
                <a:off x="2788" y="2308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7" name="Rectangle 29"/>
              <p:cNvSpPr>
                <a:spLocks noChangeArrowheads="1"/>
              </p:cNvSpPr>
              <p:nvPr/>
            </p:nvSpPr>
            <p:spPr bwMode="auto">
              <a:xfrm>
                <a:off x="2212" y="2308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8" name="Rectangle 30"/>
              <p:cNvSpPr>
                <a:spLocks noChangeArrowheads="1"/>
              </p:cNvSpPr>
              <p:nvPr/>
            </p:nvSpPr>
            <p:spPr bwMode="auto">
              <a:xfrm>
                <a:off x="2404" y="2308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9" name="Rectangle 31"/>
              <p:cNvSpPr>
                <a:spLocks noChangeArrowheads="1"/>
              </p:cNvSpPr>
              <p:nvPr/>
            </p:nvSpPr>
            <p:spPr bwMode="auto">
              <a:xfrm>
                <a:off x="2980" y="2308"/>
                <a:ext cx="18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261" name="Group 32"/>
            <p:cNvGrpSpPr>
              <a:grpSpLocks/>
            </p:cNvGrpSpPr>
            <p:nvPr/>
          </p:nvGrpSpPr>
          <p:grpSpPr bwMode="auto">
            <a:xfrm>
              <a:off x="829" y="776"/>
              <a:ext cx="952" cy="952"/>
              <a:chOff x="1012" y="2308"/>
              <a:chExt cx="952" cy="952"/>
            </a:xfrm>
          </p:grpSpPr>
          <p:sp>
            <p:nvSpPr>
              <p:cNvPr id="53297" name="Oval 33"/>
              <p:cNvSpPr>
                <a:spLocks noChangeArrowheads="1"/>
              </p:cNvSpPr>
              <p:nvPr/>
            </p:nvSpPr>
            <p:spPr bwMode="auto">
              <a:xfrm>
                <a:off x="1012" y="2308"/>
                <a:ext cx="904" cy="9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8" name="Rectangle 34"/>
              <p:cNvSpPr>
                <a:spLocks noChangeArrowheads="1"/>
              </p:cNvSpPr>
              <p:nvPr/>
            </p:nvSpPr>
            <p:spPr bwMode="auto">
              <a:xfrm>
                <a:off x="1492" y="2788"/>
                <a:ext cx="232" cy="232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9" name="Rectangle 35"/>
              <p:cNvSpPr>
                <a:spLocks noChangeArrowheads="1"/>
              </p:cNvSpPr>
              <p:nvPr/>
            </p:nvSpPr>
            <p:spPr bwMode="auto">
              <a:xfrm>
                <a:off x="1732" y="2788"/>
                <a:ext cx="232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0" name="Rectangle 36"/>
              <p:cNvSpPr>
                <a:spLocks noChangeArrowheads="1"/>
              </p:cNvSpPr>
              <p:nvPr/>
            </p:nvSpPr>
            <p:spPr bwMode="auto">
              <a:xfrm>
                <a:off x="1012" y="2788"/>
                <a:ext cx="232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1" name="Rectangle 37"/>
              <p:cNvSpPr>
                <a:spLocks noChangeArrowheads="1"/>
              </p:cNvSpPr>
              <p:nvPr/>
            </p:nvSpPr>
            <p:spPr bwMode="auto">
              <a:xfrm>
                <a:off x="1252" y="2788"/>
                <a:ext cx="232" cy="232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2" name="Rectangle 38"/>
              <p:cNvSpPr>
                <a:spLocks noChangeArrowheads="1"/>
              </p:cNvSpPr>
              <p:nvPr/>
            </p:nvSpPr>
            <p:spPr bwMode="auto">
              <a:xfrm>
                <a:off x="1492" y="3028"/>
                <a:ext cx="232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3" name="Rectangle 39"/>
              <p:cNvSpPr>
                <a:spLocks noChangeArrowheads="1"/>
              </p:cNvSpPr>
              <p:nvPr/>
            </p:nvSpPr>
            <p:spPr bwMode="auto">
              <a:xfrm>
                <a:off x="1732" y="3028"/>
                <a:ext cx="232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4" name="Rectangle 40"/>
              <p:cNvSpPr>
                <a:spLocks noChangeArrowheads="1"/>
              </p:cNvSpPr>
              <p:nvPr/>
            </p:nvSpPr>
            <p:spPr bwMode="auto">
              <a:xfrm>
                <a:off x="1012" y="3028"/>
                <a:ext cx="232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5" name="Rectangle 41"/>
              <p:cNvSpPr>
                <a:spLocks noChangeArrowheads="1"/>
              </p:cNvSpPr>
              <p:nvPr/>
            </p:nvSpPr>
            <p:spPr bwMode="auto">
              <a:xfrm>
                <a:off x="1252" y="3028"/>
                <a:ext cx="232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6" name="Rectangle 42"/>
              <p:cNvSpPr>
                <a:spLocks noChangeArrowheads="1"/>
              </p:cNvSpPr>
              <p:nvPr/>
            </p:nvSpPr>
            <p:spPr bwMode="auto">
              <a:xfrm>
                <a:off x="1492" y="2308"/>
                <a:ext cx="232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7" name="Rectangle 43"/>
              <p:cNvSpPr>
                <a:spLocks noChangeArrowheads="1"/>
              </p:cNvSpPr>
              <p:nvPr/>
            </p:nvSpPr>
            <p:spPr bwMode="auto">
              <a:xfrm>
                <a:off x="1732" y="2308"/>
                <a:ext cx="232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8" name="Rectangle 44"/>
              <p:cNvSpPr>
                <a:spLocks noChangeArrowheads="1"/>
              </p:cNvSpPr>
              <p:nvPr/>
            </p:nvSpPr>
            <p:spPr bwMode="auto">
              <a:xfrm>
                <a:off x="1012" y="2308"/>
                <a:ext cx="232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9" name="Rectangle 45"/>
              <p:cNvSpPr>
                <a:spLocks noChangeArrowheads="1"/>
              </p:cNvSpPr>
              <p:nvPr/>
            </p:nvSpPr>
            <p:spPr bwMode="auto">
              <a:xfrm>
                <a:off x="1252" y="2308"/>
                <a:ext cx="232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0" name="Rectangle 46"/>
              <p:cNvSpPr>
                <a:spLocks noChangeArrowheads="1"/>
              </p:cNvSpPr>
              <p:nvPr/>
            </p:nvSpPr>
            <p:spPr bwMode="auto">
              <a:xfrm>
                <a:off x="1492" y="2548"/>
                <a:ext cx="232" cy="232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1" name="Rectangle 47"/>
              <p:cNvSpPr>
                <a:spLocks noChangeArrowheads="1"/>
              </p:cNvSpPr>
              <p:nvPr/>
            </p:nvSpPr>
            <p:spPr bwMode="auto">
              <a:xfrm>
                <a:off x="1732" y="2548"/>
                <a:ext cx="232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2" name="Rectangle 48"/>
              <p:cNvSpPr>
                <a:spLocks noChangeArrowheads="1"/>
              </p:cNvSpPr>
              <p:nvPr/>
            </p:nvSpPr>
            <p:spPr bwMode="auto">
              <a:xfrm>
                <a:off x="1012" y="2548"/>
                <a:ext cx="232" cy="2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3" name="Rectangle 49"/>
              <p:cNvSpPr>
                <a:spLocks noChangeArrowheads="1"/>
              </p:cNvSpPr>
              <p:nvPr/>
            </p:nvSpPr>
            <p:spPr bwMode="auto">
              <a:xfrm>
                <a:off x="1252" y="2548"/>
                <a:ext cx="232" cy="232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262" name="Group 50"/>
            <p:cNvGrpSpPr>
              <a:grpSpLocks/>
            </p:cNvGrpSpPr>
            <p:nvPr/>
          </p:nvGrpSpPr>
          <p:grpSpPr bwMode="auto">
            <a:xfrm>
              <a:off x="3133" y="776"/>
              <a:ext cx="904" cy="952"/>
              <a:chOff x="3316" y="2308"/>
              <a:chExt cx="904" cy="952"/>
            </a:xfrm>
          </p:grpSpPr>
          <p:sp>
            <p:nvSpPr>
              <p:cNvPr id="53292" name="Oval 51"/>
              <p:cNvSpPr>
                <a:spLocks noChangeArrowheads="1"/>
              </p:cNvSpPr>
              <p:nvPr/>
            </p:nvSpPr>
            <p:spPr bwMode="auto">
              <a:xfrm>
                <a:off x="3316" y="2308"/>
                <a:ext cx="904" cy="9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3" name="Rectangle 52"/>
              <p:cNvSpPr>
                <a:spLocks noChangeArrowheads="1"/>
              </p:cNvSpPr>
              <p:nvPr/>
            </p:nvSpPr>
            <p:spPr bwMode="auto">
              <a:xfrm>
                <a:off x="3796" y="2788"/>
                <a:ext cx="232" cy="232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4" name="Rectangle 53"/>
              <p:cNvSpPr>
                <a:spLocks noChangeArrowheads="1"/>
              </p:cNvSpPr>
              <p:nvPr/>
            </p:nvSpPr>
            <p:spPr bwMode="auto">
              <a:xfrm>
                <a:off x="3556" y="2788"/>
                <a:ext cx="232" cy="232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5" name="Rectangle 54"/>
              <p:cNvSpPr>
                <a:spLocks noChangeArrowheads="1"/>
              </p:cNvSpPr>
              <p:nvPr/>
            </p:nvSpPr>
            <p:spPr bwMode="auto">
              <a:xfrm>
                <a:off x="3796" y="2548"/>
                <a:ext cx="232" cy="232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6" name="Rectangle 55"/>
              <p:cNvSpPr>
                <a:spLocks noChangeArrowheads="1"/>
              </p:cNvSpPr>
              <p:nvPr/>
            </p:nvSpPr>
            <p:spPr bwMode="auto">
              <a:xfrm>
                <a:off x="3556" y="2548"/>
                <a:ext cx="232" cy="232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263" name="Group 56"/>
            <p:cNvGrpSpPr>
              <a:grpSpLocks/>
            </p:cNvGrpSpPr>
            <p:nvPr/>
          </p:nvGrpSpPr>
          <p:grpSpPr bwMode="auto">
            <a:xfrm>
              <a:off x="4141" y="776"/>
              <a:ext cx="904" cy="952"/>
              <a:chOff x="4324" y="2308"/>
              <a:chExt cx="904" cy="952"/>
            </a:xfrm>
          </p:grpSpPr>
          <p:sp>
            <p:nvSpPr>
              <p:cNvPr id="53282" name="Oval 57"/>
              <p:cNvSpPr>
                <a:spLocks noChangeArrowheads="1"/>
              </p:cNvSpPr>
              <p:nvPr/>
            </p:nvSpPr>
            <p:spPr bwMode="auto">
              <a:xfrm>
                <a:off x="4324" y="2308"/>
                <a:ext cx="904" cy="9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3" name="Rectangle 58"/>
              <p:cNvSpPr>
                <a:spLocks noChangeArrowheads="1"/>
              </p:cNvSpPr>
              <p:nvPr/>
            </p:nvSpPr>
            <p:spPr bwMode="auto">
              <a:xfrm>
                <a:off x="4708" y="2500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4" name="Rectangle 59"/>
              <p:cNvSpPr>
                <a:spLocks noChangeArrowheads="1"/>
              </p:cNvSpPr>
              <p:nvPr/>
            </p:nvSpPr>
            <p:spPr bwMode="auto">
              <a:xfrm>
                <a:off x="4900" y="2500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5" name="Rectangle 60"/>
              <p:cNvSpPr>
                <a:spLocks noChangeArrowheads="1"/>
              </p:cNvSpPr>
              <p:nvPr/>
            </p:nvSpPr>
            <p:spPr bwMode="auto">
              <a:xfrm>
                <a:off x="4516" y="2500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6" name="Rectangle 61"/>
              <p:cNvSpPr>
                <a:spLocks noChangeArrowheads="1"/>
              </p:cNvSpPr>
              <p:nvPr/>
            </p:nvSpPr>
            <p:spPr bwMode="auto">
              <a:xfrm>
                <a:off x="4708" y="2692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7" name="Rectangle 62"/>
              <p:cNvSpPr>
                <a:spLocks noChangeArrowheads="1"/>
              </p:cNvSpPr>
              <p:nvPr/>
            </p:nvSpPr>
            <p:spPr bwMode="auto">
              <a:xfrm>
                <a:off x="4900" y="2692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8" name="Rectangle 63"/>
              <p:cNvSpPr>
                <a:spLocks noChangeArrowheads="1"/>
              </p:cNvSpPr>
              <p:nvPr/>
            </p:nvSpPr>
            <p:spPr bwMode="auto">
              <a:xfrm>
                <a:off x="4516" y="2692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9" name="Rectangle 64"/>
              <p:cNvSpPr>
                <a:spLocks noChangeArrowheads="1"/>
              </p:cNvSpPr>
              <p:nvPr/>
            </p:nvSpPr>
            <p:spPr bwMode="auto">
              <a:xfrm>
                <a:off x="4708" y="2884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0" name="Rectangle 65"/>
              <p:cNvSpPr>
                <a:spLocks noChangeArrowheads="1"/>
              </p:cNvSpPr>
              <p:nvPr/>
            </p:nvSpPr>
            <p:spPr bwMode="auto">
              <a:xfrm>
                <a:off x="4900" y="2884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1" name="Rectangle 66"/>
              <p:cNvSpPr>
                <a:spLocks noChangeArrowheads="1"/>
              </p:cNvSpPr>
              <p:nvPr/>
            </p:nvSpPr>
            <p:spPr bwMode="auto">
              <a:xfrm>
                <a:off x="4516" y="2884"/>
                <a:ext cx="184" cy="184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264" name="Group 67"/>
            <p:cNvGrpSpPr>
              <a:grpSpLocks/>
            </p:cNvGrpSpPr>
            <p:nvPr/>
          </p:nvGrpSpPr>
          <p:grpSpPr bwMode="auto">
            <a:xfrm>
              <a:off x="3133" y="776"/>
              <a:ext cx="904" cy="952"/>
              <a:chOff x="3316" y="2308"/>
              <a:chExt cx="904" cy="952"/>
            </a:xfrm>
          </p:grpSpPr>
          <p:sp>
            <p:nvSpPr>
              <p:cNvPr id="53274" name="Oval 68"/>
              <p:cNvSpPr>
                <a:spLocks noChangeArrowheads="1"/>
              </p:cNvSpPr>
              <p:nvPr/>
            </p:nvSpPr>
            <p:spPr bwMode="auto">
              <a:xfrm>
                <a:off x="3316" y="2308"/>
                <a:ext cx="904" cy="9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5" name="AutoShape 69"/>
              <p:cNvSpPr>
                <a:spLocks noChangeArrowheads="1"/>
              </p:cNvSpPr>
              <p:nvPr/>
            </p:nvSpPr>
            <p:spPr bwMode="auto">
              <a:xfrm>
                <a:off x="3556" y="2932"/>
                <a:ext cx="88" cy="40"/>
              </a:xfrm>
              <a:prstGeom prst="star16">
                <a:avLst>
                  <a:gd name="adj" fmla="val 37500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6" name="AutoShape 70"/>
              <p:cNvSpPr>
                <a:spLocks noChangeArrowheads="1"/>
              </p:cNvSpPr>
              <p:nvPr/>
            </p:nvSpPr>
            <p:spPr bwMode="auto">
              <a:xfrm>
                <a:off x="3700" y="3124"/>
                <a:ext cx="88" cy="40"/>
              </a:xfrm>
              <a:prstGeom prst="star16">
                <a:avLst>
                  <a:gd name="adj" fmla="val 37500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7" name="AutoShape 71"/>
              <p:cNvSpPr>
                <a:spLocks noChangeArrowheads="1"/>
              </p:cNvSpPr>
              <p:nvPr/>
            </p:nvSpPr>
            <p:spPr bwMode="auto">
              <a:xfrm>
                <a:off x="3364" y="2740"/>
                <a:ext cx="88" cy="40"/>
              </a:xfrm>
              <a:prstGeom prst="star16">
                <a:avLst>
                  <a:gd name="adj" fmla="val 37500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8" name="AutoShape 72"/>
              <p:cNvSpPr>
                <a:spLocks noChangeArrowheads="1"/>
              </p:cNvSpPr>
              <p:nvPr/>
            </p:nvSpPr>
            <p:spPr bwMode="auto">
              <a:xfrm>
                <a:off x="3556" y="2596"/>
                <a:ext cx="88" cy="40"/>
              </a:xfrm>
              <a:prstGeom prst="star16">
                <a:avLst>
                  <a:gd name="adj" fmla="val 37500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9" name="AutoShape 73"/>
              <p:cNvSpPr>
                <a:spLocks noChangeArrowheads="1"/>
              </p:cNvSpPr>
              <p:nvPr/>
            </p:nvSpPr>
            <p:spPr bwMode="auto">
              <a:xfrm>
                <a:off x="3748" y="2404"/>
                <a:ext cx="88" cy="40"/>
              </a:xfrm>
              <a:prstGeom prst="star16">
                <a:avLst>
                  <a:gd name="adj" fmla="val 37500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0" name="AutoShape 74"/>
              <p:cNvSpPr>
                <a:spLocks noChangeArrowheads="1"/>
              </p:cNvSpPr>
              <p:nvPr/>
            </p:nvSpPr>
            <p:spPr bwMode="auto">
              <a:xfrm>
                <a:off x="3892" y="2692"/>
                <a:ext cx="88" cy="40"/>
              </a:xfrm>
              <a:prstGeom prst="star16">
                <a:avLst>
                  <a:gd name="adj" fmla="val 37500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1" name="AutoShape 75"/>
              <p:cNvSpPr>
                <a:spLocks noChangeArrowheads="1"/>
              </p:cNvSpPr>
              <p:nvPr/>
            </p:nvSpPr>
            <p:spPr bwMode="auto">
              <a:xfrm>
                <a:off x="3796" y="2740"/>
                <a:ext cx="88" cy="40"/>
              </a:xfrm>
              <a:prstGeom prst="star16">
                <a:avLst>
                  <a:gd name="adj" fmla="val 37500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265" name="Group 76"/>
            <p:cNvGrpSpPr>
              <a:grpSpLocks/>
            </p:cNvGrpSpPr>
            <p:nvPr/>
          </p:nvGrpSpPr>
          <p:grpSpPr bwMode="auto">
            <a:xfrm>
              <a:off x="4141" y="776"/>
              <a:ext cx="904" cy="952"/>
              <a:chOff x="4324" y="2308"/>
              <a:chExt cx="904" cy="952"/>
            </a:xfrm>
          </p:grpSpPr>
          <p:sp>
            <p:nvSpPr>
              <p:cNvPr id="53266" name="Oval 77"/>
              <p:cNvSpPr>
                <a:spLocks noChangeArrowheads="1"/>
              </p:cNvSpPr>
              <p:nvPr/>
            </p:nvSpPr>
            <p:spPr bwMode="auto">
              <a:xfrm>
                <a:off x="4324" y="2308"/>
                <a:ext cx="904" cy="9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7" name="AutoShape 78"/>
              <p:cNvSpPr>
                <a:spLocks noChangeArrowheads="1"/>
              </p:cNvSpPr>
              <p:nvPr/>
            </p:nvSpPr>
            <p:spPr bwMode="auto">
              <a:xfrm>
                <a:off x="4564" y="2932"/>
                <a:ext cx="88" cy="40"/>
              </a:xfrm>
              <a:prstGeom prst="star16">
                <a:avLst>
                  <a:gd name="adj" fmla="val 37500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8" name="AutoShape 79"/>
              <p:cNvSpPr>
                <a:spLocks noChangeArrowheads="1"/>
              </p:cNvSpPr>
              <p:nvPr/>
            </p:nvSpPr>
            <p:spPr bwMode="auto">
              <a:xfrm>
                <a:off x="4708" y="3124"/>
                <a:ext cx="88" cy="40"/>
              </a:xfrm>
              <a:prstGeom prst="star16">
                <a:avLst>
                  <a:gd name="adj" fmla="val 37500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9" name="AutoShape 80"/>
              <p:cNvSpPr>
                <a:spLocks noChangeArrowheads="1"/>
              </p:cNvSpPr>
              <p:nvPr/>
            </p:nvSpPr>
            <p:spPr bwMode="auto">
              <a:xfrm>
                <a:off x="4372" y="2740"/>
                <a:ext cx="88" cy="40"/>
              </a:xfrm>
              <a:prstGeom prst="star16">
                <a:avLst>
                  <a:gd name="adj" fmla="val 37500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0" name="AutoShape 81"/>
              <p:cNvSpPr>
                <a:spLocks noChangeArrowheads="1"/>
              </p:cNvSpPr>
              <p:nvPr/>
            </p:nvSpPr>
            <p:spPr bwMode="auto">
              <a:xfrm>
                <a:off x="4564" y="2596"/>
                <a:ext cx="88" cy="40"/>
              </a:xfrm>
              <a:prstGeom prst="star16">
                <a:avLst>
                  <a:gd name="adj" fmla="val 37500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1" name="AutoShape 82"/>
              <p:cNvSpPr>
                <a:spLocks noChangeArrowheads="1"/>
              </p:cNvSpPr>
              <p:nvPr/>
            </p:nvSpPr>
            <p:spPr bwMode="auto">
              <a:xfrm>
                <a:off x="4756" y="2404"/>
                <a:ext cx="88" cy="40"/>
              </a:xfrm>
              <a:prstGeom prst="star16">
                <a:avLst>
                  <a:gd name="adj" fmla="val 37500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2" name="AutoShape 83"/>
              <p:cNvSpPr>
                <a:spLocks noChangeArrowheads="1"/>
              </p:cNvSpPr>
              <p:nvPr/>
            </p:nvSpPr>
            <p:spPr bwMode="auto">
              <a:xfrm>
                <a:off x="4900" y="2692"/>
                <a:ext cx="88" cy="40"/>
              </a:xfrm>
              <a:prstGeom prst="star16">
                <a:avLst>
                  <a:gd name="adj" fmla="val 37500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3" name="AutoShape 84"/>
              <p:cNvSpPr>
                <a:spLocks noChangeArrowheads="1"/>
              </p:cNvSpPr>
              <p:nvPr/>
            </p:nvSpPr>
            <p:spPr bwMode="auto">
              <a:xfrm>
                <a:off x="4804" y="2740"/>
                <a:ext cx="88" cy="40"/>
              </a:xfrm>
              <a:prstGeom prst="star16">
                <a:avLst>
                  <a:gd name="adj" fmla="val 37500"/>
                </a:avLst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3253" name="Group 85"/>
          <p:cNvGrpSpPr>
            <a:grpSpLocks/>
          </p:cNvGrpSpPr>
          <p:nvPr/>
        </p:nvGrpSpPr>
        <p:grpSpPr bwMode="auto">
          <a:xfrm>
            <a:off x="4267200" y="762000"/>
            <a:ext cx="4292600" cy="3962400"/>
            <a:chOff x="2666" y="768"/>
            <a:chExt cx="2704" cy="2496"/>
          </a:xfrm>
        </p:grpSpPr>
        <p:pic>
          <p:nvPicPr>
            <p:cNvPr id="53255" name="Picture 86" descr="Ch1-fig0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" y="768"/>
              <a:ext cx="2160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6" name="Text Box 87"/>
            <p:cNvSpPr txBox="1">
              <a:spLocks noChangeArrowheads="1"/>
            </p:cNvSpPr>
            <p:nvPr/>
          </p:nvSpPr>
          <p:spPr bwMode="auto">
            <a:xfrm>
              <a:off x="2666" y="2941"/>
              <a:ext cx="5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rgbClr val="0000CC"/>
                  </a:solidFill>
                  <a:latin typeface="Arial" charset="0"/>
                </a:rPr>
                <a:t>Wafer</a:t>
              </a:r>
            </a:p>
          </p:txBody>
        </p:sp>
        <p:sp>
          <p:nvSpPr>
            <p:cNvPr id="53257" name="Line 88"/>
            <p:cNvSpPr>
              <a:spLocks noChangeShapeType="1"/>
            </p:cNvSpPr>
            <p:nvPr/>
          </p:nvSpPr>
          <p:spPr bwMode="auto">
            <a:xfrm flipV="1">
              <a:off x="3180" y="2580"/>
              <a:ext cx="534" cy="4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Text Box 89"/>
            <p:cNvSpPr txBox="1">
              <a:spLocks noChangeArrowheads="1"/>
            </p:cNvSpPr>
            <p:nvPr/>
          </p:nvSpPr>
          <p:spPr bwMode="auto">
            <a:xfrm>
              <a:off x="2666" y="2359"/>
              <a:ext cx="3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rgbClr val="0000CC"/>
                  </a:solidFill>
                  <a:latin typeface="Arial" charset="0"/>
                </a:rPr>
                <a:t>Die</a:t>
              </a:r>
            </a:p>
          </p:txBody>
        </p:sp>
        <p:sp>
          <p:nvSpPr>
            <p:cNvPr id="53259" name="Line 90"/>
            <p:cNvSpPr>
              <a:spLocks noChangeShapeType="1"/>
            </p:cNvSpPr>
            <p:nvPr/>
          </p:nvSpPr>
          <p:spPr bwMode="auto">
            <a:xfrm flipV="1">
              <a:off x="3084" y="1884"/>
              <a:ext cx="786" cy="5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254" name="Text Box 91"/>
          <p:cNvSpPr txBox="1">
            <a:spLocks noChangeArrowheads="1"/>
          </p:cNvSpPr>
          <p:nvPr/>
        </p:nvSpPr>
        <p:spPr bwMode="auto">
          <a:xfrm>
            <a:off x="990600" y="3810000"/>
            <a:ext cx="270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  <a:latin typeface="Arial" charset="0"/>
              </a:rPr>
              <a:t>Pentium 4 Processor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754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28600"/>
            <a:ext cx="7848600" cy="838200"/>
          </a:xfrm>
          <a:noFill/>
          <a:extLst/>
        </p:spPr>
        <p:txBody>
          <a:bodyPr lIns="92075" tIns="46038" rIns="92075" bIns="46038"/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Circuit Costs</a:t>
            </a:r>
            <a:endParaRPr lang="en-US" altLang="ko-KR" b="1" i="1" dirty="0" smtClean="0">
              <a:solidFill>
                <a:schemeClr val="tx1">
                  <a:lumMod val="75000"/>
                  <a:lumOff val="25000"/>
                </a:schemeClr>
              </a:solidFill>
              <a:ea typeface="Gulim" pitchFamily="34" charset="-127"/>
            </a:endParaRPr>
          </a:p>
        </p:txBody>
      </p:sp>
      <p:grpSp>
        <p:nvGrpSpPr>
          <p:cNvPr id="290819" name="Group 3"/>
          <p:cNvGrpSpPr>
            <a:grpSpLocks/>
          </p:cNvGrpSpPr>
          <p:nvPr/>
        </p:nvGrpSpPr>
        <p:grpSpPr bwMode="auto">
          <a:xfrm>
            <a:off x="5257800" y="2895600"/>
            <a:ext cx="2640013" cy="366713"/>
            <a:chOff x="3323" y="1847"/>
            <a:chExt cx="1663" cy="231"/>
          </a:xfrm>
        </p:grpSpPr>
        <p:sp>
          <p:nvSpPr>
            <p:cNvPr id="54451" name="Rectangle 4"/>
            <p:cNvSpPr>
              <a:spLocks noChangeArrowheads="1"/>
            </p:cNvSpPr>
            <p:nvPr/>
          </p:nvSpPr>
          <p:spPr bwMode="auto">
            <a:xfrm>
              <a:off x="4157" y="1847"/>
              <a:ext cx="8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52" name="Rectangle 5"/>
            <p:cNvSpPr>
              <a:spLocks noChangeArrowheads="1"/>
            </p:cNvSpPr>
            <p:nvPr/>
          </p:nvSpPr>
          <p:spPr bwMode="auto">
            <a:xfrm>
              <a:off x="4210" y="1882"/>
              <a:ext cx="77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Processing</a:t>
              </a:r>
              <a:endParaRPr kumimoji="1" lang="en-US" altLang="ko-KR" sz="1800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54453" name="Line 6"/>
            <p:cNvSpPr>
              <a:spLocks noChangeShapeType="1"/>
            </p:cNvSpPr>
            <p:nvPr/>
          </p:nvSpPr>
          <p:spPr bwMode="auto">
            <a:xfrm>
              <a:off x="3323" y="1918"/>
              <a:ext cx="886" cy="4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0823" name="Group 7"/>
          <p:cNvGrpSpPr>
            <a:grpSpLocks/>
          </p:cNvGrpSpPr>
          <p:nvPr/>
        </p:nvGrpSpPr>
        <p:grpSpPr bwMode="auto">
          <a:xfrm>
            <a:off x="5556250" y="4645025"/>
            <a:ext cx="2479675" cy="354013"/>
            <a:chOff x="3500" y="2926"/>
            <a:chExt cx="1562" cy="223"/>
          </a:xfrm>
        </p:grpSpPr>
        <p:sp>
          <p:nvSpPr>
            <p:cNvPr id="54449" name="Rectangle 8"/>
            <p:cNvSpPr>
              <a:spLocks noChangeArrowheads="1"/>
            </p:cNvSpPr>
            <p:nvPr/>
          </p:nvSpPr>
          <p:spPr bwMode="auto">
            <a:xfrm>
              <a:off x="4342" y="2976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Packaging</a:t>
              </a:r>
              <a:endParaRPr kumimoji="1" lang="en-US" altLang="ko-KR" sz="1800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54450" name="Line 9"/>
            <p:cNvSpPr>
              <a:spLocks noChangeShapeType="1"/>
            </p:cNvSpPr>
            <p:nvPr/>
          </p:nvSpPr>
          <p:spPr bwMode="auto">
            <a:xfrm>
              <a:off x="3500" y="2926"/>
              <a:ext cx="842" cy="14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0826" name="Group 10"/>
          <p:cNvGrpSpPr>
            <a:grpSpLocks/>
          </p:cNvGrpSpPr>
          <p:nvPr/>
        </p:nvGrpSpPr>
        <p:grpSpPr bwMode="auto">
          <a:xfrm>
            <a:off x="4629150" y="4873625"/>
            <a:ext cx="2549525" cy="1016000"/>
            <a:chOff x="2916" y="3070"/>
            <a:chExt cx="1606" cy="640"/>
          </a:xfrm>
        </p:grpSpPr>
        <p:grpSp>
          <p:nvGrpSpPr>
            <p:cNvPr id="54443" name="Group 11"/>
            <p:cNvGrpSpPr>
              <a:grpSpLocks/>
            </p:cNvGrpSpPr>
            <p:nvPr/>
          </p:nvGrpSpPr>
          <p:grpSpPr bwMode="auto">
            <a:xfrm>
              <a:off x="3368" y="3115"/>
              <a:ext cx="1154" cy="402"/>
              <a:chOff x="3265" y="3261"/>
              <a:chExt cx="1250" cy="402"/>
            </a:xfrm>
          </p:grpSpPr>
          <p:sp>
            <p:nvSpPr>
              <p:cNvPr id="54447" name="Freeform 12"/>
              <p:cNvSpPr>
                <a:spLocks/>
              </p:cNvSpPr>
              <p:nvPr/>
            </p:nvSpPr>
            <p:spPr bwMode="auto">
              <a:xfrm>
                <a:off x="3335" y="3261"/>
                <a:ext cx="1180" cy="372"/>
              </a:xfrm>
              <a:custGeom>
                <a:avLst/>
                <a:gdLst>
                  <a:gd name="T0" fmla="*/ 1180 w 1180"/>
                  <a:gd name="T1" fmla="*/ 11 h 372"/>
                  <a:gd name="T2" fmla="*/ 1176 w 1180"/>
                  <a:gd name="T3" fmla="*/ 0 h 372"/>
                  <a:gd name="T4" fmla="*/ 0 w 1180"/>
                  <a:gd name="T5" fmla="*/ 361 h 372"/>
                  <a:gd name="T6" fmla="*/ 4 w 1180"/>
                  <a:gd name="T7" fmla="*/ 372 h 372"/>
                  <a:gd name="T8" fmla="*/ 1180 w 1180"/>
                  <a:gd name="T9" fmla="*/ 11 h 3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0" h="372">
                    <a:moveTo>
                      <a:pt x="1180" y="11"/>
                    </a:moveTo>
                    <a:lnTo>
                      <a:pt x="1176" y="0"/>
                    </a:lnTo>
                    <a:lnTo>
                      <a:pt x="0" y="361"/>
                    </a:lnTo>
                    <a:lnTo>
                      <a:pt x="4" y="372"/>
                    </a:lnTo>
                    <a:lnTo>
                      <a:pt x="1180" y="11"/>
                    </a:lnTo>
                    <a:close/>
                  </a:path>
                </a:pathLst>
              </a:custGeom>
              <a:noFill/>
              <a:ln>
                <a:noFill/>
              </a:ln>
              <a:effectLst>
                <a:outerShdw dist="35921" dir="2700000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48" name="Freeform 13"/>
              <p:cNvSpPr>
                <a:spLocks/>
              </p:cNvSpPr>
              <p:nvPr/>
            </p:nvSpPr>
            <p:spPr bwMode="auto">
              <a:xfrm>
                <a:off x="3265" y="3590"/>
                <a:ext cx="85" cy="73"/>
              </a:xfrm>
              <a:custGeom>
                <a:avLst/>
                <a:gdLst>
                  <a:gd name="T0" fmla="*/ 62 w 85"/>
                  <a:gd name="T1" fmla="*/ 0 h 73"/>
                  <a:gd name="T2" fmla="*/ 0 w 85"/>
                  <a:gd name="T3" fmla="*/ 60 h 73"/>
                  <a:gd name="T4" fmla="*/ 85 w 85"/>
                  <a:gd name="T5" fmla="*/ 73 h 73"/>
                  <a:gd name="T6" fmla="*/ 62 w 85"/>
                  <a:gd name="T7" fmla="*/ 0 h 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5" h="73">
                    <a:moveTo>
                      <a:pt x="62" y="0"/>
                    </a:moveTo>
                    <a:lnTo>
                      <a:pt x="0" y="60"/>
                    </a:lnTo>
                    <a:lnTo>
                      <a:pt x="85" y="73"/>
                    </a:lnTo>
                    <a:lnTo>
                      <a:pt x="62" y="0"/>
                    </a:lnTo>
                    <a:close/>
                  </a:path>
                </a:pathLst>
              </a:custGeom>
              <a:noFill/>
              <a:ln>
                <a:noFill/>
              </a:ln>
              <a:effectLst>
                <a:outerShdw dist="35921" dir="2700000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444" name="Rectangle 14"/>
            <p:cNvSpPr>
              <a:spLocks noChangeArrowheads="1"/>
            </p:cNvSpPr>
            <p:nvPr/>
          </p:nvSpPr>
          <p:spPr bwMode="auto">
            <a:xfrm>
              <a:off x="2916" y="3479"/>
              <a:ext cx="580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831" name="Rectangle 15"/>
            <p:cNvSpPr>
              <a:spLocks noChangeArrowheads="1"/>
            </p:cNvSpPr>
            <p:nvPr/>
          </p:nvSpPr>
          <p:spPr bwMode="auto">
            <a:xfrm>
              <a:off x="2970" y="3514"/>
              <a:ext cx="512" cy="17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Dotum" pitchFamily="34" charset="-127"/>
                </a:rPr>
                <a:t>Testing</a:t>
              </a:r>
              <a:endParaRPr kumimoji="1" lang="en-US" altLang="ko-KR" sz="1800">
                <a:solidFill>
                  <a:srgbClr val="FF0000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54446" name="Line 16"/>
            <p:cNvSpPr>
              <a:spLocks noChangeShapeType="1"/>
            </p:cNvSpPr>
            <p:nvPr/>
          </p:nvSpPr>
          <p:spPr bwMode="auto">
            <a:xfrm flipH="1">
              <a:off x="3456" y="3070"/>
              <a:ext cx="886" cy="48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triangle" w="sm" len="sm"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0833" name="Line 17"/>
          <p:cNvSpPr>
            <a:spLocks noChangeShapeType="1"/>
          </p:cNvSpPr>
          <p:nvPr/>
        </p:nvSpPr>
        <p:spPr bwMode="auto">
          <a:xfrm flipH="1">
            <a:off x="3868738" y="5711825"/>
            <a:ext cx="703262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0834" name="Group 18"/>
          <p:cNvGrpSpPr>
            <a:grpSpLocks/>
          </p:cNvGrpSpPr>
          <p:nvPr/>
        </p:nvGrpSpPr>
        <p:grpSpPr bwMode="auto">
          <a:xfrm>
            <a:off x="1195388" y="5254625"/>
            <a:ext cx="2747962" cy="784225"/>
            <a:chOff x="753" y="3310"/>
            <a:chExt cx="1731" cy="494"/>
          </a:xfrm>
        </p:grpSpPr>
        <p:sp>
          <p:nvSpPr>
            <p:cNvPr id="54439" name="Text Box 19"/>
            <p:cNvSpPr txBox="1">
              <a:spLocks noChangeArrowheads="1"/>
            </p:cNvSpPr>
            <p:nvPr/>
          </p:nvSpPr>
          <p:spPr bwMode="auto">
            <a:xfrm>
              <a:off x="753" y="3454"/>
              <a:ext cx="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Yields =</a:t>
              </a:r>
            </a:p>
          </p:txBody>
        </p:sp>
        <p:sp>
          <p:nvSpPr>
            <p:cNvPr id="54440" name="Text Box 20"/>
            <p:cNvSpPr txBox="1">
              <a:spLocks noChangeArrowheads="1"/>
            </p:cNvSpPr>
            <p:nvPr/>
          </p:nvSpPr>
          <p:spPr bwMode="auto">
            <a:xfrm>
              <a:off x="1462" y="3310"/>
              <a:ext cx="7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good dies</a:t>
              </a:r>
            </a:p>
          </p:txBody>
        </p:sp>
        <p:sp>
          <p:nvSpPr>
            <p:cNvPr id="54441" name="Text Box 21"/>
            <p:cNvSpPr txBox="1">
              <a:spLocks noChangeArrowheads="1"/>
            </p:cNvSpPr>
            <p:nvPr/>
          </p:nvSpPr>
          <p:spPr bwMode="auto">
            <a:xfrm>
              <a:off x="1320" y="3573"/>
              <a:ext cx="1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processed dies</a:t>
              </a:r>
            </a:p>
          </p:txBody>
        </p:sp>
        <p:sp>
          <p:nvSpPr>
            <p:cNvPr id="54442" name="Line 22"/>
            <p:cNvSpPr>
              <a:spLocks noChangeShapeType="1"/>
            </p:cNvSpPr>
            <p:nvPr/>
          </p:nvSpPr>
          <p:spPr bwMode="auto">
            <a:xfrm>
              <a:off x="1373" y="3550"/>
              <a:ext cx="9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0839" name="Group 23"/>
          <p:cNvGrpSpPr>
            <a:grpSpLocks/>
          </p:cNvGrpSpPr>
          <p:nvPr/>
        </p:nvGrpSpPr>
        <p:grpSpPr bwMode="auto">
          <a:xfrm>
            <a:off x="984250" y="1371600"/>
            <a:ext cx="7315200" cy="762000"/>
            <a:chOff x="620" y="864"/>
            <a:chExt cx="4608" cy="480"/>
          </a:xfrm>
        </p:grpSpPr>
        <p:sp>
          <p:nvSpPr>
            <p:cNvPr id="290840" name="Rectangle 24"/>
            <p:cNvSpPr>
              <a:spLocks noChangeArrowheads="1"/>
            </p:cNvSpPr>
            <p:nvPr/>
          </p:nvSpPr>
          <p:spPr bwMode="auto">
            <a:xfrm>
              <a:off x="620" y="864"/>
              <a:ext cx="4608" cy="48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Dotum" pitchFamily="34" charset="-127"/>
                </a:rPr>
                <a:t>IC Cost  =  Die Cost  +  </a:t>
              </a:r>
              <a:r>
                <a:rPr kumimoji="1" lang="en-US" altLang="ko-KR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Dotum" pitchFamily="34" charset="-127"/>
                </a:rPr>
                <a:t>Testing cost</a:t>
              </a:r>
              <a:r>
                <a:rPr kumimoji="1" lang="en-US" altLang="ko-KR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Dotum" pitchFamily="34" charset="-127"/>
                </a:rPr>
                <a:t>  +  Packaging Cost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ea typeface="Dotum" pitchFamily="34" charset="-127"/>
                </a:rPr>
                <a:t>Final Test Yield</a:t>
              </a:r>
            </a:p>
          </p:txBody>
        </p:sp>
        <p:sp>
          <p:nvSpPr>
            <p:cNvPr id="54438" name="Line 25"/>
            <p:cNvSpPr>
              <a:spLocks noChangeShapeType="1"/>
            </p:cNvSpPr>
            <p:nvPr/>
          </p:nvSpPr>
          <p:spPr bwMode="auto">
            <a:xfrm>
              <a:off x="1632" y="1104"/>
              <a:ext cx="345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0842" name="Group 26"/>
          <p:cNvGrpSpPr>
            <a:grpSpLocks/>
          </p:cNvGrpSpPr>
          <p:nvPr/>
        </p:nvGrpSpPr>
        <p:grpSpPr bwMode="auto">
          <a:xfrm>
            <a:off x="2125663" y="2417763"/>
            <a:ext cx="1971675" cy="2347912"/>
            <a:chOff x="1339" y="1523"/>
            <a:chExt cx="1242" cy="1479"/>
          </a:xfrm>
        </p:grpSpPr>
        <p:sp>
          <p:nvSpPr>
            <p:cNvPr id="54296" name="Rectangle 27"/>
            <p:cNvSpPr>
              <a:spLocks noChangeArrowheads="1"/>
            </p:cNvSpPr>
            <p:nvPr/>
          </p:nvSpPr>
          <p:spPr bwMode="auto">
            <a:xfrm>
              <a:off x="1694" y="1523"/>
              <a:ext cx="5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FF00"/>
                  </a:solidFill>
                  <a:latin typeface="Arial" charset="0"/>
                  <a:ea typeface="Dotum" pitchFamily="34" charset="-127"/>
                </a:rPr>
                <a:t>   </a:t>
              </a:r>
              <a:r>
                <a:rPr kumimoji="1" lang="en-US" altLang="ko-KR" sz="18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Wafer</a:t>
              </a:r>
              <a:endParaRPr kumimoji="1" lang="en-US" altLang="ko-KR" sz="1800">
                <a:solidFill>
                  <a:srgbClr val="FFFF00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54297" name="Oval 28"/>
            <p:cNvSpPr>
              <a:spLocks noChangeArrowheads="1"/>
            </p:cNvSpPr>
            <p:nvPr/>
          </p:nvSpPr>
          <p:spPr bwMode="auto">
            <a:xfrm>
              <a:off x="1339" y="1753"/>
              <a:ext cx="1242" cy="1249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Rectangle 29"/>
            <p:cNvSpPr>
              <a:spLocks noChangeArrowheads="1"/>
            </p:cNvSpPr>
            <p:nvPr/>
          </p:nvSpPr>
          <p:spPr bwMode="auto">
            <a:xfrm>
              <a:off x="1782" y="2233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9" name="Rectangle 30"/>
            <p:cNvSpPr>
              <a:spLocks noChangeArrowheads="1"/>
            </p:cNvSpPr>
            <p:nvPr/>
          </p:nvSpPr>
          <p:spPr bwMode="auto">
            <a:xfrm>
              <a:off x="1871" y="2233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0" name="Rectangle 31"/>
            <p:cNvSpPr>
              <a:spLocks noChangeArrowheads="1"/>
            </p:cNvSpPr>
            <p:nvPr/>
          </p:nvSpPr>
          <p:spPr bwMode="auto">
            <a:xfrm>
              <a:off x="1871" y="2329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1" name="Rectangle 32"/>
            <p:cNvSpPr>
              <a:spLocks noChangeArrowheads="1"/>
            </p:cNvSpPr>
            <p:nvPr/>
          </p:nvSpPr>
          <p:spPr bwMode="auto">
            <a:xfrm>
              <a:off x="1960" y="2329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Rectangle 33"/>
            <p:cNvSpPr>
              <a:spLocks noChangeArrowheads="1"/>
            </p:cNvSpPr>
            <p:nvPr/>
          </p:nvSpPr>
          <p:spPr bwMode="auto">
            <a:xfrm>
              <a:off x="1960" y="2425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3" name="Rectangle 34"/>
            <p:cNvSpPr>
              <a:spLocks noChangeArrowheads="1"/>
            </p:cNvSpPr>
            <p:nvPr/>
          </p:nvSpPr>
          <p:spPr bwMode="auto">
            <a:xfrm>
              <a:off x="2048" y="2425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4" name="Rectangle 35"/>
            <p:cNvSpPr>
              <a:spLocks noChangeArrowheads="1"/>
            </p:cNvSpPr>
            <p:nvPr/>
          </p:nvSpPr>
          <p:spPr bwMode="auto">
            <a:xfrm>
              <a:off x="2048" y="2521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5" name="Rectangle 36"/>
            <p:cNvSpPr>
              <a:spLocks noChangeArrowheads="1"/>
            </p:cNvSpPr>
            <p:nvPr/>
          </p:nvSpPr>
          <p:spPr bwMode="auto">
            <a:xfrm>
              <a:off x="2137" y="2521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6" name="Rectangle 37"/>
            <p:cNvSpPr>
              <a:spLocks noChangeArrowheads="1"/>
            </p:cNvSpPr>
            <p:nvPr/>
          </p:nvSpPr>
          <p:spPr bwMode="auto">
            <a:xfrm>
              <a:off x="2137" y="2617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7" name="Rectangle 38"/>
            <p:cNvSpPr>
              <a:spLocks noChangeArrowheads="1"/>
            </p:cNvSpPr>
            <p:nvPr/>
          </p:nvSpPr>
          <p:spPr bwMode="auto">
            <a:xfrm>
              <a:off x="2225" y="2617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8" name="Rectangle 39"/>
            <p:cNvSpPr>
              <a:spLocks noChangeArrowheads="1"/>
            </p:cNvSpPr>
            <p:nvPr/>
          </p:nvSpPr>
          <p:spPr bwMode="auto">
            <a:xfrm>
              <a:off x="2225" y="2713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9" name="Rectangle 40"/>
            <p:cNvSpPr>
              <a:spLocks noChangeArrowheads="1"/>
            </p:cNvSpPr>
            <p:nvPr/>
          </p:nvSpPr>
          <p:spPr bwMode="auto">
            <a:xfrm>
              <a:off x="2314" y="2713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0" name="Rectangle 41"/>
            <p:cNvSpPr>
              <a:spLocks noChangeArrowheads="1"/>
            </p:cNvSpPr>
            <p:nvPr/>
          </p:nvSpPr>
          <p:spPr bwMode="auto">
            <a:xfrm>
              <a:off x="1960" y="2233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1" name="Rectangle 42"/>
            <p:cNvSpPr>
              <a:spLocks noChangeArrowheads="1"/>
            </p:cNvSpPr>
            <p:nvPr/>
          </p:nvSpPr>
          <p:spPr bwMode="auto">
            <a:xfrm>
              <a:off x="2048" y="2233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2" name="Rectangle 43"/>
            <p:cNvSpPr>
              <a:spLocks noChangeArrowheads="1"/>
            </p:cNvSpPr>
            <p:nvPr/>
          </p:nvSpPr>
          <p:spPr bwMode="auto">
            <a:xfrm>
              <a:off x="2137" y="2233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3" name="Rectangle 44"/>
            <p:cNvSpPr>
              <a:spLocks noChangeArrowheads="1"/>
            </p:cNvSpPr>
            <p:nvPr/>
          </p:nvSpPr>
          <p:spPr bwMode="auto">
            <a:xfrm>
              <a:off x="2225" y="2233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Rectangle 45"/>
            <p:cNvSpPr>
              <a:spLocks noChangeArrowheads="1"/>
            </p:cNvSpPr>
            <p:nvPr/>
          </p:nvSpPr>
          <p:spPr bwMode="auto">
            <a:xfrm>
              <a:off x="2314" y="2233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5" name="Rectangle 46"/>
            <p:cNvSpPr>
              <a:spLocks noChangeArrowheads="1"/>
            </p:cNvSpPr>
            <p:nvPr/>
          </p:nvSpPr>
          <p:spPr bwMode="auto">
            <a:xfrm>
              <a:off x="2403" y="2233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6" name="Rectangle 47"/>
            <p:cNvSpPr>
              <a:spLocks noChangeArrowheads="1"/>
            </p:cNvSpPr>
            <p:nvPr/>
          </p:nvSpPr>
          <p:spPr bwMode="auto">
            <a:xfrm>
              <a:off x="2491" y="2233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7" name="Rectangle 48"/>
            <p:cNvSpPr>
              <a:spLocks noChangeArrowheads="1"/>
            </p:cNvSpPr>
            <p:nvPr/>
          </p:nvSpPr>
          <p:spPr bwMode="auto">
            <a:xfrm>
              <a:off x="2048" y="2329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8" name="Rectangle 49"/>
            <p:cNvSpPr>
              <a:spLocks noChangeArrowheads="1"/>
            </p:cNvSpPr>
            <p:nvPr/>
          </p:nvSpPr>
          <p:spPr bwMode="auto">
            <a:xfrm>
              <a:off x="2137" y="2329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Rectangle 50"/>
            <p:cNvSpPr>
              <a:spLocks noChangeArrowheads="1"/>
            </p:cNvSpPr>
            <p:nvPr/>
          </p:nvSpPr>
          <p:spPr bwMode="auto">
            <a:xfrm>
              <a:off x="2137" y="2425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0" name="Rectangle 51"/>
            <p:cNvSpPr>
              <a:spLocks noChangeArrowheads="1"/>
            </p:cNvSpPr>
            <p:nvPr/>
          </p:nvSpPr>
          <p:spPr bwMode="auto">
            <a:xfrm>
              <a:off x="2225" y="2425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1" name="Rectangle 52"/>
            <p:cNvSpPr>
              <a:spLocks noChangeArrowheads="1"/>
            </p:cNvSpPr>
            <p:nvPr/>
          </p:nvSpPr>
          <p:spPr bwMode="auto">
            <a:xfrm>
              <a:off x="2225" y="2521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2" name="Rectangle 53"/>
            <p:cNvSpPr>
              <a:spLocks noChangeArrowheads="1"/>
            </p:cNvSpPr>
            <p:nvPr/>
          </p:nvSpPr>
          <p:spPr bwMode="auto">
            <a:xfrm>
              <a:off x="2314" y="2521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Rectangle 54"/>
            <p:cNvSpPr>
              <a:spLocks noChangeArrowheads="1"/>
            </p:cNvSpPr>
            <p:nvPr/>
          </p:nvSpPr>
          <p:spPr bwMode="auto">
            <a:xfrm>
              <a:off x="2314" y="2617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Rectangle 55"/>
            <p:cNvSpPr>
              <a:spLocks noChangeArrowheads="1"/>
            </p:cNvSpPr>
            <p:nvPr/>
          </p:nvSpPr>
          <p:spPr bwMode="auto">
            <a:xfrm>
              <a:off x="2403" y="2617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5" name="Rectangle 56"/>
            <p:cNvSpPr>
              <a:spLocks noChangeArrowheads="1"/>
            </p:cNvSpPr>
            <p:nvPr/>
          </p:nvSpPr>
          <p:spPr bwMode="auto">
            <a:xfrm>
              <a:off x="2225" y="2329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6" name="Rectangle 57"/>
            <p:cNvSpPr>
              <a:spLocks noChangeArrowheads="1"/>
            </p:cNvSpPr>
            <p:nvPr/>
          </p:nvSpPr>
          <p:spPr bwMode="auto">
            <a:xfrm>
              <a:off x="2314" y="2329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7" name="Rectangle 58"/>
            <p:cNvSpPr>
              <a:spLocks noChangeArrowheads="1"/>
            </p:cNvSpPr>
            <p:nvPr/>
          </p:nvSpPr>
          <p:spPr bwMode="auto">
            <a:xfrm>
              <a:off x="2314" y="2425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8" name="Rectangle 59"/>
            <p:cNvSpPr>
              <a:spLocks noChangeArrowheads="1"/>
            </p:cNvSpPr>
            <p:nvPr/>
          </p:nvSpPr>
          <p:spPr bwMode="auto">
            <a:xfrm>
              <a:off x="2403" y="2425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9" name="Rectangle 60"/>
            <p:cNvSpPr>
              <a:spLocks noChangeArrowheads="1"/>
            </p:cNvSpPr>
            <p:nvPr/>
          </p:nvSpPr>
          <p:spPr bwMode="auto">
            <a:xfrm>
              <a:off x="2403" y="2521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0" name="Rectangle 61"/>
            <p:cNvSpPr>
              <a:spLocks noChangeArrowheads="1"/>
            </p:cNvSpPr>
            <p:nvPr/>
          </p:nvSpPr>
          <p:spPr bwMode="auto">
            <a:xfrm>
              <a:off x="1871" y="2905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1" name="Rectangle 62"/>
            <p:cNvSpPr>
              <a:spLocks noChangeArrowheads="1"/>
            </p:cNvSpPr>
            <p:nvPr/>
          </p:nvSpPr>
          <p:spPr bwMode="auto">
            <a:xfrm>
              <a:off x="1960" y="2905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2" name="Rectangle 63"/>
            <p:cNvSpPr>
              <a:spLocks noChangeArrowheads="1"/>
            </p:cNvSpPr>
            <p:nvPr/>
          </p:nvSpPr>
          <p:spPr bwMode="auto">
            <a:xfrm>
              <a:off x="2403" y="2329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3" name="Rectangle 64"/>
            <p:cNvSpPr>
              <a:spLocks noChangeArrowheads="1"/>
            </p:cNvSpPr>
            <p:nvPr/>
          </p:nvSpPr>
          <p:spPr bwMode="auto">
            <a:xfrm>
              <a:off x="2491" y="2329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4" name="Rectangle 65"/>
            <p:cNvSpPr>
              <a:spLocks noChangeArrowheads="1"/>
            </p:cNvSpPr>
            <p:nvPr/>
          </p:nvSpPr>
          <p:spPr bwMode="auto">
            <a:xfrm>
              <a:off x="2491" y="2425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Rectangle 66"/>
            <p:cNvSpPr>
              <a:spLocks noChangeArrowheads="1"/>
            </p:cNvSpPr>
            <p:nvPr/>
          </p:nvSpPr>
          <p:spPr bwMode="auto">
            <a:xfrm>
              <a:off x="1516" y="2713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6" name="Rectangle 67"/>
            <p:cNvSpPr>
              <a:spLocks noChangeArrowheads="1"/>
            </p:cNvSpPr>
            <p:nvPr/>
          </p:nvSpPr>
          <p:spPr bwMode="auto">
            <a:xfrm>
              <a:off x="1605" y="2809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7" name="Rectangle 68"/>
            <p:cNvSpPr>
              <a:spLocks noChangeArrowheads="1"/>
            </p:cNvSpPr>
            <p:nvPr/>
          </p:nvSpPr>
          <p:spPr bwMode="auto">
            <a:xfrm>
              <a:off x="1605" y="2233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8" name="Rectangle 69"/>
            <p:cNvSpPr>
              <a:spLocks noChangeArrowheads="1"/>
            </p:cNvSpPr>
            <p:nvPr/>
          </p:nvSpPr>
          <p:spPr bwMode="auto">
            <a:xfrm>
              <a:off x="1694" y="2233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9" name="Rectangle 70"/>
            <p:cNvSpPr>
              <a:spLocks noChangeArrowheads="1"/>
            </p:cNvSpPr>
            <p:nvPr/>
          </p:nvSpPr>
          <p:spPr bwMode="auto">
            <a:xfrm>
              <a:off x="1694" y="2329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0" name="Rectangle 71"/>
            <p:cNvSpPr>
              <a:spLocks noChangeArrowheads="1"/>
            </p:cNvSpPr>
            <p:nvPr/>
          </p:nvSpPr>
          <p:spPr bwMode="auto">
            <a:xfrm>
              <a:off x="1782" y="2329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1" name="Rectangle 72"/>
            <p:cNvSpPr>
              <a:spLocks noChangeArrowheads="1"/>
            </p:cNvSpPr>
            <p:nvPr/>
          </p:nvSpPr>
          <p:spPr bwMode="auto">
            <a:xfrm>
              <a:off x="1782" y="2425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2" name="Rectangle 73"/>
            <p:cNvSpPr>
              <a:spLocks noChangeArrowheads="1"/>
            </p:cNvSpPr>
            <p:nvPr/>
          </p:nvSpPr>
          <p:spPr bwMode="auto">
            <a:xfrm>
              <a:off x="1871" y="2425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3" name="Rectangle 74"/>
            <p:cNvSpPr>
              <a:spLocks noChangeArrowheads="1"/>
            </p:cNvSpPr>
            <p:nvPr/>
          </p:nvSpPr>
          <p:spPr bwMode="auto">
            <a:xfrm>
              <a:off x="1428" y="2233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4" name="Rectangle 75"/>
            <p:cNvSpPr>
              <a:spLocks noChangeArrowheads="1"/>
            </p:cNvSpPr>
            <p:nvPr/>
          </p:nvSpPr>
          <p:spPr bwMode="auto">
            <a:xfrm>
              <a:off x="1516" y="2233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5" name="Rectangle 76"/>
            <p:cNvSpPr>
              <a:spLocks noChangeArrowheads="1"/>
            </p:cNvSpPr>
            <p:nvPr/>
          </p:nvSpPr>
          <p:spPr bwMode="auto">
            <a:xfrm>
              <a:off x="1516" y="2329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6" name="Rectangle 77"/>
            <p:cNvSpPr>
              <a:spLocks noChangeArrowheads="1"/>
            </p:cNvSpPr>
            <p:nvPr/>
          </p:nvSpPr>
          <p:spPr bwMode="auto">
            <a:xfrm>
              <a:off x="1605" y="2329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7" name="Rectangle 78"/>
            <p:cNvSpPr>
              <a:spLocks noChangeArrowheads="1"/>
            </p:cNvSpPr>
            <p:nvPr/>
          </p:nvSpPr>
          <p:spPr bwMode="auto">
            <a:xfrm>
              <a:off x="1605" y="2425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8" name="Rectangle 79"/>
            <p:cNvSpPr>
              <a:spLocks noChangeArrowheads="1"/>
            </p:cNvSpPr>
            <p:nvPr/>
          </p:nvSpPr>
          <p:spPr bwMode="auto">
            <a:xfrm>
              <a:off x="1694" y="2425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9" name="Rectangle 80"/>
            <p:cNvSpPr>
              <a:spLocks noChangeArrowheads="1"/>
            </p:cNvSpPr>
            <p:nvPr/>
          </p:nvSpPr>
          <p:spPr bwMode="auto">
            <a:xfrm>
              <a:off x="1694" y="2521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0" name="Rectangle 81"/>
            <p:cNvSpPr>
              <a:spLocks noChangeArrowheads="1"/>
            </p:cNvSpPr>
            <p:nvPr/>
          </p:nvSpPr>
          <p:spPr bwMode="auto">
            <a:xfrm>
              <a:off x="1782" y="2521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1" name="Rectangle 82"/>
            <p:cNvSpPr>
              <a:spLocks noChangeArrowheads="1"/>
            </p:cNvSpPr>
            <p:nvPr/>
          </p:nvSpPr>
          <p:spPr bwMode="auto">
            <a:xfrm>
              <a:off x="1782" y="2617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2" name="Rectangle 83"/>
            <p:cNvSpPr>
              <a:spLocks noChangeArrowheads="1"/>
            </p:cNvSpPr>
            <p:nvPr/>
          </p:nvSpPr>
          <p:spPr bwMode="auto">
            <a:xfrm>
              <a:off x="1871" y="2617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3" name="Rectangle 84"/>
            <p:cNvSpPr>
              <a:spLocks noChangeArrowheads="1"/>
            </p:cNvSpPr>
            <p:nvPr/>
          </p:nvSpPr>
          <p:spPr bwMode="auto">
            <a:xfrm>
              <a:off x="1871" y="2521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4" name="Rectangle 85"/>
            <p:cNvSpPr>
              <a:spLocks noChangeArrowheads="1"/>
            </p:cNvSpPr>
            <p:nvPr/>
          </p:nvSpPr>
          <p:spPr bwMode="auto">
            <a:xfrm>
              <a:off x="1960" y="2521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5" name="Rectangle 86"/>
            <p:cNvSpPr>
              <a:spLocks noChangeArrowheads="1"/>
            </p:cNvSpPr>
            <p:nvPr/>
          </p:nvSpPr>
          <p:spPr bwMode="auto">
            <a:xfrm>
              <a:off x="1960" y="2617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6" name="Rectangle 87"/>
            <p:cNvSpPr>
              <a:spLocks noChangeArrowheads="1"/>
            </p:cNvSpPr>
            <p:nvPr/>
          </p:nvSpPr>
          <p:spPr bwMode="auto">
            <a:xfrm>
              <a:off x="2048" y="2617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7" name="Rectangle 88"/>
            <p:cNvSpPr>
              <a:spLocks noChangeArrowheads="1"/>
            </p:cNvSpPr>
            <p:nvPr/>
          </p:nvSpPr>
          <p:spPr bwMode="auto">
            <a:xfrm>
              <a:off x="2048" y="2713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8" name="Rectangle 89"/>
            <p:cNvSpPr>
              <a:spLocks noChangeArrowheads="1"/>
            </p:cNvSpPr>
            <p:nvPr/>
          </p:nvSpPr>
          <p:spPr bwMode="auto">
            <a:xfrm>
              <a:off x="2137" y="2713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9" name="Rectangle 90"/>
            <p:cNvSpPr>
              <a:spLocks noChangeArrowheads="1"/>
            </p:cNvSpPr>
            <p:nvPr/>
          </p:nvSpPr>
          <p:spPr bwMode="auto">
            <a:xfrm>
              <a:off x="2137" y="2809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0" name="Rectangle 91"/>
            <p:cNvSpPr>
              <a:spLocks noChangeArrowheads="1"/>
            </p:cNvSpPr>
            <p:nvPr/>
          </p:nvSpPr>
          <p:spPr bwMode="auto">
            <a:xfrm>
              <a:off x="2225" y="2809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1" name="Rectangle 92"/>
            <p:cNvSpPr>
              <a:spLocks noChangeArrowheads="1"/>
            </p:cNvSpPr>
            <p:nvPr/>
          </p:nvSpPr>
          <p:spPr bwMode="auto">
            <a:xfrm>
              <a:off x="1339" y="2329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2" name="Rectangle 93"/>
            <p:cNvSpPr>
              <a:spLocks noChangeArrowheads="1"/>
            </p:cNvSpPr>
            <p:nvPr/>
          </p:nvSpPr>
          <p:spPr bwMode="auto">
            <a:xfrm>
              <a:off x="1428" y="2329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3" name="Rectangle 94"/>
            <p:cNvSpPr>
              <a:spLocks noChangeArrowheads="1"/>
            </p:cNvSpPr>
            <p:nvPr/>
          </p:nvSpPr>
          <p:spPr bwMode="auto">
            <a:xfrm>
              <a:off x="1428" y="2425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4" name="Rectangle 95"/>
            <p:cNvSpPr>
              <a:spLocks noChangeArrowheads="1"/>
            </p:cNvSpPr>
            <p:nvPr/>
          </p:nvSpPr>
          <p:spPr bwMode="auto">
            <a:xfrm>
              <a:off x="1516" y="2425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5" name="Rectangle 96"/>
            <p:cNvSpPr>
              <a:spLocks noChangeArrowheads="1"/>
            </p:cNvSpPr>
            <p:nvPr/>
          </p:nvSpPr>
          <p:spPr bwMode="auto">
            <a:xfrm>
              <a:off x="1516" y="2521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6" name="Rectangle 97"/>
            <p:cNvSpPr>
              <a:spLocks noChangeArrowheads="1"/>
            </p:cNvSpPr>
            <p:nvPr/>
          </p:nvSpPr>
          <p:spPr bwMode="auto">
            <a:xfrm>
              <a:off x="1605" y="2521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7" name="Rectangle 98"/>
            <p:cNvSpPr>
              <a:spLocks noChangeArrowheads="1"/>
            </p:cNvSpPr>
            <p:nvPr/>
          </p:nvSpPr>
          <p:spPr bwMode="auto">
            <a:xfrm>
              <a:off x="1605" y="2617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8" name="Rectangle 99"/>
            <p:cNvSpPr>
              <a:spLocks noChangeArrowheads="1"/>
            </p:cNvSpPr>
            <p:nvPr/>
          </p:nvSpPr>
          <p:spPr bwMode="auto">
            <a:xfrm>
              <a:off x="1694" y="2617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9" name="Rectangle 100"/>
            <p:cNvSpPr>
              <a:spLocks noChangeArrowheads="1"/>
            </p:cNvSpPr>
            <p:nvPr/>
          </p:nvSpPr>
          <p:spPr bwMode="auto">
            <a:xfrm>
              <a:off x="1694" y="2713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0" name="Rectangle 101"/>
            <p:cNvSpPr>
              <a:spLocks noChangeArrowheads="1"/>
            </p:cNvSpPr>
            <p:nvPr/>
          </p:nvSpPr>
          <p:spPr bwMode="auto">
            <a:xfrm>
              <a:off x="1782" y="2713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1" name="Rectangle 102"/>
            <p:cNvSpPr>
              <a:spLocks noChangeArrowheads="1"/>
            </p:cNvSpPr>
            <p:nvPr/>
          </p:nvSpPr>
          <p:spPr bwMode="auto">
            <a:xfrm>
              <a:off x="1782" y="2809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2" name="Rectangle 103"/>
            <p:cNvSpPr>
              <a:spLocks noChangeArrowheads="1"/>
            </p:cNvSpPr>
            <p:nvPr/>
          </p:nvSpPr>
          <p:spPr bwMode="auto">
            <a:xfrm>
              <a:off x="1871" y="2809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3" name="Rectangle 104"/>
            <p:cNvSpPr>
              <a:spLocks noChangeArrowheads="1"/>
            </p:cNvSpPr>
            <p:nvPr/>
          </p:nvSpPr>
          <p:spPr bwMode="auto">
            <a:xfrm>
              <a:off x="1871" y="2713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4" name="Rectangle 105"/>
            <p:cNvSpPr>
              <a:spLocks noChangeArrowheads="1"/>
            </p:cNvSpPr>
            <p:nvPr/>
          </p:nvSpPr>
          <p:spPr bwMode="auto">
            <a:xfrm>
              <a:off x="1960" y="2713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5" name="Rectangle 106"/>
            <p:cNvSpPr>
              <a:spLocks noChangeArrowheads="1"/>
            </p:cNvSpPr>
            <p:nvPr/>
          </p:nvSpPr>
          <p:spPr bwMode="auto">
            <a:xfrm>
              <a:off x="1960" y="2809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6" name="Rectangle 107"/>
            <p:cNvSpPr>
              <a:spLocks noChangeArrowheads="1"/>
            </p:cNvSpPr>
            <p:nvPr/>
          </p:nvSpPr>
          <p:spPr bwMode="auto">
            <a:xfrm>
              <a:off x="2048" y="2809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7" name="Rectangle 108"/>
            <p:cNvSpPr>
              <a:spLocks noChangeArrowheads="1"/>
            </p:cNvSpPr>
            <p:nvPr/>
          </p:nvSpPr>
          <p:spPr bwMode="auto">
            <a:xfrm>
              <a:off x="1428" y="2521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8" name="Rectangle 109"/>
            <p:cNvSpPr>
              <a:spLocks noChangeArrowheads="1"/>
            </p:cNvSpPr>
            <p:nvPr/>
          </p:nvSpPr>
          <p:spPr bwMode="auto">
            <a:xfrm>
              <a:off x="1428" y="2617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9" name="Rectangle 110"/>
            <p:cNvSpPr>
              <a:spLocks noChangeArrowheads="1"/>
            </p:cNvSpPr>
            <p:nvPr/>
          </p:nvSpPr>
          <p:spPr bwMode="auto">
            <a:xfrm>
              <a:off x="1516" y="2617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0" name="Line 111"/>
            <p:cNvSpPr>
              <a:spLocks noChangeShapeType="1"/>
            </p:cNvSpPr>
            <p:nvPr/>
          </p:nvSpPr>
          <p:spPr bwMode="auto">
            <a:xfrm flipH="1">
              <a:off x="1339" y="2521"/>
              <a:ext cx="177" cy="1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1" name="Line 112"/>
            <p:cNvSpPr>
              <a:spLocks noChangeShapeType="1"/>
            </p:cNvSpPr>
            <p:nvPr/>
          </p:nvSpPr>
          <p:spPr bwMode="auto">
            <a:xfrm flipH="1">
              <a:off x="1383" y="2617"/>
              <a:ext cx="89" cy="1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2" name="Line 113"/>
            <p:cNvSpPr>
              <a:spLocks noChangeShapeType="1"/>
            </p:cNvSpPr>
            <p:nvPr/>
          </p:nvSpPr>
          <p:spPr bwMode="auto">
            <a:xfrm>
              <a:off x="2447" y="2617"/>
              <a:ext cx="89" cy="1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3" name="Line 114"/>
            <p:cNvSpPr>
              <a:spLocks noChangeShapeType="1"/>
            </p:cNvSpPr>
            <p:nvPr/>
          </p:nvSpPr>
          <p:spPr bwMode="auto">
            <a:xfrm flipH="1">
              <a:off x="1694" y="2905"/>
              <a:ext cx="133" cy="1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4" name="Line 115"/>
            <p:cNvSpPr>
              <a:spLocks noChangeShapeType="1"/>
            </p:cNvSpPr>
            <p:nvPr/>
          </p:nvSpPr>
          <p:spPr bwMode="auto">
            <a:xfrm>
              <a:off x="1782" y="2857"/>
              <a:ext cx="1" cy="144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5" name="Line 116"/>
            <p:cNvSpPr>
              <a:spLocks noChangeShapeType="1"/>
            </p:cNvSpPr>
            <p:nvPr/>
          </p:nvSpPr>
          <p:spPr bwMode="auto">
            <a:xfrm>
              <a:off x="1694" y="2857"/>
              <a:ext cx="1" cy="96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6" name="Line 117"/>
            <p:cNvSpPr>
              <a:spLocks noChangeShapeType="1"/>
            </p:cNvSpPr>
            <p:nvPr/>
          </p:nvSpPr>
          <p:spPr bwMode="auto">
            <a:xfrm>
              <a:off x="2137" y="2857"/>
              <a:ext cx="1" cy="96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87" name="Rectangle 118"/>
            <p:cNvSpPr>
              <a:spLocks noChangeArrowheads="1"/>
            </p:cNvSpPr>
            <p:nvPr/>
          </p:nvSpPr>
          <p:spPr bwMode="auto">
            <a:xfrm>
              <a:off x="1516" y="1945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8" name="Rectangle 119"/>
            <p:cNvSpPr>
              <a:spLocks noChangeArrowheads="1"/>
            </p:cNvSpPr>
            <p:nvPr/>
          </p:nvSpPr>
          <p:spPr bwMode="auto">
            <a:xfrm>
              <a:off x="1605" y="1945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9" name="Rectangle 120"/>
            <p:cNvSpPr>
              <a:spLocks noChangeArrowheads="1"/>
            </p:cNvSpPr>
            <p:nvPr/>
          </p:nvSpPr>
          <p:spPr bwMode="auto">
            <a:xfrm>
              <a:off x="1605" y="2041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0" name="Rectangle 121"/>
            <p:cNvSpPr>
              <a:spLocks noChangeArrowheads="1"/>
            </p:cNvSpPr>
            <p:nvPr/>
          </p:nvSpPr>
          <p:spPr bwMode="auto">
            <a:xfrm>
              <a:off x="1694" y="2041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1" name="Rectangle 122"/>
            <p:cNvSpPr>
              <a:spLocks noChangeArrowheads="1"/>
            </p:cNvSpPr>
            <p:nvPr/>
          </p:nvSpPr>
          <p:spPr bwMode="auto">
            <a:xfrm>
              <a:off x="1605" y="1849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2" name="Rectangle 123"/>
            <p:cNvSpPr>
              <a:spLocks noChangeArrowheads="1"/>
            </p:cNvSpPr>
            <p:nvPr/>
          </p:nvSpPr>
          <p:spPr bwMode="auto">
            <a:xfrm>
              <a:off x="1694" y="1849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3" name="Rectangle 124"/>
            <p:cNvSpPr>
              <a:spLocks noChangeArrowheads="1"/>
            </p:cNvSpPr>
            <p:nvPr/>
          </p:nvSpPr>
          <p:spPr bwMode="auto">
            <a:xfrm>
              <a:off x="1694" y="1945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4" name="Rectangle 125"/>
            <p:cNvSpPr>
              <a:spLocks noChangeArrowheads="1"/>
            </p:cNvSpPr>
            <p:nvPr/>
          </p:nvSpPr>
          <p:spPr bwMode="auto">
            <a:xfrm>
              <a:off x="1782" y="1945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5" name="Rectangle 126"/>
            <p:cNvSpPr>
              <a:spLocks noChangeArrowheads="1"/>
            </p:cNvSpPr>
            <p:nvPr/>
          </p:nvSpPr>
          <p:spPr bwMode="auto">
            <a:xfrm>
              <a:off x="1782" y="2041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6" name="Rectangle 127"/>
            <p:cNvSpPr>
              <a:spLocks noChangeArrowheads="1"/>
            </p:cNvSpPr>
            <p:nvPr/>
          </p:nvSpPr>
          <p:spPr bwMode="auto">
            <a:xfrm>
              <a:off x="1871" y="2041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7" name="Rectangle 128"/>
            <p:cNvSpPr>
              <a:spLocks noChangeArrowheads="1"/>
            </p:cNvSpPr>
            <p:nvPr/>
          </p:nvSpPr>
          <p:spPr bwMode="auto">
            <a:xfrm>
              <a:off x="1782" y="1849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8" name="Rectangle 129"/>
            <p:cNvSpPr>
              <a:spLocks noChangeArrowheads="1"/>
            </p:cNvSpPr>
            <p:nvPr/>
          </p:nvSpPr>
          <p:spPr bwMode="auto">
            <a:xfrm>
              <a:off x="1871" y="1849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9" name="Rectangle 130"/>
            <p:cNvSpPr>
              <a:spLocks noChangeArrowheads="1"/>
            </p:cNvSpPr>
            <p:nvPr/>
          </p:nvSpPr>
          <p:spPr bwMode="auto">
            <a:xfrm>
              <a:off x="1871" y="1945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0" name="Rectangle 131"/>
            <p:cNvSpPr>
              <a:spLocks noChangeArrowheads="1"/>
            </p:cNvSpPr>
            <p:nvPr/>
          </p:nvSpPr>
          <p:spPr bwMode="auto">
            <a:xfrm>
              <a:off x="1960" y="1945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1" name="Rectangle 132"/>
            <p:cNvSpPr>
              <a:spLocks noChangeArrowheads="1"/>
            </p:cNvSpPr>
            <p:nvPr/>
          </p:nvSpPr>
          <p:spPr bwMode="auto">
            <a:xfrm>
              <a:off x="1960" y="2041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2" name="Rectangle 133"/>
            <p:cNvSpPr>
              <a:spLocks noChangeArrowheads="1"/>
            </p:cNvSpPr>
            <p:nvPr/>
          </p:nvSpPr>
          <p:spPr bwMode="auto">
            <a:xfrm>
              <a:off x="2048" y="2041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3" name="Rectangle 134"/>
            <p:cNvSpPr>
              <a:spLocks noChangeArrowheads="1"/>
            </p:cNvSpPr>
            <p:nvPr/>
          </p:nvSpPr>
          <p:spPr bwMode="auto">
            <a:xfrm>
              <a:off x="1871" y="1753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4" name="Rectangle 135"/>
            <p:cNvSpPr>
              <a:spLocks noChangeArrowheads="1"/>
            </p:cNvSpPr>
            <p:nvPr/>
          </p:nvSpPr>
          <p:spPr bwMode="auto">
            <a:xfrm>
              <a:off x="1960" y="1753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5" name="Rectangle 136"/>
            <p:cNvSpPr>
              <a:spLocks noChangeArrowheads="1"/>
            </p:cNvSpPr>
            <p:nvPr/>
          </p:nvSpPr>
          <p:spPr bwMode="auto">
            <a:xfrm>
              <a:off x="1960" y="1849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6" name="Rectangle 137"/>
            <p:cNvSpPr>
              <a:spLocks noChangeArrowheads="1"/>
            </p:cNvSpPr>
            <p:nvPr/>
          </p:nvSpPr>
          <p:spPr bwMode="auto">
            <a:xfrm>
              <a:off x="2048" y="1849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7" name="Rectangle 138"/>
            <p:cNvSpPr>
              <a:spLocks noChangeArrowheads="1"/>
            </p:cNvSpPr>
            <p:nvPr/>
          </p:nvSpPr>
          <p:spPr bwMode="auto">
            <a:xfrm>
              <a:off x="2048" y="1945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8" name="Rectangle 139"/>
            <p:cNvSpPr>
              <a:spLocks noChangeArrowheads="1"/>
            </p:cNvSpPr>
            <p:nvPr/>
          </p:nvSpPr>
          <p:spPr bwMode="auto">
            <a:xfrm>
              <a:off x="2137" y="1945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9" name="Rectangle 140"/>
            <p:cNvSpPr>
              <a:spLocks noChangeArrowheads="1"/>
            </p:cNvSpPr>
            <p:nvPr/>
          </p:nvSpPr>
          <p:spPr bwMode="auto">
            <a:xfrm>
              <a:off x="2137" y="2041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0" name="Rectangle 141"/>
            <p:cNvSpPr>
              <a:spLocks noChangeArrowheads="1"/>
            </p:cNvSpPr>
            <p:nvPr/>
          </p:nvSpPr>
          <p:spPr bwMode="auto">
            <a:xfrm>
              <a:off x="2225" y="2041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1" name="Rectangle 142"/>
            <p:cNvSpPr>
              <a:spLocks noChangeArrowheads="1"/>
            </p:cNvSpPr>
            <p:nvPr/>
          </p:nvSpPr>
          <p:spPr bwMode="auto">
            <a:xfrm>
              <a:off x="2137" y="1849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2" name="Rectangle 143"/>
            <p:cNvSpPr>
              <a:spLocks noChangeArrowheads="1"/>
            </p:cNvSpPr>
            <p:nvPr/>
          </p:nvSpPr>
          <p:spPr bwMode="auto">
            <a:xfrm>
              <a:off x="2225" y="1849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3" name="Rectangle 144"/>
            <p:cNvSpPr>
              <a:spLocks noChangeArrowheads="1"/>
            </p:cNvSpPr>
            <p:nvPr/>
          </p:nvSpPr>
          <p:spPr bwMode="auto">
            <a:xfrm>
              <a:off x="2225" y="1945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4" name="Rectangle 145"/>
            <p:cNvSpPr>
              <a:spLocks noChangeArrowheads="1"/>
            </p:cNvSpPr>
            <p:nvPr/>
          </p:nvSpPr>
          <p:spPr bwMode="auto">
            <a:xfrm>
              <a:off x="2314" y="1945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5" name="Rectangle 146"/>
            <p:cNvSpPr>
              <a:spLocks noChangeArrowheads="1"/>
            </p:cNvSpPr>
            <p:nvPr/>
          </p:nvSpPr>
          <p:spPr bwMode="auto">
            <a:xfrm>
              <a:off x="2314" y="2041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6" name="Rectangle 147"/>
            <p:cNvSpPr>
              <a:spLocks noChangeArrowheads="1"/>
            </p:cNvSpPr>
            <p:nvPr/>
          </p:nvSpPr>
          <p:spPr bwMode="auto">
            <a:xfrm>
              <a:off x="2403" y="2041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7" name="Rectangle 148"/>
            <p:cNvSpPr>
              <a:spLocks noChangeArrowheads="1"/>
            </p:cNvSpPr>
            <p:nvPr/>
          </p:nvSpPr>
          <p:spPr bwMode="auto">
            <a:xfrm>
              <a:off x="1428" y="2041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8" name="Rectangle 149"/>
            <p:cNvSpPr>
              <a:spLocks noChangeArrowheads="1"/>
            </p:cNvSpPr>
            <p:nvPr/>
          </p:nvSpPr>
          <p:spPr bwMode="auto">
            <a:xfrm>
              <a:off x="1516" y="2041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19" name="Line 150"/>
            <p:cNvSpPr>
              <a:spLocks noChangeShapeType="1"/>
            </p:cNvSpPr>
            <p:nvPr/>
          </p:nvSpPr>
          <p:spPr bwMode="auto">
            <a:xfrm flipV="1">
              <a:off x="1782" y="1753"/>
              <a:ext cx="1" cy="144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0" name="Line 151"/>
            <p:cNvSpPr>
              <a:spLocks noChangeShapeType="1"/>
            </p:cNvSpPr>
            <p:nvPr/>
          </p:nvSpPr>
          <p:spPr bwMode="auto">
            <a:xfrm flipV="1">
              <a:off x="1694" y="1801"/>
              <a:ext cx="1" cy="96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1" name="Line 152"/>
            <p:cNvSpPr>
              <a:spLocks noChangeShapeType="1"/>
            </p:cNvSpPr>
            <p:nvPr/>
          </p:nvSpPr>
          <p:spPr bwMode="auto">
            <a:xfrm flipV="1">
              <a:off x="2137" y="1801"/>
              <a:ext cx="1" cy="96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2" name="Line 153"/>
            <p:cNvSpPr>
              <a:spLocks noChangeShapeType="1"/>
            </p:cNvSpPr>
            <p:nvPr/>
          </p:nvSpPr>
          <p:spPr bwMode="auto">
            <a:xfrm flipV="1">
              <a:off x="2225" y="1801"/>
              <a:ext cx="1" cy="96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23" name="Rectangle 154"/>
            <p:cNvSpPr>
              <a:spLocks noChangeArrowheads="1"/>
            </p:cNvSpPr>
            <p:nvPr/>
          </p:nvSpPr>
          <p:spPr bwMode="auto">
            <a:xfrm>
              <a:off x="1694" y="2137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4" name="Rectangle 155"/>
            <p:cNvSpPr>
              <a:spLocks noChangeArrowheads="1"/>
            </p:cNvSpPr>
            <p:nvPr/>
          </p:nvSpPr>
          <p:spPr bwMode="auto">
            <a:xfrm>
              <a:off x="1782" y="2137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5" name="Rectangle 156"/>
            <p:cNvSpPr>
              <a:spLocks noChangeArrowheads="1"/>
            </p:cNvSpPr>
            <p:nvPr/>
          </p:nvSpPr>
          <p:spPr bwMode="auto">
            <a:xfrm>
              <a:off x="1871" y="2137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6" name="Rectangle 157"/>
            <p:cNvSpPr>
              <a:spLocks noChangeArrowheads="1"/>
            </p:cNvSpPr>
            <p:nvPr/>
          </p:nvSpPr>
          <p:spPr bwMode="auto">
            <a:xfrm>
              <a:off x="2048" y="2137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7" name="Rectangle 158"/>
            <p:cNvSpPr>
              <a:spLocks noChangeArrowheads="1"/>
            </p:cNvSpPr>
            <p:nvPr/>
          </p:nvSpPr>
          <p:spPr bwMode="auto">
            <a:xfrm>
              <a:off x="2137" y="2137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8" name="Rectangle 159"/>
            <p:cNvSpPr>
              <a:spLocks noChangeArrowheads="1"/>
            </p:cNvSpPr>
            <p:nvPr/>
          </p:nvSpPr>
          <p:spPr bwMode="auto">
            <a:xfrm>
              <a:off x="2225" y="2137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9" name="Rectangle 160"/>
            <p:cNvSpPr>
              <a:spLocks noChangeArrowheads="1"/>
            </p:cNvSpPr>
            <p:nvPr/>
          </p:nvSpPr>
          <p:spPr bwMode="auto">
            <a:xfrm>
              <a:off x="2314" y="2137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0" name="Rectangle 161"/>
            <p:cNvSpPr>
              <a:spLocks noChangeArrowheads="1"/>
            </p:cNvSpPr>
            <p:nvPr/>
          </p:nvSpPr>
          <p:spPr bwMode="auto">
            <a:xfrm>
              <a:off x="2403" y="2137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1" name="Rectangle 162"/>
            <p:cNvSpPr>
              <a:spLocks noChangeArrowheads="1"/>
            </p:cNvSpPr>
            <p:nvPr/>
          </p:nvSpPr>
          <p:spPr bwMode="auto">
            <a:xfrm>
              <a:off x="1516" y="2137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2" name="Rectangle 163"/>
            <p:cNvSpPr>
              <a:spLocks noChangeArrowheads="1"/>
            </p:cNvSpPr>
            <p:nvPr/>
          </p:nvSpPr>
          <p:spPr bwMode="auto">
            <a:xfrm>
              <a:off x="1605" y="2137"/>
              <a:ext cx="90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3" name="Rectangle 164"/>
            <p:cNvSpPr>
              <a:spLocks noChangeArrowheads="1"/>
            </p:cNvSpPr>
            <p:nvPr/>
          </p:nvSpPr>
          <p:spPr bwMode="auto">
            <a:xfrm>
              <a:off x="1428" y="2137"/>
              <a:ext cx="89" cy="97"/>
            </a:xfrm>
            <a:prstGeom prst="rect">
              <a:avLst/>
            </a:prstGeom>
            <a:solidFill>
              <a:srgbClr val="0000CC"/>
            </a:soli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4" name="Line 165"/>
            <p:cNvSpPr>
              <a:spLocks noChangeShapeType="1"/>
            </p:cNvSpPr>
            <p:nvPr/>
          </p:nvSpPr>
          <p:spPr bwMode="auto">
            <a:xfrm flipH="1">
              <a:off x="1339" y="2233"/>
              <a:ext cx="133" cy="1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5" name="Line 166"/>
            <p:cNvSpPr>
              <a:spLocks noChangeShapeType="1"/>
            </p:cNvSpPr>
            <p:nvPr/>
          </p:nvSpPr>
          <p:spPr bwMode="auto">
            <a:xfrm flipH="1">
              <a:off x="1383" y="2137"/>
              <a:ext cx="89" cy="1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436" name="Line 167"/>
            <p:cNvSpPr>
              <a:spLocks noChangeShapeType="1"/>
            </p:cNvSpPr>
            <p:nvPr/>
          </p:nvSpPr>
          <p:spPr bwMode="auto">
            <a:xfrm>
              <a:off x="2447" y="2137"/>
              <a:ext cx="89" cy="1"/>
            </a:xfrm>
            <a:prstGeom prst="line">
              <a:avLst/>
            </a:prstGeom>
            <a:noFill/>
            <a:ln w="31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0984" name="Group 168"/>
          <p:cNvGrpSpPr>
            <a:grpSpLocks/>
          </p:cNvGrpSpPr>
          <p:nvPr/>
        </p:nvGrpSpPr>
        <p:grpSpPr bwMode="auto">
          <a:xfrm>
            <a:off x="3124200" y="2590800"/>
            <a:ext cx="2270125" cy="936625"/>
            <a:chOff x="1950" y="1667"/>
            <a:chExt cx="1430" cy="590"/>
          </a:xfrm>
        </p:grpSpPr>
        <p:sp>
          <p:nvSpPr>
            <p:cNvPr id="54290" name="Rectangle 169"/>
            <p:cNvSpPr>
              <a:spLocks noChangeArrowheads="1"/>
            </p:cNvSpPr>
            <p:nvPr/>
          </p:nvSpPr>
          <p:spPr bwMode="auto">
            <a:xfrm>
              <a:off x="3156" y="1667"/>
              <a:ext cx="2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Die</a:t>
              </a:r>
              <a:endParaRPr kumimoji="1" lang="en-US" altLang="ko-KR" sz="1800">
                <a:solidFill>
                  <a:srgbClr val="FFFF00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54291" name="Rectangle 170"/>
            <p:cNvSpPr>
              <a:spLocks noChangeArrowheads="1"/>
            </p:cNvSpPr>
            <p:nvPr/>
          </p:nvSpPr>
          <p:spPr bwMode="auto">
            <a:xfrm>
              <a:off x="3200" y="1849"/>
              <a:ext cx="134" cy="14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292" name="Group 171"/>
            <p:cNvGrpSpPr>
              <a:grpSpLocks/>
            </p:cNvGrpSpPr>
            <p:nvPr/>
          </p:nvGrpSpPr>
          <p:grpSpPr bwMode="auto">
            <a:xfrm>
              <a:off x="2016" y="1920"/>
              <a:ext cx="1162" cy="290"/>
              <a:chOff x="2016" y="1920"/>
              <a:chExt cx="1162" cy="290"/>
            </a:xfrm>
          </p:grpSpPr>
          <p:sp>
            <p:nvSpPr>
              <p:cNvPr id="54294" name="Freeform 172"/>
              <p:cNvSpPr>
                <a:spLocks/>
              </p:cNvSpPr>
              <p:nvPr/>
            </p:nvSpPr>
            <p:spPr bwMode="auto">
              <a:xfrm>
                <a:off x="2016" y="1972"/>
                <a:ext cx="1078" cy="238"/>
              </a:xfrm>
              <a:custGeom>
                <a:avLst/>
                <a:gdLst>
                  <a:gd name="T0" fmla="*/ 0 w 936"/>
                  <a:gd name="T1" fmla="*/ 218 h 145"/>
                  <a:gd name="T2" fmla="*/ 2 w 936"/>
                  <a:gd name="T3" fmla="*/ 238 h 145"/>
                  <a:gd name="T4" fmla="*/ 1078 w 936"/>
                  <a:gd name="T5" fmla="*/ 20 h 145"/>
                  <a:gd name="T6" fmla="*/ 1076 w 936"/>
                  <a:gd name="T7" fmla="*/ 0 h 145"/>
                  <a:gd name="T8" fmla="*/ 0 w 936"/>
                  <a:gd name="T9" fmla="*/ 218 h 1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6" h="145">
                    <a:moveTo>
                      <a:pt x="0" y="133"/>
                    </a:moveTo>
                    <a:lnTo>
                      <a:pt x="2" y="145"/>
                    </a:lnTo>
                    <a:lnTo>
                      <a:pt x="936" y="12"/>
                    </a:lnTo>
                    <a:lnTo>
                      <a:pt x="934" y="0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chemeClr val="bg2"/>
              </a:solidFill>
              <a:ln w="28575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95" name="Freeform 173"/>
              <p:cNvSpPr>
                <a:spLocks/>
              </p:cNvSpPr>
              <p:nvPr/>
            </p:nvSpPr>
            <p:spPr bwMode="auto">
              <a:xfrm>
                <a:off x="3084" y="1920"/>
                <a:ext cx="94" cy="126"/>
              </a:xfrm>
              <a:custGeom>
                <a:avLst/>
                <a:gdLst>
                  <a:gd name="T0" fmla="*/ 13 w 82"/>
                  <a:gd name="T1" fmla="*/ 126 h 77"/>
                  <a:gd name="T2" fmla="*/ 94 w 82"/>
                  <a:gd name="T3" fmla="*/ 44 h 77"/>
                  <a:gd name="T4" fmla="*/ 0 w 82"/>
                  <a:gd name="T5" fmla="*/ 0 h 77"/>
                  <a:gd name="T6" fmla="*/ 13 w 82"/>
                  <a:gd name="T7" fmla="*/ 126 h 7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2" h="77">
                    <a:moveTo>
                      <a:pt x="11" y="77"/>
                    </a:moveTo>
                    <a:lnTo>
                      <a:pt x="82" y="27"/>
                    </a:lnTo>
                    <a:lnTo>
                      <a:pt x="0" y="0"/>
                    </a:lnTo>
                    <a:lnTo>
                      <a:pt x="11" y="77"/>
                    </a:ln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93" name="Rectangle 174"/>
            <p:cNvSpPr>
              <a:spLocks noChangeArrowheads="1"/>
            </p:cNvSpPr>
            <p:nvPr/>
          </p:nvSpPr>
          <p:spPr bwMode="auto">
            <a:xfrm>
              <a:off x="1950" y="2160"/>
              <a:ext cx="89" cy="97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0991" name="Group 175"/>
          <p:cNvGrpSpPr>
            <a:grpSpLocks/>
          </p:cNvGrpSpPr>
          <p:nvPr/>
        </p:nvGrpSpPr>
        <p:grpSpPr bwMode="auto">
          <a:xfrm>
            <a:off x="4629150" y="3276600"/>
            <a:ext cx="2381250" cy="1470025"/>
            <a:chOff x="2916" y="2064"/>
            <a:chExt cx="1500" cy="926"/>
          </a:xfrm>
        </p:grpSpPr>
        <p:grpSp>
          <p:nvGrpSpPr>
            <p:cNvPr id="54284" name="Group 176"/>
            <p:cNvGrpSpPr>
              <a:grpSpLocks/>
            </p:cNvGrpSpPr>
            <p:nvPr/>
          </p:nvGrpSpPr>
          <p:grpSpPr bwMode="auto">
            <a:xfrm>
              <a:off x="3235" y="2107"/>
              <a:ext cx="1155" cy="584"/>
              <a:chOff x="3121" y="2253"/>
              <a:chExt cx="1251" cy="584"/>
            </a:xfrm>
          </p:grpSpPr>
          <p:sp>
            <p:nvSpPr>
              <p:cNvPr id="54288" name="Freeform 177"/>
              <p:cNvSpPr>
                <a:spLocks/>
              </p:cNvSpPr>
              <p:nvPr/>
            </p:nvSpPr>
            <p:spPr bwMode="auto">
              <a:xfrm>
                <a:off x="3187" y="2253"/>
                <a:ext cx="1185" cy="555"/>
              </a:xfrm>
              <a:custGeom>
                <a:avLst/>
                <a:gdLst>
                  <a:gd name="T0" fmla="*/ 1185 w 1185"/>
                  <a:gd name="T1" fmla="*/ 11 h 555"/>
                  <a:gd name="T2" fmla="*/ 1180 w 1185"/>
                  <a:gd name="T3" fmla="*/ 0 h 555"/>
                  <a:gd name="T4" fmla="*/ 0 w 1185"/>
                  <a:gd name="T5" fmla="*/ 544 h 555"/>
                  <a:gd name="T6" fmla="*/ 5 w 1185"/>
                  <a:gd name="T7" fmla="*/ 555 h 555"/>
                  <a:gd name="T8" fmla="*/ 1185 w 1185"/>
                  <a:gd name="T9" fmla="*/ 11 h 5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85" h="555">
                    <a:moveTo>
                      <a:pt x="1185" y="11"/>
                    </a:moveTo>
                    <a:lnTo>
                      <a:pt x="1180" y="0"/>
                    </a:lnTo>
                    <a:lnTo>
                      <a:pt x="0" y="544"/>
                    </a:lnTo>
                    <a:lnTo>
                      <a:pt x="5" y="555"/>
                    </a:lnTo>
                    <a:lnTo>
                      <a:pt x="1185" y="11"/>
                    </a:lnTo>
                    <a:close/>
                  </a:path>
                </a:pathLst>
              </a:custGeom>
              <a:noFill/>
              <a:ln>
                <a:noFill/>
              </a:ln>
              <a:effectLst>
                <a:outerShdw dist="35921" dir="2700000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89" name="Freeform 178"/>
              <p:cNvSpPr>
                <a:spLocks/>
              </p:cNvSpPr>
              <p:nvPr/>
            </p:nvSpPr>
            <p:spPr bwMode="auto">
              <a:xfrm>
                <a:off x="3121" y="2767"/>
                <a:ext cx="86" cy="70"/>
              </a:xfrm>
              <a:custGeom>
                <a:avLst/>
                <a:gdLst>
                  <a:gd name="T0" fmla="*/ 54 w 86"/>
                  <a:gd name="T1" fmla="*/ 0 h 70"/>
                  <a:gd name="T2" fmla="*/ 0 w 86"/>
                  <a:gd name="T3" fmla="*/ 67 h 70"/>
                  <a:gd name="T4" fmla="*/ 86 w 86"/>
                  <a:gd name="T5" fmla="*/ 70 h 70"/>
                  <a:gd name="T6" fmla="*/ 54 w 86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6" h="70">
                    <a:moveTo>
                      <a:pt x="54" y="0"/>
                    </a:moveTo>
                    <a:lnTo>
                      <a:pt x="0" y="67"/>
                    </a:lnTo>
                    <a:lnTo>
                      <a:pt x="86" y="70"/>
                    </a:lnTo>
                    <a:lnTo>
                      <a:pt x="54" y="0"/>
                    </a:lnTo>
                    <a:close/>
                  </a:path>
                </a:pathLst>
              </a:custGeom>
              <a:noFill/>
              <a:ln>
                <a:noFill/>
              </a:ln>
              <a:effectLst>
                <a:outerShdw dist="35921" dir="2700000" algn="ctr" rotWithShape="0">
                  <a:schemeClr val="tx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85" name="Rectangle 179"/>
            <p:cNvSpPr>
              <a:spLocks noChangeArrowheads="1"/>
            </p:cNvSpPr>
            <p:nvPr/>
          </p:nvSpPr>
          <p:spPr bwMode="auto">
            <a:xfrm>
              <a:off x="2916" y="2759"/>
              <a:ext cx="580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66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996" name="Rectangle 180"/>
            <p:cNvSpPr>
              <a:spLocks noChangeArrowheads="1"/>
            </p:cNvSpPr>
            <p:nvPr/>
          </p:nvSpPr>
          <p:spPr bwMode="auto">
            <a:xfrm>
              <a:off x="2970" y="2794"/>
              <a:ext cx="512" cy="17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Dotum" pitchFamily="34" charset="-127"/>
                </a:rPr>
                <a:t>Testing</a:t>
              </a:r>
              <a:endParaRPr kumimoji="1" lang="en-US" altLang="ko-KR" sz="1800">
                <a:solidFill>
                  <a:srgbClr val="FF0000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54287" name="Line 181"/>
            <p:cNvSpPr>
              <a:spLocks noChangeShapeType="1"/>
            </p:cNvSpPr>
            <p:nvPr/>
          </p:nvSpPr>
          <p:spPr bwMode="auto">
            <a:xfrm flipV="1">
              <a:off x="3312" y="2064"/>
              <a:ext cx="1104" cy="72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8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0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0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0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9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867" name="Group 3"/>
          <p:cNvGrpSpPr>
            <a:grpSpLocks/>
          </p:cNvGrpSpPr>
          <p:nvPr/>
        </p:nvGrpSpPr>
        <p:grpSpPr bwMode="auto">
          <a:xfrm>
            <a:off x="1336675" y="3754438"/>
            <a:ext cx="5597525" cy="1006475"/>
            <a:chOff x="842" y="2365"/>
            <a:chExt cx="3526" cy="634"/>
          </a:xfrm>
        </p:grpSpPr>
        <p:sp>
          <p:nvSpPr>
            <p:cNvPr id="55304" name="Line 4"/>
            <p:cNvSpPr>
              <a:spLocks noChangeShapeType="1"/>
            </p:cNvSpPr>
            <p:nvPr/>
          </p:nvSpPr>
          <p:spPr bwMode="auto">
            <a:xfrm flipV="1">
              <a:off x="1824" y="2592"/>
              <a:ext cx="25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869" name="Text Box 5"/>
            <p:cNvSpPr txBox="1">
              <a:spLocks noChangeArrowheads="1"/>
            </p:cNvSpPr>
            <p:nvPr/>
          </p:nvSpPr>
          <p:spPr bwMode="auto">
            <a:xfrm>
              <a:off x="842" y="2365"/>
              <a:ext cx="3213" cy="63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latin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Gulim" pitchFamily="34" charset="-127"/>
                </a:rPr>
                <a:t>Die cost  =                   Wafer cost</a:t>
              </a:r>
            </a:p>
            <a:p>
              <a:pPr eaLnBrk="1" latinLnBrk="1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2000" b="1" dirty="0">
                  <a:solidFill>
                    <a:srgbClr val="FFFF00"/>
                  </a:solidFill>
                  <a:latin typeface="Arial" charset="0"/>
                  <a:ea typeface="Gulim" pitchFamily="34" charset="-127"/>
                </a:rPr>
                <a:t>                        Dies per Wafer  x  Die yield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en-US" altLang="ko-KR" sz="2000" b="1" dirty="0">
                <a:solidFill>
                  <a:srgbClr val="FFFF00"/>
                </a:solidFill>
                <a:latin typeface="Arial" charset="0"/>
                <a:ea typeface="Dotum" pitchFamily="34" charset="-127"/>
              </a:endParaRPr>
            </a:p>
          </p:txBody>
        </p:sp>
      </p:grpSp>
      <p:grpSp>
        <p:nvGrpSpPr>
          <p:cNvPr id="292870" name="Group 6"/>
          <p:cNvGrpSpPr>
            <a:grpSpLocks/>
          </p:cNvGrpSpPr>
          <p:nvPr/>
        </p:nvGrpSpPr>
        <p:grpSpPr bwMode="auto">
          <a:xfrm>
            <a:off x="838200" y="1676400"/>
            <a:ext cx="7467600" cy="1219200"/>
            <a:chOff x="528" y="1056"/>
            <a:chExt cx="4704" cy="768"/>
          </a:xfrm>
        </p:grpSpPr>
        <p:sp>
          <p:nvSpPr>
            <p:cNvPr id="55301" name="Rectangle 7"/>
            <p:cNvSpPr>
              <a:spLocks noChangeArrowheads="1"/>
            </p:cNvSpPr>
            <p:nvPr/>
          </p:nvSpPr>
          <p:spPr bwMode="auto">
            <a:xfrm>
              <a:off x="528" y="1056"/>
              <a:ext cx="4704" cy="76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2" name="Line 8"/>
            <p:cNvSpPr>
              <a:spLocks noChangeShapeType="1"/>
            </p:cNvSpPr>
            <p:nvPr/>
          </p:nvSpPr>
          <p:spPr bwMode="auto">
            <a:xfrm flipV="1">
              <a:off x="1440" y="1440"/>
              <a:ext cx="36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3" name="Text Box 9"/>
            <p:cNvSpPr txBox="1">
              <a:spLocks noChangeArrowheads="1"/>
            </p:cNvSpPr>
            <p:nvPr/>
          </p:nvSpPr>
          <p:spPr bwMode="auto">
            <a:xfrm>
              <a:off x="624" y="1229"/>
              <a:ext cx="4370" cy="44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2000" b="1">
                  <a:solidFill>
                    <a:srgbClr val="FFFF00"/>
                  </a:solidFill>
                  <a:latin typeface="Arial" charset="0"/>
                  <a:ea typeface="Gulim" pitchFamily="34" charset="-127"/>
                </a:rPr>
                <a:t>IC cost</a:t>
              </a:r>
              <a:r>
                <a:rPr kumimoji="1" lang="en-US" altLang="ko-KR" sz="2000" b="1">
                  <a:solidFill>
                    <a:schemeClr val="tx1"/>
                  </a:solidFill>
                  <a:latin typeface="Arial" charset="0"/>
                  <a:ea typeface="Gulim" pitchFamily="34" charset="-127"/>
                </a:rPr>
                <a:t>  </a:t>
              </a:r>
              <a:r>
                <a:rPr kumimoji="1" lang="en-US" altLang="ko-KR" sz="2000" b="1">
                  <a:solidFill>
                    <a:srgbClr val="FFFF00"/>
                  </a:solidFill>
                  <a:latin typeface="Arial" charset="0"/>
                  <a:ea typeface="Gulim" pitchFamily="34" charset="-127"/>
                </a:rPr>
                <a:t>=</a:t>
              </a:r>
              <a:r>
                <a:rPr kumimoji="1" lang="en-US" altLang="ko-KR" sz="2000" b="1">
                  <a:solidFill>
                    <a:schemeClr val="tx1"/>
                  </a:solidFill>
                  <a:latin typeface="Arial" charset="0"/>
                  <a:ea typeface="Gulim" pitchFamily="34" charset="-127"/>
                </a:rPr>
                <a:t>  </a:t>
              </a:r>
              <a:r>
                <a:rPr kumimoji="1" lang="en-US" altLang="ko-KR" sz="2000" b="1">
                  <a:solidFill>
                    <a:srgbClr val="FF0000"/>
                  </a:solidFill>
                  <a:latin typeface="Arial" charset="0"/>
                  <a:ea typeface="Gulim" pitchFamily="34" charset="-127"/>
                </a:rPr>
                <a:t>Die cost</a:t>
              </a:r>
              <a:r>
                <a:rPr kumimoji="1" lang="en-US" altLang="ko-KR" sz="2000" b="1">
                  <a:solidFill>
                    <a:schemeClr val="tx1"/>
                  </a:solidFill>
                  <a:latin typeface="Arial" charset="0"/>
                  <a:ea typeface="Gulim" pitchFamily="34" charset="-127"/>
                </a:rPr>
                <a:t>   </a:t>
              </a:r>
              <a:r>
                <a:rPr kumimoji="1" lang="en-US" altLang="ko-KR" sz="2000" b="1">
                  <a:solidFill>
                    <a:srgbClr val="FFFF00"/>
                  </a:solidFill>
                  <a:latin typeface="Arial" charset="0"/>
                  <a:ea typeface="Gulim" pitchFamily="34" charset="-127"/>
                </a:rPr>
                <a:t>+   Testing cost   +   Packaging cost</a:t>
              </a:r>
            </a:p>
            <a:p>
              <a:pPr eaLnBrk="1" latin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2000" b="1">
                  <a:solidFill>
                    <a:srgbClr val="FFFF00"/>
                  </a:solidFill>
                  <a:latin typeface="Arial" charset="0"/>
                  <a:ea typeface="Gulim" pitchFamily="34" charset="-127"/>
                </a:rPr>
                <a:t>                                         Final test yield</a:t>
              </a:r>
              <a:endParaRPr kumimoji="1" lang="en-US" altLang="ko-KR" sz="2000" b="1">
                <a:solidFill>
                  <a:schemeClr val="tx1"/>
                </a:solidFill>
                <a:latin typeface="Arial" charset="0"/>
                <a:ea typeface="Gulim" pitchFamily="34" charset="-127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28600"/>
            <a:ext cx="7848600" cy="838200"/>
          </a:xfrm>
          <a:noFill/>
          <a:extLst/>
        </p:spPr>
        <p:txBody>
          <a:bodyPr lIns="92075" tIns="46038" rIns="92075" bIns="46038"/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Circuit Costs</a:t>
            </a:r>
            <a:endParaRPr lang="en-US" altLang="ko-KR" b="1" i="1" dirty="0" smtClean="0">
              <a:solidFill>
                <a:schemeClr val="tx1">
                  <a:lumMod val="75000"/>
                  <a:lumOff val="25000"/>
                </a:schemeClr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538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228600" y="1600200"/>
            <a:ext cx="8382000" cy="4508500"/>
            <a:chOff x="144" y="1008"/>
            <a:chExt cx="5280" cy="2840"/>
          </a:xfrm>
        </p:grpSpPr>
        <p:grpSp>
          <p:nvGrpSpPr>
            <p:cNvPr id="56324" name="Group 4"/>
            <p:cNvGrpSpPr>
              <a:grpSpLocks/>
            </p:cNvGrpSpPr>
            <p:nvPr/>
          </p:nvGrpSpPr>
          <p:grpSpPr bwMode="auto">
            <a:xfrm>
              <a:off x="1056" y="1008"/>
              <a:ext cx="3952" cy="750"/>
              <a:chOff x="806" y="983"/>
              <a:chExt cx="3952" cy="750"/>
            </a:xfrm>
          </p:grpSpPr>
          <p:sp>
            <p:nvSpPr>
              <p:cNvPr id="294917" name="Text Box 5"/>
              <p:cNvSpPr txBox="1">
                <a:spLocks noChangeArrowheads="1"/>
              </p:cNvSpPr>
              <p:nvPr/>
            </p:nvSpPr>
            <p:spPr bwMode="auto">
              <a:xfrm>
                <a:off x="806" y="983"/>
                <a:ext cx="3952" cy="7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35921" dir="2700000" algn="ctr" rotWithShape="0">
                  <a:schemeClr val="tx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latinLnBrk="1" hangingPunct="1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r>
                  <a:rPr kumimoji="1" lang="en-US" altLang="ko-KR" sz="18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Gulim" pitchFamily="34" charset="-127"/>
                  </a:rPr>
                  <a:t>IC cost  =  Die cost   +   Testing cost   +   Packaging cost</a:t>
                </a:r>
              </a:p>
              <a:p>
                <a:pPr eaLnBrk="1" latinLnBrk="1" hangingPunct="1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r>
                  <a:rPr kumimoji="1" lang="en-US" altLang="ko-KR" sz="18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Gulim" pitchFamily="34" charset="-127"/>
                  </a:rPr>
                  <a:t>                                         Final test yield</a:t>
                </a:r>
              </a:p>
              <a:p>
                <a:pPr eaLnBrk="1" latinLnBrk="1" hangingPunct="1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r>
                  <a:rPr kumimoji="1" lang="en-US" altLang="ko-KR" sz="18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Gulim" pitchFamily="34" charset="-127"/>
                  </a:rPr>
                  <a:t>Die cost  =                   Wafer cost</a:t>
                </a:r>
              </a:p>
              <a:p>
                <a:pPr eaLnBrk="1" latinLnBrk="1" hangingPunct="1">
                  <a:lnSpc>
                    <a:spcPct val="100000"/>
                  </a:lnSpc>
                  <a:buClrTx/>
                  <a:buSzTx/>
                  <a:buFontTx/>
                  <a:buNone/>
                  <a:defRPr/>
                </a:pPr>
                <a:r>
                  <a:rPr kumimoji="1" lang="en-US" altLang="ko-KR" sz="18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Gulim" pitchFamily="34" charset="-127"/>
                  </a:rPr>
                  <a:t>                         </a:t>
                </a:r>
                <a:r>
                  <a:rPr kumimoji="1" lang="en-US" altLang="ko-KR" sz="1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Gulim" pitchFamily="34" charset="-127"/>
                  </a:rPr>
                  <a:t>Dies per Wafer</a:t>
                </a:r>
                <a:r>
                  <a:rPr kumimoji="1" lang="en-US" altLang="ko-KR" sz="1800" b="1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ea typeface="Gulim" pitchFamily="34" charset="-127"/>
                  </a:rPr>
                  <a:t>  x  Die yield</a:t>
                </a:r>
              </a:p>
            </p:txBody>
          </p:sp>
          <p:sp>
            <p:nvSpPr>
              <p:cNvPr id="56394" name="Line 6"/>
              <p:cNvSpPr>
                <a:spLocks noChangeShapeType="1"/>
              </p:cNvSpPr>
              <p:nvPr/>
            </p:nvSpPr>
            <p:spPr bwMode="auto">
              <a:xfrm>
                <a:off x="1462" y="1200"/>
                <a:ext cx="276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5" name="Line 7"/>
              <p:cNvSpPr>
                <a:spLocks noChangeShapeType="1"/>
              </p:cNvSpPr>
              <p:nvPr/>
            </p:nvSpPr>
            <p:spPr bwMode="auto">
              <a:xfrm>
                <a:off x="1680" y="1536"/>
                <a:ext cx="181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325" name="Group 8"/>
            <p:cNvGrpSpPr>
              <a:grpSpLocks/>
            </p:cNvGrpSpPr>
            <p:nvPr/>
          </p:nvGrpSpPr>
          <p:grpSpPr bwMode="auto">
            <a:xfrm>
              <a:off x="144" y="1872"/>
              <a:ext cx="5280" cy="1976"/>
              <a:chOff x="144" y="1872"/>
              <a:chExt cx="5280" cy="1976"/>
            </a:xfrm>
          </p:grpSpPr>
          <p:grpSp>
            <p:nvGrpSpPr>
              <p:cNvPr id="56326" name="Group 9"/>
              <p:cNvGrpSpPr>
                <a:grpSpLocks/>
              </p:cNvGrpSpPr>
              <p:nvPr/>
            </p:nvGrpSpPr>
            <p:grpSpPr bwMode="auto">
              <a:xfrm>
                <a:off x="1632" y="1872"/>
                <a:ext cx="2615" cy="1344"/>
                <a:chOff x="1776" y="1968"/>
                <a:chExt cx="2832" cy="1344"/>
              </a:xfrm>
            </p:grpSpPr>
            <p:sp>
              <p:nvSpPr>
                <p:cNvPr id="56342" name="Oval 10"/>
                <p:cNvSpPr>
                  <a:spLocks noChangeArrowheads="1"/>
                </p:cNvSpPr>
                <p:nvPr/>
              </p:nvSpPr>
              <p:spPr bwMode="auto">
                <a:xfrm>
                  <a:off x="3275" y="2152"/>
                  <a:ext cx="980" cy="952"/>
                </a:xfrm>
                <a:prstGeom prst="ellipse">
                  <a:avLst/>
                </a:prstGeom>
                <a:solidFill>
                  <a:srgbClr val="00FF00"/>
                </a:solidFill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43" name="Rectangle 11"/>
                <p:cNvSpPr>
                  <a:spLocks noChangeArrowheads="1"/>
                </p:cNvSpPr>
                <p:nvPr/>
              </p:nvSpPr>
              <p:spPr bwMode="auto">
                <a:xfrm>
                  <a:off x="3691" y="2344"/>
                  <a:ext cx="200" cy="184"/>
                </a:xfrm>
                <a:prstGeom prst="rect">
                  <a:avLst/>
                </a:prstGeom>
                <a:solidFill>
                  <a:srgbClr val="FF0066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44" name="Rectangle 12"/>
                <p:cNvSpPr>
                  <a:spLocks noChangeArrowheads="1"/>
                </p:cNvSpPr>
                <p:nvPr/>
              </p:nvSpPr>
              <p:spPr bwMode="auto">
                <a:xfrm>
                  <a:off x="3899" y="2344"/>
                  <a:ext cx="200" cy="184"/>
                </a:xfrm>
                <a:prstGeom prst="rect">
                  <a:avLst/>
                </a:prstGeom>
                <a:solidFill>
                  <a:srgbClr val="FF0066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45" name="Rectangle 13"/>
                <p:cNvSpPr>
                  <a:spLocks noChangeArrowheads="1"/>
                </p:cNvSpPr>
                <p:nvPr/>
              </p:nvSpPr>
              <p:spPr bwMode="auto">
                <a:xfrm>
                  <a:off x="3275" y="2344"/>
                  <a:ext cx="200" cy="184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46" name="Rectangle 14"/>
                <p:cNvSpPr>
                  <a:spLocks noChangeArrowheads="1"/>
                </p:cNvSpPr>
                <p:nvPr/>
              </p:nvSpPr>
              <p:spPr bwMode="auto">
                <a:xfrm>
                  <a:off x="3483" y="2344"/>
                  <a:ext cx="200" cy="184"/>
                </a:xfrm>
                <a:prstGeom prst="rect">
                  <a:avLst/>
                </a:prstGeom>
                <a:solidFill>
                  <a:srgbClr val="FF0066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47" name="Rectangle 15"/>
                <p:cNvSpPr>
                  <a:spLocks noChangeArrowheads="1"/>
                </p:cNvSpPr>
                <p:nvPr/>
              </p:nvSpPr>
              <p:spPr bwMode="auto">
                <a:xfrm>
                  <a:off x="4107" y="2344"/>
                  <a:ext cx="200" cy="184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6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691" y="2536"/>
                  <a:ext cx="200" cy="184"/>
                </a:xfrm>
                <a:prstGeom prst="rect">
                  <a:avLst/>
                </a:prstGeom>
                <a:solidFill>
                  <a:srgbClr val="FF0066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899" y="2536"/>
                  <a:ext cx="200" cy="184"/>
                </a:xfrm>
                <a:prstGeom prst="rect">
                  <a:avLst/>
                </a:prstGeom>
                <a:solidFill>
                  <a:srgbClr val="FF0066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0" name="Rectangle 18"/>
                <p:cNvSpPr>
                  <a:spLocks noChangeArrowheads="1"/>
                </p:cNvSpPr>
                <p:nvPr/>
              </p:nvSpPr>
              <p:spPr bwMode="auto">
                <a:xfrm>
                  <a:off x="3275" y="2536"/>
                  <a:ext cx="200" cy="184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1" name="Rectangle 19"/>
                <p:cNvSpPr>
                  <a:spLocks noChangeArrowheads="1"/>
                </p:cNvSpPr>
                <p:nvPr/>
              </p:nvSpPr>
              <p:spPr bwMode="auto">
                <a:xfrm>
                  <a:off x="3483" y="2536"/>
                  <a:ext cx="200" cy="184"/>
                </a:xfrm>
                <a:prstGeom prst="rect">
                  <a:avLst/>
                </a:prstGeom>
                <a:solidFill>
                  <a:srgbClr val="FF0066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2" name="Rectangle 20"/>
                <p:cNvSpPr>
                  <a:spLocks noChangeArrowheads="1"/>
                </p:cNvSpPr>
                <p:nvPr/>
              </p:nvSpPr>
              <p:spPr bwMode="auto">
                <a:xfrm>
                  <a:off x="4107" y="2536"/>
                  <a:ext cx="200" cy="184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6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3" name="Rectangle 21"/>
                <p:cNvSpPr>
                  <a:spLocks noChangeArrowheads="1"/>
                </p:cNvSpPr>
                <p:nvPr/>
              </p:nvSpPr>
              <p:spPr bwMode="auto">
                <a:xfrm>
                  <a:off x="3691" y="2728"/>
                  <a:ext cx="200" cy="184"/>
                </a:xfrm>
                <a:prstGeom prst="rect">
                  <a:avLst/>
                </a:prstGeom>
                <a:solidFill>
                  <a:srgbClr val="FF0066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4" name="Rectangle 22"/>
                <p:cNvSpPr>
                  <a:spLocks noChangeArrowheads="1"/>
                </p:cNvSpPr>
                <p:nvPr/>
              </p:nvSpPr>
              <p:spPr bwMode="auto">
                <a:xfrm>
                  <a:off x="3899" y="2728"/>
                  <a:ext cx="200" cy="184"/>
                </a:xfrm>
                <a:prstGeom prst="rect">
                  <a:avLst/>
                </a:prstGeom>
                <a:solidFill>
                  <a:srgbClr val="FF0066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5" name="Rectangle 23"/>
                <p:cNvSpPr>
                  <a:spLocks noChangeArrowheads="1"/>
                </p:cNvSpPr>
                <p:nvPr/>
              </p:nvSpPr>
              <p:spPr bwMode="auto">
                <a:xfrm>
                  <a:off x="3275" y="2728"/>
                  <a:ext cx="200" cy="184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6" name="Rectangle 24"/>
                <p:cNvSpPr>
                  <a:spLocks noChangeArrowheads="1"/>
                </p:cNvSpPr>
                <p:nvPr/>
              </p:nvSpPr>
              <p:spPr bwMode="auto">
                <a:xfrm>
                  <a:off x="3483" y="2728"/>
                  <a:ext cx="200" cy="184"/>
                </a:xfrm>
                <a:prstGeom prst="rect">
                  <a:avLst/>
                </a:prstGeom>
                <a:solidFill>
                  <a:srgbClr val="FF0066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7" name="Rectangle 25"/>
                <p:cNvSpPr>
                  <a:spLocks noChangeArrowheads="1"/>
                </p:cNvSpPr>
                <p:nvPr/>
              </p:nvSpPr>
              <p:spPr bwMode="auto">
                <a:xfrm>
                  <a:off x="4107" y="2728"/>
                  <a:ext cx="200" cy="184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6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8" name="Rectangle 26"/>
                <p:cNvSpPr>
                  <a:spLocks noChangeArrowheads="1"/>
                </p:cNvSpPr>
                <p:nvPr/>
              </p:nvSpPr>
              <p:spPr bwMode="auto">
                <a:xfrm>
                  <a:off x="3691" y="2920"/>
                  <a:ext cx="200" cy="184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59" name="Rectangle 27"/>
                <p:cNvSpPr>
                  <a:spLocks noChangeArrowheads="1"/>
                </p:cNvSpPr>
                <p:nvPr/>
              </p:nvSpPr>
              <p:spPr bwMode="auto">
                <a:xfrm>
                  <a:off x="3899" y="2920"/>
                  <a:ext cx="200" cy="184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0" name="Rectangle 28"/>
                <p:cNvSpPr>
                  <a:spLocks noChangeArrowheads="1"/>
                </p:cNvSpPr>
                <p:nvPr/>
              </p:nvSpPr>
              <p:spPr bwMode="auto">
                <a:xfrm>
                  <a:off x="3275" y="2920"/>
                  <a:ext cx="200" cy="184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1" name="Rectangle 29"/>
                <p:cNvSpPr>
                  <a:spLocks noChangeArrowheads="1"/>
                </p:cNvSpPr>
                <p:nvPr/>
              </p:nvSpPr>
              <p:spPr bwMode="auto">
                <a:xfrm>
                  <a:off x="3483" y="2920"/>
                  <a:ext cx="200" cy="184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2" name="Rectangle 30"/>
                <p:cNvSpPr>
                  <a:spLocks noChangeArrowheads="1"/>
                </p:cNvSpPr>
                <p:nvPr/>
              </p:nvSpPr>
              <p:spPr bwMode="auto">
                <a:xfrm>
                  <a:off x="4107" y="2920"/>
                  <a:ext cx="200" cy="184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3" name="Rectangle 31"/>
                <p:cNvSpPr>
                  <a:spLocks noChangeArrowheads="1"/>
                </p:cNvSpPr>
                <p:nvPr/>
              </p:nvSpPr>
              <p:spPr bwMode="auto">
                <a:xfrm>
                  <a:off x="3691" y="2152"/>
                  <a:ext cx="200" cy="184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4" name="Rectangle 32"/>
                <p:cNvSpPr>
                  <a:spLocks noChangeArrowheads="1"/>
                </p:cNvSpPr>
                <p:nvPr/>
              </p:nvSpPr>
              <p:spPr bwMode="auto">
                <a:xfrm>
                  <a:off x="3899" y="2152"/>
                  <a:ext cx="200" cy="184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5" name="Rectangle 33"/>
                <p:cNvSpPr>
                  <a:spLocks noChangeArrowheads="1"/>
                </p:cNvSpPr>
                <p:nvPr/>
              </p:nvSpPr>
              <p:spPr bwMode="auto">
                <a:xfrm>
                  <a:off x="3275" y="2152"/>
                  <a:ext cx="200" cy="184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6" name="Rectangle 34"/>
                <p:cNvSpPr>
                  <a:spLocks noChangeArrowheads="1"/>
                </p:cNvSpPr>
                <p:nvPr/>
              </p:nvSpPr>
              <p:spPr bwMode="auto">
                <a:xfrm>
                  <a:off x="3483" y="2152"/>
                  <a:ext cx="200" cy="184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7" name="Rectangle 35"/>
                <p:cNvSpPr>
                  <a:spLocks noChangeArrowheads="1"/>
                </p:cNvSpPr>
                <p:nvPr/>
              </p:nvSpPr>
              <p:spPr bwMode="auto">
                <a:xfrm>
                  <a:off x="4107" y="2152"/>
                  <a:ext cx="200" cy="184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8" name="Oval 36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980" cy="952"/>
                </a:xfrm>
                <a:prstGeom prst="ellipse">
                  <a:avLst/>
                </a:prstGeom>
                <a:solidFill>
                  <a:srgbClr val="00FF00"/>
                </a:solidFill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69" name="Rectangle 37"/>
                <p:cNvSpPr>
                  <a:spLocks noChangeArrowheads="1"/>
                </p:cNvSpPr>
                <p:nvPr/>
              </p:nvSpPr>
              <p:spPr bwMode="auto">
                <a:xfrm>
                  <a:off x="2488" y="2640"/>
                  <a:ext cx="252" cy="232"/>
                </a:xfrm>
                <a:prstGeom prst="rect">
                  <a:avLst/>
                </a:prstGeom>
                <a:solidFill>
                  <a:srgbClr val="FF0066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0" name="Rectangle 38"/>
                <p:cNvSpPr>
                  <a:spLocks noChangeArrowheads="1"/>
                </p:cNvSpPr>
                <p:nvPr/>
              </p:nvSpPr>
              <p:spPr bwMode="auto">
                <a:xfrm>
                  <a:off x="2748" y="2640"/>
                  <a:ext cx="252" cy="232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1" name="Rectangle 3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252" cy="232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6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2" name="Rectangle 40"/>
                <p:cNvSpPr>
                  <a:spLocks noChangeArrowheads="1"/>
                </p:cNvSpPr>
                <p:nvPr/>
              </p:nvSpPr>
              <p:spPr bwMode="auto">
                <a:xfrm>
                  <a:off x="2228" y="2640"/>
                  <a:ext cx="252" cy="232"/>
                </a:xfrm>
                <a:prstGeom prst="rect">
                  <a:avLst/>
                </a:prstGeom>
                <a:solidFill>
                  <a:srgbClr val="FF0066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3" name="Rectangle 41"/>
                <p:cNvSpPr>
                  <a:spLocks noChangeArrowheads="1"/>
                </p:cNvSpPr>
                <p:nvPr/>
              </p:nvSpPr>
              <p:spPr bwMode="auto">
                <a:xfrm>
                  <a:off x="2488" y="2880"/>
                  <a:ext cx="252" cy="232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4" name="Rectangle 42"/>
                <p:cNvSpPr>
                  <a:spLocks noChangeArrowheads="1"/>
                </p:cNvSpPr>
                <p:nvPr/>
              </p:nvSpPr>
              <p:spPr bwMode="auto">
                <a:xfrm>
                  <a:off x="2748" y="2880"/>
                  <a:ext cx="252" cy="232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5" name="Rectangle 43"/>
                <p:cNvSpPr>
                  <a:spLocks noChangeArrowheads="1"/>
                </p:cNvSpPr>
                <p:nvPr/>
              </p:nvSpPr>
              <p:spPr bwMode="auto">
                <a:xfrm>
                  <a:off x="1968" y="2880"/>
                  <a:ext cx="252" cy="232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6" name="Rectangle 44"/>
                <p:cNvSpPr>
                  <a:spLocks noChangeArrowheads="1"/>
                </p:cNvSpPr>
                <p:nvPr/>
              </p:nvSpPr>
              <p:spPr bwMode="auto">
                <a:xfrm>
                  <a:off x="2228" y="2880"/>
                  <a:ext cx="252" cy="232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7" name="Rectangle 45"/>
                <p:cNvSpPr>
                  <a:spLocks noChangeArrowheads="1"/>
                </p:cNvSpPr>
                <p:nvPr/>
              </p:nvSpPr>
              <p:spPr bwMode="auto">
                <a:xfrm>
                  <a:off x="2488" y="2160"/>
                  <a:ext cx="252" cy="232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748" y="2160"/>
                  <a:ext cx="252" cy="232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79" name="Rectangle 47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252" cy="232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0" name="Rectangle 48"/>
                <p:cNvSpPr>
                  <a:spLocks noChangeArrowheads="1"/>
                </p:cNvSpPr>
                <p:nvPr/>
              </p:nvSpPr>
              <p:spPr bwMode="auto">
                <a:xfrm>
                  <a:off x="2228" y="2160"/>
                  <a:ext cx="252" cy="232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1" name="Rectangle 49"/>
                <p:cNvSpPr>
                  <a:spLocks noChangeArrowheads="1"/>
                </p:cNvSpPr>
                <p:nvPr/>
              </p:nvSpPr>
              <p:spPr bwMode="auto">
                <a:xfrm>
                  <a:off x="2488" y="2400"/>
                  <a:ext cx="252" cy="232"/>
                </a:xfrm>
                <a:prstGeom prst="rect">
                  <a:avLst/>
                </a:prstGeom>
                <a:solidFill>
                  <a:srgbClr val="FF0066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2" name="Rectangle 50"/>
                <p:cNvSpPr>
                  <a:spLocks noChangeArrowheads="1"/>
                </p:cNvSpPr>
                <p:nvPr/>
              </p:nvSpPr>
              <p:spPr bwMode="auto">
                <a:xfrm>
                  <a:off x="2748" y="2400"/>
                  <a:ext cx="252" cy="232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3" name="Rectangle 51"/>
                <p:cNvSpPr>
                  <a:spLocks noChangeArrowheads="1"/>
                </p:cNvSpPr>
                <p:nvPr/>
              </p:nvSpPr>
              <p:spPr bwMode="auto">
                <a:xfrm>
                  <a:off x="1968" y="2400"/>
                  <a:ext cx="252" cy="232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6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4" name="Rectangle 52"/>
                <p:cNvSpPr>
                  <a:spLocks noChangeArrowheads="1"/>
                </p:cNvSpPr>
                <p:nvPr/>
              </p:nvSpPr>
              <p:spPr bwMode="auto">
                <a:xfrm>
                  <a:off x="2228" y="2400"/>
                  <a:ext cx="252" cy="232"/>
                </a:xfrm>
                <a:prstGeom prst="rect">
                  <a:avLst/>
                </a:prstGeom>
                <a:solidFill>
                  <a:srgbClr val="FF0066"/>
                </a:solidFill>
                <a:ln w="12700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5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2064" y="2064"/>
                  <a:ext cx="48" cy="1200"/>
                </a:xfrm>
                <a:prstGeom prst="line">
                  <a:avLst/>
                </a:prstGeom>
                <a:noFill/>
                <a:ln w="508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6" name="Line 54"/>
                <p:cNvSpPr>
                  <a:spLocks noChangeShapeType="1"/>
                </p:cNvSpPr>
                <p:nvPr/>
              </p:nvSpPr>
              <p:spPr bwMode="auto">
                <a:xfrm>
                  <a:off x="1776" y="2304"/>
                  <a:ext cx="1392" cy="0"/>
                </a:xfrm>
                <a:prstGeom prst="line">
                  <a:avLst/>
                </a:prstGeom>
                <a:noFill/>
                <a:ln w="508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7" name="Line 55"/>
                <p:cNvSpPr>
                  <a:spLocks noChangeShapeType="1"/>
                </p:cNvSpPr>
                <p:nvPr/>
              </p:nvSpPr>
              <p:spPr bwMode="auto">
                <a:xfrm>
                  <a:off x="1824" y="3024"/>
                  <a:ext cx="1296" cy="0"/>
                </a:xfrm>
                <a:prstGeom prst="line">
                  <a:avLst/>
                </a:prstGeom>
                <a:noFill/>
                <a:ln w="508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8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2784" y="1968"/>
                  <a:ext cx="192" cy="1344"/>
                </a:xfrm>
                <a:prstGeom prst="line">
                  <a:avLst/>
                </a:prstGeom>
                <a:noFill/>
                <a:ln w="508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89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3360" y="2016"/>
                  <a:ext cx="48" cy="1296"/>
                </a:xfrm>
                <a:prstGeom prst="line">
                  <a:avLst/>
                </a:prstGeom>
                <a:noFill/>
                <a:ln w="508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90" name="Line 58"/>
                <p:cNvSpPr>
                  <a:spLocks noChangeShapeType="1"/>
                </p:cNvSpPr>
                <p:nvPr/>
              </p:nvSpPr>
              <p:spPr bwMode="auto">
                <a:xfrm>
                  <a:off x="3216" y="2976"/>
                  <a:ext cx="1392" cy="96"/>
                </a:xfrm>
                <a:prstGeom prst="line">
                  <a:avLst/>
                </a:prstGeom>
                <a:noFill/>
                <a:ln w="508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91" name="Line 59"/>
                <p:cNvSpPr>
                  <a:spLocks noChangeShapeType="1"/>
                </p:cNvSpPr>
                <p:nvPr/>
              </p:nvSpPr>
              <p:spPr bwMode="auto">
                <a:xfrm>
                  <a:off x="4176" y="2016"/>
                  <a:ext cx="96" cy="1248"/>
                </a:xfrm>
                <a:prstGeom prst="line">
                  <a:avLst/>
                </a:prstGeom>
                <a:noFill/>
                <a:ln w="508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9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3168" y="2208"/>
                  <a:ext cx="1344" cy="48"/>
                </a:xfrm>
                <a:prstGeom prst="line">
                  <a:avLst/>
                </a:prstGeom>
                <a:noFill/>
                <a:ln w="50800">
                  <a:solidFill>
                    <a:schemeClr val="hlink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327" name="Group 61"/>
              <p:cNvGrpSpPr>
                <a:grpSpLocks/>
              </p:cNvGrpSpPr>
              <p:nvPr/>
            </p:nvGrpSpPr>
            <p:grpSpPr bwMode="auto">
              <a:xfrm>
                <a:off x="144" y="3216"/>
                <a:ext cx="5280" cy="632"/>
                <a:chOff x="276" y="2197"/>
                <a:chExt cx="5280" cy="632"/>
              </a:xfrm>
            </p:grpSpPr>
            <p:sp>
              <p:nvSpPr>
                <p:cNvPr id="56328" name="Rectangle 62"/>
                <p:cNvSpPr>
                  <a:spLocks noChangeArrowheads="1"/>
                </p:cNvSpPr>
                <p:nvPr/>
              </p:nvSpPr>
              <p:spPr bwMode="auto">
                <a:xfrm>
                  <a:off x="276" y="2197"/>
                  <a:ext cx="5280" cy="632"/>
                </a:xfrm>
                <a:prstGeom prst="rect">
                  <a:avLst/>
                </a:prstGeom>
                <a:solidFill>
                  <a:srgbClr val="FFCC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32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050" y="2506"/>
                  <a:ext cx="15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3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005" y="2261"/>
                  <a:ext cx="1663" cy="2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 cmpd="tri">
                      <a:solidFill>
                        <a:schemeClr val="tx1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5pPr>
                  <a:lvl6pPr marL="25146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6pPr>
                  <a:lvl7pPr marL="29718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7pPr>
                  <a:lvl8pPr marL="34290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8pPr>
                  <a:lvl9pPr marL="38862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9pPr>
                </a:lstStyle>
                <a:p>
                  <a:pPr>
                    <a:lnSpc>
                      <a:spcPct val="80000"/>
                    </a:lnSpc>
                    <a:spcBef>
                      <a:spcPct val="30000"/>
                    </a:spcBef>
                    <a:buClrTx/>
                    <a:buFontTx/>
                    <a:buNone/>
                  </a:pPr>
                  <a:r>
                    <a:rPr lang="en-US" b="1">
                      <a:solidFill>
                        <a:schemeClr val="tx1"/>
                      </a:solidFill>
                      <a:latin typeface="Symbol" pitchFamily="18" charset="2"/>
                    </a:rPr>
                    <a:t>p</a:t>
                  </a:r>
                  <a:r>
                    <a:rPr lang="en-US" b="1">
                      <a:solidFill>
                        <a:schemeClr val="tx1"/>
                      </a:solidFill>
                      <a:latin typeface="Arial" charset="0"/>
                    </a:rPr>
                    <a:t> </a:t>
                  </a:r>
                  <a:r>
                    <a:rPr lang="en-US" sz="1800" b="1">
                      <a:solidFill>
                        <a:schemeClr val="tx1"/>
                      </a:solidFill>
                      <a:latin typeface="Arial" charset="0"/>
                    </a:rPr>
                    <a:t>( Wafer_diameter/2)</a:t>
                  </a:r>
                  <a:r>
                    <a:rPr lang="en-US" sz="1800" b="1" baseline="30000">
                      <a:solidFill>
                        <a:schemeClr val="tx1"/>
                      </a:solidFill>
                      <a:latin typeface="Arial" charset="0"/>
                    </a:rPr>
                    <a:t>2</a:t>
                  </a:r>
                  <a:endParaRPr lang="en-US" sz="1800" b="1">
                    <a:solidFill>
                      <a:schemeClr val="tx1"/>
                    </a:solidFill>
                    <a:latin typeface="Arial" charset="0"/>
                  </a:endParaRPr>
                </a:p>
              </p:txBody>
            </p:sp>
            <p:sp>
              <p:nvSpPr>
                <p:cNvPr id="5633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380" y="2520"/>
                  <a:ext cx="70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 cmpd="tri">
                      <a:solidFill>
                        <a:schemeClr val="tx1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5pPr>
                  <a:lvl6pPr marL="25146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6pPr>
                  <a:lvl7pPr marL="29718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7pPr>
                  <a:lvl8pPr marL="34290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8pPr>
                  <a:lvl9pPr marL="38862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en-US" sz="1800" b="1">
                      <a:solidFill>
                        <a:schemeClr val="tx1"/>
                      </a:solidFill>
                      <a:latin typeface="Arial" charset="0"/>
                    </a:rPr>
                    <a:t>Die Area</a:t>
                  </a:r>
                </a:p>
              </p:txBody>
            </p:sp>
            <p:sp>
              <p:nvSpPr>
                <p:cNvPr id="5633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589" y="2377"/>
                  <a:ext cx="14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 cmpd="tri">
                      <a:solidFill>
                        <a:schemeClr val="tx1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5pPr>
                  <a:lvl6pPr marL="25146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6pPr>
                  <a:lvl7pPr marL="29718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7pPr>
                  <a:lvl8pPr marL="34290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8pPr>
                  <a:lvl9pPr marL="38862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en-US" sz="2000" b="1">
                      <a:solidFill>
                        <a:schemeClr val="tx1"/>
                      </a:solidFill>
                      <a:latin typeface="Arial" charset="0"/>
                    </a:rPr>
                    <a:t>Dies per Wafer  = </a:t>
                  </a:r>
                </a:p>
              </p:txBody>
            </p:sp>
            <p:sp>
              <p:nvSpPr>
                <p:cNvPr id="56333" name="Line 67"/>
                <p:cNvSpPr>
                  <a:spLocks noChangeShapeType="1"/>
                </p:cNvSpPr>
                <p:nvPr/>
              </p:nvSpPr>
              <p:spPr bwMode="auto">
                <a:xfrm>
                  <a:off x="4011" y="2510"/>
                  <a:ext cx="148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3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011" y="2265"/>
                  <a:ext cx="1530" cy="2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 cmpd="tri">
                      <a:solidFill>
                        <a:schemeClr val="tx1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5pPr>
                  <a:lvl6pPr marL="25146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6pPr>
                  <a:lvl7pPr marL="29718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7pPr>
                  <a:lvl8pPr marL="34290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8pPr>
                  <a:lvl9pPr marL="38862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9pPr>
                </a:lstStyle>
                <a:p>
                  <a:pPr>
                    <a:lnSpc>
                      <a:spcPct val="80000"/>
                    </a:lnSpc>
                    <a:spcBef>
                      <a:spcPct val="30000"/>
                    </a:spcBef>
                    <a:buClrTx/>
                    <a:buFontTx/>
                    <a:buNone/>
                  </a:pPr>
                  <a:r>
                    <a:rPr lang="en-US" b="1">
                      <a:solidFill>
                        <a:schemeClr val="tx1"/>
                      </a:solidFill>
                      <a:latin typeface="Symbol" pitchFamily="18" charset="2"/>
                    </a:rPr>
                    <a:t>p</a:t>
                  </a:r>
                  <a:r>
                    <a:rPr lang="en-US" b="1">
                      <a:solidFill>
                        <a:schemeClr val="tx1"/>
                      </a:solidFill>
                      <a:latin typeface="Arial" charset="0"/>
                    </a:rPr>
                    <a:t> </a:t>
                  </a:r>
                  <a:r>
                    <a:rPr lang="en-US" sz="1800" b="1">
                      <a:solidFill>
                        <a:schemeClr val="tx1"/>
                      </a:solidFill>
                      <a:latin typeface="Arial" charset="0"/>
                    </a:rPr>
                    <a:t>( Wafer_diameter )</a:t>
                  </a:r>
                </a:p>
              </p:txBody>
            </p:sp>
            <p:sp>
              <p:nvSpPr>
                <p:cNvPr id="56335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288" y="2560"/>
                  <a:ext cx="91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6200" cmpd="tri">
                      <a:solidFill>
                        <a:schemeClr val="tx1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5pPr>
                  <a:lvl6pPr marL="25146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6pPr>
                  <a:lvl7pPr marL="29718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7pPr>
                  <a:lvl8pPr marL="34290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8pPr>
                  <a:lvl9pPr marL="3886200" indent="-228600" defTabSz="449263" eaLnBrk="0" fontAlgn="base" hangingPunct="0">
                    <a:lnSpc>
                      <a:spcPct val="86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 sz="2400">
                      <a:solidFill>
                        <a:schemeClr val="bg1"/>
                      </a:solidFill>
                      <a:latin typeface="Times New Roman" pitchFamily="18" charset="0"/>
                      <a:ea typeface="SimSun" pitchFamily="2" charset="-122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lang="en-US" sz="1800" b="1">
                      <a:solidFill>
                        <a:schemeClr val="tx1"/>
                      </a:solidFill>
                      <a:latin typeface="Arial" charset="0"/>
                    </a:rPr>
                    <a:t>2 * Die Area</a:t>
                  </a:r>
                </a:p>
              </p:txBody>
            </p:sp>
            <p:sp>
              <p:nvSpPr>
                <p:cNvPr id="56336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727" y="2507"/>
                  <a:ext cx="167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37" name="AutoShape 71"/>
                <p:cNvSpPr>
                  <a:spLocks noChangeArrowheads="1"/>
                </p:cNvSpPr>
                <p:nvPr/>
              </p:nvSpPr>
              <p:spPr bwMode="auto">
                <a:xfrm>
                  <a:off x="4249" y="2579"/>
                  <a:ext cx="955" cy="215"/>
                </a:xfrm>
                <a:prstGeom prst="bracketPair">
                  <a:avLst>
                    <a:gd name="adj" fmla="val 16667"/>
                  </a:avLst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6338" name="Group 72"/>
                <p:cNvGrpSpPr>
                  <a:grpSpLocks/>
                </p:cNvGrpSpPr>
                <p:nvPr/>
              </p:nvGrpSpPr>
              <p:grpSpPr bwMode="auto">
                <a:xfrm>
                  <a:off x="5204" y="2463"/>
                  <a:ext cx="165" cy="259"/>
                  <a:chOff x="4222" y="2560"/>
                  <a:chExt cx="165" cy="259"/>
                </a:xfrm>
              </p:grpSpPr>
              <p:sp>
                <p:nvSpPr>
                  <p:cNvPr id="56339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3" y="2560"/>
                    <a:ext cx="164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6200" cmpd="tri">
                        <a:solidFill>
                          <a:schemeClr val="tx1"/>
                        </a:solidFill>
                        <a:prstDash val="dash"/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5pPr>
                    <a:lvl6pPr marL="2514600" indent="-228600" defTabSz="449263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6pPr>
                    <a:lvl7pPr marL="2971800" indent="-228600" defTabSz="449263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7pPr>
                    <a:lvl8pPr marL="3429000" indent="-228600" defTabSz="449263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8pPr>
                    <a:lvl9pPr marL="3886200" indent="-228600" defTabSz="449263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r>
                      <a:rPr lang="en-US" sz="1200" b="1" i="1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56340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2" y="2646"/>
                    <a:ext cx="164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76200" cmpd="tri">
                        <a:solidFill>
                          <a:schemeClr val="tx1"/>
                        </a:solidFill>
                        <a:prstDash val="dash"/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5pPr>
                    <a:lvl6pPr marL="2514600" indent="-228600" defTabSz="449263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6pPr>
                    <a:lvl7pPr marL="2971800" indent="-228600" defTabSz="449263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7pPr>
                    <a:lvl8pPr marL="3429000" indent="-228600" defTabSz="449263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8pPr>
                    <a:lvl9pPr marL="3886200" indent="-228600" defTabSz="449263" eaLnBrk="0" fontAlgn="base" hangingPunct="0">
                      <a:lnSpc>
                        <a:spcPct val="86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defRPr sz="2400">
                        <a:solidFill>
                          <a:schemeClr val="bg1"/>
                        </a:solidFill>
                        <a:latin typeface="Times New Roman" pitchFamily="18" charset="0"/>
                        <a:ea typeface="SimSun" pitchFamily="2" charset="-122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buClrTx/>
                      <a:buSzTx/>
                      <a:buFontTx/>
                      <a:buNone/>
                    </a:pPr>
                    <a:r>
                      <a:rPr lang="en-US" sz="1200" b="1" i="1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56341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47" y="2694"/>
                    <a:ext cx="106" cy="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28600"/>
            <a:ext cx="7848600" cy="838200"/>
          </a:xfrm>
          <a:noFill/>
          <a:extLst/>
        </p:spPr>
        <p:txBody>
          <a:bodyPr lIns="92075" tIns="46038" rIns="92075" bIns="46038"/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Circuit Costs</a:t>
            </a:r>
            <a:endParaRPr lang="en-US" altLang="ko-KR" b="1" i="1" dirty="0" smtClean="0">
              <a:solidFill>
                <a:schemeClr val="tx1">
                  <a:lumMod val="75000"/>
                  <a:lumOff val="25000"/>
                </a:schemeClr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230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Example</a:t>
            </a:r>
            <a:endParaRPr lang="en-US" sz="280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029200"/>
          </a:xfrm>
          <a:solidFill>
            <a:srgbClr val="00FFFF"/>
          </a:solidFill>
        </p:spPr>
        <p:txBody>
          <a:bodyPr/>
          <a:lstStyle/>
          <a:p>
            <a:pPr>
              <a:spcBef>
                <a:spcPct val="35000"/>
              </a:spcBef>
              <a:buSzPct val="125000"/>
            </a:pPr>
            <a:r>
              <a:rPr lang="en-US" sz="2400" smtClean="0">
                <a:latin typeface="Comic Sans MS" pitchFamily="66" charset="0"/>
                <a:cs typeface="Times New Roman" pitchFamily="18" charset="0"/>
              </a:rPr>
              <a:t>Find the number of dies per 20-cm wafer for a die that is 1.0 cm on a side and a die that is 1.5cm on a side</a:t>
            </a:r>
          </a:p>
          <a:p>
            <a:pPr>
              <a:spcBef>
                <a:spcPct val="35000"/>
              </a:spcBef>
              <a:buSzPct val="125000"/>
              <a:buFont typeface="Times New Roman" pitchFamily="18" charset="0"/>
              <a:buNone/>
            </a:pPr>
            <a:r>
              <a:rPr lang="en-US" sz="2400" b="1" smtClean="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</a:rPr>
              <a:t>Answer</a:t>
            </a:r>
            <a:r>
              <a:rPr lang="en-US" sz="2400" smtClean="0"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>
              <a:spcBef>
                <a:spcPct val="35000"/>
              </a:spcBef>
              <a:buSzPct val="125000"/>
              <a:buFont typeface="Times New Roman" pitchFamily="18" charset="0"/>
              <a:buNone/>
            </a:pPr>
            <a:endParaRPr lang="en-US" sz="2400" smtClean="0">
              <a:latin typeface="Comic Sans MS" pitchFamily="66" charset="0"/>
              <a:cs typeface="Times New Roman" pitchFamily="18" charset="0"/>
            </a:endParaRPr>
          </a:p>
          <a:p>
            <a:pPr>
              <a:spcBef>
                <a:spcPct val="35000"/>
              </a:spcBef>
              <a:buSzPct val="125000"/>
              <a:buFont typeface="Times New Roman" pitchFamily="18" charset="0"/>
              <a:buNone/>
            </a:pPr>
            <a:endParaRPr lang="en-US" sz="2400" smtClean="0">
              <a:latin typeface="Comic Sans MS" pitchFamily="66" charset="0"/>
              <a:cs typeface="Times New Roman" pitchFamily="18" charset="0"/>
            </a:endParaRPr>
          </a:p>
          <a:p>
            <a:pPr>
              <a:spcBef>
                <a:spcPct val="35000"/>
              </a:spcBef>
              <a:buSzPct val="125000"/>
              <a:buFont typeface="Times New Roman" pitchFamily="18" charset="0"/>
              <a:buNone/>
            </a:pPr>
            <a:endParaRPr lang="en-US" sz="2400" smtClean="0">
              <a:latin typeface="Comic Sans MS" pitchFamily="66" charset="0"/>
              <a:cs typeface="Times New Roman" pitchFamily="18" charset="0"/>
            </a:endParaRPr>
          </a:p>
          <a:p>
            <a:pPr>
              <a:spcBef>
                <a:spcPct val="35000"/>
              </a:spcBef>
              <a:buSzPct val="125000"/>
            </a:pPr>
            <a:r>
              <a:rPr lang="en-US" sz="2400" smtClean="0">
                <a:latin typeface="Comic Sans MS" pitchFamily="66" charset="0"/>
                <a:cs typeface="Times New Roman" pitchFamily="18" charset="0"/>
              </a:rPr>
              <a:t>270 dies</a:t>
            </a:r>
          </a:p>
          <a:p>
            <a:pPr>
              <a:spcBef>
                <a:spcPct val="35000"/>
              </a:spcBef>
              <a:buSzPct val="125000"/>
            </a:pPr>
            <a:r>
              <a:rPr lang="en-US" sz="2400" smtClean="0">
                <a:latin typeface="Comic Sans MS" pitchFamily="66" charset="0"/>
                <a:cs typeface="Times New Roman" pitchFamily="18" charset="0"/>
              </a:rPr>
              <a:t>107 dies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304800" y="2819400"/>
            <a:ext cx="8382000" cy="1003300"/>
            <a:chOff x="276" y="2197"/>
            <a:chExt cx="5280" cy="632"/>
          </a:xfrm>
        </p:grpSpPr>
        <p:sp>
          <p:nvSpPr>
            <p:cNvPr id="57349" name="Rectangle 5"/>
            <p:cNvSpPr>
              <a:spLocks noChangeArrowheads="1"/>
            </p:cNvSpPr>
            <p:nvPr/>
          </p:nvSpPr>
          <p:spPr bwMode="auto">
            <a:xfrm>
              <a:off x="276" y="2197"/>
              <a:ext cx="5280" cy="63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0" name="Line 6"/>
            <p:cNvSpPr>
              <a:spLocks noChangeShapeType="1"/>
            </p:cNvSpPr>
            <p:nvPr/>
          </p:nvSpPr>
          <p:spPr bwMode="auto">
            <a:xfrm flipV="1">
              <a:off x="2050" y="250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1" name="Text Box 7"/>
            <p:cNvSpPr txBox="1">
              <a:spLocks noChangeArrowheads="1"/>
            </p:cNvSpPr>
            <p:nvPr/>
          </p:nvSpPr>
          <p:spPr bwMode="auto">
            <a:xfrm>
              <a:off x="2005" y="2261"/>
              <a:ext cx="166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0000"/>
                </a:spcBef>
                <a:buClr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Symbol" pitchFamily="18" charset="2"/>
                </a:rPr>
                <a:t>p</a:t>
              </a:r>
              <a:r>
                <a:rPr lang="en-US" b="1">
                  <a:solidFill>
                    <a:schemeClr val="tx1"/>
                  </a:solidFill>
                  <a:latin typeface="Arial" charset="0"/>
                </a:rPr>
                <a:t> </a:t>
              </a:r>
              <a:r>
                <a:rPr lang="en-US" sz="1800" b="1">
                  <a:solidFill>
                    <a:schemeClr val="tx1"/>
                  </a:solidFill>
                  <a:latin typeface="Arial" charset="0"/>
                </a:rPr>
                <a:t>( Wafer_diameter/2)</a:t>
              </a:r>
              <a:r>
                <a:rPr lang="en-US" sz="1800" b="1" baseline="30000">
                  <a:solidFill>
                    <a:schemeClr val="tx1"/>
                  </a:solidFill>
                  <a:latin typeface="Arial" charset="0"/>
                </a:rPr>
                <a:t>2</a:t>
              </a:r>
              <a:endParaRPr lang="en-US" sz="1800" b="1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2380" y="2520"/>
              <a:ext cx="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Arial" charset="0"/>
                </a:rPr>
                <a:t>Die Area</a:t>
              </a:r>
            </a:p>
          </p:txBody>
        </p:sp>
        <p:sp>
          <p:nvSpPr>
            <p:cNvPr id="57353" name="Text Box 9"/>
            <p:cNvSpPr txBox="1">
              <a:spLocks noChangeArrowheads="1"/>
            </p:cNvSpPr>
            <p:nvPr/>
          </p:nvSpPr>
          <p:spPr bwMode="auto">
            <a:xfrm>
              <a:off x="589" y="2377"/>
              <a:ext cx="14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  <a:latin typeface="Arial" charset="0"/>
                </a:rPr>
                <a:t>Dies per Wafer  = </a:t>
              </a:r>
            </a:p>
          </p:txBody>
        </p: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>
              <a:off x="4011" y="2510"/>
              <a:ext cx="148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5" name="Text Box 11"/>
            <p:cNvSpPr txBox="1">
              <a:spLocks noChangeArrowheads="1"/>
            </p:cNvSpPr>
            <p:nvPr/>
          </p:nvSpPr>
          <p:spPr bwMode="auto">
            <a:xfrm>
              <a:off x="4011" y="2265"/>
              <a:ext cx="1530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0000"/>
                </a:spcBef>
                <a:buClr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latin typeface="Symbol" pitchFamily="18" charset="2"/>
                </a:rPr>
                <a:t>p</a:t>
              </a:r>
              <a:r>
                <a:rPr lang="en-US" b="1">
                  <a:solidFill>
                    <a:schemeClr val="tx1"/>
                  </a:solidFill>
                  <a:latin typeface="Arial" charset="0"/>
                </a:rPr>
                <a:t> </a:t>
              </a:r>
              <a:r>
                <a:rPr lang="en-US" sz="1800" b="1">
                  <a:solidFill>
                    <a:schemeClr val="tx1"/>
                  </a:solidFill>
                  <a:latin typeface="Arial" charset="0"/>
                </a:rPr>
                <a:t>( Wafer_diameter )</a:t>
              </a:r>
            </a:p>
          </p:txBody>
        </p:sp>
        <p:sp>
          <p:nvSpPr>
            <p:cNvPr id="57356" name="Text Box 12"/>
            <p:cNvSpPr txBox="1">
              <a:spLocks noChangeArrowheads="1"/>
            </p:cNvSpPr>
            <p:nvPr/>
          </p:nvSpPr>
          <p:spPr bwMode="auto">
            <a:xfrm>
              <a:off x="4288" y="2560"/>
              <a:ext cx="9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Arial" charset="0"/>
                </a:rPr>
                <a:t>2 * Die Area</a:t>
              </a:r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 flipV="1">
              <a:off x="3727" y="2507"/>
              <a:ext cx="16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AutoShape 14"/>
            <p:cNvSpPr>
              <a:spLocks noChangeArrowheads="1"/>
            </p:cNvSpPr>
            <p:nvPr/>
          </p:nvSpPr>
          <p:spPr bwMode="auto">
            <a:xfrm>
              <a:off x="4249" y="2579"/>
              <a:ext cx="955" cy="215"/>
            </a:xfrm>
            <a:prstGeom prst="bracketPair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9" name="Group 15"/>
            <p:cNvGrpSpPr>
              <a:grpSpLocks/>
            </p:cNvGrpSpPr>
            <p:nvPr/>
          </p:nvGrpSpPr>
          <p:grpSpPr bwMode="auto">
            <a:xfrm>
              <a:off x="5204" y="2463"/>
              <a:ext cx="165" cy="259"/>
              <a:chOff x="4222" y="2560"/>
              <a:chExt cx="165" cy="259"/>
            </a:xfrm>
          </p:grpSpPr>
          <p:sp>
            <p:nvSpPr>
              <p:cNvPr id="57360" name="Text Box 16"/>
              <p:cNvSpPr txBox="1">
                <a:spLocks noChangeArrowheads="1"/>
              </p:cNvSpPr>
              <p:nvPr/>
            </p:nvSpPr>
            <p:spPr bwMode="auto">
              <a:xfrm>
                <a:off x="4223" y="2560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762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5pPr>
                <a:lvl6pPr marL="2514600" indent="-228600"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6pPr>
                <a:lvl7pPr marL="2971800" indent="-228600"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7pPr>
                <a:lvl8pPr marL="3429000" indent="-228600"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8pPr>
                <a:lvl9pPr marL="3886200" indent="-228600"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200" b="1" i="1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7361" name="Text Box 17"/>
              <p:cNvSpPr txBox="1">
                <a:spLocks noChangeArrowheads="1"/>
              </p:cNvSpPr>
              <p:nvPr/>
            </p:nvSpPr>
            <p:spPr bwMode="auto">
              <a:xfrm>
                <a:off x="4222" y="2646"/>
                <a:ext cx="164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76200" cmpd="tri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1pPr>
                <a:lvl2pPr marL="742950" indent="-285750"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2pPr>
                <a:lvl3pPr marL="11430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3pPr>
                <a:lvl4pPr marL="16002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4pPr>
                <a:lvl5pPr marL="2057400" indent="-228600"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5pPr>
                <a:lvl6pPr marL="2514600" indent="-228600"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6pPr>
                <a:lvl7pPr marL="2971800" indent="-228600"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7pPr>
                <a:lvl8pPr marL="3429000" indent="-228600"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8pPr>
                <a:lvl9pPr marL="3886200" indent="-228600"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400">
                    <a:solidFill>
                      <a:schemeClr val="bg1"/>
                    </a:solidFill>
                    <a:latin typeface="Times New Roman" pitchFamily="18" charset="0"/>
                    <a:ea typeface="SimSun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sz="1200" b="1" i="1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7362" name="Line 18"/>
              <p:cNvSpPr>
                <a:spLocks noChangeShapeType="1"/>
              </p:cNvSpPr>
              <p:nvPr/>
            </p:nvSpPr>
            <p:spPr bwMode="auto">
              <a:xfrm flipV="1">
                <a:off x="4247" y="2694"/>
                <a:ext cx="106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1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85800" y="2895600"/>
            <a:ext cx="7681913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tri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Where </a:t>
            </a:r>
            <a:r>
              <a:rPr lang="en-US" sz="1800" b="1">
                <a:solidFill>
                  <a:schemeClr val="tx1"/>
                </a:solidFill>
                <a:latin typeface="Symbol" pitchFamily="18" charset="2"/>
              </a:rPr>
              <a:t>a</a:t>
            </a:r>
            <a:r>
              <a:rPr lang="en-US" sz="1800" b="1">
                <a:solidFill>
                  <a:schemeClr val="tx1"/>
                </a:solidFill>
                <a:latin typeface="Arial" charset="0"/>
              </a:rPr>
              <a:t> is a parameter inversely proportional to the number of mask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Levels, which is a measure of the manufacturing complexity.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For today’s CMOS process, good estimate is </a:t>
            </a:r>
            <a:r>
              <a:rPr lang="en-US" sz="1800" b="1">
                <a:solidFill>
                  <a:schemeClr val="tx1"/>
                </a:solidFill>
                <a:latin typeface="Symbol" pitchFamily="18" charset="2"/>
              </a:rPr>
              <a:t>a </a:t>
            </a:r>
            <a:r>
              <a:rPr lang="en-US" sz="1800" b="1">
                <a:solidFill>
                  <a:schemeClr val="tx1"/>
                </a:solidFill>
                <a:latin typeface="Arial" charset="0"/>
              </a:rPr>
              <a:t>= 3.0-4.0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457200" y="838200"/>
            <a:ext cx="8305800" cy="1793875"/>
            <a:chOff x="384" y="768"/>
            <a:chExt cx="5232" cy="1130"/>
          </a:xfrm>
        </p:grpSpPr>
        <p:sp>
          <p:nvSpPr>
            <p:cNvPr id="58449" name="Rectangle 5"/>
            <p:cNvSpPr>
              <a:spLocks noChangeArrowheads="1"/>
            </p:cNvSpPr>
            <p:nvPr/>
          </p:nvSpPr>
          <p:spPr bwMode="auto">
            <a:xfrm>
              <a:off x="384" y="816"/>
              <a:ext cx="5232" cy="108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0" name="Line 6"/>
            <p:cNvSpPr>
              <a:spLocks noChangeShapeType="1"/>
            </p:cNvSpPr>
            <p:nvPr/>
          </p:nvSpPr>
          <p:spPr bwMode="auto">
            <a:xfrm flipV="1">
              <a:off x="3024" y="1296"/>
              <a:ext cx="23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51" name="Text Box 7"/>
            <p:cNvSpPr txBox="1">
              <a:spLocks noChangeArrowheads="1"/>
            </p:cNvSpPr>
            <p:nvPr/>
          </p:nvSpPr>
          <p:spPr bwMode="auto">
            <a:xfrm>
              <a:off x="1344" y="1152"/>
              <a:ext cx="1104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000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Arial" charset="0"/>
                </a:rPr>
                <a:t>Wafer Yield   *</a:t>
              </a:r>
              <a:r>
                <a:rPr lang="en-US" b="1">
                  <a:solidFill>
                    <a:schemeClr val="tx1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58452" name="Text Box 8"/>
            <p:cNvSpPr txBox="1">
              <a:spLocks noChangeArrowheads="1"/>
            </p:cNvSpPr>
            <p:nvPr/>
          </p:nvSpPr>
          <p:spPr bwMode="auto">
            <a:xfrm>
              <a:off x="485" y="1187"/>
              <a:ext cx="9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762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  <a:latin typeface="Arial" charset="0"/>
                </a:rPr>
                <a:t>Die Yield = </a:t>
              </a:r>
            </a:p>
          </p:txBody>
        </p:sp>
        <p:sp>
          <p:nvSpPr>
            <p:cNvPr id="58453" name="Rectangle 9"/>
            <p:cNvSpPr>
              <a:spLocks noChangeArrowheads="1"/>
            </p:cNvSpPr>
            <p:nvPr/>
          </p:nvSpPr>
          <p:spPr bwMode="auto">
            <a:xfrm>
              <a:off x="2976" y="1056"/>
              <a:ext cx="23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Arial" charset="0"/>
                </a:rPr>
                <a:t>Defects per unit area  *  Die_Area</a:t>
              </a:r>
              <a:endParaRPr lang="en-US" sz="2000" b="1">
                <a:solidFill>
                  <a:schemeClr val="tx1"/>
                </a:solidFill>
                <a:latin typeface="Symbol" pitchFamily="18" charset="2"/>
              </a:endParaRPr>
            </a:p>
          </p:txBody>
        </p:sp>
        <p:sp>
          <p:nvSpPr>
            <p:cNvPr id="58454" name="Rectangle 10"/>
            <p:cNvSpPr>
              <a:spLocks noChangeArrowheads="1"/>
            </p:cNvSpPr>
            <p:nvPr/>
          </p:nvSpPr>
          <p:spPr bwMode="auto">
            <a:xfrm>
              <a:off x="3571" y="1400"/>
              <a:ext cx="215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  <a:latin typeface="Symbol" pitchFamily="18" charset="2"/>
                </a:rPr>
                <a:t>a</a:t>
              </a:r>
            </a:p>
          </p:txBody>
        </p:sp>
        <p:sp>
          <p:nvSpPr>
            <p:cNvPr id="58455" name="AutoShape 11"/>
            <p:cNvSpPr>
              <a:spLocks noChangeArrowheads="1"/>
            </p:cNvSpPr>
            <p:nvPr/>
          </p:nvSpPr>
          <p:spPr bwMode="auto">
            <a:xfrm>
              <a:off x="2592" y="912"/>
              <a:ext cx="2880" cy="834"/>
            </a:xfrm>
            <a:prstGeom prst="bracketPair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6" name="Rectangle 12"/>
            <p:cNvSpPr>
              <a:spLocks noChangeArrowheads="1"/>
            </p:cNvSpPr>
            <p:nvPr/>
          </p:nvSpPr>
          <p:spPr bwMode="auto">
            <a:xfrm>
              <a:off x="5280" y="768"/>
              <a:ext cx="297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 cmpd="tri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lang="en-US" sz="1400" b="1">
                  <a:solidFill>
                    <a:schemeClr val="tx1"/>
                  </a:solidFill>
                  <a:latin typeface="Symbol" pitchFamily="18" charset="2"/>
                </a:rPr>
                <a:t>- a</a:t>
              </a:r>
            </a:p>
          </p:txBody>
        </p:sp>
        <p:sp>
          <p:nvSpPr>
            <p:cNvPr id="297997" name="Text Box 13"/>
            <p:cNvSpPr txBox="1">
              <a:spLocks noChangeArrowheads="1"/>
            </p:cNvSpPr>
            <p:nvPr/>
          </p:nvSpPr>
          <p:spPr bwMode="auto">
            <a:xfrm>
              <a:off x="2496" y="1152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1+</a:t>
              </a:r>
            </a:p>
          </p:txBody>
        </p:sp>
      </p:grpSp>
      <p:grpSp>
        <p:nvGrpSpPr>
          <p:cNvPr id="297998" name="Group 14"/>
          <p:cNvGrpSpPr>
            <a:grpSpLocks/>
          </p:cNvGrpSpPr>
          <p:nvPr/>
        </p:nvGrpSpPr>
        <p:grpSpPr bwMode="auto">
          <a:xfrm>
            <a:off x="1447800" y="4038600"/>
            <a:ext cx="3417888" cy="1511300"/>
            <a:chOff x="1008" y="2400"/>
            <a:chExt cx="2332" cy="952"/>
          </a:xfrm>
        </p:grpSpPr>
        <p:sp>
          <p:nvSpPr>
            <p:cNvPr id="58406" name="Oval 15"/>
            <p:cNvSpPr>
              <a:spLocks noChangeArrowheads="1"/>
            </p:cNvSpPr>
            <p:nvPr/>
          </p:nvSpPr>
          <p:spPr bwMode="auto">
            <a:xfrm>
              <a:off x="2308" y="2400"/>
              <a:ext cx="980" cy="95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7" name="Rectangle 16"/>
            <p:cNvSpPr>
              <a:spLocks noChangeArrowheads="1"/>
            </p:cNvSpPr>
            <p:nvPr/>
          </p:nvSpPr>
          <p:spPr bwMode="auto">
            <a:xfrm>
              <a:off x="2724" y="2592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8" name="Rectangle 17"/>
            <p:cNvSpPr>
              <a:spLocks noChangeArrowheads="1"/>
            </p:cNvSpPr>
            <p:nvPr/>
          </p:nvSpPr>
          <p:spPr bwMode="auto">
            <a:xfrm>
              <a:off x="2932" y="2592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9" name="Rectangle 18"/>
            <p:cNvSpPr>
              <a:spLocks noChangeArrowheads="1"/>
            </p:cNvSpPr>
            <p:nvPr/>
          </p:nvSpPr>
          <p:spPr bwMode="auto">
            <a:xfrm>
              <a:off x="2308" y="2592"/>
              <a:ext cx="200" cy="18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0" name="Rectangle 19"/>
            <p:cNvSpPr>
              <a:spLocks noChangeArrowheads="1"/>
            </p:cNvSpPr>
            <p:nvPr/>
          </p:nvSpPr>
          <p:spPr bwMode="auto">
            <a:xfrm>
              <a:off x="2516" y="2592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1" name="Rectangle 20"/>
            <p:cNvSpPr>
              <a:spLocks noChangeArrowheads="1"/>
            </p:cNvSpPr>
            <p:nvPr/>
          </p:nvSpPr>
          <p:spPr bwMode="auto">
            <a:xfrm>
              <a:off x="3140" y="2592"/>
              <a:ext cx="200" cy="18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2" name="Rectangle 21"/>
            <p:cNvSpPr>
              <a:spLocks noChangeArrowheads="1"/>
            </p:cNvSpPr>
            <p:nvPr/>
          </p:nvSpPr>
          <p:spPr bwMode="auto">
            <a:xfrm>
              <a:off x="2724" y="2784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3" name="Rectangle 22"/>
            <p:cNvSpPr>
              <a:spLocks noChangeArrowheads="1"/>
            </p:cNvSpPr>
            <p:nvPr/>
          </p:nvSpPr>
          <p:spPr bwMode="auto">
            <a:xfrm>
              <a:off x="2932" y="2784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4" name="Rectangle 23"/>
            <p:cNvSpPr>
              <a:spLocks noChangeArrowheads="1"/>
            </p:cNvSpPr>
            <p:nvPr/>
          </p:nvSpPr>
          <p:spPr bwMode="auto">
            <a:xfrm>
              <a:off x="2308" y="2784"/>
              <a:ext cx="200" cy="18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5" name="Rectangle 24"/>
            <p:cNvSpPr>
              <a:spLocks noChangeArrowheads="1"/>
            </p:cNvSpPr>
            <p:nvPr/>
          </p:nvSpPr>
          <p:spPr bwMode="auto">
            <a:xfrm>
              <a:off x="2516" y="2784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6" name="Rectangle 25"/>
            <p:cNvSpPr>
              <a:spLocks noChangeArrowheads="1"/>
            </p:cNvSpPr>
            <p:nvPr/>
          </p:nvSpPr>
          <p:spPr bwMode="auto">
            <a:xfrm>
              <a:off x="3140" y="2784"/>
              <a:ext cx="200" cy="18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7" name="Rectangle 26"/>
            <p:cNvSpPr>
              <a:spLocks noChangeArrowheads="1"/>
            </p:cNvSpPr>
            <p:nvPr/>
          </p:nvSpPr>
          <p:spPr bwMode="auto">
            <a:xfrm>
              <a:off x="2724" y="2976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8" name="Rectangle 27"/>
            <p:cNvSpPr>
              <a:spLocks noChangeArrowheads="1"/>
            </p:cNvSpPr>
            <p:nvPr/>
          </p:nvSpPr>
          <p:spPr bwMode="auto">
            <a:xfrm>
              <a:off x="2932" y="2976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9" name="Rectangle 28"/>
            <p:cNvSpPr>
              <a:spLocks noChangeArrowheads="1"/>
            </p:cNvSpPr>
            <p:nvPr/>
          </p:nvSpPr>
          <p:spPr bwMode="auto">
            <a:xfrm>
              <a:off x="2308" y="2976"/>
              <a:ext cx="200" cy="18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0" name="Rectangle 29"/>
            <p:cNvSpPr>
              <a:spLocks noChangeArrowheads="1"/>
            </p:cNvSpPr>
            <p:nvPr/>
          </p:nvSpPr>
          <p:spPr bwMode="auto">
            <a:xfrm>
              <a:off x="2516" y="2976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1" name="Rectangle 30"/>
            <p:cNvSpPr>
              <a:spLocks noChangeArrowheads="1"/>
            </p:cNvSpPr>
            <p:nvPr/>
          </p:nvSpPr>
          <p:spPr bwMode="auto">
            <a:xfrm>
              <a:off x="3140" y="2976"/>
              <a:ext cx="200" cy="18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2" name="Rectangle 31"/>
            <p:cNvSpPr>
              <a:spLocks noChangeArrowheads="1"/>
            </p:cNvSpPr>
            <p:nvPr/>
          </p:nvSpPr>
          <p:spPr bwMode="auto">
            <a:xfrm>
              <a:off x="2724" y="3168"/>
              <a:ext cx="200" cy="18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3" name="Rectangle 32"/>
            <p:cNvSpPr>
              <a:spLocks noChangeArrowheads="1"/>
            </p:cNvSpPr>
            <p:nvPr/>
          </p:nvSpPr>
          <p:spPr bwMode="auto">
            <a:xfrm>
              <a:off x="2932" y="3168"/>
              <a:ext cx="200" cy="18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4" name="Rectangle 33"/>
            <p:cNvSpPr>
              <a:spLocks noChangeArrowheads="1"/>
            </p:cNvSpPr>
            <p:nvPr/>
          </p:nvSpPr>
          <p:spPr bwMode="auto">
            <a:xfrm>
              <a:off x="2308" y="3168"/>
              <a:ext cx="200" cy="18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5" name="Rectangle 34"/>
            <p:cNvSpPr>
              <a:spLocks noChangeArrowheads="1"/>
            </p:cNvSpPr>
            <p:nvPr/>
          </p:nvSpPr>
          <p:spPr bwMode="auto">
            <a:xfrm>
              <a:off x="2516" y="3168"/>
              <a:ext cx="200" cy="18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6" name="Rectangle 35"/>
            <p:cNvSpPr>
              <a:spLocks noChangeArrowheads="1"/>
            </p:cNvSpPr>
            <p:nvPr/>
          </p:nvSpPr>
          <p:spPr bwMode="auto">
            <a:xfrm>
              <a:off x="3140" y="3168"/>
              <a:ext cx="200" cy="18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7" name="Rectangle 36"/>
            <p:cNvSpPr>
              <a:spLocks noChangeArrowheads="1"/>
            </p:cNvSpPr>
            <p:nvPr/>
          </p:nvSpPr>
          <p:spPr bwMode="auto">
            <a:xfrm>
              <a:off x="2724" y="2400"/>
              <a:ext cx="200" cy="18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8" name="Rectangle 37"/>
            <p:cNvSpPr>
              <a:spLocks noChangeArrowheads="1"/>
            </p:cNvSpPr>
            <p:nvPr/>
          </p:nvSpPr>
          <p:spPr bwMode="auto">
            <a:xfrm>
              <a:off x="2932" y="2400"/>
              <a:ext cx="200" cy="18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9" name="Rectangle 38"/>
            <p:cNvSpPr>
              <a:spLocks noChangeArrowheads="1"/>
            </p:cNvSpPr>
            <p:nvPr/>
          </p:nvSpPr>
          <p:spPr bwMode="auto">
            <a:xfrm>
              <a:off x="2308" y="2400"/>
              <a:ext cx="200" cy="18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0" name="Rectangle 39"/>
            <p:cNvSpPr>
              <a:spLocks noChangeArrowheads="1"/>
            </p:cNvSpPr>
            <p:nvPr/>
          </p:nvSpPr>
          <p:spPr bwMode="auto">
            <a:xfrm>
              <a:off x="2516" y="2400"/>
              <a:ext cx="200" cy="18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1" name="Rectangle 40"/>
            <p:cNvSpPr>
              <a:spLocks noChangeArrowheads="1"/>
            </p:cNvSpPr>
            <p:nvPr/>
          </p:nvSpPr>
          <p:spPr bwMode="auto">
            <a:xfrm>
              <a:off x="3140" y="2400"/>
              <a:ext cx="200" cy="18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2" name="Oval 41"/>
            <p:cNvSpPr>
              <a:spLocks noChangeArrowheads="1"/>
            </p:cNvSpPr>
            <p:nvPr/>
          </p:nvSpPr>
          <p:spPr bwMode="auto">
            <a:xfrm>
              <a:off x="1008" y="2400"/>
              <a:ext cx="980" cy="95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3" name="Rectangle 42"/>
            <p:cNvSpPr>
              <a:spLocks noChangeArrowheads="1"/>
            </p:cNvSpPr>
            <p:nvPr/>
          </p:nvSpPr>
          <p:spPr bwMode="auto">
            <a:xfrm>
              <a:off x="1528" y="2880"/>
              <a:ext cx="252" cy="232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4" name="Rectangle 43"/>
            <p:cNvSpPr>
              <a:spLocks noChangeArrowheads="1"/>
            </p:cNvSpPr>
            <p:nvPr/>
          </p:nvSpPr>
          <p:spPr bwMode="auto">
            <a:xfrm>
              <a:off x="1788" y="2880"/>
              <a:ext cx="252" cy="232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5" name="Rectangle 44"/>
            <p:cNvSpPr>
              <a:spLocks noChangeArrowheads="1"/>
            </p:cNvSpPr>
            <p:nvPr/>
          </p:nvSpPr>
          <p:spPr bwMode="auto">
            <a:xfrm>
              <a:off x="1008" y="2880"/>
              <a:ext cx="252" cy="232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6" name="Rectangle 45"/>
            <p:cNvSpPr>
              <a:spLocks noChangeArrowheads="1"/>
            </p:cNvSpPr>
            <p:nvPr/>
          </p:nvSpPr>
          <p:spPr bwMode="auto">
            <a:xfrm>
              <a:off x="1268" y="2880"/>
              <a:ext cx="252" cy="232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7" name="Rectangle 46"/>
            <p:cNvSpPr>
              <a:spLocks noChangeArrowheads="1"/>
            </p:cNvSpPr>
            <p:nvPr/>
          </p:nvSpPr>
          <p:spPr bwMode="auto">
            <a:xfrm>
              <a:off x="1528" y="3120"/>
              <a:ext cx="252" cy="232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8" name="Rectangle 47"/>
            <p:cNvSpPr>
              <a:spLocks noChangeArrowheads="1"/>
            </p:cNvSpPr>
            <p:nvPr/>
          </p:nvSpPr>
          <p:spPr bwMode="auto">
            <a:xfrm>
              <a:off x="1788" y="3120"/>
              <a:ext cx="252" cy="232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9" name="Rectangle 48"/>
            <p:cNvSpPr>
              <a:spLocks noChangeArrowheads="1"/>
            </p:cNvSpPr>
            <p:nvPr/>
          </p:nvSpPr>
          <p:spPr bwMode="auto">
            <a:xfrm>
              <a:off x="1008" y="3120"/>
              <a:ext cx="252" cy="232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0" name="Rectangle 49"/>
            <p:cNvSpPr>
              <a:spLocks noChangeArrowheads="1"/>
            </p:cNvSpPr>
            <p:nvPr/>
          </p:nvSpPr>
          <p:spPr bwMode="auto">
            <a:xfrm>
              <a:off x="1268" y="3120"/>
              <a:ext cx="252" cy="232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1" name="Rectangle 50"/>
            <p:cNvSpPr>
              <a:spLocks noChangeArrowheads="1"/>
            </p:cNvSpPr>
            <p:nvPr/>
          </p:nvSpPr>
          <p:spPr bwMode="auto">
            <a:xfrm>
              <a:off x="1528" y="2400"/>
              <a:ext cx="252" cy="232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2" name="Rectangle 51"/>
            <p:cNvSpPr>
              <a:spLocks noChangeArrowheads="1"/>
            </p:cNvSpPr>
            <p:nvPr/>
          </p:nvSpPr>
          <p:spPr bwMode="auto">
            <a:xfrm>
              <a:off x="1788" y="2400"/>
              <a:ext cx="252" cy="232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3" name="Rectangle 52"/>
            <p:cNvSpPr>
              <a:spLocks noChangeArrowheads="1"/>
            </p:cNvSpPr>
            <p:nvPr/>
          </p:nvSpPr>
          <p:spPr bwMode="auto">
            <a:xfrm>
              <a:off x="1008" y="2400"/>
              <a:ext cx="252" cy="232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4" name="Rectangle 53"/>
            <p:cNvSpPr>
              <a:spLocks noChangeArrowheads="1"/>
            </p:cNvSpPr>
            <p:nvPr/>
          </p:nvSpPr>
          <p:spPr bwMode="auto">
            <a:xfrm>
              <a:off x="1268" y="2400"/>
              <a:ext cx="252" cy="232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5" name="Rectangle 54"/>
            <p:cNvSpPr>
              <a:spLocks noChangeArrowheads="1"/>
            </p:cNvSpPr>
            <p:nvPr/>
          </p:nvSpPr>
          <p:spPr bwMode="auto">
            <a:xfrm>
              <a:off x="1528" y="2640"/>
              <a:ext cx="252" cy="232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6" name="Rectangle 55"/>
            <p:cNvSpPr>
              <a:spLocks noChangeArrowheads="1"/>
            </p:cNvSpPr>
            <p:nvPr/>
          </p:nvSpPr>
          <p:spPr bwMode="auto">
            <a:xfrm>
              <a:off x="1788" y="2640"/>
              <a:ext cx="252" cy="232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7" name="Rectangle 56"/>
            <p:cNvSpPr>
              <a:spLocks noChangeArrowheads="1"/>
            </p:cNvSpPr>
            <p:nvPr/>
          </p:nvSpPr>
          <p:spPr bwMode="auto">
            <a:xfrm>
              <a:off x="1008" y="2640"/>
              <a:ext cx="252" cy="232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8" name="Rectangle 57"/>
            <p:cNvSpPr>
              <a:spLocks noChangeArrowheads="1"/>
            </p:cNvSpPr>
            <p:nvPr/>
          </p:nvSpPr>
          <p:spPr bwMode="auto">
            <a:xfrm>
              <a:off x="1268" y="2640"/>
              <a:ext cx="252" cy="232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8042" name="Group 58"/>
          <p:cNvGrpSpPr>
            <a:grpSpLocks/>
          </p:cNvGrpSpPr>
          <p:nvPr/>
        </p:nvGrpSpPr>
        <p:grpSpPr bwMode="auto">
          <a:xfrm>
            <a:off x="5105400" y="4038600"/>
            <a:ext cx="3036888" cy="1511300"/>
            <a:chOff x="3504" y="2400"/>
            <a:chExt cx="2072" cy="952"/>
          </a:xfrm>
        </p:grpSpPr>
        <p:sp>
          <p:nvSpPr>
            <p:cNvPr id="58375" name="Oval 59"/>
            <p:cNvSpPr>
              <a:spLocks noChangeArrowheads="1"/>
            </p:cNvSpPr>
            <p:nvPr/>
          </p:nvSpPr>
          <p:spPr bwMode="auto">
            <a:xfrm>
              <a:off x="3504" y="2400"/>
              <a:ext cx="980" cy="952"/>
            </a:xfrm>
            <a:prstGeom prst="ellips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6" name="Oval 60"/>
            <p:cNvSpPr>
              <a:spLocks noChangeArrowheads="1"/>
            </p:cNvSpPr>
            <p:nvPr/>
          </p:nvSpPr>
          <p:spPr bwMode="auto">
            <a:xfrm>
              <a:off x="4596" y="2400"/>
              <a:ext cx="980" cy="952"/>
            </a:xfrm>
            <a:prstGeom prst="ellips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7" name="Oval 61"/>
            <p:cNvSpPr>
              <a:spLocks noChangeArrowheads="1"/>
            </p:cNvSpPr>
            <p:nvPr/>
          </p:nvSpPr>
          <p:spPr bwMode="auto">
            <a:xfrm>
              <a:off x="3504" y="2400"/>
              <a:ext cx="980" cy="95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Oval 62"/>
            <p:cNvSpPr>
              <a:spLocks noChangeArrowheads="1"/>
            </p:cNvSpPr>
            <p:nvPr/>
          </p:nvSpPr>
          <p:spPr bwMode="auto">
            <a:xfrm>
              <a:off x="4596" y="2400"/>
              <a:ext cx="980" cy="95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Rectangle 63"/>
            <p:cNvSpPr>
              <a:spLocks noChangeArrowheads="1"/>
            </p:cNvSpPr>
            <p:nvPr/>
          </p:nvSpPr>
          <p:spPr bwMode="auto">
            <a:xfrm>
              <a:off x="4024" y="2880"/>
              <a:ext cx="252" cy="232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0" name="Rectangle 64"/>
            <p:cNvSpPr>
              <a:spLocks noChangeArrowheads="1"/>
            </p:cNvSpPr>
            <p:nvPr/>
          </p:nvSpPr>
          <p:spPr bwMode="auto">
            <a:xfrm>
              <a:off x="3764" y="2880"/>
              <a:ext cx="252" cy="232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1" name="Rectangle 65"/>
            <p:cNvSpPr>
              <a:spLocks noChangeArrowheads="1"/>
            </p:cNvSpPr>
            <p:nvPr/>
          </p:nvSpPr>
          <p:spPr bwMode="auto">
            <a:xfrm>
              <a:off x="4024" y="2640"/>
              <a:ext cx="252" cy="232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2" name="Rectangle 66"/>
            <p:cNvSpPr>
              <a:spLocks noChangeArrowheads="1"/>
            </p:cNvSpPr>
            <p:nvPr/>
          </p:nvSpPr>
          <p:spPr bwMode="auto">
            <a:xfrm>
              <a:off x="3764" y="2640"/>
              <a:ext cx="252" cy="232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AutoShape 67"/>
            <p:cNvSpPr>
              <a:spLocks noChangeArrowheads="1"/>
            </p:cNvSpPr>
            <p:nvPr/>
          </p:nvSpPr>
          <p:spPr bwMode="auto">
            <a:xfrm>
              <a:off x="3764" y="3024"/>
              <a:ext cx="96" cy="40"/>
            </a:xfrm>
            <a:prstGeom prst="star16">
              <a:avLst>
                <a:gd name="adj" fmla="val 37500"/>
              </a:avLst>
            </a:prstGeom>
            <a:solidFill>
              <a:srgbClr val="0000CC"/>
            </a:solidFill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4" name="AutoShape 68"/>
            <p:cNvSpPr>
              <a:spLocks noChangeArrowheads="1"/>
            </p:cNvSpPr>
            <p:nvPr/>
          </p:nvSpPr>
          <p:spPr bwMode="auto">
            <a:xfrm>
              <a:off x="3920" y="3216"/>
              <a:ext cx="96" cy="40"/>
            </a:xfrm>
            <a:prstGeom prst="star16">
              <a:avLst>
                <a:gd name="adj" fmla="val 37500"/>
              </a:avLst>
            </a:prstGeom>
            <a:solidFill>
              <a:srgbClr val="0000CC"/>
            </a:solidFill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AutoShape 69"/>
            <p:cNvSpPr>
              <a:spLocks noChangeArrowheads="1"/>
            </p:cNvSpPr>
            <p:nvPr/>
          </p:nvSpPr>
          <p:spPr bwMode="auto">
            <a:xfrm>
              <a:off x="3556" y="2832"/>
              <a:ext cx="96" cy="40"/>
            </a:xfrm>
            <a:prstGeom prst="star16">
              <a:avLst>
                <a:gd name="adj" fmla="val 37500"/>
              </a:avLst>
            </a:prstGeom>
            <a:solidFill>
              <a:srgbClr val="0000CC"/>
            </a:solidFill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6" name="AutoShape 70"/>
            <p:cNvSpPr>
              <a:spLocks noChangeArrowheads="1"/>
            </p:cNvSpPr>
            <p:nvPr/>
          </p:nvSpPr>
          <p:spPr bwMode="auto">
            <a:xfrm>
              <a:off x="3764" y="2688"/>
              <a:ext cx="96" cy="40"/>
            </a:xfrm>
            <a:prstGeom prst="star16">
              <a:avLst>
                <a:gd name="adj" fmla="val 37500"/>
              </a:avLst>
            </a:prstGeom>
            <a:solidFill>
              <a:srgbClr val="0000CC"/>
            </a:solidFill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7" name="AutoShape 71"/>
            <p:cNvSpPr>
              <a:spLocks noChangeArrowheads="1"/>
            </p:cNvSpPr>
            <p:nvPr/>
          </p:nvSpPr>
          <p:spPr bwMode="auto">
            <a:xfrm>
              <a:off x="3972" y="2496"/>
              <a:ext cx="96" cy="40"/>
            </a:xfrm>
            <a:prstGeom prst="star16">
              <a:avLst>
                <a:gd name="adj" fmla="val 37500"/>
              </a:avLst>
            </a:prstGeom>
            <a:solidFill>
              <a:srgbClr val="0000CC"/>
            </a:solidFill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8" name="AutoShape 72"/>
            <p:cNvSpPr>
              <a:spLocks noChangeArrowheads="1"/>
            </p:cNvSpPr>
            <p:nvPr/>
          </p:nvSpPr>
          <p:spPr bwMode="auto">
            <a:xfrm>
              <a:off x="4128" y="2784"/>
              <a:ext cx="96" cy="40"/>
            </a:xfrm>
            <a:prstGeom prst="star16">
              <a:avLst>
                <a:gd name="adj" fmla="val 37500"/>
              </a:avLst>
            </a:prstGeom>
            <a:solidFill>
              <a:srgbClr val="0000CC"/>
            </a:solidFill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9" name="AutoShape 73"/>
            <p:cNvSpPr>
              <a:spLocks noChangeArrowheads="1"/>
            </p:cNvSpPr>
            <p:nvPr/>
          </p:nvSpPr>
          <p:spPr bwMode="auto">
            <a:xfrm>
              <a:off x="4024" y="2832"/>
              <a:ext cx="96" cy="40"/>
            </a:xfrm>
            <a:prstGeom prst="star16">
              <a:avLst>
                <a:gd name="adj" fmla="val 37500"/>
              </a:avLst>
            </a:prstGeom>
            <a:solidFill>
              <a:srgbClr val="0000CC"/>
            </a:solidFill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0" name="Rectangle 74"/>
            <p:cNvSpPr>
              <a:spLocks noChangeArrowheads="1"/>
            </p:cNvSpPr>
            <p:nvPr/>
          </p:nvSpPr>
          <p:spPr bwMode="auto">
            <a:xfrm>
              <a:off x="5012" y="2592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1" name="Rectangle 75"/>
            <p:cNvSpPr>
              <a:spLocks noChangeArrowheads="1"/>
            </p:cNvSpPr>
            <p:nvPr/>
          </p:nvSpPr>
          <p:spPr bwMode="auto">
            <a:xfrm>
              <a:off x="5220" y="2592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2" name="Rectangle 76"/>
            <p:cNvSpPr>
              <a:spLocks noChangeArrowheads="1"/>
            </p:cNvSpPr>
            <p:nvPr/>
          </p:nvSpPr>
          <p:spPr bwMode="auto">
            <a:xfrm>
              <a:off x="4804" y="2592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3" name="Rectangle 77"/>
            <p:cNvSpPr>
              <a:spLocks noChangeArrowheads="1"/>
            </p:cNvSpPr>
            <p:nvPr/>
          </p:nvSpPr>
          <p:spPr bwMode="auto">
            <a:xfrm>
              <a:off x="5012" y="2784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4" name="Rectangle 78"/>
            <p:cNvSpPr>
              <a:spLocks noChangeArrowheads="1"/>
            </p:cNvSpPr>
            <p:nvPr/>
          </p:nvSpPr>
          <p:spPr bwMode="auto">
            <a:xfrm>
              <a:off x="5220" y="2784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5" name="Rectangle 79"/>
            <p:cNvSpPr>
              <a:spLocks noChangeArrowheads="1"/>
            </p:cNvSpPr>
            <p:nvPr/>
          </p:nvSpPr>
          <p:spPr bwMode="auto">
            <a:xfrm>
              <a:off x="4804" y="2784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6" name="Rectangle 80"/>
            <p:cNvSpPr>
              <a:spLocks noChangeArrowheads="1"/>
            </p:cNvSpPr>
            <p:nvPr/>
          </p:nvSpPr>
          <p:spPr bwMode="auto">
            <a:xfrm>
              <a:off x="5012" y="2976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7" name="Rectangle 81"/>
            <p:cNvSpPr>
              <a:spLocks noChangeArrowheads="1"/>
            </p:cNvSpPr>
            <p:nvPr/>
          </p:nvSpPr>
          <p:spPr bwMode="auto">
            <a:xfrm>
              <a:off x="5220" y="2976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8" name="Rectangle 82"/>
            <p:cNvSpPr>
              <a:spLocks noChangeArrowheads="1"/>
            </p:cNvSpPr>
            <p:nvPr/>
          </p:nvSpPr>
          <p:spPr bwMode="auto">
            <a:xfrm>
              <a:off x="4804" y="2976"/>
              <a:ext cx="200" cy="184"/>
            </a:xfrm>
            <a:prstGeom prst="rect">
              <a:avLst/>
            </a:prstGeom>
            <a:solidFill>
              <a:srgbClr val="FF0066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9" name="AutoShape 83"/>
            <p:cNvSpPr>
              <a:spLocks noChangeArrowheads="1"/>
            </p:cNvSpPr>
            <p:nvPr/>
          </p:nvSpPr>
          <p:spPr bwMode="auto">
            <a:xfrm>
              <a:off x="4856" y="3024"/>
              <a:ext cx="96" cy="40"/>
            </a:xfrm>
            <a:prstGeom prst="star16">
              <a:avLst>
                <a:gd name="adj" fmla="val 37500"/>
              </a:avLst>
            </a:prstGeom>
            <a:solidFill>
              <a:srgbClr val="0000CC"/>
            </a:solidFill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0" name="AutoShape 84"/>
            <p:cNvSpPr>
              <a:spLocks noChangeArrowheads="1"/>
            </p:cNvSpPr>
            <p:nvPr/>
          </p:nvSpPr>
          <p:spPr bwMode="auto">
            <a:xfrm>
              <a:off x="5012" y="3216"/>
              <a:ext cx="96" cy="40"/>
            </a:xfrm>
            <a:prstGeom prst="star16">
              <a:avLst>
                <a:gd name="adj" fmla="val 37500"/>
              </a:avLst>
            </a:prstGeom>
            <a:solidFill>
              <a:srgbClr val="0000CC"/>
            </a:solidFill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1" name="AutoShape 85"/>
            <p:cNvSpPr>
              <a:spLocks noChangeArrowheads="1"/>
            </p:cNvSpPr>
            <p:nvPr/>
          </p:nvSpPr>
          <p:spPr bwMode="auto">
            <a:xfrm>
              <a:off x="4648" y="2832"/>
              <a:ext cx="96" cy="40"/>
            </a:xfrm>
            <a:prstGeom prst="star16">
              <a:avLst>
                <a:gd name="adj" fmla="val 37500"/>
              </a:avLst>
            </a:prstGeom>
            <a:solidFill>
              <a:srgbClr val="0000CC"/>
            </a:solidFill>
            <a:ln w="28575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2" name="AutoShape 86"/>
            <p:cNvSpPr>
              <a:spLocks noChangeArrowheads="1"/>
            </p:cNvSpPr>
            <p:nvPr/>
          </p:nvSpPr>
          <p:spPr bwMode="auto">
            <a:xfrm>
              <a:off x="4856" y="2688"/>
              <a:ext cx="96" cy="40"/>
            </a:xfrm>
            <a:prstGeom prst="star16">
              <a:avLst>
                <a:gd name="adj" fmla="val 37500"/>
              </a:avLst>
            </a:prstGeom>
            <a:solidFill>
              <a:srgbClr val="0000CC"/>
            </a:solidFill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3" name="AutoShape 87"/>
            <p:cNvSpPr>
              <a:spLocks noChangeArrowheads="1"/>
            </p:cNvSpPr>
            <p:nvPr/>
          </p:nvSpPr>
          <p:spPr bwMode="auto">
            <a:xfrm>
              <a:off x="5064" y="2496"/>
              <a:ext cx="96" cy="40"/>
            </a:xfrm>
            <a:prstGeom prst="star16">
              <a:avLst>
                <a:gd name="adj" fmla="val 37500"/>
              </a:avLst>
            </a:prstGeom>
            <a:solidFill>
              <a:srgbClr val="0000CC"/>
            </a:solidFill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4" name="AutoShape 88"/>
            <p:cNvSpPr>
              <a:spLocks noChangeArrowheads="1"/>
            </p:cNvSpPr>
            <p:nvPr/>
          </p:nvSpPr>
          <p:spPr bwMode="auto">
            <a:xfrm>
              <a:off x="5220" y="2784"/>
              <a:ext cx="96" cy="40"/>
            </a:xfrm>
            <a:prstGeom prst="star16">
              <a:avLst>
                <a:gd name="adj" fmla="val 37500"/>
              </a:avLst>
            </a:prstGeom>
            <a:solidFill>
              <a:srgbClr val="0000CC"/>
            </a:solidFill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5" name="AutoShape 89"/>
            <p:cNvSpPr>
              <a:spLocks noChangeArrowheads="1"/>
            </p:cNvSpPr>
            <p:nvPr/>
          </p:nvSpPr>
          <p:spPr bwMode="auto">
            <a:xfrm>
              <a:off x="5116" y="2832"/>
              <a:ext cx="96" cy="40"/>
            </a:xfrm>
            <a:prstGeom prst="star16">
              <a:avLst>
                <a:gd name="adj" fmla="val 37500"/>
              </a:avLst>
            </a:prstGeom>
            <a:solidFill>
              <a:srgbClr val="0000CC"/>
            </a:solidFill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91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76200"/>
            <a:ext cx="7848600" cy="762000"/>
          </a:xfrm>
          <a:noFill/>
          <a:extLst/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Integrated Circuit Costs</a:t>
            </a:r>
            <a:endParaRPr lang="en-US" altLang="ko-KR" b="1" i="1" dirty="0" smtClean="0">
              <a:solidFill>
                <a:schemeClr val="tx1">
                  <a:lumMod val="75000"/>
                  <a:lumOff val="25000"/>
                </a:schemeClr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51084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9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20000" cy="838200"/>
          </a:xfrm>
          <a:solidFill>
            <a:srgbClr val="00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en-US" altLang="ko-KR" sz="3600" b="1" smtClean="0">
                <a:solidFill>
                  <a:srgbClr val="FF3300"/>
                </a:solidFill>
                <a:ea typeface="Gulim" pitchFamily="34" charset="-127"/>
              </a:rPr>
              <a:t>Integrated Circuits Costs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703263" y="1981200"/>
            <a:ext cx="6840537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b="1" u="sng">
                <a:solidFill>
                  <a:srgbClr val="FF3300"/>
                </a:solidFill>
                <a:latin typeface="Arial" charset="0"/>
                <a:ea typeface="Dotum" pitchFamily="34" charset="-127"/>
              </a:rPr>
              <a:t>example :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                defect density : 0.8 per cm</a:t>
            </a:r>
            <a:r>
              <a:rPr kumimoji="1" lang="en-US" altLang="ko-KR" sz="1800" b="1" baseline="30000">
                <a:solidFill>
                  <a:schemeClr val="tx1"/>
                </a:solidFill>
                <a:latin typeface="Arial" charset="0"/>
                <a:ea typeface="Dotum" pitchFamily="34" charset="-127"/>
              </a:rPr>
              <a:t>2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chemeClr val="tx1"/>
                </a:solidFill>
                <a:latin typeface="Symbol" pitchFamily="18" charset="2"/>
                <a:ea typeface="Dotum" pitchFamily="34" charset="-127"/>
              </a:rPr>
              <a:t>                  a </a:t>
            </a: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= 3.0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1" lang="en-US" altLang="ko-KR" sz="1800" b="1">
              <a:solidFill>
                <a:schemeClr val="tx1"/>
              </a:solidFill>
              <a:latin typeface="Arial" charset="0"/>
              <a:ea typeface="Dotum" pitchFamily="34" charset="-127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	case 1: 1 cm x 1 cm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	             die yield = (1+(0.8x1)/3)</a:t>
            </a:r>
            <a:r>
              <a:rPr kumimoji="1" lang="en-US" altLang="ko-KR" sz="1800" b="1" baseline="30000">
                <a:solidFill>
                  <a:schemeClr val="tx1"/>
                </a:solidFill>
                <a:latin typeface="Arial" charset="0"/>
                <a:ea typeface="Dotum" pitchFamily="34" charset="-127"/>
              </a:rPr>
              <a:t>-3</a:t>
            </a: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  = 0.49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1" lang="en-US" altLang="ko-KR" sz="1800" b="1">
              <a:solidFill>
                <a:schemeClr val="tx1"/>
              </a:solidFill>
              <a:latin typeface="Arial" charset="0"/>
              <a:ea typeface="Dotum" pitchFamily="34" charset="-127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	case 2: 1.5 cm x 1.5 cm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	             die yield = (1+(0.8x2.25)/3)</a:t>
            </a:r>
            <a:r>
              <a:rPr kumimoji="1" lang="en-US" altLang="ko-KR" sz="1800" b="1" baseline="30000">
                <a:solidFill>
                  <a:schemeClr val="tx1"/>
                </a:solidFill>
                <a:latin typeface="Arial" charset="0"/>
                <a:ea typeface="Dotum" pitchFamily="34" charset="-127"/>
              </a:rPr>
              <a:t>-3</a:t>
            </a: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 = 0.24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1" lang="en-US" altLang="ko-KR" sz="1800" b="1">
              <a:solidFill>
                <a:schemeClr val="tx1"/>
              </a:solidFill>
              <a:latin typeface="Arial" charset="0"/>
              <a:ea typeface="Dotum" pitchFamily="34" charset="-127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20-cm-diameter wafer with 3-4 metal layers : $3500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					    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	case 1 : 132 good 1-cm</a:t>
            </a:r>
            <a:r>
              <a:rPr kumimoji="1" lang="en-US" altLang="ko-KR" sz="1800" b="1" baseline="30000">
                <a:solidFill>
                  <a:schemeClr val="tx1"/>
                </a:solidFill>
                <a:latin typeface="Arial" charset="0"/>
                <a:ea typeface="Dotum" pitchFamily="34" charset="-127"/>
              </a:rPr>
              <a:t>2</a:t>
            </a: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 dies, $27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	case 2 : 25 good 2.25-cm</a:t>
            </a:r>
            <a:r>
              <a:rPr kumimoji="1" lang="en-US" altLang="ko-KR" sz="1800" b="1" baseline="30000">
                <a:solidFill>
                  <a:schemeClr val="tx1"/>
                </a:solidFill>
                <a:latin typeface="Arial" charset="0"/>
                <a:ea typeface="Dotum" pitchFamily="34" charset="-127"/>
              </a:rPr>
              <a:t>2</a:t>
            </a: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 dies, $140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1" lang="en-US" altLang="ko-KR" sz="1800">
              <a:solidFill>
                <a:schemeClr val="tx1"/>
              </a:solidFill>
              <a:latin typeface="Arial" charset="0"/>
              <a:ea typeface="Dotum" pitchFamily="34" charset="-127"/>
            </a:endParaRP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1600200" y="1143000"/>
            <a:ext cx="653256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buClrTx/>
              <a:buSzTx/>
              <a:buFontTx/>
              <a:buNone/>
            </a:pPr>
            <a:r>
              <a:rPr kumimoji="1" lang="en-US" altLang="ko-KR" sz="2800" b="1">
                <a:solidFill>
                  <a:schemeClr val="accent2"/>
                </a:solidFill>
                <a:latin typeface="Arial" charset="0"/>
                <a:ea typeface="Dotum" pitchFamily="34" charset="-127"/>
              </a:rPr>
              <a:t>Die Cost goes roughly with (die area)</a:t>
            </a:r>
            <a:r>
              <a:rPr kumimoji="1" lang="en-US" altLang="ko-KR" sz="2800" b="1" baseline="30000">
                <a:solidFill>
                  <a:schemeClr val="accent2"/>
                </a:solidFill>
                <a:latin typeface="Arial" charset="0"/>
                <a:ea typeface="Dotum" pitchFamily="34" charset="-127"/>
              </a:rPr>
              <a:t>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7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 autoUpdateAnimBg="0"/>
      <p:bldP spid="300036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32713" cy="1065213"/>
          </a:xfrm>
        </p:spPr>
        <p:txBody>
          <a:bodyPr lIns="92075" tIns="46038" rIns="92075" bIns="46038">
            <a:normAutofit fontScale="92500" lnSpcReduction="20000"/>
          </a:bodyPr>
          <a:lstStyle/>
          <a:p>
            <a:pPr marL="342900" indent="-342900" defTabSz="914400">
              <a:buFont typeface="Times New Roman" pitchFamily="18" charset="0"/>
              <a:buNone/>
            </a:pPr>
            <a:r>
              <a:rPr lang="en-US" altLang="ko-KR" sz="2400" smtClean="0">
                <a:ea typeface="Gulim" pitchFamily="34" charset="-127"/>
              </a:rPr>
              <a:t>Die Test Cost  =   </a:t>
            </a:r>
            <a:r>
              <a:rPr lang="en-US" altLang="ko-KR" sz="2400" u="sng" smtClean="0">
                <a:ea typeface="Gulim" pitchFamily="34" charset="-127"/>
              </a:rPr>
              <a:t>Test equipment Cost  *   Ave. Test Time</a:t>
            </a:r>
          </a:p>
          <a:p>
            <a:pPr marL="342900" indent="-342900" defTabSz="914400">
              <a:buFont typeface="Times New Roman" pitchFamily="18" charset="0"/>
              <a:buNone/>
            </a:pPr>
            <a:r>
              <a:rPr lang="en-US" altLang="ko-KR" sz="2400" smtClean="0">
                <a:ea typeface="Gulim" pitchFamily="34" charset="-127"/>
              </a:rPr>
              <a:t>                                             Die Yield</a:t>
            </a:r>
          </a:p>
          <a:p>
            <a:pPr marL="342900" indent="-342900" defTabSz="914400">
              <a:buFont typeface="Times New Roman" pitchFamily="18" charset="0"/>
              <a:buNone/>
            </a:pPr>
            <a:r>
              <a:rPr lang="en-US" altLang="ko-KR" sz="2400" smtClean="0">
                <a:ea typeface="Gulim" pitchFamily="34" charset="-127"/>
              </a:rPr>
              <a:t>Packaging Cost:  depends on pins, heat dissipation, beauty, ...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1066800"/>
          </a:xfrm>
          <a:noFill/>
          <a:extLst/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Gulim" pitchFamily="34" charset="-127"/>
              </a:rPr>
              <a:t>Other Costs</a:t>
            </a:r>
          </a:p>
        </p:txBody>
      </p:sp>
      <p:sp>
        <p:nvSpPr>
          <p:cNvPr id="60420" name="Text Box 11"/>
          <p:cNvSpPr txBox="1">
            <a:spLocks noChangeArrowheads="1"/>
          </p:cNvSpPr>
          <p:nvPr/>
        </p:nvSpPr>
        <p:spPr bwMode="auto">
          <a:xfrm>
            <a:off x="5715000" y="5867400"/>
            <a:ext cx="224155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rgbClr val="000000"/>
                </a:solidFill>
                <a:latin typeface="Arial" charset="0"/>
                <a:ea typeface="Dotum" pitchFamily="34" charset="-127"/>
              </a:rPr>
              <a:t>QFP: Quad Flat Package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rgbClr val="000000"/>
                </a:solidFill>
                <a:latin typeface="Arial" charset="0"/>
                <a:ea typeface="Dotum" pitchFamily="34" charset="-127"/>
              </a:rPr>
              <a:t>PGA: Pin Grid Array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rgbClr val="000000"/>
                </a:solidFill>
                <a:latin typeface="Arial" charset="0"/>
                <a:ea typeface="Dotum" pitchFamily="34" charset="-127"/>
              </a:rPr>
              <a:t>BGA: Ball Grid Array</a:t>
            </a:r>
          </a:p>
        </p:txBody>
      </p:sp>
      <p:sp>
        <p:nvSpPr>
          <p:cNvPr id="60421" name="Text Box 12"/>
          <p:cNvSpPr txBox="1">
            <a:spLocks noChangeArrowheads="1"/>
          </p:cNvSpPr>
          <p:nvPr/>
        </p:nvSpPr>
        <p:spPr bwMode="auto">
          <a:xfrm>
            <a:off x="381000" y="3581400"/>
            <a:ext cx="28797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rgbClr val="9933FF"/>
                </a:solidFill>
                <a:latin typeface="Arial" charset="0"/>
                <a:ea typeface="Dotum" pitchFamily="34" charset="-127"/>
              </a:rPr>
              <a:t>						</a:t>
            </a:r>
          </a:p>
        </p:txBody>
      </p:sp>
      <p:graphicFrame>
        <p:nvGraphicFramePr>
          <p:cNvPr id="302262" name="Group 182"/>
          <p:cNvGraphicFramePr>
            <a:graphicFrameLocks noGrp="1"/>
          </p:cNvGraphicFramePr>
          <p:nvPr/>
        </p:nvGraphicFramePr>
        <p:xfrm>
          <a:off x="914400" y="2514600"/>
          <a:ext cx="7467600" cy="3198950"/>
        </p:xfrm>
        <a:graphic>
          <a:graphicData uri="http://schemas.openxmlformats.org/drawingml/2006/table">
            <a:tbl>
              <a:tblPr/>
              <a:tblGrid>
                <a:gridCol w="1752600"/>
                <a:gridCol w="838200"/>
                <a:gridCol w="685800"/>
                <a:gridCol w="838200"/>
                <a:gridCol w="838200"/>
                <a:gridCol w="1446213"/>
                <a:gridCol w="1068387"/>
              </a:tblGrid>
              <a:tr h="327297">
                <a:tc rowSpan="2"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Chip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Die cost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Package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Test &amp;    assembly cost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Total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6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pins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type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cost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5709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486DX2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$12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168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PGA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$11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$12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$35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565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Power PC 601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$53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304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QFP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$3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$21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$77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565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HP PA 7100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$73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504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PGA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$35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$16 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$124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565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DEC Alpha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$149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431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PGA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$30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$23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$202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281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Super SPARC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FF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$272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FF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293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FF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PGA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FF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$20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FF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$34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33FF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FF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$326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3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Pentium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$417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273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PGA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$19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$37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Dotum" pitchFamily="34" charset="-127"/>
                        </a:rPr>
                        <a:t>$473</a:t>
                      </a:r>
                      <a:endParaRPr kumimoji="1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Dotum" pitchFamily="34" charset="-127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1099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1219200"/>
          </a:xfrm>
          <a:noFill/>
          <a:extLst/>
        </p:spPr>
        <p:txBody>
          <a:bodyPr lIns="92075" tIns="46038" rIns="92075" bIns="46038">
            <a:norm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Gulim" pitchFamily="34" charset="-127"/>
              </a:rPr>
              <a:t>Cost/Price</a:t>
            </a:r>
            <a:r>
              <a:rPr lang="en-US" altLang="ko-KR" sz="4000" b="1" dirty="0" smtClean="0">
                <a:solidFill>
                  <a:srgbClr val="FF3300"/>
                </a:solidFill>
                <a:ea typeface="Gulim" pitchFamily="34" charset="-127"/>
              </a:rPr>
              <a:t/>
            </a:r>
            <a:br>
              <a:rPr lang="en-US" altLang="ko-KR" sz="4000" b="1" dirty="0" smtClean="0">
                <a:solidFill>
                  <a:srgbClr val="FF3300"/>
                </a:solidFill>
                <a:ea typeface="Gulim" pitchFamily="34" charset="-127"/>
              </a:rPr>
            </a:br>
            <a:r>
              <a:rPr lang="en-US" altLang="ko-KR" sz="2000" b="1" dirty="0" smtClean="0">
                <a:solidFill>
                  <a:srgbClr val="0000CC"/>
                </a:solidFill>
                <a:ea typeface="Gulim" pitchFamily="34" charset="-127"/>
              </a:rPr>
              <a:t>What is Relationship of Cost to Price?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6697663" cy="463550"/>
          </a:xfrm>
        </p:spPr>
        <p:txBody>
          <a:bodyPr lIns="92075" tIns="46038" rIns="92075" bIns="46038">
            <a:normAutofit fontScale="92500" lnSpcReduction="20000"/>
          </a:bodyPr>
          <a:lstStyle/>
          <a:p>
            <a:pPr marL="342900" indent="-342900" defTabSz="914400">
              <a:buClr>
                <a:srgbClr val="FFFF00"/>
              </a:buClr>
              <a:buFont typeface="Times New Roman" pitchFamily="18" charset="0"/>
              <a:buNone/>
            </a:pPr>
            <a:r>
              <a:rPr lang="en-US" altLang="ko-KR" b="1" smtClean="0">
                <a:solidFill>
                  <a:srgbClr val="009900"/>
                </a:solidFill>
                <a:ea typeface="Gulim" pitchFamily="34" charset="-127"/>
              </a:rPr>
              <a:t>Component Costs</a:t>
            </a:r>
            <a:endParaRPr lang="en-US" altLang="ko-KR" b="1" smtClean="0">
              <a:ea typeface="Gulim" pitchFamily="34" charset="-127"/>
            </a:endParaRPr>
          </a:p>
        </p:txBody>
      </p:sp>
      <p:grpSp>
        <p:nvGrpSpPr>
          <p:cNvPr id="304132" name="Group 4"/>
          <p:cNvGrpSpPr>
            <a:grpSpLocks/>
          </p:cNvGrpSpPr>
          <p:nvPr/>
        </p:nvGrpSpPr>
        <p:grpSpPr bwMode="auto">
          <a:xfrm>
            <a:off x="2438400" y="3276600"/>
            <a:ext cx="3259138" cy="1752600"/>
            <a:chOff x="1536" y="2064"/>
            <a:chExt cx="2053" cy="1104"/>
          </a:xfrm>
        </p:grpSpPr>
        <p:sp>
          <p:nvSpPr>
            <p:cNvPr id="61452" name="Rectangle 5"/>
            <p:cNvSpPr>
              <a:spLocks noChangeArrowheads="1"/>
            </p:cNvSpPr>
            <p:nvPr/>
          </p:nvSpPr>
          <p:spPr bwMode="auto">
            <a:xfrm>
              <a:off x="2659" y="2208"/>
              <a:ext cx="930" cy="960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3" name="Text Box 6"/>
            <p:cNvSpPr txBox="1">
              <a:spLocks noChangeArrowheads="1"/>
            </p:cNvSpPr>
            <p:nvPr/>
          </p:nvSpPr>
          <p:spPr bwMode="auto">
            <a:xfrm>
              <a:off x="1536" y="2064"/>
              <a:ext cx="7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List Price</a:t>
              </a:r>
              <a:endPara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1454" name="Line 7"/>
            <p:cNvSpPr>
              <a:spLocks noChangeShapeType="1"/>
            </p:cNvSpPr>
            <p:nvPr/>
          </p:nvSpPr>
          <p:spPr bwMode="auto">
            <a:xfrm>
              <a:off x="2349" y="2208"/>
              <a:ext cx="265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5767388" y="5181600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b="1">
                <a:solidFill>
                  <a:srgbClr val="009900"/>
                </a:solidFill>
                <a:latin typeface="Arial" charset="0"/>
                <a:ea typeface="Dotum" pitchFamily="34" charset="-127"/>
              </a:rPr>
              <a:t>100%</a:t>
            </a:r>
            <a:endParaRPr kumimoji="1" lang="en-US" altLang="ko-KR" b="1">
              <a:solidFill>
                <a:schemeClr val="accent2"/>
              </a:solidFill>
              <a:latin typeface="Arial" charset="0"/>
              <a:ea typeface="Dotum" pitchFamily="34" charset="-127"/>
            </a:endParaRPr>
          </a:p>
        </p:txBody>
      </p:sp>
      <p:grpSp>
        <p:nvGrpSpPr>
          <p:cNvPr id="304137" name="Group 9"/>
          <p:cNvGrpSpPr>
            <a:grpSpLocks/>
          </p:cNvGrpSpPr>
          <p:nvPr/>
        </p:nvGrpSpPr>
        <p:grpSpPr bwMode="auto">
          <a:xfrm>
            <a:off x="4206875" y="5029200"/>
            <a:ext cx="1490663" cy="749300"/>
            <a:chOff x="2650" y="3168"/>
            <a:chExt cx="939" cy="472"/>
          </a:xfrm>
        </p:grpSpPr>
        <p:sp>
          <p:nvSpPr>
            <p:cNvPr id="61450" name="Rectangle 10"/>
            <p:cNvSpPr>
              <a:spLocks noChangeArrowheads="1"/>
            </p:cNvSpPr>
            <p:nvPr/>
          </p:nvSpPr>
          <p:spPr bwMode="auto">
            <a:xfrm>
              <a:off x="2659" y="3168"/>
              <a:ext cx="930" cy="472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2650" y="3216"/>
              <a:ext cx="9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009900"/>
                  </a:solidFill>
                  <a:latin typeface="Arial" charset="0"/>
                  <a:ea typeface="Dotum" pitchFamily="34" charset="-127"/>
                </a:rPr>
                <a:t>Component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009900"/>
                  </a:solidFill>
                  <a:latin typeface="Arial" charset="0"/>
                  <a:ea typeface="Dotum" pitchFamily="34" charset="-127"/>
                </a:rPr>
                <a:t>      Cost</a:t>
              </a:r>
              <a:endParaRPr kumimoji="1" lang="en-US" altLang="ko-KR" sz="1800">
                <a:solidFill>
                  <a:schemeClr val="accent2"/>
                </a:solidFill>
                <a:latin typeface="Arial" charset="0"/>
                <a:ea typeface="Dotum" pitchFamily="34" charset="-127"/>
              </a:endParaRPr>
            </a:p>
          </p:txBody>
        </p:sp>
      </p:grpSp>
      <p:grpSp>
        <p:nvGrpSpPr>
          <p:cNvPr id="304140" name="Group 12"/>
          <p:cNvGrpSpPr>
            <a:grpSpLocks/>
          </p:cNvGrpSpPr>
          <p:nvPr/>
        </p:nvGrpSpPr>
        <p:grpSpPr bwMode="auto">
          <a:xfrm>
            <a:off x="3276600" y="5029200"/>
            <a:ext cx="838200" cy="762000"/>
            <a:chOff x="2064" y="3168"/>
            <a:chExt cx="528" cy="480"/>
          </a:xfrm>
        </p:grpSpPr>
        <p:sp>
          <p:nvSpPr>
            <p:cNvPr id="61448" name="Text Box 13"/>
            <p:cNvSpPr txBox="1">
              <a:spLocks noChangeArrowheads="1"/>
            </p:cNvSpPr>
            <p:nvPr/>
          </p:nvSpPr>
          <p:spPr bwMode="auto">
            <a:xfrm>
              <a:off x="2064" y="3312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9933FF"/>
                  </a:solidFill>
                  <a:latin typeface="Arial" charset="0"/>
                  <a:ea typeface="Dotum" pitchFamily="34" charset="-127"/>
                </a:rPr>
                <a:t>100%</a:t>
              </a:r>
            </a:p>
          </p:txBody>
        </p:sp>
        <p:sp>
          <p:nvSpPr>
            <p:cNvPr id="61449" name="Line 14"/>
            <p:cNvSpPr>
              <a:spLocks noChangeShapeType="1"/>
            </p:cNvSpPr>
            <p:nvPr/>
          </p:nvSpPr>
          <p:spPr bwMode="auto">
            <a:xfrm>
              <a:off x="2592" y="3168"/>
              <a:ext cx="0" cy="480"/>
            </a:xfrm>
            <a:prstGeom prst="line">
              <a:avLst/>
            </a:prstGeom>
            <a:noFill/>
            <a:ln w="38100">
              <a:solidFill>
                <a:srgbClr val="9933FF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81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4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 autoUpdateAnimBg="0"/>
      <p:bldP spid="30413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7663" y="1600200"/>
            <a:ext cx="6181725" cy="304800"/>
          </a:xfrm>
        </p:spPr>
        <p:txBody>
          <a:bodyPr lIns="92075" tIns="46038" rIns="92075" bIns="46038">
            <a:normAutofit fontScale="92500" lnSpcReduction="20000"/>
          </a:bodyPr>
          <a:lstStyle/>
          <a:p>
            <a:pPr marL="342900" indent="-342900" defTabSz="914400"/>
            <a:r>
              <a:rPr lang="en-US" altLang="ko-KR" sz="1800" smtClean="0">
                <a:solidFill>
                  <a:srgbClr val="009900"/>
                </a:solidFill>
                <a:ea typeface="Gulim" pitchFamily="34" charset="-127"/>
              </a:rPr>
              <a:t>Component Costs</a:t>
            </a:r>
            <a:endParaRPr lang="en-US" altLang="ko-KR" smtClean="0">
              <a:ea typeface="Gulim" pitchFamily="34" charset="-127"/>
            </a:endParaRPr>
          </a:p>
          <a:p>
            <a:pPr marL="342900" indent="-342900" defTabSz="914400"/>
            <a:endParaRPr lang="en-US" altLang="ko-KR" sz="2000" smtClean="0">
              <a:solidFill>
                <a:srgbClr val="3399FF"/>
              </a:solidFill>
              <a:ea typeface="Gulim" pitchFamily="34" charset="-127"/>
            </a:endParaRPr>
          </a:p>
        </p:txBody>
      </p:sp>
      <p:grpSp>
        <p:nvGrpSpPr>
          <p:cNvPr id="306180" name="Group 4"/>
          <p:cNvGrpSpPr>
            <a:grpSpLocks/>
          </p:cNvGrpSpPr>
          <p:nvPr/>
        </p:nvGrpSpPr>
        <p:grpSpPr bwMode="auto">
          <a:xfrm>
            <a:off x="2390775" y="3124200"/>
            <a:ext cx="3095625" cy="1587500"/>
            <a:chOff x="1506" y="1968"/>
            <a:chExt cx="1950" cy="1000"/>
          </a:xfrm>
        </p:grpSpPr>
        <p:sp>
          <p:nvSpPr>
            <p:cNvPr id="62481" name="Rectangle 5"/>
            <p:cNvSpPr>
              <a:spLocks noChangeArrowheads="1"/>
            </p:cNvSpPr>
            <p:nvPr/>
          </p:nvSpPr>
          <p:spPr bwMode="auto">
            <a:xfrm>
              <a:off x="2481" y="2122"/>
              <a:ext cx="975" cy="846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2" name="Rectangle 6"/>
            <p:cNvSpPr>
              <a:spLocks noChangeArrowheads="1"/>
            </p:cNvSpPr>
            <p:nvPr/>
          </p:nvSpPr>
          <p:spPr bwMode="auto">
            <a:xfrm>
              <a:off x="1506" y="1968"/>
              <a:ext cx="7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List Price</a:t>
              </a:r>
              <a:endPara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2483" name="Line 7"/>
            <p:cNvSpPr>
              <a:spLocks noChangeShapeType="1"/>
            </p:cNvSpPr>
            <p:nvPr/>
          </p:nvSpPr>
          <p:spPr bwMode="auto">
            <a:xfrm>
              <a:off x="2259" y="2112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6184" name="Group 8"/>
          <p:cNvGrpSpPr>
            <a:grpSpLocks/>
          </p:cNvGrpSpPr>
          <p:nvPr/>
        </p:nvGrpSpPr>
        <p:grpSpPr bwMode="auto">
          <a:xfrm>
            <a:off x="2895600" y="4724400"/>
            <a:ext cx="990600" cy="990600"/>
            <a:chOff x="1824" y="2976"/>
            <a:chExt cx="624" cy="624"/>
          </a:xfrm>
        </p:grpSpPr>
        <p:sp>
          <p:nvSpPr>
            <p:cNvPr id="62479" name="Text Box 9"/>
            <p:cNvSpPr txBox="1">
              <a:spLocks noChangeArrowheads="1"/>
            </p:cNvSpPr>
            <p:nvPr/>
          </p:nvSpPr>
          <p:spPr bwMode="auto">
            <a:xfrm>
              <a:off x="1824" y="3120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9933FF"/>
                  </a:solidFill>
                  <a:latin typeface="Arial" charset="0"/>
                  <a:ea typeface="Dotum" pitchFamily="34" charset="-127"/>
                </a:rPr>
                <a:t>100%</a:t>
              </a:r>
            </a:p>
          </p:txBody>
        </p:sp>
        <p:sp>
          <p:nvSpPr>
            <p:cNvPr id="62480" name="Line 10"/>
            <p:cNvSpPr>
              <a:spLocks noChangeShapeType="1"/>
            </p:cNvSpPr>
            <p:nvPr/>
          </p:nvSpPr>
          <p:spPr bwMode="auto">
            <a:xfrm>
              <a:off x="2448" y="2976"/>
              <a:ext cx="0" cy="624"/>
            </a:xfrm>
            <a:prstGeom prst="line">
              <a:avLst/>
            </a:prstGeom>
            <a:noFill/>
            <a:ln w="38100">
              <a:solidFill>
                <a:srgbClr val="9933FF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6187" name="Group 11"/>
          <p:cNvGrpSpPr>
            <a:grpSpLocks/>
          </p:cNvGrpSpPr>
          <p:nvPr/>
        </p:nvGrpSpPr>
        <p:grpSpPr bwMode="auto">
          <a:xfrm>
            <a:off x="3868738" y="4724400"/>
            <a:ext cx="1617662" cy="366713"/>
            <a:chOff x="2437" y="2976"/>
            <a:chExt cx="1019" cy="231"/>
          </a:xfrm>
        </p:grpSpPr>
        <p:sp>
          <p:nvSpPr>
            <p:cNvPr id="62477" name="Rectangle 12"/>
            <p:cNvSpPr>
              <a:spLocks noChangeArrowheads="1"/>
            </p:cNvSpPr>
            <p:nvPr/>
          </p:nvSpPr>
          <p:spPr bwMode="auto">
            <a:xfrm>
              <a:off x="2481" y="2976"/>
              <a:ext cx="975" cy="184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8" name="Rectangle 13"/>
            <p:cNvSpPr>
              <a:spLocks noChangeArrowheads="1"/>
            </p:cNvSpPr>
            <p:nvPr/>
          </p:nvSpPr>
          <p:spPr bwMode="auto">
            <a:xfrm>
              <a:off x="2437" y="2976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0000FF"/>
                  </a:solidFill>
                  <a:latin typeface="Arial" charset="0"/>
                  <a:ea typeface="Dotum" pitchFamily="34" charset="-127"/>
                </a:rPr>
                <a:t> </a:t>
              </a:r>
              <a:r>
                <a:rPr kumimoji="1" lang="en-US" altLang="ko-KR" sz="1800" b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Direct Cost</a:t>
              </a:r>
            </a:p>
          </p:txBody>
        </p:sp>
      </p:grpSp>
      <p:sp>
        <p:nvSpPr>
          <p:cNvPr id="306190" name="Text Box 14"/>
          <p:cNvSpPr txBox="1">
            <a:spLocks noChangeArrowheads="1"/>
          </p:cNvSpPr>
          <p:nvPr/>
        </p:nvSpPr>
        <p:spPr bwMode="auto">
          <a:xfrm>
            <a:off x="5486400" y="4724400"/>
            <a:ext cx="144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chemeClr val="accent2"/>
                </a:solidFill>
                <a:latin typeface="Arial" charset="0"/>
                <a:ea typeface="Dotum" pitchFamily="34" charset="-127"/>
              </a:rPr>
              <a:t>20% to 28%</a:t>
            </a:r>
          </a:p>
        </p:txBody>
      </p:sp>
      <p:sp>
        <p:nvSpPr>
          <p:cNvPr id="306191" name="Text Box 15"/>
          <p:cNvSpPr txBox="1">
            <a:spLocks noChangeArrowheads="1"/>
          </p:cNvSpPr>
          <p:nvPr/>
        </p:nvSpPr>
        <p:spPr bwMode="auto">
          <a:xfrm>
            <a:off x="5486400" y="5205413"/>
            <a:ext cx="1303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009900"/>
                </a:solidFill>
                <a:latin typeface="Arial" charset="0"/>
                <a:ea typeface="Dotum" pitchFamily="34" charset="-127"/>
              </a:rPr>
              <a:t>72% to 80%</a:t>
            </a:r>
          </a:p>
        </p:txBody>
      </p:sp>
      <p:grpSp>
        <p:nvGrpSpPr>
          <p:cNvPr id="306192" name="Group 16"/>
          <p:cNvGrpSpPr>
            <a:grpSpLocks/>
          </p:cNvGrpSpPr>
          <p:nvPr/>
        </p:nvGrpSpPr>
        <p:grpSpPr bwMode="auto">
          <a:xfrm>
            <a:off x="3938588" y="5029200"/>
            <a:ext cx="1547812" cy="685800"/>
            <a:chOff x="2481" y="3168"/>
            <a:chExt cx="975" cy="432"/>
          </a:xfrm>
        </p:grpSpPr>
        <p:sp>
          <p:nvSpPr>
            <p:cNvPr id="62475" name="Rectangle 17"/>
            <p:cNvSpPr>
              <a:spLocks noChangeArrowheads="1"/>
            </p:cNvSpPr>
            <p:nvPr/>
          </p:nvSpPr>
          <p:spPr bwMode="auto">
            <a:xfrm>
              <a:off x="2481" y="3216"/>
              <a:ext cx="95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rgbClr val="009900"/>
                  </a:solidFill>
                  <a:latin typeface="Arial" charset="0"/>
                  <a:ea typeface="Dotum" pitchFamily="34" charset="-127"/>
                </a:rPr>
                <a:t>Component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rgbClr val="009900"/>
                  </a:solidFill>
                  <a:latin typeface="Arial" charset="0"/>
                  <a:ea typeface="Dotum" pitchFamily="34" charset="-127"/>
                </a:rPr>
                <a:t>Cost</a:t>
              </a:r>
              <a:endParaRPr kumimoji="1" lang="en-US" altLang="ko-KR" sz="1600" b="1">
                <a:solidFill>
                  <a:schemeClr val="accent2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2476" name="Rectangle 18"/>
            <p:cNvSpPr>
              <a:spLocks noChangeArrowheads="1"/>
            </p:cNvSpPr>
            <p:nvPr/>
          </p:nvSpPr>
          <p:spPr bwMode="auto">
            <a:xfrm>
              <a:off x="2481" y="3168"/>
              <a:ext cx="975" cy="432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6195" name="Text Box 19"/>
          <p:cNvSpPr txBox="1">
            <a:spLocks noChangeArrowheads="1"/>
          </p:cNvSpPr>
          <p:nvPr/>
        </p:nvSpPr>
        <p:spPr bwMode="auto">
          <a:xfrm>
            <a:off x="1617663" y="1931988"/>
            <a:ext cx="71453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85763"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 defTabSz="385763"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 defTabSz="385763"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 defTabSz="385763"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 defTabSz="385763"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3857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3857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3857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3857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Tx/>
              <a:buFontTx/>
              <a:buChar char="•"/>
            </a:pPr>
            <a:r>
              <a:rPr kumimoji="1" lang="en-US" altLang="ko-KR" b="1">
                <a:solidFill>
                  <a:srgbClr val="3399FF"/>
                </a:solidFill>
                <a:ea typeface="Gulim" pitchFamily="34" charset="-127"/>
              </a:rPr>
              <a:t>  </a:t>
            </a:r>
            <a:r>
              <a:rPr kumimoji="1" lang="en-US" altLang="ko-KR" b="1">
                <a:solidFill>
                  <a:schemeClr val="accent2"/>
                </a:solidFill>
                <a:ea typeface="Gulim" pitchFamily="34" charset="-127"/>
              </a:rPr>
              <a:t>Direct Costs (add 25% to 40% to component cost)              		Recurring costs: labor, purchasing, scrap, 					warranty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1219200"/>
          </a:xfrm>
          <a:noFill/>
          <a:extLst/>
        </p:spPr>
        <p:txBody>
          <a:bodyPr lIns="92075" tIns="46038" rIns="92075" bIns="46038">
            <a:norm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Gulim" pitchFamily="34" charset="-127"/>
              </a:rPr>
              <a:t>Cost/Price</a:t>
            </a:r>
            <a:r>
              <a:rPr lang="en-US" altLang="ko-KR" sz="4000" b="1" dirty="0" smtClean="0">
                <a:solidFill>
                  <a:srgbClr val="FF3300"/>
                </a:solidFill>
                <a:ea typeface="Gulim" pitchFamily="34" charset="-127"/>
              </a:rPr>
              <a:t/>
            </a:r>
            <a:br>
              <a:rPr lang="en-US" altLang="ko-KR" sz="4000" b="1" dirty="0" smtClean="0">
                <a:solidFill>
                  <a:srgbClr val="FF3300"/>
                </a:solidFill>
                <a:ea typeface="Gulim" pitchFamily="34" charset="-127"/>
              </a:rPr>
            </a:br>
            <a:r>
              <a:rPr lang="en-US" altLang="ko-KR" sz="2000" b="1" dirty="0" smtClean="0">
                <a:solidFill>
                  <a:srgbClr val="0000CC"/>
                </a:solidFill>
                <a:ea typeface="Gulim" pitchFamily="34" charset="-127"/>
              </a:rPr>
              <a:t>What is Relationship of Cost to Price?</a:t>
            </a:r>
          </a:p>
        </p:txBody>
      </p:sp>
    </p:spTree>
    <p:extLst>
      <p:ext uri="{BB962C8B-B14F-4D97-AF65-F5344CB8AC3E}">
        <p14:creationId xmlns:p14="http://schemas.microsoft.com/office/powerpoint/2010/main" val="1047179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6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6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 autoUpdateAnimBg="0"/>
      <p:bldP spid="306190" grpId="0" autoUpdateAnimBg="0"/>
      <p:bldP spid="306191" grpId="0" autoUpdateAnimBg="0"/>
      <p:bldP spid="30619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FF3300"/>
              </a:buClr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</a:rPr>
              <a:t>Breakdown of a Computing Problem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448300" y="2346325"/>
            <a:ext cx="3544888" cy="3683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dist="17819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5pPr>
            <a:lvl6pPr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6pPr>
            <a:lvl7pPr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7pPr>
            <a:lvl8pPr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8pPr>
            <a:lvl9pPr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FFFFFF"/>
              </a:buClr>
              <a:buFont typeface="Tahoma" pitchFamily="34" charset="0"/>
              <a:buNone/>
              <a:defRPr/>
            </a:pPr>
            <a:r>
              <a:rPr lang="en-GB" sz="1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新細明體" pitchFamily="18" charset="-120"/>
              </a:rPr>
              <a:t>Instruction Set Architecture (ISA)</a:t>
            </a:r>
            <a:r>
              <a:rPr lang="ar-SA" sz="1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新細明體" pitchFamily="18" charset="-120"/>
                <a:cs typeface="Arial" charset="0"/>
              </a:rPr>
              <a:t>‏</a:t>
            </a:r>
            <a:endParaRPr lang="en-GB" sz="1800" smtClea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230188" y="1295400"/>
            <a:ext cx="8448675" cy="3582988"/>
            <a:chOff x="145" y="816"/>
            <a:chExt cx="5322" cy="225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5" y="816"/>
              <a:ext cx="5321" cy="663"/>
              <a:chOff x="145" y="816"/>
              <a:chExt cx="5321" cy="663"/>
            </a:xfrm>
          </p:grpSpPr>
          <p:sp>
            <p:nvSpPr>
              <p:cNvPr id="6149" name="Text Box 5"/>
              <p:cNvSpPr txBox="1">
                <a:spLocks noChangeArrowheads="1"/>
              </p:cNvSpPr>
              <p:nvPr/>
            </p:nvSpPr>
            <p:spPr bwMode="auto">
              <a:xfrm>
                <a:off x="145" y="902"/>
                <a:ext cx="632" cy="2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dist="17819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5pPr>
                <a:lvl6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6pPr>
                <a:lvl7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7pPr>
                <a:lvl8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8pPr>
                <a:lvl9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FF"/>
                  </a:buClr>
                  <a:buFont typeface="Tahoma" pitchFamily="34" charset="0"/>
                  <a:buNone/>
                  <a:defRPr/>
                </a:pPr>
                <a:r>
                  <a:rPr lang="en-GB" sz="180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Problem</a:t>
                </a:r>
              </a:p>
            </p:txBody>
          </p:sp>
          <p:sp>
            <p:nvSpPr>
              <p:cNvPr id="6150" name="Text Box 6"/>
              <p:cNvSpPr txBox="1">
                <a:spLocks noChangeArrowheads="1"/>
              </p:cNvSpPr>
              <p:nvPr/>
            </p:nvSpPr>
            <p:spPr bwMode="auto">
              <a:xfrm>
                <a:off x="1060" y="902"/>
                <a:ext cx="791" cy="2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>
                <a:outerShdw dist="17819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5pPr>
                <a:lvl6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6pPr>
                <a:lvl7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7pPr>
                <a:lvl8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8pPr>
                <a:lvl9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0000FF"/>
                  </a:buClr>
                  <a:buFont typeface="Tahoma" pitchFamily="34" charset="0"/>
                  <a:buNone/>
                  <a:defRPr/>
                </a:pPr>
                <a:r>
                  <a:rPr lang="en-GB" sz="180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Algorithms</a:t>
                </a:r>
              </a:p>
            </p:txBody>
          </p:sp>
          <p:sp>
            <p:nvSpPr>
              <p:cNvPr id="6151" name="Text Box 7"/>
              <p:cNvSpPr txBox="1">
                <a:spLocks noChangeArrowheads="1"/>
              </p:cNvSpPr>
              <p:nvPr/>
            </p:nvSpPr>
            <p:spPr bwMode="auto">
              <a:xfrm>
                <a:off x="2261" y="816"/>
                <a:ext cx="1449" cy="40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>
                <a:outerShdw dist="17819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5pPr>
                <a:lvl6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6pPr>
                <a:lvl7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7pPr>
                <a:lvl8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8pPr>
                <a:lvl9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FFFFFF"/>
                  </a:buClr>
                  <a:buFont typeface="Tahoma" pitchFamily="34" charset="0"/>
                  <a:buNone/>
                  <a:defRPr/>
                </a:pPr>
                <a:r>
                  <a:rPr lang="en-GB" sz="1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Programming in</a:t>
                </a:r>
              </a:p>
              <a:p>
                <a:pPr eaLnBrk="1" hangingPunct="1">
                  <a:lnSpc>
                    <a:spcPct val="100000"/>
                  </a:lnSpc>
                  <a:buClr>
                    <a:srgbClr val="FFFFFF"/>
                  </a:buClr>
                  <a:buFont typeface="Tahoma" pitchFamily="34" charset="0"/>
                  <a:buNone/>
                  <a:defRPr/>
                </a:pPr>
                <a:r>
                  <a:rPr lang="en-GB" sz="1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High-Level Language</a:t>
                </a:r>
              </a:p>
            </p:txBody>
          </p:sp>
          <p:sp>
            <p:nvSpPr>
              <p:cNvPr id="6152" name="Text Box 8"/>
              <p:cNvSpPr txBox="1">
                <a:spLocks noChangeArrowheads="1"/>
              </p:cNvSpPr>
              <p:nvPr/>
            </p:nvSpPr>
            <p:spPr bwMode="auto">
              <a:xfrm>
                <a:off x="4034" y="816"/>
                <a:ext cx="1433" cy="40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>
                <a:outerShdw dist="17819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5pPr>
                <a:lvl6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6pPr>
                <a:lvl7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7pPr>
                <a:lvl8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8pPr>
                <a:lvl9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FFFFFF"/>
                  </a:buClr>
                  <a:buFont typeface="Tahoma" pitchFamily="34" charset="0"/>
                  <a:buNone/>
                  <a:defRPr/>
                </a:pPr>
                <a:r>
                  <a:rPr lang="en-GB" sz="1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Compiler/Assembler/</a:t>
                </a:r>
              </a:p>
              <a:p>
                <a:pPr eaLnBrk="1" hangingPunct="1">
                  <a:lnSpc>
                    <a:spcPct val="100000"/>
                  </a:lnSpc>
                  <a:buClr>
                    <a:srgbClr val="FFFFFF"/>
                  </a:buClr>
                  <a:buFont typeface="Tahoma" pitchFamily="34" charset="0"/>
                  <a:buNone/>
                  <a:defRPr/>
                </a:pPr>
                <a:r>
                  <a:rPr lang="en-GB" sz="1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Linker</a:t>
                </a:r>
              </a:p>
            </p:txBody>
          </p:sp>
          <p:cxnSp>
            <p:nvCxnSpPr>
              <p:cNvPr id="6185" name="AutoShape 9"/>
              <p:cNvCxnSpPr>
                <a:cxnSpLocks noChangeShapeType="1"/>
                <a:stCxn id="6149" idx="3"/>
                <a:endCxn id="6150" idx="1"/>
              </p:cNvCxnSpPr>
              <p:nvPr/>
            </p:nvCxnSpPr>
            <p:spPr bwMode="auto">
              <a:xfrm>
                <a:off x="777" y="1018"/>
                <a:ext cx="283" cy="1"/>
              </a:xfrm>
              <a:prstGeom prst="straightConnector1">
                <a:avLst/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86" name="AutoShape 10"/>
              <p:cNvCxnSpPr>
                <a:cxnSpLocks noChangeShapeType="1"/>
                <a:stCxn id="6150" idx="3"/>
                <a:endCxn id="6151" idx="1"/>
              </p:cNvCxnSpPr>
              <p:nvPr/>
            </p:nvCxnSpPr>
            <p:spPr bwMode="auto">
              <a:xfrm>
                <a:off x="1851" y="1018"/>
                <a:ext cx="410" cy="1"/>
              </a:xfrm>
              <a:prstGeom prst="straightConnector1">
                <a:avLst/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" name="AutoShape 11"/>
              <p:cNvCxnSpPr>
                <a:cxnSpLocks noChangeShapeType="1"/>
                <a:stCxn id="6151" idx="3"/>
                <a:endCxn id="6152" idx="1"/>
              </p:cNvCxnSpPr>
              <p:nvPr/>
            </p:nvCxnSpPr>
            <p:spPr bwMode="auto">
              <a:xfrm>
                <a:off x="3710" y="1018"/>
                <a:ext cx="324" cy="1"/>
              </a:xfrm>
              <a:prstGeom prst="straightConnector1">
                <a:avLst/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88" name="AutoShape 12"/>
              <p:cNvCxnSpPr>
                <a:cxnSpLocks noChangeShapeType="1"/>
                <a:stCxn id="6152" idx="2"/>
              </p:cNvCxnSpPr>
              <p:nvPr/>
            </p:nvCxnSpPr>
            <p:spPr bwMode="auto">
              <a:xfrm>
                <a:off x="4750" y="1221"/>
                <a:ext cx="1" cy="259"/>
              </a:xfrm>
              <a:prstGeom prst="straightConnector1">
                <a:avLst/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" name="Text Box 13"/>
            <p:cNvSpPr txBox="1">
              <a:spLocks noChangeArrowheads="1"/>
            </p:cNvSpPr>
            <p:nvPr/>
          </p:nvSpPr>
          <p:spPr bwMode="auto">
            <a:xfrm>
              <a:off x="4703" y="2880"/>
              <a:ext cx="765" cy="19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5pPr>
              <a:lvl6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6pPr>
              <a:lvl7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7pPr>
              <a:lvl8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8pPr>
              <a:lvl9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FFFFFF"/>
                </a:buClr>
                <a:buFont typeface="Tahoma" pitchFamily="34" charset="0"/>
                <a:buNone/>
                <a:defRPr/>
              </a:pPr>
              <a:r>
                <a:rPr lang="en-GB" sz="14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新細明體" pitchFamily="18" charset="-120"/>
                </a:rPr>
                <a:t>System Level</a:t>
              </a:r>
            </a:p>
          </p:txBody>
        </p: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4703" y="2672"/>
              <a:ext cx="759" cy="19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5pPr>
              <a:lvl6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6pPr>
              <a:lvl7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7pPr>
              <a:lvl8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8pPr>
              <a:lvl9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0000FF"/>
                </a:buClr>
                <a:buFont typeface="Tahoma" pitchFamily="34" charset="0"/>
                <a:buNone/>
                <a:defRPr/>
              </a:pPr>
              <a:r>
                <a:rPr lang="en-GB" sz="140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新細明體" pitchFamily="18" charset="-120"/>
                </a:rPr>
                <a:t>Human Level</a:t>
              </a:r>
            </a:p>
          </p:txBody>
        </p:sp>
      </p:grp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839788" y="2751138"/>
            <a:ext cx="7845425" cy="3635375"/>
            <a:chOff x="529" y="1733"/>
            <a:chExt cx="4942" cy="2290"/>
          </a:xfrm>
        </p:grpSpPr>
        <p:grpSp>
          <p:nvGrpSpPr>
            <p:cNvPr id="6160" name="Group 16"/>
            <p:cNvGrpSpPr>
              <a:grpSpLocks/>
            </p:cNvGrpSpPr>
            <p:nvPr/>
          </p:nvGrpSpPr>
          <p:grpSpPr bwMode="auto">
            <a:xfrm>
              <a:off x="529" y="1733"/>
              <a:ext cx="4221" cy="2290"/>
              <a:chOff x="529" y="1733"/>
              <a:chExt cx="4221" cy="2290"/>
            </a:xfrm>
          </p:grpSpPr>
          <p:sp>
            <p:nvSpPr>
              <p:cNvPr id="6161" name="Text Box 17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1728" cy="578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>
                <a:outerShdw dist="17819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5pPr>
                <a:lvl6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6pPr>
                <a:lvl7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7pPr>
                <a:lvl8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8pPr>
                <a:lvl9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FFFFFF"/>
                  </a:buClr>
                  <a:buFont typeface="Tahoma" pitchFamily="34" charset="0"/>
                  <a:buNone/>
                  <a:defRPr/>
                </a:pPr>
                <a:endParaRPr lang="en-GB" sz="18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新細明體" pitchFamily="18" charset="-120"/>
                </a:endParaRPr>
              </a:p>
              <a:p>
                <a:pPr eaLnBrk="1" hangingPunct="1">
                  <a:lnSpc>
                    <a:spcPct val="100000"/>
                  </a:lnSpc>
                  <a:buClr>
                    <a:srgbClr val="FFFFFF"/>
                  </a:buClr>
                  <a:buFont typeface="Tahoma" pitchFamily="34" charset="0"/>
                  <a:buNone/>
                  <a:defRPr/>
                </a:pPr>
                <a:endParaRPr lang="en-GB" sz="18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新細明體" pitchFamily="18" charset="-120"/>
                </a:endParaRPr>
              </a:p>
              <a:p>
                <a:pPr eaLnBrk="1" hangingPunct="1">
                  <a:lnSpc>
                    <a:spcPct val="100000"/>
                  </a:lnSpc>
                  <a:buClr>
                    <a:srgbClr val="FFFFFF"/>
                  </a:buClr>
                  <a:buFont typeface="Tahoma" pitchFamily="34" charset="0"/>
                  <a:buNone/>
                  <a:defRPr/>
                </a:pPr>
                <a:r>
                  <a:rPr lang="en-GB" sz="1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System architecture</a:t>
                </a:r>
              </a:p>
            </p:txBody>
          </p:sp>
          <p:sp>
            <p:nvSpPr>
              <p:cNvPr id="6162" name="Text Box 18"/>
              <p:cNvSpPr txBox="1">
                <a:spLocks noChangeArrowheads="1"/>
              </p:cNvSpPr>
              <p:nvPr/>
            </p:nvSpPr>
            <p:spPr bwMode="auto">
              <a:xfrm>
                <a:off x="2162" y="1920"/>
                <a:ext cx="1485" cy="405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>
                <a:outerShdw dist="17819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5pPr>
                <a:lvl6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6pPr>
                <a:lvl7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7pPr>
                <a:lvl8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8pPr>
                <a:lvl9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FFFFFF"/>
                  </a:buClr>
                  <a:buFont typeface="Tahoma" pitchFamily="34" charset="0"/>
                  <a:buNone/>
                  <a:defRPr/>
                </a:pPr>
                <a:r>
                  <a:rPr lang="en-GB" sz="1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Target Machine </a:t>
                </a:r>
              </a:p>
              <a:p>
                <a:pPr eaLnBrk="1" hangingPunct="1">
                  <a:lnSpc>
                    <a:spcPct val="100000"/>
                  </a:lnSpc>
                  <a:buClr>
                    <a:srgbClr val="FFFFFF"/>
                  </a:buClr>
                  <a:buFont typeface="Tahoma" pitchFamily="34" charset="0"/>
                  <a:buNone/>
                  <a:defRPr/>
                </a:pPr>
                <a:r>
                  <a:rPr lang="en-GB" sz="1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(one implementation)</a:t>
                </a:r>
                <a:r>
                  <a:rPr lang="ar-SA" sz="1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新細明體" pitchFamily="18" charset="-120"/>
                    <a:cs typeface="Arial" charset="0"/>
                  </a:rPr>
                  <a:t>‏</a:t>
                </a:r>
                <a:endParaRPr lang="en-GB" sz="18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新細明體" pitchFamily="18" charset="-120"/>
                </a:endParaRPr>
              </a:p>
            </p:txBody>
          </p:sp>
          <p:sp>
            <p:nvSpPr>
              <p:cNvPr id="6163" name="Text Box 19"/>
              <p:cNvSpPr txBox="1">
                <a:spLocks noChangeArrowheads="1"/>
              </p:cNvSpPr>
              <p:nvPr/>
            </p:nvSpPr>
            <p:spPr bwMode="auto">
              <a:xfrm>
                <a:off x="529" y="2010"/>
                <a:ext cx="1259" cy="232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>
                <a:outerShdw dist="17819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5pPr>
                <a:lvl6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6pPr>
                <a:lvl7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7pPr>
                <a:lvl8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8pPr>
                <a:lvl9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FFFFFF"/>
                  </a:buClr>
                  <a:buFont typeface="Tahoma" pitchFamily="34" charset="0"/>
                  <a:buNone/>
                  <a:defRPr/>
                </a:pPr>
                <a:r>
                  <a:rPr lang="en-GB" sz="1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Micro-architecture</a:t>
                </a:r>
              </a:p>
            </p:txBody>
          </p:sp>
          <p:sp>
            <p:nvSpPr>
              <p:cNvPr id="6164" name="Text Box 20"/>
              <p:cNvSpPr txBox="1">
                <a:spLocks noChangeArrowheads="1"/>
              </p:cNvSpPr>
              <p:nvPr/>
            </p:nvSpPr>
            <p:spPr bwMode="auto">
              <a:xfrm>
                <a:off x="576" y="2496"/>
                <a:ext cx="1170" cy="405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>
                <a:outerShdw dist="17819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5pPr>
                <a:lvl6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6pPr>
                <a:lvl7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7pPr>
                <a:lvl8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8pPr>
                <a:lvl9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FFFFFF"/>
                  </a:buClr>
                  <a:buFont typeface="Tahoma" pitchFamily="34" charset="0"/>
                  <a:buNone/>
                  <a:defRPr/>
                </a:pPr>
                <a:r>
                  <a:rPr lang="en-GB" sz="1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Functional units/</a:t>
                </a:r>
              </a:p>
              <a:p>
                <a:pPr eaLnBrk="1" hangingPunct="1">
                  <a:lnSpc>
                    <a:spcPct val="100000"/>
                  </a:lnSpc>
                  <a:buClr>
                    <a:srgbClr val="FFFFFF"/>
                  </a:buClr>
                  <a:buFont typeface="Tahoma" pitchFamily="34" charset="0"/>
                  <a:buNone/>
                  <a:defRPr/>
                </a:pPr>
                <a:r>
                  <a:rPr lang="en-GB" sz="1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Data Path </a:t>
                </a:r>
              </a:p>
            </p:txBody>
          </p:sp>
          <p:sp>
            <p:nvSpPr>
              <p:cNvPr id="6165" name="Text Box 21"/>
              <p:cNvSpPr txBox="1">
                <a:spLocks noChangeArrowheads="1"/>
              </p:cNvSpPr>
              <p:nvPr/>
            </p:nvSpPr>
            <p:spPr bwMode="auto">
              <a:xfrm>
                <a:off x="715" y="3138"/>
                <a:ext cx="892" cy="405"/>
              </a:xfrm>
              <a:prstGeom prst="rect">
                <a:avLst/>
              </a:prstGeom>
              <a:solidFill>
                <a:srgbClr val="008080"/>
              </a:solidFill>
              <a:ln>
                <a:noFill/>
              </a:ln>
              <a:effectLst>
                <a:outerShdw dist="17819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5pPr>
                <a:lvl6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6pPr>
                <a:lvl7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7pPr>
                <a:lvl8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8pPr>
                <a:lvl9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buClr>
                    <a:srgbClr val="FFFFFF"/>
                  </a:buClr>
                  <a:buFont typeface="Tahoma" pitchFamily="34" charset="0"/>
                  <a:buNone/>
                  <a:defRPr/>
                </a:pPr>
                <a:r>
                  <a:rPr lang="en-GB" sz="1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Gates Level </a:t>
                </a:r>
              </a:p>
              <a:p>
                <a:pPr algn="ctr" eaLnBrk="1" hangingPunct="1">
                  <a:lnSpc>
                    <a:spcPct val="100000"/>
                  </a:lnSpc>
                  <a:buClr>
                    <a:srgbClr val="FFFFFF"/>
                  </a:buClr>
                  <a:buFont typeface="Tahoma" pitchFamily="34" charset="0"/>
                  <a:buNone/>
                  <a:defRPr/>
                </a:pPr>
                <a:r>
                  <a:rPr lang="en-GB" sz="1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Design  </a:t>
                </a:r>
              </a:p>
            </p:txBody>
          </p:sp>
          <p:sp>
            <p:nvSpPr>
              <p:cNvPr id="6166" name="Text Box 22"/>
              <p:cNvSpPr txBox="1">
                <a:spLocks noChangeArrowheads="1"/>
              </p:cNvSpPr>
              <p:nvPr/>
            </p:nvSpPr>
            <p:spPr bwMode="auto">
              <a:xfrm>
                <a:off x="751" y="3792"/>
                <a:ext cx="810" cy="232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>
                <a:outerShdw dist="17819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5pPr>
                <a:lvl6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6pPr>
                <a:lvl7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7pPr>
                <a:lvl8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8pPr>
                <a:lvl9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FFFFFF"/>
                  </a:buClr>
                  <a:buFont typeface="Tahoma" pitchFamily="34" charset="0"/>
                  <a:buNone/>
                  <a:defRPr/>
                </a:pPr>
                <a:r>
                  <a:rPr lang="en-GB" sz="1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Transistors</a:t>
                </a:r>
              </a:p>
            </p:txBody>
          </p:sp>
          <p:sp>
            <p:nvSpPr>
              <p:cNvPr id="6167" name="Text Box 23"/>
              <p:cNvSpPr txBox="1">
                <a:spLocks noChangeArrowheads="1"/>
              </p:cNvSpPr>
              <p:nvPr/>
            </p:nvSpPr>
            <p:spPr bwMode="auto">
              <a:xfrm>
                <a:off x="2064" y="3792"/>
                <a:ext cx="1024" cy="2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>
                <a:outerShdw dist="17819" dir="27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5pPr>
                <a:lvl6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6pPr>
                <a:lvl7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7pPr>
                <a:lvl8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8pPr>
                <a:lvl9pPr defTabSz="449263" eaLnBrk="0" fontAlgn="base" hangingPunct="0">
                  <a:lnSpc>
                    <a:spcPct val="8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SimSun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>
                    <a:srgbClr val="FFFFFF"/>
                  </a:buClr>
                  <a:buFont typeface="Tahoma" pitchFamily="34" charset="0"/>
                  <a:buNone/>
                  <a:defRPr/>
                </a:pPr>
                <a:r>
                  <a:rPr lang="en-GB" sz="180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Tahoma" pitchFamily="34" charset="0"/>
                    <a:ea typeface="新細明體" pitchFamily="18" charset="-120"/>
                  </a:rPr>
                  <a:t>Manufacturing</a:t>
                </a:r>
              </a:p>
            </p:txBody>
          </p:sp>
          <p:cxnSp>
            <p:nvCxnSpPr>
              <p:cNvPr id="6172" name="AutoShape 24"/>
              <p:cNvCxnSpPr>
                <a:cxnSpLocks noChangeShapeType="1"/>
                <a:endCxn id="6161" idx="3"/>
              </p:cNvCxnSpPr>
              <p:nvPr/>
            </p:nvCxnSpPr>
            <p:spPr bwMode="auto">
              <a:xfrm flipH="1">
                <a:off x="3888" y="1733"/>
                <a:ext cx="863" cy="524"/>
              </a:xfrm>
              <a:prstGeom prst="bentConnector3">
                <a:avLst>
                  <a:gd name="adj1" fmla="val 50000"/>
                </a:avLst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73" name="AutoShape 25"/>
              <p:cNvCxnSpPr>
                <a:cxnSpLocks noChangeShapeType="1"/>
                <a:stCxn id="6162" idx="1"/>
                <a:endCxn id="6163" idx="3"/>
              </p:cNvCxnSpPr>
              <p:nvPr/>
            </p:nvCxnSpPr>
            <p:spPr bwMode="auto">
              <a:xfrm flipH="1">
                <a:off x="1788" y="2122"/>
                <a:ext cx="374" cy="4"/>
              </a:xfrm>
              <a:prstGeom prst="straightConnector1">
                <a:avLst/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AutoShape 26"/>
              <p:cNvCxnSpPr>
                <a:cxnSpLocks noChangeShapeType="1"/>
                <a:stCxn id="6151" idx="3"/>
                <a:endCxn id="6152" idx="1"/>
              </p:cNvCxnSpPr>
              <p:nvPr/>
            </p:nvCxnSpPr>
            <p:spPr bwMode="auto">
              <a:xfrm>
                <a:off x="1159" y="2242"/>
                <a:ext cx="2" cy="254"/>
              </a:xfrm>
              <a:prstGeom prst="straightConnector1">
                <a:avLst/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AutoShape 27"/>
              <p:cNvCxnSpPr>
                <a:cxnSpLocks noChangeShapeType="1"/>
                <a:stCxn id="6151" idx="3"/>
                <a:endCxn id="6152" idx="1"/>
              </p:cNvCxnSpPr>
              <p:nvPr/>
            </p:nvCxnSpPr>
            <p:spPr bwMode="auto">
              <a:xfrm>
                <a:off x="1561" y="3908"/>
                <a:ext cx="503" cy="1"/>
              </a:xfrm>
              <a:prstGeom prst="straightConnector1">
                <a:avLst/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AutoShape 28"/>
              <p:cNvCxnSpPr>
                <a:cxnSpLocks noChangeShapeType="1"/>
                <a:stCxn id="6151" idx="3"/>
                <a:endCxn id="6152" idx="1"/>
              </p:cNvCxnSpPr>
              <p:nvPr/>
            </p:nvCxnSpPr>
            <p:spPr bwMode="auto">
              <a:xfrm>
                <a:off x="1161" y="2901"/>
                <a:ext cx="1" cy="237"/>
              </a:xfrm>
              <a:prstGeom prst="straightConnector1">
                <a:avLst/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AutoShape 29"/>
              <p:cNvCxnSpPr>
                <a:cxnSpLocks noChangeShapeType="1"/>
                <a:stCxn id="6151" idx="3"/>
                <a:endCxn id="6152" idx="1"/>
              </p:cNvCxnSpPr>
              <p:nvPr/>
            </p:nvCxnSpPr>
            <p:spPr bwMode="auto">
              <a:xfrm flipH="1">
                <a:off x="1156" y="3543"/>
                <a:ext cx="5" cy="249"/>
              </a:xfrm>
              <a:prstGeom prst="straightConnector1">
                <a:avLst/>
              </a:prstGeom>
              <a:noFill/>
              <a:ln w="5724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174" name="Text Box 30"/>
            <p:cNvSpPr txBox="1">
              <a:spLocks noChangeArrowheads="1"/>
            </p:cNvSpPr>
            <p:nvPr/>
          </p:nvSpPr>
          <p:spPr bwMode="auto">
            <a:xfrm>
              <a:off x="4703" y="3072"/>
              <a:ext cx="739" cy="193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5pPr>
              <a:lvl6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6pPr>
              <a:lvl7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7pPr>
              <a:lvl8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8pPr>
              <a:lvl9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FFFFFF"/>
                </a:buClr>
                <a:buFont typeface="Tahoma" pitchFamily="34" charset="0"/>
                <a:buNone/>
                <a:defRPr/>
              </a:pPr>
              <a:r>
                <a:rPr lang="en-GB" sz="14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新細明體" pitchFamily="18" charset="-120"/>
                </a:rPr>
                <a:t>RTL Level    </a:t>
              </a:r>
            </a:p>
          </p:txBody>
        </p:sp>
        <p:sp>
          <p:nvSpPr>
            <p:cNvPr id="6175" name="Text Box 31"/>
            <p:cNvSpPr txBox="1">
              <a:spLocks noChangeArrowheads="1"/>
            </p:cNvSpPr>
            <p:nvPr/>
          </p:nvSpPr>
          <p:spPr bwMode="auto">
            <a:xfrm>
              <a:off x="4703" y="3264"/>
              <a:ext cx="769" cy="193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5pPr>
              <a:lvl6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6pPr>
              <a:lvl7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7pPr>
              <a:lvl8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8pPr>
              <a:lvl9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Tahoma" pitchFamily="34" charset="0"/>
                <a:buNone/>
                <a:defRPr/>
              </a:pPr>
              <a:r>
                <a:rPr lang="en-GB" sz="14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新細明體" pitchFamily="18" charset="-120"/>
                </a:rPr>
                <a:t>Logic Level   </a:t>
              </a:r>
            </a:p>
          </p:txBody>
        </p:sp>
        <p:sp>
          <p:nvSpPr>
            <p:cNvPr id="6176" name="Text Box 32"/>
            <p:cNvSpPr txBox="1">
              <a:spLocks noChangeArrowheads="1"/>
            </p:cNvSpPr>
            <p:nvPr/>
          </p:nvSpPr>
          <p:spPr bwMode="auto">
            <a:xfrm>
              <a:off x="4703" y="3456"/>
              <a:ext cx="752" cy="1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5pPr>
              <a:lvl6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6pPr>
              <a:lvl7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7pPr>
              <a:lvl8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8pPr>
              <a:lvl9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FFFFFF"/>
                </a:buClr>
                <a:buFont typeface="Tahoma" pitchFamily="34" charset="0"/>
                <a:buNone/>
                <a:defRPr/>
              </a:pPr>
              <a:r>
                <a:rPr lang="en-GB" sz="14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新細明體" pitchFamily="18" charset="-120"/>
                </a:rPr>
                <a:t>Circuit Level </a:t>
              </a:r>
            </a:p>
          </p:txBody>
        </p:sp>
        <p:sp>
          <p:nvSpPr>
            <p:cNvPr id="6177" name="Text Box 33"/>
            <p:cNvSpPr txBox="1">
              <a:spLocks noChangeArrowheads="1"/>
            </p:cNvSpPr>
            <p:nvPr/>
          </p:nvSpPr>
          <p:spPr bwMode="auto">
            <a:xfrm>
              <a:off x="4703" y="3648"/>
              <a:ext cx="757" cy="1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5pPr>
              <a:lvl6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6pPr>
              <a:lvl7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7pPr>
              <a:lvl8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8pPr>
              <a:lvl9pPr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rgbClr val="000000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>
                  <a:srgbClr val="FFFFFF"/>
                </a:buClr>
                <a:buFont typeface="Tahoma" pitchFamily="34" charset="0"/>
                <a:buNone/>
                <a:defRPr/>
              </a:pPr>
              <a:r>
                <a:rPr lang="en-GB" sz="14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808080"/>
                    </a:outerShdw>
                  </a:effectLst>
                  <a:latin typeface="Tahoma" pitchFamily="34" charset="0"/>
                  <a:ea typeface="新細明體" pitchFamily="18" charset="-120"/>
                </a:rPr>
                <a:t>Silicon Level </a:t>
              </a:r>
            </a:p>
          </p:txBody>
        </p:sp>
      </p:grpSp>
      <p:grpSp>
        <p:nvGrpSpPr>
          <p:cNvPr id="6178" name="Group 34"/>
          <p:cNvGrpSpPr>
            <a:grpSpLocks/>
          </p:cNvGrpSpPr>
          <p:nvPr/>
        </p:nvGrpSpPr>
        <p:grpSpPr bwMode="auto">
          <a:xfrm>
            <a:off x="5640388" y="4495800"/>
            <a:ext cx="3349625" cy="1065213"/>
            <a:chOff x="3553" y="2832"/>
            <a:chExt cx="2110" cy="671"/>
          </a:xfrm>
        </p:grpSpPr>
        <p:sp>
          <p:nvSpPr>
            <p:cNvPr id="6158" name="Rectangle 35"/>
            <p:cNvSpPr>
              <a:spLocks noChangeArrowheads="1"/>
            </p:cNvSpPr>
            <p:nvPr/>
          </p:nvSpPr>
          <p:spPr bwMode="auto">
            <a:xfrm>
              <a:off x="4464" y="2832"/>
              <a:ext cx="1200" cy="672"/>
            </a:xfrm>
            <a:prstGeom prst="rect">
              <a:avLst/>
            </a:prstGeom>
            <a:noFill/>
            <a:ln w="38160">
              <a:solidFill>
                <a:srgbClr val="FF66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3553" y="2976"/>
              <a:ext cx="867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FF0000"/>
                </a:buClr>
                <a:buFont typeface="Verdana" pitchFamily="34" charset="0"/>
                <a:buNone/>
              </a:pPr>
              <a:r>
                <a:rPr lang="en-GB" sz="1800">
                  <a:solidFill>
                    <a:srgbClr val="FF0000"/>
                  </a:solidFill>
                  <a:latin typeface="Verdana" pitchFamily="34" charset="0"/>
                  <a:ea typeface="新細明體" pitchFamily="18" charset="-120"/>
                </a:rPr>
                <a:t>Architect’s</a:t>
              </a:r>
            </a:p>
            <a:p>
              <a:pPr>
                <a:lnSpc>
                  <a:spcPct val="100000"/>
                </a:lnSpc>
                <a:buClr>
                  <a:srgbClr val="FF0000"/>
                </a:buClr>
                <a:buFont typeface="Verdana" pitchFamily="34" charset="0"/>
                <a:buNone/>
              </a:pPr>
              <a:r>
                <a:rPr lang="en-GB" sz="1800">
                  <a:solidFill>
                    <a:srgbClr val="FF0000"/>
                  </a:solidFill>
                  <a:latin typeface="Verdana" pitchFamily="34" charset="0"/>
                  <a:ea typeface="新細明體" pitchFamily="18" charset="-120"/>
                </a:rPr>
                <a:t>Territory</a:t>
              </a:r>
            </a:p>
          </p:txBody>
        </p:sp>
      </p:grpSp>
      <p:grpSp>
        <p:nvGrpSpPr>
          <p:cNvPr id="6181" name="Group 37"/>
          <p:cNvGrpSpPr>
            <a:grpSpLocks/>
          </p:cNvGrpSpPr>
          <p:nvPr/>
        </p:nvGrpSpPr>
        <p:grpSpPr bwMode="auto">
          <a:xfrm>
            <a:off x="3051175" y="4429125"/>
            <a:ext cx="2017713" cy="1133475"/>
            <a:chOff x="1922" y="2790"/>
            <a:chExt cx="1271" cy="714"/>
          </a:xfrm>
        </p:grpSpPr>
        <p:sp>
          <p:nvSpPr>
            <p:cNvPr id="6156" name="AutoShape 38"/>
            <p:cNvSpPr>
              <a:spLocks noChangeArrowheads="1"/>
            </p:cNvSpPr>
            <p:nvPr/>
          </p:nvSpPr>
          <p:spPr bwMode="auto">
            <a:xfrm>
              <a:off x="1968" y="2790"/>
              <a:ext cx="240" cy="48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Text Box 39"/>
            <p:cNvSpPr txBox="1">
              <a:spLocks noChangeArrowheads="1"/>
            </p:cNvSpPr>
            <p:nvPr/>
          </p:nvSpPr>
          <p:spPr bwMode="auto">
            <a:xfrm>
              <a:off x="1922" y="3273"/>
              <a:ext cx="127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Font typeface="Arial" charset="0"/>
                <a:buNone/>
              </a:pPr>
              <a:r>
                <a:rPr lang="en-GB" sz="180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Technology Trend</a:t>
              </a:r>
            </a:p>
          </p:txBody>
        </p:sp>
      </p:grpSp>
      <p:grpSp>
        <p:nvGrpSpPr>
          <p:cNvPr id="6184" name="Group 40"/>
          <p:cNvGrpSpPr>
            <a:grpSpLocks/>
          </p:cNvGrpSpPr>
          <p:nvPr/>
        </p:nvGrpSpPr>
        <p:grpSpPr bwMode="auto">
          <a:xfrm>
            <a:off x="1966913" y="1828800"/>
            <a:ext cx="1536700" cy="1136650"/>
            <a:chOff x="1239" y="1152"/>
            <a:chExt cx="968" cy="716"/>
          </a:xfrm>
        </p:grpSpPr>
        <p:sp>
          <p:nvSpPr>
            <p:cNvPr id="6154" name="AutoShape 41"/>
            <p:cNvSpPr>
              <a:spLocks noChangeArrowheads="1"/>
            </p:cNvSpPr>
            <p:nvPr/>
          </p:nvSpPr>
          <p:spPr bwMode="auto">
            <a:xfrm>
              <a:off x="1968" y="1389"/>
              <a:ext cx="240" cy="4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Text Box 42"/>
            <p:cNvSpPr txBox="1">
              <a:spLocks noChangeArrowheads="1"/>
            </p:cNvSpPr>
            <p:nvPr/>
          </p:nvSpPr>
          <p:spPr bwMode="auto">
            <a:xfrm>
              <a:off x="1239" y="1152"/>
              <a:ext cx="858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Font typeface="Arial" charset="0"/>
                <a:buNone/>
              </a:pPr>
              <a:r>
                <a:rPr lang="en-GB" sz="1800">
                  <a:solidFill>
                    <a:srgbClr val="000000"/>
                  </a:solidFill>
                  <a:latin typeface="Arial" charset="0"/>
                  <a:ea typeface="新細明體" pitchFamily="18" charset="-120"/>
                </a:rPr>
                <a:t>Apps Trend</a:t>
              </a:r>
            </a:p>
          </p:txBody>
        </p:sp>
      </p:grpSp>
      <p:sp>
        <p:nvSpPr>
          <p:cNvPr id="6187" name="AutoShape 43"/>
          <p:cNvSpPr>
            <a:spLocks noChangeArrowheads="1"/>
          </p:cNvSpPr>
          <p:nvPr/>
        </p:nvSpPr>
        <p:spPr bwMode="auto">
          <a:xfrm flipH="1" flipV="1">
            <a:off x="7694613" y="5562600"/>
            <a:ext cx="838200" cy="53340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FF66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12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0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5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6535738" cy="304800"/>
          </a:xfrm>
        </p:spPr>
        <p:txBody>
          <a:bodyPr lIns="92075" tIns="46038" rIns="92075" bIns="46038">
            <a:normAutofit fontScale="92500" lnSpcReduction="20000"/>
          </a:bodyPr>
          <a:lstStyle/>
          <a:p>
            <a:pPr marL="342900" indent="-342900" defTabSz="914400"/>
            <a:r>
              <a:rPr lang="en-US" altLang="ko-KR" sz="1800" smtClean="0">
                <a:solidFill>
                  <a:srgbClr val="009900"/>
                </a:solidFill>
                <a:ea typeface="Gulim" pitchFamily="34" charset="-127"/>
              </a:rPr>
              <a:t>Component Costs</a:t>
            </a:r>
            <a:endParaRPr lang="en-US" altLang="ko-KR" sz="1800" smtClean="0">
              <a:ea typeface="Gulim" pitchFamily="34" charset="-127"/>
            </a:endParaRPr>
          </a:p>
          <a:p>
            <a:pPr marL="342900" indent="-342900" defTabSz="914400"/>
            <a:endParaRPr lang="en-US" altLang="ko-KR" sz="2000" smtClean="0">
              <a:solidFill>
                <a:srgbClr val="FF0000"/>
              </a:solidFill>
              <a:ea typeface="Gulim" pitchFamily="34" charset="-127"/>
            </a:endParaRPr>
          </a:p>
        </p:txBody>
      </p:sp>
      <p:grpSp>
        <p:nvGrpSpPr>
          <p:cNvPr id="308228" name="Group 4"/>
          <p:cNvGrpSpPr>
            <a:grpSpLocks/>
          </p:cNvGrpSpPr>
          <p:nvPr/>
        </p:nvGrpSpPr>
        <p:grpSpPr bwMode="auto">
          <a:xfrm>
            <a:off x="4806950" y="3810000"/>
            <a:ext cx="2895600" cy="762000"/>
            <a:chOff x="2747" y="2208"/>
            <a:chExt cx="1831" cy="500"/>
          </a:xfrm>
        </p:grpSpPr>
        <p:sp>
          <p:nvSpPr>
            <p:cNvPr id="63510" name="Rectangle 5"/>
            <p:cNvSpPr>
              <a:spLocks noChangeArrowheads="1"/>
            </p:cNvSpPr>
            <p:nvPr/>
          </p:nvSpPr>
          <p:spPr bwMode="auto">
            <a:xfrm>
              <a:off x="2747" y="2208"/>
              <a:ext cx="76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List Price</a:t>
              </a:r>
              <a:endParaRPr kumimoji="1" lang="en-US" altLang="ko-KR" sz="1800" b="1">
                <a:solidFill>
                  <a:schemeClr val="hlink"/>
                </a:solidFill>
                <a:latin typeface="Arial" charset="0"/>
                <a:ea typeface="Dotum" pitchFamily="34" charset="-127"/>
              </a:endParaRPr>
            </a:p>
          </p:txBody>
        </p:sp>
        <p:grpSp>
          <p:nvGrpSpPr>
            <p:cNvPr id="63511" name="Group 6"/>
            <p:cNvGrpSpPr>
              <a:grpSpLocks/>
            </p:cNvGrpSpPr>
            <p:nvPr/>
          </p:nvGrpSpPr>
          <p:grpSpPr bwMode="auto">
            <a:xfrm>
              <a:off x="3500" y="2304"/>
              <a:ext cx="1078" cy="404"/>
              <a:chOff x="3500" y="2304"/>
              <a:chExt cx="1078" cy="404"/>
            </a:xfrm>
          </p:grpSpPr>
          <p:sp>
            <p:nvSpPr>
              <p:cNvPr id="63512" name="Rectangle 7"/>
              <p:cNvSpPr>
                <a:spLocks noChangeArrowheads="1"/>
              </p:cNvSpPr>
              <p:nvPr/>
            </p:nvSpPr>
            <p:spPr bwMode="auto">
              <a:xfrm>
                <a:off x="3722" y="2304"/>
                <a:ext cx="856" cy="404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3" name="Line 8"/>
              <p:cNvSpPr>
                <a:spLocks noChangeShapeType="1"/>
              </p:cNvSpPr>
              <p:nvPr/>
            </p:nvSpPr>
            <p:spPr bwMode="auto">
              <a:xfrm>
                <a:off x="3500" y="2304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844550" y="3886200"/>
            <a:ext cx="42894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CC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chemeClr val="tx2"/>
                </a:solidFill>
                <a:latin typeface="Arial" charset="0"/>
                <a:ea typeface="Dotum" pitchFamily="34" charset="-127"/>
              </a:rPr>
              <a:t>PC’s -- Lower gross margin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chemeClr val="tx2"/>
                </a:solidFill>
                <a:latin typeface="Arial" charset="0"/>
                <a:ea typeface="Dotum" pitchFamily="34" charset="-127"/>
              </a:rPr>
              <a:t>	- Lower R&amp;D expense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chemeClr val="tx2"/>
                </a:solidFill>
                <a:latin typeface="Arial" charset="0"/>
                <a:ea typeface="Dotum" pitchFamily="34" charset="-127"/>
              </a:rPr>
              <a:t>	- Lower sales cost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chemeClr val="tx2"/>
                </a:solidFill>
                <a:latin typeface="Arial" charset="0"/>
                <a:ea typeface="Dotum" pitchFamily="34" charset="-127"/>
              </a:rPr>
              <a:t>                        Mail order, Phone order, retail 	      store…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chemeClr val="tx2"/>
                </a:solidFill>
                <a:latin typeface="Arial" charset="0"/>
                <a:ea typeface="Dotum" pitchFamily="34" charset="-127"/>
              </a:rPr>
              <a:t>	- Higher competition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chemeClr val="tx2"/>
                </a:solidFill>
                <a:latin typeface="Arial" charset="0"/>
                <a:ea typeface="Dotum" pitchFamily="34" charset="-127"/>
              </a:rPr>
              <a:t>	     Lower profit, volume sale,...</a:t>
            </a:r>
          </a:p>
        </p:txBody>
      </p:sp>
      <p:sp>
        <p:nvSpPr>
          <p:cNvPr id="308234" name="Text Box 10"/>
          <p:cNvSpPr txBox="1">
            <a:spLocks noChangeArrowheads="1"/>
          </p:cNvSpPr>
          <p:nvPr/>
        </p:nvSpPr>
        <p:spPr bwMode="auto">
          <a:xfrm>
            <a:off x="838200" y="5562600"/>
            <a:ext cx="428942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FF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chemeClr val="accent2"/>
                </a:solidFill>
                <a:latin typeface="Arial" charset="0"/>
                <a:ea typeface="Dotum" pitchFamily="34" charset="-127"/>
              </a:rPr>
              <a:t>Gross margin varies depending on the products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chemeClr val="accent2"/>
                </a:solidFill>
                <a:latin typeface="Arial" charset="0"/>
                <a:ea typeface="Dotum" pitchFamily="34" charset="-127"/>
              </a:rPr>
              <a:t>	High performance large systems vs  	Lower end machines</a:t>
            </a:r>
          </a:p>
        </p:txBody>
      </p:sp>
      <p:grpSp>
        <p:nvGrpSpPr>
          <p:cNvPr id="308235" name="Group 11"/>
          <p:cNvGrpSpPr>
            <a:grpSpLocks/>
          </p:cNvGrpSpPr>
          <p:nvPr/>
        </p:nvGrpSpPr>
        <p:grpSpPr bwMode="auto">
          <a:xfrm>
            <a:off x="6330950" y="4572000"/>
            <a:ext cx="1371600" cy="685800"/>
            <a:chOff x="3744" y="2736"/>
            <a:chExt cx="864" cy="432"/>
          </a:xfrm>
        </p:grpSpPr>
        <p:sp>
          <p:nvSpPr>
            <p:cNvPr id="63508" name="Rectangle 12"/>
            <p:cNvSpPr>
              <a:spLocks noChangeArrowheads="1"/>
            </p:cNvSpPr>
            <p:nvPr/>
          </p:nvSpPr>
          <p:spPr bwMode="auto">
            <a:xfrm>
              <a:off x="3744" y="2736"/>
              <a:ext cx="864" cy="432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9" name="Rectangle 13"/>
            <p:cNvSpPr>
              <a:spLocks noChangeArrowheads="1"/>
            </p:cNvSpPr>
            <p:nvPr/>
          </p:nvSpPr>
          <p:spPr bwMode="auto">
            <a:xfrm>
              <a:off x="3840" y="2736"/>
              <a:ext cx="5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Gross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Margin</a:t>
              </a:r>
              <a:endParaRPr kumimoji="1" lang="en-US" altLang="ko-KR" sz="1800" b="1">
                <a:solidFill>
                  <a:schemeClr val="hlink"/>
                </a:solidFill>
                <a:latin typeface="Arial" charset="0"/>
                <a:ea typeface="Dotum" pitchFamily="34" charset="-127"/>
              </a:endParaRPr>
            </a:p>
          </p:txBody>
        </p:sp>
      </p:grpSp>
      <p:sp>
        <p:nvSpPr>
          <p:cNvPr id="308238" name="Text Box 14"/>
          <p:cNvSpPr txBox="1">
            <a:spLocks noChangeArrowheads="1"/>
          </p:cNvSpPr>
          <p:nvPr/>
        </p:nvSpPr>
        <p:spPr bwMode="auto">
          <a:xfrm>
            <a:off x="7702550" y="4648200"/>
            <a:ext cx="144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Arial" charset="0"/>
                <a:ea typeface="Dotum" pitchFamily="34" charset="-127"/>
              </a:rPr>
              <a:t>45% to 65%</a:t>
            </a:r>
          </a:p>
        </p:txBody>
      </p:sp>
      <p:grpSp>
        <p:nvGrpSpPr>
          <p:cNvPr id="308239" name="Group 15"/>
          <p:cNvGrpSpPr>
            <a:grpSpLocks/>
          </p:cNvGrpSpPr>
          <p:nvPr/>
        </p:nvGrpSpPr>
        <p:grpSpPr bwMode="auto">
          <a:xfrm>
            <a:off x="6330950" y="5257800"/>
            <a:ext cx="1524000" cy="336550"/>
            <a:chOff x="3744" y="3168"/>
            <a:chExt cx="960" cy="212"/>
          </a:xfrm>
        </p:grpSpPr>
        <p:sp>
          <p:nvSpPr>
            <p:cNvPr id="63506" name="Rectangle 16"/>
            <p:cNvSpPr>
              <a:spLocks noChangeArrowheads="1"/>
            </p:cNvSpPr>
            <p:nvPr/>
          </p:nvSpPr>
          <p:spPr bwMode="auto">
            <a:xfrm>
              <a:off x="3744" y="3168"/>
              <a:ext cx="864" cy="192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7" name="Rectangle 17"/>
            <p:cNvSpPr>
              <a:spLocks noChangeArrowheads="1"/>
            </p:cNvSpPr>
            <p:nvPr/>
          </p:nvSpPr>
          <p:spPr bwMode="auto">
            <a:xfrm>
              <a:off x="3744" y="3168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Direct Cost</a:t>
              </a:r>
              <a:endParaRPr kumimoji="1" lang="en-US" altLang="ko-KR" sz="1600" b="1">
                <a:solidFill>
                  <a:srgbClr val="3399FF"/>
                </a:solidFill>
                <a:latin typeface="Arial" charset="0"/>
                <a:ea typeface="Dotum" pitchFamily="34" charset="-127"/>
              </a:endParaRPr>
            </a:p>
          </p:txBody>
        </p:sp>
      </p:grpSp>
      <p:sp>
        <p:nvSpPr>
          <p:cNvPr id="308242" name="Text Box 18"/>
          <p:cNvSpPr txBox="1">
            <a:spLocks noChangeArrowheads="1"/>
          </p:cNvSpPr>
          <p:nvPr/>
        </p:nvSpPr>
        <p:spPr bwMode="auto">
          <a:xfrm>
            <a:off x="7702550" y="5257800"/>
            <a:ext cx="1303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chemeClr val="accent2"/>
                </a:solidFill>
                <a:latin typeface="Arial" charset="0"/>
                <a:ea typeface="Dotum" pitchFamily="34" charset="-127"/>
              </a:rPr>
              <a:t>10% to 11%</a:t>
            </a:r>
            <a:endParaRPr kumimoji="1" lang="en-US" altLang="ko-KR" sz="1600" b="1">
              <a:solidFill>
                <a:srgbClr val="3399FF"/>
              </a:solidFill>
              <a:latin typeface="Arial" charset="0"/>
              <a:ea typeface="Dotum" pitchFamily="34" charset="-127"/>
            </a:endParaRPr>
          </a:p>
        </p:txBody>
      </p:sp>
      <p:sp>
        <p:nvSpPr>
          <p:cNvPr id="308243" name="Rectangle 19"/>
          <p:cNvSpPr>
            <a:spLocks noChangeArrowheads="1"/>
          </p:cNvSpPr>
          <p:nvPr/>
        </p:nvSpPr>
        <p:spPr bwMode="auto">
          <a:xfrm>
            <a:off x="6330950" y="5562600"/>
            <a:ext cx="1371600" cy="6096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009900"/>
                </a:solidFill>
                <a:latin typeface="Arial" charset="0"/>
                <a:ea typeface="Dotum" pitchFamily="34" charset="-127"/>
              </a:rPr>
              <a:t>Component</a:t>
            </a:r>
            <a:r>
              <a:rPr kumimoji="1" lang="en-US" altLang="ko-KR" sz="1600" b="1">
                <a:solidFill>
                  <a:srgbClr val="66FF33"/>
                </a:solidFill>
                <a:latin typeface="Arial" charset="0"/>
                <a:ea typeface="Dotum" pitchFamily="34" charset="-127"/>
              </a:rPr>
              <a:t> </a:t>
            </a:r>
            <a:r>
              <a:rPr kumimoji="1" lang="en-US" altLang="ko-KR" sz="1600">
                <a:solidFill>
                  <a:srgbClr val="66FF33"/>
                </a:solidFill>
                <a:latin typeface="Arial" charset="0"/>
                <a:ea typeface="Dotum" pitchFamily="34" charset="-127"/>
              </a:rPr>
              <a:t>      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>
                <a:solidFill>
                  <a:srgbClr val="66FF33"/>
                </a:solidFill>
                <a:latin typeface="Arial" charset="0"/>
                <a:ea typeface="Dotum" pitchFamily="34" charset="-127"/>
              </a:rPr>
              <a:t>     </a:t>
            </a:r>
            <a:r>
              <a:rPr kumimoji="1" lang="en-US" altLang="ko-KR" sz="1600" b="1">
                <a:solidFill>
                  <a:srgbClr val="009900"/>
                </a:solidFill>
                <a:latin typeface="Arial" charset="0"/>
                <a:ea typeface="Dotum" pitchFamily="34" charset="-127"/>
              </a:rPr>
              <a:t>Cost</a:t>
            </a:r>
          </a:p>
        </p:txBody>
      </p:sp>
      <p:sp>
        <p:nvSpPr>
          <p:cNvPr id="308244" name="Text Box 20"/>
          <p:cNvSpPr txBox="1">
            <a:spLocks noChangeArrowheads="1"/>
          </p:cNvSpPr>
          <p:nvPr/>
        </p:nvSpPr>
        <p:spPr bwMode="auto">
          <a:xfrm>
            <a:off x="7626350" y="5638800"/>
            <a:ext cx="1417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009900"/>
                </a:solidFill>
                <a:latin typeface="Arial" charset="0"/>
                <a:ea typeface="Dotum" pitchFamily="34" charset="-127"/>
              </a:rPr>
              <a:t> 25 % to 44%</a:t>
            </a:r>
            <a:endParaRPr kumimoji="1" lang="en-US" altLang="ko-KR" sz="1600" b="1">
              <a:solidFill>
                <a:srgbClr val="66FF33"/>
              </a:solidFill>
              <a:latin typeface="Arial" charset="0"/>
              <a:ea typeface="Dotum" pitchFamily="34" charset="-127"/>
            </a:endParaRPr>
          </a:p>
        </p:txBody>
      </p:sp>
      <p:grpSp>
        <p:nvGrpSpPr>
          <p:cNvPr id="308245" name="Group 21"/>
          <p:cNvGrpSpPr>
            <a:grpSpLocks/>
          </p:cNvGrpSpPr>
          <p:nvPr/>
        </p:nvGrpSpPr>
        <p:grpSpPr bwMode="auto">
          <a:xfrm>
            <a:off x="5416550" y="4572000"/>
            <a:ext cx="768350" cy="1600200"/>
            <a:chOff x="3470" y="2688"/>
            <a:chExt cx="524" cy="1008"/>
          </a:xfrm>
        </p:grpSpPr>
        <p:sp>
          <p:nvSpPr>
            <p:cNvPr id="63504" name="Line 22"/>
            <p:cNvSpPr>
              <a:spLocks noChangeShapeType="1"/>
            </p:cNvSpPr>
            <p:nvPr/>
          </p:nvSpPr>
          <p:spPr bwMode="auto">
            <a:xfrm>
              <a:off x="3984" y="2688"/>
              <a:ext cx="0" cy="1008"/>
            </a:xfrm>
            <a:prstGeom prst="line">
              <a:avLst/>
            </a:prstGeom>
            <a:noFill/>
            <a:ln w="38100">
              <a:solidFill>
                <a:srgbClr val="9933FF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5" name="Text Box 23"/>
            <p:cNvSpPr txBox="1">
              <a:spLocks noChangeArrowheads="1"/>
            </p:cNvSpPr>
            <p:nvPr/>
          </p:nvSpPr>
          <p:spPr bwMode="auto">
            <a:xfrm>
              <a:off x="3470" y="3095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9900FF"/>
                  </a:solidFill>
                  <a:latin typeface="Arial" charset="0"/>
                  <a:ea typeface="Dotum" pitchFamily="34" charset="-127"/>
                </a:rPr>
                <a:t>100%</a:t>
              </a:r>
              <a:endParaRPr kumimoji="1" lang="en-US" altLang="ko-KR" sz="1800" b="1">
                <a:solidFill>
                  <a:srgbClr val="CC66FF"/>
                </a:solidFill>
                <a:latin typeface="Arial" charset="0"/>
                <a:ea typeface="Dotum" pitchFamily="34" charset="-127"/>
              </a:endParaRPr>
            </a:p>
          </p:txBody>
        </p:sp>
      </p:grpSp>
      <p:sp>
        <p:nvSpPr>
          <p:cNvPr id="308248" name="Text Box 24"/>
          <p:cNvSpPr txBox="1">
            <a:spLocks noChangeArrowheads="1"/>
          </p:cNvSpPr>
          <p:nvPr/>
        </p:nvSpPr>
        <p:spPr bwMode="auto">
          <a:xfrm>
            <a:off x="762000" y="1931988"/>
            <a:ext cx="7337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buClr>
                <a:srgbClr val="66CCFF"/>
              </a:buClr>
              <a:buSzTx/>
              <a:buFontTx/>
              <a:buChar char="•"/>
            </a:pPr>
            <a:r>
              <a:rPr kumimoji="1" lang="en-US" altLang="ko-KR" sz="1400" b="1">
                <a:solidFill>
                  <a:schemeClr val="accent2"/>
                </a:solidFill>
                <a:latin typeface="Arial" charset="0"/>
                <a:ea typeface="Gulim" pitchFamily="34" charset="-127"/>
              </a:rPr>
              <a:t>    Direct Costs (add 25% to 40%) recurring costs: labor, purchasing, scrap, warranty</a:t>
            </a:r>
            <a:endParaRPr kumimoji="1" lang="en-US" altLang="ko-KR" sz="1400" b="1">
              <a:solidFill>
                <a:srgbClr val="FF00FF"/>
              </a:solidFill>
              <a:latin typeface="Arial" charset="0"/>
              <a:ea typeface="Gulim" pitchFamily="34" charset="-127"/>
            </a:endParaRPr>
          </a:p>
        </p:txBody>
      </p:sp>
      <p:sp>
        <p:nvSpPr>
          <p:cNvPr id="308249" name="Text Box 25"/>
          <p:cNvSpPr txBox="1">
            <a:spLocks noChangeArrowheads="1"/>
          </p:cNvSpPr>
          <p:nvPr/>
        </p:nvSpPr>
        <p:spPr bwMode="auto">
          <a:xfrm>
            <a:off x="762000" y="2209800"/>
            <a:ext cx="7877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8257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Char char="•"/>
            </a:pPr>
            <a:r>
              <a:rPr kumimoji="1" lang="en-US" altLang="ko-KR" b="1">
                <a:solidFill>
                  <a:srgbClr val="FF0000"/>
                </a:solidFill>
                <a:ea typeface="Gulim" pitchFamily="34" charset="-127"/>
              </a:rPr>
              <a:t>  Gross Margin (add 82% to 186%) nonrecurring costs: </a:t>
            </a:r>
            <a:br>
              <a:rPr kumimoji="1" lang="en-US" altLang="ko-KR" b="1">
                <a:solidFill>
                  <a:srgbClr val="FF0000"/>
                </a:solidFill>
                <a:ea typeface="Gulim" pitchFamily="34" charset="-127"/>
              </a:rPr>
            </a:br>
            <a:r>
              <a:rPr kumimoji="1" lang="en-US" altLang="ko-KR" b="1">
                <a:solidFill>
                  <a:srgbClr val="FF0000"/>
                </a:solidFill>
                <a:ea typeface="Gulim" pitchFamily="34" charset="-127"/>
              </a:rPr>
              <a:t>    R&amp;D, marketing, sales, equipment maintenance, rental,      	financing cost, pretax profits, taxes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1219200"/>
          </a:xfrm>
          <a:noFill/>
          <a:extLst/>
        </p:spPr>
        <p:txBody>
          <a:bodyPr lIns="92075" tIns="46038" rIns="92075" bIns="46038">
            <a:norm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Gulim" pitchFamily="34" charset="-127"/>
              </a:rPr>
              <a:t>Cost/Price</a:t>
            </a:r>
            <a:r>
              <a:rPr lang="en-US" altLang="ko-KR" sz="4000" b="1" dirty="0" smtClean="0">
                <a:solidFill>
                  <a:srgbClr val="FF3300"/>
                </a:solidFill>
                <a:ea typeface="Gulim" pitchFamily="34" charset="-127"/>
              </a:rPr>
              <a:t/>
            </a:r>
            <a:br>
              <a:rPr lang="en-US" altLang="ko-KR" sz="4000" b="1" dirty="0" smtClean="0">
                <a:solidFill>
                  <a:srgbClr val="FF3300"/>
                </a:solidFill>
                <a:ea typeface="Gulim" pitchFamily="34" charset="-127"/>
              </a:rPr>
            </a:br>
            <a:r>
              <a:rPr lang="en-US" altLang="ko-KR" sz="2000" b="1" dirty="0" smtClean="0">
                <a:solidFill>
                  <a:srgbClr val="0000CC"/>
                </a:solidFill>
                <a:ea typeface="Gulim" pitchFamily="34" charset="-127"/>
              </a:rPr>
              <a:t>What is Relationship of Cost to Price?</a:t>
            </a:r>
          </a:p>
        </p:txBody>
      </p:sp>
    </p:spTree>
    <p:extLst>
      <p:ext uri="{BB962C8B-B14F-4D97-AF65-F5344CB8AC3E}">
        <p14:creationId xmlns:p14="http://schemas.microsoft.com/office/powerpoint/2010/main" val="646876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0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08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8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8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8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08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08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08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08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autoUpdateAnimBg="0"/>
      <p:bldP spid="308233" grpId="0" build="p" autoUpdateAnimBg="0"/>
      <p:bldP spid="308234" grpId="0" build="p" autoUpdateAnimBg="0"/>
      <p:bldP spid="308238" grpId="0" autoUpdateAnimBg="0"/>
      <p:bldP spid="308242" grpId="0" autoUpdateAnimBg="0"/>
      <p:bldP spid="308243" grpId="0" animBg="1" autoUpdateAnimBg="0"/>
      <p:bldP spid="308244" grpId="0" autoUpdateAnimBg="0"/>
      <p:bldP spid="308248" grpId="0" autoUpdateAnimBg="0"/>
      <p:bldP spid="308249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558925"/>
            <a:ext cx="6184900" cy="304800"/>
          </a:xfrm>
        </p:spPr>
        <p:txBody>
          <a:bodyPr lIns="92075" tIns="46038" rIns="92075" bIns="46038">
            <a:normAutofit fontScale="92500" lnSpcReduction="20000"/>
          </a:bodyPr>
          <a:lstStyle/>
          <a:p>
            <a:pPr marL="280988" indent="-280988" defTabSz="914400"/>
            <a:r>
              <a:rPr lang="en-US" altLang="ko-KR" sz="1800" smtClean="0">
                <a:solidFill>
                  <a:srgbClr val="009900"/>
                </a:solidFill>
                <a:ea typeface="Gulim" pitchFamily="34" charset="-127"/>
              </a:rPr>
              <a:t>Component Costs</a:t>
            </a:r>
          </a:p>
          <a:p>
            <a:pPr marL="280988" indent="-280988" defTabSz="914400"/>
            <a:endParaRPr lang="en-US" altLang="ko-KR" sz="2000" smtClean="0">
              <a:solidFill>
                <a:srgbClr val="009900"/>
              </a:solidFill>
              <a:ea typeface="Gulim" pitchFamily="34" charset="-127"/>
            </a:endParaRPr>
          </a:p>
        </p:txBody>
      </p:sp>
      <p:grpSp>
        <p:nvGrpSpPr>
          <p:cNvPr id="310276" name="Group 4"/>
          <p:cNvGrpSpPr>
            <a:grpSpLocks/>
          </p:cNvGrpSpPr>
          <p:nvPr/>
        </p:nvGrpSpPr>
        <p:grpSpPr bwMode="auto">
          <a:xfrm>
            <a:off x="3376613" y="4306888"/>
            <a:ext cx="768350" cy="2057400"/>
            <a:chOff x="2304" y="2713"/>
            <a:chExt cx="525" cy="1296"/>
          </a:xfrm>
        </p:grpSpPr>
        <p:sp>
          <p:nvSpPr>
            <p:cNvPr id="64543" name="Line 5"/>
            <p:cNvSpPr>
              <a:spLocks noChangeShapeType="1"/>
            </p:cNvSpPr>
            <p:nvPr/>
          </p:nvSpPr>
          <p:spPr bwMode="auto">
            <a:xfrm>
              <a:off x="2794" y="2713"/>
              <a:ext cx="0" cy="1296"/>
            </a:xfrm>
            <a:prstGeom prst="line">
              <a:avLst/>
            </a:prstGeom>
            <a:noFill/>
            <a:ln w="38100">
              <a:solidFill>
                <a:srgbClr val="9933FF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4" name="Text Box 6"/>
            <p:cNvSpPr txBox="1">
              <a:spLocks noChangeArrowheads="1"/>
            </p:cNvSpPr>
            <p:nvPr/>
          </p:nvSpPr>
          <p:spPr bwMode="auto">
            <a:xfrm>
              <a:off x="2304" y="3408"/>
              <a:ext cx="5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9933FF"/>
                  </a:solidFill>
                  <a:latin typeface="Arial" charset="0"/>
                  <a:ea typeface="Dotum" pitchFamily="34" charset="-127"/>
                </a:rPr>
                <a:t>100%</a:t>
              </a:r>
            </a:p>
          </p:txBody>
        </p:sp>
      </p:grpSp>
      <p:grpSp>
        <p:nvGrpSpPr>
          <p:cNvPr id="310279" name="Group 7"/>
          <p:cNvGrpSpPr>
            <a:grpSpLocks/>
          </p:cNvGrpSpPr>
          <p:nvPr/>
        </p:nvGrpSpPr>
        <p:grpSpPr bwMode="auto">
          <a:xfrm>
            <a:off x="4343400" y="4256088"/>
            <a:ext cx="1368425" cy="641350"/>
            <a:chOff x="2736" y="2681"/>
            <a:chExt cx="862" cy="404"/>
          </a:xfrm>
        </p:grpSpPr>
        <p:sp>
          <p:nvSpPr>
            <p:cNvPr id="64541" name="Rectangle 8"/>
            <p:cNvSpPr>
              <a:spLocks noChangeArrowheads="1"/>
            </p:cNvSpPr>
            <p:nvPr/>
          </p:nvSpPr>
          <p:spPr bwMode="auto">
            <a:xfrm>
              <a:off x="2736" y="2713"/>
              <a:ext cx="862" cy="359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2" name="Rectangle 9"/>
            <p:cNvSpPr>
              <a:spLocks noChangeArrowheads="1"/>
            </p:cNvSpPr>
            <p:nvPr/>
          </p:nvSpPr>
          <p:spPr bwMode="auto">
            <a:xfrm>
              <a:off x="2767" y="2681"/>
              <a:ext cx="7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9900"/>
                  </a:solidFill>
                  <a:latin typeface="Arial" charset="0"/>
                  <a:ea typeface="Dotum" pitchFamily="34" charset="-127"/>
                </a:rPr>
                <a:t>Average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9900"/>
                  </a:solidFill>
                  <a:latin typeface="Arial" charset="0"/>
                  <a:ea typeface="Dotum" pitchFamily="34" charset="-127"/>
                </a:rPr>
                <a:t>Discount</a:t>
              </a:r>
              <a:endParaRPr kumimoji="1" lang="en-US" altLang="ko-KR" sz="1800" b="1">
                <a:solidFill>
                  <a:srgbClr val="FFFF00"/>
                </a:solidFill>
                <a:latin typeface="Arial" charset="0"/>
                <a:ea typeface="Dotum" pitchFamily="34" charset="-127"/>
              </a:endParaRPr>
            </a:p>
          </p:txBody>
        </p:sp>
      </p:grpSp>
      <p:grpSp>
        <p:nvGrpSpPr>
          <p:cNvPr id="310282" name="Group 10"/>
          <p:cNvGrpSpPr>
            <a:grpSpLocks/>
          </p:cNvGrpSpPr>
          <p:nvPr/>
        </p:nvGrpSpPr>
        <p:grpSpPr bwMode="auto">
          <a:xfrm>
            <a:off x="2636838" y="4092575"/>
            <a:ext cx="1698625" cy="366713"/>
            <a:chOff x="1661" y="2578"/>
            <a:chExt cx="1070" cy="231"/>
          </a:xfrm>
        </p:grpSpPr>
        <p:sp>
          <p:nvSpPr>
            <p:cNvPr id="64539" name="Rectangle 11"/>
            <p:cNvSpPr>
              <a:spLocks noChangeArrowheads="1"/>
            </p:cNvSpPr>
            <p:nvPr/>
          </p:nvSpPr>
          <p:spPr bwMode="auto">
            <a:xfrm>
              <a:off x="1661" y="2578"/>
              <a:ext cx="7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List Price</a:t>
              </a:r>
              <a:endParaRPr kumimoji="1" lang="en-US" altLang="ko-KR" sz="1800" b="1">
                <a:solidFill>
                  <a:schemeClr val="hlink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4540" name="Line 12"/>
            <p:cNvSpPr>
              <a:spLocks noChangeShapeType="1"/>
            </p:cNvSpPr>
            <p:nvPr/>
          </p:nvSpPr>
          <p:spPr bwMode="auto">
            <a:xfrm>
              <a:off x="2491" y="2713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285" name="Text Box 13"/>
          <p:cNvSpPr txBox="1">
            <a:spLocks noChangeArrowheads="1"/>
          </p:cNvSpPr>
          <p:nvPr/>
        </p:nvSpPr>
        <p:spPr bwMode="auto">
          <a:xfrm>
            <a:off x="5697538" y="4419600"/>
            <a:ext cx="144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rgbClr val="FF9900"/>
                </a:solidFill>
                <a:latin typeface="Arial" charset="0"/>
                <a:ea typeface="Dotum" pitchFamily="34" charset="-127"/>
              </a:rPr>
              <a:t>25% to 40%</a:t>
            </a:r>
          </a:p>
        </p:txBody>
      </p:sp>
      <p:grpSp>
        <p:nvGrpSpPr>
          <p:cNvPr id="310286" name="Group 14"/>
          <p:cNvGrpSpPr>
            <a:grpSpLocks/>
          </p:cNvGrpSpPr>
          <p:nvPr/>
        </p:nvGrpSpPr>
        <p:grpSpPr bwMode="auto">
          <a:xfrm>
            <a:off x="4343400" y="4876800"/>
            <a:ext cx="1368425" cy="609600"/>
            <a:chOff x="2736" y="3072"/>
            <a:chExt cx="862" cy="384"/>
          </a:xfrm>
        </p:grpSpPr>
        <p:sp>
          <p:nvSpPr>
            <p:cNvPr id="64537" name="Rectangle 15"/>
            <p:cNvSpPr>
              <a:spLocks noChangeArrowheads="1"/>
            </p:cNvSpPr>
            <p:nvPr/>
          </p:nvSpPr>
          <p:spPr bwMode="auto">
            <a:xfrm>
              <a:off x="2736" y="3072"/>
              <a:ext cx="862" cy="384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8" name="Rectangle 16"/>
            <p:cNvSpPr>
              <a:spLocks noChangeArrowheads="1"/>
            </p:cNvSpPr>
            <p:nvPr/>
          </p:nvSpPr>
          <p:spPr bwMode="auto">
            <a:xfrm>
              <a:off x="2865" y="3072"/>
              <a:ext cx="5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Gross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Margin</a:t>
              </a:r>
              <a:endParaRPr kumimoji="1" lang="en-US" altLang="ko-KR" sz="1600" b="1">
                <a:solidFill>
                  <a:schemeClr val="hlink"/>
                </a:solidFill>
                <a:latin typeface="Arial" charset="0"/>
                <a:ea typeface="Dotum" pitchFamily="34" charset="-127"/>
              </a:endParaRPr>
            </a:p>
          </p:txBody>
        </p:sp>
      </p:grpSp>
      <p:grpSp>
        <p:nvGrpSpPr>
          <p:cNvPr id="310289" name="Group 17"/>
          <p:cNvGrpSpPr>
            <a:grpSpLocks/>
          </p:cNvGrpSpPr>
          <p:nvPr/>
        </p:nvGrpSpPr>
        <p:grpSpPr bwMode="auto">
          <a:xfrm>
            <a:off x="1735138" y="4691063"/>
            <a:ext cx="2593975" cy="366712"/>
            <a:chOff x="1093" y="3010"/>
            <a:chExt cx="1634" cy="231"/>
          </a:xfrm>
        </p:grpSpPr>
        <p:sp>
          <p:nvSpPr>
            <p:cNvPr id="64535" name="Rectangle 18"/>
            <p:cNvSpPr>
              <a:spLocks noChangeArrowheads="1"/>
            </p:cNvSpPr>
            <p:nvPr/>
          </p:nvSpPr>
          <p:spPr bwMode="auto">
            <a:xfrm>
              <a:off x="1093" y="3010"/>
              <a:ext cx="1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Avg. Selling Price</a:t>
              </a:r>
              <a:endParaRPr kumimoji="1" lang="en-US" altLang="ko-KR" sz="1600" b="1">
                <a:solidFill>
                  <a:schemeClr val="hlink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4536" name="Line 19"/>
            <p:cNvSpPr>
              <a:spLocks noChangeShapeType="1"/>
            </p:cNvSpPr>
            <p:nvPr/>
          </p:nvSpPr>
          <p:spPr bwMode="auto">
            <a:xfrm>
              <a:off x="2486" y="3121"/>
              <a:ext cx="24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292" name="Text Box 20"/>
          <p:cNvSpPr txBox="1">
            <a:spLocks noChangeArrowheads="1"/>
          </p:cNvSpPr>
          <p:nvPr/>
        </p:nvSpPr>
        <p:spPr bwMode="auto">
          <a:xfrm>
            <a:off x="5697538" y="5053013"/>
            <a:ext cx="1303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FF0000"/>
                </a:solidFill>
                <a:latin typeface="Arial" charset="0"/>
                <a:ea typeface="Dotum" pitchFamily="34" charset="-127"/>
              </a:rPr>
              <a:t>34% to 39%</a:t>
            </a:r>
          </a:p>
        </p:txBody>
      </p:sp>
      <p:grpSp>
        <p:nvGrpSpPr>
          <p:cNvPr id="310293" name="Group 21"/>
          <p:cNvGrpSpPr>
            <a:grpSpLocks/>
          </p:cNvGrpSpPr>
          <p:nvPr/>
        </p:nvGrpSpPr>
        <p:grpSpPr bwMode="auto">
          <a:xfrm>
            <a:off x="4343400" y="5486400"/>
            <a:ext cx="1524000" cy="381000"/>
            <a:chOff x="2736" y="3456"/>
            <a:chExt cx="960" cy="240"/>
          </a:xfrm>
        </p:grpSpPr>
        <p:sp>
          <p:nvSpPr>
            <p:cNvPr id="64532" name="Rectangle 22"/>
            <p:cNvSpPr>
              <a:spLocks noChangeArrowheads="1"/>
            </p:cNvSpPr>
            <p:nvPr/>
          </p:nvSpPr>
          <p:spPr bwMode="auto">
            <a:xfrm>
              <a:off x="2736" y="3456"/>
              <a:ext cx="864" cy="240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Rectangle 23"/>
            <p:cNvSpPr>
              <a:spLocks noChangeArrowheads="1"/>
            </p:cNvSpPr>
            <p:nvPr/>
          </p:nvSpPr>
          <p:spPr bwMode="auto">
            <a:xfrm>
              <a:off x="2736" y="3456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Direct Cost</a:t>
              </a:r>
              <a:endParaRPr kumimoji="1" lang="en-US" altLang="ko-KR" sz="1600" b="1">
                <a:solidFill>
                  <a:srgbClr val="3399FF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4534" name="Text Box 24"/>
            <p:cNvSpPr txBox="1">
              <a:spLocks noChangeArrowheads="1"/>
            </p:cNvSpPr>
            <p:nvPr/>
          </p:nvSpPr>
          <p:spPr bwMode="auto">
            <a:xfrm>
              <a:off x="3580" y="3456"/>
              <a:ext cx="1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en-US" sz="16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</p:grpSp>
      <p:sp>
        <p:nvSpPr>
          <p:cNvPr id="310297" name="Text Box 25"/>
          <p:cNvSpPr txBox="1">
            <a:spLocks noChangeArrowheads="1"/>
          </p:cNvSpPr>
          <p:nvPr/>
        </p:nvSpPr>
        <p:spPr bwMode="auto">
          <a:xfrm>
            <a:off x="5697538" y="5537200"/>
            <a:ext cx="1077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chemeClr val="accent2"/>
                </a:solidFill>
                <a:latin typeface="Arial" charset="0"/>
                <a:ea typeface="Dotum" pitchFamily="34" charset="-127"/>
              </a:rPr>
              <a:t>6% to 8%</a:t>
            </a:r>
          </a:p>
        </p:txBody>
      </p:sp>
      <p:grpSp>
        <p:nvGrpSpPr>
          <p:cNvPr id="310298" name="Group 26"/>
          <p:cNvGrpSpPr>
            <a:grpSpLocks/>
          </p:cNvGrpSpPr>
          <p:nvPr/>
        </p:nvGrpSpPr>
        <p:grpSpPr bwMode="auto">
          <a:xfrm>
            <a:off x="4343400" y="5867400"/>
            <a:ext cx="1368425" cy="614363"/>
            <a:chOff x="2712" y="3625"/>
            <a:chExt cx="886" cy="452"/>
          </a:xfrm>
        </p:grpSpPr>
        <p:sp>
          <p:nvSpPr>
            <p:cNvPr id="64530" name="Rectangle 27"/>
            <p:cNvSpPr>
              <a:spLocks noChangeArrowheads="1"/>
            </p:cNvSpPr>
            <p:nvPr/>
          </p:nvSpPr>
          <p:spPr bwMode="auto">
            <a:xfrm>
              <a:off x="2712" y="3625"/>
              <a:ext cx="886" cy="384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Rectangle 28"/>
            <p:cNvSpPr>
              <a:spLocks noChangeArrowheads="1"/>
            </p:cNvSpPr>
            <p:nvPr/>
          </p:nvSpPr>
          <p:spPr bwMode="auto">
            <a:xfrm>
              <a:off x="2724" y="3650"/>
              <a:ext cx="849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rgbClr val="009900"/>
                  </a:solidFill>
                  <a:latin typeface="Arial" charset="0"/>
                  <a:ea typeface="Dotum" pitchFamily="34" charset="-127"/>
                </a:rPr>
                <a:t>Component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rgbClr val="009900"/>
                  </a:solidFill>
                  <a:latin typeface="Arial" charset="0"/>
                  <a:ea typeface="Dotum" pitchFamily="34" charset="-127"/>
                </a:rPr>
                <a:t>Cost</a:t>
              </a:r>
              <a:endParaRPr kumimoji="1" lang="en-US" altLang="ko-KR" sz="1800" b="1">
                <a:solidFill>
                  <a:srgbClr val="009900"/>
                </a:solidFill>
                <a:latin typeface="Arial" charset="0"/>
                <a:ea typeface="Dotum" pitchFamily="34" charset="-127"/>
              </a:endParaRPr>
            </a:p>
          </p:txBody>
        </p:sp>
      </p:grpSp>
      <p:sp>
        <p:nvSpPr>
          <p:cNvPr id="310301" name="Text Box 29"/>
          <p:cNvSpPr txBox="1">
            <a:spLocks noChangeArrowheads="1"/>
          </p:cNvSpPr>
          <p:nvPr/>
        </p:nvSpPr>
        <p:spPr bwMode="auto">
          <a:xfrm>
            <a:off x="5697538" y="5867400"/>
            <a:ext cx="1366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600" b="1">
                <a:solidFill>
                  <a:srgbClr val="009900"/>
                </a:solidFill>
                <a:latin typeface="Arial" charset="0"/>
                <a:ea typeface="Dotum" pitchFamily="34" charset="-127"/>
              </a:rPr>
              <a:t>15% to 33%</a:t>
            </a:r>
            <a:r>
              <a:rPr kumimoji="1" lang="en-US" altLang="ko-KR" sz="1800" b="1">
                <a:solidFill>
                  <a:srgbClr val="009900"/>
                </a:solidFill>
                <a:latin typeface="Arial" charset="0"/>
                <a:ea typeface="Dotum" pitchFamily="34" charset="-127"/>
              </a:rPr>
              <a:t> </a:t>
            </a:r>
          </a:p>
        </p:txBody>
      </p:sp>
      <p:sp>
        <p:nvSpPr>
          <p:cNvPr id="310302" name="Text Box 30"/>
          <p:cNvSpPr txBox="1">
            <a:spLocks noChangeArrowheads="1"/>
          </p:cNvSpPr>
          <p:nvPr/>
        </p:nvSpPr>
        <p:spPr bwMode="auto">
          <a:xfrm>
            <a:off x="914400" y="1752600"/>
            <a:ext cx="7386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kumimoji="1" lang="en-US" altLang="ko-KR" sz="1400" b="1">
                <a:solidFill>
                  <a:schemeClr val="accent2"/>
                </a:solidFill>
                <a:latin typeface="Arial" charset="0"/>
                <a:ea typeface="Gulim" pitchFamily="34" charset="-127"/>
              </a:rPr>
              <a:t>     Direct Costs (add 25% to 40%) recurring costs: labor, purchasing, scrap, warranty</a:t>
            </a:r>
          </a:p>
        </p:txBody>
      </p:sp>
      <p:sp>
        <p:nvSpPr>
          <p:cNvPr id="310303" name="Text Box 31"/>
          <p:cNvSpPr txBox="1">
            <a:spLocks noChangeArrowheads="1"/>
          </p:cNvSpPr>
          <p:nvPr/>
        </p:nvSpPr>
        <p:spPr bwMode="auto">
          <a:xfrm>
            <a:off x="914400" y="1981200"/>
            <a:ext cx="76962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2575">
              <a:tabLst>
                <a:tab pos="28098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 defTabSz="282575">
              <a:tabLst>
                <a:tab pos="28098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 defTabSz="282575">
              <a:tabLst>
                <a:tab pos="28098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 defTabSz="282575">
              <a:tabLst>
                <a:tab pos="28098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 defTabSz="282575">
              <a:tabLst>
                <a:tab pos="28098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282575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8098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282575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8098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282575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8098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282575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80988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eaLnBrk="1" latin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kumimoji="1" lang="en-US" altLang="ko-KR" sz="1400" b="1">
                <a:solidFill>
                  <a:srgbClr val="FF0000"/>
                </a:solidFill>
                <a:latin typeface="Arial" charset="0"/>
                <a:ea typeface="Gulim" pitchFamily="34" charset="-127"/>
              </a:rPr>
              <a:t>     Gross Margin (add 82% to 186%) nonrecurring costs: 	                                             	 	 R&amp;D, marketing, sales,equipment maintenance, rental, financing cost, pretax profits, 	 taxes</a:t>
            </a:r>
          </a:p>
        </p:txBody>
      </p:sp>
      <p:sp>
        <p:nvSpPr>
          <p:cNvPr id="310304" name="Text Box 32"/>
          <p:cNvSpPr txBox="1">
            <a:spLocks noChangeArrowheads="1"/>
          </p:cNvSpPr>
          <p:nvPr/>
        </p:nvSpPr>
        <p:spPr bwMode="auto">
          <a:xfrm>
            <a:off x="914400" y="2667000"/>
            <a:ext cx="7612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282575" algn="l"/>
                <a:tab pos="566738" algn="l"/>
                <a:tab pos="9525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tabLst>
                <a:tab pos="0" algn="l"/>
                <a:tab pos="282575" algn="l"/>
                <a:tab pos="566738" algn="l"/>
                <a:tab pos="9525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tabLst>
                <a:tab pos="0" algn="l"/>
                <a:tab pos="282575" algn="l"/>
                <a:tab pos="566738" algn="l"/>
                <a:tab pos="9525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tabLst>
                <a:tab pos="0" algn="l"/>
                <a:tab pos="282575" algn="l"/>
                <a:tab pos="566738" algn="l"/>
                <a:tab pos="9525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tabLst>
                <a:tab pos="0" algn="l"/>
                <a:tab pos="282575" algn="l"/>
                <a:tab pos="566738" algn="l"/>
                <a:tab pos="9525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282575" algn="l"/>
                <a:tab pos="566738" algn="l"/>
                <a:tab pos="9525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282575" algn="l"/>
                <a:tab pos="566738" algn="l"/>
                <a:tab pos="9525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282575" algn="l"/>
                <a:tab pos="566738" algn="l"/>
                <a:tab pos="9525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282575" algn="l"/>
                <a:tab pos="566738" algn="l"/>
                <a:tab pos="9525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buFontTx/>
              <a:buChar char="•"/>
            </a:pPr>
            <a:r>
              <a:rPr kumimoji="1" lang="en-US" altLang="ko-KR" b="1">
                <a:solidFill>
                  <a:srgbClr val="FF9900"/>
                </a:solidFill>
                <a:ea typeface="Gulim" pitchFamily="34" charset="-127"/>
              </a:rPr>
              <a:t>   Average Discount to get List Price (add 33% to 66%): </a:t>
            </a:r>
          </a:p>
          <a:p>
            <a:pPr defTabSz="91440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b="1">
                <a:solidFill>
                  <a:srgbClr val="FF9900"/>
                </a:solidFill>
                <a:ea typeface="Gulim" pitchFamily="34" charset="-127"/>
              </a:rPr>
              <a:t>     volume discounts and/or retailer markup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1219200"/>
          </a:xfrm>
          <a:noFill/>
          <a:extLst/>
        </p:spPr>
        <p:txBody>
          <a:bodyPr lIns="92075" tIns="46038" rIns="92075" bIns="46038">
            <a:norm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Gulim" pitchFamily="34" charset="-127"/>
              </a:rPr>
              <a:t>Cost/Price</a:t>
            </a:r>
            <a:r>
              <a:rPr lang="en-US" altLang="ko-KR" sz="4000" b="1" dirty="0" smtClean="0">
                <a:solidFill>
                  <a:srgbClr val="FF3300"/>
                </a:solidFill>
                <a:ea typeface="Gulim" pitchFamily="34" charset="-127"/>
              </a:rPr>
              <a:t/>
            </a:r>
            <a:br>
              <a:rPr lang="en-US" altLang="ko-KR" sz="4000" b="1" dirty="0" smtClean="0">
                <a:solidFill>
                  <a:srgbClr val="FF3300"/>
                </a:solidFill>
                <a:ea typeface="Gulim" pitchFamily="34" charset="-127"/>
              </a:rPr>
            </a:br>
            <a:r>
              <a:rPr lang="en-US" altLang="ko-KR" sz="2000" b="1" dirty="0" smtClean="0">
                <a:solidFill>
                  <a:srgbClr val="0000CC"/>
                </a:solidFill>
                <a:ea typeface="Gulim" pitchFamily="34" charset="-127"/>
              </a:rPr>
              <a:t>What is Relationship of Cost to Price?</a:t>
            </a:r>
          </a:p>
        </p:txBody>
      </p:sp>
    </p:spTree>
    <p:extLst>
      <p:ext uri="{BB962C8B-B14F-4D97-AF65-F5344CB8AC3E}">
        <p14:creationId xmlns:p14="http://schemas.microsoft.com/office/powerpoint/2010/main" val="217949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1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1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0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0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0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0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0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0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autoUpdateAnimBg="0"/>
      <p:bldP spid="310285" grpId="0" autoUpdateAnimBg="0"/>
      <p:bldP spid="310292" grpId="0" autoUpdateAnimBg="0"/>
      <p:bldP spid="310297" grpId="0" autoUpdateAnimBg="0"/>
      <p:bldP spid="310301" grpId="0" autoUpdateAnimBg="0"/>
      <p:bldP spid="310302" grpId="0" autoUpdateAnimBg="0"/>
      <p:bldP spid="310303" grpId="0" autoUpdateAnimBg="0"/>
      <p:bldP spid="31030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23" name="Group 3"/>
          <p:cNvGrpSpPr>
            <a:grpSpLocks/>
          </p:cNvGrpSpPr>
          <p:nvPr/>
        </p:nvGrpSpPr>
        <p:grpSpPr bwMode="auto">
          <a:xfrm>
            <a:off x="141288" y="4191000"/>
            <a:ext cx="2039937" cy="749300"/>
            <a:chOff x="96" y="2640"/>
            <a:chExt cx="1392" cy="472"/>
          </a:xfrm>
        </p:grpSpPr>
        <p:sp>
          <p:nvSpPr>
            <p:cNvPr id="65582" name="Rectangle 4"/>
            <p:cNvSpPr>
              <a:spLocks noChangeArrowheads="1"/>
            </p:cNvSpPr>
            <p:nvPr/>
          </p:nvSpPr>
          <p:spPr bwMode="auto">
            <a:xfrm>
              <a:off x="96" y="2640"/>
              <a:ext cx="876" cy="472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5" name="Rectangle 5"/>
            <p:cNvSpPr>
              <a:spLocks noChangeArrowheads="1"/>
            </p:cNvSpPr>
            <p:nvPr/>
          </p:nvSpPr>
          <p:spPr bwMode="auto">
            <a:xfrm>
              <a:off x="96" y="2688"/>
              <a:ext cx="895" cy="36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16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Dotum" pitchFamily="34" charset="-127"/>
                </a:rPr>
                <a:t>Component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16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Dotum" pitchFamily="34" charset="-127"/>
                </a:rPr>
                <a:t>      Cost</a:t>
              </a:r>
              <a:endParaRPr kumimoji="1" lang="en-US" altLang="ko-KR" sz="1800">
                <a:solidFill>
                  <a:schemeClr val="accent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5584" name="Text Box 6"/>
            <p:cNvSpPr txBox="1">
              <a:spLocks noChangeArrowheads="1"/>
            </p:cNvSpPr>
            <p:nvPr/>
          </p:nvSpPr>
          <p:spPr bwMode="auto">
            <a:xfrm>
              <a:off x="1056" y="2784"/>
              <a:ext cx="432" cy="205"/>
            </a:xfrm>
            <a:prstGeom prst="rect">
              <a:avLst/>
            </a:prstGeom>
            <a:solidFill>
              <a:srgbClr val="FFCCFF"/>
            </a:solidFill>
            <a:ln w="50800">
              <a:solidFill>
                <a:srgbClr val="FFCC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100%</a:t>
              </a:r>
              <a:endParaRPr kumimoji="1" lang="en-US" altLang="ko-KR" sz="1400" b="1">
                <a:solidFill>
                  <a:schemeClr val="accent1"/>
                </a:solidFill>
                <a:latin typeface="Arial" charset="0"/>
                <a:ea typeface="Dotum" pitchFamily="34" charset="-127"/>
              </a:endParaRPr>
            </a:p>
          </p:txBody>
        </p:sp>
      </p:grpSp>
      <p:grpSp>
        <p:nvGrpSpPr>
          <p:cNvPr id="312327" name="Group 7"/>
          <p:cNvGrpSpPr>
            <a:grpSpLocks/>
          </p:cNvGrpSpPr>
          <p:nvPr/>
        </p:nvGrpSpPr>
        <p:grpSpPr bwMode="auto">
          <a:xfrm>
            <a:off x="2320925" y="3886200"/>
            <a:ext cx="2181225" cy="1054100"/>
            <a:chOff x="1584" y="2448"/>
            <a:chExt cx="1488" cy="664"/>
          </a:xfrm>
        </p:grpSpPr>
        <p:sp>
          <p:nvSpPr>
            <p:cNvPr id="65577" name="Rectangle 8"/>
            <p:cNvSpPr>
              <a:spLocks noChangeArrowheads="1"/>
            </p:cNvSpPr>
            <p:nvPr/>
          </p:nvSpPr>
          <p:spPr bwMode="auto">
            <a:xfrm>
              <a:off x="1584" y="2640"/>
              <a:ext cx="864" cy="472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en-US" sz="1800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5578" name="Rectangle 9"/>
            <p:cNvSpPr>
              <a:spLocks noChangeArrowheads="1"/>
            </p:cNvSpPr>
            <p:nvPr/>
          </p:nvSpPr>
          <p:spPr bwMode="auto">
            <a:xfrm>
              <a:off x="1584" y="2448"/>
              <a:ext cx="864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0000FF"/>
                  </a:solidFill>
                  <a:latin typeface="Arial" charset="0"/>
                  <a:ea typeface="Dotum" pitchFamily="34" charset="-127"/>
                </a:rPr>
                <a:t>Direct Cost</a:t>
              </a:r>
            </a:p>
          </p:txBody>
        </p:sp>
        <p:sp>
          <p:nvSpPr>
            <p:cNvPr id="312330" name="Rectangle 10"/>
            <p:cNvSpPr>
              <a:spLocks noChangeArrowheads="1"/>
            </p:cNvSpPr>
            <p:nvPr/>
          </p:nvSpPr>
          <p:spPr bwMode="auto">
            <a:xfrm>
              <a:off x="1584" y="2688"/>
              <a:ext cx="895" cy="36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16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Dotum" pitchFamily="34" charset="-127"/>
                </a:rPr>
                <a:t>Component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16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Dotum" pitchFamily="34" charset="-127"/>
                </a:rPr>
                <a:t>      Cost</a:t>
              </a:r>
              <a:endParaRPr kumimoji="1" lang="en-US" altLang="ko-KR" sz="1800">
                <a:solidFill>
                  <a:schemeClr val="accent2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5580" name="Text Box 11"/>
            <p:cNvSpPr txBox="1">
              <a:spLocks noChangeArrowheads="1"/>
            </p:cNvSpPr>
            <p:nvPr/>
          </p:nvSpPr>
          <p:spPr bwMode="auto">
            <a:xfrm>
              <a:off x="2496" y="2736"/>
              <a:ext cx="576" cy="205"/>
            </a:xfrm>
            <a:prstGeom prst="rect">
              <a:avLst/>
            </a:prstGeom>
            <a:solidFill>
              <a:srgbClr val="FFCCFF"/>
            </a:solidFill>
            <a:ln w="50800">
              <a:solidFill>
                <a:srgbClr val="FFCC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72~80%</a:t>
              </a:r>
              <a:endParaRPr kumimoji="1" lang="en-US" altLang="ko-KR" sz="1400" b="1"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5581" name="Text Box 12"/>
            <p:cNvSpPr txBox="1">
              <a:spLocks noChangeArrowheads="1"/>
            </p:cNvSpPr>
            <p:nvPr/>
          </p:nvSpPr>
          <p:spPr bwMode="auto">
            <a:xfrm>
              <a:off x="2496" y="2448"/>
              <a:ext cx="576" cy="205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20~22%</a:t>
              </a:r>
              <a:endParaRPr kumimoji="1" lang="en-US" altLang="ko-KR" sz="14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</p:grpSp>
      <p:grpSp>
        <p:nvGrpSpPr>
          <p:cNvPr id="312333" name="Group 13"/>
          <p:cNvGrpSpPr>
            <a:grpSpLocks/>
          </p:cNvGrpSpPr>
          <p:nvPr/>
        </p:nvGrpSpPr>
        <p:grpSpPr bwMode="auto">
          <a:xfrm>
            <a:off x="841375" y="4953000"/>
            <a:ext cx="2112963" cy="533400"/>
            <a:chOff x="530" y="3120"/>
            <a:chExt cx="1331" cy="336"/>
          </a:xfrm>
        </p:grpSpPr>
        <p:sp>
          <p:nvSpPr>
            <p:cNvPr id="65574" name="Line 14"/>
            <p:cNvSpPr>
              <a:spLocks noChangeShapeType="1"/>
            </p:cNvSpPr>
            <p:nvPr/>
          </p:nvSpPr>
          <p:spPr bwMode="auto">
            <a:xfrm>
              <a:off x="530" y="3120"/>
              <a:ext cx="35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5" name="Line 15"/>
            <p:cNvSpPr>
              <a:spLocks noChangeShapeType="1"/>
            </p:cNvSpPr>
            <p:nvPr/>
          </p:nvSpPr>
          <p:spPr bwMode="auto">
            <a:xfrm flipV="1">
              <a:off x="1684" y="3120"/>
              <a:ext cx="177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76" name="Rectangle 16"/>
            <p:cNvSpPr>
              <a:spLocks noChangeArrowheads="1"/>
            </p:cNvSpPr>
            <p:nvPr/>
          </p:nvSpPr>
          <p:spPr bwMode="auto">
            <a:xfrm>
              <a:off x="886" y="3216"/>
              <a:ext cx="753" cy="240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rgbClr val="0000FF"/>
                  </a:solidFill>
                  <a:latin typeface="Arial" charset="0"/>
                  <a:ea typeface="Dotum" pitchFamily="34" charset="-127"/>
                </a:rPr>
                <a:t>+(25~40)%</a:t>
              </a:r>
              <a:endParaRPr kumimoji="1" lang="en-US" altLang="ko-KR" sz="1800" b="1">
                <a:solidFill>
                  <a:srgbClr val="0000FF"/>
                </a:solidFill>
                <a:latin typeface="Arial" charset="0"/>
                <a:ea typeface="Dotum" pitchFamily="34" charset="-127"/>
              </a:endParaRPr>
            </a:p>
          </p:txBody>
        </p:sp>
      </p:grpSp>
      <p:grpSp>
        <p:nvGrpSpPr>
          <p:cNvPr id="312337" name="Group 17"/>
          <p:cNvGrpSpPr>
            <a:grpSpLocks/>
          </p:cNvGrpSpPr>
          <p:nvPr/>
        </p:nvGrpSpPr>
        <p:grpSpPr bwMode="auto">
          <a:xfrm>
            <a:off x="5908675" y="1752600"/>
            <a:ext cx="3144838" cy="3187700"/>
            <a:chOff x="4032" y="1104"/>
            <a:chExt cx="2146" cy="2008"/>
          </a:xfrm>
        </p:grpSpPr>
        <p:sp>
          <p:nvSpPr>
            <p:cNvPr id="65563" name="Rectangle 18"/>
            <p:cNvSpPr>
              <a:spLocks noChangeArrowheads="1"/>
            </p:cNvSpPr>
            <p:nvPr/>
          </p:nvSpPr>
          <p:spPr bwMode="auto">
            <a:xfrm>
              <a:off x="4032" y="1104"/>
              <a:ext cx="507" cy="40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List 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Price</a:t>
              </a:r>
              <a:endParaRPr kumimoji="1" lang="en-US" altLang="ko-KR" sz="1800" b="1">
                <a:solidFill>
                  <a:schemeClr val="hlink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5564" name="Line 19"/>
            <p:cNvSpPr>
              <a:spLocks noChangeShapeType="1"/>
            </p:cNvSpPr>
            <p:nvPr/>
          </p:nvSpPr>
          <p:spPr bwMode="auto">
            <a:xfrm>
              <a:off x="4416" y="1296"/>
              <a:ext cx="26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Rectangle 20"/>
            <p:cNvSpPr>
              <a:spLocks noChangeArrowheads="1"/>
            </p:cNvSpPr>
            <p:nvPr/>
          </p:nvSpPr>
          <p:spPr bwMode="auto">
            <a:xfrm>
              <a:off x="4656" y="2640"/>
              <a:ext cx="864" cy="472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en-US" sz="1800">
                <a:solidFill>
                  <a:schemeClr val="accent2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5566" name="Rectangle 21"/>
            <p:cNvSpPr>
              <a:spLocks noChangeArrowheads="1"/>
            </p:cNvSpPr>
            <p:nvPr/>
          </p:nvSpPr>
          <p:spPr bwMode="auto">
            <a:xfrm>
              <a:off x="4656" y="2448"/>
              <a:ext cx="864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0000FF"/>
                  </a:solidFill>
                  <a:latin typeface="Arial" charset="0"/>
                  <a:ea typeface="Dotum" pitchFamily="34" charset="-127"/>
                </a:rPr>
                <a:t>Direct Cost</a:t>
              </a:r>
            </a:p>
          </p:txBody>
        </p:sp>
        <p:sp>
          <p:nvSpPr>
            <p:cNvPr id="65567" name="Rectangle 22"/>
            <p:cNvSpPr>
              <a:spLocks noChangeArrowheads="1"/>
            </p:cNvSpPr>
            <p:nvPr/>
          </p:nvSpPr>
          <p:spPr bwMode="auto">
            <a:xfrm>
              <a:off x="4656" y="1872"/>
              <a:ext cx="864" cy="57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Gross 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Margin</a:t>
              </a:r>
              <a:endParaRPr kumimoji="1" lang="en-US" altLang="ko-KR" sz="1800" b="1">
                <a:solidFill>
                  <a:srgbClr val="FFFF00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5568" name="Rectangle 23"/>
            <p:cNvSpPr>
              <a:spLocks noChangeArrowheads="1"/>
            </p:cNvSpPr>
            <p:nvPr/>
          </p:nvSpPr>
          <p:spPr bwMode="auto">
            <a:xfrm>
              <a:off x="4656" y="1296"/>
              <a:ext cx="864" cy="57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hlink"/>
                  </a:solidFill>
                  <a:latin typeface="Arial" charset="0"/>
                  <a:ea typeface="Dotum" pitchFamily="34" charset="-127"/>
                </a:rPr>
                <a:t> </a:t>
              </a:r>
              <a:r>
                <a:rPr kumimoji="1" lang="en-US" altLang="ko-KR" sz="1800" b="1">
                  <a:solidFill>
                    <a:srgbClr val="FFFF00"/>
                  </a:solidFill>
                  <a:latin typeface="Arial" charset="0"/>
                  <a:ea typeface="Dotum" pitchFamily="34" charset="-127"/>
                </a:rPr>
                <a:t>Average 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FF00"/>
                  </a:solidFill>
                  <a:latin typeface="Arial" charset="0"/>
                  <a:ea typeface="Dotum" pitchFamily="34" charset="-127"/>
                </a:rPr>
                <a:t>Discount</a:t>
              </a:r>
              <a:endParaRPr kumimoji="1" lang="en-US" altLang="ko-KR" sz="1800" b="1">
                <a:solidFill>
                  <a:schemeClr val="hlink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312344" name="Rectangle 24"/>
            <p:cNvSpPr>
              <a:spLocks noChangeArrowheads="1"/>
            </p:cNvSpPr>
            <p:nvPr/>
          </p:nvSpPr>
          <p:spPr bwMode="auto">
            <a:xfrm>
              <a:off x="4656" y="2688"/>
              <a:ext cx="895" cy="36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16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Dotum" pitchFamily="34" charset="-127"/>
                </a:rPr>
                <a:t>Component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16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Dotum" pitchFamily="34" charset="-127"/>
                </a:rPr>
                <a:t>      Cost</a:t>
              </a:r>
              <a:endParaRPr kumimoji="1" lang="en-US" altLang="ko-KR" sz="1800">
                <a:solidFill>
                  <a:schemeClr val="accent2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5570" name="Text Box 25"/>
            <p:cNvSpPr txBox="1">
              <a:spLocks noChangeArrowheads="1"/>
            </p:cNvSpPr>
            <p:nvPr/>
          </p:nvSpPr>
          <p:spPr bwMode="auto">
            <a:xfrm>
              <a:off x="5566" y="2736"/>
              <a:ext cx="608" cy="224"/>
            </a:xfrm>
            <a:prstGeom prst="rect">
              <a:avLst/>
            </a:prstGeom>
            <a:solidFill>
              <a:srgbClr val="FFCCFF"/>
            </a:solidFill>
            <a:ln w="50800">
              <a:solidFill>
                <a:srgbClr val="FFCC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15~33%</a:t>
              </a:r>
              <a:endParaRPr kumimoji="1" lang="en-US" altLang="ko-KR" sz="1400" b="1"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5571" name="Text Box 26"/>
            <p:cNvSpPr txBox="1">
              <a:spLocks noChangeArrowheads="1"/>
            </p:cNvSpPr>
            <p:nvPr/>
          </p:nvSpPr>
          <p:spPr bwMode="auto">
            <a:xfrm>
              <a:off x="5567" y="2448"/>
              <a:ext cx="529" cy="224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6~8%</a:t>
              </a:r>
              <a:endParaRPr kumimoji="1" lang="en-US" altLang="ko-KR" sz="1400" b="1">
                <a:latin typeface="Arial" charset="0"/>
                <a:ea typeface="Dotum" pitchFamily="34" charset="-127"/>
              </a:endParaRPr>
            </a:p>
          </p:txBody>
        </p:sp>
        <p:sp>
          <p:nvSpPr>
            <p:cNvPr id="312347" name="Text Box 27"/>
            <p:cNvSpPr txBox="1">
              <a:spLocks noChangeArrowheads="1"/>
            </p:cNvSpPr>
            <p:nvPr/>
          </p:nvSpPr>
          <p:spPr bwMode="auto">
            <a:xfrm>
              <a:off x="5567" y="2112"/>
              <a:ext cx="608" cy="224"/>
            </a:xfrm>
            <a:prstGeom prst="rect">
              <a:avLst/>
            </a:prstGeom>
            <a:solidFill>
              <a:srgbClr val="00FF00"/>
            </a:solidFill>
            <a:ln w="50800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14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34~39%</a:t>
              </a:r>
              <a:endParaRPr kumimoji="1" lang="en-US" altLang="ko-KR" sz="1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Dotum" pitchFamily="34" charset="-127"/>
              </a:endParaRPr>
            </a:p>
          </p:txBody>
        </p:sp>
        <p:sp>
          <p:nvSpPr>
            <p:cNvPr id="312348" name="Text Box 28"/>
            <p:cNvSpPr txBox="1">
              <a:spLocks noChangeArrowheads="1"/>
            </p:cNvSpPr>
            <p:nvPr/>
          </p:nvSpPr>
          <p:spPr bwMode="auto">
            <a:xfrm>
              <a:off x="5570" y="1344"/>
              <a:ext cx="608" cy="224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1400" b="1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Dotum" pitchFamily="34" charset="-127"/>
                </a:rPr>
                <a:t>25~40%</a:t>
              </a:r>
            </a:p>
          </p:txBody>
        </p:sp>
      </p:grpSp>
      <p:grpSp>
        <p:nvGrpSpPr>
          <p:cNvPr id="312349" name="Group 29"/>
          <p:cNvGrpSpPr>
            <a:grpSpLocks/>
          </p:cNvGrpSpPr>
          <p:nvPr/>
        </p:nvGrpSpPr>
        <p:grpSpPr bwMode="auto">
          <a:xfrm>
            <a:off x="5334000" y="4953000"/>
            <a:ext cx="1970088" cy="533400"/>
            <a:chOff x="3367" y="3120"/>
            <a:chExt cx="1241" cy="336"/>
          </a:xfrm>
        </p:grpSpPr>
        <p:sp>
          <p:nvSpPr>
            <p:cNvPr id="65559" name="Line 30"/>
            <p:cNvSpPr>
              <a:spLocks noChangeShapeType="1"/>
            </p:cNvSpPr>
            <p:nvPr/>
          </p:nvSpPr>
          <p:spPr bwMode="auto">
            <a:xfrm>
              <a:off x="3367" y="3120"/>
              <a:ext cx="281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Line 31"/>
            <p:cNvSpPr>
              <a:spLocks noChangeShapeType="1"/>
            </p:cNvSpPr>
            <p:nvPr/>
          </p:nvSpPr>
          <p:spPr bwMode="auto">
            <a:xfrm flipV="1">
              <a:off x="4416" y="3120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3677" y="3216"/>
              <a:ext cx="709" cy="240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3446" y="3191"/>
              <a:ext cx="9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     </a:t>
              </a:r>
              <a:r>
                <a:rPr kumimoji="1" lang="en-US" altLang="ko-KR" sz="16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+(33~66)%</a:t>
              </a:r>
              <a:endParaRPr kumimoji="1" lang="en-US" altLang="ko-KR" sz="1800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</p:grpSp>
      <p:grpSp>
        <p:nvGrpSpPr>
          <p:cNvPr id="312354" name="Group 34"/>
          <p:cNvGrpSpPr>
            <a:grpSpLocks/>
          </p:cNvGrpSpPr>
          <p:nvPr/>
        </p:nvGrpSpPr>
        <p:grpSpPr bwMode="auto">
          <a:xfrm>
            <a:off x="3095625" y="4953000"/>
            <a:ext cx="1970088" cy="533400"/>
            <a:chOff x="1950" y="3120"/>
            <a:chExt cx="1241" cy="336"/>
          </a:xfrm>
        </p:grpSpPr>
        <p:sp>
          <p:nvSpPr>
            <p:cNvPr id="65555" name="Line 35"/>
            <p:cNvSpPr>
              <a:spLocks noChangeShapeType="1"/>
            </p:cNvSpPr>
            <p:nvPr/>
          </p:nvSpPr>
          <p:spPr bwMode="auto">
            <a:xfrm>
              <a:off x="1950" y="3120"/>
              <a:ext cx="177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6" name="Line 36"/>
            <p:cNvSpPr>
              <a:spLocks noChangeShapeType="1"/>
            </p:cNvSpPr>
            <p:nvPr/>
          </p:nvSpPr>
          <p:spPr bwMode="auto">
            <a:xfrm flipV="1">
              <a:off x="2925" y="3120"/>
              <a:ext cx="266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Rectangle 37"/>
            <p:cNvSpPr>
              <a:spLocks noChangeArrowheads="1"/>
            </p:cNvSpPr>
            <p:nvPr/>
          </p:nvSpPr>
          <p:spPr bwMode="auto">
            <a:xfrm>
              <a:off x="2172" y="3216"/>
              <a:ext cx="753" cy="240"/>
            </a:xfrm>
            <a:prstGeom prst="rect">
              <a:avLst/>
            </a:prstGeom>
            <a:solidFill>
              <a:srgbClr val="00FF00"/>
            </a:solidFill>
            <a:ln w="50800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en-US" sz="1800">
                <a:solidFill>
                  <a:schemeClr val="accent2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5558" name="Text Box 38"/>
            <p:cNvSpPr txBox="1">
              <a:spLocks noChangeArrowheads="1"/>
            </p:cNvSpPr>
            <p:nvPr/>
          </p:nvSpPr>
          <p:spPr bwMode="auto">
            <a:xfrm>
              <a:off x="2118" y="3231"/>
              <a:ext cx="8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+(82~186)%</a:t>
              </a:r>
            </a:p>
          </p:txBody>
        </p:sp>
      </p:grpSp>
      <p:grpSp>
        <p:nvGrpSpPr>
          <p:cNvPr id="312359" name="Group 39"/>
          <p:cNvGrpSpPr>
            <a:grpSpLocks/>
          </p:cNvGrpSpPr>
          <p:nvPr/>
        </p:nvGrpSpPr>
        <p:grpSpPr bwMode="auto">
          <a:xfrm>
            <a:off x="3606800" y="2743200"/>
            <a:ext cx="3146425" cy="2197100"/>
            <a:chOff x="2461" y="1728"/>
            <a:chExt cx="2147" cy="1384"/>
          </a:xfrm>
        </p:grpSpPr>
        <p:sp>
          <p:nvSpPr>
            <p:cNvPr id="65546" name="Rectangle 40"/>
            <p:cNvSpPr>
              <a:spLocks noChangeArrowheads="1"/>
            </p:cNvSpPr>
            <p:nvPr/>
          </p:nvSpPr>
          <p:spPr bwMode="auto">
            <a:xfrm>
              <a:off x="3120" y="2640"/>
              <a:ext cx="864" cy="472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Rectangle 41"/>
            <p:cNvSpPr>
              <a:spLocks noChangeArrowheads="1"/>
            </p:cNvSpPr>
            <p:nvPr/>
          </p:nvSpPr>
          <p:spPr bwMode="auto">
            <a:xfrm>
              <a:off x="3120" y="2448"/>
              <a:ext cx="864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0000FF"/>
                  </a:solidFill>
                  <a:latin typeface="Arial" charset="0"/>
                  <a:ea typeface="Dotum" pitchFamily="34" charset="-127"/>
                </a:rPr>
                <a:t>Direct Cost</a:t>
              </a:r>
            </a:p>
          </p:txBody>
        </p:sp>
        <p:sp>
          <p:nvSpPr>
            <p:cNvPr id="65548" name="Rectangle 42"/>
            <p:cNvSpPr>
              <a:spLocks noChangeArrowheads="1"/>
            </p:cNvSpPr>
            <p:nvPr/>
          </p:nvSpPr>
          <p:spPr bwMode="auto">
            <a:xfrm>
              <a:off x="3120" y="1872"/>
              <a:ext cx="864" cy="57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Gross </a:t>
              </a:r>
            </a:p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Margin</a:t>
              </a:r>
              <a:endParaRPr kumimoji="1" lang="en-US" altLang="ko-KR" sz="1800" b="1">
                <a:solidFill>
                  <a:srgbClr val="FFFF00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312363" name="Rectangle 43"/>
            <p:cNvSpPr>
              <a:spLocks noChangeArrowheads="1"/>
            </p:cNvSpPr>
            <p:nvPr/>
          </p:nvSpPr>
          <p:spPr bwMode="auto">
            <a:xfrm>
              <a:off x="3120" y="2688"/>
              <a:ext cx="895" cy="36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16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Dotum" pitchFamily="34" charset="-127"/>
                </a:rPr>
                <a:t>Component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16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Dotum" pitchFamily="34" charset="-127"/>
                </a:rPr>
                <a:t>      Cost</a:t>
              </a:r>
              <a:endParaRPr kumimoji="1" lang="en-US" altLang="ko-KR" sz="1800">
                <a:solidFill>
                  <a:schemeClr val="accent2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5550" name="Text Box 44"/>
            <p:cNvSpPr txBox="1">
              <a:spLocks noChangeArrowheads="1"/>
            </p:cNvSpPr>
            <p:nvPr/>
          </p:nvSpPr>
          <p:spPr bwMode="auto">
            <a:xfrm>
              <a:off x="4034" y="2784"/>
              <a:ext cx="574" cy="205"/>
            </a:xfrm>
            <a:prstGeom prst="rect">
              <a:avLst/>
            </a:prstGeom>
            <a:solidFill>
              <a:srgbClr val="FFCCFF"/>
            </a:solidFill>
            <a:ln w="50800">
              <a:solidFill>
                <a:srgbClr val="FFCC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25~44%</a:t>
              </a:r>
              <a:endParaRPr kumimoji="1" lang="en-US" altLang="ko-KR" sz="14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5551" name="Text Box 45"/>
            <p:cNvSpPr txBox="1">
              <a:spLocks noChangeArrowheads="1"/>
            </p:cNvSpPr>
            <p:nvPr/>
          </p:nvSpPr>
          <p:spPr bwMode="auto">
            <a:xfrm>
              <a:off x="4032" y="2448"/>
              <a:ext cx="576" cy="205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10~11%</a:t>
              </a:r>
              <a:endParaRPr kumimoji="1" lang="en-US" altLang="ko-KR" sz="14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312366" name="Text Box 46"/>
            <p:cNvSpPr txBox="1">
              <a:spLocks noChangeArrowheads="1"/>
            </p:cNvSpPr>
            <p:nvPr/>
          </p:nvSpPr>
          <p:spPr bwMode="auto">
            <a:xfrm>
              <a:off x="4034" y="2078"/>
              <a:ext cx="543" cy="205"/>
            </a:xfrm>
            <a:prstGeom prst="rect">
              <a:avLst/>
            </a:prstGeom>
            <a:solidFill>
              <a:srgbClr val="00FF00"/>
            </a:solidFill>
            <a:ln w="50800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kumimoji="1" lang="en-US" altLang="ko-KR" sz="12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45~65%</a:t>
              </a:r>
              <a:endParaRPr kumimoji="1" lang="en-US" altLang="ko-KR" sz="1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Dotum" pitchFamily="34" charset="-127"/>
              </a:endParaRPr>
            </a:p>
          </p:txBody>
        </p:sp>
        <p:sp>
          <p:nvSpPr>
            <p:cNvPr id="65553" name="Line 47"/>
            <p:cNvSpPr>
              <a:spLocks noChangeShapeType="1"/>
            </p:cNvSpPr>
            <p:nvPr/>
          </p:nvSpPr>
          <p:spPr bwMode="auto">
            <a:xfrm>
              <a:off x="2832" y="1872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Text Box 48"/>
            <p:cNvSpPr txBox="1">
              <a:spLocks noChangeArrowheads="1"/>
            </p:cNvSpPr>
            <p:nvPr/>
          </p:nvSpPr>
          <p:spPr bwMode="auto">
            <a:xfrm>
              <a:off x="2461" y="1728"/>
              <a:ext cx="446" cy="23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ASP</a:t>
              </a:r>
              <a:endParaRPr kumimoji="1" lang="en-US" altLang="ko-KR" sz="1800" b="1">
                <a:solidFill>
                  <a:schemeClr val="hlink"/>
                </a:solidFill>
                <a:latin typeface="Arial" charset="0"/>
                <a:ea typeface="Dotum" pitchFamily="34" charset="-127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1219200"/>
          </a:xfrm>
          <a:noFill/>
          <a:extLst/>
        </p:spPr>
        <p:txBody>
          <a:bodyPr lIns="92075" tIns="46038" rIns="92075" bIns="46038">
            <a:norm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Gulim" pitchFamily="34" charset="-127"/>
              </a:rPr>
              <a:t>Cost/Price</a:t>
            </a:r>
            <a:r>
              <a:rPr lang="en-US" altLang="ko-KR" sz="4000" b="1" dirty="0" smtClean="0">
                <a:solidFill>
                  <a:srgbClr val="FF3300"/>
                </a:solidFill>
                <a:ea typeface="Gulim" pitchFamily="34" charset="-127"/>
              </a:rPr>
              <a:t/>
            </a:r>
            <a:br>
              <a:rPr lang="en-US" altLang="ko-KR" sz="4000" b="1" dirty="0" smtClean="0">
                <a:solidFill>
                  <a:srgbClr val="FF3300"/>
                </a:solidFill>
                <a:ea typeface="Gulim" pitchFamily="34" charset="-127"/>
              </a:rPr>
            </a:br>
            <a:r>
              <a:rPr lang="en-US" altLang="ko-KR" sz="2000" b="1" dirty="0" smtClean="0">
                <a:solidFill>
                  <a:srgbClr val="0000CC"/>
                </a:solidFill>
                <a:ea typeface="Gulim" pitchFamily="34" charset="-127"/>
              </a:rPr>
              <a:t>What is Relationship of Cost to Price?</a:t>
            </a:r>
          </a:p>
        </p:txBody>
      </p:sp>
    </p:spTree>
    <p:extLst>
      <p:ext uri="{BB962C8B-B14F-4D97-AF65-F5344CB8AC3E}">
        <p14:creationId xmlns:p14="http://schemas.microsoft.com/office/powerpoint/2010/main" val="1194315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2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2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2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2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75718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Trends in Power in ICs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6"/>
            <a:ext cx="8501062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Power Issues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/>
              <a:t>How to bring it in and distribute around the chip?</a:t>
            </a:r>
            <a:br>
              <a:rPr lang="en-US" sz="2000" dirty="0" smtClean="0"/>
            </a:br>
            <a:r>
              <a:rPr lang="en-US" sz="2000" dirty="0" smtClean="0"/>
              <a:t>(many pins just for power supply and ground, </a:t>
            </a:r>
            <a:br>
              <a:rPr lang="en-US" sz="2000" dirty="0" smtClean="0"/>
            </a:br>
            <a:r>
              <a:rPr lang="en-US" sz="2000" dirty="0" smtClean="0"/>
              <a:t>interconnection layers for distribution) 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/>
              <a:t>How to remove the heat (dissipated power)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/>
              <a:t>Why worry about power?</a:t>
            </a:r>
            <a:endParaRPr lang="en-US" sz="2400" u="sng" dirty="0" smtClean="0"/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/>
              <a:t>Battery life in portable and mobile platforms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/>
              <a:t>Power consumption in desktops, server farms 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1800" dirty="0" smtClean="0"/>
              <a:t>Cooling costs, packaging costs, reliability, timing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1800" dirty="0" smtClean="0"/>
              <a:t>Power density: 30 W/cm2 in Alpha 21364 </a:t>
            </a:r>
            <a:br>
              <a:rPr lang="en-US" sz="1800" dirty="0" smtClean="0"/>
            </a:br>
            <a:r>
              <a:rPr lang="en-US" sz="1800" dirty="0" smtClean="0"/>
              <a:t>(3x of typical hot plate)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2000" dirty="0" smtClean="0"/>
              <a:t>Environment?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1800" dirty="0" smtClean="0"/>
              <a:t>IT consumes a significant amount of energy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sz="1900" dirty="0" smtClean="0"/>
              <a:t>And performance!</a:t>
            </a:r>
          </a:p>
          <a:p>
            <a:pPr lvl="2">
              <a:lnSpc>
                <a:spcPct val="90000"/>
              </a:lnSpc>
              <a:spcBef>
                <a:spcPct val="25000"/>
              </a:spcBef>
            </a:pPr>
            <a:r>
              <a:rPr lang="en-US" sz="1800" dirty="0" smtClean="0"/>
              <a:t>Power and heating is limiting designers’ ability to improve performance of processors!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76225" y="833383"/>
            <a:ext cx="82581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b="1" dirty="0">
                <a:solidFill>
                  <a:srgbClr val="FF0000"/>
                </a:solidFill>
                <a:latin typeface="Arial" charset="0"/>
              </a:rPr>
              <a:t>Power becomes a </a:t>
            </a:r>
            <a:r>
              <a:rPr kumimoji="1" lang="en-US" b="1" dirty="0" smtClean="0">
                <a:solidFill>
                  <a:srgbClr val="FF0000"/>
                </a:solidFill>
                <a:latin typeface="Arial" charset="0"/>
              </a:rPr>
              <a:t>first-class </a:t>
            </a:r>
            <a:r>
              <a:rPr kumimoji="1" lang="en-US" b="1" dirty="0">
                <a:solidFill>
                  <a:srgbClr val="FF0000"/>
                </a:solidFill>
                <a:latin typeface="Arial" charset="0"/>
              </a:rPr>
              <a:t>architectural design constraint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8600" y="6217116"/>
            <a:ext cx="4919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Unless you are </a:t>
            </a:r>
            <a:r>
              <a:rPr lang="en-US" dirty="0" err="1" smtClean="0"/>
              <a:t>huntry</a:t>
            </a:r>
            <a:r>
              <a:rPr lang="en-US" dirty="0" smtClean="0"/>
              <a:t> – http</a:t>
            </a:r>
            <a:r>
              <a:rPr lang="en-US" dirty="0"/>
              <a:t>://www.youtube.com/watch?v=zrg8nJ0bsUk</a:t>
            </a:r>
          </a:p>
        </p:txBody>
      </p:sp>
    </p:spTree>
    <p:extLst>
      <p:ext uri="{BB962C8B-B14F-4D97-AF65-F5344CB8AC3E}">
        <p14:creationId xmlns:p14="http://schemas.microsoft.com/office/powerpoint/2010/main" val="16523911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042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Why worry about power? --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Power Dissipation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2178050" y="1922463"/>
            <a:ext cx="5592763" cy="316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2178050" y="1922463"/>
            <a:ext cx="5592763" cy="3160712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2535238" y="4783138"/>
            <a:ext cx="57150" cy="3571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335213" y="5083175"/>
            <a:ext cx="257175" cy="571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3035300" y="4597400"/>
            <a:ext cx="57150" cy="5429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2849563" y="5083175"/>
            <a:ext cx="242887" cy="571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3551238" y="4368800"/>
            <a:ext cx="57150" cy="771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3351213" y="5083175"/>
            <a:ext cx="257175" cy="571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4051300" y="4283075"/>
            <a:ext cx="57150" cy="8572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865563" y="5083175"/>
            <a:ext cx="242887" cy="571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4565650" y="3624263"/>
            <a:ext cx="57150" cy="15160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4365625" y="5083175"/>
            <a:ext cx="257175" cy="571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5067300" y="3538538"/>
            <a:ext cx="57150" cy="16017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4881563" y="5083175"/>
            <a:ext cx="242887" cy="571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5581650" y="3783013"/>
            <a:ext cx="57150" cy="13573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5381625" y="5083175"/>
            <a:ext cx="257175" cy="571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6081713" y="3509963"/>
            <a:ext cx="57150" cy="163036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5895975" y="5083175"/>
            <a:ext cx="242888" cy="571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6597650" y="2809875"/>
            <a:ext cx="57150" cy="23304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6397625" y="5083175"/>
            <a:ext cx="257175" cy="571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7097713" y="2566988"/>
            <a:ext cx="57150" cy="25733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6911975" y="5083175"/>
            <a:ext cx="242888" cy="571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7412038" y="5083175"/>
            <a:ext cx="258762" cy="571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2535238" y="4754563"/>
            <a:ext cx="57150" cy="714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2335213" y="4768850"/>
            <a:ext cx="257175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2" name="Rectangle 28"/>
          <p:cNvSpPr>
            <a:spLocks noChangeArrowheads="1"/>
          </p:cNvSpPr>
          <p:nvPr/>
        </p:nvSpPr>
        <p:spPr bwMode="auto">
          <a:xfrm>
            <a:off x="3035300" y="4583113"/>
            <a:ext cx="571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2849563" y="4583113"/>
            <a:ext cx="242887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4" name="Rectangle 30"/>
          <p:cNvSpPr>
            <a:spLocks noChangeArrowheads="1"/>
          </p:cNvSpPr>
          <p:nvPr/>
        </p:nvSpPr>
        <p:spPr bwMode="auto">
          <a:xfrm>
            <a:off x="3551238" y="4354513"/>
            <a:ext cx="571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5" name="Rectangle 31"/>
          <p:cNvSpPr>
            <a:spLocks noChangeArrowheads="1"/>
          </p:cNvSpPr>
          <p:nvPr/>
        </p:nvSpPr>
        <p:spPr bwMode="auto">
          <a:xfrm>
            <a:off x="3351213" y="4354513"/>
            <a:ext cx="257175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6" name="Rectangle 32"/>
          <p:cNvSpPr>
            <a:spLocks noChangeArrowheads="1"/>
          </p:cNvSpPr>
          <p:nvPr/>
        </p:nvSpPr>
        <p:spPr bwMode="auto">
          <a:xfrm>
            <a:off x="4051300" y="4268788"/>
            <a:ext cx="571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7" name="Rectangle 33"/>
          <p:cNvSpPr>
            <a:spLocks noChangeArrowheads="1"/>
          </p:cNvSpPr>
          <p:nvPr/>
        </p:nvSpPr>
        <p:spPr bwMode="auto">
          <a:xfrm>
            <a:off x="3865563" y="4268788"/>
            <a:ext cx="242887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8" name="Rectangle 34"/>
          <p:cNvSpPr>
            <a:spLocks noChangeArrowheads="1"/>
          </p:cNvSpPr>
          <p:nvPr/>
        </p:nvSpPr>
        <p:spPr bwMode="auto">
          <a:xfrm>
            <a:off x="5581650" y="3768725"/>
            <a:ext cx="57150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19" name="Rectangle 35"/>
          <p:cNvSpPr>
            <a:spLocks noChangeArrowheads="1"/>
          </p:cNvSpPr>
          <p:nvPr/>
        </p:nvSpPr>
        <p:spPr bwMode="auto">
          <a:xfrm>
            <a:off x="5381625" y="3768725"/>
            <a:ext cx="257175" cy="571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2320925" y="4768850"/>
            <a:ext cx="214313" cy="314325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2835275" y="4583113"/>
            <a:ext cx="200025" cy="500062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3335338" y="4354513"/>
            <a:ext cx="215900" cy="728662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3" name="Rectangle 39"/>
          <p:cNvSpPr>
            <a:spLocks noChangeArrowheads="1"/>
          </p:cNvSpPr>
          <p:nvPr/>
        </p:nvSpPr>
        <p:spPr bwMode="auto">
          <a:xfrm>
            <a:off x="3851275" y="4268788"/>
            <a:ext cx="200025" cy="814387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4" name="Rectangle 40"/>
          <p:cNvSpPr>
            <a:spLocks noChangeArrowheads="1"/>
          </p:cNvSpPr>
          <p:nvPr/>
        </p:nvSpPr>
        <p:spPr bwMode="auto">
          <a:xfrm>
            <a:off x="4351338" y="3609975"/>
            <a:ext cx="214312" cy="1473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5" name="Rectangle 41"/>
          <p:cNvSpPr>
            <a:spLocks noChangeArrowheads="1"/>
          </p:cNvSpPr>
          <p:nvPr/>
        </p:nvSpPr>
        <p:spPr bwMode="auto">
          <a:xfrm>
            <a:off x="4867275" y="3524250"/>
            <a:ext cx="200025" cy="1558925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6" name="Rectangle 42"/>
          <p:cNvSpPr>
            <a:spLocks noChangeArrowheads="1"/>
          </p:cNvSpPr>
          <p:nvPr/>
        </p:nvSpPr>
        <p:spPr bwMode="auto">
          <a:xfrm>
            <a:off x="5367338" y="3768725"/>
            <a:ext cx="214312" cy="131445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7" name="Rectangle 43"/>
          <p:cNvSpPr>
            <a:spLocks noChangeArrowheads="1"/>
          </p:cNvSpPr>
          <p:nvPr/>
        </p:nvSpPr>
        <p:spPr bwMode="auto">
          <a:xfrm>
            <a:off x="5881688" y="3495675"/>
            <a:ext cx="200025" cy="1587500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8" name="Rectangle 44"/>
          <p:cNvSpPr>
            <a:spLocks noChangeArrowheads="1"/>
          </p:cNvSpPr>
          <p:nvPr/>
        </p:nvSpPr>
        <p:spPr bwMode="auto">
          <a:xfrm>
            <a:off x="6383338" y="2795588"/>
            <a:ext cx="214312" cy="2287587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9" name="Rectangle 45"/>
          <p:cNvSpPr>
            <a:spLocks noChangeArrowheads="1"/>
          </p:cNvSpPr>
          <p:nvPr/>
        </p:nvSpPr>
        <p:spPr bwMode="auto">
          <a:xfrm>
            <a:off x="6897688" y="2552700"/>
            <a:ext cx="200025" cy="2530475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2320925" y="4740275"/>
            <a:ext cx="214313" cy="28575"/>
          </a:xfrm>
          <a:prstGeom prst="rect">
            <a:avLst/>
          </a:prstGeom>
          <a:solidFill>
            <a:srgbClr val="FF00FF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1" name="Rectangle 47"/>
          <p:cNvSpPr>
            <a:spLocks noChangeArrowheads="1"/>
          </p:cNvSpPr>
          <p:nvPr/>
        </p:nvSpPr>
        <p:spPr bwMode="auto">
          <a:xfrm>
            <a:off x="2835275" y="4568825"/>
            <a:ext cx="200025" cy="14288"/>
          </a:xfrm>
          <a:prstGeom prst="rect">
            <a:avLst/>
          </a:prstGeom>
          <a:solidFill>
            <a:srgbClr val="FF00FF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2" name="Rectangle 48"/>
          <p:cNvSpPr>
            <a:spLocks noChangeArrowheads="1"/>
          </p:cNvSpPr>
          <p:nvPr/>
        </p:nvSpPr>
        <p:spPr bwMode="auto">
          <a:xfrm>
            <a:off x="3335338" y="4340225"/>
            <a:ext cx="215900" cy="14288"/>
          </a:xfrm>
          <a:prstGeom prst="rect">
            <a:avLst/>
          </a:prstGeom>
          <a:solidFill>
            <a:srgbClr val="FF00FF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3" name="Rectangle 49"/>
          <p:cNvSpPr>
            <a:spLocks noChangeArrowheads="1"/>
          </p:cNvSpPr>
          <p:nvPr/>
        </p:nvSpPr>
        <p:spPr bwMode="auto">
          <a:xfrm>
            <a:off x="3851275" y="4254500"/>
            <a:ext cx="200025" cy="14288"/>
          </a:xfrm>
          <a:prstGeom prst="rect">
            <a:avLst/>
          </a:prstGeom>
          <a:solidFill>
            <a:srgbClr val="FF00FF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4" name="Rectangle 50"/>
          <p:cNvSpPr>
            <a:spLocks noChangeArrowheads="1"/>
          </p:cNvSpPr>
          <p:nvPr/>
        </p:nvSpPr>
        <p:spPr bwMode="auto">
          <a:xfrm>
            <a:off x="5367338" y="3754438"/>
            <a:ext cx="214312" cy="14287"/>
          </a:xfrm>
          <a:prstGeom prst="rect">
            <a:avLst/>
          </a:prstGeom>
          <a:solidFill>
            <a:srgbClr val="FF00FF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5" name="Line 51"/>
          <p:cNvSpPr>
            <a:spLocks noChangeShapeType="1"/>
          </p:cNvSpPr>
          <p:nvPr/>
        </p:nvSpPr>
        <p:spPr bwMode="auto">
          <a:xfrm>
            <a:off x="2178050" y="1922463"/>
            <a:ext cx="1588" cy="31607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6" name="Line 52"/>
          <p:cNvSpPr>
            <a:spLocks noChangeShapeType="1"/>
          </p:cNvSpPr>
          <p:nvPr/>
        </p:nvSpPr>
        <p:spPr bwMode="auto">
          <a:xfrm>
            <a:off x="2178050" y="5083175"/>
            <a:ext cx="57150" cy="158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7" name="Line 53"/>
          <p:cNvSpPr>
            <a:spLocks noChangeShapeType="1"/>
          </p:cNvSpPr>
          <p:nvPr/>
        </p:nvSpPr>
        <p:spPr bwMode="auto">
          <a:xfrm>
            <a:off x="2178050" y="4768850"/>
            <a:ext cx="57150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8" name="Line 54"/>
          <p:cNvSpPr>
            <a:spLocks noChangeShapeType="1"/>
          </p:cNvSpPr>
          <p:nvPr/>
        </p:nvSpPr>
        <p:spPr bwMode="auto">
          <a:xfrm>
            <a:off x="2178050" y="4583113"/>
            <a:ext cx="5715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9" name="Line 55"/>
          <p:cNvSpPr>
            <a:spLocks noChangeShapeType="1"/>
          </p:cNvSpPr>
          <p:nvPr/>
        </p:nvSpPr>
        <p:spPr bwMode="auto">
          <a:xfrm>
            <a:off x="2178050" y="4454525"/>
            <a:ext cx="57150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0" name="Line 56"/>
          <p:cNvSpPr>
            <a:spLocks noChangeShapeType="1"/>
          </p:cNvSpPr>
          <p:nvPr/>
        </p:nvSpPr>
        <p:spPr bwMode="auto">
          <a:xfrm>
            <a:off x="2178050" y="4354513"/>
            <a:ext cx="5715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1" name="Line 57"/>
          <p:cNvSpPr>
            <a:spLocks noChangeShapeType="1"/>
          </p:cNvSpPr>
          <p:nvPr/>
        </p:nvSpPr>
        <p:spPr bwMode="auto">
          <a:xfrm>
            <a:off x="2178050" y="4268788"/>
            <a:ext cx="5715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2" name="Line 58"/>
          <p:cNvSpPr>
            <a:spLocks noChangeShapeType="1"/>
          </p:cNvSpPr>
          <p:nvPr/>
        </p:nvSpPr>
        <p:spPr bwMode="auto">
          <a:xfrm>
            <a:off x="2178050" y="4197350"/>
            <a:ext cx="57150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3" name="Line 59"/>
          <p:cNvSpPr>
            <a:spLocks noChangeShapeType="1"/>
          </p:cNvSpPr>
          <p:nvPr/>
        </p:nvSpPr>
        <p:spPr bwMode="auto">
          <a:xfrm>
            <a:off x="2178050" y="4125913"/>
            <a:ext cx="5715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4" name="Line 60"/>
          <p:cNvSpPr>
            <a:spLocks noChangeShapeType="1"/>
          </p:cNvSpPr>
          <p:nvPr/>
        </p:nvSpPr>
        <p:spPr bwMode="auto">
          <a:xfrm>
            <a:off x="2178050" y="4083050"/>
            <a:ext cx="57150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5" name="Line 61"/>
          <p:cNvSpPr>
            <a:spLocks noChangeShapeType="1"/>
          </p:cNvSpPr>
          <p:nvPr/>
        </p:nvSpPr>
        <p:spPr bwMode="auto">
          <a:xfrm>
            <a:off x="2178050" y="4025900"/>
            <a:ext cx="57150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6" name="Line 62"/>
          <p:cNvSpPr>
            <a:spLocks noChangeShapeType="1"/>
          </p:cNvSpPr>
          <p:nvPr/>
        </p:nvSpPr>
        <p:spPr bwMode="auto">
          <a:xfrm>
            <a:off x="2178050" y="3709988"/>
            <a:ext cx="5715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7" name="Line 63"/>
          <p:cNvSpPr>
            <a:spLocks noChangeShapeType="1"/>
          </p:cNvSpPr>
          <p:nvPr/>
        </p:nvSpPr>
        <p:spPr bwMode="auto">
          <a:xfrm>
            <a:off x="2178050" y="3524250"/>
            <a:ext cx="57150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8" name="Line 64"/>
          <p:cNvSpPr>
            <a:spLocks noChangeShapeType="1"/>
          </p:cNvSpPr>
          <p:nvPr/>
        </p:nvSpPr>
        <p:spPr bwMode="auto">
          <a:xfrm>
            <a:off x="2178050" y="3395663"/>
            <a:ext cx="5715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9" name="Line 65"/>
          <p:cNvSpPr>
            <a:spLocks noChangeShapeType="1"/>
          </p:cNvSpPr>
          <p:nvPr/>
        </p:nvSpPr>
        <p:spPr bwMode="auto">
          <a:xfrm>
            <a:off x="2178050" y="3295650"/>
            <a:ext cx="57150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50" name="Line 66"/>
          <p:cNvSpPr>
            <a:spLocks noChangeShapeType="1"/>
          </p:cNvSpPr>
          <p:nvPr/>
        </p:nvSpPr>
        <p:spPr bwMode="auto">
          <a:xfrm>
            <a:off x="2178050" y="3209925"/>
            <a:ext cx="57150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51" name="Line 67"/>
          <p:cNvSpPr>
            <a:spLocks noChangeShapeType="1"/>
          </p:cNvSpPr>
          <p:nvPr/>
        </p:nvSpPr>
        <p:spPr bwMode="auto">
          <a:xfrm>
            <a:off x="2178050" y="3138488"/>
            <a:ext cx="5715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52" name="Line 68"/>
          <p:cNvSpPr>
            <a:spLocks noChangeShapeType="1"/>
          </p:cNvSpPr>
          <p:nvPr/>
        </p:nvSpPr>
        <p:spPr bwMode="auto">
          <a:xfrm>
            <a:off x="2178050" y="3081338"/>
            <a:ext cx="5715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178050" y="3024188"/>
            <a:ext cx="5715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54" name="Line 70"/>
          <p:cNvSpPr>
            <a:spLocks noChangeShapeType="1"/>
          </p:cNvSpPr>
          <p:nvPr/>
        </p:nvSpPr>
        <p:spPr bwMode="auto">
          <a:xfrm>
            <a:off x="2178050" y="2981325"/>
            <a:ext cx="57150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55" name="Line 71"/>
          <p:cNvSpPr>
            <a:spLocks noChangeShapeType="1"/>
          </p:cNvSpPr>
          <p:nvPr/>
        </p:nvSpPr>
        <p:spPr bwMode="auto">
          <a:xfrm>
            <a:off x="2178050" y="2652713"/>
            <a:ext cx="5715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56" name="Line 72"/>
          <p:cNvSpPr>
            <a:spLocks noChangeShapeType="1"/>
          </p:cNvSpPr>
          <p:nvPr/>
        </p:nvSpPr>
        <p:spPr bwMode="auto">
          <a:xfrm>
            <a:off x="2178050" y="2481263"/>
            <a:ext cx="5715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178050" y="2338388"/>
            <a:ext cx="57150" cy="1587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78050" y="2236788"/>
            <a:ext cx="57150" cy="1587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78050" y="2151063"/>
            <a:ext cx="57150" cy="1587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78050" y="2079625"/>
            <a:ext cx="57150" cy="158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78050" y="2022475"/>
            <a:ext cx="57150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178050" y="1965325"/>
            <a:ext cx="57150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3" name="Line 79"/>
          <p:cNvSpPr>
            <a:spLocks noChangeShapeType="1"/>
          </p:cNvSpPr>
          <p:nvPr/>
        </p:nvSpPr>
        <p:spPr bwMode="auto">
          <a:xfrm>
            <a:off x="2178050" y="1922463"/>
            <a:ext cx="57150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4" name="Line 80"/>
          <p:cNvSpPr>
            <a:spLocks noChangeShapeType="1"/>
          </p:cNvSpPr>
          <p:nvPr/>
        </p:nvSpPr>
        <p:spPr bwMode="auto">
          <a:xfrm>
            <a:off x="2106613" y="4025900"/>
            <a:ext cx="71437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5" name="Line 81"/>
          <p:cNvSpPr>
            <a:spLocks noChangeShapeType="1"/>
          </p:cNvSpPr>
          <p:nvPr/>
        </p:nvSpPr>
        <p:spPr bwMode="auto">
          <a:xfrm>
            <a:off x="2106613" y="2981325"/>
            <a:ext cx="71437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6" name="Line 82"/>
          <p:cNvSpPr>
            <a:spLocks noChangeShapeType="1"/>
          </p:cNvSpPr>
          <p:nvPr/>
        </p:nvSpPr>
        <p:spPr bwMode="auto">
          <a:xfrm>
            <a:off x="2106613" y="1922463"/>
            <a:ext cx="71437" cy="15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7" name="Line 83"/>
          <p:cNvSpPr>
            <a:spLocks noChangeShapeType="1"/>
          </p:cNvSpPr>
          <p:nvPr/>
        </p:nvSpPr>
        <p:spPr bwMode="auto">
          <a:xfrm>
            <a:off x="2178050" y="5083175"/>
            <a:ext cx="5592763" cy="15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8" name="Line 84"/>
          <p:cNvSpPr>
            <a:spLocks noChangeShapeType="1"/>
          </p:cNvSpPr>
          <p:nvPr/>
        </p:nvSpPr>
        <p:spPr bwMode="auto">
          <a:xfrm flipV="1">
            <a:off x="2692400" y="5083175"/>
            <a:ext cx="1588" cy="71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69" name="Line 85"/>
          <p:cNvSpPr>
            <a:spLocks noChangeShapeType="1"/>
          </p:cNvSpPr>
          <p:nvPr/>
        </p:nvSpPr>
        <p:spPr bwMode="auto">
          <a:xfrm flipV="1">
            <a:off x="3192463" y="5083175"/>
            <a:ext cx="1587" cy="71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0" name="Line 86"/>
          <p:cNvSpPr>
            <a:spLocks noChangeShapeType="1"/>
          </p:cNvSpPr>
          <p:nvPr/>
        </p:nvSpPr>
        <p:spPr bwMode="auto">
          <a:xfrm flipV="1">
            <a:off x="3708400" y="5083175"/>
            <a:ext cx="1588" cy="71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1" name="Line 87"/>
          <p:cNvSpPr>
            <a:spLocks noChangeShapeType="1"/>
          </p:cNvSpPr>
          <p:nvPr/>
        </p:nvSpPr>
        <p:spPr bwMode="auto">
          <a:xfrm flipV="1">
            <a:off x="4208463" y="5083175"/>
            <a:ext cx="1587" cy="71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2" name="Line 88"/>
          <p:cNvSpPr>
            <a:spLocks noChangeShapeType="1"/>
          </p:cNvSpPr>
          <p:nvPr/>
        </p:nvSpPr>
        <p:spPr bwMode="auto">
          <a:xfrm flipV="1">
            <a:off x="4722813" y="5083175"/>
            <a:ext cx="1587" cy="71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3" name="Line 89"/>
          <p:cNvSpPr>
            <a:spLocks noChangeShapeType="1"/>
          </p:cNvSpPr>
          <p:nvPr/>
        </p:nvSpPr>
        <p:spPr bwMode="auto">
          <a:xfrm flipV="1">
            <a:off x="5224463" y="5083175"/>
            <a:ext cx="1587" cy="71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4" name="Line 90"/>
          <p:cNvSpPr>
            <a:spLocks noChangeShapeType="1"/>
          </p:cNvSpPr>
          <p:nvPr/>
        </p:nvSpPr>
        <p:spPr bwMode="auto">
          <a:xfrm flipV="1">
            <a:off x="5738813" y="5083175"/>
            <a:ext cx="1587" cy="71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5" name="Line 91"/>
          <p:cNvSpPr>
            <a:spLocks noChangeShapeType="1"/>
          </p:cNvSpPr>
          <p:nvPr/>
        </p:nvSpPr>
        <p:spPr bwMode="auto">
          <a:xfrm flipV="1">
            <a:off x="6240463" y="5083175"/>
            <a:ext cx="1587" cy="71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6" name="Line 92"/>
          <p:cNvSpPr>
            <a:spLocks noChangeShapeType="1"/>
          </p:cNvSpPr>
          <p:nvPr/>
        </p:nvSpPr>
        <p:spPr bwMode="auto">
          <a:xfrm flipV="1">
            <a:off x="6754813" y="5083175"/>
            <a:ext cx="1587" cy="71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7" name="Line 93"/>
          <p:cNvSpPr>
            <a:spLocks noChangeShapeType="1"/>
          </p:cNvSpPr>
          <p:nvPr/>
        </p:nvSpPr>
        <p:spPr bwMode="auto">
          <a:xfrm flipV="1">
            <a:off x="7254875" y="5083175"/>
            <a:ext cx="1588" cy="71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8" name="Line 94"/>
          <p:cNvSpPr>
            <a:spLocks noChangeShapeType="1"/>
          </p:cNvSpPr>
          <p:nvPr/>
        </p:nvSpPr>
        <p:spPr bwMode="auto">
          <a:xfrm flipV="1">
            <a:off x="7770813" y="5083175"/>
            <a:ext cx="1587" cy="714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79" name="Rectangle 95"/>
          <p:cNvSpPr>
            <a:spLocks noChangeArrowheads="1"/>
          </p:cNvSpPr>
          <p:nvPr/>
        </p:nvSpPr>
        <p:spPr bwMode="auto">
          <a:xfrm>
            <a:off x="6854825" y="2251075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P6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80" name="Rectangle 96"/>
          <p:cNvSpPr>
            <a:spLocks noChangeArrowheads="1"/>
          </p:cNvSpPr>
          <p:nvPr/>
        </p:nvSpPr>
        <p:spPr bwMode="auto">
          <a:xfrm>
            <a:off x="6172200" y="2498725"/>
            <a:ext cx="1133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Pentium </a:t>
            </a:r>
            <a:r>
              <a:rPr lang="en-US" sz="1800" b="1">
                <a:solidFill>
                  <a:schemeClr val="tx1"/>
                </a:solidFill>
                <a:latin typeface="Arial" charset="0"/>
                <a:cs typeface="Arial" charset="0"/>
              </a:rPr>
              <a:t>®</a:t>
            </a:r>
          </a:p>
        </p:txBody>
      </p:sp>
      <p:sp>
        <p:nvSpPr>
          <p:cNvPr id="67681" name="Rectangle 97"/>
          <p:cNvSpPr>
            <a:spLocks noChangeArrowheads="1"/>
          </p:cNvSpPr>
          <p:nvPr/>
        </p:nvSpPr>
        <p:spPr bwMode="auto">
          <a:xfrm>
            <a:off x="5767388" y="3081338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486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82" name="Rectangle 98"/>
          <p:cNvSpPr>
            <a:spLocks noChangeArrowheads="1"/>
          </p:cNvSpPr>
          <p:nvPr/>
        </p:nvSpPr>
        <p:spPr bwMode="auto">
          <a:xfrm>
            <a:off x="5281613" y="3452813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386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83" name="Rectangle 99"/>
          <p:cNvSpPr>
            <a:spLocks noChangeArrowheads="1"/>
          </p:cNvSpPr>
          <p:nvPr/>
        </p:nvSpPr>
        <p:spPr bwMode="auto">
          <a:xfrm>
            <a:off x="4767263" y="3181350"/>
            <a:ext cx="381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286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84" name="Rectangle 100"/>
          <p:cNvSpPr>
            <a:spLocks noChangeArrowheads="1"/>
          </p:cNvSpPr>
          <p:nvPr/>
        </p:nvSpPr>
        <p:spPr bwMode="auto">
          <a:xfrm>
            <a:off x="4151313" y="3281363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8086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85" name="Rectangle 101"/>
          <p:cNvSpPr>
            <a:spLocks noChangeArrowheads="1"/>
          </p:cNvSpPr>
          <p:nvPr/>
        </p:nvSpPr>
        <p:spPr bwMode="auto">
          <a:xfrm>
            <a:off x="3708400" y="372427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8085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86" name="Rectangle 102"/>
          <p:cNvSpPr>
            <a:spLocks noChangeArrowheads="1"/>
          </p:cNvSpPr>
          <p:nvPr/>
        </p:nvSpPr>
        <p:spPr bwMode="auto">
          <a:xfrm>
            <a:off x="3278188" y="3925888"/>
            <a:ext cx="508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8080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87" name="Rectangle 103"/>
          <p:cNvSpPr>
            <a:spLocks noChangeArrowheads="1"/>
          </p:cNvSpPr>
          <p:nvPr/>
        </p:nvSpPr>
        <p:spPr bwMode="auto">
          <a:xfrm>
            <a:off x="2720975" y="4083050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8008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88" name="Rectangle 104"/>
          <p:cNvSpPr>
            <a:spLocks noChangeArrowheads="1"/>
          </p:cNvSpPr>
          <p:nvPr/>
        </p:nvSpPr>
        <p:spPr bwMode="auto">
          <a:xfrm>
            <a:off x="2220913" y="428307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4004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89" name="Rectangle 105"/>
          <p:cNvSpPr>
            <a:spLocks noChangeArrowheads="1"/>
          </p:cNvSpPr>
          <p:nvPr/>
        </p:nvSpPr>
        <p:spPr bwMode="auto">
          <a:xfrm>
            <a:off x="1676400" y="4954588"/>
            <a:ext cx="317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0.1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90" name="Rectangle 106"/>
          <p:cNvSpPr>
            <a:spLocks noChangeArrowheads="1"/>
          </p:cNvSpPr>
          <p:nvPr/>
        </p:nvSpPr>
        <p:spPr bwMode="auto">
          <a:xfrm>
            <a:off x="1862138" y="3897313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1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91" name="Rectangle 107"/>
          <p:cNvSpPr>
            <a:spLocks noChangeArrowheads="1"/>
          </p:cNvSpPr>
          <p:nvPr/>
        </p:nvSpPr>
        <p:spPr bwMode="auto">
          <a:xfrm>
            <a:off x="1733550" y="2852738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10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92" name="Rectangle 108"/>
          <p:cNvSpPr>
            <a:spLocks noChangeArrowheads="1"/>
          </p:cNvSpPr>
          <p:nvPr/>
        </p:nvSpPr>
        <p:spPr bwMode="auto">
          <a:xfrm>
            <a:off x="1676400" y="1744663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100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93" name="Rectangle 109"/>
          <p:cNvSpPr>
            <a:spLocks noChangeArrowheads="1"/>
          </p:cNvSpPr>
          <p:nvPr/>
        </p:nvSpPr>
        <p:spPr bwMode="auto">
          <a:xfrm>
            <a:off x="2178050" y="529907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1971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94" name="Rectangle 110"/>
          <p:cNvSpPr>
            <a:spLocks noChangeArrowheads="1"/>
          </p:cNvSpPr>
          <p:nvPr/>
        </p:nvSpPr>
        <p:spPr bwMode="auto">
          <a:xfrm>
            <a:off x="3192463" y="529907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1974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95" name="Rectangle 111"/>
          <p:cNvSpPr>
            <a:spLocks noChangeArrowheads="1"/>
          </p:cNvSpPr>
          <p:nvPr/>
        </p:nvSpPr>
        <p:spPr bwMode="auto">
          <a:xfrm>
            <a:off x="4208463" y="529907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1978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96" name="Rectangle 112"/>
          <p:cNvSpPr>
            <a:spLocks noChangeArrowheads="1"/>
          </p:cNvSpPr>
          <p:nvPr/>
        </p:nvSpPr>
        <p:spPr bwMode="auto">
          <a:xfrm>
            <a:off x="5224463" y="529907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1985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97" name="Rectangle 113"/>
          <p:cNvSpPr>
            <a:spLocks noChangeArrowheads="1"/>
          </p:cNvSpPr>
          <p:nvPr/>
        </p:nvSpPr>
        <p:spPr bwMode="auto">
          <a:xfrm>
            <a:off x="6240463" y="529907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1992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98" name="Rectangle 114"/>
          <p:cNvSpPr>
            <a:spLocks noChangeArrowheads="1"/>
          </p:cNvSpPr>
          <p:nvPr/>
        </p:nvSpPr>
        <p:spPr bwMode="auto">
          <a:xfrm>
            <a:off x="7254875" y="529907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2000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699" name="Rectangle 115"/>
          <p:cNvSpPr>
            <a:spLocks noChangeArrowheads="1"/>
          </p:cNvSpPr>
          <p:nvPr/>
        </p:nvSpPr>
        <p:spPr bwMode="auto">
          <a:xfrm>
            <a:off x="4722813" y="5584825"/>
            <a:ext cx="495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Year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700" name="Rectangle 116"/>
          <p:cNvSpPr>
            <a:spLocks noChangeArrowheads="1"/>
          </p:cNvSpPr>
          <p:nvPr/>
        </p:nvSpPr>
        <p:spPr bwMode="auto">
          <a:xfrm rot="-5400000">
            <a:off x="808832" y="3321844"/>
            <a:ext cx="152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Power (Watts)</a:t>
            </a:r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314485" name="Group 117"/>
          <p:cNvGrpSpPr>
            <a:grpSpLocks/>
          </p:cNvGrpSpPr>
          <p:nvPr/>
        </p:nvGrpSpPr>
        <p:grpSpPr bwMode="auto">
          <a:xfrm>
            <a:off x="5610225" y="1993900"/>
            <a:ext cx="1173163" cy="987425"/>
            <a:chOff x="3534" y="1170"/>
            <a:chExt cx="739" cy="622"/>
          </a:xfrm>
        </p:grpSpPr>
        <p:sp>
          <p:nvSpPr>
            <p:cNvPr id="67715" name="Freeform 118"/>
            <p:cNvSpPr>
              <a:spLocks/>
            </p:cNvSpPr>
            <p:nvPr/>
          </p:nvSpPr>
          <p:spPr bwMode="auto">
            <a:xfrm>
              <a:off x="3552" y="1188"/>
              <a:ext cx="721" cy="604"/>
            </a:xfrm>
            <a:custGeom>
              <a:avLst/>
              <a:gdLst>
                <a:gd name="T0" fmla="*/ 496 w 721"/>
                <a:gd name="T1" fmla="*/ 90 h 604"/>
                <a:gd name="T2" fmla="*/ 523 w 721"/>
                <a:gd name="T3" fmla="*/ 117 h 604"/>
                <a:gd name="T4" fmla="*/ 0 w 721"/>
                <a:gd name="T5" fmla="*/ 550 h 604"/>
                <a:gd name="T6" fmla="*/ 54 w 721"/>
                <a:gd name="T7" fmla="*/ 604 h 604"/>
                <a:gd name="T8" fmla="*/ 577 w 721"/>
                <a:gd name="T9" fmla="*/ 172 h 604"/>
                <a:gd name="T10" fmla="*/ 595 w 721"/>
                <a:gd name="T11" fmla="*/ 208 h 604"/>
                <a:gd name="T12" fmla="*/ 721 w 721"/>
                <a:gd name="T13" fmla="*/ 0 h 604"/>
                <a:gd name="T14" fmla="*/ 496 w 721"/>
                <a:gd name="T15" fmla="*/ 90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21" h="604">
                  <a:moveTo>
                    <a:pt x="496" y="90"/>
                  </a:moveTo>
                  <a:lnTo>
                    <a:pt x="523" y="117"/>
                  </a:lnTo>
                  <a:lnTo>
                    <a:pt x="0" y="550"/>
                  </a:lnTo>
                  <a:lnTo>
                    <a:pt x="54" y="604"/>
                  </a:lnTo>
                  <a:lnTo>
                    <a:pt x="577" y="172"/>
                  </a:lnTo>
                  <a:lnTo>
                    <a:pt x="595" y="208"/>
                  </a:lnTo>
                  <a:lnTo>
                    <a:pt x="721" y="0"/>
                  </a:lnTo>
                  <a:lnTo>
                    <a:pt x="496" y="9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16" name="Freeform 119"/>
            <p:cNvSpPr>
              <a:spLocks/>
            </p:cNvSpPr>
            <p:nvPr/>
          </p:nvSpPr>
          <p:spPr bwMode="auto">
            <a:xfrm>
              <a:off x="3534" y="1170"/>
              <a:ext cx="712" cy="604"/>
            </a:xfrm>
            <a:custGeom>
              <a:avLst/>
              <a:gdLst>
                <a:gd name="T0" fmla="*/ 496 w 712"/>
                <a:gd name="T1" fmla="*/ 81 h 604"/>
                <a:gd name="T2" fmla="*/ 523 w 712"/>
                <a:gd name="T3" fmla="*/ 108 h 604"/>
                <a:gd name="T4" fmla="*/ 0 w 712"/>
                <a:gd name="T5" fmla="*/ 541 h 604"/>
                <a:gd name="T6" fmla="*/ 45 w 712"/>
                <a:gd name="T7" fmla="*/ 604 h 604"/>
                <a:gd name="T8" fmla="*/ 568 w 712"/>
                <a:gd name="T9" fmla="*/ 172 h 604"/>
                <a:gd name="T10" fmla="*/ 595 w 712"/>
                <a:gd name="T11" fmla="*/ 199 h 604"/>
                <a:gd name="T12" fmla="*/ 712 w 712"/>
                <a:gd name="T13" fmla="*/ 0 h 604"/>
                <a:gd name="T14" fmla="*/ 496 w 712"/>
                <a:gd name="T15" fmla="*/ 81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2" h="604">
                  <a:moveTo>
                    <a:pt x="496" y="81"/>
                  </a:moveTo>
                  <a:lnTo>
                    <a:pt x="523" y="108"/>
                  </a:lnTo>
                  <a:lnTo>
                    <a:pt x="0" y="541"/>
                  </a:lnTo>
                  <a:lnTo>
                    <a:pt x="45" y="604"/>
                  </a:lnTo>
                  <a:lnTo>
                    <a:pt x="568" y="172"/>
                  </a:lnTo>
                  <a:lnTo>
                    <a:pt x="595" y="199"/>
                  </a:lnTo>
                  <a:lnTo>
                    <a:pt x="712" y="0"/>
                  </a:lnTo>
                  <a:lnTo>
                    <a:pt x="496" y="81"/>
                  </a:lnTo>
                  <a:close/>
                </a:path>
              </a:pathLst>
            </a:custGeom>
            <a:solidFill>
              <a:srgbClr val="FFCC99"/>
            </a:solidFill>
            <a:ln w="14288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4488" name="Group 120"/>
          <p:cNvGrpSpPr>
            <a:grpSpLocks/>
          </p:cNvGrpSpPr>
          <p:nvPr/>
        </p:nvGrpSpPr>
        <p:grpSpPr bwMode="auto">
          <a:xfrm>
            <a:off x="4279900" y="2709863"/>
            <a:ext cx="1216025" cy="385762"/>
            <a:chOff x="2696" y="1621"/>
            <a:chExt cx="766" cy="243"/>
          </a:xfrm>
        </p:grpSpPr>
        <p:sp>
          <p:nvSpPr>
            <p:cNvPr id="67710" name="Freeform 121"/>
            <p:cNvSpPr>
              <a:spLocks/>
            </p:cNvSpPr>
            <p:nvPr/>
          </p:nvSpPr>
          <p:spPr bwMode="auto">
            <a:xfrm>
              <a:off x="2723" y="1648"/>
              <a:ext cx="739" cy="216"/>
            </a:xfrm>
            <a:custGeom>
              <a:avLst/>
              <a:gdLst>
                <a:gd name="T0" fmla="*/ 0 w 739"/>
                <a:gd name="T1" fmla="*/ 216 h 216"/>
                <a:gd name="T2" fmla="*/ 9 w 739"/>
                <a:gd name="T3" fmla="*/ 171 h 216"/>
                <a:gd name="T4" fmla="*/ 18 w 739"/>
                <a:gd name="T5" fmla="*/ 126 h 216"/>
                <a:gd name="T6" fmla="*/ 81 w 739"/>
                <a:gd name="T7" fmla="*/ 63 h 216"/>
                <a:gd name="T8" fmla="*/ 162 w 739"/>
                <a:gd name="T9" fmla="*/ 18 h 216"/>
                <a:gd name="T10" fmla="*/ 261 w 739"/>
                <a:gd name="T11" fmla="*/ 0 h 216"/>
                <a:gd name="T12" fmla="*/ 415 w 739"/>
                <a:gd name="T13" fmla="*/ 0 h 216"/>
                <a:gd name="T14" fmla="*/ 496 w 739"/>
                <a:gd name="T15" fmla="*/ 9 h 216"/>
                <a:gd name="T16" fmla="*/ 568 w 739"/>
                <a:gd name="T17" fmla="*/ 36 h 216"/>
                <a:gd name="T18" fmla="*/ 622 w 739"/>
                <a:gd name="T19" fmla="*/ 81 h 216"/>
                <a:gd name="T20" fmla="*/ 667 w 739"/>
                <a:gd name="T21" fmla="*/ 144 h 216"/>
                <a:gd name="T22" fmla="*/ 739 w 739"/>
                <a:gd name="T23" fmla="*/ 144 h 216"/>
                <a:gd name="T24" fmla="*/ 604 w 739"/>
                <a:gd name="T25" fmla="*/ 216 h 216"/>
                <a:gd name="T26" fmla="*/ 433 w 739"/>
                <a:gd name="T27" fmla="*/ 144 h 216"/>
                <a:gd name="T28" fmla="*/ 514 w 739"/>
                <a:gd name="T29" fmla="*/ 144 h 216"/>
                <a:gd name="T30" fmla="*/ 487 w 739"/>
                <a:gd name="T31" fmla="*/ 99 h 216"/>
                <a:gd name="T32" fmla="*/ 442 w 739"/>
                <a:gd name="T33" fmla="*/ 54 h 216"/>
                <a:gd name="T34" fmla="*/ 397 w 739"/>
                <a:gd name="T35" fmla="*/ 27 h 216"/>
                <a:gd name="T36" fmla="*/ 334 w 739"/>
                <a:gd name="T37" fmla="*/ 9 h 216"/>
                <a:gd name="T38" fmla="*/ 334 w 739"/>
                <a:gd name="T39" fmla="*/ 9 h 216"/>
                <a:gd name="T40" fmla="*/ 261 w 739"/>
                <a:gd name="T41" fmla="*/ 36 h 216"/>
                <a:gd name="T42" fmla="*/ 198 w 739"/>
                <a:gd name="T43" fmla="*/ 90 h 216"/>
                <a:gd name="T44" fmla="*/ 162 w 739"/>
                <a:gd name="T45" fmla="*/ 144 h 216"/>
                <a:gd name="T46" fmla="*/ 144 w 739"/>
                <a:gd name="T47" fmla="*/ 216 h 216"/>
                <a:gd name="T48" fmla="*/ 0 w 739"/>
                <a:gd name="T49" fmla="*/ 216 h 2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39" h="216">
                  <a:moveTo>
                    <a:pt x="0" y="216"/>
                  </a:moveTo>
                  <a:lnTo>
                    <a:pt x="9" y="171"/>
                  </a:lnTo>
                  <a:lnTo>
                    <a:pt x="18" y="126"/>
                  </a:lnTo>
                  <a:lnTo>
                    <a:pt x="81" y="63"/>
                  </a:lnTo>
                  <a:lnTo>
                    <a:pt x="162" y="18"/>
                  </a:lnTo>
                  <a:lnTo>
                    <a:pt x="261" y="0"/>
                  </a:lnTo>
                  <a:lnTo>
                    <a:pt x="415" y="0"/>
                  </a:lnTo>
                  <a:lnTo>
                    <a:pt x="496" y="9"/>
                  </a:lnTo>
                  <a:lnTo>
                    <a:pt x="568" y="36"/>
                  </a:lnTo>
                  <a:lnTo>
                    <a:pt x="622" y="81"/>
                  </a:lnTo>
                  <a:lnTo>
                    <a:pt x="667" y="144"/>
                  </a:lnTo>
                  <a:lnTo>
                    <a:pt x="739" y="144"/>
                  </a:lnTo>
                  <a:lnTo>
                    <a:pt x="604" y="216"/>
                  </a:lnTo>
                  <a:lnTo>
                    <a:pt x="433" y="144"/>
                  </a:lnTo>
                  <a:lnTo>
                    <a:pt x="514" y="144"/>
                  </a:lnTo>
                  <a:lnTo>
                    <a:pt x="487" y="99"/>
                  </a:lnTo>
                  <a:lnTo>
                    <a:pt x="442" y="54"/>
                  </a:lnTo>
                  <a:lnTo>
                    <a:pt x="397" y="27"/>
                  </a:lnTo>
                  <a:lnTo>
                    <a:pt x="334" y="9"/>
                  </a:lnTo>
                  <a:lnTo>
                    <a:pt x="261" y="36"/>
                  </a:lnTo>
                  <a:lnTo>
                    <a:pt x="198" y="90"/>
                  </a:lnTo>
                  <a:lnTo>
                    <a:pt x="162" y="144"/>
                  </a:lnTo>
                  <a:lnTo>
                    <a:pt x="144" y="2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11" name="Freeform 122"/>
            <p:cNvSpPr>
              <a:spLocks/>
            </p:cNvSpPr>
            <p:nvPr/>
          </p:nvSpPr>
          <p:spPr bwMode="auto">
            <a:xfrm>
              <a:off x="2696" y="1621"/>
              <a:ext cx="739" cy="216"/>
            </a:xfrm>
            <a:custGeom>
              <a:avLst/>
              <a:gdLst>
                <a:gd name="T0" fmla="*/ 0 w 739"/>
                <a:gd name="T1" fmla="*/ 216 h 216"/>
                <a:gd name="T2" fmla="*/ 9 w 739"/>
                <a:gd name="T3" fmla="*/ 171 h 216"/>
                <a:gd name="T4" fmla="*/ 18 w 739"/>
                <a:gd name="T5" fmla="*/ 135 h 216"/>
                <a:gd name="T6" fmla="*/ 81 w 739"/>
                <a:gd name="T7" fmla="*/ 63 h 216"/>
                <a:gd name="T8" fmla="*/ 162 w 739"/>
                <a:gd name="T9" fmla="*/ 18 h 216"/>
                <a:gd name="T10" fmla="*/ 207 w 739"/>
                <a:gd name="T11" fmla="*/ 9 h 216"/>
                <a:gd name="T12" fmla="*/ 261 w 739"/>
                <a:gd name="T13" fmla="*/ 0 h 216"/>
                <a:gd name="T14" fmla="*/ 415 w 739"/>
                <a:gd name="T15" fmla="*/ 0 h 216"/>
                <a:gd name="T16" fmla="*/ 496 w 739"/>
                <a:gd name="T17" fmla="*/ 9 h 216"/>
                <a:gd name="T18" fmla="*/ 568 w 739"/>
                <a:gd name="T19" fmla="*/ 36 h 216"/>
                <a:gd name="T20" fmla="*/ 631 w 739"/>
                <a:gd name="T21" fmla="*/ 81 h 216"/>
                <a:gd name="T22" fmla="*/ 667 w 739"/>
                <a:gd name="T23" fmla="*/ 144 h 216"/>
                <a:gd name="T24" fmla="*/ 739 w 739"/>
                <a:gd name="T25" fmla="*/ 144 h 216"/>
                <a:gd name="T26" fmla="*/ 604 w 739"/>
                <a:gd name="T27" fmla="*/ 216 h 216"/>
                <a:gd name="T28" fmla="*/ 442 w 739"/>
                <a:gd name="T29" fmla="*/ 144 h 216"/>
                <a:gd name="T30" fmla="*/ 514 w 739"/>
                <a:gd name="T31" fmla="*/ 144 h 216"/>
                <a:gd name="T32" fmla="*/ 487 w 739"/>
                <a:gd name="T33" fmla="*/ 99 h 216"/>
                <a:gd name="T34" fmla="*/ 451 w 739"/>
                <a:gd name="T35" fmla="*/ 63 h 216"/>
                <a:gd name="T36" fmla="*/ 397 w 739"/>
                <a:gd name="T37" fmla="*/ 27 h 216"/>
                <a:gd name="T38" fmla="*/ 343 w 739"/>
                <a:gd name="T39" fmla="*/ 9 h 216"/>
                <a:gd name="T40" fmla="*/ 343 w 739"/>
                <a:gd name="T41" fmla="*/ 9 h 216"/>
                <a:gd name="T42" fmla="*/ 261 w 739"/>
                <a:gd name="T43" fmla="*/ 36 h 216"/>
                <a:gd name="T44" fmla="*/ 207 w 739"/>
                <a:gd name="T45" fmla="*/ 90 h 216"/>
                <a:gd name="T46" fmla="*/ 162 w 739"/>
                <a:gd name="T47" fmla="*/ 144 h 216"/>
                <a:gd name="T48" fmla="*/ 153 w 739"/>
                <a:gd name="T49" fmla="*/ 216 h 216"/>
                <a:gd name="T50" fmla="*/ 0 w 739"/>
                <a:gd name="T51" fmla="*/ 216 h 2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9" h="216">
                  <a:moveTo>
                    <a:pt x="0" y="216"/>
                  </a:moveTo>
                  <a:lnTo>
                    <a:pt x="9" y="171"/>
                  </a:lnTo>
                  <a:lnTo>
                    <a:pt x="18" y="135"/>
                  </a:lnTo>
                  <a:lnTo>
                    <a:pt x="81" y="63"/>
                  </a:lnTo>
                  <a:lnTo>
                    <a:pt x="162" y="18"/>
                  </a:lnTo>
                  <a:lnTo>
                    <a:pt x="207" y="9"/>
                  </a:lnTo>
                  <a:lnTo>
                    <a:pt x="261" y="0"/>
                  </a:lnTo>
                  <a:lnTo>
                    <a:pt x="415" y="0"/>
                  </a:lnTo>
                  <a:lnTo>
                    <a:pt x="496" y="9"/>
                  </a:lnTo>
                  <a:lnTo>
                    <a:pt x="568" y="36"/>
                  </a:lnTo>
                  <a:lnTo>
                    <a:pt x="631" y="81"/>
                  </a:lnTo>
                  <a:lnTo>
                    <a:pt x="667" y="144"/>
                  </a:lnTo>
                  <a:lnTo>
                    <a:pt x="739" y="144"/>
                  </a:lnTo>
                  <a:lnTo>
                    <a:pt x="604" y="216"/>
                  </a:lnTo>
                  <a:lnTo>
                    <a:pt x="442" y="144"/>
                  </a:lnTo>
                  <a:lnTo>
                    <a:pt x="514" y="144"/>
                  </a:lnTo>
                  <a:lnTo>
                    <a:pt x="487" y="99"/>
                  </a:lnTo>
                  <a:lnTo>
                    <a:pt x="451" y="63"/>
                  </a:lnTo>
                  <a:lnTo>
                    <a:pt x="397" y="27"/>
                  </a:lnTo>
                  <a:lnTo>
                    <a:pt x="343" y="9"/>
                  </a:lnTo>
                  <a:lnTo>
                    <a:pt x="261" y="36"/>
                  </a:lnTo>
                  <a:lnTo>
                    <a:pt x="207" y="90"/>
                  </a:lnTo>
                  <a:lnTo>
                    <a:pt x="162" y="144"/>
                  </a:lnTo>
                  <a:lnTo>
                    <a:pt x="153" y="2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12" name="Freeform 123"/>
            <p:cNvSpPr>
              <a:spLocks/>
            </p:cNvSpPr>
            <p:nvPr/>
          </p:nvSpPr>
          <p:spPr bwMode="auto">
            <a:xfrm>
              <a:off x="2696" y="1621"/>
              <a:ext cx="343" cy="216"/>
            </a:xfrm>
            <a:custGeom>
              <a:avLst/>
              <a:gdLst>
                <a:gd name="T0" fmla="*/ 0 w 343"/>
                <a:gd name="T1" fmla="*/ 216 h 216"/>
                <a:gd name="T2" fmla="*/ 9 w 343"/>
                <a:gd name="T3" fmla="*/ 171 h 216"/>
                <a:gd name="T4" fmla="*/ 18 w 343"/>
                <a:gd name="T5" fmla="*/ 135 h 216"/>
                <a:gd name="T6" fmla="*/ 81 w 343"/>
                <a:gd name="T7" fmla="*/ 63 h 216"/>
                <a:gd name="T8" fmla="*/ 162 w 343"/>
                <a:gd name="T9" fmla="*/ 18 h 216"/>
                <a:gd name="T10" fmla="*/ 207 w 343"/>
                <a:gd name="T11" fmla="*/ 9 h 216"/>
                <a:gd name="T12" fmla="*/ 261 w 343"/>
                <a:gd name="T13" fmla="*/ 0 h 216"/>
                <a:gd name="T14" fmla="*/ 307 w 343"/>
                <a:gd name="T15" fmla="*/ 0 h 216"/>
                <a:gd name="T16" fmla="*/ 343 w 343"/>
                <a:gd name="T17" fmla="*/ 9 h 216"/>
                <a:gd name="T18" fmla="*/ 343 w 343"/>
                <a:gd name="T19" fmla="*/ 9 h 216"/>
                <a:gd name="T20" fmla="*/ 261 w 343"/>
                <a:gd name="T21" fmla="*/ 36 h 216"/>
                <a:gd name="T22" fmla="*/ 207 w 343"/>
                <a:gd name="T23" fmla="*/ 90 h 216"/>
                <a:gd name="T24" fmla="*/ 162 w 343"/>
                <a:gd name="T25" fmla="*/ 144 h 216"/>
                <a:gd name="T26" fmla="*/ 153 w 343"/>
                <a:gd name="T27" fmla="*/ 216 h 216"/>
                <a:gd name="T28" fmla="*/ 0 w 343"/>
                <a:gd name="T29" fmla="*/ 216 h 2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43" h="216">
                  <a:moveTo>
                    <a:pt x="0" y="216"/>
                  </a:moveTo>
                  <a:lnTo>
                    <a:pt x="9" y="171"/>
                  </a:lnTo>
                  <a:lnTo>
                    <a:pt x="18" y="135"/>
                  </a:lnTo>
                  <a:lnTo>
                    <a:pt x="81" y="63"/>
                  </a:lnTo>
                  <a:lnTo>
                    <a:pt x="162" y="18"/>
                  </a:lnTo>
                  <a:lnTo>
                    <a:pt x="207" y="9"/>
                  </a:lnTo>
                  <a:lnTo>
                    <a:pt x="261" y="0"/>
                  </a:lnTo>
                  <a:lnTo>
                    <a:pt x="307" y="0"/>
                  </a:lnTo>
                  <a:lnTo>
                    <a:pt x="343" y="9"/>
                  </a:lnTo>
                  <a:lnTo>
                    <a:pt x="261" y="36"/>
                  </a:lnTo>
                  <a:lnTo>
                    <a:pt x="207" y="90"/>
                  </a:lnTo>
                  <a:lnTo>
                    <a:pt x="162" y="144"/>
                  </a:lnTo>
                  <a:lnTo>
                    <a:pt x="153" y="21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CDA4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13" name="Freeform 124"/>
            <p:cNvSpPr>
              <a:spLocks/>
            </p:cNvSpPr>
            <p:nvPr/>
          </p:nvSpPr>
          <p:spPr bwMode="auto">
            <a:xfrm>
              <a:off x="2696" y="1621"/>
              <a:ext cx="739" cy="216"/>
            </a:xfrm>
            <a:custGeom>
              <a:avLst/>
              <a:gdLst>
                <a:gd name="T0" fmla="*/ 0 w 739"/>
                <a:gd name="T1" fmla="*/ 216 h 216"/>
                <a:gd name="T2" fmla="*/ 9 w 739"/>
                <a:gd name="T3" fmla="*/ 171 h 216"/>
                <a:gd name="T4" fmla="*/ 18 w 739"/>
                <a:gd name="T5" fmla="*/ 135 h 216"/>
                <a:gd name="T6" fmla="*/ 81 w 739"/>
                <a:gd name="T7" fmla="*/ 63 h 216"/>
                <a:gd name="T8" fmla="*/ 162 w 739"/>
                <a:gd name="T9" fmla="*/ 18 h 216"/>
                <a:gd name="T10" fmla="*/ 207 w 739"/>
                <a:gd name="T11" fmla="*/ 9 h 216"/>
                <a:gd name="T12" fmla="*/ 261 w 739"/>
                <a:gd name="T13" fmla="*/ 0 h 216"/>
                <a:gd name="T14" fmla="*/ 415 w 739"/>
                <a:gd name="T15" fmla="*/ 0 h 216"/>
                <a:gd name="T16" fmla="*/ 496 w 739"/>
                <a:gd name="T17" fmla="*/ 9 h 216"/>
                <a:gd name="T18" fmla="*/ 568 w 739"/>
                <a:gd name="T19" fmla="*/ 36 h 216"/>
                <a:gd name="T20" fmla="*/ 631 w 739"/>
                <a:gd name="T21" fmla="*/ 81 h 216"/>
                <a:gd name="T22" fmla="*/ 667 w 739"/>
                <a:gd name="T23" fmla="*/ 144 h 216"/>
                <a:gd name="T24" fmla="*/ 739 w 739"/>
                <a:gd name="T25" fmla="*/ 144 h 216"/>
                <a:gd name="T26" fmla="*/ 604 w 739"/>
                <a:gd name="T27" fmla="*/ 216 h 216"/>
                <a:gd name="T28" fmla="*/ 442 w 739"/>
                <a:gd name="T29" fmla="*/ 144 h 216"/>
                <a:gd name="T30" fmla="*/ 514 w 739"/>
                <a:gd name="T31" fmla="*/ 144 h 216"/>
                <a:gd name="T32" fmla="*/ 487 w 739"/>
                <a:gd name="T33" fmla="*/ 99 h 216"/>
                <a:gd name="T34" fmla="*/ 451 w 739"/>
                <a:gd name="T35" fmla="*/ 63 h 216"/>
                <a:gd name="T36" fmla="*/ 397 w 739"/>
                <a:gd name="T37" fmla="*/ 27 h 216"/>
                <a:gd name="T38" fmla="*/ 343 w 739"/>
                <a:gd name="T39" fmla="*/ 9 h 216"/>
                <a:gd name="T40" fmla="*/ 343 w 739"/>
                <a:gd name="T41" fmla="*/ 9 h 216"/>
                <a:gd name="T42" fmla="*/ 261 w 739"/>
                <a:gd name="T43" fmla="*/ 36 h 216"/>
                <a:gd name="T44" fmla="*/ 207 w 739"/>
                <a:gd name="T45" fmla="*/ 90 h 216"/>
                <a:gd name="T46" fmla="*/ 162 w 739"/>
                <a:gd name="T47" fmla="*/ 144 h 216"/>
                <a:gd name="T48" fmla="*/ 153 w 739"/>
                <a:gd name="T49" fmla="*/ 216 h 216"/>
                <a:gd name="T50" fmla="*/ 0 w 739"/>
                <a:gd name="T51" fmla="*/ 216 h 2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39" h="216">
                  <a:moveTo>
                    <a:pt x="0" y="216"/>
                  </a:moveTo>
                  <a:lnTo>
                    <a:pt x="9" y="171"/>
                  </a:lnTo>
                  <a:lnTo>
                    <a:pt x="18" y="135"/>
                  </a:lnTo>
                  <a:lnTo>
                    <a:pt x="81" y="63"/>
                  </a:lnTo>
                  <a:lnTo>
                    <a:pt x="162" y="18"/>
                  </a:lnTo>
                  <a:lnTo>
                    <a:pt x="207" y="9"/>
                  </a:lnTo>
                  <a:lnTo>
                    <a:pt x="261" y="0"/>
                  </a:lnTo>
                  <a:lnTo>
                    <a:pt x="415" y="0"/>
                  </a:lnTo>
                  <a:lnTo>
                    <a:pt x="496" y="9"/>
                  </a:lnTo>
                  <a:lnTo>
                    <a:pt x="568" y="36"/>
                  </a:lnTo>
                  <a:lnTo>
                    <a:pt x="631" y="81"/>
                  </a:lnTo>
                  <a:lnTo>
                    <a:pt x="667" y="144"/>
                  </a:lnTo>
                  <a:lnTo>
                    <a:pt x="739" y="144"/>
                  </a:lnTo>
                  <a:lnTo>
                    <a:pt x="604" y="216"/>
                  </a:lnTo>
                  <a:lnTo>
                    <a:pt x="442" y="144"/>
                  </a:lnTo>
                  <a:lnTo>
                    <a:pt x="514" y="144"/>
                  </a:lnTo>
                  <a:lnTo>
                    <a:pt x="487" y="99"/>
                  </a:lnTo>
                  <a:lnTo>
                    <a:pt x="451" y="63"/>
                  </a:lnTo>
                  <a:lnTo>
                    <a:pt x="397" y="27"/>
                  </a:lnTo>
                  <a:lnTo>
                    <a:pt x="343" y="9"/>
                  </a:lnTo>
                  <a:lnTo>
                    <a:pt x="261" y="36"/>
                  </a:lnTo>
                  <a:lnTo>
                    <a:pt x="207" y="90"/>
                  </a:lnTo>
                  <a:lnTo>
                    <a:pt x="162" y="144"/>
                  </a:lnTo>
                  <a:lnTo>
                    <a:pt x="153" y="216"/>
                  </a:lnTo>
                  <a:lnTo>
                    <a:pt x="0" y="216"/>
                  </a:lnTo>
                  <a:close/>
                </a:path>
              </a:pathLst>
            </a:custGeom>
            <a:noFill/>
            <a:ln w="14288">
              <a:solidFill>
                <a:srgbClr val="FF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14" name="Freeform 125"/>
            <p:cNvSpPr>
              <a:spLocks/>
            </p:cNvSpPr>
            <p:nvPr/>
          </p:nvSpPr>
          <p:spPr bwMode="auto">
            <a:xfrm>
              <a:off x="2957" y="1621"/>
              <a:ext cx="82" cy="9"/>
            </a:xfrm>
            <a:custGeom>
              <a:avLst/>
              <a:gdLst>
                <a:gd name="T0" fmla="*/ 0 w 82"/>
                <a:gd name="T1" fmla="*/ 0 h 9"/>
                <a:gd name="T2" fmla="*/ 46 w 82"/>
                <a:gd name="T3" fmla="*/ 0 h 9"/>
                <a:gd name="T4" fmla="*/ 82 w 82"/>
                <a:gd name="T5" fmla="*/ 9 h 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" h="9">
                  <a:moveTo>
                    <a:pt x="0" y="0"/>
                  </a:moveTo>
                  <a:lnTo>
                    <a:pt x="46" y="0"/>
                  </a:lnTo>
                  <a:lnTo>
                    <a:pt x="82" y="9"/>
                  </a:lnTo>
                </a:path>
              </a:pathLst>
            </a:custGeom>
            <a:noFill/>
            <a:ln w="14288">
              <a:solidFill>
                <a:srgbClr val="FF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4494" name="Group 126"/>
          <p:cNvGrpSpPr>
            <a:grpSpLocks/>
          </p:cNvGrpSpPr>
          <p:nvPr/>
        </p:nvGrpSpPr>
        <p:grpSpPr bwMode="auto">
          <a:xfrm>
            <a:off x="2178050" y="3495675"/>
            <a:ext cx="1416050" cy="487363"/>
            <a:chOff x="1372" y="2116"/>
            <a:chExt cx="892" cy="307"/>
          </a:xfrm>
        </p:grpSpPr>
        <p:sp>
          <p:nvSpPr>
            <p:cNvPr id="67708" name="Freeform 127"/>
            <p:cNvSpPr>
              <a:spLocks/>
            </p:cNvSpPr>
            <p:nvPr/>
          </p:nvSpPr>
          <p:spPr bwMode="auto">
            <a:xfrm>
              <a:off x="1390" y="2134"/>
              <a:ext cx="874" cy="289"/>
            </a:xfrm>
            <a:custGeom>
              <a:avLst/>
              <a:gdLst>
                <a:gd name="T0" fmla="*/ 639 w 874"/>
                <a:gd name="T1" fmla="*/ 0 h 289"/>
                <a:gd name="T2" fmla="*/ 648 w 874"/>
                <a:gd name="T3" fmla="*/ 45 h 289"/>
                <a:gd name="T4" fmla="*/ 0 w 874"/>
                <a:gd name="T5" fmla="*/ 217 h 289"/>
                <a:gd name="T6" fmla="*/ 27 w 874"/>
                <a:gd name="T7" fmla="*/ 289 h 289"/>
                <a:gd name="T8" fmla="*/ 666 w 874"/>
                <a:gd name="T9" fmla="*/ 117 h 289"/>
                <a:gd name="T10" fmla="*/ 675 w 874"/>
                <a:gd name="T11" fmla="*/ 154 h 289"/>
                <a:gd name="T12" fmla="*/ 874 w 874"/>
                <a:gd name="T13" fmla="*/ 18 h 289"/>
                <a:gd name="T14" fmla="*/ 639 w 874"/>
                <a:gd name="T15" fmla="*/ 0 h 2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74" h="289">
                  <a:moveTo>
                    <a:pt x="639" y="0"/>
                  </a:moveTo>
                  <a:lnTo>
                    <a:pt x="648" y="45"/>
                  </a:lnTo>
                  <a:lnTo>
                    <a:pt x="0" y="217"/>
                  </a:lnTo>
                  <a:lnTo>
                    <a:pt x="27" y="289"/>
                  </a:lnTo>
                  <a:lnTo>
                    <a:pt x="666" y="117"/>
                  </a:lnTo>
                  <a:lnTo>
                    <a:pt x="675" y="154"/>
                  </a:lnTo>
                  <a:lnTo>
                    <a:pt x="874" y="18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09" name="Freeform 128"/>
            <p:cNvSpPr>
              <a:spLocks/>
            </p:cNvSpPr>
            <p:nvPr/>
          </p:nvSpPr>
          <p:spPr bwMode="auto">
            <a:xfrm>
              <a:off x="1372" y="2116"/>
              <a:ext cx="865" cy="289"/>
            </a:xfrm>
            <a:custGeom>
              <a:avLst/>
              <a:gdLst>
                <a:gd name="T0" fmla="*/ 630 w 865"/>
                <a:gd name="T1" fmla="*/ 0 h 289"/>
                <a:gd name="T2" fmla="*/ 639 w 865"/>
                <a:gd name="T3" fmla="*/ 36 h 289"/>
                <a:gd name="T4" fmla="*/ 0 w 865"/>
                <a:gd name="T5" fmla="*/ 208 h 289"/>
                <a:gd name="T6" fmla="*/ 18 w 865"/>
                <a:gd name="T7" fmla="*/ 289 h 289"/>
                <a:gd name="T8" fmla="*/ 657 w 865"/>
                <a:gd name="T9" fmla="*/ 108 h 289"/>
                <a:gd name="T10" fmla="*/ 675 w 865"/>
                <a:gd name="T11" fmla="*/ 144 h 289"/>
                <a:gd name="T12" fmla="*/ 865 w 865"/>
                <a:gd name="T13" fmla="*/ 18 h 289"/>
                <a:gd name="T14" fmla="*/ 630 w 865"/>
                <a:gd name="T15" fmla="*/ 0 h 2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5" h="289">
                  <a:moveTo>
                    <a:pt x="630" y="0"/>
                  </a:moveTo>
                  <a:lnTo>
                    <a:pt x="639" y="36"/>
                  </a:lnTo>
                  <a:lnTo>
                    <a:pt x="0" y="208"/>
                  </a:lnTo>
                  <a:lnTo>
                    <a:pt x="18" y="289"/>
                  </a:lnTo>
                  <a:lnTo>
                    <a:pt x="657" y="108"/>
                  </a:lnTo>
                  <a:lnTo>
                    <a:pt x="675" y="144"/>
                  </a:lnTo>
                  <a:lnTo>
                    <a:pt x="865" y="18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CC99"/>
            </a:solidFill>
            <a:ln w="14288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704" name="Rectangle 129"/>
          <p:cNvSpPr>
            <a:spLocks noChangeArrowheads="1"/>
          </p:cNvSpPr>
          <p:nvPr/>
        </p:nvSpPr>
        <p:spPr bwMode="auto">
          <a:xfrm>
            <a:off x="1127125" y="1135063"/>
            <a:ext cx="7696200" cy="5334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Arial" charset="0"/>
              </a:rPr>
              <a:t>Lead microprocessors power continues to increase</a:t>
            </a:r>
          </a:p>
        </p:txBody>
      </p:sp>
      <p:sp>
        <p:nvSpPr>
          <p:cNvPr id="314498" name="Line 130"/>
          <p:cNvSpPr>
            <a:spLocks noChangeShapeType="1"/>
          </p:cNvSpPr>
          <p:nvPr/>
        </p:nvSpPr>
        <p:spPr bwMode="auto">
          <a:xfrm flipV="1">
            <a:off x="2209800" y="2117725"/>
            <a:ext cx="5638800" cy="2743200"/>
          </a:xfrm>
          <a:prstGeom prst="line">
            <a:avLst/>
          </a:prstGeom>
          <a:noFill/>
          <a:ln w="38100">
            <a:solidFill>
              <a:srgbClr val="FC0128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499" name="Rectangle 131"/>
          <p:cNvSpPr>
            <a:spLocks noChangeArrowheads="1"/>
          </p:cNvSpPr>
          <p:nvPr/>
        </p:nvSpPr>
        <p:spPr bwMode="auto">
          <a:xfrm>
            <a:off x="1279525" y="5935663"/>
            <a:ext cx="7315200" cy="457200"/>
          </a:xfrm>
          <a:prstGeom prst="rect">
            <a:avLst/>
          </a:prstGeom>
          <a:solidFill>
            <a:srgbClr val="66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b="1">
                <a:solidFill>
                  <a:srgbClr val="FF0000"/>
                </a:solidFill>
                <a:latin typeface="Arial" charset="0"/>
              </a:rPr>
              <a:t>Power delivery and dissipation will be prohibitive</a:t>
            </a:r>
          </a:p>
        </p:txBody>
      </p:sp>
      <p:sp>
        <p:nvSpPr>
          <p:cNvPr id="67707" name="Rectangle 132"/>
          <p:cNvSpPr>
            <a:spLocks noChangeArrowheads="1"/>
          </p:cNvSpPr>
          <p:nvPr/>
        </p:nvSpPr>
        <p:spPr bwMode="auto">
          <a:xfrm>
            <a:off x="6384925" y="6392863"/>
            <a:ext cx="20399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200" b="1">
                <a:solidFill>
                  <a:srgbClr val="FF0000"/>
                </a:solidFill>
                <a:latin typeface="Arial" charset="0"/>
              </a:rPr>
              <a:t>Source: Borkar, De Intel</a:t>
            </a:r>
            <a:r>
              <a:rPr lang="en-US" sz="1200" b="1">
                <a:solidFill>
                  <a:srgbClr val="FF0000"/>
                </a:solidFill>
                <a:latin typeface="Arial" charset="0"/>
                <a:sym typeface="Symbol" pitchFamily="18" charset="2"/>
              </a:rPr>
              <a:t>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31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98" grpId="0" animBg="1"/>
      <p:bldP spid="314499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Times New Roman" pitchFamily="18" charset="0"/>
              <a:buNone/>
              <a:defRPr/>
            </a:pPr>
            <a:endParaRPr lang="en-US" sz="5400" b="1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 typeface="Times New Roman" pitchFamily="18" charset="0"/>
              <a:buNone/>
              <a:defRPr/>
            </a:pPr>
            <a:r>
              <a:rPr lang="en-US" sz="5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 Evaluation of Computers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3337"/>
            <a:ext cx="80010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Times New Roman" pitchFamily="18" charset="0"/>
              </a:rPr>
              <a:t>Metrics for Performance</a:t>
            </a:r>
            <a:endParaRPr lang="en-US" sz="2800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105400"/>
          </a:xfrm>
          <a:noFill/>
        </p:spPr>
        <p:txBody>
          <a:bodyPr/>
          <a:lstStyle/>
          <a:p>
            <a:pPr marL="533400" indent="-533400" algn="just" defTabSz="914400">
              <a:spcBef>
                <a:spcPct val="35000"/>
              </a:spcBef>
              <a:buSzPct val="125000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The hardware performance is one major factor for the success of a computer system.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33400" indent="-533400" algn="ctr" defTabSz="914400">
              <a:spcBef>
                <a:spcPct val="35000"/>
              </a:spcBef>
              <a:buSzPct val="125000"/>
              <a:buFont typeface="Times New Roman" pitchFamily="18" charset="0"/>
              <a:buNone/>
            </a:pPr>
            <a:r>
              <a:rPr lang="en-GB" sz="3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How to measure performance?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533400" indent="-533400" algn="just" defTabSz="914400">
              <a:spcBef>
                <a:spcPct val="35000"/>
              </a:spcBef>
              <a:buFont typeface="Wingdings" pitchFamily="2" charset="2"/>
              <a:buChar char="Ø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A computer user is typically interested in reducing the </a:t>
            </a:r>
            <a:r>
              <a:rPr lang="en-GB" sz="2400" b="1" i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response time (execution time)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- the time between the start and completion of an event.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 algn="just" defTabSz="914400">
              <a:spcBef>
                <a:spcPct val="35000"/>
              </a:spcBef>
              <a:buFont typeface="Wingdings" pitchFamily="2" charset="2"/>
              <a:buChar char="Ø"/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A computer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center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manager is interested in increasing the </a:t>
            </a:r>
            <a:r>
              <a:rPr lang="en-GB" sz="2400" b="1" i="1" dirty="0" smtClean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throughput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- the total amount of work done in a period of time.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533400" indent="-533400" algn="just" defTabSz="914400">
              <a:spcBef>
                <a:spcPct val="35000"/>
              </a:spcBef>
              <a:buSzPct val="125000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Example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</a:pPr>
            <a:endParaRPr lang="en-GB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Which has higher performance?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Time to deliver 1 passenger?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Concord is 6.5/3 = 2.2 times faster (120%)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Time to deliver 400 passengers?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Boeing is 72/44 = 1.6 times faster (60%)</a:t>
            </a:r>
          </a:p>
          <a:p>
            <a:pPr>
              <a:lnSpc>
                <a:spcPct val="90000"/>
              </a:lnSpc>
            </a:pPr>
            <a:endParaRPr lang="en-GB" smtClean="0"/>
          </a:p>
        </p:txBody>
      </p:sp>
      <p:graphicFrame>
        <p:nvGraphicFramePr>
          <p:cNvPr id="3184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613430"/>
              </p:ext>
            </p:extLst>
          </p:nvPr>
        </p:nvGraphicFramePr>
        <p:xfrm>
          <a:off x="990600" y="1295400"/>
          <a:ext cx="7677150" cy="2165351"/>
        </p:xfrm>
        <a:graphic>
          <a:graphicData uri="http://schemas.openxmlformats.org/drawingml/2006/table">
            <a:tbl>
              <a:tblPr/>
              <a:tblGrid>
                <a:gridCol w="1647825"/>
                <a:gridCol w="1628775"/>
                <a:gridCol w="1624013"/>
                <a:gridCol w="1201737"/>
                <a:gridCol w="1574800"/>
              </a:tblGrid>
              <a:tr h="869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Plane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DC to Paris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[hour]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Top Speed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[mph]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Passengers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Throughput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[p/h]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Boeing 747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6.5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610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470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72 (=470/6.5)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Concorde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3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1350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132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44 (=132/3)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082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 of Performance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67638" cy="5024438"/>
          </a:xfrm>
        </p:spPr>
        <p:txBody>
          <a:bodyPr/>
          <a:lstStyle/>
          <a:p>
            <a:r>
              <a:rPr lang="en-GB" sz="2400" dirty="0" smtClean="0"/>
              <a:t>We are most interested in response time</a:t>
            </a:r>
          </a:p>
          <a:p>
            <a:r>
              <a:rPr lang="en-GB" sz="2400" dirty="0" smtClean="0"/>
              <a:t>Performance [things/sec]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3"/>
            <a:endParaRPr lang="en-US" sz="1400" dirty="0" smtClean="0"/>
          </a:p>
          <a:p>
            <a:r>
              <a:rPr lang="en-GB" sz="2400" dirty="0" smtClean="0"/>
              <a:t>“X is n times faster than Y”</a:t>
            </a:r>
          </a:p>
          <a:p>
            <a:endParaRPr lang="en-US" sz="2400" dirty="0" smtClean="0"/>
          </a:p>
          <a:p>
            <a:pPr lvl="2"/>
            <a:endParaRPr lang="en-US" sz="1800" dirty="0" smtClean="0"/>
          </a:p>
          <a:p>
            <a:endParaRPr lang="en-US" sz="2400" dirty="0" smtClean="0"/>
          </a:p>
          <a:p>
            <a:r>
              <a:rPr lang="en-US" sz="2400" dirty="0" smtClean="0"/>
              <a:t>As faster means both increased performance and decreased execution time, to reduce confusion will use “improve performance” or “improve execution time”</a:t>
            </a:r>
            <a:endParaRPr lang="en-GB" sz="2400" dirty="0" smtClean="0"/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2057400" y="1981200"/>
          <a:ext cx="50180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4" imgW="3343410" imgH="533490" progId="Equation.3">
                  <p:embed/>
                </p:oleObj>
              </mc:Choice>
              <mc:Fallback>
                <p:oleObj name="Equation" r:id="rId4" imgW="3343410" imgH="533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81200"/>
                        <a:ext cx="501808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828800" y="3567113"/>
          <a:ext cx="525462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6" imgW="3686310" imgH="533490" progId="Equation.3">
                  <p:embed/>
                </p:oleObj>
              </mc:Choice>
              <mc:Fallback>
                <p:oleObj name="Equation" r:id="rId6" imgW="3686310" imgH="533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67113"/>
                        <a:ext cx="525462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158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02600" cy="1003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3300"/>
                </a:solidFill>
                <a:latin typeface="Estrangelo Edessa" pitchFamily="66" charset="0"/>
                <a:cs typeface="Estrangelo Edessa" pitchFamily="66" charset="0"/>
              </a:rPr>
              <a:t>Computer Performance Evaluation:</a:t>
            </a:r>
            <a:br>
              <a:rPr lang="en-US" sz="3200" dirty="0" smtClean="0">
                <a:solidFill>
                  <a:srgbClr val="FF3300"/>
                </a:solidFill>
                <a:latin typeface="Estrangelo Edessa" pitchFamily="66" charset="0"/>
                <a:cs typeface="Estrangelo Edessa" pitchFamily="66" charset="0"/>
              </a:rPr>
            </a:br>
            <a:r>
              <a:rPr lang="en-US" sz="3200" dirty="0" smtClean="0">
                <a:solidFill>
                  <a:srgbClr val="FF3300"/>
                </a:solidFill>
                <a:latin typeface="Estrangelo Edessa" pitchFamily="66" charset="0"/>
                <a:cs typeface="Estrangelo Edessa" pitchFamily="66" charset="0"/>
              </a:rPr>
              <a:t>Cycles Per Instruction (CPI) – CPU Performance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37500" cy="4191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just">
              <a:spcBef>
                <a:spcPct val="35000"/>
              </a:spcBef>
              <a:buFont typeface="Wingdings" pitchFamily="2" charset="2"/>
              <a:buChar char="Ø"/>
            </a:pPr>
            <a:r>
              <a:rPr lang="en-GB" sz="2000" dirty="0" smtClean="0">
                <a:latin typeface="Comic Sans MS" pitchFamily="66" charset="0"/>
                <a:cs typeface="Times New Roman" pitchFamily="18" charset="0"/>
              </a:rPr>
              <a:t>Sometimes, instead of using response time, we use </a:t>
            </a:r>
            <a:r>
              <a:rPr lang="en-GB" sz="2000" b="1" i="1" dirty="0" smtClean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</a:rPr>
              <a:t>CPU time</a:t>
            </a:r>
            <a:r>
              <a:rPr lang="en-GB" sz="2000" dirty="0" smtClean="0">
                <a:latin typeface="Comic Sans MS" pitchFamily="66" charset="0"/>
                <a:cs typeface="Times New Roman" pitchFamily="18" charset="0"/>
              </a:rPr>
              <a:t> to measure performance. </a:t>
            </a:r>
            <a:endParaRPr lang="en-US" sz="2000" dirty="0" smtClean="0">
              <a:latin typeface="Comic Sans MS" pitchFamily="66" charset="0"/>
              <a:cs typeface="Times New Roman" pitchFamily="18" charset="0"/>
            </a:endParaRPr>
          </a:p>
          <a:p>
            <a:pPr algn="just">
              <a:spcBef>
                <a:spcPct val="35000"/>
              </a:spcBef>
              <a:buFont typeface="Wingdings" pitchFamily="2" charset="2"/>
              <a:buChar char="Ø"/>
            </a:pPr>
            <a:r>
              <a:rPr lang="en-GB" sz="2000" b="1" i="1" dirty="0" smtClean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</a:rPr>
              <a:t>CPU time</a:t>
            </a:r>
            <a:r>
              <a:rPr lang="en-GB" sz="2000" dirty="0" smtClean="0">
                <a:latin typeface="Comic Sans MS" pitchFamily="66" charset="0"/>
                <a:cs typeface="Times New Roman" pitchFamily="18" charset="0"/>
              </a:rPr>
              <a:t> can also be divided into </a:t>
            </a:r>
            <a:r>
              <a:rPr lang="en-GB" sz="2000" b="1" i="1" dirty="0" smtClean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</a:rPr>
              <a:t>user CPU time</a:t>
            </a:r>
            <a:r>
              <a:rPr lang="en-GB" sz="2000" b="1" dirty="0" smtClean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GB" sz="2000" dirty="0" smtClean="0">
                <a:latin typeface="Comic Sans MS" pitchFamily="66" charset="0"/>
                <a:cs typeface="Times New Roman" pitchFamily="18" charset="0"/>
              </a:rPr>
              <a:t>(program) and </a:t>
            </a:r>
            <a:r>
              <a:rPr lang="en-GB" sz="2000" b="1" i="1" dirty="0" smtClean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</a:rPr>
              <a:t>system CPU time</a:t>
            </a:r>
            <a:r>
              <a:rPr lang="en-GB" sz="2000" dirty="0" smtClean="0">
                <a:latin typeface="Comic Sans MS" pitchFamily="66" charset="0"/>
                <a:cs typeface="Times New Roman" pitchFamily="18" charset="0"/>
              </a:rPr>
              <a:t> (OS).</a:t>
            </a:r>
            <a:endParaRPr lang="en-US" sz="2000" dirty="0" smtClean="0">
              <a:latin typeface="Comic Sans MS" pitchFamily="66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SzPct val="150000"/>
            </a:pPr>
            <a:endParaRPr lang="en-US" sz="2100" dirty="0" smtClean="0">
              <a:latin typeface="Comic Sans MS" pitchFamily="66" charset="0"/>
            </a:endParaRPr>
          </a:p>
          <a:p>
            <a:pPr>
              <a:buClr>
                <a:schemeClr val="tx1"/>
              </a:buClr>
              <a:buSzPct val="150000"/>
            </a:pPr>
            <a:r>
              <a:rPr lang="en-US" sz="2100" dirty="0" smtClean="0">
                <a:latin typeface="Comic Sans MS" pitchFamily="66" charset="0"/>
              </a:rPr>
              <a:t>The CPU time performance is probably the most accurate and fair measure of performance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Times New Roman" pitchFamily="18" charset="0"/>
              <a:buNone/>
            </a:pPr>
            <a:endParaRPr lang="en-US" sz="300" dirty="0" smtClean="0">
              <a:latin typeface="Comic Sans MS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 Description and Goal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56565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buClr>
                <a:srgbClr val="CC6600"/>
              </a:buClr>
              <a:buFont typeface="Times New Roman" pitchFamily="18" charset="0"/>
              <a:buNone/>
              <a:tabLst>
                <a:tab pos="393700" algn="l"/>
                <a:tab pos="842963" algn="l"/>
                <a:tab pos="1292225" algn="l"/>
                <a:tab pos="1741488" algn="l"/>
                <a:tab pos="2190750" algn="l"/>
                <a:tab pos="2640013" algn="l"/>
                <a:tab pos="3089275" algn="l"/>
                <a:tab pos="3538538" algn="l"/>
                <a:tab pos="3987800" algn="l"/>
                <a:tab pos="4437063" algn="l"/>
                <a:tab pos="4886325" algn="l"/>
                <a:tab pos="5335588" algn="l"/>
                <a:tab pos="5784850" algn="l"/>
                <a:tab pos="6234113" algn="l"/>
                <a:tab pos="6683375" algn="l"/>
                <a:tab pos="7132638" algn="l"/>
                <a:tab pos="7581900" algn="l"/>
                <a:tab pos="8031163" algn="l"/>
                <a:tab pos="8480425" algn="l"/>
                <a:tab pos="8929688" algn="l"/>
              </a:tabLst>
            </a:pPr>
            <a:r>
              <a:rPr lang="en-GB" b="1" i="1" dirty="0" smtClean="0">
                <a:solidFill>
                  <a:srgbClr val="CC6600"/>
                </a:solidFill>
              </a:rPr>
              <a:t>What will COMP 4611 give me?</a:t>
            </a:r>
            <a:br>
              <a:rPr lang="en-GB" b="1" i="1" dirty="0" smtClean="0">
                <a:solidFill>
                  <a:srgbClr val="CC6600"/>
                </a:solidFill>
              </a:rPr>
            </a:br>
            <a:endParaRPr lang="en-GB" b="1" i="1" dirty="0" smtClean="0">
              <a:solidFill>
                <a:srgbClr val="CC6600"/>
              </a:solidFill>
            </a:endParaRPr>
          </a:p>
          <a:p>
            <a:pPr marL="844550" lvl="1" indent="-363538">
              <a:lnSpc>
                <a:spcPct val="110000"/>
              </a:lnSpc>
              <a:buFont typeface="Wingdings" pitchFamily="2" charset="2"/>
              <a:buChar char=""/>
              <a:tabLst>
                <a:tab pos="393700" algn="l"/>
                <a:tab pos="842963" algn="l"/>
                <a:tab pos="1292225" algn="l"/>
                <a:tab pos="1741488" algn="l"/>
                <a:tab pos="2190750" algn="l"/>
                <a:tab pos="2640013" algn="l"/>
                <a:tab pos="3089275" algn="l"/>
                <a:tab pos="3538538" algn="l"/>
                <a:tab pos="3987800" algn="l"/>
                <a:tab pos="4437063" algn="l"/>
                <a:tab pos="4886325" algn="l"/>
                <a:tab pos="5335588" algn="l"/>
                <a:tab pos="5784850" algn="l"/>
                <a:tab pos="6234113" algn="l"/>
                <a:tab pos="6683375" algn="l"/>
                <a:tab pos="7132638" algn="l"/>
                <a:tab pos="7581900" algn="l"/>
                <a:tab pos="8031163" algn="l"/>
                <a:tab pos="8480425" algn="l"/>
                <a:tab pos="8929688" algn="l"/>
              </a:tabLst>
            </a:pPr>
            <a:r>
              <a:rPr lang="en-GB" dirty="0"/>
              <a:t>U</a:t>
            </a:r>
            <a:r>
              <a:rPr lang="en-GB" dirty="0" smtClean="0"/>
              <a:t>nderstanding of the </a:t>
            </a:r>
            <a:r>
              <a:rPr lang="en-GB" b="1" i="1" dirty="0" smtClean="0"/>
              <a:t>internal design details</a:t>
            </a:r>
            <a:r>
              <a:rPr lang="en-GB" dirty="0" smtClean="0"/>
              <a:t> of modern computers, their evolution, and trade-offs present at the hardware/software boundary.</a:t>
            </a:r>
          </a:p>
          <a:p>
            <a:pPr marL="844550" lvl="1" indent="-363538">
              <a:lnSpc>
                <a:spcPct val="110000"/>
              </a:lnSpc>
              <a:buFont typeface="Wingdings" pitchFamily="2" charset="2"/>
              <a:buChar char=""/>
              <a:tabLst>
                <a:tab pos="393700" algn="l"/>
                <a:tab pos="842963" algn="l"/>
                <a:tab pos="1292225" algn="l"/>
                <a:tab pos="1741488" algn="l"/>
                <a:tab pos="2190750" algn="l"/>
                <a:tab pos="2640013" algn="l"/>
                <a:tab pos="3089275" algn="l"/>
                <a:tab pos="3538538" algn="l"/>
                <a:tab pos="3987800" algn="l"/>
                <a:tab pos="4437063" algn="l"/>
                <a:tab pos="4886325" algn="l"/>
                <a:tab pos="5335588" algn="l"/>
                <a:tab pos="5784850" algn="l"/>
                <a:tab pos="6234113" algn="l"/>
                <a:tab pos="6683375" algn="l"/>
                <a:tab pos="7132638" algn="l"/>
                <a:tab pos="7581900" algn="l"/>
                <a:tab pos="8031163" algn="l"/>
                <a:tab pos="8480425" algn="l"/>
                <a:tab pos="8929688" algn="l"/>
              </a:tabLst>
            </a:pPr>
            <a:r>
              <a:rPr lang="en-GB" dirty="0" smtClean="0"/>
              <a:t>Understanding of the </a:t>
            </a:r>
            <a:r>
              <a:rPr lang="en-GB" b="1" i="1" dirty="0" smtClean="0"/>
              <a:t>interaction</a:t>
            </a:r>
            <a:r>
              <a:rPr lang="en-GB" dirty="0" smtClean="0"/>
              <a:t> and </a:t>
            </a:r>
            <a:r>
              <a:rPr lang="en-GB" b="1" i="1" dirty="0" smtClean="0"/>
              <a:t>design</a:t>
            </a:r>
            <a:r>
              <a:rPr lang="en-GB" dirty="0" smtClean="0"/>
              <a:t> of the various components at hardware level (processor, memory, I/O) and the software level (operating system, compiler, instruction sets).</a:t>
            </a:r>
          </a:p>
          <a:p>
            <a:pPr marL="844550" lvl="1" indent="-363538">
              <a:lnSpc>
                <a:spcPct val="110000"/>
              </a:lnSpc>
              <a:buFont typeface="Wingdings" pitchFamily="2" charset="2"/>
              <a:buChar char=""/>
              <a:tabLst>
                <a:tab pos="393700" algn="l"/>
                <a:tab pos="842963" algn="l"/>
                <a:tab pos="1292225" algn="l"/>
                <a:tab pos="1741488" algn="l"/>
                <a:tab pos="2190750" algn="l"/>
                <a:tab pos="2640013" algn="l"/>
                <a:tab pos="3089275" algn="l"/>
                <a:tab pos="3538538" algn="l"/>
                <a:tab pos="3987800" algn="l"/>
                <a:tab pos="4437063" algn="l"/>
                <a:tab pos="4886325" algn="l"/>
                <a:tab pos="5335588" algn="l"/>
                <a:tab pos="5784850" algn="l"/>
                <a:tab pos="6234113" algn="l"/>
                <a:tab pos="6683375" algn="l"/>
                <a:tab pos="7132638" algn="l"/>
                <a:tab pos="7581900" algn="l"/>
                <a:tab pos="8031163" algn="l"/>
                <a:tab pos="8480425" algn="l"/>
                <a:tab pos="8929688" algn="l"/>
              </a:tabLst>
            </a:pPr>
            <a:r>
              <a:rPr lang="en-GB" b="1" i="1" dirty="0" smtClean="0"/>
              <a:t>Intellectual preparation</a:t>
            </a:r>
            <a:r>
              <a:rPr lang="en-GB" dirty="0" smtClean="0"/>
              <a:t> for dealing with a host of system design challenges.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96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92075" tIns="46038" rIns="92075" bIns="46038" anchor="b"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3300"/>
                </a:solidFill>
                <a:latin typeface="Estrangelo Edessa" pitchFamily="66" charset="0"/>
                <a:cs typeface="Estrangelo Edessa" pitchFamily="66" charset="0"/>
              </a:rPr>
              <a:t>Unix Times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29600" cy="4953000"/>
          </a:xfrm>
        </p:spPr>
        <p:txBody>
          <a:bodyPr lIns="92075" tIns="46038" rIns="92075" bIns="46038"/>
          <a:lstStyle/>
          <a:p>
            <a:r>
              <a:rPr lang="en-US" sz="3200" smtClean="0">
                <a:latin typeface="Comic Sans MS" pitchFamily="66" charset="0"/>
              </a:rPr>
              <a:t>Unix time command report:</a:t>
            </a:r>
          </a:p>
          <a:p>
            <a:pPr lvl="1">
              <a:buFont typeface="Times New Roman" pitchFamily="18" charset="0"/>
              <a:buNone/>
            </a:pPr>
            <a:r>
              <a:rPr lang="en-US" sz="3200" smtClean="0">
                <a:latin typeface="Comic Sans MS" pitchFamily="66" charset="0"/>
              </a:rPr>
              <a:t>		</a:t>
            </a:r>
            <a:r>
              <a:rPr lang="en-US" smtClean="0">
                <a:latin typeface="Comic Sans MS" pitchFamily="66" charset="0"/>
              </a:rPr>
              <a:t>90.7u  12.9s  2:39  65%</a:t>
            </a:r>
          </a:p>
          <a:p>
            <a:pPr lvl="1"/>
            <a:r>
              <a:rPr lang="en-US" smtClean="0">
                <a:latin typeface="Comic Sans MS" pitchFamily="66" charset="0"/>
              </a:rPr>
              <a:t>Which means</a:t>
            </a:r>
          </a:p>
          <a:p>
            <a:pPr lvl="2"/>
            <a:r>
              <a:rPr lang="en-US" sz="2400" smtClean="0">
                <a:latin typeface="Comic Sans MS" pitchFamily="66" charset="0"/>
              </a:rPr>
              <a:t>User CPU time is 90.7 seconds</a:t>
            </a:r>
          </a:p>
          <a:p>
            <a:pPr lvl="2"/>
            <a:r>
              <a:rPr lang="en-US" sz="2400" smtClean="0">
                <a:latin typeface="Comic Sans MS" pitchFamily="66" charset="0"/>
              </a:rPr>
              <a:t>System CPU time is 12.9 seconds</a:t>
            </a:r>
          </a:p>
          <a:p>
            <a:pPr lvl="2"/>
            <a:r>
              <a:rPr lang="en-US" sz="2400" smtClean="0">
                <a:latin typeface="Comic Sans MS" pitchFamily="66" charset="0"/>
              </a:rPr>
              <a:t>Elapsed time is 2 minutes and 39 seconds</a:t>
            </a:r>
          </a:p>
          <a:p>
            <a:pPr lvl="2"/>
            <a:r>
              <a:rPr lang="en-US" sz="2400" smtClean="0">
                <a:latin typeface="Comic Sans MS" pitchFamily="66" charset="0"/>
              </a:rPr>
              <a:t>Percentage of elapsed time that is CPU time is:</a:t>
            </a:r>
          </a:p>
        </p:txBody>
      </p:sp>
      <p:graphicFrame>
        <p:nvGraphicFramePr>
          <p:cNvPr id="323588" name="Object 4"/>
          <p:cNvGraphicFramePr>
            <a:graphicFrameLocks/>
          </p:cNvGraphicFramePr>
          <p:nvPr/>
        </p:nvGraphicFramePr>
        <p:xfrm>
          <a:off x="3152775" y="4876800"/>
          <a:ext cx="2916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4" imgW="1143000" imgH="393700" progId="Equation.3">
                  <p:embed/>
                </p:oleObj>
              </mc:Choice>
              <mc:Fallback>
                <p:oleObj name="Equation" r:id="rId4" imgW="1143000" imgH="3937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4876800"/>
                        <a:ext cx="29162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524"/>
            <a:ext cx="8102600" cy="8286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3300"/>
                </a:solidFill>
                <a:latin typeface="Estrangelo Edessa" pitchFamily="66" charset="0"/>
                <a:cs typeface="Estrangelo Edessa" pitchFamily="66" charset="0"/>
              </a:rPr>
              <a:t>Cycles Per Instruction (CPI) – CPU Performance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763000" cy="5867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Font typeface="Times New Roman" pitchFamily="18" charset="0"/>
              <a:buNone/>
            </a:pPr>
            <a:endParaRPr lang="en-US" sz="400" dirty="0" smtClean="0"/>
          </a:p>
          <a:p>
            <a:pPr>
              <a:lnSpc>
                <a:spcPct val="120000"/>
              </a:lnSpc>
              <a:buClr>
                <a:schemeClr val="tx1"/>
              </a:buClr>
              <a:buSzPct val="150000"/>
            </a:pPr>
            <a:r>
              <a:rPr lang="en-US" sz="2400" dirty="0" smtClean="0">
                <a:latin typeface="Comic Sans MS" pitchFamily="66" charset="0"/>
              </a:rPr>
              <a:t>Most computers run synchronously utilizing a CPU clock running at a constant clock rate:</a:t>
            </a:r>
          </a:p>
          <a:p>
            <a:pPr algn="ctr">
              <a:lnSpc>
                <a:spcPct val="9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sz="1800" dirty="0" smtClean="0">
                <a:latin typeface="Comic Sans MS" pitchFamily="66" charset="0"/>
              </a:rPr>
              <a:t>where:   Clock rate  =  1 / clock cycle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400" dirty="0" smtClean="0">
                <a:latin typeface="Comic Sans MS" pitchFamily="66" charset="0"/>
              </a:rPr>
              <a:t>A computer machine instruction is comprised of a number of elementary or micro-operations which vary in number and complexity depending on the instruction and the exact CPU organization and implementation.</a:t>
            </a:r>
            <a:endParaRPr lang="en-US" sz="2800" dirty="0" smtClean="0">
              <a:latin typeface="Comic Sans MS" pitchFamily="66" charset="0"/>
            </a:endParaRPr>
          </a:p>
          <a:p>
            <a:pPr lvl="1">
              <a:spcBef>
                <a:spcPct val="30000"/>
              </a:spcBef>
            </a:pPr>
            <a:r>
              <a:rPr lang="en-US" sz="1600" b="1" dirty="0" smtClean="0">
                <a:latin typeface="Comic Sans MS" pitchFamily="66" charset="0"/>
              </a:rPr>
              <a:t>A micro-operation is an elementary hardware operation that can be performed during one clock cycle.</a:t>
            </a:r>
          </a:p>
          <a:p>
            <a:pPr lvl="1">
              <a:spcBef>
                <a:spcPct val="30000"/>
              </a:spcBef>
            </a:pPr>
            <a:r>
              <a:rPr lang="en-US" sz="1600" b="1" dirty="0" smtClean="0">
                <a:latin typeface="Comic Sans MS" pitchFamily="66" charset="0"/>
              </a:rPr>
              <a:t>This corresponds to one micro-instruction in </a:t>
            </a:r>
            <a:r>
              <a:rPr lang="en-US" sz="1600" b="1" dirty="0" err="1" smtClean="0">
                <a:latin typeface="Comic Sans MS" pitchFamily="66" charset="0"/>
              </a:rPr>
              <a:t>microprogrammed</a:t>
            </a:r>
            <a:r>
              <a:rPr lang="en-US" sz="1600" b="1" dirty="0" smtClean="0">
                <a:latin typeface="Comic Sans MS" pitchFamily="66" charset="0"/>
              </a:rPr>
              <a:t> CPUs.</a:t>
            </a:r>
          </a:p>
          <a:p>
            <a:pPr lvl="1">
              <a:spcBef>
                <a:spcPct val="30000"/>
              </a:spcBef>
            </a:pPr>
            <a:r>
              <a:rPr lang="en-US" sz="1600" b="1" dirty="0" smtClean="0">
                <a:latin typeface="Comic Sans MS" pitchFamily="66" charset="0"/>
              </a:rPr>
              <a:t>Examples:  register operations: shift, load, clear, increment, ALU operations: add, subtract, etc.</a:t>
            </a:r>
          </a:p>
          <a:p>
            <a:pPr>
              <a:lnSpc>
                <a:spcPct val="66000"/>
              </a:lnSpc>
              <a:spcBef>
                <a:spcPct val="30000"/>
              </a:spcBef>
              <a:buFont typeface="Times New Roman" pitchFamily="18" charset="0"/>
              <a:buNone/>
            </a:pPr>
            <a:endParaRPr lang="en-US" sz="500" dirty="0" smtClean="0">
              <a:latin typeface="Comic Sans MS" pitchFamily="66" charset="0"/>
            </a:endParaRP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sz="2400" dirty="0" smtClean="0">
                <a:latin typeface="Comic Sans MS" pitchFamily="66" charset="0"/>
              </a:rPr>
              <a:t>Thus a single machine instruction may take one (or less than one) or more cycles to complete termed as the </a:t>
            </a:r>
            <a:r>
              <a:rPr lang="en-US" sz="2400" b="1" i="1" dirty="0" smtClean="0">
                <a:solidFill>
                  <a:srgbClr val="0000FF"/>
                </a:solidFill>
                <a:latin typeface="Comic Sans MS" pitchFamily="66" charset="0"/>
              </a:rPr>
              <a:t>Cycles Per Instruction (CPI).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lIns="92075" tIns="46038" rIns="92075" bIns="46038"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CPU Performance Equation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53000"/>
          </a:xfrm>
        </p:spPr>
        <p:txBody>
          <a:bodyPr lIns="92075" tIns="46038" rIns="92075" bIns="46038"/>
          <a:lstStyle/>
          <a:p>
            <a:pPr>
              <a:buFont typeface="Times New Roman" pitchFamily="18" charset="0"/>
              <a:buNone/>
            </a:pPr>
            <a:endParaRPr lang="en-US" sz="2400" smtClean="0"/>
          </a:p>
          <a:p>
            <a:pPr>
              <a:buFont typeface="Times New Roman" pitchFamily="18" charset="0"/>
              <a:buNone/>
            </a:pPr>
            <a:r>
              <a:rPr lang="en-US" sz="2000" smtClean="0">
                <a:latin typeface="Comic Sans MS" pitchFamily="66" charset="0"/>
              </a:rPr>
              <a:t>CPU time  =   CPU clock cycles for a program  X   Clock cycle time</a:t>
            </a:r>
          </a:p>
          <a:p>
            <a:pPr>
              <a:buFont typeface="Times New Roman" pitchFamily="18" charset="0"/>
              <a:buNone/>
            </a:pPr>
            <a:endParaRPr lang="en-US" sz="2200" smtClean="0">
              <a:latin typeface="Comic Sans MS" pitchFamily="66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2200" smtClean="0">
                <a:latin typeface="Comic Sans MS" pitchFamily="66" charset="0"/>
              </a:rPr>
              <a:t>or:</a:t>
            </a:r>
          </a:p>
          <a:p>
            <a:pPr>
              <a:buFont typeface="Times New Roman" pitchFamily="18" charset="0"/>
              <a:buNone/>
            </a:pPr>
            <a:r>
              <a:rPr lang="en-US" sz="2200" smtClean="0">
                <a:latin typeface="Comic Sans MS" pitchFamily="66" charset="0"/>
              </a:rPr>
              <a:t>           </a:t>
            </a:r>
          </a:p>
          <a:p>
            <a:pPr>
              <a:buFont typeface="Times New Roman" pitchFamily="18" charset="0"/>
              <a:buNone/>
            </a:pPr>
            <a:r>
              <a:rPr lang="en-US" sz="2200" smtClean="0">
                <a:latin typeface="Comic Sans MS" pitchFamily="66" charset="0"/>
              </a:rPr>
              <a:t>CPU time  =   CPU clock cycles for a program / clock rate</a:t>
            </a:r>
          </a:p>
          <a:p>
            <a:pPr>
              <a:buFont typeface="Times New Roman" pitchFamily="18" charset="0"/>
              <a:buNone/>
            </a:pPr>
            <a:r>
              <a:rPr lang="en-US" sz="2200" smtClean="0">
                <a:latin typeface="Comic Sans MS" pitchFamily="66" charset="0"/>
              </a:rPr>
              <a:t>                             </a:t>
            </a:r>
          </a:p>
          <a:p>
            <a:pPr>
              <a:buFont typeface="Times New Roman" pitchFamily="18" charset="0"/>
              <a:buNone/>
            </a:pPr>
            <a:r>
              <a:rPr lang="en-US" sz="2200" smtClean="0">
                <a:latin typeface="Comic Sans MS" pitchFamily="66" charset="0"/>
              </a:rPr>
              <a:t>CPI (clock cycles per instruction):</a:t>
            </a:r>
          </a:p>
          <a:p>
            <a:pPr>
              <a:buFont typeface="Times New Roman" pitchFamily="18" charset="0"/>
              <a:buNone/>
            </a:pPr>
            <a:endParaRPr lang="en-US" sz="2200" smtClean="0">
              <a:latin typeface="Comic Sans MS" pitchFamily="66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2200" smtClean="0">
                <a:latin typeface="Comic Sans MS" pitchFamily="66" charset="0"/>
              </a:rPr>
              <a:t>          CPI  =   CPU clock cycles for a program   /   I</a:t>
            </a:r>
          </a:p>
          <a:p>
            <a:pPr>
              <a:buFont typeface="Times New Roman" pitchFamily="18" charset="0"/>
              <a:buNone/>
            </a:pPr>
            <a:endParaRPr lang="en-US" sz="2200" smtClean="0">
              <a:latin typeface="Comic Sans MS" pitchFamily="66" charset="0"/>
            </a:endParaRPr>
          </a:p>
          <a:p>
            <a:pPr>
              <a:buFont typeface="Times New Roman" pitchFamily="18" charset="0"/>
              <a:buNone/>
            </a:pPr>
            <a:r>
              <a:rPr lang="en-US" sz="2200" smtClean="0">
                <a:latin typeface="Comic Sans MS" pitchFamily="66" charset="0"/>
              </a:rPr>
              <a:t>   where I is the </a:t>
            </a:r>
            <a:r>
              <a:rPr lang="en-US" sz="2200" smtClean="0">
                <a:solidFill>
                  <a:srgbClr val="0000CC"/>
                </a:solidFill>
                <a:latin typeface="Comic Sans MS" pitchFamily="66" charset="0"/>
              </a:rPr>
              <a:t>dynamic</a:t>
            </a:r>
            <a:r>
              <a:rPr lang="en-US" sz="2200" smtClean="0">
                <a:latin typeface="Comic Sans MS" pitchFamily="66" charset="0"/>
              </a:rPr>
              <a:t> instruction count.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228600"/>
            <a:ext cx="7975600" cy="406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CPU Execution Time: The CPU Equation</a:t>
            </a:r>
            <a:endParaRPr lang="en-US" sz="4800" dirty="0" smtClean="0">
              <a:solidFill>
                <a:schemeClr val="tx1">
                  <a:lumMod val="75000"/>
                  <a:lumOff val="25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3505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SzPct val="155000"/>
            </a:pPr>
            <a:r>
              <a:rPr lang="en-US" sz="1900" dirty="0" smtClean="0">
                <a:latin typeface="Comic Sans MS" pitchFamily="66" charset="0"/>
              </a:rPr>
              <a:t>Instruction count (I): A program is comprised of a number of instructions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SzPct val="155000"/>
            </a:pPr>
            <a:r>
              <a:rPr lang="en-US" sz="1500" b="1" dirty="0" smtClean="0">
                <a:latin typeface="Comic Sans MS" pitchFamily="66" charset="0"/>
              </a:rPr>
              <a:t>Measured in:	instructions/program</a:t>
            </a:r>
            <a:endParaRPr lang="en-US" sz="1500" dirty="0" smtClean="0">
              <a:latin typeface="Comic Sans MS" pitchFamily="66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SzPct val="155000"/>
              <a:buFont typeface="Times New Roman" pitchFamily="18" charset="0"/>
              <a:buNone/>
            </a:pPr>
            <a:endParaRPr lang="en-US" sz="7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SzPct val="155000"/>
            </a:pPr>
            <a:r>
              <a:rPr lang="en-US" sz="1900" dirty="0" smtClean="0">
                <a:latin typeface="Comic Sans MS" pitchFamily="66" charset="0"/>
              </a:rPr>
              <a:t>CPI: the average number of cycles for an instruction to be complete.   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SzPct val="155000"/>
            </a:pPr>
            <a:r>
              <a:rPr lang="en-US" sz="1500" b="1" dirty="0" smtClean="0">
                <a:latin typeface="Comic Sans MS" pitchFamily="66" charset="0"/>
              </a:rPr>
              <a:t>Measured in:    cycles/instruction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SzPct val="155000"/>
            </a:pPr>
            <a:endParaRPr lang="en-US" sz="7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SzPct val="155000"/>
            </a:pPr>
            <a:r>
              <a:rPr lang="en-US" sz="1900" dirty="0" smtClean="0">
                <a:latin typeface="Comic Sans MS" pitchFamily="66" charset="0"/>
              </a:rPr>
              <a:t>Cycle time (C): CPU has a fixed clock cycle time. C = 1/clock rate 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SzPct val="155000"/>
            </a:pPr>
            <a:r>
              <a:rPr lang="en-US" sz="1500" b="1" dirty="0" smtClean="0">
                <a:latin typeface="Comic Sans MS" pitchFamily="66" charset="0"/>
              </a:rPr>
              <a:t>Measured in:	 seconds/cycle</a:t>
            </a:r>
            <a:r>
              <a:rPr lang="en-US" sz="1500" dirty="0" smtClean="0">
                <a:latin typeface="Comic Sans MS" pitchFamily="66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SzPct val="155000"/>
            </a:pPr>
            <a:endParaRPr lang="en-US" sz="7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SzPct val="155000"/>
            </a:pPr>
            <a:r>
              <a:rPr lang="en-US" sz="2100" dirty="0" smtClean="0">
                <a:latin typeface="Comic Sans MS" pitchFamily="66" charset="0"/>
              </a:rPr>
              <a:t>CPU execution time is the product of the above three parameters as follows: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Times New Roman" pitchFamily="18" charset="0"/>
              <a:buNone/>
            </a:pPr>
            <a:endParaRPr lang="en-US" sz="3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sz="2100" dirty="0" smtClean="0">
                <a:latin typeface="Comic Sans MS" pitchFamily="66" charset="0"/>
              </a:rPr>
              <a:t>        CPU Time        =           I          x      CPI       x       C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Times New Roman" pitchFamily="18" charset="0"/>
              <a:buNone/>
            </a:pPr>
            <a:endParaRPr lang="en-US" sz="21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sz="2100" dirty="0" smtClean="0"/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800100" y="5335588"/>
            <a:ext cx="7772400" cy="646112"/>
            <a:chOff x="480" y="3120"/>
            <a:chExt cx="4896" cy="407"/>
          </a:xfrm>
        </p:grpSpPr>
        <p:sp>
          <p:nvSpPr>
            <p:cNvPr id="76808" name="Rectangle 5"/>
            <p:cNvSpPr>
              <a:spLocks noChangeArrowheads="1"/>
            </p:cNvSpPr>
            <p:nvPr/>
          </p:nvSpPr>
          <p:spPr bwMode="auto">
            <a:xfrm>
              <a:off x="480" y="3120"/>
              <a:ext cx="4896" cy="4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63500" tIns="25400" rIns="63500" bIns="25400">
              <a:spAutoFit/>
            </a:bodyPr>
            <a:lstStyle/>
            <a:p>
              <a:pPr marL="342900" indent="-342900" defTabSz="914400">
                <a:spcBef>
                  <a:spcPct val="40000"/>
                </a:spcBef>
                <a:buClrTx/>
                <a:buSzTx/>
                <a:buFontTx/>
                <a:buNone/>
                <a:tabLst>
                  <a:tab pos="1371600" algn="l"/>
                  <a:tab pos="30734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Arial" charset="0"/>
                </a:rPr>
                <a:t>CPU time	=  Seconds	= Instructions  x  Cycles       x   Seconds</a:t>
              </a:r>
            </a:p>
            <a:p>
              <a:pPr marL="342900" indent="-342900" defTabSz="914400">
                <a:spcBef>
                  <a:spcPct val="40000"/>
                </a:spcBef>
                <a:buClrTx/>
                <a:buSzTx/>
                <a:buFontTx/>
                <a:buNone/>
                <a:tabLst>
                  <a:tab pos="1371600" algn="l"/>
                  <a:tab pos="30734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Arial" charset="0"/>
                </a:rPr>
                <a:t>		    Program	    Program          Instruction       Cycle</a:t>
              </a:r>
            </a:p>
          </p:txBody>
        </p:sp>
        <p:sp>
          <p:nvSpPr>
            <p:cNvPr id="76809" name="Line 6"/>
            <p:cNvSpPr>
              <a:spLocks noChangeShapeType="1"/>
            </p:cNvSpPr>
            <p:nvPr/>
          </p:nvSpPr>
          <p:spPr bwMode="auto">
            <a:xfrm>
              <a:off x="1552" y="331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0" name="Line 7"/>
            <p:cNvSpPr>
              <a:spLocks noChangeShapeType="1"/>
            </p:cNvSpPr>
            <p:nvPr/>
          </p:nvSpPr>
          <p:spPr bwMode="auto">
            <a:xfrm>
              <a:off x="2512" y="3312"/>
              <a:ext cx="8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1" name="Line 8"/>
            <p:cNvSpPr>
              <a:spLocks noChangeShapeType="1"/>
            </p:cNvSpPr>
            <p:nvPr/>
          </p:nvSpPr>
          <p:spPr bwMode="auto">
            <a:xfrm>
              <a:off x="3568" y="3312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2" name="Line 9"/>
            <p:cNvSpPr>
              <a:spLocks noChangeShapeType="1"/>
            </p:cNvSpPr>
            <p:nvPr/>
          </p:nvSpPr>
          <p:spPr bwMode="auto">
            <a:xfrm>
              <a:off x="4584" y="3312"/>
              <a:ext cx="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05" name="Line 10"/>
          <p:cNvSpPr>
            <a:spLocks noChangeShapeType="1"/>
          </p:cNvSpPr>
          <p:nvPr/>
        </p:nvSpPr>
        <p:spPr bwMode="auto">
          <a:xfrm>
            <a:off x="4610100" y="5054600"/>
            <a:ext cx="0" cy="3048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Line 11"/>
          <p:cNvSpPr>
            <a:spLocks noChangeShapeType="1"/>
          </p:cNvSpPr>
          <p:nvPr/>
        </p:nvSpPr>
        <p:spPr bwMode="auto">
          <a:xfrm>
            <a:off x="7759700" y="5029200"/>
            <a:ext cx="0" cy="3048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Line 12"/>
          <p:cNvSpPr>
            <a:spLocks noChangeShapeType="1"/>
          </p:cNvSpPr>
          <p:nvPr/>
        </p:nvSpPr>
        <p:spPr bwMode="auto">
          <a:xfrm>
            <a:off x="6223000" y="5054600"/>
            <a:ext cx="0" cy="3048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027862" cy="4937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CPU Execution Time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6200"/>
            <a:ext cx="8432800" cy="3962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200" dirty="0" smtClean="0">
                <a:latin typeface="Comic Sans MS" pitchFamily="66" charset="0"/>
              </a:rPr>
              <a:t>For a given program and machine: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en-US" sz="22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200" dirty="0" smtClean="0">
                <a:latin typeface="Comic Sans MS" pitchFamily="66" charset="0"/>
              </a:rPr>
              <a:t>CPI =  Total program execution cycles / Instructions count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en-US" sz="22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200" dirty="0" smtClean="0">
                <a:latin typeface="Comic Sans MS" pitchFamily="66" charset="0"/>
              </a:rPr>
              <a:t>CPU clock cycles  =   Instruction count  x  CPI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en-US" sz="22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200" dirty="0" smtClean="0">
                <a:latin typeface="Comic Sans MS" pitchFamily="66" charset="0"/>
              </a:rPr>
              <a:t>CPU execution time 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en-US" sz="2200" baseline="-250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200" dirty="0" smtClean="0">
                <a:latin typeface="Comic Sans MS" pitchFamily="66" charset="0"/>
              </a:rPr>
              <a:t>                	  =  CPU clock cycles</a:t>
            </a:r>
            <a:r>
              <a:rPr lang="en-US" sz="2200" baseline="-25000" dirty="0" smtClean="0">
                <a:latin typeface="Comic Sans MS" pitchFamily="66" charset="0"/>
              </a:rPr>
              <a:t> </a:t>
            </a:r>
            <a:r>
              <a:rPr lang="en-US" sz="2200" dirty="0" smtClean="0">
                <a:latin typeface="Comic Sans MS" pitchFamily="66" charset="0"/>
              </a:rPr>
              <a:t>  x             Clock cycle</a:t>
            </a:r>
            <a:endParaRPr lang="en-US" sz="2200" baseline="-250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200" baseline="-25000" dirty="0" smtClean="0">
                <a:latin typeface="Comic Sans MS" pitchFamily="66" charset="0"/>
              </a:rPr>
              <a:t>                          	</a:t>
            </a:r>
            <a:r>
              <a:rPr lang="en-US" sz="2200" dirty="0" smtClean="0">
                <a:latin typeface="Comic Sans MS" pitchFamily="66" charset="0"/>
              </a:rPr>
              <a:t>  =  Instruction count x  CPI</a:t>
            </a:r>
            <a:r>
              <a:rPr lang="en-US" sz="2200" baseline="-25000" dirty="0" smtClean="0">
                <a:latin typeface="Comic Sans MS" pitchFamily="66" charset="0"/>
              </a:rPr>
              <a:t>  </a:t>
            </a:r>
            <a:r>
              <a:rPr lang="en-US" sz="2200" dirty="0" smtClean="0">
                <a:latin typeface="Comic Sans MS" pitchFamily="66" charset="0"/>
              </a:rPr>
              <a:t>x  Clock cycle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200" dirty="0" smtClean="0">
                <a:latin typeface="Comic Sans MS" pitchFamily="66" charset="0"/>
              </a:rPr>
              <a:t>			  =              I               x   CPI x    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67638" cy="5048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CPU Execution Time: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812800"/>
            <a:ext cx="8077200" cy="5410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en-US" sz="2400" smtClean="0">
                <a:latin typeface="Comic Sans MS" pitchFamily="66" charset="0"/>
              </a:rPr>
              <a:t>A Program is running on a specific machine with the following parameters:</a:t>
            </a:r>
          </a:p>
          <a:p>
            <a:pPr lvl="1"/>
            <a:r>
              <a:rPr lang="en-US" sz="1800" b="1" smtClean="0">
                <a:latin typeface="Comic Sans MS" pitchFamily="66" charset="0"/>
              </a:rPr>
              <a:t>Total instruction count:     10,000,000 instructions</a:t>
            </a:r>
          </a:p>
          <a:p>
            <a:pPr lvl="1"/>
            <a:r>
              <a:rPr lang="en-US" sz="1800" b="1" smtClean="0">
                <a:latin typeface="Comic Sans MS" pitchFamily="66" charset="0"/>
              </a:rPr>
              <a:t>Average CPI for the program:   2.5  cycles/instruction.</a:t>
            </a:r>
          </a:p>
          <a:p>
            <a:pPr lvl="1"/>
            <a:r>
              <a:rPr lang="en-US" sz="1800" b="1" smtClean="0">
                <a:latin typeface="Comic Sans MS" pitchFamily="66" charset="0"/>
              </a:rPr>
              <a:t>CPU clock rate:  200 MHz.</a:t>
            </a:r>
          </a:p>
          <a:p>
            <a:r>
              <a:rPr lang="en-US" sz="2400" smtClean="0">
                <a:latin typeface="Comic Sans MS" pitchFamily="66" charset="0"/>
              </a:rPr>
              <a:t>What is the execution time for this program:</a:t>
            </a:r>
          </a:p>
          <a:p>
            <a:endParaRPr lang="en-US" sz="2400" smtClean="0">
              <a:latin typeface="Comic Sans MS" pitchFamily="66" charset="0"/>
            </a:endParaRPr>
          </a:p>
          <a:p>
            <a:pPr>
              <a:buFont typeface="Times New Roman" pitchFamily="18" charset="0"/>
              <a:buNone/>
            </a:pPr>
            <a:endParaRPr lang="en-US" sz="2400" smtClean="0"/>
          </a:p>
          <a:p>
            <a:pPr>
              <a:buFont typeface="Times New Roman" pitchFamily="18" charset="0"/>
              <a:buNone/>
            </a:pPr>
            <a:endParaRPr lang="en-US" sz="1200" smtClean="0"/>
          </a:p>
          <a:p>
            <a:pPr>
              <a:buFont typeface="Times New Roman" pitchFamily="18" charset="0"/>
              <a:buNone/>
            </a:pPr>
            <a:r>
              <a:rPr lang="en-US" sz="2200" smtClean="0">
                <a:latin typeface="Comic Sans MS" pitchFamily="66" charset="0"/>
              </a:rPr>
              <a:t>CPU time =  Instruction count      x  CPI</a:t>
            </a:r>
            <a:r>
              <a:rPr lang="en-US" sz="2200" baseline="-25000" smtClean="0">
                <a:latin typeface="Comic Sans MS" pitchFamily="66" charset="0"/>
              </a:rPr>
              <a:t>  </a:t>
            </a:r>
            <a:r>
              <a:rPr lang="en-US" sz="2200" smtClean="0">
                <a:latin typeface="Comic Sans MS" pitchFamily="66" charset="0"/>
              </a:rPr>
              <a:t>x    Clock cycle</a:t>
            </a:r>
          </a:p>
          <a:p>
            <a:pPr>
              <a:buFont typeface="Times New Roman" pitchFamily="18" charset="0"/>
              <a:buNone/>
            </a:pPr>
            <a:r>
              <a:rPr lang="en-US" sz="2200" smtClean="0">
                <a:latin typeface="Comic Sans MS" pitchFamily="66" charset="0"/>
              </a:rPr>
              <a:t>                  =     10,000,000          x   2.5  x   1 / clock rate </a:t>
            </a:r>
          </a:p>
          <a:p>
            <a:pPr>
              <a:buFont typeface="Times New Roman" pitchFamily="18" charset="0"/>
              <a:buNone/>
            </a:pPr>
            <a:r>
              <a:rPr lang="en-US" sz="2200" smtClean="0">
                <a:latin typeface="Comic Sans MS" pitchFamily="66" charset="0"/>
              </a:rPr>
              <a:t>                  =     10,000,000          x   2.5  x    5x10</a:t>
            </a:r>
            <a:r>
              <a:rPr lang="en-US" sz="2200" baseline="30000" smtClean="0">
                <a:latin typeface="Comic Sans MS" pitchFamily="66" charset="0"/>
              </a:rPr>
              <a:t>-9</a:t>
            </a:r>
          </a:p>
          <a:p>
            <a:pPr>
              <a:buFont typeface="Times New Roman" pitchFamily="18" charset="0"/>
              <a:buNone/>
            </a:pPr>
            <a:r>
              <a:rPr lang="en-US" sz="2200" baseline="30000" smtClean="0">
                <a:latin typeface="Comic Sans MS" pitchFamily="66" charset="0"/>
              </a:rPr>
              <a:t>                          </a:t>
            </a:r>
            <a:r>
              <a:rPr lang="en-US" sz="2200" smtClean="0">
                <a:latin typeface="Comic Sans MS" pitchFamily="66" charset="0"/>
              </a:rPr>
              <a:t>=     .125  seconds</a:t>
            </a:r>
            <a:r>
              <a:rPr lang="en-US" sz="2200" baseline="30000" smtClean="0">
                <a:latin typeface="Comic Sans MS" pitchFamily="66" charset="0"/>
              </a:rPr>
              <a:t> </a:t>
            </a:r>
            <a:endParaRPr lang="en-US" sz="2200" smtClean="0">
              <a:latin typeface="Comic Sans MS" pitchFamily="66" charset="0"/>
            </a:endParaRPr>
          </a:p>
          <a:p>
            <a:pPr>
              <a:buFont typeface="Times New Roman" pitchFamily="18" charset="0"/>
              <a:buNone/>
            </a:pPr>
            <a:endParaRPr lang="en-US" sz="2200" smtClean="0">
              <a:latin typeface="Comic Sans MS" pitchFamily="66" charset="0"/>
            </a:endParaRPr>
          </a:p>
        </p:txBody>
      </p:sp>
      <p:grpSp>
        <p:nvGrpSpPr>
          <p:cNvPr id="78852" name="Group 4"/>
          <p:cNvGrpSpPr>
            <a:grpSpLocks/>
          </p:cNvGrpSpPr>
          <p:nvPr/>
        </p:nvGrpSpPr>
        <p:grpSpPr bwMode="auto">
          <a:xfrm>
            <a:off x="723900" y="3087688"/>
            <a:ext cx="7772400" cy="646112"/>
            <a:chOff x="480" y="3120"/>
            <a:chExt cx="4896" cy="407"/>
          </a:xfrm>
        </p:grpSpPr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480" y="3120"/>
              <a:ext cx="4896" cy="4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63500" tIns="25400" rIns="63500" bIns="25400">
              <a:spAutoFit/>
            </a:bodyPr>
            <a:lstStyle/>
            <a:p>
              <a:pPr marL="342900" indent="-342900" defTabSz="914400">
                <a:spcBef>
                  <a:spcPct val="40000"/>
                </a:spcBef>
                <a:buClrTx/>
                <a:buSzTx/>
                <a:buFontTx/>
                <a:buNone/>
                <a:tabLst>
                  <a:tab pos="1371600" algn="l"/>
                  <a:tab pos="30734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Arial" charset="0"/>
                </a:rPr>
                <a:t>CPU time	=  Seconds	= Instructions  x  Cycles       x   Seconds</a:t>
              </a:r>
            </a:p>
            <a:p>
              <a:pPr marL="342900" indent="-342900" defTabSz="914400">
                <a:spcBef>
                  <a:spcPct val="40000"/>
                </a:spcBef>
                <a:buClrTx/>
                <a:buSzTx/>
                <a:buFontTx/>
                <a:buNone/>
                <a:tabLst>
                  <a:tab pos="1371600" algn="l"/>
                  <a:tab pos="30734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Arial" charset="0"/>
                </a:rPr>
                <a:t>		    Program	    Program          Instruction       Cycle</a:t>
              </a:r>
            </a:p>
          </p:txBody>
        </p:sp>
        <p:sp>
          <p:nvSpPr>
            <p:cNvPr id="78854" name="Line 6"/>
            <p:cNvSpPr>
              <a:spLocks noChangeShapeType="1"/>
            </p:cNvSpPr>
            <p:nvPr/>
          </p:nvSpPr>
          <p:spPr bwMode="auto">
            <a:xfrm>
              <a:off x="1552" y="3312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5" name="Line 7"/>
            <p:cNvSpPr>
              <a:spLocks noChangeShapeType="1"/>
            </p:cNvSpPr>
            <p:nvPr/>
          </p:nvSpPr>
          <p:spPr bwMode="auto">
            <a:xfrm>
              <a:off x="2512" y="3312"/>
              <a:ext cx="8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6" name="Line 8"/>
            <p:cNvSpPr>
              <a:spLocks noChangeShapeType="1"/>
            </p:cNvSpPr>
            <p:nvPr/>
          </p:nvSpPr>
          <p:spPr bwMode="auto">
            <a:xfrm>
              <a:off x="3568" y="3312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7" name="Line 9"/>
            <p:cNvSpPr>
              <a:spLocks noChangeShapeType="1"/>
            </p:cNvSpPr>
            <p:nvPr/>
          </p:nvSpPr>
          <p:spPr bwMode="auto">
            <a:xfrm>
              <a:off x="4584" y="3312"/>
              <a:ext cx="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43382" y="152400"/>
            <a:ext cx="7300075" cy="54373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Factors Affecting CPU Performance</a:t>
            </a:r>
            <a:endParaRPr lang="en-US" sz="3200" dirty="0" smtClean="0">
              <a:solidFill>
                <a:srgbClr val="FF3300"/>
              </a:solidFill>
              <a:latin typeface="Comic Sans MS" pitchFamily="66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803275" y="1001713"/>
            <a:ext cx="7696200" cy="646112"/>
            <a:chOff x="476" y="716"/>
            <a:chExt cx="4848" cy="407"/>
          </a:xfrm>
        </p:grpSpPr>
        <p:sp>
          <p:nvSpPr>
            <p:cNvPr id="79903" name="Rectangle 4"/>
            <p:cNvSpPr>
              <a:spLocks noChangeArrowheads="1"/>
            </p:cNvSpPr>
            <p:nvPr/>
          </p:nvSpPr>
          <p:spPr bwMode="auto">
            <a:xfrm>
              <a:off x="476" y="716"/>
              <a:ext cx="4848" cy="4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63500" tIns="25400" rIns="63500" bIns="25400">
              <a:spAutoFit/>
            </a:bodyPr>
            <a:lstStyle/>
            <a:p>
              <a:pPr marL="342900" indent="-342900" defTabSz="914400">
                <a:spcBef>
                  <a:spcPct val="40000"/>
                </a:spcBef>
                <a:buClrTx/>
                <a:buSzTx/>
                <a:buFontTx/>
                <a:buNone/>
                <a:tabLst>
                  <a:tab pos="1371600" algn="l"/>
                  <a:tab pos="30734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Arial" charset="0"/>
                </a:rPr>
                <a:t>CPU time	=  Seconds	= Instructions  x  Cycles       x   Seconds</a:t>
              </a:r>
            </a:p>
            <a:p>
              <a:pPr marL="342900" indent="-342900" defTabSz="914400">
                <a:spcBef>
                  <a:spcPct val="40000"/>
                </a:spcBef>
                <a:buClrTx/>
                <a:buSzTx/>
                <a:buFontTx/>
                <a:buNone/>
                <a:tabLst>
                  <a:tab pos="1371600" algn="l"/>
                  <a:tab pos="30734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Arial" charset="0"/>
                </a:rPr>
                <a:t>		    Program	    Program          Instruction       Cycle</a:t>
              </a:r>
            </a:p>
          </p:txBody>
        </p:sp>
        <p:sp>
          <p:nvSpPr>
            <p:cNvPr id="79904" name="Line 5"/>
            <p:cNvSpPr>
              <a:spLocks noChangeShapeType="1"/>
            </p:cNvSpPr>
            <p:nvPr/>
          </p:nvSpPr>
          <p:spPr bwMode="auto">
            <a:xfrm>
              <a:off x="1508" y="896"/>
              <a:ext cx="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5" name="Line 6"/>
            <p:cNvSpPr>
              <a:spLocks noChangeShapeType="1"/>
            </p:cNvSpPr>
            <p:nvPr/>
          </p:nvSpPr>
          <p:spPr bwMode="auto">
            <a:xfrm>
              <a:off x="2468" y="912"/>
              <a:ext cx="8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6" name="Line 7"/>
            <p:cNvSpPr>
              <a:spLocks noChangeShapeType="1"/>
            </p:cNvSpPr>
            <p:nvPr/>
          </p:nvSpPr>
          <p:spPr bwMode="auto">
            <a:xfrm>
              <a:off x="3604" y="928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7" name="Line 8"/>
            <p:cNvSpPr>
              <a:spLocks noChangeShapeType="1"/>
            </p:cNvSpPr>
            <p:nvPr/>
          </p:nvSpPr>
          <p:spPr bwMode="auto">
            <a:xfrm>
              <a:off x="4612" y="912"/>
              <a:ext cx="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76" name="Line 9"/>
          <p:cNvSpPr>
            <a:spLocks noChangeShapeType="1"/>
          </p:cNvSpPr>
          <p:nvPr/>
        </p:nvSpPr>
        <p:spPr bwMode="auto">
          <a:xfrm>
            <a:off x="1638300" y="3155950"/>
            <a:ext cx="636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10"/>
          <p:cNvSpPr>
            <a:spLocks noChangeShapeType="1"/>
          </p:cNvSpPr>
          <p:nvPr/>
        </p:nvSpPr>
        <p:spPr bwMode="auto">
          <a:xfrm>
            <a:off x="1612900" y="3968750"/>
            <a:ext cx="641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11"/>
          <p:cNvSpPr>
            <a:spLocks noChangeShapeType="1"/>
          </p:cNvSpPr>
          <p:nvPr/>
        </p:nvSpPr>
        <p:spPr bwMode="auto">
          <a:xfrm>
            <a:off x="1612900" y="4679950"/>
            <a:ext cx="646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12"/>
          <p:cNvSpPr>
            <a:spLocks noChangeShapeType="1"/>
          </p:cNvSpPr>
          <p:nvPr/>
        </p:nvSpPr>
        <p:spPr bwMode="auto">
          <a:xfrm>
            <a:off x="1612900" y="5340350"/>
            <a:ext cx="643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13"/>
          <p:cNvSpPr>
            <a:spLocks noChangeShapeType="1"/>
          </p:cNvSpPr>
          <p:nvPr/>
        </p:nvSpPr>
        <p:spPr bwMode="auto">
          <a:xfrm>
            <a:off x="1587500" y="5949950"/>
            <a:ext cx="6464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14"/>
          <p:cNvSpPr>
            <a:spLocks noChangeShapeType="1"/>
          </p:cNvSpPr>
          <p:nvPr/>
        </p:nvSpPr>
        <p:spPr bwMode="auto">
          <a:xfrm>
            <a:off x="1689100" y="2597150"/>
            <a:ext cx="636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Text Box 15"/>
          <p:cNvSpPr txBox="1">
            <a:spLocks noChangeArrowheads="1"/>
          </p:cNvSpPr>
          <p:nvPr/>
        </p:nvSpPr>
        <p:spPr bwMode="auto">
          <a:xfrm>
            <a:off x="5080000" y="2071688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CPI</a:t>
            </a:r>
          </a:p>
        </p:txBody>
      </p:sp>
      <p:sp>
        <p:nvSpPr>
          <p:cNvPr id="79883" name="Text Box 16"/>
          <p:cNvSpPr txBox="1">
            <a:spLocks noChangeArrowheads="1"/>
          </p:cNvSpPr>
          <p:nvPr/>
        </p:nvSpPr>
        <p:spPr bwMode="auto">
          <a:xfrm>
            <a:off x="6232525" y="2071688"/>
            <a:ext cx="173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Clock Cycle C</a:t>
            </a:r>
          </a:p>
        </p:txBody>
      </p:sp>
      <p:sp>
        <p:nvSpPr>
          <p:cNvPr id="79884" name="Text Box 17"/>
          <p:cNvSpPr txBox="1">
            <a:spLocks noChangeArrowheads="1"/>
          </p:cNvSpPr>
          <p:nvPr/>
        </p:nvSpPr>
        <p:spPr bwMode="auto">
          <a:xfrm>
            <a:off x="3336925" y="1919288"/>
            <a:ext cx="13954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Instruction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    Count I</a:t>
            </a:r>
          </a:p>
        </p:txBody>
      </p:sp>
      <p:sp>
        <p:nvSpPr>
          <p:cNvPr id="79885" name="Text Box 18"/>
          <p:cNvSpPr txBox="1">
            <a:spLocks noChangeArrowheads="1"/>
          </p:cNvSpPr>
          <p:nvPr/>
        </p:nvSpPr>
        <p:spPr bwMode="auto">
          <a:xfrm>
            <a:off x="1825625" y="2651125"/>
            <a:ext cx="1157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79886" name="Text Box 19"/>
          <p:cNvSpPr txBox="1">
            <a:spLocks noChangeArrowheads="1"/>
          </p:cNvSpPr>
          <p:nvPr/>
        </p:nvSpPr>
        <p:spPr bwMode="auto">
          <a:xfrm>
            <a:off x="1770063" y="3336925"/>
            <a:ext cx="1212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79887" name="Text Box 20"/>
          <p:cNvSpPr txBox="1">
            <a:spLocks noChangeArrowheads="1"/>
          </p:cNvSpPr>
          <p:nvPr/>
        </p:nvSpPr>
        <p:spPr bwMode="auto">
          <a:xfrm>
            <a:off x="1362075" y="4824413"/>
            <a:ext cx="1620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Organization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79888" name="Text Box 21"/>
          <p:cNvSpPr txBox="1">
            <a:spLocks noChangeArrowheads="1"/>
          </p:cNvSpPr>
          <p:nvPr/>
        </p:nvSpPr>
        <p:spPr bwMode="auto">
          <a:xfrm>
            <a:off x="1543050" y="5410200"/>
            <a:ext cx="143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Technology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79889" name="Text Box 22"/>
          <p:cNvSpPr txBox="1">
            <a:spLocks noChangeArrowheads="1"/>
          </p:cNvSpPr>
          <p:nvPr/>
        </p:nvSpPr>
        <p:spPr bwMode="auto">
          <a:xfrm>
            <a:off x="762000" y="3962400"/>
            <a:ext cx="2220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Instruction Set</a:t>
            </a:r>
          </a:p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r>
              <a:rPr lang="en-US" sz="2000" b="1">
                <a:solidFill>
                  <a:schemeClr val="tx1"/>
                </a:solidFill>
              </a:rPr>
              <a:t>Architecture (ISA)</a:t>
            </a:r>
          </a:p>
        </p:txBody>
      </p:sp>
      <p:sp>
        <p:nvSpPr>
          <p:cNvPr id="79890" name="Line 23"/>
          <p:cNvSpPr>
            <a:spLocks noChangeShapeType="1"/>
          </p:cNvSpPr>
          <p:nvPr/>
        </p:nvSpPr>
        <p:spPr bwMode="auto">
          <a:xfrm>
            <a:off x="8058150" y="2000250"/>
            <a:ext cx="0" cy="396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Line 24"/>
          <p:cNvSpPr>
            <a:spLocks noChangeShapeType="1"/>
          </p:cNvSpPr>
          <p:nvPr/>
        </p:nvSpPr>
        <p:spPr bwMode="auto">
          <a:xfrm>
            <a:off x="3200400" y="1990725"/>
            <a:ext cx="0" cy="396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Line 25"/>
          <p:cNvSpPr>
            <a:spLocks noChangeShapeType="1"/>
          </p:cNvSpPr>
          <p:nvPr/>
        </p:nvSpPr>
        <p:spPr bwMode="auto">
          <a:xfrm>
            <a:off x="4800600" y="2000250"/>
            <a:ext cx="0" cy="396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Line 26"/>
          <p:cNvSpPr>
            <a:spLocks noChangeShapeType="1"/>
          </p:cNvSpPr>
          <p:nvPr/>
        </p:nvSpPr>
        <p:spPr bwMode="auto">
          <a:xfrm>
            <a:off x="6096000" y="2000250"/>
            <a:ext cx="0" cy="396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Text Box 27"/>
          <p:cNvSpPr txBox="1">
            <a:spLocks noChangeArrowheads="1"/>
          </p:cNvSpPr>
          <p:nvPr/>
        </p:nvSpPr>
        <p:spPr bwMode="auto">
          <a:xfrm>
            <a:off x="3771900" y="3352800"/>
            <a:ext cx="5048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600" b="1">
                <a:solidFill>
                  <a:srgbClr val="A50021"/>
                </a:solidFill>
              </a:rPr>
              <a:t>X</a:t>
            </a:r>
            <a:r>
              <a:rPr lang="en-US" sz="26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79895" name="Text Box 28"/>
          <p:cNvSpPr txBox="1">
            <a:spLocks noChangeArrowheads="1"/>
          </p:cNvSpPr>
          <p:nvPr/>
        </p:nvSpPr>
        <p:spPr bwMode="auto">
          <a:xfrm>
            <a:off x="3762375" y="2667000"/>
            <a:ext cx="517525" cy="501650"/>
          </a:xfrm>
          <a:prstGeom prst="rect">
            <a:avLst/>
          </a:prstGeom>
          <a:noFill/>
          <a:ln w="127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600" b="1">
                <a:solidFill>
                  <a:srgbClr val="A50021"/>
                </a:solidFill>
              </a:rPr>
              <a:t>X</a:t>
            </a:r>
            <a:r>
              <a:rPr lang="en-US" sz="26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79896" name="Text Box 29"/>
          <p:cNvSpPr txBox="1">
            <a:spLocks noChangeArrowheads="1"/>
          </p:cNvSpPr>
          <p:nvPr/>
        </p:nvSpPr>
        <p:spPr bwMode="auto">
          <a:xfrm>
            <a:off x="5159375" y="3327400"/>
            <a:ext cx="5048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600" b="1">
                <a:solidFill>
                  <a:srgbClr val="A50021"/>
                </a:solidFill>
              </a:rPr>
              <a:t>X</a:t>
            </a:r>
            <a:r>
              <a:rPr lang="en-US" sz="26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79897" name="Text Box 30"/>
          <p:cNvSpPr txBox="1">
            <a:spLocks noChangeArrowheads="1"/>
          </p:cNvSpPr>
          <p:nvPr/>
        </p:nvSpPr>
        <p:spPr bwMode="auto">
          <a:xfrm>
            <a:off x="3749675" y="4083050"/>
            <a:ext cx="5048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600" b="1">
                <a:solidFill>
                  <a:srgbClr val="A50021"/>
                </a:solidFill>
              </a:rPr>
              <a:t>X</a:t>
            </a:r>
            <a:r>
              <a:rPr lang="en-US" sz="26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79898" name="Text Box 31"/>
          <p:cNvSpPr txBox="1">
            <a:spLocks noChangeArrowheads="1"/>
          </p:cNvSpPr>
          <p:nvPr/>
        </p:nvSpPr>
        <p:spPr bwMode="auto">
          <a:xfrm>
            <a:off x="5184775" y="2673350"/>
            <a:ext cx="5048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600" b="1">
                <a:solidFill>
                  <a:srgbClr val="A50021"/>
                </a:solidFill>
              </a:rPr>
              <a:t>X</a:t>
            </a:r>
            <a:r>
              <a:rPr lang="en-US" sz="26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79899" name="Text Box 32"/>
          <p:cNvSpPr txBox="1">
            <a:spLocks noChangeArrowheads="1"/>
          </p:cNvSpPr>
          <p:nvPr/>
        </p:nvSpPr>
        <p:spPr bwMode="auto">
          <a:xfrm>
            <a:off x="5184775" y="4032250"/>
            <a:ext cx="5048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600" b="1">
                <a:solidFill>
                  <a:srgbClr val="A50021"/>
                </a:solidFill>
              </a:rPr>
              <a:t>X</a:t>
            </a:r>
            <a:r>
              <a:rPr lang="en-US" sz="26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79900" name="Text Box 33"/>
          <p:cNvSpPr txBox="1">
            <a:spLocks noChangeArrowheads="1"/>
          </p:cNvSpPr>
          <p:nvPr/>
        </p:nvSpPr>
        <p:spPr bwMode="auto">
          <a:xfrm>
            <a:off x="5207000" y="4692650"/>
            <a:ext cx="5048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600" b="1">
                <a:solidFill>
                  <a:srgbClr val="A50021"/>
                </a:solidFill>
              </a:rPr>
              <a:t>X</a:t>
            </a:r>
            <a:r>
              <a:rPr lang="en-US" sz="26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79901" name="Text Box 34"/>
          <p:cNvSpPr txBox="1">
            <a:spLocks noChangeArrowheads="1"/>
          </p:cNvSpPr>
          <p:nvPr/>
        </p:nvSpPr>
        <p:spPr bwMode="auto">
          <a:xfrm>
            <a:off x="6734175" y="4705350"/>
            <a:ext cx="5048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600" b="1">
                <a:solidFill>
                  <a:srgbClr val="A50021"/>
                </a:solidFill>
              </a:rPr>
              <a:t>X</a:t>
            </a:r>
            <a:r>
              <a:rPr lang="en-US" sz="26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79902" name="Text Box 35"/>
          <p:cNvSpPr txBox="1">
            <a:spLocks noChangeArrowheads="1"/>
          </p:cNvSpPr>
          <p:nvPr/>
        </p:nvSpPr>
        <p:spPr bwMode="auto">
          <a:xfrm>
            <a:off x="6721475" y="5353050"/>
            <a:ext cx="5048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2600" b="1">
                <a:solidFill>
                  <a:srgbClr val="A50021"/>
                </a:solidFill>
              </a:rPr>
              <a:t>X</a:t>
            </a:r>
            <a:r>
              <a:rPr lang="en-US" sz="26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2" y="76200"/>
            <a:ext cx="7767638" cy="53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sz="3200" dirty="0" smtClean="0">
                <a:solidFill>
                  <a:srgbClr val="FF3300"/>
                </a:solidFill>
                <a:latin typeface="Estrangelo Edessa" pitchFamily="66" charset="0"/>
                <a:cs typeface="Estrangelo Edessa" pitchFamily="66" charset="0"/>
              </a:rPr>
              <a:t>Performance Comparison: Example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181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Comic Sans MS" pitchFamily="66" charset="0"/>
              </a:rPr>
              <a:t>Using the same program with these changes: 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>
                <a:latin typeface="Comic Sans MS" pitchFamily="66" charset="0"/>
              </a:rPr>
              <a:t>A new compiler used:  New instruction count 9,500,000</a:t>
            </a:r>
          </a:p>
          <a:p>
            <a:pPr lvl="1">
              <a:lnSpc>
                <a:spcPct val="90000"/>
              </a:lnSpc>
              <a:buFont typeface="Times New Roman" pitchFamily="18" charset="0"/>
              <a:buNone/>
            </a:pPr>
            <a:r>
              <a:rPr lang="en-US" sz="1800" b="1" dirty="0" smtClean="0">
                <a:latin typeface="Comic Sans MS" pitchFamily="66" charset="0"/>
              </a:rPr>
              <a:t>                             New CPI:  3.0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>
                <a:latin typeface="Comic Sans MS" pitchFamily="66" charset="0"/>
              </a:rPr>
              <a:t>Faster CPU implementation:  New clock rate = 300 MHZ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Comic Sans MS" pitchFamily="66" charset="0"/>
              </a:rPr>
              <a:t>What is the speedup with the changes?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en-US" sz="14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en-US" sz="1400" dirty="0" smtClean="0"/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800" dirty="0" smtClean="0">
                <a:latin typeface="Comic Sans MS" pitchFamily="66" charset="0"/>
              </a:rPr>
              <a:t>Speedup  =     (10,000,000  x   2.5  x  5x10</a:t>
            </a:r>
            <a:r>
              <a:rPr lang="en-US" sz="2800" baseline="30000" dirty="0" smtClean="0">
                <a:latin typeface="Comic Sans MS" pitchFamily="66" charset="0"/>
              </a:rPr>
              <a:t>-9</a:t>
            </a:r>
            <a:r>
              <a:rPr lang="en-US" sz="2800" dirty="0" smtClean="0">
                <a:latin typeface="Comic Sans MS" pitchFamily="66" charset="0"/>
              </a:rPr>
              <a:t>) / (9,500,000  x 3  x  3.33x10</a:t>
            </a:r>
            <a:r>
              <a:rPr lang="en-US" sz="2800" baseline="30000" dirty="0" smtClean="0">
                <a:latin typeface="Comic Sans MS" pitchFamily="66" charset="0"/>
              </a:rPr>
              <a:t>-9 </a:t>
            </a:r>
            <a:r>
              <a:rPr lang="en-US" sz="2800" dirty="0" smtClean="0">
                <a:latin typeface="Comic Sans MS" pitchFamily="66" charset="0"/>
              </a:rPr>
              <a:t>)</a:t>
            </a:r>
            <a:endParaRPr lang="en-US" sz="2800" baseline="30000" dirty="0" smtClean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r>
              <a:rPr lang="en-US" sz="2800" baseline="30000" dirty="0" smtClean="0">
                <a:latin typeface="Comic Sans MS" pitchFamily="66" charset="0"/>
              </a:rPr>
              <a:t>                          </a:t>
            </a:r>
            <a:r>
              <a:rPr lang="en-US" sz="2800" dirty="0" smtClean="0">
                <a:latin typeface="Comic Sans MS" pitchFamily="66" charset="0"/>
              </a:rPr>
              <a:t>=     .125 /  .095 = 1.32             </a:t>
            </a:r>
          </a:p>
          <a:p>
            <a:pPr>
              <a:lnSpc>
                <a:spcPct val="90000"/>
              </a:lnSpc>
              <a:buFont typeface="Times New Roman" pitchFamily="18" charset="0"/>
              <a:buNone/>
            </a:pPr>
            <a:endParaRPr lang="en-US" sz="2800" dirty="0" smtClean="0">
              <a:latin typeface="Comic Sans MS" pitchFamily="66" charset="0"/>
            </a:endParaRP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609600" y="3200403"/>
            <a:ext cx="7848600" cy="776288"/>
            <a:chOff x="384" y="2736"/>
            <a:chExt cx="4944" cy="489"/>
          </a:xfrm>
        </p:grpSpPr>
        <p:sp>
          <p:nvSpPr>
            <p:cNvPr id="80901" name="Rectangle 5"/>
            <p:cNvSpPr>
              <a:spLocks noChangeArrowheads="1"/>
            </p:cNvSpPr>
            <p:nvPr/>
          </p:nvSpPr>
          <p:spPr bwMode="auto">
            <a:xfrm>
              <a:off x="384" y="2736"/>
              <a:ext cx="4944" cy="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lIns="91440" tIns="91440" rIns="91440" bIns="91440">
              <a:spAutoFit/>
            </a:bodyPr>
            <a:lstStyle/>
            <a:p>
              <a:pPr marL="342900" indent="-342900" defTabSz="914400">
                <a:spcBef>
                  <a:spcPct val="40000"/>
                </a:spcBef>
                <a:buClrTx/>
                <a:buSzTx/>
                <a:buFontTx/>
                <a:buNone/>
                <a:tabLst>
                  <a:tab pos="1371600" algn="l"/>
                  <a:tab pos="30734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Arial" charset="0"/>
                </a:rPr>
                <a:t>Speedup	=   Old Execution Time 	= </a:t>
              </a:r>
              <a:r>
                <a:rPr lang="en-US" sz="1600" b="1" dirty="0" err="1">
                  <a:solidFill>
                    <a:schemeClr val="tx1"/>
                  </a:solidFill>
                  <a:latin typeface="Arial" charset="0"/>
                </a:rPr>
                <a:t>I</a:t>
              </a:r>
              <a:r>
                <a:rPr lang="en-US" sz="1600" b="1" baseline="-25000" dirty="0" err="1">
                  <a:solidFill>
                    <a:schemeClr val="tx1"/>
                  </a:solidFill>
                  <a:latin typeface="Arial" charset="0"/>
                </a:rPr>
                <a:t>old</a:t>
              </a:r>
              <a:r>
                <a:rPr lang="en-US" sz="1600" b="1" dirty="0">
                  <a:solidFill>
                    <a:schemeClr val="tx1"/>
                  </a:solidFill>
                  <a:latin typeface="Arial" charset="0"/>
                </a:rPr>
                <a:t>  x      </a:t>
              </a:r>
              <a:r>
                <a:rPr lang="en-US" sz="1600" b="1" dirty="0" err="1">
                  <a:solidFill>
                    <a:schemeClr val="tx1"/>
                  </a:solidFill>
                  <a:latin typeface="Arial" charset="0"/>
                </a:rPr>
                <a:t>CPI</a:t>
              </a:r>
              <a:r>
                <a:rPr lang="en-US" sz="1600" b="1" baseline="-25000" dirty="0" err="1">
                  <a:solidFill>
                    <a:schemeClr val="tx1"/>
                  </a:solidFill>
                  <a:latin typeface="Arial" charset="0"/>
                </a:rPr>
                <a:t>old</a:t>
              </a:r>
              <a:r>
                <a:rPr lang="en-US" sz="1600" b="1" dirty="0">
                  <a:solidFill>
                    <a:schemeClr val="tx1"/>
                  </a:solidFill>
                  <a:latin typeface="Arial" charset="0"/>
                </a:rPr>
                <a:t>       x   Clock </a:t>
              </a:r>
              <a:r>
                <a:rPr lang="en-US" sz="1600" b="1" dirty="0" err="1">
                  <a:solidFill>
                    <a:schemeClr val="tx1"/>
                  </a:solidFill>
                  <a:latin typeface="Arial" charset="0"/>
                </a:rPr>
                <a:t>cycle</a:t>
              </a:r>
              <a:r>
                <a:rPr lang="en-US" sz="1600" b="1" baseline="-25000" dirty="0" err="1">
                  <a:solidFill>
                    <a:schemeClr val="tx1"/>
                  </a:solidFill>
                  <a:latin typeface="Arial" charset="0"/>
                </a:rPr>
                <a:t>old</a:t>
              </a:r>
              <a:endParaRPr lang="en-US" sz="1600" b="1" dirty="0">
                <a:solidFill>
                  <a:schemeClr val="tx1"/>
                </a:solidFill>
                <a:latin typeface="Arial" charset="0"/>
              </a:endParaRPr>
            </a:p>
            <a:p>
              <a:pPr marL="342900" indent="-342900" defTabSz="914400">
                <a:spcBef>
                  <a:spcPct val="40000"/>
                </a:spcBef>
                <a:buClrTx/>
                <a:buSzTx/>
                <a:buFontTx/>
                <a:buNone/>
                <a:tabLst>
                  <a:tab pos="1371600" algn="l"/>
                  <a:tab pos="3073400" algn="l"/>
                </a:tabLst>
              </a:pPr>
              <a:r>
                <a:rPr lang="en-US" sz="1600" b="1" dirty="0">
                  <a:solidFill>
                    <a:schemeClr val="tx1"/>
                  </a:solidFill>
                  <a:latin typeface="Arial" charset="0"/>
                </a:rPr>
                <a:t>		     New Execution Time	   </a:t>
              </a:r>
              <a:r>
                <a:rPr lang="en-US" sz="1600" b="1" dirty="0" err="1">
                  <a:solidFill>
                    <a:schemeClr val="tx1"/>
                  </a:solidFill>
                  <a:latin typeface="Arial" charset="0"/>
                </a:rPr>
                <a:t>I</a:t>
              </a:r>
              <a:r>
                <a:rPr lang="en-US" sz="1600" b="1" baseline="-25000" dirty="0" err="1">
                  <a:solidFill>
                    <a:schemeClr val="tx1"/>
                  </a:solidFill>
                  <a:latin typeface="Arial" charset="0"/>
                </a:rPr>
                <a:t>new</a:t>
              </a:r>
              <a:r>
                <a:rPr lang="en-US" sz="1600" b="1" dirty="0">
                  <a:solidFill>
                    <a:schemeClr val="tx1"/>
                  </a:solidFill>
                  <a:latin typeface="Arial" charset="0"/>
                </a:rPr>
                <a:t>   x    </a:t>
              </a:r>
              <a:r>
                <a:rPr lang="en-US" sz="1600" b="1" dirty="0" err="1">
                  <a:solidFill>
                    <a:schemeClr val="tx1"/>
                  </a:solidFill>
                  <a:latin typeface="Arial" charset="0"/>
                </a:rPr>
                <a:t>CPI</a:t>
              </a:r>
              <a:r>
                <a:rPr lang="en-US" sz="1600" b="1" baseline="-25000" dirty="0" err="1">
                  <a:solidFill>
                    <a:schemeClr val="tx1"/>
                  </a:solidFill>
                  <a:latin typeface="Arial" charset="0"/>
                </a:rPr>
                <a:t>new</a:t>
              </a:r>
              <a:r>
                <a:rPr lang="en-US" sz="1600" b="1" dirty="0">
                  <a:solidFill>
                    <a:schemeClr val="tx1"/>
                  </a:solidFill>
                  <a:latin typeface="Arial" charset="0"/>
                </a:rPr>
                <a:t>     x   Clock </a:t>
              </a:r>
              <a:r>
                <a:rPr lang="en-US" sz="1600" b="1" dirty="0" err="1">
                  <a:solidFill>
                    <a:schemeClr val="tx1"/>
                  </a:solidFill>
                  <a:latin typeface="Arial" charset="0"/>
                </a:rPr>
                <a:t>Cycle</a:t>
              </a:r>
              <a:r>
                <a:rPr lang="en-US" sz="1600" b="1" baseline="-25000" dirty="0" err="1">
                  <a:solidFill>
                    <a:schemeClr val="tx1"/>
                  </a:solidFill>
                  <a:latin typeface="Arial" charset="0"/>
                </a:rPr>
                <a:t>new</a:t>
              </a:r>
              <a:endParaRPr lang="en-US" sz="1600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0902" name="Line 6"/>
            <p:cNvSpPr>
              <a:spLocks noChangeShapeType="1"/>
            </p:cNvSpPr>
            <p:nvPr/>
          </p:nvSpPr>
          <p:spPr bwMode="auto">
            <a:xfrm>
              <a:off x="1446" y="2970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3" name="Line 7"/>
            <p:cNvSpPr>
              <a:spLocks noChangeShapeType="1"/>
            </p:cNvSpPr>
            <p:nvPr/>
          </p:nvSpPr>
          <p:spPr bwMode="auto">
            <a:xfrm>
              <a:off x="2832" y="2976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377" y="228600"/>
            <a:ext cx="6070572" cy="57451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>
              <a:defRPr/>
            </a:pPr>
            <a:r>
              <a:rPr lang="en-US" sz="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Metrics of Computer Performance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81923" name="Freeform 3"/>
          <p:cNvSpPr>
            <a:spLocks/>
          </p:cNvSpPr>
          <p:nvPr/>
        </p:nvSpPr>
        <p:spPr bwMode="auto">
          <a:xfrm>
            <a:off x="1262063" y="3716338"/>
            <a:ext cx="3354387" cy="1373187"/>
          </a:xfrm>
          <a:custGeom>
            <a:avLst/>
            <a:gdLst>
              <a:gd name="T0" fmla="*/ 1374775 w 2113"/>
              <a:gd name="T1" fmla="*/ 0 h 865"/>
              <a:gd name="T2" fmla="*/ 0 w 2113"/>
              <a:gd name="T3" fmla="*/ 1371600 h 865"/>
              <a:gd name="T4" fmla="*/ 3352800 w 2113"/>
              <a:gd name="T5" fmla="*/ 1371600 h 865"/>
              <a:gd name="T6" fmla="*/ 2063750 w 2113"/>
              <a:gd name="T7" fmla="*/ 0 h 865"/>
              <a:gd name="T8" fmla="*/ 1374775 w 2113"/>
              <a:gd name="T9" fmla="*/ 0 h 8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3" h="865">
                <a:moveTo>
                  <a:pt x="866" y="0"/>
                </a:moveTo>
                <a:lnTo>
                  <a:pt x="0" y="864"/>
                </a:lnTo>
                <a:lnTo>
                  <a:pt x="2112" y="864"/>
                </a:lnTo>
                <a:lnTo>
                  <a:pt x="1300" y="0"/>
                </a:lnTo>
                <a:lnTo>
                  <a:pt x="866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4" name="Freeform 4"/>
          <p:cNvSpPr>
            <a:spLocks/>
          </p:cNvSpPr>
          <p:nvPr/>
        </p:nvSpPr>
        <p:spPr bwMode="auto">
          <a:xfrm>
            <a:off x="1452563" y="1430338"/>
            <a:ext cx="2973387" cy="1982787"/>
          </a:xfrm>
          <a:custGeom>
            <a:avLst/>
            <a:gdLst>
              <a:gd name="T0" fmla="*/ 1219200 w 1873"/>
              <a:gd name="T1" fmla="*/ 1981200 h 1249"/>
              <a:gd name="T2" fmla="*/ 0 w 1873"/>
              <a:gd name="T3" fmla="*/ 0 h 1249"/>
              <a:gd name="T4" fmla="*/ 2971800 w 1873"/>
              <a:gd name="T5" fmla="*/ 0 h 1249"/>
              <a:gd name="T6" fmla="*/ 1828800 w 1873"/>
              <a:gd name="T7" fmla="*/ 1981200 h 1249"/>
              <a:gd name="T8" fmla="*/ 1219200 w 1873"/>
              <a:gd name="T9" fmla="*/ 1981200 h 12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73" h="1249">
                <a:moveTo>
                  <a:pt x="768" y="1248"/>
                </a:moveTo>
                <a:lnTo>
                  <a:pt x="0" y="0"/>
                </a:lnTo>
                <a:lnTo>
                  <a:pt x="1872" y="0"/>
                </a:lnTo>
                <a:lnTo>
                  <a:pt x="1152" y="1248"/>
                </a:lnTo>
                <a:lnTo>
                  <a:pt x="768" y="1248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460625" y="2895600"/>
            <a:ext cx="9509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</a:rPr>
              <a:t>Compiler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246313" y="2209800"/>
            <a:ext cx="1385887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</a:rPr>
              <a:t>Programming </a:t>
            </a:r>
          </a:p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</a:rPr>
              <a:t>Language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357438" y="1676400"/>
            <a:ext cx="11445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</a:rPr>
              <a:t>Application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2297113" y="3886200"/>
            <a:ext cx="93821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 dirty="0" err="1">
                <a:solidFill>
                  <a:schemeClr val="tx1"/>
                </a:solidFill>
                <a:latin typeface="Arial" charset="0"/>
              </a:rPr>
              <a:t>Datapath</a:t>
            </a:r>
            <a:endParaRPr lang="en-US" sz="14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2857500" y="4114800"/>
            <a:ext cx="8112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 dirty="0">
                <a:solidFill>
                  <a:schemeClr val="tx1"/>
                </a:solidFill>
                <a:latin typeface="Arial" charset="0"/>
              </a:rPr>
              <a:t>Control</a:t>
            </a: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1816100" y="4724400"/>
            <a:ext cx="11461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</a:rPr>
              <a:t>Transistors</a:t>
            </a: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2882900" y="4724400"/>
            <a:ext cx="6651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</a:rPr>
              <a:t>Wires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3492500" y="4724400"/>
            <a:ext cx="5556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</a:rPr>
              <a:t>Pins</a:t>
            </a: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2640013" y="3494088"/>
            <a:ext cx="5969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2689225" y="3429000"/>
            <a:ext cx="4778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</a:rPr>
              <a:t>ISA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1927225" y="4419600"/>
            <a:ext cx="14192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</a:rPr>
              <a:t>Function Units</a:t>
            </a:r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3402013" y="3411538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4670425" y="4648200"/>
            <a:ext cx="278923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</a:rPr>
              <a:t>Cycles per second (clock rate).</a:t>
            </a:r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 flipH="1">
            <a:off x="4456113" y="4783138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4289425" y="4038600"/>
            <a:ext cx="21383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</a:rPr>
              <a:t>Megabytes per second.</a:t>
            </a:r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4316413" y="1811338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4848225" y="1654175"/>
            <a:ext cx="30162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</a:rPr>
              <a:t>Execution time:  Target workload,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</a:rPr>
              <a:t>SPEC95, etc.</a:t>
            </a:r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>
            <a:off x="3935413" y="4249738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1571625" y="5529263"/>
            <a:ext cx="5756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>
                <a:solidFill>
                  <a:srgbClr val="0000FF"/>
                </a:solidFill>
                <a:latin typeface="Comic Sans MS" pitchFamily="66" charset="0"/>
              </a:rPr>
              <a:t>Each metric has a purpose, and each can be misused.</a:t>
            </a: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3749675" y="3117850"/>
            <a:ext cx="46577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</a:rPr>
              <a:t>(millions) of Instructions per second – MIPS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400" b="1">
                <a:solidFill>
                  <a:schemeClr val="tx1"/>
                </a:solidFill>
                <a:latin typeface="Arial" charset="0"/>
              </a:rPr>
              <a:t>(millions) of (F.P.) operations per second – MFLOP/s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53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sz="3200" smtClean="0">
                <a:solidFill>
                  <a:srgbClr val="FF3300"/>
                </a:solidFill>
                <a:latin typeface="Estrangelo Edessa" pitchFamily="66" charset="0"/>
                <a:cs typeface="Estrangelo Edessa" pitchFamily="66" charset="0"/>
              </a:rPr>
              <a:t>Choosing Programs To Evaluate Performance</a:t>
            </a:r>
            <a:endParaRPr lang="en-US" sz="2800" smtClean="0">
              <a:solidFill>
                <a:srgbClr val="FF330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178800" cy="5181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defTabSz="914400">
              <a:lnSpc>
                <a:spcPct val="90000"/>
              </a:lnSpc>
              <a:buFont typeface="Times New Roman" pitchFamily="18" charset="0"/>
              <a:buNone/>
            </a:pPr>
            <a:r>
              <a:rPr lang="en-US" sz="2100" dirty="0" smtClean="0">
                <a:latin typeface="Comic Sans MS" pitchFamily="66" charset="0"/>
              </a:rPr>
              <a:t>	Levels of programs or benchmarks that could be used to evaluate performance:</a:t>
            </a:r>
            <a:endParaRPr lang="en-US" sz="2200" dirty="0" smtClean="0">
              <a:latin typeface="Comic Sans MS" pitchFamily="66" charset="0"/>
            </a:endParaRPr>
          </a:p>
          <a:p>
            <a:pPr marL="742950" lvl="1" indent="-285750" defTabSz="914400">
              <a:lnSpc>
                <a:spcPct val="90000"/>
              </a:lnSpc>
            </a:pPr>
            <a:r>
              <a:rPr lang="en-US" sz="1700" b="1" dirty="0" smtClean="0">
                <a:latin typeface="Comic Sans MS" pitchFamily="66" charset="0"/>
              </a:rPr>
              <a:t>Actual Target Workload:  Full applications that run on the target machine. </a:t>
            </a:r>
          </a:p>
          <a:p>
            <a:pPr marL="342900" indent="-342900" defTabSz="914400">
              <a:buFont typeface="Times New Roman" pitchFamily="18" charset="0"/>
              <a:buNone/>
            </a:pPr>
            <a:endParaRPr lang="en-US" sz="300" dirty="0" smtClean="0">
              <a:latin typeface="Comic Sans MS" pitchFamily="66" charset="0"/>
            </a:endParaRPr>
          </a:p>
          <a:p>
            <a:pPr marL="742950" lvl="1" indent="-285750" defTabSz="914400"/>
            <a:r>
              <a:rPr lang="en-US" sz="1700" b="1" dirty="0" smtClean="0">
                <a:latin typeface="Comic Sans MS" pitchFamily="66" charset="0"/>
              </a:rPr>
              <a:t>Real Full Program-based Benchmarks:</a:t>
            </a:r>
            <a:r>
              <a:rPr lang="en-US" sz="2000" b="1" dirty="0" smtClean="0">
                <a:latin typeface="Comic Sans MS" pitchFamily="66" charset="0"/>
              </a:rPr>
              <a:t> </a:t>
            </a:r>
          </a:p>
          <a:p>
            <a:pPr marL="1085850" lvl="2" defTabSz="914400"/>
            <a:r>
              <a:rPr lang="en-US" sz="1700" dirty="0" smtClean="0">
                <a:latin typeface="Comic Sans MS" pitchFamily="66" charset="0"/>
              </a:rPr>
              <a:t>Select a specific mix or suite of programs that are typical of targeted applications or workload (</a:t>
            </a:r>
            <a:r>
              <a:rPr lang="en-US" sz="1700" dirty="0" err="1" smtClean="0">
                <a:latin typeface="Comic Sans MS" pitchFamily="66" charset="0"/>
              </a:rPr>
              <a:t>e.g</a:t>
            </a:r>
            <a:r>
              <a:rPr lang="en-US" sz="1700" dirty="0" smtClean="0">
                <a:latin typeface="Comic Sans MS" pitchFamily="66" charset="0"/>
              </a:rPr>
              <a:t> SPEC95, SPEC CPU2000).</a:t>
            </a:r>
            <a:endParaRPr lang="en-US" sz="1700" b="1" dirty="0" smtClean="0">
              <a:latin typeface="Comic Sans MS" pitchFamily="66" charset="0"/>
            </a:endParaRPr>
          </a:p>
          <a:p>
            <a:pPr marL="342900" indent="-342900" defTabSz="914400">
              <a:buFont typeface="Times New Roman" pitchFamily="18" charset="0"/>
              <a:buNone/>
            </a:pPr>
            <a:endParaRPr lang="en-US" sz="400" dirty="0" smtClean="0">
              <a:latin typeface="Comic Sans MS" pitchFamily="66" charset="0"/>
            </a:endParaRPr>
          </a:p>
          <a:p>
            <a:pPr marL="742950" lvl="1" indent="-285750" defTabSz="914400"/>
            <a:r>
              <a:rPr lang="en-US" sz="1700" b="1" dirty="0" smtClean="0">
                <a:latin typeface="Comic Sans MS" pitchFamily="66" charset="0"/>
              </a:rPr>
              <a:t>Small “Kernel” Benchmarks:</a:t>
            </a:r>
            <a:r>
              <a:rPr lang="en-US" sz="2000" b="1" dirty="0" smtClean="0">
                <a:latin typeface="Comic Sans MS" pitchFamily="66" charset="0"/>
              </a:rPr>
              <a:t>  </a:t>
            </a:r>
          </a:p>
          <a:p>
            <a:pPr marL="1085850" lvl="2" defTabSz="914400">
              <a:lnSpc>
                <a:spcPct val="90000"/>
              </a:lnSpc>
            </a:pPr>
            <a:r>
              <a:rPr lang="en-US" sz="1800" dirty="0" smtClean="0">
                <a:latin typeface="Comic Sans MS" pitchFamily="66" charset="0"/>
              </a:rPr>
              <a:t>Key computationally-intensive pieces extracted from real programs.</a:t>
            </a:r>
          </a:p>
          <a:p>
            <a:pPr marL="1428750" lvl="3" defTabSz="914400">
              <a:lnSpc>
                <a:spcPct val="90000"/>
              </a:lnSpc>
            </a:pPr>
            <a:r>
              <a:rPr lang="en-US" sz="1700" dirty="0" smtClean="0">
                <a:latin typeface="Comic Sans MS" pitchFamily="66" charset="0"/>
              </a:rPr>
              <a:t>Examples: Matrix factorization, FFT, tree search, etc.</a:t>
            </a:r>
            <a:endParaRPr lang="en-US" sz="1800" dirty="0" smtClean="0">
              <a:latin typeface="Comic Sans MS" pitchFamily="66" charset="0"/>
            </a:endParaRPr>
          </a:p>
          <a:p>
            <a:pPr marL="342900" indent="-342900" defTabSz="914400">
              <a:buFont typeface="Times New Roman" pitchFamily="18" charset="0"/>
              <a:buNone/>
            </a:pPr>
            <a:endParaRPr lang="en-US" sz="400" dirty="0" smtClean="0">
              <a:latin typeface="Comic Sans MS" pitchFamily="66" charset="0"/>
            </a:endParaRPr>
          </a:p>
          <a:p>
            <a:pPr marL="342900" indent="-342900" defTabSz="914400">
              <a:buFont typeface="Times New Roman" pitchFamily="18" charset="0"/>
              <a:buNone/>
            </a:pPr>
            <a:endParaRPr lang="en-US" sz="200" dirty="0" smtClean="0">
              <a:latin typeface="Comic Sans MS" pitchFamily="66" charset="0"/>
            </a:endParaRPr>
          </a:p>
          <a:p>
            <a:pPr marL="742950" lvl="1" indent="-285750" defTabSz="914400"/>
            <a:r>
              <a:rPr lang="en-US" sz="1700" b="1" dirty="0" err="1" smtClean="0">
                <a:latin typeface="Comic Sans MS" pitchFamily="66" charset="0"/>
              </a:rPr>
              <a:t>Microbenchmarks</a:t>
            </a:r>
            <a:r>
              <a:rPr lang="en-US" sz="1700" b="1" dirty="0" smtClean="0">
                <a:latin typeface="Comic Sans MS" pitchFamily="66" charset="0"/>
              </a:rPr>
              <a:t>:</a:t>
            </a:r>
          </a:p>
          <a:p>
            <a:pPr marL="1085850" lvl="2" defTabSz="914400"/>
            <a:r>
              <a:rPr lang="en-US" altLang="en-US" sz="1800" dirty="0" smtClean="0">
                <a:latin typeface="Comic Sans MS" pitchFamily="66" charset="0"/>
              </a:rPr>
              <a:t>Small, specially written programs to isolate a specific aspect  of performance characteristics:  Processing:  integer, floating point,  local memory, input/output, etc.</a:t>
            </a:r>
            <a:endParaRPr lang="en-US" sz="1800" dirty="0" smtClean="0">
              <a:latin typeface="Comic Sans MS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67638" cy="6048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 Description and Goal (cont’d)</a:t>
            </a:r>
            <a:r>
              <a:rPr lang="ar-SA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‏</a:t>
            </a:r>
            <a:endParaRPr lang="en-GB" sz="3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914400"/>
            <a:ext cx="7924800" cy="28194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rgbClr val="FF3300"/>
              </a:buClr>
              <a:buFont typeface="Times New Roman" pitchFamily="18" charset="0"/>
              <a:buNone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r>
              <a:rPr lang="en-GB" sz="2400" b="1" i="1" dirty="0" smtClean="0">
                <a:solidFill>
                  <a:srgbClr val="FF3300"/>
                </a:solidFill>
              </a:rPr>
              <a:t>What have been making computers faster and cheaper? And how to continue the innovations?</a:t>
            </a:r>
          </a:p>
          <a:p>
            <a:pPr marL="0" indent="0">
              <a:lnSpc>
                <a:spcPct val="90000"/>
              </a:lnSpc>
              <a:spcBef>
                <a:spcPts val="175"/>
              </a:spcBef>
              <a:buClr>
                <a:srgbClr val="CC6600"/>
              </a:buClr>
              <a:buFont typeface="Times New Roman" pitchFamily="18" charset="0"/>
              <a:buNone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endParaRPr lang="en-GB" sz="700" b="1" dirty="0" smtClean="0">
              <a:solidFill>
                <a:srgbClr val="CC6600"/>
              </a:solidFill>
            </a:endParaRPr>
          </a:p>
          <a:p>
            <a:pPr marL="858838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"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r>
              <a:rPr lang="en-GB" sz="2400" b="1" i="1" dirty="0" smtClean="0"/>
              <a:t>50 years of non-stop innovation – a technological miracle!</a:t>
            </a:r>
            <a:endParaRPr lang="en-GB" sz="2400" dirty="0" smtClean="0"/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rgbClr val="FF3300"/>
              </a:buClr>
              <a:buFont typeface="Wingdings" pitchFamily="2" charset="2"/>
              <a:buNone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r>
              <a:rPr lang="en-GB" sz="2400" b="1" i="1" u="sng" dirty="0" smtClean="0">
                <a:solidFill>
                  <a:srgbClr val="FF3300"/>
                </a:solidFill>
              </a:rPr>
              <a:t>Compare computers and automobiles</a:t>
            </a:r>
          </a:p>
          <a:p>
            <a:pPr marL="858838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"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r>
              <a:rPr lang="en-GB" sz="2400" b="1" i="1" dirty="0" smtClean="0"/>
              <a:t>The development of computers from the 1960’s to the 2010’s</a:t>
            </a:r>
            <a:endParaRPr lang="en-GB" sz="2000" b="1" i="1" u="sng" dirty="0" smtClean="0">
              <a:solidFill>
                <a:srgbClr val="FF33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rgbClr val="FF3300"/>
              </a:buClr>
              <a:buFont typeface="Wingdings" pitchFamily="2" charset="2"/>
              <a:buNone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endParaRPr lang="en-GB" sz="2400" b="1" i="1" u="sng" dirty="0" smtClean="0">
              <a:solidFill>
                <a:srgbClr val="FF3300"/>
              </a:solidFill>
            </a:endParaRPr>
          </a:p>
        </p:txBody>
      </p:sp>
      <p:graphicFrame>
        <p:nvGraphicFramePr>
          <p:cNvPr id="9305" name="Group 8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3836841"/>
              </p:ext>
            </p:extLst>
          </p:nvPr>
        </p:nvGraphicFramePr>
        <p:xfrm>
          <a:off x="838200" y="3733800"/>
          <a:ext cx="7848600" cy="2792413"/>
        </p:xfrm>
        <a:graphic>
          <a:graphicData uri="http://schemas.openxmlformats.org/drawingml/2006/table">
            <a:tbl>
              <a:tblPr/>
              <a:tblGrid>
                <a:gridCol w="3048000"/>
                <a:gridCol w="1579563"/>
                <a:gridCol w="1377950"/>
                <a:gridCol w="1843087"/>
              </a:tblGrid>
              <a:tr h="681069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Capacity (memory)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Speed (CPU)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Price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5672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IBM7030 </a:t>
                      </a:r>
                    </a:p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(Stretch)1961</a:t>
                      </a:r>
                    </a:p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128KB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1.2 MIPS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US$13,500,000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5672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i7 Desktop</a:t>
                      </a:r>
                    </a:p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2010</a:t>
                      </a:r>
                    </a:p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2GB (typical)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2000+ MIPS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US$1,000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218" name="Picture 7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16450"/>
            <a:ext cx="914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9" name="Picture 77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5638800"/>
            <a:ext cx="838200" cy="827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7303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141663" y="1558925"/>
            <a:ext cx="2568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</a:rPr>
              <a:t>Actual Target Workload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2482850" y="1289050"/>
            <a:ext cx="38735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2836863" y="2930525"/>
            <a:ext cx="3063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</a:rPr>
              <a:t>Full Application Benchmarks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3522663" y="3997325"/>
            <a:ext cx="16922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</a:rPr>
              <a:t>Small “Kernel”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</a:rPr>
              <a:t>Benchmarks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3446463" y="5292725"/>
            <a:ext cx="1984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>
                <a:solidFill>
                  <a:srgbClr val="0000CC"/>
                </a:solidFill>
                <a:latin typeface="Arial" charset="0"/>
              </a:rPr>
              <a:t>Microbenchmarks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2787650" y="2660650"/>
            <a:ext cx="3187700" cy="97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3244850" y="3956050"/>
            <a:ext cx="23495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3397250" y="5175250"/>
            <a:ext cx="2044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1084263" y="720725"/>
            <a:ext cx="9715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3200" b="1">
                <a:solidFill>
                  <a:schemeClr val="tx1"/>
                </a:solidFill>
              </a:rPr>
              <a:t>Pros</a:t>
            </a:r>
            <a:endParaRPr lang="en-US" sz="18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7027863" y="644525"/>
            <a:ext cx="10620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3200" b="1">
                <a:solidFill>
                  <a:schemeClr val="tx1"/>
                </a:solidFill>
              </a:rPr>
              <a:t>Cons</a:t>
            </a:r>
            <a:endParaRPr lang="en-US" sz="18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474663" y="1520825"/>
            <a:ext cx="18605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 Representative</a:t>
            </a: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6623050" y="1250950"/>
            <a:ext cx="22383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 Very specific.</a:t>
            </a:r>
          </a:p>
          <a:p>
            <a:pPr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 Non-portable.</a:t>
            </a:r>
          </a:p>
          <a:p>
            <a:pPr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 Complex: Difficult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  to run, or measure.</a:t>
            </a: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706438" y="2540000"/>
            <a:ext cx="20367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> Portable.</a:t>
            </a:r>
          </a:p>
          <a:p>
            <a:pPr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> Widely used.</a:t>
            </a:r>
          </a:p>
          <a:p>
            <a:pPr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> Measurements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>  useful in reality.</a:t>
            </a:r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706438" y="4071938"/>
            <a:ext cx="23717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> Easy to run, early in the design cycle.</a:t>
            </a:r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auto">
          <a:xfrm>
            <a:off x="858838" y="5100638"/>
            <a:ext cx="2447925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 Identify peak performance and potential bottlenecks.</a:t>
            </a:r>
          </a:p>
        </p:txBody>
      </p:sp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6278563" y="2828925"/>
            <a:ext cx="24669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 Less representative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  than actual workload.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6180138" y="3894138"/>
            <a:ext cx="2219325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 Easy to “fool” by designing hardware to run them well.</a:t>
            </a: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5913438" y="4914900"/>
            <a:ext cx="27479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 Peak performance results may be a long way from real application performance</a:t>
            </a:r>
          </a:p>
        </p:txBody>
      </p:sp>
      <p:sp>
        <p:nvSpPr>
          <p:cNvPr id="333844" name="Text Box 20"/>
          <p:cNvSpPr txBox="1">
            <a:spLocks noChangeArrowheads="1"/>
          </p:cNvSpPr>
          <p:nvPr/>
        </p:nvSpPr>
        <p:spPr bwMode="auto">
          <a:xfrm>
            <a:off x="1574800" y="174625"/>
            <a:ext cx="5562600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buClrTx/>
              <a:buSzTx/>
              <a:buFontTx/>
              <a:buNone/>
              <a:defRPr/>
            </a:pPr>
            <a:r>
              <a:rPr lang="en-US" sz="3600" dirty="0">
                <a:solidFill>
                  <a:srgbClr val="FF3300"/>
                </a:solidFill>
                <a:latin typeface="Estrangelo Edessa" pitchFamily="66" charset="0"/>
                <a:cs typeface="Estrangelo Edessa" pitchFamily="66" charset="0"/>
              </a:rPr>
              <a:t>Types of Benchmarks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5207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SPEC: Standard Performance Evaluation Corporation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4800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2400" dirty="0" smtClean="0">
                <a:latin typeface="Comic Sans MS" pitchFamily="66" charset="0"/>
              </a:rPr>
              <a:t>	The most popular and industry-standard set of CPU benchmarks.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sz="2600" dirty="0" err="1" smtClean="0"/>
              <a:t>SPECmarks</a:t>
            </a:r>
            <a:r>
              <a:rPr lang="en-US" sz="2600" dirty="0" smtClean="0"/>
              <a:t>, 1989: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1800" dirty="0" smtClean="0"/>
              <a:t>10 programs yielding a single number (“</a:t>
            </a:r>
            <a:r>
              <a:rPr lang="en-US" sz="1800" dirty="0" err="1" smtClean="0"/>
              <a:t>SPECmarks</a:t>
            </a:r>
            <a:r>
              <a:rPr lang="en-US" sz="1800" dirty="0" smtClean="0"/>
              <a:t>”).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sz="2600" dirty="0" smtClean="0"/>
              <a:t>SPEC92, 1992:</a:t>
            </a:r>
            <a:endParaRPr lang="en-US" dirty="0" smtClean="0"/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1800" dirty="0" smtClean="0"/>
              <a:t>SPECInt92 (6 integer programs) and SPECfp92  (14 floating point programs).</a:t>
            </a:r>
          </a:p>
          <a:p>
            <a:pPr lvl="1">
              <a:lnSpc>
                <a:spcPct val="80000"/>
              </a:lnSpc>
            </a:pPr>
            <a:endParaRPr lang="en-US" sz="18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600" dirty="0" smtClean="0"/>
              <a:t>SPEC95, 1995: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1800" dirty="0" smtClean="0"/>
              <a:t>SPECint95 (8 integer programs):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sz="1800" dirty="0" smtClean="0"/>
              <a:t>go, m88ksim, </a:t>
            </a:r>
            <a:r>
              <a:rPr lang="en-US" sz="1800" dirty="0" err="1" smtClean="0"/>
              <a:t>gcc</a:t>
            </a:r>
            <a:r>
              <a:rPr lang="en-US" sz="1800" dirty="0" smtClean="0"/>
              <a:t>, compress, li, </a:t>
            </a:r>
            <a:r>
              <a:rPr lang="en-US" sz="1800" dirty="0" err="1" smtClean="0"/>
              <a:t>ijpeg</a:t>
            </a:r>
            <a:r>
              <a:rPr lang="en-US" sz="1800" dirty="0" smtClean="0"/>
              <a:t>, </a:t>
            </a:r>
            <a:r>
              <a:rPr lang="en-US" sz="1800" dirty="0" err="1" smtClean="0"/>
              <a:t>perl</a:t>
            </a:r>
            <a:r>
              <a:rPr lang="en-US" sz="1800" dirty="0" smtClean="0"/>
              <a:t>, vortex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1800" dirty="0" smtClean="0"/>
              <a:t>SPECfp95 (10 floating-point intensive programs):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sz="1800" dirty="0" err="1" smtClean="0"/>
              <a:t>tomcatv</a:t>
            </a:r>
            <a:r>
              <a:rPr lang="en-US" sz="1800" dirty="0" smtClean="0"/>
              <a:t>, swim, su2cor, hydro2d, </a:t>
            </a:r>
            <a:r>
              <a:rPr lang="en-US" sz="1800" dirty="0" err="1" smtClean="0"/>
              <a:t>mgrid</a:t>
            </a:r>
            <a:r>
              <a:rPr lang="en-US" sz="1800" dirty="0" smtClean="0"/>
              <a:t>, </a:t>
            </a:r>
            <a:r>
              <a:rPr lang="en-US" sz="1800" dirty="0" err="1" smtClean="0"/>
              <a:t>applu</a:t>
            </a:r>
            <a:r>
              <a:rPr lang="en-US" sz="1800" dirty="0" smtClean="0"/>
              <a:t>, turb3d, </a:t>
            </a:r>
            <a:r>
              <a:rPr lang="en-US" sz="1800" dirty="0" err="1" smtClean="0"/>
              <a:t>apsi</a:t>
            </a:r>
            <a:r>
              <a:rPr lang="en-US" sz="1800" dirty="0" smtClean="0"/>
              <a:t>, </a:t>
            </a:r>
            <a:r>
              <a:rPr lang="en-US" sz="1800" dirty="0" err="1" smtClean="0"/>
              <a:t>fppp</a:t>
            </a:r>
            <a:r>
              <a:rPr lang="en-US" sz="1800" dirty="0" smtClean="0"/>
              <a:t>, wave5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1800" dirty="0" smtClean="0"/>
              <a:t>Performance relative to a Sun </a:t>
            </a:r>
            <a:r>
              <a:rPr lang="en-US" sz="1800" dirty="0" err="1" smtClean="0"/>
              <a:t>SuperSpark</a:t>
            </a:r>
            <a:r>
              <a:rPr lang="en-US" sz="1800" dirty="0" smtClean="0"/>
              <a:t> I (50 MHz) which is given a score of SPECint95 = SPECfp95 =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33475"/>
            <a:ext cx="8305800" cy="49625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Times New Roman" pitchFamily="18" charset="0"/>
              <a:buNone/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600" smtClean="0"/>
              <a:t>SPEC CPU2000, 1999: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CINT2000 (11 integer programs). CFP2000 (14 floating-point intensive programs)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Performance relative to  a Sun Ultra5_10 (300 MHz) which is given a score of SPECint2000  =  SPECfp2000 = 100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en-US" sz="1800" smtClean="0"/>
          </a:p>
          <a:p>
            <a:pPr>
              <a:lnSpc>
                <a:spcPct val="80000"/>
              </a:lnSpc>
            </a:pPr>
            <a:r>
              <a:rPr lang="en-US" sz="2600" smtClean="0"/>
              <a:t>SPEC CPU2006: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CINT2006 (12 integer programs). CFP2006 (17 floating-point intensive programs)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800" smtClean="0"/>
              <a:t>Performance relative to  a Sun SPARC Enterprise M8000 which is given a score of SPECint2006 = 11.3  SPECfp2006 = 12.4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endParaRPr lang="en-US" sz="180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86800" cy="5207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SPEC: Standard Performance Evaluation Corporation</a:t>
            </a:r>
          </a:p>
        </p:txBody>
      </p:sp>
    </p:spTree>
    <p:extLst>
      <p:ext uri="{BB962C8B-B14F-4D97-AF65-F5344CB8AC3E}">
        <p14:creationId xmlns:p14="http://schemas.microsoft.com/office/powerpoint/2010/main" val="28875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SPEC CPU2006 Programs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7048500" cy="434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ts val="500"/>
              </a:spcBef>
              <a:spcAft>
                <a:spcPts val="500"/>
              </a:spcAft>
              <a:buFont typeface="Times New Roman" pitchFamily="18" charset="0"/>
              <a:buNone/>
            </a:pPr>
            <a:r>
              <a:rPr lang="en-US" sz="2400" b="1" smtClean="0"/>
              <a:t>Benchmark 	Language 	Descriptions </a:t>
            </a:r>
          </a:p>
          <a:p>
            <a:pPr>
              <a:buFont typeface="Times New Roman" pitchFamily="18" charset="0"/>
              <a:buNone/>
            </a:pPr>
            <a:r>
              <a:rPr lang="en-US" sz="1600" smtClean="0"/>
              <a:t>400.Perlbench	C 		Programming Language </a:t>
            </a:r>
          </a:p>
          <a:p>
            <a:pPr>
              <a:buFont typeface="Times New Roman" pitchFamily="18" charset="0"/>
              <a:buNone/>
            </a:pPr>
            <a:r>
              <a:rPr lang="en-US" sz="1600" smtClean="0"/>
              <a:t>401.bzip2 		C 		Compression</a:t>
            </a:r>
          </a:p>
          <a:p>
            <a:pPr>
              <a:buFont typeface="Times New Roman" pitchFamily="18" charset="0"/>
              <a:buNone/>
            </a:pPr>
            <a:r>
              <a:rPr lang="en-US" sz="1600" smtClean="0"/>
              <a:t>403.Gcc		C		C Compiler</a:t>
            </a:r>
          </a:p>
          <a:p>
            <a:pPr>
              <a:buFont typeface="Times New Roman" pitchFamily="18" charset="0"/>
              <a:buNone/>
            </a:pPr>
            <a:r>
              <a:rPr lang="en-US" sz="1600" smtClean="0"/>
              <a:t>429.mcf 		C 		Combinatorial Optimization </a:t>
            </a:r>
          </a:p>
          <a:p>
            <a:pPr>
              <a:buFont typeface="Times New Roman" pitchFamily="18" charset="0"/>
              <a:buNone/>
            </a:pPr>
            <a:r>
              <a:rPr lang="en-US" sz="1600" smtClean="0"/>
              <a:t>445.gobmk 	C 		Artificial Intelligence: Go</a:t>
            </a:r>
          </a:p>
          <a:p>
            <a:pPr>
              <a:buFont typeface="Times New Roman" pitchFamily="18" charset="0"/>
              <a:buNone/>
            </a:pPr>
            <a:r>
              <a:rPr lang="en-US" sz="1600" smtClean="0"/>
              <a:t>456.Hmmer	C 		Search Gene Sequence</a:t>
            </a:r>
          </a:p>
          <a:p>
            <a:pPr>
              <a:buFont typeface="Times New Roman" pitchFamily="18" charset="0"/>
              <a:buNone/>
            </a:pPr>
            <a:r>
              <a:rPr lang="en-US" sz="1600" smtClean="0"/>
              <a:t>458.sjeng 		C 		Artificial Intelligence: chess </a:t>
            </a:r>
          </a:p>
          <a:p>
            <a:pPr>
              <a:buFont typeface="Times New Roman" pitchFamily="18" charset="0"/>
              <a:buNone/>
            </a:pPr>
            <a:r>
              <a:rPr lang="en-US" sz="1600" smtClean="0"/>
              <a:t>462.libquantum 	C		Physics / Quantum Computing</a:t>
            </a:r>
          </a:p>
          <a:p>
            <a:pPr>
              <a:buFont typeface="Times New Roman" pitchFamily="18" charset="0"/>
              <a:buNone/>
            </a:pPr>
            <a:r>
              <a:rPr lang="en-US" sz="1600" smtClean="0"/>
              <a:t>464.h264ref	C		Video Compression </a:t>
            </a:r>
          </a:p>
          <a:p>
            <a:pPr>
              <a:buFont typeface="Times New Roman" pitchFamily="18" charset="0"/>
              <a:buNone/>
            </a:pPr>
            <a:r>
              <a:rPr lang="en-US" sz="1600" smtClean="0"/>
              <a:t>471.omnetpp 	C++		Discrete Event Simulation</a:t>
            </a:r>
          </a:p>
          <a:p>
            <a:pPr>
              <a:buFont typeface="Times New Roman" pitchFamily="18" charset="0"/>
              <a:buNone/>
            </a:pPr>
            <a:r>
              <a:rPr lang="en-US" sz="1600" smtClean="0"/>
              <a:t>473.astar 		C++		Path-finding Algorithms</a:t>
            </a:r>
          </a:p>
          <a:p>
            <a:pPr>
              <a:buFont typeface="Times New Roman" pitchFamily="18" charset="0"/>
              <a:buNone/>
            </a:pPr>
            <a:r>
              <a:rPr lang="en-US" sz="1600" smtClean="0"/>
              <a:t>483.xalancbmk 	C++		XML Processing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04800" y="2895600"/>
            <a:ext cx="10969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</a:rPr>
              <a:t>CINT2006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</a:rPr>
              <a:t>(Integer)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990600" y="5470525"/>
            <a:ext cx="46513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 dirty="0">
                <a:solidFill>
                  <a:schemeClr val="tx1"/>
                </a:solidFill>
              </a:rPr>
              <a:t>Source:    http://www.spec.org/osg/cpu2006/CINT2006/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SPEC CPU2006 Programs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7048500" cy="5029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60000"/>
              </a:lnSpc>
              <a:spcBef>
                <a:spcPts val="200"/>
              </a:spcBef>
              <a:spcAft>
                <a:spcPts val="500"/>
              </a:spcAft>
              <a:buFont typeface="Times New Roman" pitchFamily="18" charset="0"/>
              <a:buNone/>
            </a:pPr>
            <a:r>
              <a:rPr lang="en-US" sz="2400" b="1" dirty="0" smtClean="0"/>
              <a:t>Benchmark 	Language 	Descriptions</a:t>
            </a:r>
            <a:endParaRPr lang="en-US" sz="2400" dirty="0" smtClean="0"/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410.Bwaves	Fortran 		Fluid Dynamics 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416.Gamess	Fortran 		Quantum Chemistry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433.Milc		C 		Physics / Quantum </a:t>
            </a:r>
            <a:r>
              <a:rPr lang="en-US" sz="1600" dirty="0" err="1" smtClean="0"/>
              <a:t>Chromodynamics</a:t>
            </a:r>
            <a:r>
              <a:rPr lang="en-US" sz="1600" dirty="0" smtClean="0"/>
              <a:t> 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434.Zeusmp	Fortran 		Physics / CFD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435.Gromacs	C, Fortran		Biochemistry / Molecular Dynamics 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436.cactusADM	C, Fortran		Physics / General 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437.leslie3d	Fortran		Fluid Dynamics 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444.Namd		C++		Biology / Molecular Dynamics 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447.dealII		C++ 		Finite Element Analysis 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450.Soplex		C++ 		Linear Programming, Optimization 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453.Povray		C++ 		Image Ray-tracing 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454.Calculix	C, Fortran		Structural Mechanics 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459.GemsFDTD	Fortran 		Computational Electromagnetics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465.Tonto		Fortran		Quantum Chemistry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470.Lbm		C		Fluid Dynamics 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481.Wrf		C, Fortran		Weather</a:t>
            </a:r>
          </a:p>
          <a:p>
            <a:pPr>
              <a:lnSpc>
                <a:spcPct val="80000"/>
              </a:lnSpc>
              <a:buFont typeface="Times New Roman" pitchFamily="18" charset="0"/>
              <a:buNone/>
            </a:pPr>
            <a:r>
              <a:rPr lang="en-US" sz="1600" dirty="0" smtClean="0"/>
              <a:t>482.sphinx3	C		Speech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9842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</a:rPr>
              <a:t>CFP2006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</a:rPr>
              <a:t>(Floating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600" b="1">
                <a:solidFill>
                  <a:schemeClr val="tx1"/>
                </a:solidFill>
              </a:rPr>
              <a:t>   Point)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524000" y="6400800"/>
            <a:ext cx="45434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>
                <a:solidFill>
                  <a:schemeClr val="tx1"/>
                </a:solidFill>
              </a:rPr>
              <a:t>Source:    http://www.spec.org/osg/cpu2006/CFP2006/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9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39700"/>
            <a:ext cx="8229600" cy="304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 fontScale="90000"/>
          </a:bodyPr>
          <a:lstStyle/>
          <a:p>
            <a:r>
              <a:rPr lang="en-US" sz="2400" b="1" smtClean="0">
                <a:solidFill>
                  <a:srgbClr val="FF3300"/>
                </a:solidFill>
                <a:latin typeface="Comic Sans MS" pitchFamily="66" charset="0"/>
              </a:rPr>
              <a:t>Top 20 SPEC CPU2006 Results  </a:t>
            </a:r>
            <a:r>
              <a:rPr lang="en-US" sz="2000" b="1" smtClean="0">
                <a:solidFill>
                  <a:srgbClr val="FF3300"/>
                </a:solidFill>
                <a:latin typeface="Comic Sans MS" pitchFamily="66" charset="0"/>
              </a:rPr>
              <a:t>(As of August 2007)</a:t>
            </a:r>
            <a:endParaRPr lang="en-US" b="1" smtClean="0">
              <a:solidFill>
                <a:srgbClr val="FF3300"/>
              </a:solidFill>
              <a:latin typeface="Comic Sans MS" pitchFamily="66" charset="0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5105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533400" indent="-533400" defTabSz="914400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Times New Roman" pitchFamily="18" charset="0"/>
              <a:buNone/>
            </a:pPr>
            <a:r>
              <a:rPr lang="en-US" sz="1200" b="1" dirty="0" smtClean="0"/>
              <a:t>#  	MHz 	Processor	 	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peak 	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base	MHz   Processor 	 </a:t>
            </a:r>
            <a:r>
              <a:rPr lang="en-US" sz="1200" b="1" dirty="0" err="1" smtClean="0"/>
              <a:t>fp</a:t>
            </a:r>
            <a:r>
              <a:rPr lang="en-US" sz="1200" b="1" dirty="0" smtClean="0"/>
              <a:t> peak	 </a:t>
            </a:r>
            <a:r>
              <a:rPr lang="en-US" sz="1200" b="1" dirty="0" err="1" smtClean="0"/>
              <a:t>fp</a:t>
            </a:r>
            <a:r>
              <a:rPr lang="en-US" sz="1200" b="1" dirty="0" smtClean="0"/>
              <a:t> base 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3000	Core 2 Duo E6850	22.6	20.2	4700   POWER6	22.4	17.8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4700	POWER6 		21.6	17.8	3000   Core 2 Duo E6850	19.3	18.7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3000	Xeon 5160 		21.0	17.9	1600   Dual-Core Itanium 2 9050 18.1	17.3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3000	Xeon X5365 		20.8	18.9	1600   Dual-Core Itanium 2 9040 17.8	17.0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2666	Core 2 Duo E6750 	20.5	18.3	2666   </a:t>
            </a:r>
            <a:r>
              <a:rPr lang="it-IT" sz="1200" b="1" dirty="0" smtClean="0"/>
              <a:t>Core 2 Duo E6750	17.7	17.1</a:t>
            </a:r>
            <a:endParaRPr lang="en-US" sz="1200" b="1" dirty="0" smtClean="0"/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2667	Core 2 Duo E6700 	20.0	17.9	3000   Xeon 5160	17.7	17.1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2667	Core 2 Quad Q6700	19.7	17.6	3000   Opteron 2222	17.4	16.0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2666	Xeon X5355		19.1	17.3	2667   </a:t>
            </a:r>
            <a:r>
              <a:rPr lang="it-IT" sz="1200" b="1" dirty="0" smtClean="0"/>
              <a:t>Core 2 Duo E6700	16.9	16.3</a:t>
            </a:r>
            <a:endParaRPr lang="en-US" sz="1200" b="1" dirty="0" smtClean="0"/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2666	Xeon 5150		19.1	17.3	2800   Opteron 2220	16.7	13.3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2666	Xeon X5355		18.9	17.2	3000   Xeon 5160	16.6	16.1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2667	Xeon X5355		18.6	16.8	2667   Xeon X5355	16.6	16.1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2933	Core 2 		18.5	17.8	2667   </a:t>
            </a:r>
            <a:r>
              <a:rPr lang="it-IT" sz="1200" b="1" dirty="0" smtClean="0"/>
              <a:t>Core 2 Quad Q6700	16.6	16.1</a:t>
            </a:r>
            <a:endParaRPr lang="en-US" sz="1200" b="1" dirty="0" smtClean="0"/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2400	Core 2 Quad Q6600	18.5	16.5	2666   Xeon X5355	16.6	16.1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2600	Core 2 Duo X7800	18.3	16.4	2933   Core 2 Extreme X6800	16.2	16.0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2667	Xeon 5150		17.6	16.6	2400   </a:t>
            </a:r>
            <a:r>
              <a:rPr lang="it-IT" sz="1200" b="1" dirty="0" smtClean="0"/>
              <a:t>Core 2 Quad Q6600	16.0	15.4</a:t>
            </a:r>
            <a:endParaRPr lang="en-US" sz="1200" b="1" dirty="0" smtClean="0"/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2400	Core 2 Duo T7700	17.6	16.6	1400   Dual-Core Itanium 2 9020 15.9	15.2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2333	Xeon E5345		17.5	15.9	2667   Xeon 5150	15.9	15.5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2333	Xeon 5148		17.4	15.9	2333   Xeon E5345	15.4	14.9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2333	Xeon 5140		17.4	15.7	2600   Opteron 2218	15.4	12.5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r>
              <a:rPr lang="en-US" sz="1200" b="1" dirty="0" smtClean="0"/>
              <a:t>2660	Xeon X5355		17.4	15.7	2400   Xeon X3220	15.3	15.1</a:t>
            </a:r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endParaRPr lang="en-US" sz="1200" b="1" dirty="0" smtClean="0"/>
          </a:p>
          <a:p>
            <a:pPr marL="533400" indent="-533400" defTabSz="914400">
              <a:lnSpc>
                <a:spcPct val="60000"/>
              </a:lnSpc>
              <a:spcBef>
                <a:spcPts val="500"/>
              </a:spcBef>
              <a:spcAft>
                <a:spcPts val="500"/>
              </a:spcAft>
              <a:buFontTx/>
              <a:buAutoNum type="arabicPlain"/>
            </a:pPr>
            <a:endParaRPr lang="en-US" sz="1200" b="1" dirty="0" smtClean="0"/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>
            <a:off x="787400" y="812800"/>
            <a:ext cx="0" cy="472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 flipH="1">
            <a:off x="1143000" y="762000"/>
            <a:ext cx="50800" cy="4813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Line 6"/>
          <p:cNvSpPr>
            <a:spLocks noChangeShapeType="1"/>
          </p:cNvSpPr>
          <p:nvPr/>
        </p:nvSpPr>
        <p:spPr bwMode="auto">
          <a:xfrm flipH="1">
            <a:off x="2895600" y="762000"/>
            <a:ext cx="12700" cy="495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3810000" y="762000"/>
            <a:ext cx="0" cy="518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4724400" y="762000"/>
            <a:ext cx="12700" cy="527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5257800" y="762000"/>
            <a:ext cx="0" cy="527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Line 10"/>
          <p:cNvSpPr>
            <a:spLocks noChangeShapeType="1"/>
          </p:cNvSpPr>
          <p:nvPr/>
        </p:nvSpPr>
        <p:spPr bwMode="auto">
          <a:xfrm>
            <a:off x="6553200" y="685800"/>
            <a:ext cx="0" cy="534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7467600" y="685800"/>
            <a:ext cx="0" cy="528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0" name="Line 12"/>
          <p:cNvSpPr>
            <a:spLocks noChangeShapeType="1"/>
          </p:cNvSpPr>
          <p:nvPr/>
        </p:nvSpPr>
        <p:spPr bwMode="auto">
          <a:xfrm>
            <a:off x="533400" y="990600"/>
            <a:ext cx="419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1" name="Line 13"/>
          <p:cNvSpPr>
            <a:spLocks noChangeShapeType="1"/>
          </p:cNvSpPr>
          <p:nvPr/>
        </p:nvSpPr>
        <p:spPr bwMode="auto">
          <a:xfrm>
            <a:off x="5029200" y="9906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276225" y="6526213"/>
            <a:ext cx="50355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sz="1500" b="1" dirty="0">
                <a:solidFill>
                  <a:schemeClr val="tx1"/>
                </a:solidFill>
              </a:rPr>
              <a:t>Source:  http://www.spec.org/cpu2006/results/cint2006.html</a:t>
            </a:r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5530850" y="444500"/>
            <a:ext cx="208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Top 20 SPECfp2006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1495425" y="431800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Top 20 SPECint2006</a:t>
            </a:r>
            <a:endParaRPr lang="en-US" sz="1800" b="1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r>
              <a:rPr lang="en-US" sz="2800" b="1" smtClean="0">
                <a:solidFill>
                  <a:srgbClr val="FF3300"/>
                </a:solidFill>
                <a:latin typeface="Comic Sans MS" pitchFamily="66" charset="0"/>
              </a:rPr>
              <a:t>Top SPEC CPU2006 Results  </a:t>
            </a:r>
            <a:r>
              <a:rPr lang="en-US" sz="2400" b="1" smtClean="0">
                <a:solidFill>
                  <a:srgbClr val="FF3300"/>
                </a:solidFill>
                <a:latin typeface="Comic Sans MS" pitchFamily="66" charset="0"/>
              </a:rPr>
              <a:t>(CINT2006)</a:t>
            </a:r>
            <a:endParaRPr lang="en-US" sz="3600" b="1" smtClean="0">
              <a:solidFill>
                <a:srgbClr val="FF3300"/>
              </a:solidFill>
              <a:latin typeface="Comic Sans MS" pitchFamily="66" charset="0"/>
            </a:endParaRPr>
          </a:p>
        </p:txBody>
      </p:sp>
      <p:graphicFrame>
        <p:nvGraphicFramePr>
          <p:cNvPr id="376290" name="Group 482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67638" cy="4948239"/>
        </p:xfrm>
        <a:graphic>
          <a:graphicData uri="http://schemas.openxmlformats.org/drawingml/2006/table">
            <a:tbl>
              <a:tblPr/>
              <a:tblGrid>
                <a:gridCol w="1150938"/>
                <a:gridCol w="2708275"/>
                <a:gridCol w="947737"/>
                <a:gridCol w="898525"/>
                <a:gridCol w="898525"/>
                <a:gridCol w="1163638"/>
              </a:tblGrid>
              <a:tr h="706438">
                <a:tc>
                  <a:txBody>
                    <a:bodyPr/>
                    <a:lstStyle/>
                    <a:p>
                      <a:pPr marL="0" marR="0" lvl="0" indent="0" algn="l" defTabSz="449263" rtl="0" eaLnBrk="0" fontAlgn="ctr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Hardware Vendor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ctr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System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ctr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Result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ctr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Base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ctr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# Cores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ctr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Published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0450"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Sun Microsystems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Sun Fire X2250 (Intel Xeon X5272 3.4GHz)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28.5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23.6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Sep-08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SGI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SGI Altix XE 250 (Intel Xeon X5272 3.4GHz)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28.4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23.8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Jun-08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8863"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Hewlett-Packard Company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ProLiant DL160 G5 (3.4 GHz, Intel Xeon X5272)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28.4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23.6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Jul-08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Dell Inc.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PowerEdge M600 (Intel Xeon X5460, 3.16 GHz)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27.9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24.3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Aug-08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Dell Inc.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PowerEdge 2900 III (Intel Xeon X5460, 3.16 GHz)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27.7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24.2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Aug-08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4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 fontScale="90000"/>
          </a:bodyPr>
          <a:lstStyle/>
          <a:p>
            <a:r>
              <a:rPr lang="en-US" b="1" smtClean="0">
                <a:solidFill>
                  <a:srgbClr val="FF3300"/>
                </a:solidFill>
                <a:latin typeface="Comic Sans MS" pitchFamily="66" charset="0"/>
              </a:rPr>
              <a:t>Top SPEC CPU2006 Results  </a:t>
            </a:r>
            <a:r>
              <a:rPr lang="en-US" sz="2800" b="1" smtClean="0">
                <a:solidFill>
                  <a:srgbClr val="FF3300"/>
                </a:solidFill>
                <a:latin typeface="Comic Sans MS" pitchFamily="66" charset="0"/>
              </a:rPr>
              <a:t>(Cfp2006)</a:t>
            </a:r>
            <a:endParaRPr lang="en-US" sz="4000" b="1" smtClean="0">
              <a:solidFill>
                <a:srgbClr val="FF3300"/>
              </a:solidFill>
              <a:latin typeface="Comic Sans MS" pitchFamily="66" charset="0"/>
            </a:endParaRPr>
          </a:p>
        </p:txBody>
      </p:sp>
      <p:graphicFrame>
        <p:nvGraphicFramePr>
          <p:cNvPr id="383115" name="Group 139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848600" cy="4948241"/>
        </p:xfrm>
        <a:graphic>
          <a:graphicData uri="http://schemas.openxmlformats.org/drawingml/2006/table">
            <a:tbl>
              <a:tblPr/>
              <a:tblGrid>
                <a:gridCol w="1295400"/>
                <a:gridCol w="2797175"/>
                <a:gridCol w="1004888"/>
                <a:gridCol w="1235075"/>
                <a:gridCol w="674687"/>
                <a:gridCol w="841375"/>
              </a:tblGrid>
              <a:tr h="744538">
                <a:tc>
                  <a:txBody>
                    <a:bodyPr/>
                    <a:lstStyle/>
                    <a:p>
                      <a:pPr marL="0" marR="0" lvl="0" indent="0" algn="l" defTabSz="449263" rtl="0" eaLnBrk="0" fontAlgn="ctr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Hardware Vendor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ctr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System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ctr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# Cores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ctr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Result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ctr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Base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ctr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Published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Fujitsu Limited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Fujitsu SPARC Enterprise M8000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64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28.8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Aug-08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Sun Microsystems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Sun SPARC Enterprise M8000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64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28.8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25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Aug-08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Hewlett-Packard Company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ProLiant DL160 G5 (3.4 GHz, Intel Xeon X5272)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25.3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21.8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Jul-08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SGI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SGI Altix XE 250 (Intel Xeon X5272 3.4GHz)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25.3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21.9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Jun-08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8513"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Sun Microsystems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Sun Fire X2250 (Intel Xeon X5272 3.4GHz)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25.1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21.4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Sep-08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IBM Corporation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IBM Power 595 (5.0 GHz, 1 core)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24.9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20.1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t" latinLnBrk="0" hangingPunct="0">
                        <a:lnSpc>
                          <a:spcPct val="86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Apr-08</a:t>
                      </a: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0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207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cs typeface="Estrangelo Edessa" pitchFamily="66" charset="0"/>
              </a:rPr>
              <a:t>LINPACK: Benchmark for Supercomputers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"/>
            <a:ext cx="86106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 fontScale="85000" lnSpcReduction="10000"/>
          </a:bodyPr>
          <a:lstStyle/>
          <a:p>
            <a:pPr>
              <a:lnSpc>
                <a:spcPct val="120000"/>
              </a:lnSpc>
              <a:buFont typeface="Times New Roman" pitchFamily="18" charset="0"/>
              <a:buNone/>
            </a:pPr>
            <a:r>
              <a:rPr lang="en-US" sz="2400" dirty="0" smtClean="0">
                <a:latin typeface="Comic Sans MS" pitchFamily="66" charset="0"/>
              </a:rPr>
              <a:t>	LINPACK solves a dense system of linear equations – “</a:t>
            </a:r>
            <a:r>
              <a:rPr lang="en-US" sz="2400" dirty="0"/>
              <a:t>This performance does not reflect the </a:t>
            </a:r>
            <a:r>
              <a:rPr lang="en-US" sz="2400" i="1" dirty="0"/>
              <a:t>overall performance</a:t>
            </a:r>
            <a:r>
              <a:rPr lang="en-US" sz="2400" dirty="0"/>
              <a:t> of a given system, as no single number ever can. It does, however, reflect the </a:t>
            </a:r>
            <a:r>
              <a:rPr lang="en-US" sz="2400" i="1" dirty="0"/>
              <a:t>performance of a dedicated system for solving a dense system of linear equations</a:t>
            </a:r>
            <a:r>
              <a:rPr lang="en-US" sz="2400" i="1" dirty="0" smtClean="0"/>
              <a:t>.</a:t>
            </a:r>
            <a:r>
              <a:rPr lang="en-US" sz="2400" dirty="0">
                <a:latin typeface="Comic Sans MS" pitchFamily="66" charset="0"/>
              </a:rPr>
              <a:t>” </a:t>
            </a:r>
            <a:r>
              <a:rPr lang="en-US" sz="2100" dirty="0">
                <a:latin typeface="Comic Sans MS" pitchFamily="66" charset="0"/>
              </a:rPr>
              <a:t>– http://www.top500.org/project/linpack</a:t>
            </a:r>
            <a:endParaRPr lang="en-US" sz="2400" dirty="0" smtClean="0">
              <a:latin typeface="Comic Sans MS" pitchFamily="66" charset="0"/>
            </a:endParaRPr>
          </a:p>
          <a:p>
            <a:pPr>
              <a:lnSpc>
                <a:spcPct val="120000"/>
              </a:lnSpc>
              <a:buFont typeface="Times New Roman" pitchFamily="18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56645"/>
              </p:ext>
            </p:extLst>
          </p:nvPr>
        </p:nvGraphicFramePr>
        <p:xfrm>
          <a:off x="228600" y="2286000"/>
          <a:ext cx="7010400" cy="4257167"/>
        </p:xfrm>
        <a:graphic>
          <a:graphicData uri="http://schemas.openxmlformats.org/drawingml/2006/table">
            <a:tbl>
              <a:tblPr/>
              <a:tblGrid>
                <a:gridCol w="743526"/>
                <a:gridCol w="6266874"/>
              </a:tblGrid>
              <a:tr h="292587">
                <a:tc>
                  <a:txBody>
                    <a:bodyPr/>
                    <a:lstStyle/>
                    <a:p>
                      <a:r>
                        <a:rPr lang="en-US" sz="1600" dirty="0"/>
                        <a:t>Rank</a:t>
                      </a:r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</a:t>
                      </a:r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87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Sequoia</a:t>
                      </a:r>
                      <a:r>
                        <a:rPr lang="en-US" sz="1600" dirty="0"/>
                        <a:t> - </a:t>
                      </a:r>
                      <a:r>
                        <a:rPr lang="en-US" sz="1600" dirty="0" err="1">
                          <a:hlinkClick r:id="rId2"/>
                        </a:rPr>
                        <a:t>BlueGene</a:t>
                      </a:r>
                      <a:r>
                        <a:rPr lang="en-US" sz="1600" dirty="0">
                          <a:hlinkClick r:id="rId2"/>
                        </a:rPr>
                        <a:t>/Q, Power BQC 16C 1.60 GHz, </a:t>
                      </a:r>
                      <a:r>
                        <a:rPr lang="en-US" sz="1600" dirty="0" smtClean="0">
                          <a:hlinkClick r:id="rId2"/>
                        </a:rPr>
                        <a:t>Custom</a:t>
                      </a:r>
                      <a:r>
                        <a:rPr lang="en-US" sz="1600" dirty="0" smtClean="0"/>
                        <a:t> IBM</a:t>
                      </a:r>
                      <a:endParaRPr lang="en-US" sz="1600" dirty="0"/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0589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/>
                        </a:rPr>
                        <a:t>K computer, SPARC64 </a:t>
                      </a:r>
                      <a:r>
                        <a:rPr lang="en-US" sz="1600" dirty="0" err="1">
                          <a:hlinkClick r:id="rId3"/>
                        </a:rPr>
                        <a:t>VIIIfx</a:t>
                      </a:r>
                      <a:r>
                        <a:rPr lang="en-US" sz="1600" dirty="0">
                          <a:hlinkClick r:id="rId3"/>
                        </a:rPr>
                        <a:t> 2.0GHz, Tofu </a:t>
                      </a:r>
                      <a:r>
                        <a:rPr lang="en-US" sz="1600" dirty="0" smtClean="0">
                          <a:hlinkClick r:id="rId3"/>
                        </a:rPr>
                        <a:t>interconnect</a:t>
                      </a:r>
                      <a:r>
                        <a:rPr lang="en-US" sz="1600" dirty="0" smtClean="0"/>
                        <a:t> Fujitsu</a:t>
                      </a:r>
                      <a:endParaRPr lang="en-US" sz="1600" dirty="0"/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87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Mira</a:t>
                      </a:r>
                      <a:r>
                        <a:rPr lang="en-US" sz="1600" dirty="0"/>
                        <a:t> - </a:t>
                      </a:r>
                      <a:r>
                        <a:rPr lang="en-US" sz="1600" dirty="0" err="1">
                          <a:hlinkClick r:id="rId4"/>
                        </a:rPr>
                        <a:t>BlueGene</a:t>
                      </a:r>
                      <a:r>
                        <a:rPr lang="en-US" sz="1600" dirty="0">
                          <a:hlinkClick r:id="rId4"/>
                        </a:rPr>
                        <a:t>/Q, Power BQC 16C 1.60GHz, </a:t>
                      </a:r>
                      <a:r>
                        <a:rPr lang="en-US" sz="1600" dirty="0" smtClean="0">
                          <a:hlinkClick r:id="rId4"/>
                        </a:rPr>
                        <a:t>Custom</a:t>
                      </a:r>
                      <a:r>
                        <a:rPr lang="en-US" sz="1600" dirty="0" smtClean="0"/>
                        <a:t> IBM</a:t>
                      </a:r>
                      <a:endParaRPr lang="en-US" sz="1600" dirty="0"/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0264"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SuperMUC</a:t>
                      </a:r>
                      <a:r>
                        <a:rPr lang="en-US" sz="1600" dirty="0"/>
                        <a:t> - </a:t>
                      </a:r>
                      <a:r>
                        <a:rPr lang="en-US" sz="1600" dirty="0" err="1">
                          <a:hlinkClick r:id="rId5"/>
                        </a:rPr>
                        <a:t>iDataPlex</a:t>
                      </a:r>
                      <a:r>
                        <a:rPr lang="en-US" sz="1600" dirty="0">
                          <a:hlinkClick r:id="rId5"/>
                        </a:rPr>
                        <a:t> DX360M4, Xeon E5-2680 8C 2.70GHz, </a:t>
                      </a:r>
                      <a:r>
                        <a:rPr lang="en-US" sz="1600" dirty="0" err="1">
                          <a:hlinkClick r:id="rId5"/>
                        </a:rPr>
                        <a:t>Infiniband</a:t>
                      </a:r>
                      <a:r>
                        <a:rPr lang="en-US" sz="1600" dirty="0">
                          <a:hlinkClick r:id="rId5"/>
                        </a:rPr>
                        <a:t> </a:t>
                      </a:r>
                      <a:r>
                        <a:rPr lang="en-US" sz="1600" dirty="0" smtClean="0">
                          <a:hlinkClick r:id="rId5"/>
                        </a:rPr>
                        <a:t>FDR</a:t>
                      </a:r>
                      <a:r>
                        <a:rPr lang="en-US" sz="1600" dirty="0" smtClean="0"/>
                        <a:t> IBM</a:t>
                      </a:r>
                      <a:endParaRPr lang="en-US" sz="1600" dirty="0"/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87">
                <a:tc>
                  <a:txBody>
                    <a:bodyPr/>
                    <a:lstStyle/>
                    <a:p>
                      <a:r>
                        <a:rPr lang="en-US" sz="1600"/>
                        <a:t>5</a:t>
                      </a:r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Tianhe-1A</a:t>
                      </a:r>
                      <a:r>
                        <a:rPr lang="en-US" sz="1600" dirty="0"/>
                        <a:t> - </a:t>
                      </a:r>
                      <a:r>
                        <a:rPr lang="en-US" sz="1600" dirty="0">
                          <a:hlinkClick r:id="rId6"/>
                        </a:rPr>
                        <a:t>NUDT YH MPP, Xeon X5670 6C 2.93 GHz, NVIDIA </a:t>
                      </a:r>
                      <a:r>
                        <a:rPr lang="en-US" sz="1600" dirty="0" smtClean="0">
                          <a:hlinkClick r:id="rId6"/>
                        </a:rPr>
                        <a:t>2050</a:t>
                      </a:r>
                      <a:r>
                        <a:rPr lang="en-US" sz="1600" dirty="0" smtClean="0"/>
                        <a:t> NUDT</a:t>
                      </a:r>
                      <a:endParaRPr lang="en-US" sz="1600" dirty="0"/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0264">
                <a:tc>
                  <a:txBody>
                    <a:bodyPr/>
                    <a:lstStyle/>
                    <a:p>
                      <a:r>
                        <a:rPr lang="en-US" sz="1600"/>
                        <a:t>6</a:t>
                      </a:r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Jaguar</a:t>
                      </a:r>
                      <a:r>
                        <a:rPr lang="en-US" sz="1600" dirty="0"/>
                        <a:t> - </a:t>
                      </a:r>
                      <a:r>
                        <a:rPr lang="en-US" sz="1600" dirty="0">
                          <a:hlinkClick r:id="rId7"/>
                        </a:rPr>
                        <a:t>Cray XK6, Opteron 6274 16C 2.200GHz, Cray Gemini interconnect, NVIDIA </a:t>
                      </a:r>
                      <a:r>
                        <a:rPr lang="en-US" sz="1600" dirty="0" smtClean="0">
                          <a:hlinkClick r:id="rId7"/>
                        </a:rPr>
                        <a:t>2090</a:t>
                      </a:r>
                      <a:r>
                        <a:rPr lang="en-US" sz="1600" dirty="0" smtClean="0"/>
                        <a:t> Cray </a:t>
                      </a:r>
                      <a:r>
                        <a:rPr lang="en-US" sz="1600" dirty="0"/>
                        <a:t>Inc.</a:t>
                      </a:r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87">
                <a:tc>
                  <a:txBody>
                    <a:bodyPr/>
                    <a:lstStyle/>
                    <a:p>
                      <a:r>
                        <a:rPr lang="en-US" sz="1600"/>
                        <a:t>7</a:t>
                      </a:r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Fermi</a:t>
                      </a:r>
                      <a:r>
                        <a:rPr lang="en-US" sz="1600" dirty="0"/>
                        <a:t> - </a:t>
                      </a:r>
                      <a:r>
                        <a:rPr lang="en-US" sz="1600" dirty="0" err="1">
                          <a:hlinkClick r:id="rId8"/>
                        </a:rPr>
                        <a:t>BlueGene</a:t>
                      </a:r>
                      <a:r>
                        <a:rPr lang="en-US" sz="1600" dirty="0">
                          <a:hlinkClick r:id="rId8"/>
                        </a:rPr>
                        <a:t>/Q, Power BQC 16C 1.60GHz, </a:t>
                      </a:r>
                      <a:r>
                        <a:rPr lang="en-US" sz="1600" dirty="0" smtClean="0">
                          <a:hlinkClick r:id="rId8"/>
                        </a:rPr>
                        <a:t>Custom</a:t>
                      </a:r>
                      <a:r>
                        <a:rPr lang="en-US" sz="1600" dirty="0" smtClean="0"/>
                        <a:t> IBM</a:t>
                      </a:r>
                      <a:endParaRPr lang="en-US" sz="1600" dirty="0"/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2587">
                <a:tc>
                  <a:txBody>
                    <a:bodyPr/>
                    <a:lstStyle/>
                    <a:p>
                      <a:r>
                        <a:rPr lang="en-US" sz="1600"/>
                        <a:t>8</a:t>
                      </a:r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JuQUEEN</a:t>
                      </a:r>
                      <a:r>
                        <a:rPr lang="en-US" sz="1600" dirty="0"/>
                        <a:t> - </a:t>
                      </a:r>
                      <a:r>
                        <a:rPr lang="en-US" sz="1600" dirty="0" err="1">
                          <a:hlinkClick r:id="rId9"/>
                        </a:rPr>
                        <a:t>BlueGene</a:t>
                      </a:r>
                      <a:r>
                        <a:rPr lang="en-US" sz="1600" dirty="0">
                          <a:hlinkClick r:id="rId9"/>
                        </a:rPr>
                        <a:t>/Q, Power BQC 16C 1.60GHz, </a:t>
                      </a:r>
                      <a:r>
                        <a:rPr lang="en-US" sz="1600" dirty="0" smtClean="0">
                          <a:hlinkClick r:id="rId9"/>
                        </a:rPr>
                        <a:t>Custom</a:t>
                      </a:r>
                      <a:r>
                        <a:rPr lang="en-US" sz="1600" dirty="0" smtClean="0"/>
                        <a:t> IBM</a:t>
                      </a:r>
                      <a:endParaRPr lang="en-US" sz="1600" dirty="0"/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0264">
                <a:tc>
                  <a:txBody>
                    <a:bodyPr/>
                    <a:lstStyle/>
                    <a:p>
                      <a:r>
                        <a:rPr lang="en-US" sz="1600"/>
                        <a:t>9</a:t>
                      </a:r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Curie thin nodes</a:t>
                      </a:r>
                      <a:r>
                        <a:rPr lang="en-US" sz="1600"/>
                        <a:t> - </a:t>
                      </a:r>
                      <a:r>
                        <a:rPr lang="en-US" sz="1600">
                          <a:hlinkClick r:id="rId10"/>
                        </a:rPr>
                        <a:t>Bullx B510, Xeon E5-2680 8C 2.700GHz, Infiniband QDR</a:t>
                      </a:r>
                      <a:r>
                        <a:rPr lang="en-US" sz="1600"/>
                        <a:t/>
                      </a:r>
                      <a:br>
                        <a:rPr lang="en-US" sz="1600"/>
                      </a:br>
                      <a:r>
                        <a:rPr lang="en-US" sz="1600"/>
                        <a:t>Bull</a:t>
                      </a:r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0264">
                <a:tc>
                  <a:txBody>
                    <a:bodyPr/>
                    <a:lstStyle/>
                    <a:p>
                      <a:r>
                        <a:rPr lang="en-US" sz="1600"/>
                        <a:t>10</a:t>
                      </a:r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Nebulae</a:t>
                      </a:r>
                      <a:r>
                        <a:rPr lang="en-US" sz="1600" dirty="0"/>
                        <a:t> - </a:t>
                      </a:r>
                      <a:r>
                        <a:rPr lang="en-US" sz="1600" dirty="0">
                          <a:hlinkClick r:id="rId11"/>
                        </a:rPr>
                        <a:t>Dawning TC3600 Blade System, Xeon X5650 6C 2.66GHz, </a:t>
                      </a:r>
                      <a:r>
                        <a:rPr lang="en-US" sz="1600" dirty="0" err="1">
                          <a:hlinkClick r:id="rId11"/>
                        </a:rPr>
                        <a:t>Infiniband</a:t>
                      </a:r>
                      <a:r>
                        <a:rPr lang="en-US" sz="1600" dirty="0">
                          <a:hlinkClick r:id="rId11"/>
                        </a:rPr>
                        <a:t> QDR, NVIDIA </a:t>
                      </a:r>
                      <a:r>
                        <a:rPr lang="en-US" sz="1600" dirty="0" smtClean="0">
                          <a:hlinkClick r:id="rId11"/>
                        </a:rPr>
                        <a:t>2050</a:t>
                      </a:r>
                      <a:r>
                        <a:rPr lang="en-US" sz="1600" dirty="0" smtClean="0"/>
                        <a:t> Dawning</a:t>
                      </a:r>
                      <a:endParaRPr lang="en-US" sz="1600" dirty="0"/>
                    </a:p>
                  </a:txBody>
                  <a:tcPr marL="33036" marR="33036" marT="16518" marB="16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1600200" y="3581400"/>
            <a:ext cx="6477000" cy="2590800"/>
          </a:xfrm>
          <a:prstGeom prst="wedgeRectCallout">
            <a:avLst>
              <a:gd name="adj1" fmla="val -39091"/>
              <a:gd name="adj2" fmla="val -7687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02547"/>
              </p:ext>
            </p:extLst>
          </p:nvPr>
        </p:nvGraphicFramePr>
        <p:xfrm>
          <a:off x="1981199" y="3860644"/>
          <a:ext cx="5715001" cy="2032312"/>
        </p:xfrm>
        <a:graphic>
          <a:graphicData uri="http://schemas.openxmlformats.org/drawingml/2006/table">
            <a:tbl>
              <a:tblPr/>
              <a:tblGrid>
                <a:gridCol w="1018957"/>
                <a:gridCol w="783813"/>
                <a:gridCol w="1018957"/>
                <a:gridCol w="1077174"/>
                <a:gridCol w="924302"/>
                <a:gridCol w="89179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FFFF00"/>
                          </a:solidFill>
                        </a:rPr>
                        <a:t>List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FFFF00"/>
                          </a:solidFill>
                        </a:rPr>
                        <a:t>Rank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FFFF00"/>
                          </a:solidFill>
                        </a:rPr>
                        <a:t>Total Cores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err="1">
                          <a:solidFill>
                            <a:srgbClr val="FFFF00"/>
                          </a:solidFill>
                        </a:rPr>
                        <a:t>Rmax</a:t>
                      </a:r>
                      <a:r>
                        <a:rPr lang="en-US" sz="1700" b="1" dirty="0">
                          <a:solidFill>
                            <a:srgbClr val="FFFF00"/>
                          </a:solidFill>
                        </a:rPr>
                        <a:t> (</a:t>
                      </a:r>
                      <a:r>
                        <a:rPr lang="en-US" sz="1700" b="1" dirty="0" err="1">
                          <a:solidFill>
                            <a:srgbClr val="FFFF00"/>
                          </a:solidFill>
                        </a:rPr>
                        <a:t>TFlops</a:t>
                      </a:r>
                      <a:r>
                        <a:rPr lang="en-US" sz="1700" b="1" dirty="0">
                          <a:solidFill>
                            <a:srgbClr val="FFFF00"/>
                          </a:solidFill>
                        </a:rPr>
                        <a:t>)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FFFF00"/>
                          </a:solidFill>
                        </a:rPr>
                        <a:t>Rpeak (TFlops)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FFFF00"/>
                          </a:solidFill>
                        </a:rPr>
                        <a:t>Power (kW)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0896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FFFF00"/>
                          </a:solidFill>
                        </a:rPr>
                        <a:t>06/2012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FFFF00"/>
                          </a:solidFill>
                        </a:rPr>
                        <a:t>1572864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FFFF00"/>
                          </a:solidFill>
                        </a:rPr>
                        <a:t>16324.8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FFFF00"/>
                          </a:solidFill>
                        </a:rPr>
                        <a:t>20132.7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FFFF00"/>
                          </a:solidFill>
                        </a:rPr>
                        <a:t>7890.00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4512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FFFF00"/>
                          </a:solidFill>
                        </a:rPr>
                        <a:t>11/2011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FFFF00"/>
                          </a:solidFill>
                        </a:rPr>
                        <a:t>17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FFFF00"/>
                          </a:solidFill>
                        </a:rPr>
                        <a:t>65536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FFFF00"/>
                          </a:solidFill>
                        </a:rPr>
                        <a:t>690.2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FFFF00"/>
                          </a:solidFill>
                        </a:rPr>
                        <a:t>838.9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rgbClr val="FFFF00"/>
                          </a:solidFill>
                        </a:rPr>
                        <a:t>340.50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11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FF3300"/>
                </a:solidFill>
                <a:latin typeface="Estrangelo Edessa" pitchFamily="66" charset="0"/>
                <a:cs typeface="Estrangelo Edessa" pitchFamily="66" charset="0"/>
              </a:rPr>
              <a:t>Performance Evaluation Using Benchmarks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724400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spcBef>
                <a:spcPct val="30000"/>
              </a:spcBef>
            </a:pPr>
            <a:r>
              <a:rPr lang="en-US" sz="2400" smtClean="0">
                <a:latin typeface="Comic Sans MS" pitchFamily="66" charset="0"/>
              </a:rPr>
              <a:t>“For better or worse, benchmarks shape a field”</a:t>
            </a:r>
          </a:p>
          <a:p>
            <a:pPr>
              <a:spcBef>
                <a:spcPct val="30000"/>
              </a:spcBef>
            </a:pPr>
            <a:r>
              <a:rPr lang="en-US" sz="2400" smtClean="0">
                <a:latin typeface="Comic Sans MS" pitchFamily="66" charset="0"/>
              </a:rPr>
              <a:t>Good products created when we have:</a:t>
            </a:r>
          </a:p>
          <a:p>
            <a:pPr lvl="1">
              <a:spcBef>
                <a:spcPct val="30000"/>
              </a:spcBef>
            </a:pPr>
            <a:r>
              <a:rPr lang="en-US" sz="2000" smtClean="0">
                <a:latin typeface="Comic Sans MS" pitchFamily="66" charset="0"/>
              </a:rPr>
              <a:t>Good benchmarks</a:t>
            </a:r>
          </a:p>
          <a:p>
            <a:pPr lvl="1">
              <a:spcBef>
                <a:spcPct val="30000"/>
              </a:spcBef>
            </a:pPr>
            <a:r>
              <a:rPr lang="en-US" sz="2000" smtClean="0">
                <a:latin typeface="Comic Sans MS" pitchFamily="66" charset="0"/>
              </a:rPr>
              <a:t>Good ways to summarize performance</a:t>
            </a:r>
          </a:p>
          <a:p>
            <a:pPr>
              <a:spcBef>
                <a:spcPct val="30000"/>
              </a:spcBef>
            </a:pPr>
            <a:r>
              <a:rPr lang="en-US" sz="2400" smtClean="0">
                <a:latin typeface="Comic Sans MS" pitchFamily="66" charset="0"/>
              </a:rPr>
              <a:t>Given sales depend in big part on performance relative to competition, there is big investment in improving products as reported by performance summary</a:t>
            </a:r>
          </a:p>
          <a:p>
            <a:pPr>
              <a:spcBef>
                <a:spcPct val="30000"/>
              </a:spcBef>
            </a:pPr>
            <a:r>
              <a:rPr lang="en-US" sz="2400" smtClean="0">
                <a:latin typeface="Comic Sans MS" pitchFamily="66" charset="0"/>
              </a:rPr>
              <a:t>If benchmarks inadequate, then choose between improving product for real programs vs. improving product to get more sales;</a:t>
            </a:r>
            <a:br>
              <a:rPr lang="en-US" sz="2400" smtClean="0">
                <a:latin typeface="Comic Sans MS" pitchFamily="66" charset="0"/>
              </a:rPr>
            </a:br>
            <a:r>
              <a:rPr lang="en-US" sz="2400" smtClean="0">
                <a:latin typeface="Comic Sans MS" pitchFamily="66" charset="0"/>
              </a:rPr>
              <a:t>Sales almost always wins!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0163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152400"/>
            <a:ext cx="7767638" cy="6048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Course Description and Goal (cont’d)</a:t>
            </a:r>
            <a:r>
              <a:rPr lang="ar-SA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‏</a:t>
            </a:r>
            <a:endParaRPr lang="en-GB" sz="3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8001000" cy="1524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rgbClr val="FF3300"/>
              </a:buClr>
              <a:buFont typeface="Wingdings" pitchFamily="2" charset="2"/>
              <a:buNone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r>
              <a:rPr lang="en-GB" sz="2400" b="1" i="1" u="sng" dirty="0" smtClean="0">
                <a:solidFill>
                  <a:srgbClr val="FF3300"/>
                </a:solidFill>
              </a:rPr>
              <a:t>Compare to computers and automobiles (cont’d)</a:t>
            </a:r>
          </a:p>
          <a:p>
            <a:pPr marL="858838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"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r>
              <a:rPr lang="en-GB" b="1" i="1" dirty="0" smtClean="0"/>
              <a:t>What would a car be like if they had innovated like a computer?</a:t>
            </a:r>
            <a:endParaRPr lang="en-GB" sz="2000" b="1" i="1" u="sng" dirty="0" smtClean="0">
              <a:solidFill>
                <a:srgbClr val="FF33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rgbClr val="FF3300"/>
              </a:buClr>
              <a:buFont typeface="Wingdings" pitchFamily="2" charset="2"/>
              <a:buNone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endParaRPr lang="en-GB" sz="2400" b="1" i="1" u="sng" dirty="0" smtClean="0">
              <a:solidFill>
                <a:srgbClr val="FF3300"/>
              </a:solidFill>
            </a:endParaRPr>
          </a:p>
        </p:txBody>
      </p:sp>
      <p:graphicFrame>
        <p:nvGraphicFramePr>
          <p:cNvPr id="233534" name="Group 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8544858"/>
              </p:ext>
            </p:extLst>
          </p:nvPr>
        </p:nvGraphicFramePr>
        <p:xfrm>
          <a:off x="1066800" y="2590800"/>
          <a:ext cx="7386638" cy="2305050"/>
        </p:xfrm>
        <a:graphic>
          <a:graphicData uri="http://schemas.openxmlformats.org/drawingml/2006/table">
            <a:tbl>
              <a:tblPr/>
              <a:tblGrid>
                <a:gridCol w="2895600"/>
                <a:gridCol w="1524000"/>
                <a:gridCol w="1600200"/>
                <a:gridCol w="1366838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Capacity (passengers)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Speed </a:t>
                      </a:r>
                    </a:p>
                    <a:p>
                      <a:pPr marL="0" marR="0" lvl="0" indent="0" algn="ctr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(KM/hour)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 good car in the 1960’s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US$5,000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 car in the 2010’s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11C07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had it developed like computers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81920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166666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86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US$0.29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42" name="Rectangle 63"/>
          <p:cNvSpPr>
            <a:spLocks noChangeArrowheads="1"/>
          </p:cNvSpPr>
          <p:nvPr/>
        </p:nvSpPr>
        <p:spPr bwMode="auto">
          <a:xfrm>
            <a:off x="781050" y="5410200"/>
            <a:ext cx="7924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571500" lvl="1" indent="1588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tabLst>
                <a:tab pos="107950" algn="l"/>
                <a:tab pos="557213" algn="l"/>
                <a:tab pos="1006475" algn="l"/>
                <a:tab pos="1455738" algn="l"/>
                <a:tab pos="1905000" algn="l"/>
                <a:tab pos="2354263" algn="l"/>
                <a:tab pos="2803525" algn="l"/>
                <a:tab pos="3252788" algn="l"/>
                <a:tab pos="3702050" algn="l"/>
                <a:tab pos="4151313" algn="l"/>
                <a:tab pos="4600575" algn="l"/>
                <a:tab pos="5049838" algn="l"/>
                <a:tab pos="5499100" algn="l"/>
                <a:tab pos="5948363" algn="l"/>
                <a:tab pos="6397625" algn="l"/>
                <a:tab pos="6846888" algn="l"/>
                <a:tab pos="7296150" algn="l"/>
                <a:tab pos="7745413" algn="l"/>
                <a:tab pos="8194675" algn="l"/>
                <a:tab pos="8643938" algn="l"/>
              </a:tabLst>
            </a:pPr>
            <a:r>
              <a:rPr lang="en-GB" sz="2000" b="1" i="1" dirty="0">
                <a:solidFill>
                  <a:srgbClr val="000000"/>
                </a:solidFill>
              </a:rPr>
              <a:t>This class tells you how computer scientists and engineers created such a technological miracle!</a:t>
            </a:r>
            <a:endParaRPr lang="en-GB" sz="2400" b="1" i="1" u="sng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31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762000"/>
          </a:xfrm>
          <a:noFill/>
          <a:extLst/>
        </p:spPr>
        <p:txBody>
          <a:bodyPr lIns="92075" tIns="46038" rIns="92075" bIns="46038">
            <a:normAutofit fontScale="90000"/>
          </a:bodyPr>
          <a:lstStyle/>
          <a:p>
            <a:pPr>
              <a:defRPr/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ea typeface="Gulim" pitchFamily="34" charset="-127"/>
                <a:cs typeface="Estrangelo Edessa" pitchFamily="66" charset="0"/>
              </a:rPr>
              <a:t>How to Summarize Performance</a:t>
            </a:r>
          </a:p>
        </p:txBody>
      </p:sp>
      <p:grpSp>
        <p:nvGrpSpPr>
          <p:cNvPr id="339971" name="Group 3"/>
          <p:cNvGrpSpPr>
            <a:grpSpLocks/>
          </p:cNvGrpSpPr>
          <p:nvPr/>
        </p:nvGrpSpPr>
        <p:grpSpPr bwMode="auto">
          <a:xfrm>
            <a:off x="1219200" y="1676400"/>
            <a:ext cx="6211888" cy="4135438"/>
            <a:chOff x="2304" y="1928"/>
            <a:chExt cx="3236" cy="2066"/>
          </a:xfrm>
        </p:grpSpPr>
        <p:sp>
          <p:nvSpPr>
            <p:cNvPr id="93188" name="Line 4"/>
            <p:cNvSpPr>
              <a:spLocks noChangeShapeType="1"/>
            </p:cNvSpPr>
            <p:nvPr/>
          </p:nvSpPr>
          <p:spPr bwMode="auto">
            <a:xfrm>
              <a:off x="2751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89" name="Line 5"/>
            <p:cNvSpPr>
              <a:spLocks noChangeShapeType="1"/>
            </p:cNvSpPr>
            <p:nvPr/>
          </p:nvSpPr>
          <p:spPr bwMode="auto">
            <a:xfrm>
              <a:off x="2799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0" name="Line 6"/>
            <p:cNvSpPr>
              <a:spLocks noChangeShapeType="1"/>
            </p:cNvSpPr>
            <p:nvPr/>
          </p:nvSpPr>
          <p:spPr bwMode="auto">
            <a:xfrm>
              <a:off x="2847" y="3174"/>
              <a:ext cx="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1" name="Line 7"/>
            <p:cNvSpPr>
              <a:spLocks noChangeShapeType="1"/>
            </p:cNvSpPr>
            <p:nvPr/>
          </p:nvSpPr>
          <p:spPr bwMode="auto">
            <a:xfrm>
              <a:off x="2894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2" name="Line 8"/>
            <p:cNvSpPr>
              <a:spLocks noChangeShapeType="1"/>
            </p:cNvSpPr>
            <p:nvPr/>
          </p:nvSpPr>
          <p:spPr bwMode="auto">
            <a:xfrm>
              <a:off x="2942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3" name="Line 9"/>
            <p:cNvSpPr>
              <a:spLocks noChangeShapeType="1"/>
            </p:cNvSpPr>
            <p:nvPr/>
          </p:nvSpPr>
          <p:spPr bwMode="auto">
            <a:xfrm>
              <a:off x="2990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4" name="Line 10"/>
            <p:cNvSpPr>
              <a:spLocks noChangeShapeType="1"/>
            </p:cNvSpPr>
            <p:nvPr/>
          </p:nvSpPr>
          <p:spPr bwMode="auto">
            <a:xfrm>
              <a:off x="3038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5" name="Line 11"/>
            <p:cNvSpPr>
              <a:spLocks noChangeShapeType="1"/>
            </p:cNvSpPr>
            <p:nvPr/>
          </p:nvSpPr>
          <p:spPr bwMode="auto">
            <a:xfrm>
              <a:off x="3086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>
              <a:off x="3134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3182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>
              <a:off x="3230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9" name="Line 15"/>
            <p:cNvSpPr>
              <a:spLocks noChangeShapeType="1"/>
            </p:cNvSpPr>
            <p:nvPr/>
          </p:nvSpPr>
          <p:spPr bwMode="auto">
            <a:xfrm>
              <a:off x="3278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0" name="Line 16"/>
            <p:cNvSpPr>
              <a:spLocks noChangeShapeType="1"/>
            </p:cNvSpPr>
            <p:nvPr/>
          </p:nvSpPr>
          <p:spPr bwMode="auto">
            <a:xfrm>
              <a:off x="3325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1" name="Line 17"/>
            <p:cNvSpPr>
              <a:spLocks noChangeShapeType="1"/>
            </p:cNvSpPr>
            <p:nvPr/>
          </p:nvSpPr>
          <p:spPr bwMode="auto">
            <a:xfrm>
              <a:off x="3373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Line 18"/>
            <p:cNvSpPr>
              <a:spLocks noChangeShapeType="1"/>
            </p:cNvSpPr>
            <p:nvPr/>
          </p:nvSpPr>
          <p:spPr bwMode="auto">
            <a:xfrm>
              <a:off x="3421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3" name="Line 19"/>
            <p:cNvSpPr>
              <a:spLocks noChangeShapeType="1"/>
            </p:cNvSpPr>
            <p:nvPr/>
          </p:nvSpPr>
          <p:spPr bwMode="auto">
            <a:xfrm>
              <a:off x="3469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4" name="Line 20"/>
            <p:cNvSpPr>
              <a:spLocks noChangeShapeType="1"/>
            </p:cNvSpPr>
            <p:nvPr/>
          </p:nvSpPr>
          <p:spPr bwMode="auto">
            <a:xfrm>
              <a:off x="3517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5" name="Line 21"/>
            <p:cNvSpPr>
              <a:spLocks noChangeShapeType="1"/>
            </p:cNvSpPr>
            <p:nvPr/>
          </p:nvSpPr>
          <p:spPr bwMode="auto">
            <a:xfrm>
              <a:off x="3565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>
              <a:off x="3613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7" name="Line 23"/>
            <p:cNvSpPr>
              <a:spLocks noChangeShapeType="1"/>
            </p:cNvSpPr>
            <p:nvPr/>
          </p:nvSpPr>
          <p:spPr bwMode="auto">
            <a:xfrm>
              <a:off x="3661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8" name="Line 24"/>
            <p:cNvSpPr>
              <a:spLocks noChangeShapeType="1"/>
            </p:cNvSpPr>
            <p:nvPr/>
          </p:nvSpPr>
          <p:spPr bwMode="auto">
            <a:xfrm>
              <a:off x="3709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9" name="Line 25"/>
            <p:cNvSpPr>
              <a:spLocks noChangeShapeType="1"/>
            </p:cNvSpPr>
            <p:nvPr/>
          </p:nvSpPr>
          <p:spPr bwMode="auto">
            <a:xfrm>
              <a:off x="3756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0" name="Line 26"/>
            <p:cNvSpPr>
              <a:spLocks noChangeShapeType="1"/>
            </p:cNvSpPr>
            <p:nvPr/>
          </p:nvSpPr>
          <p:spPr bwMode="auto">
            <a:xfrm>
              <a:off x="3804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1" name="Line 27"/>
            <p:cNvSpPr>
              <a:spLocks noChangeShapeType="1"/>
            </p:cNvSpPr>
            <p:nvPr/>
          </p:nvSpPr>
          <p:spPr bwMode="auto">
            <a:xfrm>
              <a:off x="3852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2" name="Line 28"/>
            <p:cNvSpPr>
              <a:spLocks noChangeShapeType="1"/>
            </p:cNvSpPr>
            <p:nvPr/>
          </p:nvSpPr>
          <p:spPr bwMode="auto">
            <a:xfrm>
              <a:off x="3900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>
              <a:off x="3948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>
              <a:off x="3996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>
              <a:off x="4044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6" name="Line 32"/>
            <p:cNvSpPr>
              <a:spLocks noChangeShapeType="1"/>
            </p:cNvSpPr>
            <p:nvPr/>
          </p:nvSpPr>
          <p:spPr bwMode="auto">
            <a:xfrm>
              <a:off x="4092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7" name="Line 33"/>
            <p:cNvSpPr>
              <a:spLocks noChangeShapeType="1"/>
            </p:cNvSpPr>
            <p:nvPr/>
          </p:nvSpPr>
          <p:spPr bwMode="auto">
            <a:xfrm>
              <a:off x="4140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8" name="Line 34"/>
            <p:cNvSpPr>
              <a:spLocks noChangeShapeType="1"/>
            </p:cNvSpPr>
            <p:nvPr/>
          </p:nvSpPr>
          <p:spPr bwMode="auto">
            <a:xfrm>
              <a:off x="4188" y="3174"/>
              <a:ext cx="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9" name="Line 35"/>
            <p:cNvSpPr>
              <a:spLocks noChangeShapeType="1"/>
            </p:cNvSpPr>
            <p:nvPr/>
          </p:nvSpPr>
          <p:spPr bwMode="auto">
            <a:xfrm>
              <a:off x="4235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>
              <a:off x="4283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>
              <a:off x="4331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2" name="Line 38"/>
            <p:cNvSpPr>
              <a:spLocks noChangeShapeType="1"/>
            </p:cNvSpPr>
            <p:nvPr/>
          </p:nvSpPr>
          <p:spPr bwMode="auto">
            <a:xfrm>
              <a:off x="4379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3" name="Line 39"/>
            <p:cNvSpPr>
              <a:spLocks noChangeShapeType="1"/>
            </p:cNvSpPr>
            <p:nvPr/>
          </p:nvSpPr>
          <p:spPr bwMode="auto">
            <a:xfrm>
              <a:off x="4427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4" name="Line 40"/>
            <p:cNvSpPr>
              <a:spLocks noChangeShapeType="1"/>
            </p:cNvSpPr>
            <p:nvPr/>
          </p:nvSpPr>
          <p:spPr bwMode="auto">
            <a:xfrm>
              <a:off x="4475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5" name="Line 41"/>
            <p:cNvSpPr>
              <a:spLocks noChangeShapeType="1"/>
            </p:cNvSpPr>
            <p:nvPr/>
          </p:nvSpPr>
          <p:spPr bwMode="auto">
            <a:xfrm>
              <a:off x="4523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6" name="Line 42"/>
            <p:cNvSpPr>
              <a:spLocks noChangeShapeType="1"/>
            </p:cNvSpPr>
            <p:nvPr/>
          </p:nvSpPr>
          <p:spPr bwMode="auto">
            <a:xfrm>
              <a:off x="4571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7" name="Line 43"/>
            <p:cNvSpPr>
              <a:spLocks noChangeShapeType="1"/>
            </p:cNvSpPr>
            <p:nvPr/>
          </p:nvSpPr>
          <p:spPr bwMode="auto">
            <a:xfrm>
              <a:off x="4619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8" name="Line 44"/>
            <p:cNvSpPr>
              <a:spLocks noChangeShapeType="1"/>
            </p:cNvSpPr>
            <p:nvPr/>
          </p:nvSpPr>
          <p:spPr bwMode="auto">
            <a:xfrm>
              <a:off x="4666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9" name="Line 45"/>
            <p:cNvSpPr>
              <a:spLocks noChangeShapeType="1"/>
            </p:cNvSpPr>
            <p:nvPr/>
          </p:nvSpPr>
          <p:spPr bwMode="auto">
            <a:xfrm>
              <a:off x="4714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0" name="Line 46"/>
            <p:cNvSpPr>
              <a:spLocks noChangeShapeType="1"/>
            </p:cNvSpPr>
            <p:nvPr/>
          </p:nvSpPr>
          <p:spPr bwMode="auto">
            <a:xfrm>
              <a:off x="4762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1" name="Line 47"/>
            <p:cNvSpPr>
              <a:spLocks noChangeShapeType="1"/>
            </p:cNvSpPr>
            <p:nvPr/>
          </p:nvSpPr>
          <p:spPr bwMode="auto">
            <a:xfrm>
              <a:off x="4810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2" name="Line 48"/>
            <p:cNvSpPr>
              <a:spLocks noChangeShapeType="1"/>
            </p:cNvSpPr>
            <p:nvPr/>
          </p:nvSpPr>
          <p:spPr bwMode="auto">
            <a:xfrm>
              <a:off x="4858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3" name="Line 49"/>
            <p:cNvSpPr>
              <a:spLocks noChangeShapeType="1"/>
            </p:cNvSpPr>
            <p:nvPr/>
          </p:nvSpPr>
          <p:spPr bwMode="auto">
            <a:xfrm>
              <a:off x="4906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4" name="Line 50"/>
            <p:cNvSpPr>
              <a:spLocks noChangeShapeType="1"/>
            </p:cNvSpPr>
            <p:nvPr/>
          </p:nvSpPr>
          <p:spPr bwMode="auto">
            <a:xfrm>
              <a:off x="4954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5" name="Line 51"/>
            <p:cNvSpPr>
              <a:spLocks noChangeShapeType="1"/>
            </p:cNvSpPr>
            <p:nvPr/>
          </p:nvSpPr>
          <p:spPr bwMode="auto">
            <a:xfrm>
              <a:off x="5002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6" name="Line 52"/>
            <p:cNvSpPr>
              <a:spLocks noChangeShapeType="1"/>
            </p:cNvSpPr>
            <p:nvPr/>
          </p:nvSpPr>
          <p:spPr bwMode="auto">
            <a:xfrm>
              <a:off x="5050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7" name="Line 53"/>
            <p:cNvSpPr>
              <a:spLocks noChangeShapeType="1"/>
            </p:cNvSpPr>
            <p:nvPr/>
          </p:nvSpPr>
          <p:spPr bwMode="auto">
            <a:xfrm>
              <a:off x="5097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8" name="Line 54"/>
            <p:cNvSpPr>
              <a:spLocks noChangeShapeType="1"/>
            </p:cNvSpPr>
            <p:nvPr/>
          </p:nvSpPr>
          <p:spPr bwMode="auto">
            <a:xfrm>
              <a:off x="5145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9" name="Line 55"/>
            <p:cNvSpPr>
              <a:spLocks noChangeShapeType="1"/>
            </p:cNvSpPr>
            <p:nvPr/>
          </p:nvSpPr>
          <p:spPr bwMode="auto">
            <a:xfrm>
              <a:off x="5193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0" name="Line 56"/>
            <p:cNvSpPr>
              <a:spLocks noChangeShapeType="1"/>
            </p:cNvSpPr>
            <p:nvPr/>
          </p:nvSpPr>
          <p:spPr bwMode="auto">
            <a:xfrm>
              <a:off x="5241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1" name="Line 57"/>
            <p:cNvSpPr>
              <a:spLocks noChangeShapeType="1"/>
            </p:cNvSpPr>
            <p:nvPr/>
          </p:nvSpPr>
          <p:spPr bwMode="auto">
            <a:xfrm>
              <a:off x="5289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2" name="Line 58"/>
            <p:cNvSpPr>
              <a:spLocks noChangeShapeType="1"/>
            </p:cNvSpPr>
            <p:nvPr/>
          </p:nvSpPr>
          <p:spPr bwMode="auto">
            <a:xfrm>
              <a:off x="5337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3" name="Line 59"/>
            <p:cNvSpPr>
              <a:spLocks noChangeShapeType="1"/>
            </p:cNvSpPr>
            <p:nvPr/>
          </p:nvSpPr>
          <p:spPr bwMode="auto">
            <a:xfrm>
              <a:off x="5385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4" name="Line 60"/>
            <p:cNvSpPr>
              <a:spLocks noChangeShapeType="1"/>
            </p:cNvSpPr>
            <p:nvPr/>
          </p:nvSpPr>
          <p:spPr bwMode="auto">
            <a:xfrm>
              <a:off x="5433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5" name="Line 61"/>
            <p:cNvSpPr>
              <a:spLocks noChangeShapeType="1"/>
            </p:cNvSpPr>
            <p:nvPr/>
          </p:nvSpPr>
          <p:spPr bwMode="auto">
            <a:xfrm>
              <a:off x="5481" y="31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6" name="Line 62"/>
            <p:cNvSpPr>
              <a:spLocks noChangeShapeType="1"/>
            </p:cNvSpPr>
            <p:nvPr/>
          </p:nvSpPr>
          <p:spPr bwMode="auto">
            <a:xfrm>
              <a:off x="2751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7" name="Line 63"/>
            <p:cNvSpPr>
              <a:spLocks noChangeShapeType="1"/>
            </p:cNvSpPr>
            <p:nvPr/>
          </p:nvSpPr>
          <p:spPr bwMode="auto">
            <a:xfrm>
              <a:off x="2799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8" name="Line 64"/>
            <p:cNvSpPr>
              <a:spLocks noChangeShapeType="1"/>
            </p:cNvSpPr>
            <p:nvPr/>
          </p:nvSpPr>
          <p:spPr bwMode="auto">
            <a:xfrm>
              <a:off x="2847" y="3005"/>
              <a:ext cx="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9" name="Line 65"/>
            <p:cNvSpPr>
              <a:spLocks noChangeShapeType="1"/>
            </p:cNvSpPr>
            <p:nvPr/>
          </p:nvSpPr>
          <p:spPr bwMode="auto">
            <a:xfrm>
              <a:off x="2894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0" name="Line 66"/>
            <p:cNvSpPr>
              <a:spLocks noChangeShapeType="1"/>
            </p:cNvSpPr>
            <p:nvPr/>
          </p:nvSpPr>
          <p:spPr bwMode="auto">
            <a:xfrm>
              <a:off x="2942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1" name="Line 67"/>
            <p:cNvSpPr>
              <a:spLocks noChangeShapeType="1"/>
            </p:cNvSpPr>
            <p:nvPr/>
          </p:nvSpPr>
          <p:spPr bwMode="auto">
            <a:xfrm>
              <a:off x="2990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2" name="Line 68"/>
            <p:cNvSpPr>
              <a:spLocks noChangeShapeType="1"/>
            </p:cNvSpPr>
            <p:nvPr/>
          </p:nvSpPr>
          <p:spPr bwMode="auto">
            <a:xfrm>
              <a:off x="3038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3" name="Line 69"/>
            <p:cNvSpPr>
              <a:spLocks noChangeShapeType="1"/>
            </p:cNvSpPr>
            <p:nvPr/>
          </p:nvSpPr>
          <p:spPr bwMode="auto">
            <a:xfrm>
              <a:off x="3086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4" name="Line 70"/>
            <p:cNvSpPr>
              <a:spLocks noChangeShapeType="1"/>
            </p:cNvSpPr>
            <p:nvPr/>
          </p:nvSpPr>
          <p:spPr bwMode="auto">
            <a:xfrm>
              <a:off x="3134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5" name="Line 71"/>
            <p:cNvSpPr>
              <a:spLocks noChangeShapeType="1"/>
            </p:cNvSpPr>
            <p:nvPr/>
          </p:nvSpPr>
          <p:spPr bwMode="auto">
            <a:xfrm>
              <a:off x="3182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6" name="Line 72"/>
            <p:cNvSpPr>
              <a:spLocks noChangeShapeType="1"/>
            </p:cNvSpPr>
            <p:nvPr/>
          </p:nvSpPr>
          <p:spPr bwMode="auto">
            <a:xfrm>
              <a:off x="3230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7" name="Line 73"/>
            <p:cNvSpPr>
              <a:spLocks noChangeShapeType="1"/>
            </p:cNvSpPr>
            <p:nvPr/>
          </p:nvSpPr>
          <p:spPr bwMode="auto">
            <a:xfrm>
              <a:off x="3278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8" name="Line 74"/>
            <p:cNvSpPr>
              <a:spLocks noChangeShapeType="1"/>
            </p:cNvSpPr>
            <p:nvPr/>
          </p:nvSpPr>
          <p:spPr bwMode="auto">
            <a:xfrm>
              <a:off x="3325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9" name="Line 75"/>
            <p:cNvSpPr>
              <a:spLocks noChangeShapeType="1"/>
            </p:cNvSpPr>
            <p:nvPr/>
          </p:nvSpPr>
          <p:spPr bwMode="auto">
            <a:xfrm>
              <a:off x="3373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0" name="Line 76"/>
            <p:cNvSpPr>
              <a:spLocks noChangeShapeType="1"/>
            </p:cNvSpPr>
            <p:nvPr/>
          </p:nvSpPr>
          <p:spPr bwMode="auto">
            <a:xfrm>
              <a:off x="3421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1" name="Line 77"/>
            <p:cNvSpPr>
              <a:spLocks noChangeShapeType="1"/>
            </p:cNvSpPr>
            <p:nvPr/>
          </p:nvSpPr>
          <p:spPr bwMode="auto">
            <a:xfrm>
              <a:off x="3469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2" name="Line 78"/>
            <p:cNvSpPr>
              <a:spLocks noChangeShapeType="1"/>
            </p:cNvSpPr>
            <p:nvPr/>
          </p:nvSpPr>
          <p:spPr bwMode="auto">
            <a:xfrm>
              <a:off x="3517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3" name="Line 79"/>
            <p:cNvSpPr>
              <a:spLocks noChangeShapeType="1"/>
            </p:cNvSpPr>
            <p:nvPr/>
          </p:nvSpPr>
          <p:spPr bwMode="auto">
            <a:xfrm>
              <a:off x="3565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4" name="Line 80"/>
            <p:cNvSpPr>
              <a:spLocks noChangeShapeType="1"/>
            </p:cNvSpPr>
            <p:nvPr/>
          </p:nvSpPr>
          <p:spPr bwMode="auto">
            <a:xfrm>
              <a:off x="3613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5" name="Line 81"/>
            <p:cNvSpPr>
              <a:spLocks noChangeShapeType="1"/>
            </p:cNvSpPr>
            <p:nvPr/>
          </p:nvSpPr>
          <p:spPr bwMode="auto">
            <a:xfrm>
              <a:off x="3661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6" name="Line 82"/>
            <p:cNvSpPr>
              <a:spLocks noChangeShapeType="1"/>
            </p:cNvSpPr>
            <p:nvPr/>
          </p:nvSpPr>
          <p:spPr bwMode="auto">
            <a:xfrm>
              <a:off x="3709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7" name="Line 83"/>
            <p:cNvSpPr>
              <a:spLocks noChangeShapeType="1"/>
            </p:cNvSpPr>
            <p:nvPr/>
          </p:nvSpPr>
          <p:spPr bwMode="auto">
            <a:xfrm>
              <a:off x="3756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8" name="Line 84"/>
            <p:cNvSpPr>
              <a:spLocks noChangeShapeType="1"/>
            </p:cNvSpPr>
            <p:nvPr/>
          </p:nvSpPr>
          <p:spPr bwMode="auto">
            <a:xfrm>
              <a:off x="3804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9" name="Line 85"/>
            <p:cNvSpPr>
              <a:spLocks noChangeShapeType="1"/>
            </p:cNvSpPr>
            <p:nvPr/>
          </p:nvSpPr>
          <p:spPr bwMode="auto">
            <a:xfrm>
              <a:off x="3852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0" name="Line 86"/>
            <p:cNvSpPr>
              <a:spLocks noChangeShapeType="1"/>
            </p:cNvSpPr>
            <p:nvPr/>
          </p:nvSpPr>
          <p:spPr bwMode="auto">
            <a:xfrm>
              <a:off x="3900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1" name="Line 87"/>
            <p:cNvSpPr>
              <a:spLocks noChangeShapeType="1"/>
            </p:cNvSpPr>
            <p:nvPr/>
          </p:nvSpPr>
          <p:spPr bwMode="auto">
            <a:xfrm>
              <a:off x="3948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2" name="Line 88"/>
            <p:cNvSpPr>
              <a:spLocks noChangeShapeType="1"/>
            </p:cNvSpPr>
            <p:nvPr/>
          </p:nvSpPr>
          <p:spPr bwMode="auto">
            <a:xfrm>
              <a:off x="3996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3" name="Line 89"/>
            <p:cNvSpPr>
              <a:spLocks noChangeShapeType="1"/>
            </p:cNvSpPr>
            <p:nvPr/>
          </p:nvSpPr>
          <p:spPr bwMode="auto">
            <a:xfrm>
              <a:off x="4044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4" name="Line 90"/>
            <p:cNvSpPr>
              <a:spLocks noChangeShapeType="1"/>
            </p:cNvSpPr>
            <p:nvPr/>
          </p:nvSpPr>
          <p:spPr bwMode="auto">
            <a:xfrm>
              <a:off x="4092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5" name="Line 91"/>
            <p:cNvSpPr>
              <a:spLocks noChangeShapeType="1"/>
            </p:cNvSpPr>
            <p:nvPr/>
          </p:nvSpPr>
          <p:spPr bwMode="auto">
            <a:xfrm>
              <a:off x="4140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6" name="Line 92"/>
            <p:cNvSpPr>
              <a:spLocks noChangeShapeType="1"/>
            </p:cNvSpPr>
            <p:nvPr/>
          </p:nvSpPr>
          <p:spPr bwMode="auto">
            <a:xfrm>
              <a:off x="4188" y="3005"/>
              <a:ext cx="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7" name="Line 93"/>
            <p:cNvSpPr>
              <a:spLocks noChangeShapeType="1"/>
            </p:cNvSpPr>
            <p:nvPr/>
          </p:nvSpPr>
          <p:spPr bwMode="auto">
            <a:xfrm>
              <a:off x="4235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8" name="Line 94"/>
            <p:cNvSpPr>
              <a:spLocks noChangeShapeType="1"/>
            </p:cNvSpPr>
            <p:nvPr/>
          </p:nvSpPr>
          <p:spPr bwMode="auto">
            <a:xfrm>
              <a:off x="4283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9" name="Line 95"/>
            <p:cNvSpPr>
              <a:spLocks noChangeShapeType="1"/>
            </p:cNvSpPr>
            <p:nvPr/>
          </p:nvSpPr>
          <p:spPr bwMode="auto">
            <a:xfrm>
              <a:off x="4331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0" name="Line 96"/>
            <p:cNvSpPr>
              <a:spLocks noChangeShapeType="1"/>
            </p:cNvSpPr>
            <p:nvPr/>
          </p:nvSpPr>
          <p:spPr bwMode="auto">
            <a:xfrm>
              <a:off x="4379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1" name="Line 97"/>
            <p:cNvSpPr>
              <a:spLocks noChangeShapeType="1"/>
            </p:cNvSpPr>
            <p:nvPr/>
          </p:nvSpPr>
          <p:spPr bwMode="auto">
            <a:xfrm>
              <a:off x="4427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2" name="Line 98"/>
            <p:cNvSpPr>
              <a:spLocks noChangeShapeType="1"/>
            </p:cNvSpPr>
            <p:nvPr/>
          </p:nvSpPr>
          <p:spPr bwMode="auto">
            <a:xfrm>
              <a:off x="4475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3" name="Line 99"/>
            <p:cNvSpPr>
              <a:spLocks noChangeShapeType="1"/>
            </p:cNvSpPr>
            <p:nvPr/>
          </p:nvSpPr>
          <p:spPr bwMode="auto">
            <a:xfrm>
              <a:off x="4523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4" name="Line 100"/>
            <p:cNvSpPr>
              <a:spLocks noChangeShapeType="1"/>
            </p:cNvSpPr>
            <p:nvPr/>
          </p:nvSpPr>
          <p:spPr bwMode="auto">
            <a:xfrm>
              <a:off x="4571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5" name="Line 101"/>
            <p:cNvSpPr>
              <a:spLocks noChangeShapeType="1"/>
            </p:cNvSpPr>
            <p:nvPr/>
          </p:nvSpPr>
          <p:spPr bwMode="auto">
            <a:xfrm>
              <a:off x="4619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6" name="Line 102"/>
            <p:cNvSpPr>
              <a:spLocks noChangeShapeType="1"/>
            </p:cNvSpPr>
            <p:nvPr/>
          </p:nvSpPr>
          <p:spPr bwMode="auto">
            <a:xfrm>
              <a:off x="4666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7" name="Line 103"/>
            <p:cNvSpPr>
              <a:spLocks noChangeShapeType="1"/>
            </p:cNvSpPr>
            <p:nvPr/>
          </p:nvSpPr>
          <p:spPr bwMode="auto">
            <a:xfrm>
              <a:off x="4714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8" name="Line 104"/>
            <p:cNvSpPr>
              <a:spLocks noChangeShapeType="1"/>
            </p:cNvSpPr>
            <p:nvPr/>
          </p:nvSpPr>
          <p:spPr bwMode="auto">
            <a:xfrm>
              <a:off x="4762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9" name="Line 105"/>
            <p:cNvSpPr>
              <a:spLocks noChangeShapeType="1"/>
            </p:cNvSpPr>
            <p:nvPr/>
          </p:nvSpPr>
          <p:spPr bwMode="auto">
            <a:xfrm>
              <a:off x="4810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0" name="Line 106"/>
            <p:cNvSpPr>
              <a:spLocks noChangeShapeType="1"/>
            </p:cNvSpPr>
            <p:nvPr/>
          </p:nvSpPr>
          <p:spPr bwMode="auto">
            <a:xfrm>
              <a:off x="4858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1" name="Line 107"/>
            <p:cNvSpPr>
              <a:spLocks noChangeShapeType="1"/>
            </p:cNvSpPr>
            <p:nvPr/>
          </p:nvSpPr>
          <p:spPr bwMode="auto">
            <a:xfrm>
              <a:off x="4906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2" name="Line 108"/>
            <p:cNvSpPr>
              <a:spLocks noChangeShapeType="1"/>
            </p:cNvSpPr>
            <p:nvPr/>
          </p:nvSpPr>
          <p:spPr bwMode="auto">
            <a:xfrm>
              <a:off x="4954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3" name="Line 109"/>
            <p:cNvSpPr>
              <a:spLocks noChangeShapeType="1"/>
            </p:cNvSpPr>
            <p:nvPr/>
          </p:nvSpPr>
          <p:spPr bwMode="auto">
            <a:xfrm>
              <a:off x="5002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4" name="Line 110"/>
            <p:cNvSpPr>
              <a:spLocks noChangeShapeType="1"/>
            </p:cNvSpPr>
            <p:nvPr/>
          </p:nvSpPr>
          <p:spPr bwMode="auto">
            <a:xfrm>
              <a:off x="5050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5" name="Line 111"/>
            <p:cNvSpPr>
              <a:spLocks noChangeShapeType="1"/>
            </p:cNvSpPr>
            <p:nvPr/>
          </p:nvSpPr>
          <p:spPr bwMode="auto">
            <a:xfrm>
              <a:off x="5097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6" name="Line 112"/>
            <p:cNvSpPr>
              <a:spLocks noChangeShapeType="1"/>
            </p:cNvSpPr>
            <p:nvPr/>
          </p:nvSpPr>
          <p:spPr bwMode="auto">
            <a:xfrm>
              <a:off x="5145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7" name="Line 113"/>
            <p:cNvSpPr>
              <a:spLocks noChangeShapeType="1"/>
            </p:cNvSpPr>
            <p:nvPr/>
          </p:nvSpPr>
          <p:spPr bwMode="auto">
            <a:xfrm>
              <a:off x="5193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8" name="Line 114"/>
            <p:cNvSpPr>
              <a:spLocks noChangeShapeType="1"/>
            </p:cNvSpPr>
            <p:nvPr/>
          </p:nvSpPr>
          <p:spPr bwMode="auto">
            <a:xfrm>
              <a:off x="5241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9" name="Line 115"/>
            <p:cNvSpPr>
              <a:spLocks noChangeShapeType="1"/>
            </p:cNvSpPr>
            <p:nvPr/>
          </p:nvSpPr>
          <p:spPr bwMode="auto">
            <a:xfrm>
              <a:off x="5289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0" name="Line 116"/>
            <p:cNvSpPr>
              <a:spLocks noChangeShapeType="1"/>
            </p:cNvSpPr>
            <p:nvPr/>
          </p:nvSpPr>
          <p:spPr bwMode="auto">
            <a:xfrm>
              <a:off x="5337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1" name="Line 117"/>
            <p:cNvSpPr>
              <a:spLocks noChangeShapeType="1"/>
            </p:cNvSpPr>
            <p:nvPr/>
          </p:nvSpPr>
          <p:spPr bwMode="auto">
            <a:xfrm>
              <a:off x="5385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2" name="Line 118"/>
            <p:cNvSpPr>
              <a:spLocks noChangeShapeType="1"/>
            </p:cNvSpPr>
            <p:nvPr/>
          </p:nvSpPr>
          <p:spPr bwMode="auto">
            <a:xfrm>
              <a:off x="5433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3" name="Line 119"/>
            <p:cNvSpPr>
              <a:spLocks noChangeShapeType="1"/>
            </p:cNvSpPr>
            <p:nvPr/>
          </p:nvSpPr>
          <p:spPr bwMode="auto">
            <a:xfrm>
              <a:off x="5481" y="3005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4" name="Line 120"/>
            <p:cNvSpPr>
              <a:spLocks noChangeShapeType="1"/>
            </p:cNvSpPr>
            <p:nvPr/>
          </p:nvSpPr>
          <p:spPr bwMode="auto">
            <a:xfrm>
              <a:off x="2751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5" name="Line 121"/>
            <p:cNvSpPr>
              <a:spLocks noChangeShapeType="1"/>
            </p:cNvSpPr>
            <p:nvPr/>
          </p:nvSpPr>
          <p:spPr bwMode="auto">
            <a:xfrm>
              <a:off x="2799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6" name="Line 122"/>
            <p:cNvSpPr>
              <a:spLocks noChangeShapeType="1"/>
            </p:cNvSpPr>
            <p:nvPr/>
          </p:nvSpPr>
          <p:spPr bwMode="auto">
            <a:xfrm>
              <a:off x="2847" y="2828"/>
              <a:ext cx="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7" name="Line 123"/>
            <p:cNvSpPr>
              <a:spLocks noChangeShapeType="1"/>
            </p:cNvSpPr>
            <p:nvPr/>
          </p:nvSpPr>
          <p:spPr bwMode="auto">
            <a:xfrm>
              <a:off x="2894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8" name="Line 124"/>
            <p:cNvSpPr>
              <a:spLocks noChangeShapeType="1"/>
            </p:cNvSpPr>
            <p:nvPr/>
          </p:nvSpPr>
          <p:spPr bwMode="auto">
            <a:xfrm>
              <a:off x="2942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9" name="Line 125"/>
            <p:cNvSpPr>
              <a:spLocks noChangeShapeType="1"/>
            </p:cNvSpPr>
            <p:nvPr/>
          </p:nvSpPr>
          <p:spPr bwMode="auto">
            <a:xfrm>
              <a:off x="2990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0" name="Line 126"/>
            <p:cNvSpPr>
              <a:spLocks noChangeShapeType="1"/>
            </p:cNvSpPr>
            <p:nvPr/>
          </p:nvSpPr>
          <p:spPr bwMode="auto">
            <a:xfrm>
              <a:off x="3038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1" name="Line 127"/>
            <p:cNvSpPr>
              <a:spLocks noChangeShapeType="1"/>
            </p:cNvSpPr>
            <p:nvPr/>
          </p:nvSpPr>
          <p:spPr bwMode="auto">
            <a:xfrm>
              <a:off x="3086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2" name="Line 128"/>
            <p:cNvSpPr>
              <a:spLocks noChangeShapeType="1"/>
            </p:cNvSpPr>
            <p:nvPr/>
          </p:nvSpPr>
          <p:spPr bwMode="auto">
            <a:xfrm>
              <a:off x="3134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3" name="Line 129"/>
            <p:cNvSpPr>
              <a:spLocks noChangeShapeType="1"/>
            </p:cNvSpPr>
            <p:nvPr/>
          </p:nvSpPr>
          <p:spPr bwMode="auto">
            <a:xfrm>
              <a:off x="3182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4" name="Line 130"/>
            <p:cNvSpPr>
              <a:spLocks noChangeShapeType="1"/>
            </p:cNvSpPr>
            <p:nvPr/>
          </p:nvSpPr>
          <p:spPr bwMode="auto">
            <a:xfrm>
              <a:off x="3230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5" name="Line 131"/>
            <p:cNvSpPr>
              <a:spLocks noChangeShapeType="1"/>
            </p:cNvSpPr>
            <p:nvPr/>
          </p:nvSpPr>
          <p:spPr bwMode="auto">
            <a:xfrm>
              <a:off x="3278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6" name="Line 132"/>
            <p:cNvSpPr>
              <a:spLocks noChangeShapeType="1"/>
            </p:cNvSpPr>
            <p:nvPr/>
          </p:nvSpPr>
          <p:spPr bwMode="auto">
            <a:xfrm>
              <a:off x="3325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7" name="Line 133"/>
            <p:cNvSpPr>
              <a:spLocks noChangeShapeType="1"/>
            </p:cNvSpPr>
            <p:nvPr/>
          </p:nvSpPr>
          <p:spPr bwMode="auto">
            <a:xfrm>
              <a:off x="3373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8" name="Line 134"/>
            <p:cNvSpPr>
              <a:spLocks noChangeShapeType="1"/>
            </p:cNvSpPr>
            <p:nvPr/>
          </p:nvSpPr>
          <p:spPr bwMode="auto">
            <a:xfrm>
              <a:off x="3421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9" name="Line 135"/>
            <p:cNvSpPr>
              <a:spLocks noChangeShapeType="1"/>
            </p:cNvSpPr>
            <p:nvPr/>
          </p:nvSpPr>
          <p:spPr bwMode="auto">
            <a:xfrm>
              <a:off x="3469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20" name="Line 136"/>
            <p:cNvSpPr>
              <a:spLocks noChangeShapeType="1"/>
            </p:cNvSpPr>
            <p:nvPr/>
          </p:nvSpPr>
          <p:spPr bwMode="auto">
            <a:xfrm>
              <a:off x="3517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21" name="Line 137"/>
            <p:cNvSpPr>
              <a:spLocks noChangeShapeType="1"/>
            </p:cNvSpPr>
            <p:nvPr/>
          </p:nvSpPr>
          <p:spPr bwMode="auto">
            <a:xfrm>
              <a:off x="3565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22" name="Line 138"/>
            <p:cNvSpPr>
              <a:spLocks noChangeShapeType="1"/>
            </p:cNvSpPr>
            <p:nvPr/>
          </p:nvSpPr>
          <p:spPr bwMode="auto">
            <a:xfrm>
              <a:off x="3613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23" name="Line 139"/>
            <p:cNvSpPr>
              <a:spLocks noChangeShapeType="1"/>
            </p:cNvSpPr>
            <p:nvPr/>
          </p:nvSpPr>
          <p:spPr bwMode="auto">
            <a:xfrm>
              <a:off x="3661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24" name="Line 140"/>
            <p:cNvSpPr>
              <a:spLocks noChangeShapeType="1"/>
            </p:cNvSpPr>
            <p:nvPr/>
          </p:nvSpPr>
          <p:spPr bwMode="auto">
            <a:xfrm>
              <a:off x="3709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25" name="Line 141"/>
            <p:cNvSpPr>
              <a:spLocks noChangeShapeType="1"/>
            </p:cNvSpPr>
            <p:nvPr/>
          </p:nvSpPr>
          <p:spPr bwMode="auto">
            <a:xfrm>
              <a:off x="3756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26" name="Line 142"/>
            <p:cNvSpPr>
              <a:spLocks noChangeShapeType="1"/>
            </p:cNvSpPr>
            <p:nvPr/>
          </p:nvSpPr>
          <p:spPr bwMode="auto">
            <a:xfrm>
              <a:off x="3804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27" name="Line 143"/>
            <p:cNvSpPr>
              <a:spLocks noChangeShapeType="1"/>
            </p:cNvSpPr>
            <p:nvPr/>
          </p:nvSpPr>
          <p:spPr bwMode="auto">
            <a:xfrm>
              <a:off x="3852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28" name="Line 144"/>
            <p:cNvSpPr>
              <a:spLocks noChangeShapeType="1"/>
            </p:cNvSpPr>
            <p:nvPr/>
          </p:nvSpPr>
          <p:spPr bwMode="auto">
            <a:xfrm>
              <a:off x="3900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29" name="Line 145"/>
            <p:cNvSpPr>
              <a:spLocks noChangeShapeType="1"/>
            </p:cNvSpPr>
            <p:nvPr/>
          </p:nvSpPr>
          <p:spPr bwMode="auto">
            <a:xfrm>
              <a:off x="3948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0" name="Line 146"/>
            <p:cNvSpPr>
              <a:spLocks noChangeShapeType="1"/>
            </p:cNvSpPr>
            <p:nvPr/>
          </p:nvSpPr>
          <p:spPr bwMode="auto">
            <a:xfrm>
              <a:off x="3996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1" name="Line 147"/>
            <p:cNvSpPr>
              <a:spLocks noChangeShapeType="1"/>
            </p:cNvSpPr>
            <p:nvPr/>
          </p:nvSpPr>
          <p:spPr bwMode="auto">
            <a:xfrm>
              <a:off x="4044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2" name="Line 148"/>
            <p:cNvSpPr>
              <a:spLocks noChangeShapeType="1"/>
            </p:cNvSpPr>
            <p:nvPr/>
          </p:nvSpPr>
          <p:spPr bwMode="auto">
            <a:xfrm>
              <a:off x="4092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3" name="Line 149"/>
            <p:cNvSpPr>
              <a:spLocks noChangeShapeType="1"/>
            </p:cNvSpPr>
            <p:nvPr/>
          </p:nvSpPr>
          <p:spPr bwMode="auto">
            <a:xfrm>
              <a:off x="4140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4" name="Line 150"/>
            <p:cNvSpPr>
              <a:spLocks noChangeShapeType="1"/>
            </p:cNvSpPr>
            <p:nvPr/>
          </p:nvSpPr>
          <p:spPr bwMode="auto">
            <a:xfrm>
              <a:off x="4188" y="2828"/>
              <a:ext cx="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5" name="Line 151"/>
            <p:cNvSpPr>
              <a:spLocks noChangeShapeType="1"/>
            </p:cNvSpPr>
            <p:nvPr/>
          </p:nvSpPr>
          <p:spPr bwMode="auto">
            <a:xfrm>
              <a:off x="4235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6" name="Line 152"/>
            <p:cNvSpPr>
              <a:spLocks noChangeShapeType="1"/>
            </p:cNvSpPr>
            <p:nvPr/>
          </p:nvSpPr>
          <p:spPr bwMode="auto">
            <a:xfrm>
              <a:off x="4283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7" name="Line 153"/>
            <p:cNvSpPr>
              <a:spLocks noChangeShapeType="1"/>
            </p:cNvSpPr>
            <p:nvPr/>
          </p:nvSpPr>
          <p:spPr bwMode="auto">
            <a:xfrm>
              <a:off x="4331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8" name="Line 154"/>
            <p:cNvSpPr>
              <a:spLocks noChangeShapeType="1"/>
            </p:cNvSpPr>
            <p:nvPr/>
          </p:nvSpPr>
          <p:spPr bwMode="auto">
            <a:xfrm>
              <a:off x="4379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9" name="Line 155"/>
            <p:cNvSpPr>
              <a:spLocks noChangeShapeType="1"/>
            </p:cNvSpPr>
            <p:nvPr/>
          </p:nvSpPr>
          <p:spPr bwMode="auto">
            <a:xfrm>
              <a:off x="4427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0" name="Line 156"/>
            <p:cNvSpPr>
              <a:spLocks noChangeShapeType="1"/>
            </p:cNvSpPr>
            <p:nvPr/>
          </p:nvSpPr>
          <p:spPr bwMode="auto">
            <a:xfrm>
              <a:off x="4475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1" name="Line 157"/>
            <p:cNvSpPr>
              <a:spLocks noChangeShapeType="1"/>
            </p:cNvSpPr>
            <p:nvPr/>
          </p:nvSpPr>
          <p:spPr bwMode="auto">
            <a:xfrm>
              <a:off x="4523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2" name="Line 158"/>
            <p:cNvSpPr>
              <a:spLocks noChangeShapeType="1"/>
            </p:cNvSpPr>
            <p:nvPr/>
          </p:nvSpPr>
          <p:spPr bwMode="auto">
            <a:xfrm>
              <a:off x="4571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3" name="Line 159"/>
            <p:cNvSpPr>
              <a:spLocks noChangeShapeType="1"/>
            </p:cNvSpPr>
            <p:nvPr/>
          </p:nvSpPr>
          <p:spPr bwMode="auto">
            <a:xfrm>
              <a:off x="4619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4" name="Line 160"/>
            <p:cNvSpPr>
              <a:spLocks noChangeShapeType="1"/>
            </p:cNvSpPr>
            <p:nvPr/>
          </p:nvSpPr>
          <p:spPr bwMode="auto">
            <a:xfrm>
              <a:off x="4666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5" name="Line 161"/>
            <p:cNvSpPr>
              <a:spLocks noChangeShapeType="1"/>
            </p:cNvSpPr>
            <p:nvPr/>
          </p:nvSpPr>
          <p:spPr bwMode="auto">
            <a:xfrm>
              <a:off x="4714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6" name="Line 162"/>
            <p:cNvSpPr>
              <a:spLocks noChangeShapeType="1"/>
            </p:cNvSpPr>
            <p:nvPr/>
          </p:nvSpPr>
          <p:spPr bwMode="auto">
            <a:xfrm>
              <a:off x="4762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7" name="Line 163"/>
            <p:cNvSpPr>
              <a:spLocks noChangeShapeType="1"/>
            </p:cNvSpPr>
            <p:nvPr/>
          </p:nvSpPr>
          <p:spPr bwMode="auto">
            <a:xfrm>
              <a:off x="4810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8" name="Line 164"/>
            <p:cNvSpPr>
              <a:spLocks noChangeShapeType="1"/>
            </p:cNvSpPr>
            <p:nvPr/>
          </p:nvSpPr>
          <p:spPr bwMode="auto">
            <a:xfrm>
              <a:off x="4858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49" name="Line 165"/>
            <p:cNvSpPr>
              <a:spLocks noChangeShapeType="1"/>
            </p:cNvSpPr>
            <p:nvPr/>
          </p:nvSpPr>
          <p:spPr bwMode="auto">
            <a:xfrm>
              <a:off x="4906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0" name="Line 166"/>
            <p:cNvSpPr>
              <a:spLocks noChangeShapeType="1"/>
            </p:cNvSpPr>
            <p:nvPr/>
          </p:nvSpPr>
          <p:spPr bwMode="auto">
            <a:xfrm>
              <a:off x="4954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1" name="Line 167"/>
            <p:cNvSpPr>
              <a:spLocks noChangeShapeType="1"/>
            </p:cNvSpPr>
            <p:nvPr/>
          </p:nvSpPr>
          <p:spPr bwMode="auto">
            <a:xfrm>
              <a:off x="5002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2" name="Line 168"/>
            <p:cNvSpPr>
              <a:spLocks noChangeShapeType="1"/>
            </p:cNvSpPr>
            <p:nvPr/>
          </p:nvSpPr>
          <p:spPr bwMode="auto">
            <a:xfrm>
              <a:off x="5050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3" name="Line 169"/>
            <p:cNvSpPr>
              <a:spLocks noChangeShapeType="1"/>
            </p:cNvSpPr>
            <p:nvPr/>
          </p:nvSpPr>
          <p:spPr bwMode="auto">
            <a:xfrm>
              <a:off x="5097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4" name="Line 170"/>
            <p:cNvSpPr>
              <a:spLocks noChangeShapeType="1"/>
            </p:cNvSpPr>
            <p:nvPr/>
          </p:nvSpPr>
          <p:spPr bwMode="auto">
            <a:xfrm>
              <a:off x="5145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5" name="Line 171"/>
            <p:cNvSpPr>
              <a:spLocks noChangeShapeType="1"/>
            </p:cNvSpPr>
            <p:nvPr/>
          </p:nvSpPr>
          <p:spPr bwMode="auto">
            <a:xfrm>
              <a:off x="5193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6" name="Line 172"/>
            <p:cNvSpPr>
              <a:spLocks noChangeShapeType="1"/>
            </p:cNvSpPr>
            <p:nvPr/>
          </p:nvSpPr>
          <p:spPr bwMode="auto">
            <a:xfrm>
              <a:off x="5241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7" name="Line 173"/>
            <p:cNvSpPr>
              <a:spLocks noChangeShapeType="1"/>
            </p:cNvSpPr>
            <p:nvPr/>
          </p:nvSpPr>
          <p:spPr bwMode="auto">
            <a:xfrm>
              <a:off x="5289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8" name="Line 174"/>
            <p:cNvSpPr>
              <a:spLocks noChangeShapeType="1"/>
            </p:cNvSpPr>
            <p:nvPr/>
          </p:nvSpPr>
          <p:spPr bwMode="auto">
            <a:xfrm>
              <a:off x="5337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59" name="Line 175"/>
            <p:cNvSpPr>
              <a:spLocks noChangeShapeType="1"/>
            </p:cNvSpPr>
            <p:nvPr/>
          </p:nvSpPr>
          <p:spPr bwMode="auto">
            <a:xfrm>
              <a:off x="5385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0" name="Line 176"/>
            <p:cNvSpPr>
              <a:spLocks noChangeShapeType="1"/>
            </p:cNvSpPr>
            <p:nvPr/>
          </p:nvSpPr>
          <p:spPr bwMode="auto">
            <a:xfrm>
              <a:off x="5433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1" name="Line 177"/>
            <p:cNvSpPr>
              <a:spLocks noChangeShapeType="1"/>
            </p:cNvSpPr>
            <p:nvPr/>
          </p:nvSpPr>
          <p:spPr bwMode="auto">
            <a:xfrm>
              <a:off x="5481" y="2828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2" name="Line 178"/>
            <p:cNvSpPr>
              <a:spLocks noChangeShapeType="1"/>
            </p:cNvSpPr>
            <p:nvPr/>
          </p:nvSpPr>
          <p:spPr bwMode="auto">
            <a:xfrm>
              <a:off x="2751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3" name="Line 179"/>
            <p:cNvSpPr>
              <a:spLocks noChangeShapeType="1"/>
            </p:cNvSpPr>
            <p:nvPr/>
          </p:nvSpPr>
          <p:spPr bwMode="auto">
            <a:xfrm>
              <a:off x="2799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4" name="Line 180"/>
            <p:cNvSpPr>
              <a:spLocks noChangeShapeType="1"/>
            </p:cNvSpPr>
            <p:nvPr/>
          </p:nvSpPr>
          <p:spPr bwMode="auto">
            <a:xfrm>
              <a:off x="2847" y="2659"/>
              <a:ext cx="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5" name="Line 181"/>
            <p:cNvSpPr>
              <a:spLocks noChangeShapeType="1"/>
            </p:cNvSpPr>
            <p:nvPr/>
          </p:nvSpPr>
          <p:spPr bwMode="auto">
            <a:xfrm>
              <a:off x="2894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6" name="Line 182"/>
            <p:cNvSpPr>
              <a:spLocks noChangeShapeType="1"/>
            </p:cNvSpPr>
            <p:nvPr/>
          </p:nvSpPr>
          <p:spPr bwMode="auto">
            <a:xfrm>
              <a:off x="2942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7" name="Line 183"/>
            <p:cNvSpPr>
              <a:spLocks noChangeShapeType="1"/>
            </p:cNvSpPr>
            <p:nvPr/>
          </p:nvSpPr>
          <p:spPr bwMode="auto">
            <a:xfrm>
              <a:off x="2990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8" name="Line 184"/>
            <p:cNvSpPr>
              <a:spLocks noChangeShapeType="1"/>
            </p:cNvSpPr>
            <p:nvPr/>
          </p:nvSpPr>
          <p:spPr bwMode="auto">
            <a:xfrm>
              <a:off x="3038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69" name="Line 185"/>
            <p:cNvSpPr>
              <a:spLocks noChangeShapeType="1"/>
            </p:cNvSpPr>
            <p:nvPr/>
          </p:nvSpPr>
          <p:spPr bwMode="auto">
            <a:xfrm>
              <a:off x="3086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0" name="Line 186"/>
            <p:cNvSpPr>
              <a:spLocks noChangeShapeType="1"/>
            </p:cNvSpPr>
            <p:nvPr/>
          </p:nvSpPr>
          <p:spPr bwMode="auto">
            <a:xfrm>
              <a:off x="3134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1" name="Line 187"/>
            <p:cNvSpPr>
              <a:spLocks noChangeShapeType="1"/>
            </p:cNvSpPr>
            <p:nvPr/>
          </p:nvSpPr>
          <p:spPr bwMode="auto">
            <a:xfrm>
              <a:off x="3182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2" name="Line 188"/>
            <p:cNvSpPr>
              <a:spLocks noChangeShapeType="1"/>
            </p:cNvSpPr>
            <p:nvPr/>
          </p:nvSpPr>
          <p:spPr bwMode="auto">
            <a:xfrm>
              <a:off x="3230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3" name="Line 189"/>
            <p:cNvSpPr>
              <a:spLocks noChangeShapeType="1"/>
            </p:cNvSpPr>
            <p:nvPr/>
          </p:nvSpPr>
          <p:spPr bwMode="auto">
            <a:xfrm>
              <a:off x="3278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4" name="Line 190"/>
            <p:cNvSpPr>
              <a:spLocks noChangeShapeType="1"/>
            </p:cNvSpPr>
            <p:nvPr/>
          </p:nvSpPr>
          <p:spPr bwMode="auto">
            <a:xfrm>
              <a:off x="3325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5" name="Line 191"/>
            <p:cNvSpPr>
              <a:spLocks noChangeShapeType="1"/>
            </p:cNvSpPr>
            <p:nvPr/>
          </p:nvSpPr>
          <p:spPr bwMode="auto">
            <a:xfrm>
              <a:off x="3373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6" name="Line 192"/>
            <p:cNvSpPr>
              <a:spLocks noChangeShapeType="1"/>
            </p:cNvSpPr>
            <p:nvPr/>
          </p:nvSpPr>
          <p:spPr bwMode="auto">
            <a:xfrm>
              <a:off x="3421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7" name="Line 193"/>
            <p:cNvSpPr>
              <a:spLocks noChangeShapeType="1"/>
            </p:cNvSpPr>
            <p:nvPr/>
          </p:nvSpPr>
          <p:spPr bwMode="auto">
            <a:xfrm>
              <a:off x="3469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8" name="Line 194"/>
            <p:cNvSpPr>
              <a:spLocks noChangeShapeType="1"/>
            </p:cNvSpPr>
            <p:nvPr/>
          </p:nvSpPr>
          <p:spPr bwMode="auto">
            <a:xfrm>
              <a:off x="3517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79" name="Line 195"/>
            <p:cNvSpPr>
              <a:spLocks noChangeShapeType="1"/>
            </p:cNvSpPr>
            <p:nvPr/>
          </p:nvSpPr>
          <p:spPr bwMode="auto">
            <a:xfrm>
              <a:off x="3565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0" name="Line 196"/>
            <p:cNvSpPr>
              <a:spLocks noChangeShapeType="1"/>
            </p:cNvSpPr>
            <p:nvPr/>
          </p:nvSpPr>
          <p:spPr bwMode="auto">
            <a:xfrm>
              <a:off x="3613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1" name="Line 197"/>
            <p:cNvSpPr>
              <a:spLocks noChangeShapeType="1"/>
            </p:cNvSpPr>
            <p:nvPr/>
          </p:nvSpPr>
          <p:spPr bwMode="auto">
            <a:xfrm>
              <a:off x="3661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2" name="Line 198"/>
            <p:cNvSpPr>
              <a:spLocks noChangeShapeType="1"/>
            </p:cNvSpPr>
            <p:nvPr/>
          </p:nvSpPr>
          <p:spPr bwMode="auto">
            <a:xfrm>
              <a:off x="3709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3" name="Line 199"/>
            <p:cNvSpPr>
              <a:spLocks noChangeShapeType="1"/>
            </p:cNvSpPr>
            <p:nvPr/>
          </p:nvSpPr>
          <p:spPr bwMode="auto">
            <a:xfrm>
              <a:off x="3756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4" name="Line 200"/>
            <p:cNvSpPr>
              <a:spLocks noChangeShapeType="1"/>
            </p:cNvSpPr>
            <p:nvPr/>
          </p:nvSpPr>
          <p:spPr bwMode="auto">
            <a:xfrm>
              <a:off x="3804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5" name="Line 201"/>
            <p:cNvSpPr>
              <a:spLocks noChangeShapeType="1"/>
            </p:cNvSpPr>
            <p:nvPr/>
          </p:nvSpPr>
          <p:spPr bwMode="auto">
            <a:xfrm>
              <a:off x="3852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6" name="Line 202"/>
            <p:cNvSpPr>
              <a:spLocks noChangeShapeType="1"/>
            </p:cNvSpPr>
            <p:nvPr/>
          </p:nvSpPr>
          <p:spPr bwMode="auto">
            <a:xfrm>
              <a:off x="3900" y="2659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387" name="Group 203"/>
            <p:cNvGrpSpPr>
              <a:grpSpLocks/>
            </p:cNvGrpSpPr>
            <p:nvPr/>
          </p:nvGrpSpPr>
          <p:grpSpPr bwMode="auto">
            <a:xfrm>
              <a:off x="2751" y="2151"/>
              <a:ext cx="2746" cy="509"/>
              <a:chOff x="2751" y="2151"/>
              <a:chExt cx="2746" cy="509"/>
            </a:xfrm>
          </p:grpSpPr>
          <p:sp>
            <p:nvSpPr>
              <p:cNvPr id="93533" name="Line 204"/>
              <p:cNvSpPr>
                <a:spLocks noChangeShapeType="1"/>
              </p:cNvSpPr>
              <p:nvPr/>
            </p:nvSpPr>
            <p:spPr bwMode="auto">
              <a:xfrm>
                <a:off x="3948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34" name="Line 205"/>
              <p:cNvSpPr>
                <a:spLocks noChangeShapeType="1"/>
              </p:cNvSpPr>
              <p:nvPr/>
            </p:nvSpPr>
            <p:spPr bwMode="auto">
              <a:xfrm>
                <a:off x="3996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35" name="Line 206"/>
              <p:cNvSpPr>
                <a:spLocks noChangeShapeType="1"/>
              </p:cNvSpPr>
              <p:nvPr/>
            </p:nvSpPr>
            <p:spPr bwMode="auto">
              <a:xfrm>
                <a:off x="4044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36" name="Line 207"/>
              <p:cNvSpPr>
                <a:spLocks noChangeShapeType="1"/>
              </p:cNvSpPr>
              <p:nvPr/>
            </p:nvSpPr>
            <p:spPr bwMode="auto">
              <a:xfrm>
                <a:off x="4092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37" name="Line 208"/>
              <p:cNvSpPr>
                <a:spLocks noChangeShapeType="1"/>
              </p:cNvSpPr>
              <p:nvPr/>
            </p:nvSpPr>
            <p:spPr bwMode="auto">
              <a:xfrm>
                <a:off x="4140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38" name="Line 209"/>
              <p:cNvSpPr>
                <a:spLocks noChangeShapeType="1"/>
              </p:cNvSpPr>
              <p:nvPr/>
            </p:nvSpPr>
            <p:spPr bwMode="auto">
              <a:xfrm>
                <a:off x="4188" y="2659"/>
                <a:ext cx="1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39" name="Line 210"/>
              <p:cNvSpPr>
                <a:spLocks noChangeShapeType="1"/>
              </p:cNvSpPr>
              <p:nvPr/>
            </p:nvSpPr>
            <p:spPr bwMode="auto">
              <a:xfrm>
                <a:off x="4235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40" name="Line 211"/>
              <p:cNvSpPr>
                <a:spLocks noChangeShapeType="1"/>
              </p:cNvSpPr>
              <p:nvPr/>
            </p:nvSpPr>
            <p:spPr bwMode="auto">
              <a:xfrm>
                <a:off x="4283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41" name="Line 212"/>
              <p:cNvSpPr>
                <a:spLocks noChangeShapeType="1"/>
              </p:cNvSpPr>
              <p:nvPr/>
            </p:nvSpPr>
            <p:spPr bwMode="auto">
              <a:xfrm>
                <a:off x="4331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42" name="Line 213"/>
              <p:cNvSpPr>
                <a:spLocks noChangeShapeType="1"/>
              </p:cNvSpPr>
              <p:nvPr/>
            </p:nvSpPr>
            <p:spPr bwMode="auto">
              <a:xfrm>
                <a:off x="4379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43" name="Line 214"/>
              <p:cNvSpPr>
                <a:spLocks noChangeShapeType="1"/>
              </p:cNvSpPr>
              <p:nvPr/>
            </p:nvSpPr>
            <p:spPr bwMode="auto">
              <a:xfrm>
                <a:off x="4427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44" name="Line 215"/>
              <p:cNvSpPr>
                <a:spLocks noChangeShapeType="1"/>
              </p:cNvSpPr>
              <p:nvPr/>
            </p:nvSpPr>
            <p:spPr bwMode="auto">
              <a:xfrm>
                <a:off x="4475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45" name="Line 216"/>
              <p:cNvSpPr>
                <a:spLocks noChangeShapeType="1"/>
              </p:cNvSpPr>
              <p:nvPr/>
            </p:nvSpPr>
            <p:spPr bwMode="auto">
              <a:xfrm>
                <a:off x="4523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46" name="Line 217"/>
              <p:cNvSpPr>
                <a:spLocks noChangeShapeType="1"/>
              </p:cNvSpPr>
              <p:nvPr/>
            </p:nvSpPr>
            <p:spPr bwMode="auto">
              <a:xfrm>
                <a:off x="4571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47" name="Line 218"/>
              <p:cNvSpPr>
                <a:spLocks noChangeShapeType="1"/>
              </p:cNvSpPr>
              <p:nvPr/>
            </p:nvSpPr>
            <p:spPr bwMode="auto">
              <a:xfrm>
                <a:off x="4619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48" name="Line 219"/>
              <p:cNvSpPr>
                <a:spLocks noChangeShapeType="1"/>
              </p:cNvSpPr>
              <p:nvPr/>
            </p:nvSpPr>
            <p:spPr bwMode="auto">
              <a:xfrm>
                <a:off x="4666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49" name="Line 220"/>
              <p:cNvSpPr>
                <a:spLocks noChangeShapeType="1"/>
              </p:cNvSpPr>
              <p:nvPr/>
            </p:nvSpPr>
            <p:spPr bwMode="auto">
              <a:xfrm>
                <a:off x="4714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50" name="Line 221"/>
              <p:cNvSpPr>
                <a:spLocks noChangeShapeType="1"/>
              </p:cNvSpPr>
              <p:nvPr/>
            </p:nvSpPr>
            <p:spPr bwMode="auto">
              <a:xfrm>
                <a:off x="4762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51" name="Line 222"/>
              <p:cNvSpPr>
                <a:spLocks noChangeShapeType="1"/>
              </p:cNvSpPr>
              <p:nvPr/>
            </p:nvSpPr>
            <p:spPr bwMode="auto">
              <a:xfrm>
                <a:off x="4810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52" name="Line 223"/>
              <p:cNvSpPr>
                <a:spLocks noChangeShapeType="1"/>
              </p:cNvSpPr>
              <p:nvPr/>
            </p:nvSpPr>
            <p:spPr bwMode="auto">
              <a:xfrm>
                <a:off x="4858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53" name="Line 224"/>
              <p:cNvSpPr>
                <a:spLocks noChangeShapeType="1"/>
              </p:cNvSpPr>
              <p:nvPr/>
            </p:nvSpPr>
            <p:spPr bwMode="auto">
              <a:xfrm>
                <a:off x="4906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54" name="Line 225"/>
              <p:cNvSpPr>
                <a:spLocks noChangeShapeType="1"/>
              </p:cNvSpPr>
              <p:nvPr/>
            </p:nvSpPr>
            <p:spPr bwMode="auto">
              <a:xfrm>
                <a:off x="4954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55" name="Line 226"/>
              <p:cNvSpPr>
                <a:spLocks noChangeShapeType="1"/>
              </p:cNvSpPr>
              <p:nvPr/>
            </p:nvSpPr>
            <p:spPr bwMode="auto">
              <a:xfrm>
                <a:off x="5002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56" name="Line 227"/>
              <p:cNvSpPr>
                <a:spLocks noChangeShapeType="1"/>
              </p:cNvSpPr>
              <p:nvPr/>
            </p:nvSpPr>
            <p:spPr bwMode="auto">
              <a:xfrm>
                <a:off x="5050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57" name="Line 228"/>
              <p:cNvSpPr>
                <a:spLocks noChangeShapeType="1"/>
              </p:cNvSpPr>
              <p:nvPr/>
            </p:nvSpPr>
            <p:spPr bwMode="auto">
              <a:xfrm>
                <a:off x="5097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58" name="Line 229"/>
              <p:cNvSpPr>
                <a:spLocks noChangeShapeType="1"/>
              </p:cNvSpPr>
              <p:nvPr/>
            </p:nvSpPr>
            <p:spPr bwMode="auto">
              <a:xfrm>
                <a:off x="5145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59" name="Line 230"/>
              <p:cNvSpPr>
                <a:spLocks noChangeShapeType="1"/>
              </p:cNvSpPr>
              <p:nvPr/>
            </p:nvSpPr>
            <p:spPr bwMode="auto">
              <a:xfrm>
                <a:off x="5193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60" name="Line 231"/>
              <p:cNvSpPr>
                <a:spLocks noChangeShapeType="1"/>
              </p:cNvSpPr>
              <p:nvPr/>
            </p:nvSpPr>
            <p:spPr bwMode="auto">
              <a:xfrm>
                <a:off x="5241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61" name="Line 232"/>
              <p:cNvSpPr>
                <a:spLocks noChangeShapeType="1"/>
              </p:cNvSpPr>
              <p:nvPr/>
            </p:nvSpPr>
            <p:spPr bwMode="auto">
              <a:xfrm>
                <a:off x="5289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62" name="Line 233"/>
              <p:cNvSpPr>
                <a:spLocks noChangeShapeType="1"/>
              </p:cNvSpPr>
              <p:nvPr/>
            </p:nvSpPr>
            <p:spPr bwMode="auto">
              <a:xfrm>
                <a:off x="5337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63" name="Line 234"/>
              <p:cNvSpPr>
                <a:spLocks noChangeShapeType="1"/>
              </p:cNvSpPr>
              <p:nvPr/>
            </p:nvSpPr>
            <p:spPr bwMode="auto">
              <a:xfrm>
                <a:off x="5385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64" name="Line 235"/>
              <p:cNvSpPr>
                <a:spLocks noChangeShapeType="1"/>
              </p:cNvSpPr>
              <p:nvPr/>
            </p:nvSpPr>
            <p:spPr bwMode="auto">
              <a:xfrm>
                <a:off x="5433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65" name="Line 236"/>
              <p:cNvSpPr>
                <a:spLocks noChangeShapeType="1"/>
              </p:cNvSpPr>
              <p:nvPr/>
            </p:nvSpPr>
            <p:spPr bwMode="auto">
              <a:xfrm>
                <a:off x="5481" y="2659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66" name="Line 237"/>
              <p:cNvSpPr>
                <a:spLocks noChangeShapeType="1"/>
              </p:cNvSpPr>
              <p:nvPr/>
            </p:nvSpPr>
            <p:spPr bwMode="auto">
              <a:xfrm>
                <a:off x="2751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67" name="Line 238"/>
              <p:cNvSpPr>
                <a:spLocks noChangeShapeType="1"/>
              </p:cNvSpPr>
              <p:nvPr/>
            </p:nvSpPr>
            <p:spPr bwMode="auto">
              <a:xfrm>
                <a:off x="2799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68" name="Line 239"/>
              <p:cNvSpPr>
                <a:spLocks noChangeShapeType="1"/>
              </p:cNvSpPr>
              <p:nvPr/>
            </p:nvSpPr>
            <p:spPr bwMode="auto">
              <a:xfrm>
                <a:off x="2847" y="2490"/>
                <a:ext cx="1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69" name="Line 240"/>
              <p:cNvSpPr>
                <a:spLocks noChangeShapeType="1"/>
              </p:cNvSpPr>
              <p:nvPr/>
            </p:nvSpPr>
            <p:spPr bwMode="auto">
              <a:xfrm>
                <a:off x="2894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70" name="Line 241"/>
              <p:cNvSpPr>
                <a:spLocks noChangeShapeType="1"/>
              </p:cNvSpPr>
              <p:nvPr/>
            </p:nvSpPr>
            <p:spPr bwMode="auto">
              <a:xfrm>
                <a:off x="2942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71" name="Line 242"/>
              <p:cNvSpPr>
                <a:spLocks noChangeShapeType="1"/>
              </p:cNvSpPr>
              <p:nvPr/>
            </p:nvSpPr>
            <p:spPr bwMode="auto">
              <a:xfrm>
                <a:off x="2990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72" name="Line 243"/>
              <p:cNvSpPr>
                <a:spLocks noChangeShapeType="1"/>
              </p:cNvSpPr>
              <p:nvPr/>
            </p:nvSpPr>
            <p:spPr bwMode="auto">
              <a:xfrm>
                <a:off x="3038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73" name="Line 244"/>
              <p:cNvSpPr>
                <a:spLocks noChangeShapeType="1"/>
              </p:cNvSpPr>
              <p:nvPr/>
            </p:nvSpPr>
            <p:spPr bwMode="auto">
              <a:xfrm>
                <a:off x="3086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74" name="Line 245"/>
              <p:cNvSpPr>
                <a:spLocks noChangeShapeType="1"/>
              </p:cNvSpPr>
              <p:nvPr/>
            </p:nvSpPr>
            <p:spPr bwMode="auto">
              <a:xfrm>
                <a:off x="3134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75" name="Line 246"/>
              <p:cNvSpPr>
                <a:spLocks noChangeShapeType="1"/>
              </p:cNvSpPr>
              <p:nvPr/>
            </p:nvSpPr>
            <p:spPr bwMode="auto">
              <a:xfrm>
                <a:off x="3182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76" name="Line 247"/>
              <p:cNvSpPr>
                <a:spLocks noChangeShapeType="1"/>
              </p:cNvSpPr>
              <p:nvPr/>
            </p:nvSpPr>
            <p:spPr bwMode="auto">
              <a:xfrm>
                <a:off x="3230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77" name="Line 248"/>
              <p:cNvSpPr>
                <a:spLocks noChangeShapeType="1"/>
              </p:cNvSpPr>
              <p:nvPr/>
            </p:nvSpPr>
            <p:spPr bwMode="auto">
              <a:xfrm>
                <a:off x="3278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78" name="Line 249"/>
              <p:cNvSpPr>
                <a:spLocks noChangeShapeType="1"/>
              </p:cNvSpPr>
              <p:nvPr/>
            </p:nvSpPr>
            <p:spPr bwMode="auto">
              <a:xfrm>
                <a:off x="3325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79" name="Line 250"/>
              <p:cNvSpPr>
                <a:spLocks noChangeShapeType="1"/>
              </p:cNvSpPr>
              <p:nvPr/>
            </p:nvSpPr>
            <p:spPr bwMode="auto">
              <a:xfrm>
                <a:off x="3373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80" name="Line 251"/>
              <p:cNvSpPr>
                <a:spLocks noChangeShapeType="1"/>
              </p:cNvSpPr>
              <p:nvPr/>
            </p:nvSpPr>
            <p:spPr bwMode="auto">
              <a:xfrm>
                <a:off x="3421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81" name="Line 252"/>
              <p:cNvSpPr>
                <a:spLocks noChangeShapeType="1"/>
              </p:cNvSpPr>
              <p:nvPr/>
            </p:nvSpPr>
            <p:spPr bwMode="auto">
              <a:xfrm>
                <a:off x="3469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82" name="Line 253"/>
              <p:cNvSpPr>
                <a:spLocks noChangeShapeType="1"/>
              </p:cNvSpPr>
              <p:nvPr/>
            </p:nvSpPr>
            <p:spPr bwMode="auto">
              <a:xfrm>
                <a:off x="3517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83" name="Line 254"/>
              <p:cNvSpPr>
                <a:spLocks noChangeShapeType="1"/>
              </p:cNvSpPr>
              <p:nvPr/>
            </p:nvSpPr>
            <p:spPr bwMode="auto">
              <a:xfrm>
                <a:off x="3565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84" name="Line 255"/>
              <p:cNvSpPr>
                <a:spLocks noChangeShapeType="1"/>
              </p:cNvSpPr>
              <p:nvPr/>
            </p:nvSpPr>
            <p:spPr bwMode="auto">
              <a:xfrm>
                <a:off x="3613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85" name="Line 256"/>
              <p:cNvSpPr>
                <a:spLocks noChangeShapeType="1"/>
              </p:cNvSpPr>
              <p:nvPr/>
            </p:nvSpPr>
            <p:spPr bwMode="auto">
              <a:xfrm>
                <a:off x="3661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86" name="Line 257"/>
              <p:cNvSpPr>
                <a:spLocks noChangeShapeType="1"/>
              </p:cNvSpPr>
              <p:nvPr/>
            </p:nvSpPr>
            <p:spPr bwMode="auto">
              <a:xfrm>
                <a:off x="3709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87" name="Line 258"/>
              <p:cNvSpPr>
                <a:spLocks noChangeShapeType="1"/>
              </p:cNvSpPr>
              <p:nvPr/>
            </p:nvSpPr>
            <p:spPr bwMode="auto">
              <a:xfrm>
                <a:off x="3756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88" name="Line 259"/>
              <p:cNvSpPr>
                <a:spLocks noChangeShapeType="1"/>
              </p:cNvSpPr>
              <p:nvPr/>
            </p:nvSpPr>
            <p:spPr bwMode="auto">
              <a:xfrm>
                <a:off x="3804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89" name="Line 260"/>
              <p:cNvSpPr>
                <a:spLocks noChangeShapeType="1"/>
              </p:cNvSpPr>
              <p:nvPr/>
            </p:nvSpPr>
            <p:spPr bwMode="auto">
              <a:xfrm>
                <a:off x="3852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90" name="Line 261"/>
              <p:cNvSpPr>
                <a:spLocks noChangeShapeType="1"/>
              </p:cNvSpPr>
              <p:nvPr/>
            </p:nvSpPr>
            <p:spPr bwMode="auto">
              <a:xfrm>
                <a:off x="3900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91" name="Line 262"/>
              <p:cNvSpPr>
                <a:spLocks noChangeShapeType="1"/>
              </p:cNvSpPr>
              <p:nvPr/>
            </p:nvSpPr>
            <p:spPr bwMode="auto">
              <a:xfrm>
                <a:off x="3948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92" name="Line 263"/>
              <p:cNvSpPr>
                <a:spLocks noChangeShapeType="1"/>
              </p:cNvSpPr>
              <p:nvPr/>
            </p:nvSpPr>
            <p:spPr bwMode="auto">
              <a:xfrm>
                <a:off x="3996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93" name="Line 264"/>
              <p:cNvSpPr>
                <a:spLocks noChangeShapeType="1"/>
              </p:cNvSpPr>
              <p:nvPr/>
            </p:nvSpPr>
            <p:spPr bwMode="auto">
              <a:xfrm>
                <a:off x="4044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94" name="Line 265"/>
              <p:cNvSpPr>
                <a:spLocks noChangeShapeType="1"/>
              </p:cNvSpPr>
              <p:nvPr/>
            </p:nvSpPr>
            <p:spPr bwMode="auto">
              <a:xfrm>
                <a:off x="4092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95" name="Line 266"/>
              <p:cNvSpPr>
                <a:spLocks noChangeShapeType="1"/>
              </p:cNvSpPr>
              <p:nvPr/>
            </p:nvSpPr>
            <p:spPr bwMode="auto">
              <a:xfrm>
                <a:off x="4140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96" name="Line 267"/>
              <p:cNvSpPr>
                <a:spLocks noChangeShapeType="1"/>
              </p:cNvSpPr>
              <p:nvPr/>
            </p:nvSpPr>
            <p:spPr bwMode="auto">
              <a:xfrm>
                <a:off x="4188" y="2490"/>
                <a:ext cx="1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97" name="Line 268"/>
              <p:cNvSpPr>
                <a:spLocks noChangeShapeType="1"/>
              </p:cNvSpPr>
              <p:nvPr/>
            </p:nvSpPr>
            <p:spPr bwMode="auto">
              <a:xfrm>
                <a:off x="4235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98" name="Line 269"/>
              <p:cNvSpPr>
                <a:spLocks noChangeShapeType="1"/>
              </p:cNvSpPr>
              <p:nvPr/>
            </p:nvSpPr>
            <p:spPr bwMode="auto">
              <a:xfrm>
                <a:off x="4283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99" name="Line 270"/>
              <p:cNvSpPr>
                <a:spLocks noChangeShapeType="1"/>
              </p:cNvSpPr>
              <p:nvPr/>
            </p:nvSpPr>
            <p:spPr bwMode="auto">
              <a:xfrm>
                <a:off x="4331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00" name="Line 271"/>
              <p:cNvSpPr>
                <a:spLocks noChangeShapeType="1"/>
              </p:cNvSpPr>
              <p:nvPr/>
            </p:nvSpPr>
            <p:spPr bwMode="auto">
              <a:xfrm>
                <a:off x="4379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01" name="Line 272"/>
              <p:cNvSpPr>
                <a:spLocks noChangeShapeType="1"/>
              </p:cNvSpPr>
              <p:nvPr/>
            </p:nvSpPr>
            <p:spPr bwMode="auto">
              <a:xfrm>
                <a:off x="4427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02" name="Line 273"/>
              <p:cNvSpPr>
                <a:spLocks noChangeShapeType="1"/>
              </p:cNvSpPr>
              <p:nvPr/>
            </p:nvSpPr>
            <p:spPr bwMode="auto">
              <a:xfrm>
                <a:off x="4475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03" name="Line 274"/>
              <p:cNvSpPr>
                <a:spLocks noChangeShapeType="1"/>
              </p:cNvSpPr>
              <p:nvPr/>
            </p:nvSpPr>
            <p:spPr bwMode="auto">
              <a:xfrm>
                <a:off x="4523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04" name="Line 275"/>
              <p:cNvSpPr>
                <a:spLocks noChangeShapeType="1"/>
              </p:cNvSpPr>
              <p:nvPr/>
            </p:nvSpPr>
            <p:spPr bwMode="auto">
              <a:xfrm>
                <a:off x="4571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05" name="Line 276"/>
              <p:cNvSpPr>
                <a:spLocks noChangeShapeType="1"/>
              </p:cNvSpPr>
              <p:nvPr/>
            </p:nvSpPr>
            <p:spPr bwMode="auto">
              <a:xfrm>
                <a:off x="4619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06" name="Line 277"/>
              <p:cNvSpPr>
                <a:spLocks noChangeShapeType="1"/>
              </p:cNvSpPr>
              <p:nvPr/>
            </p:nvSpPr>
            <p:spPr bwMode="auto">
              <a:xfrm>
                <a:off x="4666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07" name="Line 278"/>
              <p:cNvSpPr>
                <a:spLocks noChangeShapeType="1"/>
              </p:cNvSpPr>
              <p:nvPr/>
            </p:nvSpPr>
            <p:spPr bwMode="auto">
              <a:xfrm>
                <a:off x="4714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08" name="Line 279"/>
              <p:cNvSpPr>
                <a:spLocks noChangeShapeType="1"/>
              </p:cNvSpPr>
              <p:nvPr/>
            </p:nvSpPr>
            <p:spPr bwMode="auto">
              <a:xfrm>
                <a:off x="4762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09" name="Line 280"/>
              <p:cNvSpPr>
                <a:spLocks noChangeShapeType="1"/>
              </p:cNvSpPr>
              <p:nvPr/>
            </p:nvSpPr>
            <p:spPr bwMode="auto">
              <a:xfrm>
                <a:off x="4810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10" name="Line 281"/>
              <p:cNvSpPr>
                <a:spLocks noChangeShapeType="1"/>
              </p:cNvSpPr>
              <p:nvPr/>
            </p:nvSpPr>
            <p:spPr bwMode="auto">
              <a:xfrm>
                <a:off x="4858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11" name="Line 282"/>
              <p:cNvSpPr>
                <a:spLocks noChangeShapeType="1"/>
              </p:cNvSpPr>
              <p:nvPr/>
            </p:nvSpPr>
            <p:spPr bwMode="auto">
              <a:xfrm>
                <a:off x="4906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12" name="Line 283"/>
              <p:cNvSpPr>
                <a:spLocks noChangeShapeType="1"/>
              </p:cNvSpPr>
              <p:nvPr/>
            </p:nvSpPr>
            <p:spPr bwMode="auto">
              <a:xfrm>
                <a:off x="4954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13" name="Line 284"/>
              <p:cNvSpPr>
                <a:spLocks noChangeShapeType="1"/>
              </p:cNvSpPr>
              <p:nvPr/>
            </p:nvSpPr>
            <p:spPr bwMode="auto">
              <a:xfrm>
                <a:off x="5002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14" name="Line 285"/>
              <p:cNvSpPr>
                <a:spLocks noChangeShapeType="1"/>
              </p:cNvSpPr>
              <p:nvPr/>
            </p:nvSpPr>
            <p:spPr bwMode="auto">
              <a:xfrm>
                <a:off x="5050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15" name="Line 286"/>
              <p:cNvSpPr>
                <a:spLocks noChangeShapeType="1"/>
              </p:cNvSpPr>
              <p:nvPr/>
            </p:nvSpPr>
            <p:spPr bwMode="auto">
              <a:xfrm>
                <a:off x="5097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16" name="Line 287"/>
              <p:cNvSpPr>
                <a:spLocks noChangeShapeType="1"/>
              </p:cNvSpPr>
              <p:nvPr/>
            </p:nvSpPr>
            <p:spPr bwMode="auto">
              <a:xfrm>
                <a:off x="5145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17" name="Line 288"/>
              <p:cNvSpPr>
                <a:spLocks noChangeShapeType="1"/>
              </p:cNvSpPr>
              <p:nvPr/>
            </p:nvSpPr>
            <p:spPr bwMode="auto">
              <a:xfrm>
                <a:off x="5193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18" name="Line 289"/>
              <p:cNvSpPr>
                <a:spLocks noChangeShapeType="1"/>
              </p:cNvSpPr>
              <p:nvPr/>
            </p:nvSpPr>
            <p:spPr bwMode="auto">
              <a:xfrm>
                <a:off x="5241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19" name="Line 290"/>
              <p:cNvSpPr>
                <a:spLocks noChangeShapeType="1"/>
              </p:cNvSpPr>
              <p:nvPr/>
            </p:nvSpPr>
            <p:spPr bwMode="auto">
              <a:xfrm>
                <a:off x="5289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20" name="Line 291"/>
              <p:cNvSpPr>
                <a:spLocks noChangeShapeType="1"/>
              </p:cNvSpPr>
              <p:nvPr/>
            </p:nvSpPr>
            <p:spPr bwMode="auto">
              <a:xfrm>
                <a:off x="5337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21" name="Line 292"/>
              <p:cNvSpPr>
                <a:spLocks noChangeShapeType="1"/>
              </p:cNvSpPr>
              <p:nvPr/>
            </p:nvSpPr>
            <p:spPr bwMode="auto">
              <a:xfrm>
                <a:off x="5385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22" name="Line 293"/>
              <p:cNvSpPr>
                <a:spLocks noChangeShapeType="1"/>
              </p:cNvSpPr>
              <p:nvPr/>
            </p:nvSpPr>
            <p:spPr bwMode="auto">
              <a:xfrm>
                <a:off x="5433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23" name="Line 294"/>
              <p:cNvSpPr>
                <a:spLocks noChangeShapeType="1"/>
              </p:cNvSpPr>
              <p:nvPr/>
            </p:nvSpPr>
            <p:spPr bwMode="auto">
              <a:xfrm>
                <a:off x="5481" y="249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24" name="Line 295"/>
              <p:cNvSpPr>
                <a:spLocks noChangeShapeType="1"/>
              </p:cNvSpPr>
              <p:nvPr/>
            </p:nvSpPr>
            <p:spPr bwMode="auto">
              <a:xfrm>
                <a:off x="2751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25" name="Line 296"/>
              <p:cNvSpPr>
                <a:spLocks noChangeShapeType="1"/>
              </p:cNvSpPr>
              <p:nvPr/>
            </p:nvSpPr>
            <p:spPr bwMode="auto">
              <a:xfrm>
                <a:off x="2799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26" name="Line 297"/>
              <p:cNvSpPr>
                <a:spLocks noChangeShapeType="1"/>
              </p:cNvSpPr>
              <p:nvPr/>
            </p:nvSpPr>
            <p:spPr bwMode="auto">
              <a:xfrm>
                <a:off x="2847" y="2320"/>
                <a:ext cx="1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27" name="Line 298"/>
              <p:cNvSpPr>
                <a:spLocks noChangeShapeType="1"/>
              </p:cNvSpPr>
              <p:nvPr/>
            </p:nvSpPr>
            <p:spPr bwMode="auto">
              <a:xfrm>
                <a:off x="2894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28" name="Line 299"/>
              <p:cNvSpPr>
                <a:spLocks noChangeShapeType="1"/>
              </p:cNvSpPr>
              <p:nvPr/>
            </p:nvSpPr>
            <p:spPr bwMode="auto">
              <a:xfrm>
                <a:off x="2942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29" name="Line 300"/>
              <p:cNvSpPr>
                <a:spLocks noChangeShapeType="1"/>
              </p:cNvSpPr>
              <p:nvPr/>
            </p:nvSpPr>
            <p:spPr bwMode="auto">
              <a:xfrm>
                <a:off x="2990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30" name="Line 301"/>
              <p:cNvSpPr>
                <a:spLocks noChangeShapeType="1"/>
              </p:cNvSpPr>
              <p:nvPr/>
            </p:nvSpPr>
            <p:spPr bwMode="auto">
              <a:xfrm>
                <a:off x="3038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31" name="Line 302"/>
              <p:cNvSpPr>
                <a:spLocks noChangeShapeType="1"/>
              </p:cNvSpPr>
              <p:nvPr/>
            </p:nvSpPr>
            <p:spPr bwMode="auto">
              <a:xfrm>
                <a:off x="3086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32" name="Line 303"/>
              <p:cNvSpPr>
                <a:spLocks noChangeShapeType="1"/>
              </p:cNvSpPr>
              <p:nvPr/>
            </p:nvSpPr>
            <p:spPr bwMode="auto">
              <a:xfrm>
                <a:off x="3134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33" name="Line 304"/>
              <p:cNvSpPr>
                <a:spLocks noChangeShapeType="1"/>
              </p:cNvSpPr>
              <p:nvPr/>
            </p:nvSpPr>
            <p:spPr bwMode="auto">
              <a:xfrm>
                <a:off x="3182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34" name="Line 305"/>
              <p:cNvSpPr>
                <a:spLocks noChangeShapeType="1"/>
              </p:cNvSpPr>
              <p:nvPr/>
            </p:nvSpPr>
            <p:spPr bwMode="auto">
              <a:xfrm>
                <a:off x="3230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35" name="Line 306"/>
              <p:cNvSpPr>
                <a:spLocks noChangeShapeType="1"/>
              </p:cNvSpPr>
              <p:nvPr/>
            </p:nvSpPr>
            <p:spPr bwMode="auto">
              <a:xfrm>
                <a:off x="3278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36" name="Line 307"/>
              <p:cNvSpPr>
                <a:spLocks noChangeShapeType="1"/>
              </p:cNvSpPr>
              <p:nvPr/>
            </p:nvSpPr>
            <p:spPr bwMode="auto">
              <a:xfrm>
                <a:off x="3325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37" name="Line 308"/>
              <p:cNvSpPr>
                <a:spLocks noChangeShapeType="1"/>
              </p:cNvSpPr>
              <p:nvPr/>
            </p:nvSpPr>
            <p:spPr bwMode="auto">
              <a:xfrm>
                <a:off x="3373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38" name="Line 309"/>
              <p:cNvSpPr>
                <a:spLocks noChangeShapeType="1"/>
              </p:cNvSpPr>
              <p:nvPr/>
            </p:nvSpPr>
            <p:spPr bwMode="auto">
              <a:xfrm>
                <a:off x="3421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39" name="Line 310"/>
              <p:cNvSpPr>
                <a:spLocks noChangeShapeType="1"/>
              </p:cNvSpPr>
              <p:nvPr/>
            </p:nvSpPr>
            <p:spPr bwMode="auto">
              <a:xfrm>
                <a:off x="3469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40" name="Line 311"/>
              <p:cNvSpPr>
                <a:spLocks noChangeShapeType="1"/>
              </p:cNvSpPr>
              <p:nvPr/>
            </p:nvSpPr>
            <p:spPr bwMode="auto">
              <a:xfrm>
                <a:off x="3517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41" name="Line 312"/>
              <p:cNvSpPr>
                <a:spLocks noChangeShapeType="1"/>
              </p:cNvSpPr>
              <p:nvPr/>
            </p:nvSpPr>
            <p:spPr bwMode="auto">
              <a:xfrm>
                <a:off x="3565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42" name="Line 313"/>
              <p:cNvSpPr>
                <a:spLocks noChangeShapeType="1"/>
              </p:cNvSpPr>
              <p:nvPr/>
            </p:nvSpPr>
            <p:spPr bwMode="auto">
              <a:xfrm>
                <a:off x="3613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43" name="Line 314"/>
              <p:cNvSpPr>
                <a:spLocks noChangeShapeType="1"/>
              </p:cNvSpPr>
              <p:nvPr/>
            </p:nvSpPr>
            <p:spPr bwMode="auto">
              <a:xfrm>
                <a:off x="3661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44" name="Line 315"/>
              <p:cNvSpPr>
                <a:spLocks noChangeShapeType="1"/>
              </p:cNvSpPr>
              <p:nvPr/>
            </p:nvSpPr>
            <p:spPr bwMode="auto">
              <a:xfrm>
                <a:off x="3709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45" name="Line 316"/>
              <p:cNvSpPr>
                <a:spLocks noChangeShapeType="1"/>
              </p:cNvSpPr>
              <p:nvPr/>
            </p:nvSpPr>
            <p:spPr bwMode="auto">
              <a:xfrm>
                <a:off x="3756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46" name="Line 317"/>
              <p:cNvSpPr>
                <a:spLocks noChangeShapeType="1"/>
              </p:cNvSpPr>
              <p:nvPr/>
            </p:nvSpPr>
            <p:spPr bwMode="auto">
              <a:xfrm>
                <a:off x="3804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47" name="Line 318"/>
              <p:cNvSpPr>
                <a:spLocks noChangeShapeType="1"/>
              </p:cNvSpPr>
              <p:nvPr/>
            </p:nvSpPr>
            <p:spPr bwMode="auto">
              <a:xfrm>
                <a:off x="3852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48" name="Line 319"/>
              <p:cNvSpPr>
                <a:spLocks noChangeShapeType="1"/>
              </p:cNvSpPr>
              <p:nvPr/>
            </p:nvSpPr>
            <p:spPr bwMode="auto">
              <a:xfrm>
                <a:off x="3900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49" name="Line 320"/>
              <p:cNvSpPr>
                <a:spLocks noChangeShapeType="1"/>
              </p:cNvSpPr>
              <p:nvPr/>
            </p:nvSpPr>
            <p:spPr bwMode="auto">
              <a:xfrm>
                <a:off x="3948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50" name="Line 321"/>
              <p:cNvSpPr>
                <a:spLocks noChangeShapeType="1"/>
              </p:cNvSpPr>
              <p:nvPr/>
            </p:nvSpPr>
            <p:spPr bwMode="auto">
              <a:xfrm>
                <a:off x="3996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51" name="Line 322"/>
              <p:cNvSpPr>
                <a:spLocks noChangeShapeType="1"/>
              </p:cNvSpPr>
              <p:nvPr/>
            </p:nvSpPr>
            <p:spPr bwMode="auto">
              <a:xfrm>
                <a:off x="4044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52" name="Line 323"/>
              <p:cNvSpPr>
                <a:spLocks noChangeShapeType="1"/>
              </p:cNvSpPr>
              <p:nvPr/>
            </p:nvSpPr>
            <p:spPr bwMode="auto">
              <a:xfrm>
                <a:off x="4092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53" name="Line 324"/>
              <p:cNvSpPr>
                <a:spLocks noChangeShapeType="1"/>
              </p:cNvSpPr>
              <p:nvPr/>
            </p:nvSpPr>
            <p:spPr bwMode="auto">
              <a:xfrm>
                <a:off x="4140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54" name="Line 325"/>
              <p:cNvSpPr>
                <a:spLocks noChangeShapeType="1"/>
              </p:cNvSpPr>
              <p:nvPr/>
            </p:nvSpPr>
            <p:spPr bwMode="auto">
              <a:xfrm>
                <a:off x="4188" y="2320"/>
                <a:ext cx="1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55" name="Line 326"/>
              <p:cNvSpPr>
                <a:spLocks noChangeShapeType="1"/>
              </p:cNvSpPr>
              <p:nvPr/>
            </p:nvSpPr>
            <p:spPr bwMode="auto">
              <a:xfrm>
                <a:off x="4235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56" name="Line 327"/>
              <p:cNvSpPr>
                <a:spLocks noChangeShapeType="1"/>
              </p:cNvSpPr>
              <p:nvPr/>
            </p:nvSpPr>
            <p:spPr bwMode="auto">
              <a:xfrm>
                <a:off x="4283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57" name="Line 328"/>
              <p:cNvSpPr>
                <a:spLocks noChangeShapeType="1"/>
              </p:cNvSpPr>
              <p:nvPr/>
            </p:nvSpPr>
            <p:spPr bwMode="auto">
              <a:xfrm>
                <a:off x="4331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58" name="Line 329"/>
              <p:cNvSpPr>
                <a:spLocks noChangeShapeType="1"/>
              </p:cNvSpPr>
              <p:nvPr/>
            </p:nvSpPr>
            <p:spPr bwMode="auto">
              <a:xfrm>
                <a:off x="4379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59" name="Line 330"/>
              <p:cNvSpPr>
                <a:spLocks noChangeShapeType="1"/>
              </p:cNvSpPr>
              <p:nvPr/>
            </p:nvSpPr>
            <p:spPr bwMode="auto">
              <a:xfrm>
                <a:off x="4427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60" name="Line 331"/>
              <p:cNvSpPr>
                <a:spLocks noChangeShapeType="1"/>
              </p:cNvSpPr>
              <p:nvPr/>
            </p:nvSpPr>
            <p:spPr bwMode="auto">
              <a:xfrm>
                <a:off x="4475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61" name="Line 332"/>
              <p:cNvSpPr>
                <a:spLocks noChangeShapeType="1"/>
              </p:cNvSpPr>
              <p:nvPr/>
            </p:nvSpPr>
            <p:spPr bwMode="auto">
              <a:xfrm>
                <a:off x="4523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62" name="Line 333"/>
              <p:cNvSpPr>
                <a:spLocks noChangeShapeType="1"/>
              </p:cNvSpPr>
              <p:nvPr/>
            </p:nvSpPr>
            <p:spPr bwMode="auto">
              <a:xfrm>
                <a:off x="4571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63" name="Line 334"/>
              <p:cNvSpPr>
                <a:spLocks noChangeShapeType="1"/>
              </p:cNvSpPr>
              <p:nvPr/>
            </p:nvSpPr>
            <p:spPr bwMode="auto">
              <a:xfrm>
                <a:off x="4619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64" name="Line 335"/>
              <p:cNvSpPr>
                <a:spLocks noChangeShapeType="1"/>
              </p:cNvSpPr>
              <p:nvPr/>
            </p:nvSpPr>
            <p:spPr bwMode="auto">
              <a:xfrm>
                <a:off x="4666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65" name="Line 336"/>
              <p:cNvSpPr>
                <a:spLocks noChangeShapeType="1"/>
              </p:cNvSpPr>
              <p:nvPr/>
            </p:nvSpPr>
            <p:spPr bwMode="auto">
              <a:xfrm>
                <a:off x="4714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66" name="Line 337"/>
              <p:cNvSpPr>
                <a:spLocks noChangeShapeType="1"/>
              </p:cNvSpPr>
              <p:nvPr/>
            </p:nvSpPr>
            <p:spPr bwMode="auto">
              <a:xfrm>
                <a:off x="4762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67" name="Line 338"/>
              <p:cNvSpPr>
                <a:spLocks noChangeShapeType="1"/>
              </p:cNvSpPr>
              <p:nvPr/>
            </p:nvSpPr>
            <p:spPr bwMode="auto">
              <a:xfrm>
                <a:off x="4810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68" name="Line 339"/>
              <p:cNvSpPr>
                <a:spLocks noChangeShapeType="1"/>
              </p:cNvSpPr>
              <p:nvPr/>
            </p:nvSpPr>
            <p:spPr bwMode="auto">
              <a:xfrm>
                <a:off x="4858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69" name="Line 340"/>
              <p:cNvSpPr>
                <a:spLocks noChangeShapeType="1"/>
              </p:cNvSpPr>
              <p:nvPr/>
            </p:nvSpPr>
            <p:spPr bwMode="auto">
              <a:xfrm>
                <a:off x="4906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70" name="Line 341"/>
              <p:cNvSpPr>
                <a:spLocks noChangeShapeType="1"/>
              </p:cNvSpPr>
              <p:nvPr/>
            </p:nvSpPr>
            <p:spPr bwMode="auto">
              <a:xfrm>
                <a:off x="4954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71" name="Line 342"/>
              <p:cNvSpPr>
                <a:spLocks noChangeShapeType="1"/>
              </p:cNvSpPr>
              <p:nvPr/>
            </p:nvSpPr>
            <p:spPr bwMode="auto">
              <a:xfrm>
                <a:off x="5002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72" name="Line 343"/>
              <p:cNvSpPr>
                <a:spLocks noChangeShapeType="1"/>
              </p:cNvSpPr>
              <p:nvPr/>
            </p:nvSpPr>
            <p:spPr bwMode="auto">
              <a:xfrm>
                <a:off x="5050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73" name="Line 344"/>
              <p:cNvSpPr>
                <a:spLocks noChangeShapeType="1"/>
              </p:cNvSpPr>
              <p:nvPr/>
            </p:nvSpPr>
            <p:spPr bwMode="auto">
              <a:xfrm>
                <a:off x="5097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74" name="Line 345"/>
              <p:cNvSpPr>
                <a:spLocks noChangeShapeType="1"/>
              </p:cNvSpPr>
              <p:nvPr/>
            </p:nvSpPr>
            <p:spPr bwMode="auto">
              <a:xfrm>
                <a:off x="5145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75" name="Line 346"/>
              <p:cNvSpPr>
                <a:spLocks noChangeShapeType="1"/>
              </p:cNvSpPr>
              <p:nvPr/>
            </p:nvSpPr>
            <p:spPr bwMode="auto">
              <a:xfrm>
                <a:off x="5193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76" name="Line 347"/>
              <p:cNvSpPr>
                <a:spLocks noChangeShapeType="1"/>
              </p:cNvSpPr>
              <p:nvPr/>
            </p:nvSpPr>
            <p:spPr bwMode="auto">
              <a:xfrm>
                <a:off x="5241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77" name="Line 348"/>
              <p:cNvSpPr>
                <a:spLocks noChangeShapeType="1"/>
              </p:cNvSpPr>
              <p:nvPr/>
            </p:nvSpPr>
            <p:spPr bwMode="auto">
              <a:xfrm>
                <a:off x="5289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78" name="Line 349"/>
              <p:cNvSpPr>
                <a:spLocks noChangeShapeType="1"/>
              </p:cNvSpPr>
              <p:nvPr/>
            </p:nvSpPr>
            <p:spPr bwMode="auto">
              <a:xfrm>
                <a:off x="5337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79" name="Line 350"/>
              <p:cNvSpPr>
                <a:spLocks noChangeShapeType="1"/>
              </p:cNvSpPr>
              <p:nvPr/>
            </p:nvSpPr>
            <p:spPr bwMode="auto">
              <a:xfrm>
                <a:off x="5385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80" name="Line 351"/>
              <p:cNvSpPr>
                <a:spLocks noChangeShapeType="1"/>
              </p:cNvSpPr>
              <p:nvPr/>
            </p:nvSpPr>
            <p:spPr bwMode="auto">
              <a:xfrm>
                <a:off x="5433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81" name="Line 352"/>
              <p:cNvSpPr>
                <a:spLocks noChangeShapeType="1"/>
              </p:cNvSpPr>
              <p:nvPr/>
            </p:nvSpPr>
            <p:spPr bwMode="auto">
              <a:xfrm>
                <a:off x="5481" y="2320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82" name="Line 353"/>
              <p:cNvSpPr>
                <a:spLocks noChangeShapeType="1"/>
              </p:cNvSpPr>
              <p:nvPr/>
            </p:nvSpPr>
            <p:spPr bwMode="auto">
              <a:xfrm>
                <a:off x="2751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83" name="Line 354"/>
              <p:cNvSpPr>
                <a:spLocks noChangeShapeType="1"/>
              </p:cNvSpPr>
              <p:nvPr/>
            </p:nvSpPr>
            <p:spPr bwMode="auto">
              <a:xfrm>
                <a:off x="2799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84" name="Line 355"/>
              <p:cNvSpPr>
                <a:spLocks noChangeShapeType="1"/>
              </p:cNvSpPr>
              <p:nvPr/>
            </p:nvSpPr>
            <p:spPr bwMode="auto">
              <a:xfrm>
                <a:off x="2847" y="2151"/>
                <a:ext cx="1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85" name="Line 356"/>
              <p:cNvSpPr>
                <a:spLocks noChangeShapeType="1"/>
              </p:cNvSpPr>
              <p:nvPr/>
            </p:nvSpPr>
            <p:spPr bwMode="auto">
              <a:xfrm>
                <a:off x="2894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86" name="Line 357"/>
              <p:cNvSpPr>
                <a:spLocks noChangeShapeType="1"/>
              </p:cNvSpPr>
              <p:nvPr/>
            </p:nvSpPr>
            <p:spPr bwMode="auto">
              <a:xfrm>
                <a:off x="2942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87" name="Line 358"/>
              <p:cNvSpPr>
                <a:spLocks noChangeShapeType="1"/>
              </p:cNvSpPr>
              <p:nvPr/>
            </p:nvSpPr>
            <p:spPr bwMode="auto">
              <a:xfrm>
                <a:off x="2990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88" name="Line 359"/>
              <p:cNvSpPr>
                <a:spLocks noChangeShapeType="1"/>
              </p:cNvSpPr>
              <p:nvPr/>
            </p:nvSpPr>
            <p:spPr bwMode="auto">
              <a:xfrm>
                <a:off x="3038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89" name="Line 360"/>
              <p:cNvSpPr>
                <a:spLocks noChangeShapeType="1"/>
              </p:cNvSpPr>
              <p:nvPr/>
            </p:nvSpPr>
            <p:spPr bwMode="auto">
              <a:xfrm>
                <a:off x="3086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90" name="Line 361"/>
              <p:cNvSpPr>
                <a:spLocks noChangeShapeType="1"/>
              </p:cNvSpPr>
              <p:nvPr/>
            </p:nvSpPr>
            <p:spPr bwMode="auto">
              <a:xfrm>
                <a:off x="3134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91" name="Line 362"/>
              <p:cNvSpPr>
                <a:spLocks noChangeShapeType="1"/>
              </p:cNvSpPr>
              <p:nvPr/>
            </p:nvSpPr>
            <p:spPr bwMode="auto">
              <a:xfrm>
                <a:off x="3182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92" name="Line 363"/>
              <p:cNvSpPr>
                <a:spLocks noChangeShapeType="1"/>
              </p:cNvSpPr>
              <p:nvPr/>
            </p:nvSpPr>
            <p:spPr bwMode="auto">
              <a:xfrm>
                <a:off x="3230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93" name="Line 364"/>
              <p:cNvSpPr>
                <a:spLocks noChangeShapeType="1"/>
              </p:cNvSpPr>
              <p:nvPr/>
            </p:nvSpPr>
            <p:spPr bwMode="auto">
              <a:xfrm>
                <a:off x="3278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94" name="Line 365"/>
              <p:cNvSpPr>
                <a:spLocks noChangeShapeType="1"/>
              </p:cNvSpPr>
              <p:nvPr/>
            </p:nvSpPr>
            <p:spPr bwMode="auto">
              <a:xfrm>
                <a:off x="3325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95" name="Line 366"/>
              <p:cNvSpPr>
                <a:spLocks noChangeShapeType="1"/>
              </p:cNvSpPr>
              <p:nvPr/>
            </p:nvSpPr>
            <p:spPr bwMode="auto">
              <a:xfrm>
                <a:off x="3373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96" name="Line 367"/>
              <p:cNvSpPr>
                <a:spLocks noChangeShapeType="1"/>
              </p:cNvSpPr>
              <p:nvPr/>
            </p:nvSpPr>
            <p:spPr bwMode="auto">
              <a:xfrm>
                <a:off x="3421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97" name="Line 368"/>
              <p:cNvSpPr>
                <a:spLocks noChangeShapeType="1"/>
              </p:cNvSpPr>
              <p:nvPr/>
            </p:nvSpPr>
            <p:spPr bwMode="auto">
              <a:xfrm>
                <a:off x="3469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98" name="Line 369"/>
              <p:cNvSpPr>
                <a:spLocks noChangeShapeType="1"/>
              </p:cNvSpPr>
              <p:nvPr/>
            </p:nvSpPr>
            <p:spPr bwMode="auto">
              <a:xfrm>
                <a:off x="3517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99" name="Line 370"/>
              <p:cNvSpPr>
                <a:spLocks noChangeShapeType="1"/>
              </p:cNvSpPr>
              <p:nvPr/>
            </p:nvSpPr>
            <p:spPr bwMode="auto">
              <a:xfrm>
                <a:off x="3565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00" name="Line 371"/>
              <p:cNvSpPr>
                <a:spLocks noChangeShapeType="1"/>
              </p:cNvSpPr>
              <p:nvPr/>
            </p:nvSpPr>
            <p:spPr bwMode="auto">
              <a:xfrm>
                <a:off x="3613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01" name="Line 372"/>
              <p:cNvSpPr>
                <a:spLocks noChangeShapeType="1"/>
              </p:cNvSpPr>
              <p:nvPr/>
            </p:nvSpPr>
            <p:spPr bwMode="auto">
              <a:xfrm>
                <a:off x="3661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02" name="Line 373"/>
              <p:cNvSpPr>
                <a:spLocks noChangeShapeType="1"/>
              </p:cNvSpPr>
              <p:nvPr/>
            </p:nvSpPr>
            <p:spPr bwMode="auto">
              <a:xfrm>
                <a:off x="3709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03" name="Line 374"/>
              <p:cNvSpPr>
                <a:spLocks noChangeShapeType="1"/>
              </p:cNvSpPr>
              <p:nvPr/>
            </p:nvSpPr>
            <p:spPr bwMode="auto">
              <a:xfrm>
                <a:off x="3756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04" name="Line 375"/>
              <p:cNvSpPr>
                <a:spLocks noChangeShapeType="1"/>
              </p:cNvSpPr>
              <p:nvPr/>
            </p:nvSpPr>
            <p:spPr bwMode="auto">
              <a:xfrm>
                <a:off x="3804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05" name="Line 376"/>
              <p:cNvSpPr>
                <a:spLocks noChangeShapeType="1"/>
              </p:cNvSpPr>
              <p:nvPr/>
            </p:nvSpPr>
            <p:spPr bwMode="auto">
              <a:xfrm>
                <a:off x="3852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06" name="Line 377"/>
              <p:cNvSpPr>
                <a:spLocks noChangeShapeType="1"/>
              </p:cNvSpPr>
              <p:nvPr/>
            </p:nvSpPr>
            <p:spPr bwMode="auto">
              <a:xfrm>
                <a:off x="3900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07" name="Line 378"/>
              <p:cNvSpPr>
                <a:spLocks noChangeShapeType="1"/>
              </p:cNvSpPr>
              <p:nvPr/>
            </p:nvSpPr>
            <p:spPr bwMode="auto">
              <a:xfrm>
                <a:off x="3948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08" name="Line 379"/>
              <p:cNvSpPr>
                <a:spLocks noChangeShapeType="1"/>
              </p:cNvSpPr>
              <p:nvPr/>
            </p:nvSpPr>
            <p:spPr bwMode="auto">
              <a:xfrm>
                <a:off x="3996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09" name="Line 380"/>
              <p:cNvSpPr>
                <a:spLocks noChangeShapeType="1"/>
              </p:cNvSpPr>
              <p:nvPr/>
            </p:nvSpPr>
            <p:spPr bwMode="auto">
              <a:xfrm>
                <a:off x="4044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10" name="Line 381"/>
              <p:cNvSpPr>
                <a:spLocks noChangeShapeType="1"/>
              </p:cNvSpPr>
              <p:nvPr/>
            </p:nvSpPr>
            <p:spPr bwMode="auto">
              <a:xfrm>
                <a:off x="4092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11" name="Line 382"/>
              <p:cNvSpPr>
                <a:spLocks noChangeShapeType="1"/>
              </p:cNvSpPr>
              <p:nvPr/>
            </p:nvSpPr>
            <p:spPr bwMode="auto">
              <a:xfrm>
                <a:off x="4140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12" name="Line 383"/>
              <p:cNvSpPr>
                <a:spLocks noChangeShapeType="1"/>
              </p:cNvSpPr>
              <p:nvPr/>
            </p:nvSpPr>
            <p:spPr bwMode="auto">
              <a:xfrm>
                <a:off x="4188" y="2151"/>
                <a:ext cx="1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13" name="Line 384"/>
              <p:cNvSpPr>
                <a:spLocks noChangeShapeType="1"/>
              </p:cNvSpPr>
              <p:nvPr/>
            </p:nvSpPr>
            <p:spPr bwMode="auto">
              <a:xfrm>
                <a:off x="4235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14" name="Line 385"/>
              <p:cNvSpPr>
                <a:spLocks noChangeShapeType="1"/>
              </p:cNvSpPr>
              <p:nvPr/>
            </p:nvSpPr>
            <p:spPr bwMode="auto">
              <a:xfrm>
                <a:off x="4283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15" name="Line 386"/>
              <p:cNvSpPr>
                <a:spLocks noChangeShapeType="1"/>
              </p:cNvSpPr>
              <p:nvPr/>
            </p:nvSpPr>
            <p:spPr bwMode="auto">
              <a:xfrm>
                <a:off x="4331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16" name="Line 387"/>
              <p:cNvSpPr>
                <a:spLocks noChangeShapeType="1"/>
              </p:cNvSpPr>
              <p:nvPr/>
            </p:nvSpPr>
            <p:spPr bwMode="auto">
              <a:xfrm>
                <a:off x="4379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17" name="Line 388"/>
              <p:cNvSpPr>
                <a:spLocks noChangeShapeType="1"/>
              </p:cNvSpPr>
              <p:nvPr/>
            </p:nvSpPr>
            <p:spPr bwMode="auto">
              <a:xfrm>
                <a:off x="4427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18" name="Line 389"/>
              <p:cNvSpPr>
                <a:spLocks noChangeShapeType="1"/>
              </p:cNvSpPr>
              <p:nvPr/>
            </p:nvSpPr>
            <p:spPr bwMode="auto">
              <a:xfrm>
                <a:off x="4475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19" name="Line 390"/>
              <p:cNvSpPr>
                <a:spLocks noChangeShapeType="1"/>
              </p:cNvSpPr>
              <p:nvPr/>
            </p:nvSpPr>
            <p:spPr bwMode="auto">
              <a:xfrm>
                <a:off x="4523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20" name="Line 391"/>
              <p:cNvSpPr>
                <a:spLocks noChangeShapeType="1"/>
              </p:cNvSpPr>
              <p:nvPr/>
            </p:nvSpPr>
            <p:spPr bwMode="auto">
              <a:xfrm>
                <a:off x="4571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21" name="Line 392"/>
              <p:cNvSpPr>
                <a:spLocks noChangeShapeType="1"/>
              </p:cNvSpPr>
              <p:nvPr/>
            </p:nvSpPr>
            <p:spPr bwMode="auto">
              <a:xfrm>
                <a:off x="4619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22" name="Line 393"/>
              <p:cNvSpPr>
                <a:spLocks noChangeShapeType="1"/>
              </p:cNvSpPr>
              <p:nvPr/>
            </p:nvSpPr>
            <p:spPr bwMode="auto">
              <a:xfrm>
                <a:off x="4666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23" name="Line 394"/>
              <p:cNvSpPr>
                <a:spLocks noChangeShapeType="1"/>
              </p:cNvSpPr>
              <p:nvPr/>
            </p:nvSpPr>
            <p:spPr bwMode="auto">
              <a:xfrm>
                <a:off x="4714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24" name="Line 395"/>
              <p:cNvSpPr>
                <a:spLocks noChangeShapeType="1"/>
              </p:cNvSpPr>
              <p:nvPr/>
            </p:nvSpPr>
            <p:spPr bwMode="auto">
              <a:xfrm>
                <a:off x="4762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25" name="Line 396"/>
              <p:cNvSpPr>
                <a:spLocks noChangeShapeType="1"/>
              </p:cNvSpPr>
              <p:nvPr/>
            </p:nvSpPr>
            <p:spPr bwMode="auto">
              <a:xfrm>
                <a:off x="4810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26" name="Line 397"/>
              <p:cNvSpPr>
                <a:spLocks noChangeShapeType="1"/>
              </p:cNvSpPr>
              <p:nvPr/>
            </p:nvSpPr>
            <p:spPr bwMode="auto">
              <a:xfrm>
                <a:off x="4858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27" name="Line 398"/>
              <p:cNvSpPr>
                <a:spLocks noChangeShapeType="1"/>
              </p:cNvSpPr>
              <p:nvPr/>
            </p:nvSpPr>
            <p:spPr bwMode="auto">
              <a:xfrm>
                <a:off x="4906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28" name="Line 399"/>
              <p:cNvSpPr>
                <a:spLocks noChangeShapeType="1"/>
              </p:cNvSpPr>
              <p:nvPr/>
            </p:nvSpPr>
            <p:spPr bwMode="auto">
              <a:xfrm>
                <a:off x="4954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29" name="Line 400"/>
              <p:cNvSpPr>
                <a:spLocks noChangeShapeType="1"/>
              </p:cNvSpPr>
              <p:nvPr/>
            </p:nvSpPr>
            <p:spPr bwMode="auto">
              <a:xfrm>
                <a:off x="5002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30" name="Line 401"/>
              <p:cNvSpPr>
                <a:spLocks noChangeShapeType="1"/>
              </p:cNvSpPr>
              <p:nvPr/>
            </p:nvSpPr>
            <p:spPr bwMode="auto">
              <a:xfrm>
                <a:off x="5050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31" name="Line 402"/>
              <p:cNvSpPr>
                <a:spLocks noChangeShapeType="1"/>
              </p:cNvSpPr>
              <p:nvPr/>
            </p:nvSpPr>
            <p:spPr bwMode="auto">
              <a:xfrm>
                <a:off x="5097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32" name="Line 403"/>
              <p:cNvSpPr>
                <a:spLocks noChangeShapeType="1"/>
              </p:cNvSpPr>
              <p:nvPr/>
            </p:nvSpPr>
            <p:spPr bwMode="auto">
              <a:xfrm>
                <a:off x="5145" y="2151"/>
                <a:ext cx="1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388" name="Line 404"/>
            <p:cNvSpPr>
              <a:spLocks noChangeShapeType="1"/>
            </p:cNvSpPr>
            <p:nvPr/>
          </p:nvSpPr>
          <p:spPr bwMode="auto">
            <a:xfrm>
              <a:off x="5193" y="2151"/>
              <a:ext cx="16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89" name="Line 405"/>
            <p:cNvSpPr>
              <a:spLocks noChangeShapeType="1"/>
            </p:cNvSpPr>
            <p:nvPr/>
          </p:nvSpPr>
          <p:spPr bwMode="auto">
            <a:xfrm>
              <a:off x="5241" y="2151"/>
              <a:ext cx="16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0" name="Line 406"/>
            <p:cNvSpPr>
              <a:spLocks noChangeShapeType="1"/>
            </p:cNvSpPr>
            <p:nvPr/>
          </p:nvSpPr>
          <p:spPr bwMode="auto">
            <a:xfrm>
              <a:off x="5289" y="2151"/>
              <a:ext cx="16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1" name="Line 407"/>
            <p:cNvSpPr>
              <a:spLocks noChangeShapeType="1"/>
            </p:cNvSpPr>
            <p:nvPr/>
          </p:nvSpPr>
          <p:spPr bwMode="auto">
            <a:xfrm>
              <a:off x="5337" y="2151"/>
              <a:ext cx="16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2" name="Line 408"/>
            <p:cNvSpPr>
              <a:spLocks noChangeShapeType="1"/>
            </p:cNvSpPr>
            <p:nvPr/>
          </p:nvSpPr>
          <p:spPr bwMode="auto">
            <a:xfrm>
              <a:off x="5385" y="2151"/>
              <a:ext cx="16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3" name="Line 409"/>
            <p:cNvSpPr>
              <a:spLocks noChangeShapeType="1"/>
            </p:cNvSpPr>
            <p:nvPr/>
          </p:nvSpPr>
          <p:spPr bwMode="auto">
            <a:xfrm>
              <a:off x="5433" y="2151"/>
              <a:ext cx="16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4" name="Line 410"/>
            <p:cNvSpPr>
              <a:spLocks noChangeShapeType="1"/>
            </p:cNvSpPr>
            <p:nvPr/>
          </p:nvSpPr>
          <p:spPr bwMode="auto">
            <a:xfrm>
              <a:off x="5481" y="2151"/>
              <a:ext cx="16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5" name="Line 411"/>
            <p:cNvSpPr>
              <a:spLocks noChangeShapeType="1"/>
            </p:cNvSpPr>
            <p:nvPr/>
          </p:nvSpPr>
          <p:spPr bwMode="auto">
            <a:xfrm>
              <a:off x="2751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6" name="Line 412"/>
            <p:cNvSpPr>
              <a:spLocks noChangeShapeType="1"/>
            </p:cNvSpPr>
            <p:nvPr/>
          </p:nvSpPr>
          <p:spPr bwMode="auto">
            <a:xfrm>
              <a:off x="2799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7" name="Line 413"/>
            <p:cNvSpPr>
              <a:spLocks noChangeShapeType="1"/>
            </p:cNvSpPr>
            <p:nvPr/>
          </p:nvSpPr>
          <p:spPr bwMode="auto">
            <a:xfrm>
              <a:off x="2847" y="1974"/>
              <a:ext cx="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8" name="Line 414"/>
            <p:cNvSpPr>
              <a:spLocks noChangeShapeType="1"/>
            </p:cNvSpPr>
            <p:nvPr/>
          </p:nvSpPr>
          <p:spPr bwMode="auto">
            <a:xfrm>
              <a:off x="2894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99" name="Line 415"/>
            <p:cNvSpPr>
              <a:spLocks noChangeShapeType="1"/>
            </p:cNvSpPr>
            <p:nvPr/>
          </p:nvSpPr>
          <p:spPr bwMode="auto">
            <a:xfrm>
              <a:off x="2942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00" name="Line 416"/>
            <p:cNvSpPr>
              <a:spLocks noChangeShapeType="1"/>
            </p:cNvSpPr>
            <p:nvPr/>
          </p:nvSpPr>
          <p:spPr bwMode="auto">
            <a:xfrm>
              <a:off x="2990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01" name="Line 417"/>
            <p:cNvSpPr>
              <a:spLocks noChangeShapeType="1"/>
            </p:cNvSpPr>
            <p:nvPr/>
          </p:nvSpPr>
          <p:spPr bwMode="auto">
            <a:xfrm>
              <a:off x="3038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02" name="Line 418"/>
            <p:cNvSpPr>
              <a:spLocks noChangeShapeType="1"/>
            </p:cNvSpPr>
            <p:nvPr/>
          </p:nvSpPr>
          <p:spPr bwMode="auto">
            <a:xfrm>
              <a:off x="3086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03" name="Line 419"/>
            <p:cNvSpPr>
              <a:spLocks noChangeShapeType="1"/>
            </p:cNvSpPr>
            <p:nvPr/>
          </p:nvSpPr>
          <p:spPr bwMode="auto">
            <a:xfrm>
              <a:off x="3134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04" name="Line 420"/>
            <p:cNvSpPr>
              <a:spLocks noChangeShapeType="1"/>
            </p:cNvSpPr>
            <p:nvPr/>
          </p:nvSpPr>
          <p:spPr bwMode="auto">
            <a:xfrm>
              <a:off x="3182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05" name="Line 421"/>
            <p:cNvSpPr>
              <a:spLocks noChangeShapeType="1"/>
            </p:cNvSpPr>
            <p:nvPr/>
          </p:nvSpPr>
          <p:spPr bwMode="auto">
            <a:xfrm>
              <a:off x="3230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06" name="Line 422"/>
            <p:cNvSpPr>
              <a:spLocks noChangeShapeType="1"/>
            </p:cNvSpPr>
            <p:nvPr/>
          </p:nvSpPr>
          <p:spPr bwMode="auto">
            <a:xfrm>
              <a:off x="3278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07" name="Line 423"/>
            <p:cNvSpPr>
              <a:spLocks noChangeShapeType="1"/>
            </p:cNvSpPr>
            <p:nvPr/>
          </p:nvSpPr>
          <p:spPr bwMode="auto">
            <a:xfrm>
              <a:off x="3325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08" name="Line 424"/>
            <p:cNvSpPr>
              <a:spLocks noChangeShapeType="1"/>
            </p:cNvSpPr>
            <p:nvPr/>
          </p:nvSpPr>
          <p:spPr bwMode="auto">
            <a:xfrm>
              <a:off x="3373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09" name="Line 425"/>
            <p:cNvSpPr>
              <a:spLocks noChangeShapeType="1"/>
            </p:cNvSpPr>
            <p:nvPr/>
          </p:nvSpPr>
          <p:spPr bwMode="auto">
            <a:xfrm>
              <a:off x="3421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10" name="Line 426"/>
            <p:cNvSpPr>
              <a:spLocks noChangeShapeType="1"/>
            </p:cNvSpPr>
            <p:nvPr/>
          </p:nvSpPr>
          <p:spPr bwMode="auto">
            <a:xfrm>
              <a:off x="3469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11" name="Line 427"/>
            <p:cNvSpPr>
              <a:spLocks noChangeShapeType="1"/>
            </p:cNvSpPr>
            <p:nvPr/>
          </p:nvSpPr>
          <p:spPr bwMode="auto">
            <a:xfrm>
              <a:off x="3517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12" name="Line 428"/>
            <p:cNvSpPr>
              <a:spLocks noChangeShapeType="1"/>
            </p:cNvSpPr>
            <p:nvPr/>
          </p:nvSpPr>
          <p:spPr bwMode="auto">
            <a:xfrm>
              <a:off x="3565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13" name="Line 429"/>
            <p:cNvSpPr>
              <a:spLocks noChangeShapeType="1"/>
            </p:cNvSpPr>
            <p:nvPr/>
          </p:nvSpPr>
          <p:spPr bwMode="auto">
            <a:xfrm>
              <a:off x="3613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14" name="Line 430"/>
            <p:cNvSpPr>
              <a:spLocks noChangeShapeType="1"/>
            </p:cNvSpPr>
            <p:nvPr/>
          </p:nvSpPr>
          <p:spPr bwMode="auto">
            <a:xfrm>
              <a:off x="3661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15" name="Line 431"/>
            <p:cNvSpPr>
              <a:spLocks noChangeShapeType="1"/>
            </p:cNvSpPr>
            <p:nvPr/>
          </p:nvSpPr>
          <p:spPr bwMode="auto">
            <a:xfrm>
              <a:off x="3709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16" name="Line 432"/>
            <p:cNvSpPr>
              <a:spLocks noChangeShapeType="1"/>
            </p:cNvSpPr>
            <p:nvPr/>
          </p:nvSpPr>
          <p:spPr bwMode="auto">
            <a:xfrm>
              <a:off x="3756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17" name="Line 433"/>
            <p:cNvSpPr>
              <a:spLocks noChangeShapeType="1"/>
            </p:cNvSpPr>
            <p:nvPr/>
          </p:nvSpPr>
          <p:spPr bwMode="auto">
            <a:xfrm>
              <a:off x="3804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18" name="Line 434"/>
            <p:cNvSpPr>
              <a:spLocks noChangeShapeType="1"/>
            </p:cNvSpPr>
            <p:nvPr/>
          </p:nvSpPr>
          <p:spPr bwMode="auto">
            <a:xfrm>
              <a:off x="3852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19" name="Line 435"/>
            <p:cNvSpPr>
              <a:spLocks noChangeShapeType="1"/>
            </p:cNvSpPr>
            <p:nvPr/>
          </p:nvSpPr>
          <p:spPr bwMode="auto">
            <a:xfrm>
              <a:off x="3900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20" name="Line 436"/>
            <p:cNvSpPr>
              <a:spLocks noChangeShapeType="1"/>
            </p:cNvSpPr>
            <p:nvPr/>
          </p:nvSpPr>
          <p:spPr bwMode="auto">
            <a:xfrm>
              <a:off x="3948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21" name="Line 437"/>
            <p:cNvSpPr>
              <a:spLocks noChangeShapeType="1"/>
            </p:cNvSpPr>
            <p:nvPr/>
          </p:nvSpPr>
          <p:spPr bwMode="auto">
            <a:xfrm>
              <a:off x="3996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22" name="Line 438"/>
            <p:cNvSpPr>
              <a:spLocks noChangeShapeType="1"/>
            </p:cNvSpPr>
            <p:nvPr/>
          </p:nvSpPr>
          <p:spPr bwMode="auto">
            <a:xfrm>
              <a:off x="4044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23" name="Line 439"/>
            <p:cNvSpPr>
              <a:spLocks noChangeShapeType="1"/>
            </p:cNvSpPr>
            <p:nvPr/>
          </p:nvSpPr>
          <p:spPr bwMode="auto">
            <a:xfrm>
              <a:off x="4092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24" name="Line 440"/>
            <p:cNvSpPr>
              <a:spLocks noChangeShapeType="1"/>
            </p:cNvSpPr>
            <p:nvPr/>
          </p:nvSpPr>
          <p:spPr bwMode="auto">
            <a:xfrm>
              <a:off x="4140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25" name="Line 441"/>
            <p:cNvSpPr>
              <a:spLocks noChangeShapeType="1"/>
            </p:cNvSpPr>
            <p:nvPr/>
          </p:nvSpPr>
          <p:spPr bwMode="auto">
            <a:xfrm>
              <a:off x="4188" y="1974"/>
              <a:ext cx="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26" name="Line 442"/>
            <p:cNvSpPr>
              <a:spLocks noChangeShapeType="1"/>
            </p:cNvSpPr>
            <p:nvPr/>
          </p:nvSpPr>
          <p:spPr bwMode="auto">
            <a:xfrm>
              <a:off x="4235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27" name="Line 443"/>
            <p:cNvSpPr>
              <a:spLocks noChangeShapeType="1"/>
            </p:cNvSpPr>
            <p:nvPr/>
          </p:nvSpPr>
          <p:spPr bwMode="auto">
            <a:xfrm>
              <a:off x="4283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28" name="Line 444"/>
            <p:cNvSpPr>
              <a:spLocks noChangeShapeType="1"/>
            </p:cNvSpPr>
            <p:nvPr/>
          </p:nvSpPr>
          <p:spPr bwMode="auto">
            <a:xfrm>
              <a:off x="4331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29" name="Line 445"/>
            <p:cNvSpPr>
              <a:spLocks noChangeShapeType="1"/>
            </p:cNvSpPr>
            <p:nvPr/>
          </p:nvSpPr>
          <p:spPr bwMode="auto">
            <a:xfrm>
              <a:off x="4379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30" name="Line 446"/>
            <p:cNvSpPr>
              <a:spLocks noChangeShapeType="1"/>
            </p:cNvSpPr>
            <p:nvPr/>
          </p:nvSpPr>
          <p:spPr bwMode="auto">
            <a:xfrm>
              <a:off x="4427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31" name="Line 447"/>
            <p:cNvSpPr>
              <a:spLocks noChangeShapeType="1"/>
            </p:cNvSpPr>
            <p:nvPr/>
          </p:nvSpPr>
          <p:spPr bwMode="auto">
            <a:xfrm>
              <a:off x="4475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32" name="Line 448"/>
            <p:cNvSpPr>
              <a:spLocks noChangeShapeType="1"/>
            </p:cNvSpPr>
            <p:nvPr/>
          </p:nvSpPr>
          <p:spPr bwMode="auto">
            <a:xfrm>
              <a:off x="4523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33" name="Line 449"/>
            <p:cNvSpPr>
              <a:spLocks noChangeShapeType="1"/>
            </p:cNvSpPr>
            <p:nvPr/>
          </p:nvSpPr>
          <p:spPr bwMode="auto">
            <a:xfrm>
              <a:off x="4571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34" name="Line 450"/>
            <p:cNvSpPr>
              <a:spLocks noChangeShapeType="1"/>
            </p:cNvSpPr>
            <p:nvPr/>
          </p:nvSpPr>
          <p:spPr bwMode="auto">
            <a:xfrm>
              <a:off x="4619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35" name="Line 451"/>
            <p:cNvSpPr>
              <a:spLocks noChangeShapeType="1"/>
            </p:cNvSpPr>
            <p:nvPr/>
          </p:nvSpPr>
          <p:spPr bwMode="auto">
            <a:xfrm>
              <a:off x="4666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36" name="Line 452"/>
            <p:cNvSpPr>
              <a:spLocks noChangeShapeType="1"/>
            </p:cNvSpPr>
            <p:nvPr/>
          </p:nvSpPr>
          <p:spPr bwMode="auto">
            <a:xfrm>
              <a:off x="4714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37" name="Line 453"/>
            <p:cNvSpPr>
              <a:spLocks noChangeShapeType="1"/>
            </p:cNvSpPr>
            <p:nvPr/>
          </p:nvSpPr>
          <p:spPr bwMode="auto">
            <a:xfrm>
              <a:off x="4762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38" name="Line 454"/>
            <p:cNvSpPr>
              <a:spLocks noChangeShapeType="1"/>
            </p:cNvSpPr>
            <p:nvPr/>
          </p:nvSpPr>
          <p:spPr bwMode="auto">
            <a:xfrm>
              <a:off x="4810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39" name="Line 455"/>
            <p:cNvSpPr>
              <a:spLocks noChangeShapeType="1"/>
            </p:cNvSpPr>
            <p:nvPr/>
          </p:nvSpPr>
          <p:spPr bwMode="auto">
            <a:xfrm>
              <a:off x="4858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40" name="Line 456"/>
            <p:cNvSpPr>
              <a:spLocks noChangeShapeType="1"/>
            </p:cNvSpPr>
            <p:nvPr/>
          </p:nvSpPr>
          <p:spPr bwMode="auto">
            <a:xfrm>
              <a:off x="4906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41" name="Line 457"/>
            <p:cNvSpPr>
              <a:spLocks noChangeShapeType="1"/>
            </p:cNvSpPr>
            <p:nvPr/>
          </p:nvSpPr>
          <p:spPr bwMode="auto">
            <a:xfrm>
              <a:off x="4954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42" name="Line 458"/>
            <p:cNvSpPr>
              <a:spLocks noChangeShapeType="1"/>
            </p:cNvSpPr>
            <p:nvPr/>
          </p:nvSpPr>
          <p:spPr bwMode="auto">
            <a:xfrm>
              <a:off x="5002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43" name="Line 459"/>
            <p:cNvSpPr>
              <a:spLocks noChangeShapeType="1"/>
            </p:cNvSpPr>
            <p:nvPr/>
          </p:nvSpPr>
          <p:spPr bwMode="auto">
            <a:xfrm>
              <a:off x="5050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44" name="Line 460"/>
            <p:cNvSpPr>
              <a:spLocks noChangeShapeType="1"/>
            </p:cNvSpPr>
            <p:nvPr/>
          </p:nvSpPr>
          <p:spPr bwMode="auto">
            <a:xfrm>
              <a:off x="5097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45" name="Line 461"/>
            <p:cNvSpPr>
              <a:spLocks noChangeShapeType="1"/>
            </p:cNvSpPr>
            <p:nvPr/>
          </p:nvSpPr>
          <p:spPr bwMode="auto">
            <a:xfrm>
              <a:off x="5145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46" name="Line 462"/>
            <p:cNvSpPr>
              <a:spLocks noChangeShapeType="1"/>
            </p:cNvSpPr>
            <p:nvPr/>
          </p:nvSpPr>
          <p:spPr bwMode="auto">
            <a:xfrm>
              <a:off x="5193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47" name="Line 463"/>
            <p:cNvSpPr>
              <a:spLocks noChangeShapeType="1"/>
            </p:cNvSpPr>
            <p:nvPr/>
          </p:nvSpPr>
          <p:spPr bwMode="auto">
            <a:xfrm>
              <a:off x="5241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48" name="Line 464"/>
            <p:cNvSpPr>
              <a:spLocks noChangeShapeType="1"/>
            </p:cNvSpPr>
            <p:nvPr/>
          </p:nvSpPr>
          <p:spPr bwMode="auto">
            <a:xfrm>
              <a:off x="5289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49" name="Line 465"/>
            <p:cNvSpPr>
              <a:spLocks noChangeShapeType="1"/>
            </p:cNvSpPr>
            <p:nvPr/>
          </p:nvSpPr>
          <p:spPr bwMode="auto">
            <a:xfrm>
              <a:off x="5337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50" name="Line 466"/>
            <p:cNvSpPr>
              <a:spLocks noChangeShapeType="1"/>
            </p:cNvSpPr>
            <p:nvPr/>
          </p:nvSpPr>
          <p:spPr bwMode="auto">
            <a:xfrm>
              <a:off x="5385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51" name="Line 467"/>
            <p:cNvSpPr>
              <a:spLocks noChangeShapeType="1"/>
            </p:cNvSpPr>
            <p:nvPr/>
          </p:nvSpPr>
          <p:spPr bwMode="auto">
            <a:xfrm>
              <a:off x="5433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52" name="Line 468"/>
            <p:cNvSpPr>
              <a:spLocks noChangeShapeType="1"/>
            </p:cNvSpPr>
            <p:nvPr/>
          </p:nvSpPr>
          <p:spPr bwMode="auto">
            <a:xfrm>
              <a:off x="5481" y="1974"/>
              <a:ext cx="1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53" name="Line 469"/>
            <p:cNvSpPr>
              <a:spLocks noChangeShapeType="1"/>
            </p:cNvSpPr>
            <p:nvPr/>
          </p:nvSpPr>
          <p:spPr bwMode="auto">
            <a:xfrm flipV="1">
              <a:off x="2751" y="1974"/>
              <a:ext cx="1" cy="13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54" name="Line 470"/>
            <p:cNvSpPr>
              <a:spLocks noChangeShapeType="1"/>
            </p:cNvSpPr>
            <p:nvPr/>
          </p:nvSpPr>
          <p:spPr bwMode="auto">
            <a:xfrm>
              <a:off x="2727" y="3343"/>
              <a:ext cx="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55" name="Line 471"/>
            <p:cNvSpPr>
              <a:spLocks noChangeShapeType="1"/>
            </p:cNvSpPr>
            <p:nvPr/>
          </p:nvSpPr>
          <p:spPr bwMode="auto">
            <a:xfrm>
              <a:off x="2727" y="3174"/>
              <a:ext cx="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56" name="Line 472"/>
            <p:cNvSpPr>
              <a:spLocks noChangeShapeType="1"/>
            </p:cNvSpPr>
            <p:nvPr/>
          </p:nvSpPr>
          <p:spPr bwMode="auto">
            <a:xfrm>
              <a:off x="2727" y="3005"/>
              <a:ext cx="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57" name="Line 473"/>
            <p:cNvSpPr>
              <a:spLocks noChangeShapeType="1"/>
            </p:cNvSpPr>
            <p:nvPr/>
          </p:nvSpPr>
          <p:spPr bwMode="auto">
            <a:xfrm>
              <a:off x="2727" y="2828"/>
              <a:ext cx="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58" name="Line 474"/>
            <p:cNvSpPr>
              <a:spLocks noChangeShapeType="1"/>
            </p:cNvSpPr>
            <p:nvPr/>
          </p:nvSpPr>
          <p:spPr bwMode="auto">
            <a:xfrm>
              <a:off x="2727" y="2659"/>
              <a:ext cx="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59" name="Line 475"/>
            <p:cNvSpPr>
              <a:spLocks noChangeShapeType="1"/>
            </p:cNvSpPr>
            <p:nvPr/>
          </p:nvSpPr>
          <p:spPr bwMode="auto">
            <a:xfrm>
              <a:off x="2727" y="2490"/>
              <a:ext cx="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0" name="Line 476"/>
            <p:cNvSpPr>
              <a:spLocks noChangeShapeType="1"/>
            </p:cNvSpPr>
            <p:nvPr/>
          </p:nvSpPr>
          <p:spPr bwMode="auto">
            <a:xfrm>
              <a:off x="2727" y="2320"/>
              <a:ext cx="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1" name="Line 477"/>
            <p:cNvSpPr>
              <a:spLocks noChangeShapeType="1"/>
            </p:cNvSpPr>
            <p:nvPr/>
          </p:nvSpPr>
          <p:spPr bwMode="auto">
            <a:xfrm>
              <a:off x="2727" y="2151"/>
              <a:ext cx="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2" name="Line 478"/>
            <p:cNvSpPr>
              <a:spLocks noChangeShapeType="1"/>
            </p:cNvSpPr>
            <p:nvPr/>
          </p:nvSpPr>
          <p:spPr bwMode="auto">
            <a:xfrm>
              <a:off x="2727" y="1974"/>
              <a:ext cx="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3" name="Line 479"/>
            <p:cNvSpPr>
              <a:spLocks noChangeShapeType="1"/>
            </p:cNvSpPr>
            <p:nvPr/>
          </p:nvSpPr>
          <p:spPr bwMode="auto">
            <a:xfrm>
              <a:off x="2751" y="3343"/>
              <a:ext cx="274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4" name="Line 480"/>
            <p:cNvSpPr>
              <a:spLocks noChangeShapeType="1"/>
            </p:cNvSpPr>
            <p:nvPr/>
          </p:nvSpPr>
          <p:spPr bwMode="auto">
            <a:xfrm flipV="1">
              <a:off x="2751" y="3320"/>
              <a:ext cx="1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5" name="Line 481"/>
            <p:cNvSpPr>
              <a:spLocks noChangeShapeType="1"/>
            </p:cNvSpPr>
            <p:nvPr/>
          </p:nvSpPr>
          <p:spPr bwMode="auto">
            <a:xfrm flipV="1">
              <a:off x="3054" y="3320"/>
              <a:ext cx="1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6" name="Line 482"/>
            <p:cNvSpPr>
              <a:spLocks noChangeShapeType="1"/>
            </p:cNvSpPr>
            <p:nvPr/>
          </p:nvSpPr>
          <p:spPr bwMode="auto">
            <a:xfrm flipV="1">
              <a:off x="3357" y="3320"/>
              <a:ext cx="1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7" name="Line 483"/>
            <p:cNvSpPr>
              <a:spLocks noChangeShapeType="1"/>
            </p:cNvSpPr>
            <p:nvPr/>
          </p:nvSpPr>
          <p:spPr bwMode="auto">
            <a:xfrm flipV="1">
              <a:off x="3669" y="3320"/>
              <a:ext cx="1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8" name="Line 484"/>
            <p:cNvSpPr>
              <a:spLocks noChangeShapeType="1"/>
            </p:cNvSpPr>
            <p:nvPr/>
          </p:nvSpPr>
          <p:spPr bwMode="auto">
            <a:xfrm flipV="1">
              <a:off x="3972" y="3320"/>
              <a:ext cx="1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69" name="Line 485"/>
            <p:cNvSpPr>
              <a:spLocks noChangeShapeType="1"/>
            </p:cNvSpPr>
            <p:nvPr/>
          </p:nvSpPr>
          <p:spPr bwMode="auto">
            <a:xfrm flipV="1">
              <a:off x="4275" y="3320"/>
              <a:ext cx="1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70" name="Line 486"/>
            <p:cNvSpPr>
              <a:spLocks noChangeShapeType="1"/>
            </p:cNvSpPr>
            <p:nvPr/>
          </p:nvSpPr>
          <p:spPr bwMode="auto">
            <a:xfrm flipV="1">
              <a:off x="4579" y="3320"/>
              <a:ext cx="1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71" name="Line 487"/>
            <p:cNvSpPr>
              <a:spLocks noChangeShapeType="1"/>
            </p:cNvSpPr>
            <p:nvPr/>
          </p:nvSpPr>
          <p:spPr bwMode="auto">
            <a:xfrm flipV="1">
              <a:off x="4882" y="3320"/>
              <a:ext cx="1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72" name="Line 488"/>
            <p:cNvSpPr>
              <a:spLocks noChangeShapeType="1"/>
            </p:cNvSpPr>
            <p:nvPr/>
          </p:nvSpPr>
          <p:spPr bwMode="auto">
            <a:xfrm flipV="1">
              <a:off x="5185" y="3320"/>
              <a:ext cx="1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73" name="Line 489"/>
            <p:cNvSpPr>
              <a:spLocks noChangeShapeType="1"/>
            </p:cNvSpPr>
            <p:nvPr/>
          </p:nvSpPr>
          <p:spPr bwMode="auto">
            <a:xfrm flipV="1">
              <a:off x="5497" y="3320"/>
              <a:ext cx="1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74" name="Line 490"/>
            <p:cNvSpPr>
              <a:spLocks noChangeShapeType="1"/>
            </p:cNvSpPr>
            <p:nvPr/>
          </p:nvSpPr>
          <p:spPr bwMode="auto">
            <a:xfrm flipV="1">
              <a:off x="2751" y="3275"/>
              <a:ext cx="303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75" name="Line 491"/>
            <p:cNvSpPr>
              <a:spLocks noChangeShapeType="1"/>
            </p:cNvSpPr>
            <p:nvPr/>
          </p:nvSpPr>
          <p:spPr bwMode="auto">
            <a:xfrm flipV="1">
              <a:off x="3093" y="3268"/>
              <a:ext cx="264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76" name="Line 492"/>
            <p:cNvSpPr>
              <a:spLocks noChangeShapeType="1"/>
            </p:cNvSpPr>
            <p:nvPr/>
          </p:nvSpPr>
          <p:spPr bwMode="auto">
            <a:xfrm flipV="1">
              <a:off x="3377" y="3252"/>
              <a:ext cx="292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77" name="Line 493"/>
            <p:cNvSpPr>
              <a:spLocks noChangeShapeType="1"/>
            </p:cNvSpPr>
            <p:nvPr/>
          </p:nvSpPr>
          <p:spPr bwMode="auto">
            <a:xfrm flipV="1">
              <a:off x="3669" y="3206"/>
              <a:ext cx="303" cy="4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78" name="Line 494"/>
            <p:cNvSpPr>
              <a:spLocks noChangeShapeType="1"/>
            </p:cNvSpPr>
            <p:nvPr/>
          </p:nvSpPr>
          <p:spPr bwMode="auto">
            <a:xfrm>
              <a:off x="3976" y="3205"/>
              <a:ext cx="299" cy="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79" name="Line 495"/>
            <p:cNvSpPr>
              <a:spLocks noChangeShapeType="1"/>
            </p:cNvSpPr>
            <p:nvPr/>
          </p:nvSpPr>
          <p:spPr bwMode="auto">
            <a:xfrm flipV="1">
              <a:off x="4294" y="3260"/>
              <a:ext cx="285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0" name="Line 496"/>
            <p:cNvSpPr>
              <a:spLocks noChangeShapeType="1"/>
            </p:cNvSpPr>
            <p:nvPr/>
          </p:nvSpPr>
          <p:spPr bwMode="auto">
            <a:xfrm flipV="1">
              <a:off x="4579" y="3206"/>
              <a:ext cx="303" cy="5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1" name="Line 497"/>
            <p:cNvSpPr>
              <a:spLocks noChangeShapeType="1"/>
            </p:cNvSpPr>
            <p:nvPr/>
          </p:nvSpPr>
          <p:spPr bwMode="auto">
            <a:xfrm flipV="1">
              <a:off x="4921" y="3199"/>
              <a:ext cx="264" cy="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2" name="Line 498"/>
            <p:cNvSpPr>
              <a:spLocks noChangeShapeType="1"/>
            </p:cNvSpPr>
            <p:nvPr/>
          </p:nvSpPr>
          <p:spPr bwMode="auto">
            <a:xfrm flipV="1">
              <a:off x="5188" y="3106"/>
              <a:ext cx="309" cy="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3" name="Line 499"/>
            <p:cNvSpPr>
              <a:spLocks noChangeShapeType="1"/>
            </p:cNvSpPr>
            <p:nvPr/>
          </p:nvSpPr>
          <p:spPr bwMode="auto">
            <a:xfrm flipV="1">
              <a:off x="2751" y="3275"/>
              <a:ext cx="303" cy="1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4" name="Line 500"/>
            <p:cNvSpPr>
              <a:spLocks noChangeShapeType="1"/>
            </p:cNvSpPr>
            <p:nvPr/>
          </p:nvSpPr>
          <p:spPr bwMode="auto">
            <a:xfrm flipV="1">
              <a:off x="3093" y="3268"/>
              <a:ext cx="264" cy="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5" name="Line 501"/>
            <p:cNvSpPr>
              <a:spLocks noChangeShapeType="1"/>
            </p:cNvSpPr>
            <p:nvPr/>
          </p:nvSpPr>
          <p:spPr bwMode="auto">
            <a:xfrm flipV="1">
              <a:off x="3377" y="3252"/>
              <a:ext cx="292" cy="1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6" name="Line 502"/>
            <p:cNvSpPr>
              <a:spLocks noChangeShapeType="1"/>
            </p:cNvSpPr>
            <p:nvPr/>
          </p:nvSpPr>
          <p:spPr bwMode="auto">
            <a:xfrm flipV="1">
              <a:off x="3669" y="3136"/>
              <a:ext cx="303" cy="11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7" name="Line 503"/>
            <p:cNvSpPr>
              <a:spLocks noChangeShapeType="1"/>
            </p:cNvSpPr>
            <p:nvPr/>
          </p:nvSpPr>
          <p:spPr bwMode="auto">
            <a:xfrm>
              <a:off x="3974" y="3136"/>
              <a:ext cx="301" cy="13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8" name="Line 504"/>
            <p:cNvSpPr>
              <a:spLocks noChangeShapeType="1"/>
            </p:cNvSpPr>
            <p:nvPr/>
          </p:nvSpPr>
          <p:spPr bwMode="auto">
            <a:xfrm flipV="1">
              <a:off x="4294" y="3260"/>
              <a:ext cx="285" cy="1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9" name="Line 505"/>
            <p:cNvSpPr>
              <a:spLocks noChangeShapeType="1"/>
            </p:cNvSpPr>
            <p:nvPr/>
          </p:nvSpPr>
          <p:spPr bwMode="auto">
            <a:xfrm flipV="1">
              <a:off x="4579" y="2097"/>
              <a:ext cx="303" cy="116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0" name="Line 506"/>
            <p:cNvSpPr>
              <a:spLocks noChangeShapeType="1"/>
            </p:cNvSpPr>
            <p:nvPr/>
          </p:nvSpPr>
          <p:spPr bwMode="auto">
            <a:xfrm>
              <a:off x="4882" y="2097"/>
              <a:ext cx="303" cy="109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1" name="Line 507"/>
            <p:cNvSpPr>
              <a:spLocks noChangeShapeType="1"/>
            </p:cNvSpPr>
            <p:nvPr/>
          </p:nvSpPr>
          <p:spPr bwMode="auto">
            <a:xfrm flipV="1">
              <a:off x="5188" y="3106"/>
              <a:ext cx="309" cy="9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2" name="Rectangle 508"/>
            <p:cNvSpPr>
              <a:spLocks noChangeArrowheads="1"/>
            </p:cNvSpPr>
            <p:nvPr/>
          </p:nvSpPr>
          <p:spPr bwMode="auto">
            <a:xfrm>
              <a:off x="2731" y="3270"/>
              <a:ext cx="40" cy="39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3" name="Rectangle 509"/>
            <p:cNvSpPr>
              <a:spLocks noChangeArrowheads="1"/>
            </p:cNvSpPr>
            <p:nvPr/>
          </p:nvSpPr>
          <p:spPr bwMode="auto">
            <a:xfrm>
              <a:off x="3034" y="3255"/>
              <a:ext cx="40" cy="38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4" name="Rectangle 510"/>
            <p:cNvSpPr>
              <a:spLocks noChangeArrowheads="1"/>
            </p:cNvSpPr>
            <p:nvPr/>
          </p:nvSpPr>
          <p:spPr bwMode="auto">
            <a:xfrm>
              <a:off x="3337" y="3247"/>
              <a:ext cx="40" cy="39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5" name="Rectangle 511"/>
            <p:cNvSpPr>
              <a:spLocks noChangeArrowheads="1"/>
            </p:cNvSpPr>
            <p:nvPr/>
          </p:nvSpPr>
          <p:spPr bwMode="auto">
            <a:xfrm>
              <a:off x="3649" y="3232"/>
              <a:ext cx="40" cy="38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6" name="Rectangle 512"/>
            <p:cNvSpPr>
              <a:spLocks noChangeArrowheads="1"/>
            </p:cNvSpPr>
            <p:nvPr/>
          </p:nvSpPr>
          <p:spPr bwMode="auto">
            <a:xfrm>
              <a:off x="3952" y="3186"/>
              <a:ext cx="40" cy="3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7" name="Rectangle 513"/>
            <p:cNvSpPr>
              <a:spLocks noChangeArrowheads="1"/>
            </p:cNvSpPr>
            <p:nvPr/>
          </p:nvSpPr>
          <p:spPr bwMode="auto">
            <a:xfrm>
              <a:off x="4255" y="3255"/>
              <a:ext cx="40" cy="38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8" name="Rectangle 514"/>
            <p:cNvSpPr>
              <a:spLocks noChangeArrowheads="1"/>
            </p:cNvSpPr>
            <p:nvPr/>
          </p:nvSpPr>
          <p:spPr bwMode="auto">
            <a:xfrm>
              <a:off x="4559" y="3240"/>
              <a:ext cx="40" cy="38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9" name="Rectangle 515"/>
            <p:cNvSpPr>
              <a:spLocks noChangeArrowheads="1"/>
            </p:cNvSpPr>
            <p:nvPr/>
          </p:nvSpPr>
          <p:spPr bwMode="auto">
            <a:xfrm>
              <a:off x="4862" y="3186"/>
              <a:ext cx="40" cy="38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0" name="Rectangle 516"/>
            <p:cNvSpPr>
              <a:spLocks noChangeArrowheads="1"/>
            </p:cNvSpPr>
            <p:nvPr/>
          </p:nvSpPr>
          <p:spPr bwMode="auto">
            <a:xfrm>
              <a:off x="5165" y="3178"/>
              <a:ext cx="40" cy="38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1" name="Rectangle 517"/>
            <p:cNvSpPr>
              <a:spLocks noChangeArrowheads="1"/>
            </p:cNvSpPr>
            <p:nvPr/>
          </p:nvSpPr>
          <p:spPr bwMode="auto">
            <a:xfrm>
              <a:off x="5477" y="3086"/>
              <a:ext cx="40" cy="38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2" name="Rectangle 518"/>
            <p:cNvSpPr>
              <a:spLocks noChangeArrowheads="1"/>
            </p:cNvSpPr>
            <p:nvPr/>
          </p:nvSpPr>
          <p:spPr bwMode="auto">
            <a:xfrm>
              <a:off x="2731" y="3270"/>
              <a:ext cx="40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3" name="Rectangle 519"/>
            <p:cNvSpPr>
              <a:spLocks noChangeArrowheads="1"/>
            </p:cNvSpPr>
            <p:nvPr/>
          </p:nvSpPr>
          <p:spPr bwMode="auto">
            <a:xfrm>
              <a:off x="3034" y="3255"/>
              <a:ext cx="40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4" name="Rectangle 520"/>
            <p:cNvSpPr>
              <a:spLocks noChangeArrowheads="1"/>
            </p:cNvSpPr>
            <p:nvPr/>
          </p:nvSpPr>
          <p:spPr bwMode="auto">
            <a:xfrm>
              <a:off x="3337" y="3247"/>
              <a:ext cx="40" cy="3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5" name="Rectangle 521"/>
            <p:cNvSpPr>
              <a:spLocks noChangeArrowheads="1"/>
            </p:cNvSpPr>
            <p:nvPr/>
          </p:nvSpPr>
          <p:spPr bwMode="auto">
            <a:xfrm>
              <a:off x="3649" y="3232"/>
              <a:ext cx="40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6" name="Rectangle 522"/>
            <p:cNvSpPr>
              <a:spLocks noChangeArrowheads="1"/>
            </p:cNvSpPr>
            <p:nvPr/>
          </p:nvSpPr>
          <p:spPr bwMode="auto">
            <a:xfrm>
              <a:off x="3952" y="3117"/>
              <a:ext cx="40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7" name="Rectangle 523"/>
            <p:cNvSpPr>
              <a:spLocks noChangeArrowheads="1"/>
            </p:cNvSpPr>
            <p:nvPr/>
          </p:nvSpPr>
          <p:spPr bwMode="auto">
            <a:xfrm>
              <a:off x="4255" y="3255"/>
              <a:ext cx="40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8" name="Rectangle 524"/>
            <p:cNvSpPr>
              <a:spLocks noChangeArrowheads="1"/>
            </p:cNvSpPr>
            <p:nvPr/>
          </p:nvSpPr>
          <p:spPr bwMode="auto">
            <a:xfrm>
              <a:off x="4559" y="3240"/>
              <a:ext cx="40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9" name="Rectangle 525"/>
            <p:cNvSpPr>
              <a:spLocks noChangeArrowheads="1"/>
            </p:cNvSpPr>
            <p:nvPr/>
          </p:nvSpPr>
          <p:spPr bwMode="auto">
            <a:xfrm>
              <a:off x="4862" y="2078"/>
              <a:ext cx="40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10" name="Rectangle 526"/>
            <p:cNvSpPr>
              <a:spLocks noChangeArrowheads="1"/>
            </p:cNvSpPr>
            <p:nvPr/>
          </p:nvSpPr>
          <p:spPr bwMode="auto">
            <a:xfrm>
              <a:off x="5165" y="3178"/>
              <a:ext cx="40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11" name="Rectangle 527"/>
            <p:cNvSpPr>
              <a:spLocks noChangeArrowheads="1"/>
            </p:cNvSpPr>
            <p:nvPr/>
          </p:nvSpPr>
          <p:spPr bwMode="auto">
            <a:xfrm>
              <a:off x="5477" y="3086"/>
              <a:ext cx="40" cy="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12" name="Rectangle 528"/>
            <p:cNvSpPr>
              <a:spLocks noChangeArrowheads="1"/>
            </p:cNvSpPr>
            <p:nvPr/>
          </p:nvSpPr>
          <p:spPr bwMode="auto">
            <a:xfrm>
              <a:off x="3888" y="3888"/>
              <a:ext cx="50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Benchmark</a:t>
              </a:r>
              <a:endParaRPr kumimoji="1" lang="en-US" altLang="ko-KR" sz="14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13" name="Rectangle 529"/>
            <p:cNvSpPr>
              <a:spLocks noChangeArrowheads="1"/>
            </p:cNvSpPr>
            <p:nvPr/>
          </p:nvSpPr>
          <p:spPr bwMode="auto">
            <a:xfrm rot="-5400000">
              <a:off x="2140" y="2642"/>
              <a:ext cx="440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SPEC Perf</a:t>
              </a:r>
              <a:endParaRPr kumimoji="1" lang="en-US" altLang="ko-KR" sz="14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14" name="Rectangle 530"/>
            <p:cNvSpPr>
              <a:spLocks noChangeArrowheads="1"/>
            </p:cNvSpPr>
            <p:nvPr/>
          </p:nvSpPr>
          <p:spPr bwMode="auto">
            <a:xfrm>
              <a:off x="2615" y="3289"/>
              <a:ext cx="44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0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15" name="Rectangle 531"/>
            <p:cNvSpPr>
              <a:spLocks noChangeArrowheads="1"/>
            </p:cNvSpPr>
            <p:nvPr/>
          </p:nvSpPr>
          <p:spPr bwMode="auto">
            <a:xfrm>
              <a:off x="2503" y="3120"/>
              <a:ext cx="132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100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16" name="Rectangle 532"/>
            <p:cNvSpPr>
              <a:spLocks noChangeArrowheads="1"/>
            </p:cNvSpPr>
            <p:nvPr/>
          </p:nvSpPr>
          <p:spPr bwMode="auto">
            <a:xfrm>
              <a:off x="2503" y="2951"/>
              <a:ext cx="132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200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17" name="Rectangle 533"/>
            <p:cNvSpPr>
              <a:spLocks noChangeArrowheads="1"/>
            </p:cNvSpPr>
            <p:nvPr/>
          </p:nvSpPr>
          <p:spPr bwMode="auto">
            <a:xfrm>
              <a:off x="2503" y="2782"/>
              <a:ext cx="132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300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18" name="Rectangle 534"/>
            <p:cNvSpPr>
              <a:spLocks noChangeArrowheads="1"/>
            </p:cNvSpPr>
            <p:nvPr/>
          </p:nvSpPr>
          <p:spPr bwMode="auto">
            <a:xfrm>
              <a:off x="2503" y="2613"/>
              <a:ext cx="13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400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19" name="Rectangle 535"/>
            <p:cNvSpPr>
              <a:spLocks noChangeArrowheads="1"/>
            </p:cNvSpPr>
            <p:nvPr/>
          </p:nvSpPr>
          <p:spPr bwMode="auto">
            <a:xfrm>
              <a:off x="2503" y="2436"/>
              <a:ext cx="132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500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20" name="Rectangle 536"/>
            <p:cNvSpPr>
              <a:spLocks noChangeArrowheads="1"/>
            </p:cNvSpPr>
            <p:nvPr/>
          </p:nvSpPr>
          <p:spPr bwMode="auto">
            <a:xfrm>
              <a:off x="2503" y="2266"/>
              <a:ext cx="132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600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21" name="Rectangle 537"/>
            <p:cNvSpPr>
              <a:spLocks noChangeArrowheads="1"/>
            </p:cNvSpPr>
            <p:nvPr/>
          </p:nvSpPr>
          <p:spPr bwMode="auto">
            <a:xfrm>
              <a:off x="2503" y="2097"/>
              <a:ext cx="132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700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22" name="Rectangle 538"/>
            <p:cNvSpPr>
              <a:spLocks noChangeArrowheads="1"/>
            </p:cNvSpPr>
            <p:nvPr/>
          </p:nvSpPr>
          <p:spPr bwMode="auto">
            <a:xfrm>
              <a:off x="2503" y="1928"/>
              <a:ext cx="132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800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23" name="Rectangle 539"/>
            <p:cNvSpPr>
              <a:spLocks noChangeArrowheads="1"/>
            </p:cNvSpPr>
            <p:nvPr/>
          </p:nvSpPr>
          <p:spPr bwMode="auto">
            <a:xfrm rot="-5400000">
              <a:off x="2689" y="3419"/>
              <a:ext cx="131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gcc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24" name="Rectangle 540"/>
            <p:cNvSpPr>
              <a:spLocks noChangeArrowheads="1"/>
            </p:cNvSpPr>
            <p:nvPr/>
          </p:nvSpPr>
          <p:spPr bwMode="auto">
            <a:xfrm rot="-5400000">
              <a:off x="2911" y="3508"/>
              <a:ext cx="291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epresso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25" name="Rectangle 541"/>
            <p:cNvSpPr>
              <a:spLocks noChangeArrowheads="1"/>
            </p:cNvSpPr>
            <p:nvPr/>
          </p:nvSpPr>
          <p:spPr bwMode="auto">
            <a:xfrm rot="-5400000">
              <a:off x="3264" y="3463"/>
              <a:ext cx="19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spice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26" name="Rectangle 542"/>
            <p:cNvSpPr>
              <a:spLocks noChangeArrowheads="1"/>
            </p:cNvSpPr>
            <p:nvPr/>
          </p:nvSpPr>
          <p:spPr bwMode="auto">
            <a:xfrm rot="-5400000">
              <a:off x="3549" y="3453"/>
              <a:ext cx="22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doduc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27" name="Rectangle 543"/>
            <p:cNvSpPr>
              <a:spLocks noChangeArrowheads="1"/>
            </p:cNvSpPr>
            <p:nvPr/>
          </p:nvSpPr>
          <p:spPr bwMode="auto">
            <a:xfrm rot="-5400000">
              <a:off x="3860" y="3476"/>
              <a:ext cx="21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nasa7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28" name="Rectangle 544"/>
            <p:cNvSpPr>
              <a:spLocks noChangeArrowheads="1"/>
            </p:cNvSpPr>
            <p:nvPr/>
          </p:nvSpPr>
          <p:spPr bwMode="auto">
            <a:xfrm rot="-5400000">
              <a:off x="4249" y="3410"/>
              <a:ext cx="42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li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29" name="Rectangle 545"/>
            <p:cNvSpPr>
              <a:spLocks noChangeArrowheads="1"/>
            </p:cNvSpPr>
            <p:nvPr/>
          </p:nvSpPr>
          <p:spPr bwMode="auto">
            <a:xfrm rot="-5400000">
              <a:off x="4453" y="3492"/>
              <a:ext cx="25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eqntott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30" name="Rectangle 546"/>
            <p:cNvSpPr>
              <a:spLocks noChangeArrowheads="1"/>
            </p:cNvSpPr>
            <p:nvPr/>
          </p:nvSpPr>
          <p:spPr bwMode="auto">
            <a:xfrm rot="-5400000">
              <a:off x="4709" y="3614"/>
              <a:ext cx="35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matrix300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31" name="Rectangle 547"/>
            <p:cNvSpPr>
              <a:spLocks noChangeArrowheads="1"/>
            </p:cNvSpPr>
            <p:nvPr/>
          </p:nvSpPr>
          <p:spPr bwMode="auto">
            <a:xfrm rot="-5400000">
              <a:off x="5082" y="3478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fpppp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3532" name="Rectangle 548"/>
            <p:cNvSpPr>
              <a:spLocks noChangeArrowheads="1"/>
            </p:cNvSpPr>
            <p:nvPr/>
          </p:nvSpPr>
          <p:spPr bwMode="auto">
            <a:xfrm rot="-5400000">
              <a:off x="5347" y="3517"/>
              <a:ext cx="291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Geneva" charset="0"/>
                  <a:ea typeface="Dotum" pitchFamily="34" charset="-127"/>
                </a:rPr>
                <a:t>tomcatv</a:t>
              </a:r>
              <a:endPara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78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14400"/>
          </a:xfrm>
          <a:noFill/>
          <a:extLst/>
        </p:spPr>
        <p:txBody>
          <a:bodyPr lIns="92075" tIns="46038" rIns="92075" bIns="46038">
            <a:normAutofit/>
          </a:bodyPr>
          <a:lstStyle/>
          <a:p>
            <a:pPr>
              <a:defRPr/>
            </a:pP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ea typeface="Gulim" pitchFamily="34" charset="-127"/>
                <a:cs typeface="Estrangelo Edessa" pitchFamily="66" charset="0"/>
              </a:rPr>
              <a:t>Comparing and Summarizing Performance</a:t>
            </a: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1609725" y="4419600"/>
            <a:ext cx="39195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 i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For program </a:t>
            </a:r>
            <a:r>
              <a:rPr kumimoji="1" lang="en-US" altLang="ko-KR" sz="14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P1,</a:t>
            </a:r>
            <a:r>
              <a:rPr kumimoji="1" lang="en-US" altLang="ko-KR" sz="1400" b="1" i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 A is 10 times faster than B,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 i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For program </a:t>
            </a:r>
            <a:r>
              <a:rPr kumimoji="1" lang="en-US" altLang="ko-KR" sz="14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P2,</a:t>
            </a:r>
            <a:r>
              <a:rPr kumimoji="1" lang="en-US" altLang="ko-KR" sz="1400" b="1" i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 B is 10 times faster than A, 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 i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and so on...</a:t>
            </a:r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1447800" y="5257800"/>
            <a:ext cx="678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2000" b="1" i="1">
                <a:solidFill>
                  <a:schemeClr val="accent2"/>
                </a:solidFill>
                <a:latin typeface="Arial" charset="0"/>
                <a:ea typeface="Dotum" pitchFamily="34" charset="-127"/>
              </a:rPr>
              <a:t>The relative performance of computers is unclear with Total Execution Times</a:t>
            </a:r>
          </a:p>
        </p:txBody>
      </p:sp>
      <p:grpSp>
        <p:nvGrpSpPr>
          <p:cNvPr id="94213" name="Group 18"/>
          <p:cNvGrpSpPr>
            <a:grpSpLocks/>
          </p:cNvGrpSpPr>
          <p:nvPr/>
        </p:nvGrpSpPr>
        <p:grpSpPr bwMode="auto">
          <a:xfrm>
            <a:off x="1676400" y="2182813"/>
            <a:ext cx="6294438" cy="2008187"/>
            <a:chOff x="1056" y="1375"/>
            <a:chExt cx="3965" cy="1265"/>
          </a:xfrm>
        </p:grpSpPr>
        <p:grpSp>
          <p:nvGrpSpPr>
            <p:cNvPr id="94214" name="Group 5"/>
            <p:cNvGrpSpPr>
              <a:grpSpLocks/>
            </p:cNvGrpSpPr>
            <p:nvPr/>
          </p:nvGrpSpPr>
          <p:grpSpPr bwMode="auto">
            <a:xfrm>
              <a:off x="1056" y="1375"/>
              <a:ext cx="3940" cy="1265"/>
              <a:chOff x="1056" y="1375"/>
              <a:chExt cx="3940" cy="1265"/>
            </a:xfrm>
          </p:grpSpPr>
          <p:sp>
            <p:nvSpPr>
              <p:cNvPr id="94218" name="Rectangle 6"/>
              <p:cNvSpPr>
                <a:spLocks noChangeArrowheads="1"/>
              </p:cNvSpPr>
              <p:nvPr/>
            </p:nvSpPr>
            <p:spPr bwMode="auto">
              <a:xfrm>
                <a:off x="1056" y="1392"/>
                <a:ext cx="3936" cy="1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19" name="Rectangle 7"/>
              <p:cNvSpPr>
                <a:spLocks noChangeArrowheads="1"/>
              </p:cNvSpPr>
              <p:nvPr/>
            </p:nvSpPr>
            <p:spPr bwMode="auto">
              <a:xfrm>
                <a:off x="1056" y="1375"/>
                <a:ext cx="3936" cy="1264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0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27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kumimoji="1" lang="en-US" altLang="ko-KR" sz="1800" b="1">
                    <a:solidFill>
                      <a:schemeClr val="tx1"/>
                    </a:solidFill>
                    <a:latin typeface="Arial" charset="0"/>
                    <a:ea typeface="Dotum" pitchFamily="34" charset="-127"/>
                  </a:rPr>
                  <a:t>Computer A   Computer B  Computer C</a:t>
                </a:r>
              </a:p>
            </p:txBody>
          </p:sp>
          <p:sp>
            <p:nvSpPr>
              <p:cNvPr id="94221" name="Line 9"/>
              <p:cNvSpPr>
                <a:spLocks noChangeShapeType="1"/>
              </p:cNvSpPr>
              <p:nvPr/>
            </p:nvSpPr>
            <p:spPr bwMode="auto">
              <a:xfrm>
                <a:off x="2208" y="1392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2" name="Line 10"/>
              <p:cNvSpPr>
                <a:spLocks noChangeShapeType="1"/>
              </p:cNvSpPr>
              <p:nvPr/>
            </p:nvSpPr>
            <p:spPr bwMode="auto">
              <a:xfrm>
                <a:off x="3168" y="1392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3" name="Line 11"/>
              <p:cNvSpPr>
                <a:spLocks noChangeShapeType="1"/>
              </p:cNvSpPr>
              <p:nvPr/>
            </p:nvSpPr>
            <p:spPr bwMode="auto">
              <a:xfrm>
                <a:off x="4080" y="1392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4" name="Line 12"/>
              <p:cNvSpPr>
                <a:spLocks noChangeShapeType="1"/>
              </p:cNvSpPr>
              <p:nvPr/>
            </p:nvSpPr>
            <p:spPr bwMode="auto">
              <a:xfrm flipV="1">
                <a:off x="1056" y="1680"/>
                <a:ext cx="393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5" name="Line 13"/>
              <p:cNvSpPr>
                <a:spLocks noChangeShapeType="1"/>
              </p:cNvSpPr>
              <p:nvPr/>
            </p:nvSpPr>
            <p:spPr bwMode="auto">
              <a:xfrm flipV="1">
                <a:off x="1056" y="2016"/>
                <a:ext cx="393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26" name="Line 14"/>
              <p:cNvSpPr>
                <a:spLocks noChangeShapeType="1"/>
              </p:cNvSpPr>
              <p:nvPr/>
            </p:nvSpPr>
            <p:spPr bwMode="auto">
              <a:xfrm flipV="1">
                <a:off x="1056" y="2352"/>
                <a:ext cx="393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215" name="Rectangle 15"/>
            <p:cNvSpPr>
              <a:spLocks noChangeArrowheads="1"/>
            </p:cNvSpPr>
            <p:nvPr/>
          </p:nvSpPr>
          <p:spPr bwMode="auto">
            <a:xfrm>
              <a:off x="1066" y="1728"/>
              <a:ext cx="38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2000" b="1" dirty="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P1(</a:t>
              </a:r>
              <a:r>
                <a:rPr kumimoji="1" lang="en-US" altLang="ko-KR" sz="2000" b="1" dirty="0" err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secs</a:t>
              </a:r>
              <a:r>
                <a:rPr kumimoji="1" lang="en-US" altLang="ko-KR" sz="2000" b="1" dirty="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)                           1                  </a:t>
              </a:r>
              <a:r>
                <a:rPr kumimoji="1" lang="en-US" altLang="ko-KR" sz="2000" b="1" dirty="0" smtClean="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10              </a:t>
              </a:r>
              <a:r>
                <a:rPr kumimoji="1" lang="en-US" altLang="ko-KR" sz="2000" b="1" dirty="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20</a:t>
              </a:r>
            </a:p>
          </p:txBody>
        </p:sp>
        <p:sp>
          <p:nvSpPr>
            <p:cNvPr id="94216" name="Rectangle 16"/>
            <p:cNvSpPr>
              <a:spLocks noChangeArrowheads="1"/>
            </p:cNvSpPr>
            <p:nvPr/>
          </p:nvSpPr>
          <p:spPr bwMode="auto">
            <a:xfrm>
              <a:off x="1066" y="2064"/>
              <a:ext cx="39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2000" b="1" dirty="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P2(</a:t>
              </a:r>
              <a:r>
                <a:rPr kumimoji="1" lang="en-US" altLang="ko-KR" sz="2000" b="1" dirty="0" err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secs</a:t>
              </a:r>
              <a:r>
                <a:rPr kumimoji="1" lang="en-US" altLang="ko-KR" sz="2000" b="1" dirty="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)	          </a:t>
              </a:r>
              <a:r>
                <a:rPr kumimoji="1" lang="en-US" altLang="ko-KR" sz="2000" b="1" dirty="0" smtClean="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1,000               100              </a:t>
              </a:r>
              <a:r>
                <a:rPr kumimoji="1" lang="en-US" altLang="ko-KR" sz="2000" b="1" dirty="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20</a:t>
              </a:r>
            </a:p>
          </p:txBody>
        </p:sp>
        <p:sp>
          <p:nvSpPr>
            <p:cNvPr id="94217" name="Text Box 17"/>
            <p:cNvSpPr txBox="1">
              <a:spLocks noChangeArrowheads="1"/>
            </p:cNvSpPr>
            <p:nvPr/>
          </p:nvSpPr>
          <p:spPr bwMode="auto">
            <a:xfrm>
              <a:off x="1056" y="2375"/>
              <a:ext cx="39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2000" b="1" dirty="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Total time(</a:t>
              </a:r>
              <a:r>
                <a:rPr kumimoji="1" lang="en-US" altLang="ko-KR" sz="2000" b="1" dirty="0" err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secs</a:t>
              </a:r>
              <a:r>
                <a:rPr kumimoji="1" lang="en-US" altLang="ko-KR" sz="2000" b="1" dirty="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)        1,001                </a:t>
              </a:r>
              <a:r>
                <a:rPr kumimoji="1" lang="en-US" altLang="ko-KR" sz="2000" b="1" dirty="0" smtClean="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110              </a:t>
              </a:r>
              <a:r>
                <a:rPr kumimoji="1" lang="en-US" altLang="ko-KR" sz="2000" b="1" dirty="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40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 autoUpdateAnimBg="0"/>
      <p:bldP spid="342020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8588" y="381000"/>
            <a:ext cx="6472237" cy="6048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Summary Measure</a:t>
            </a: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990600" y="1981200"/>
            <a:ext cx="196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Arithmetic Mean</a:t>
            </a:r>
          </a:p>
        </p:txBody>
      </p:sp>
      <p:grpSp>
        <p:nvGrpSpPr>
          <p:cNvPr id="343044" name="Group 4"/>
          <p:cNvGrpSpPr>
            <a:grpSpLocks/>
          </p:cNvGrpSpPr>
          <p:nvPr/>
        </p:nvGrpSpPr>
        <p:grpSpPr bwMode="auto">
          <a:xfrm>
            <a:off x="3308350" y="1828800"/>
            <a:ext cx="2743200" cy="915987"/>
            <a:chOff x="1978" y="1273"/>
            <a:chExt cx="1728" cy="577"/>
          </a:xfrm>
        </p:grpSpPr>
        <p:sp>
          <p:nvSpPr>
            <p:cNvPr id="95238" name="Text Box 5"/>
            <p:cNvSpPr txBox="1">
              <a:spLocks noChangeArrowheads="1"/>
            </p:cNvSpPr>
            <p:nvPr/>
          </p:nvSpPr>
          <p:spPr bwMode="auto">
            <a:xfrm>
              <a:off x="2218" y="1273"/>
              <a:ext cx="148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 n</a:t>
              </a:r>
            </a:p>
            <a:p>
              <a:pPr>
                <a:lnSpc>
                  <a:spcPct val="100000"/>
                </a:lnSpc>
                <a:buClrTx/>
                <a:buSzTx/>
                <a:buFont typeface="Symbol" pitchFamily="18" charset="2"/>
                <a:buChar char="S"/>
              </a:pPr>
              <a:r>
                <a:rPr kumimoji="1" lang="en-US" altLang="ko-KR" sz="18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   Execution Time</a:t>
              </a:r>
              <a:r>
                <a:rPr kumimoji="1" lang="en-US" altLang="ko-KR" sz="1800" b="1" baseline="-25000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i      </a:t>
              </a:r>
              <a:endPara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 i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i=1</a:t>
              </a:r>
              <a:endPara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5239" name="Text Box 6"/>
            <p:cNvSpPr txBox="1">
              <a:spLocks noChangeArrowheads="1"/>
            </p:cNvSpPr>
            <p:nvPr/>
          </p:nvSpPr>
          <p:spPr bwMode="auto">
            <a:xfrm>
              <a:off x="1978" y="1273"/>
              <a:ext cx="28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 dirty="0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1                            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en-US" altLang="ko-KR" sz="1800" b="1" dirty="0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 dirty="0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n</a:t>
              </a:r>
            </a:p>
          </p:txBody>
        </p:sp>
        <p:sp>
          <p:nvSpPr>
            <p:cNvPr id="95240" name="Line 7"/>
            <p:cNvSpPr>
              <a:spLocks noChangeShapeType="1"/>
            </p:cNvSpPr>
            <p:nvPr/>
          </p:nvSpPr>
          <p:spPr bwMode="auto">
            <a:xfrm>
              <a:off x="1988" y="1538"/>
              <a:ext cx="19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3048" name="Rectangle 8"/>
          <p:cNvSpPr>
            <a:spLocks noChangeArrowheads="1"/>
          </p:cNvSpPr>
          <p:nvPr/>
        </p:nvSpPr>
        <p:spPr bwMode="auto">
          <a:xfrm>
            <a:off x="1066800" y="38100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2000" b="1" i="1">
                <a:solidFill>
                  <a:schemeClr val="accent2"/>
                </a:solidFill>
                <a:latin typeface="Arial" charset="0"/>
                <a:ea typeface="Dotum" pitchFamily="34" charset="-127"/>
              </a:rPr>
              <a:t>Good, if programs are run equally in the workload</a:t>
            </a:r>
            <a:endParaRPr kumimoji="1" lang="en-US" altLang="ko-KR" sz="1800" b="1" i="1">
              <a:solidFill>
                <a:schemeClr val="accent2"/>
              </a:solidFill>
              <a:latin typeface="Arial" charset="0"/>
              <a:ea typeface="Dotum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7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autoUpdateAnimBg="0"/>
      <p:bldP spid="343048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6929438" cy="542925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Arithmetic Mean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17526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200" smtClean="0">
                <a:latin typeface="Arial" charset="0"/>
              </a:rPr>
              <a:t>The arithmetic mean can be misleading if the data are skewed or scattered.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000" smtClean="0"/>
              <a:t>Consider the execution times given in the table below. The performance differences are hidden by the simple average.</a:t>
            </a:r>
          </a:p>
        </p:txBody>
      </p:sp>
      <p:pic>
        <p:nvPicPr>
          <p:cNvPr id="96260" name="Picture 4" descr="t10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5538788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8413" y="381000"/>
            <a:ext cx="6667500" cy="6048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Gulim" pitchFamily="34" charset="-127"/>
              </a:rPr>
              <a:t>Unequal Job Mix</a:t>
            </a:r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1660525" y="2627313"/>
            <a:ext cx="3194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Char char="­"/>
            </a:pP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 Weighted Arithmetic Mean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1" lang="en-US" altLang="ko-KR" sz="1800" b="1">
              <a:solidFill>
                <a:schemeClr val="tx1"/>
              </a:solidFill>
              <a:latin typeface="Arial" charset="0"/>
              <a:ea typeface="Dotum" pitchFamily="34" charset="-127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1" lang="en-US" altLang="ko-KR" sz="1800" b="1">
              <a:solidFill>
                <a:schemeClr val="tx1"/>
              </a:solidFill>
              <a:latin typeface="Arial" charset="0"/>
              <a:ea typeface="Dotum" pitchFamily="34" charset="-127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1" lang="en-US" altLang="ko-KR" sz="1800" b="1">
              <a:solidFill>
                <a:schemeClr val="tx1"/>
              </a:solidFill>
              <a:latin typeface="Arial" charset="0"/>
              <a:ea typeface="Dotum" pitchFamily="34" charset="-127"/>
            </a:endParaRP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4976812" y="2371725"/>
            <a:ext cx="3810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 dirty="0">
                <a:solidFill>
                  <a:schemeClr val="tx1"/>
                </a:solidFill>
                <a:latin typeface="Arial" charset="0"/>
                <a:ea typeface="Dotum" pitchFamily="34" charset="-127"/>
              </a:rPr>
              <a:t> n</a:t>
            </a:r>
          </a:p>
          <a:p>
            <a:pPr>
              <a:lnSpc>
                <a:spcPct val="100000"/>
              </a:lnSpc>
              <a:buClrTx/>
              <a:buSzTx/>
              <a:buFont typeface="Symbol" pitchFamily="18" charset="2"/>
              <a:buChar char="S"/>
            </a:pPr>
            <a:r>
              <a:rPr kumimoji="1" lang="en-US" altLang="ko-KR" sz="1800" b="1" dirty="0">
                <a:solidFill>
                  <a:schemeClr val="tx1"/>
                </a:solidFill>
                <a:latin typeface="Arial" charset="0"/>
                <a:ea typeface="Dotum" pitchFamily="34" charset="-127"/>
              </a:rPr>
              <a:t>   </a:t>
            </a:r>
            <a:r>
              <a:rPr kumimoji="1" lang="en-US" altLang="ko-KR" sz="1800" b="1" dirty="0" err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Weight</a:t>
            </a:r>
            <a:r>
              <a:rPr kumimoji="1" lang="en-US" altLang="ko-KR" sz="1800" b="1" baseline="-25000" dirty="0" err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i</a:t>
            </a:r>
            <a:r>
              <a:rPr kumimoji="1" lang="en-US" altLang="ko-KR" sz="1800" b="1" dirty="0">
                <a:solidFill>
                  <a:schemeClr val="tx1"/>
                </a:solidFill>
                <a:latin typeface="Arial" charset="0"/>
                <a:ea typeface="Dotum" pitchFamily="34" charset="-127"/>
              </a:rPr>
              <a:t>  x Execution </a:t>
            </a:r>
            <a:r>
              <a:rPr kumimoji="1" lang="en-US" altLang="ko-KR" sz="1800" b="1" dirty="0" err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Time</a:t>
            </a:r>
            <a:r>
              <a:rPr kumimoji="1" lang="en-US" altLang="ko-KR" sz="1800" b="1" baseline="-25000" dirty="0" err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i</a:t>
            </a:r>
            <a:r>
              <a:rPr kumimoji="1" lang="en-US" altLang="ko-KR" sz="1800" b="1" baseline="-25000" dirty="0">
                <a:solidFill>
                  <a:schemeClr val="tx1"/>
                </a:solidFill>
                <a:latin typeface="Arial" charset="0"/>
                <a:ea typeface="Dotum" pitchFamily="34" charset="-127"/>
              </a:rPr>
              <a:t>      </a:t>
            </a:r>
            <a:endParaRPr kumimoji="1" lang="en-US" altLang="ko-KR" sz="1800" b="1" dirty="0">
              <a:solidFill>
                <a:schemeClr val="tx1"/>
              </a:solidFill>
              <a:latin typeface="Arial" charset="0"/>
              <a:ea typeface="Dotum" pitchFamily="34" charset="-127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 i="1" dirty="0" err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i</a:t>
            </a:r>
            <a:r>
              <a:rPr kumimoji="1" lang="en-US" altLang="ko-KR" sz="1800" b="1" i="1" dirty="0">
                <a:solidFill>
                  <a:schemeClr val="tx1"/>
                </a:solidFill>
                <a:latin typeface="Arial" charset="0"/>
                <a:ea typeface="Dotum" pitchFamily="34" charset="-127"/>
              </a:rPr>
              <a:t>=1</a:t>
            </a:r>
            <a:endParaRPr kumimoji="1" lang="en-US" altLang="ko-KR" sz="1800" b="1" dirty="0">
              <a:solidFill>
                <a:schemeClr val="tx1"/>
              </a:solidFill>
              <a:latin typeface="Arial" charset="0"/>
              <a:ea typeface="Dotum" pitchFamily="34" charset="-127"/>
            </a:endParaRP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914400" y="1600200"/>
            <a:ext cx="3303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b="1">
                <a:solidFill>
                  <a:schemeClr val="accent2"/>
                </a:solidFill>
                <a:latin typeface="Arial" charset="0"/>
                <a:ea typeface="Dotum" pitchFamily="34" charset="-127"/>
              </a:rPr>
              <a:t>Relative Performance</a:t>
            </a:r>
            <a:endParaRPr kumimoji="1" lang="en-US" altLang="ko-KR" b="1">
              <a:solidFill>
                <a:srgbClr val="FFFFFF"/>
              </a:solidFill>
              <a:latin typeface="Arial" charset="0"/>
              <a:ea typeface="Dotum" pitchFamily="34" charset="-127"/>
            </a:endParaRPr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1371600" y="4191000"/>
            <a:ext cx="586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Char char="•"/>
            </a:pP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 Normalized Execution Time </a:t>
            </a:r>
            <a:r>
              <a:rPr kumimoji="1" lang="en-US" altLang="ko-KR" sz="1800" b="1" i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to a reference machine</a:t>
            </a:r>
            <a:endParaRPr kumimoji="1" lang="en-US" altLang="ko-KR" sz="1800" b="1">
              <a:solidFill>
                <a:schemeClr val="tx1"/>
              </a:solidFill>
              <a:latin typeface="Arial" charset="0"/>
              <a:ea typeface="Dotum" pitchFamily="34" charset="-127"/>
            </a:endParaRPr>
          </a:p>
        </p:txBody>
      </p:sp>
      <p:sp>
        <p:nvSpPr>
          <p:cNvPr id="346119" name="Text Box 7"/>
          <p:cNvSpPr txBox="1">
            <a:spLocks noChangeArrowheads="1"/>
          </p:cNvSpPr>
          <p:nvPr/>
        </p:nvSpPr>
        <p:spPr bwMode="auto">
          <a:xfrm>
            <a:off x="1828800" y="4572000"/>
            <a:ext cx="210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Char char="­"/>
            </a:pP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 Arithmetic Mean</a:t>
            </a:r>
          </a:p>
          <a:p>
            <a:pPr>
              <a:lnSpc>
                <a:spcPct val="100000"/>
              </a:lnSpc>
              <a:buClrTx/>
              <a:buSzTx/>
              <a:buFontTx/>
              <a:buChar char="­"/>
            </a:pP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 Geometric Mean</a:t>
            </a:r>
          </a:p>
        </p:txBody>
      </p:sp>
      <p:grpSp>
        <p:nvGrpSpPr>
          <p:cNvPr id="346120" name="Group 8"/>
          <p:cNvGrpSpPr>
            <a:grpSpLocks/>
          </p:cNvGrpSpPr>
          <p:nvPr/>
        </p:nvGrpSpPr>
        <p:grpSpPr bwMode="auto">
          <a:xfrm>
            <a:off x="2895600" y="5410200"/>
            <a:ext cx="2901950" cy="825500"/>
            <a:chOff x="1824" y="3600"/>
            <a:chExt cx="1828" cy="520"/>
          </a:xfrm>
        </p:grpSpPr>
        <p:sp>
          <p:nvSpPr>
            <p:cNvPr id="97293" name="Text Box 9"/>
            <p:cNvSpPr txBox="1">
              <a:spLocks noChangeArrowheads="1"/>
            </p:cNvSpPr>
            <p:nvPr/>
          </p:nvSpPr>
          <p:spPr bwMode="auto">
            <a:xfrm>
              <a:off x="2016" y="3600"/>
              <a:ext cx="163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n</a:t>
              </a:r>
            </a:p>
            <a:p>
              <a:pPr>
                <a:lnSpc>
                  <a:spcPct val="100000"/>
                </a:lnSpc>
                <a:buClrTx/>
                <a:buSzTx/>
                <a:buFont typeface="Symbol" pitchFamily="18" charset="2"/>
                <a:buChar char="P"/>
              </a:pPr>
              <a:r>
                <a:rPr kumimoji="1" lang="en-US" altLang="ko-KR" sz="16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  Execution Time Ratio</a:t>
              </a:r>
              <a:r>
                <a:rPr kumimoji="1" lang="en-US" altLang="ko-KR" sz="1600" b="1" baseline="-25000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i </a:t>
              </a:r>
              <a:endParaRPr kumimoji="1" lang="en-US" altLang="ko-KR" sz="16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  <a:p>
              <a:pPr>
                <a:lnSpc>
                  <a:spcPct val="100000"/>
                </a:lnSpc>
                <a:buClrTx/>
                <a:buSzTx/>
                <a:buFont typeface="Symbol" pitchFamily="18" charset="2"/>
                <a:buNone/>
              </a:pPr>
              <a:r>
                <a:rPr kumimoji="1" lang="en-US" altLang="ko-KR" sz="16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i=1</a:t>
              </a:r>
            </a:p>
          </p:txBody>
        </p:sp>
        <p:sp>
          <p:nvSpPr>
            <p:cNvPr id="97294" name="Text Box 10"/>
            <p:cNvSpPr txBox="1">
              <a:spLocks noChangeArrowheads="1"/>
            </p:cNvSpPr>
            <p:nvPr/>
          </p:nvSpPr>
          <p:spPr bwMode="auto">
            <a:xfrm>
              <a:off x="1824" y="3600"/>
              <a:ext cx="19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en-US" altLang="ko-KR" sz="16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n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en-US" altLang="ko-KR" sz="1600" b="1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7295" name="Line 11"/>
            <p:cNvSpPr>
              <a:spLocks noChangeShapeType="1"/>
            </p:cNvSpPr>
            <p:nvPr/>
          </p:nvSpPr>
          <p:spPr bwMode="auto">
            <a:xfrm>
              <a:off x="1872" y="3936"/>
              <a:ext cx="48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6" name="Line 12"/>
            <p:cNvSpPr>
              <a:spLocks noChangeShapeType="1"/>
            </p:cNvSpPr>
            <p:nvPr/>
          </p:nvSpPr>
          <p:spPr bwMode="auto">
            <a:xfrm>
              <a:off x="1920" y="3936"/>
              <a:ext cx="4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7" name="Line 13"/>
            <p:cNvSpPr>
              <a:spLocks noChangeShapeType="1"/>
            </p:cNvSpPr>
            <p:nvPr/>
          </p:nvSpPr>
          <p:spPr bwMode="auto">
            <a:xfrm flipV="1">
              <a:off x="1968" y="3648"/>
              <a:ext cx="96" cy="4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8" name="Line 14"/>
            <p:cNvSpPr>
              <a:spLocks noChangeShapeType="1"/>
            </p:cNvSpPr>
            <p:nvPr/>
          </p:nvSpPr>
          <p:spPr bwMode="auto">
            <a:xfrm>
              <a:off x="2064" y="3648"/>
              <a:ext cx="148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6127" name="Group 15"/>
          <p:cNvGrpSpPr>
            <a:grpSpLocks/>
          </p:cNvGrpSpPr>
          <p:nvPr/>
        </p:nvGrpSpPr>
        <p:grpSpPr bwMode="auto">
          <a:xfrm>
            <a:off x="5912643" y="5486400"/>
            <a:ext cx="2646363" cy="581025"/>
            <a:chOff x="3552" y="3600"/>
            <a:chExt cx="1667" cy="366"/>
          </a:xfrm>
        </p:grpSpPr>
        <p:sp>
          <p:nvSpPr>
            <p:cNvPr id="97291" name="Line 16"/>
            <p:cNvSpPr>
              <a:spLocks noChangeShapeType="1"/>
            </p:cNvSpPr>
            <p:nvPr/>
          </p:nvSpPr>
          <p:spPr bwMode="auto">
            <a:xfrm flipH="1">
              <a:off x="3552" y="3744"/>
              <a:ext cx="38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Text Box 17"/>
            <p:cNvSpPr txBox="1">
              <a:spLocks noChangeArrowheads="1"/>
            </p:cNvSpPr>
            <p:nvPr/>
          </p:nvSpPr>
          <p:spPr bwMode="auto">
            <a:xfrm>
              <a:off x="3936" y="3600"/>
              <a:ext cx="128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 i="1" dirty="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Normalized to the 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 i="1" dirty="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reference machine </a:t>
              </a:r>
            </a:p>
          </p:txBody>
        </p:sp>
      </p:grpSp>
      <p:sp>
        <p:nvSpPr>
          <p:cNvPr id="346130" name="Text Box 18"/>
          <p:cNvSpPr txBox="1">
            <a:spLocks noChangeArrowheads="1"/>
          </p:cNvSpPr>
          <p:nvPr/>
        </p:nvSpPr>
        <p:spPr bwMode="auto">
          <a:xfrm>
            <a:off x="1371600" y="2362200"/>
            <a:ext cx="31083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Char char="•"/>
            </a:pPr>
            <a:r>
              <a:rPr kumimoji="1" lang="en-US" altLang="ko-KR" sz="18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 Weighted Execution Time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1" lang="en-US" altLang="ko-KR" sz="1200">
              <a:solidFill>
                <a:schemeClr val="tx1"/>
              </a:solidFill>
              <a:latin typeface="Arial" charset="0"/>
              <a:ea typeface="Dotum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3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6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6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autoUpdateAnimBg="0"/>
      <p:bldP spid="346116" grpId="0" autoUpdateAnimBg="0"/>
      <p:bldP spid="346117" grpId="0" autoUpdateAnimBg="0"/>
      <p:bldP spid="346118" grpId="0" autoUpdateAnimBg="0"/>
      <p:bldP spid="346119" grpId="0" build="p" autoUpdateAnimBg="0"/>
      <p:bldP spid="346130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  <a:solidFill>
            <a:srgbClr val="00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altLang="ko-KR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ulim" pitchFamily="34" charset="-127"/>
              </a:rPr>
              <a:t>Weighted Arithmetic Mean</a:t>
            </a:r>
          </a:p>
        </p:txBody>
      </p:sp>
      <p:grpSp>
        <p:nvGrpSpPr>
          <p:cNvPr id="347139" name="Group 3"/>
          <p:cNvGrpSpPr>
            <a:grpSpLocks/>
          </p:cNvGrpSpPr>
          <p:nvPr/>
        </p:nvGrpSpPr>
        <p:grpSpPr bwMode="auto">
          <a:xfrm>
            <a:off x="2971800" y="1600200"/>
            <a:ext cx="2865438" cy="825500"/>
            <a:chOff x="1872" y="1008"/>
            <a:chExt cx="1805" cy="520"/>
          </a:xfrm>
        </p:grpSpPr>
        <p:sp>
          <p:nvSpPr>
            <p:cNvPr id="98324" name="Text Box 4"/>
            <p:cNvSpPr txBox="1">
              <a:spLocks noChangeArrowheads="1"/>
            </p:cNvSpPr>
            <p:nvPr/>
          </p:nvSpPr>
          <p:spPr bwMode="auto">
            <a:xfrm>
              <a:off x="2496" y="1008"/>
              <a:ext cx="118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 typeface="Symbol" pitchFamily="18" charset="2"/>
                <a:buChar char="S"/>
              </a:pPr>
              <a:endParaRPr kumimoji="1" lang="en-US" altLang="ko-KR" sz="1600" b="1">
                <a:solidFill>
                  <a:schemeClr val="accent2"/>
                </a:solidFill>
                <a:latin typeface="Arial" charset="0"/>
                <a:ea typeface="Dotum" pitchFamily="34" charset="-127"/>
              </a:endParaRPr>
            </a:p>
            <a:p>
              <a:pPr>
                <a:lnSpc>
                  <a:spcPct val="100000"/>
                </a:lnSpc>
                <a:buClrTx/>
                <a:buSzTx/>
                <a:buFont typeface="Symbol" pitchFamily="18" charset="2"/>
                <a:buChar char="S"/>
              </a:pPr>
              <a:r>
                <a:rPr kumimoji="1" lang="en-US" altLang="ko-KR" sz="1600" b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  W(i)</a:t>
              </a:r>
              <a:r>
                <a:rPr kumimoji="1" lang="en-US" altLang="ko-KR" sz="1600" b="1" baseline="-2500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j</a:t>
              </a:r>
              <a:r>
                <a:rPr kumimoji="1" lang="en-US" altLang="ko-KR" sz="1600" b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 x Time</a:t>
              </a:r>
              <a:r>
                <a:rPr kumimoji="1" lang="en-US" altLang="ko-KR" sz="1600" b="1" baseline="-2500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j</a:t>
              </a:r>
            </a:p>
            <a:p>
              <a:pPr>
                <a:lnSpc>
                  <a:spcPct val="100000"/>
                </a:lnSpc>
                <a:buClrTx/>
                <a:buSzTx/>
                <a:buFont typeface="Symbol" pitchFamily="18" charset="2"/>
                <a:buChar char="S"/>
              </a:pPr>
              <a:endParaRPr kumimoji="1" lang="en-US" altLang="ko-KR" sz="1600" b="1">
                <a:solidFill>
                  <a:schemeClr val="accent2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8325" name="Text Box 5"/>
            <p:cNvSpPr txBox="1">
              <a:spLocks noChangeArrowheads="1"/>
            </p:cNvSpPr>
            <p:nvPr/>
          </p:nvSpPr>
          <p:spPr bwMode="auto">
            <a:xfrm>
              <a:off x="2448" y="1248"/>
              <a:ext cx="2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 i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j=1</a:t>
              </a:r>
            </a:p>
          </p:txBody>
        </p:sp>
        <p:sp>
          <p:nvSpPr>
            <p:cNvPr id="98326" name="Text Box 6"/>
            <p:cNvSpPr txBox="1">
              <a:spLocks noChangeArrowheads="1"/>
            </p:cNvSpPr>
            <p:nvPr/>
          </p:nvSpPr>
          <p:spPr bwMode="auto">
            <a:xfrm>
              <a:off x="2496" y="1056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 i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n</a:t>
              </a:r>
            </a:p>
          </p:txBody>
        </p:sp>
        <p:sp>
          <p:nvSpPr>
            <p:cNvPr id="98327" name="Text Box 7"/>
            <p:cNvSpPr txBox="1">
              <a:spLocks noChangeArrowheads="1"/>
            </p:cNvSpPr>
            <p:nvPr/>
          </p:nvSpPr>
          <p:spPr bwMode="auto">
            <a:xfrm>
              <a:off x="1872" y="1152"/>
              <a:ext cx="6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WAM(i) =</a:t>
              </a:r>
            </a:p>
          </p:txBody>
        </p:sp>
      </p:grpSp>
      <p:grpSp>
        <p:nvGrpSpPr>
          <p:cNvPr id="347144" name="Group 8"/>
          <p:cNvGrpSpPr>
            <a:grpSpLocks/>
          </p:cNvGrpSpPr>
          <p:nvPr/>
        </p:nvGrpSpPr>
        <p:grpSpPr bwMode="auto">
          <a:xfrm>
            <a:off x="1492250" y="2514600"/>
            <a:ext cx="7162800" cy="3124200"/>
            <a:chOff x="806" y="1584"/>
            <a:chExt cx="4512" cy="1968"/>
          </a:xfrm>
        </p:grpSpPr>
        <p:sp>
          <p:nvSpPr>
            <p:cNvPr id="98314" name="Rectangle 9"/>
            <p:cNvSpPr>
              <a:spLocks noChangeArrowheads="1"/>
            </p:cNvSpPr>
            <p:nvPr/>
          </p:nvSpPr>
          <p:spPr bwMode="auto">
            <a:xfrm>
              <a:off x="832" y="1584"/>
              <a:ext cx="4336" cy="196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5" name="Line 10"/>
            <p:cNvSpPr>
              <a:spLocks noChangeShapeType="1"/>
            </p:cNvSpPr>
            <p:nvPr/>
          </p:nvSpPr>
          <p:spPr bwMode="auto">
            <a:xfrm>
              <a:off x="816" y="2496"/>
              <a:ext cx="436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6" name="Line 11"/>
            <p:cNvSpPr>
              <a:spLocks noChangeShapeType="1"/>
            </p:cNvSpPr>
            <p:nvPr/>
          </p:nvSpPr>
          <p:spPr bwMode="auto">
            <a:xfrm>
              <a:off x="816" y="1872"/>
              <a:ext cx="436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7" name="Line 12"/>
            <p:cNvSpPr>
              <a:spLocks noChangeShapeType="1"/>
            </p:cNvSpPr>
            <p:nvPr/>
          </p:nvSpPr>
          <p:spPr bwMode="auto">
            <a:xfrm>
              <a:off x="816" y="2160"/>
              <a:ext cx="436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8" name="Line 13"/>
            <p:cNvSpPr>
              <a:spLocks noChangeShapeType="1"/>
            </p:cNvSpPr>
            <p:nvPr/>
          </p:nvSpPr>
          <p:spPr bwMode="auto">
            <a:xfrm>
              <a:off x="816" y="2832"/>
              <a:ext cx="436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9" name="Line 14"/>
            <p:cNvSpPr>
              <a:spLocks noChangeShapeType="1"/>
            </p:cNvSpPr>
            <p:nvPr/>
          </p:nvSpPr>
          <p:spPr bwMode="auto">
            <a:xfrm>
              <a:off x="816" y="3168"/>
              <a:ext cx="436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0" name="Rectangle 15"/>
            <p:cNvSpPr>
              <a:spLocks noChangeArrowheads="1"/>
            </p:cNvSpPr>
            <p:nvPr/>
          </p:nvSpPr>
          <p:spPr bwMode="auto">
            <a:xfrm>
              <a:off x="998" y="1617"/>
              <a:ext cx="4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b="1" dirty="0">
                  <a:solidFill>
                    <a:srgbClr val="FFFFFF"/>
                  </a:solidFill>
                  <a:latin typeface="Arial" charset="0"/>
                  <a:ea typeface="Dotum" pitchFamily="34" charset="-127"/>
                </a:rPr>
                <a:t>	 	  </a:t>
              </a:r>
              <a:r>
                <a:rPr kumimoji="1" lang="en-US" altLang="ko-KR" b="1" dirty="0" smtClean="0">
                  <a:solidFill>
                    <a:srgbClr val="FFFFFF"/>
                  </a:solidFill>
                  <a:latin typeface="Arial" charset="0"/>
                  <a:ea typeface="Dotum" pitchFamily="34" charset="-127"/>
                </a:rPr>
                <a:t>   </a:t>
              </a:r>
              <a:r>
                <a:rPr kumimoji="1" lang="en-US" altLang="ko-KR" b="1" dirty="0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A          </a:t>
              </a:r>
              <a:r>
                <a:rPr kumimoji="1" lang="en-US" altLang="ko-KR" b="1" dirty="0" smtClean="0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 </a:t>
              </a:r>
              <a:r>
                <a:rPr kumimoji="1" lang="en-US" altLang="ko-KR" b="1" dirty="0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B        </a:t>
              </a:r>
              <a:r>
                <a:rPr kumimoji="1" lang="en-US" altLang="ko-KR" b="1" dirty="0" smtClean="0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  </a:t>
              </a:r>
              <a:r>
                <a:rPr kumimoji="1" lang="en-US" altLang="ko-KR" b="1" dirty="0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C</a:t>
              </a:r>
              <a:r>
                <a:rPr kumimoji="1" lang="en-US" altLang="ko-KR" b="1" dirty="0">
                  <a:solidFill>
                    <a:srgbClr val="FFFFFF"/>
                  </a:solidFill>
                  <a:latin typeface="Arial" charset="0"/>
                  <a:ea typeface="Dotum" pitchFamily="34" charset="-127"/>
                </a:rPr>
                <a:t>         </a:t>
              </a:r>
              <a:r>
                <a:rPr kumimoji="1" lang="en-US" altLang="ko-KR" b="1" dirty="0" smtClean="0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W(1</a:t>
              </a:r>
              <a:r>
                <a:rPr kumimoji="1" lang="en-US" altLang="ko-KR" b="1" dirty="0">
                  <a:solidFill>
                    <a:srgbClr val="FF0000"/>
                  </a:solidFill>
                  <a:latin typeface="Arial" charset="0"/>
                  <a:ea typeface="Dotum" pitchFamily="34" charset="-127"/>
                </a:rPr>
                <a:t>)</a:t>
              </a:r>
              <a:r>
                <a:rPr kumimoji="1" lang="en-US" altLang="ko-KR" b="1" dirty="0">
                  <a:solidFill>
                    <a:srgbClr val="FFFFFF"/>
                  </a:solidFill>
                  <a:latin typeface="Arial" charset="0"/>
                  <a:ea typeface="Dotum" pitchFamily="34" charset="-127"/>
                </a:rPr>
                <a:t>   </a:t>
              </a:r>
              <a:r>
                <a:rPr kumimoji="1" lang="en-US" altLang="ko-KR" b="1" dirty="0" smtClean="0">
                  <a:solidFill>
                    <a:srgbClr val="009900"/>
                  </a:solidFill>
                  <a:latin typeface="Arial" charset="0"/>
                  <a:ea typeface="Dotum" pitchFamily="34" charset="-127"/>
                </a:rPr>
                <a:t>W(2</a:t>
              </a:r>
              <a:r>
                <a:rPr kumimoji="1" lang="en-US" altLang="ko-KR" b="1" dirty="0">
                  <a:solidFill>
                    <a:srgbClr val="009900"/>
                  </a:solidFill>
                  <a:latin typeface="Arial" charset="0"/>
                  <a:ea typeface="Dotum" pitchFamily="34" charset="-127"/>
                </a:rPr>
                <a:t>)</a:t>
              </a:r>
              <a:r>
                <a:rPr kumimoji="1" lang="en-US" altLang="ko-KR" b="1" dirty="0">
                  <a:solidFill>
                    <a:srgbClr val="FFFFFF"/>
                  </a:solidFill>
                  <a:latin typeface="Arial" charset="0"/>
                  <a:ea typeface="Dotum" pitchFamily="34" charset="-127"/>
                </a:rPr>
                <a:t>   </a:t>
              </a:r>
              <a:r>
                <a:rPr kumimoji="1" lang="en-US" altLang="ko-KR" b="1" dirty="0" smtClean="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W(3</a:t>
              </a:r>
              <a:r>
                <a:rPr kumimoji="1" lang="en-US" altLang="ko-KR" b="1" dirty="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)</a:t>
              </a:r>
              <a:endParaRPr kumimoji="1" lang="en-US" altLang="ko-KR" b="1" dirty="0">
                <a:solidFill>
                  <a:srgbClr val="FFFFFF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8321" name="Rectangle 16"/>
            <p:cNvSpPr>
              <a:spLocks noChangeArrowheads="1"/>
            </p:cNvSpPr>
            <p:nvPr/>
          </p:nvSpPr>
          <p:spPr bwMode="auto">
            <a:xfrm>
              <a:off x="806" y="1905"/>
              <a:ext cx="451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b="1" dirty="0">
                  <a:solidFill>
                    <a:schemeClr val="tx2"/>
                  </a:solidFill>
                  <a:latin typeface="Arial" charset="0"/>
                  <a:ea typeface="Dotum" pitchFamily="34" charset="-127"/>
                </a:rPr>
                <a:t>P1 (</a:t>
              </a:r>
              <a:r>
                <a:rPr kumimoji="1" lang="en-US" altLang="ko-KR" b="1" dirty="0" err="1">
                  <a:solidFill>
                    <a:schemeClr val="tx2"/>
                  </a:solidFill>
                  <a:latin typeface="Arial" charset="0"/>
                  <a:ea typeface="Dotum" pitchFamily="34" charset="-127"/>
                </a:rPr>
                <a:t>secs</a:t>
              </a:r>
              <a:r>
                <a:rPr kumimoji="1" lang="en-US" altLang="ko-KR" b="1" dirty="0">
                  <a:solidFill>
                    <a:schemeClr val="tx2"/>
                  </a:solidFill>
                  <a:latin typeface="Arial" charset="0"/>
                  <a:ea typeface="Dotum" pitchFamily="34" charset="-127"/>
                </a:rPr>
                <a:t>)	      1.00      10.00     </a:t>
              </a:r>
              <a:r>
                <a:rPr kumimoji="1" lang="en-US" altLang="ko-KR" b="1" dirty="0" smtClean="0">
                  <a:solidFill>
                    <a:schemeClr val="tx2"/>
                  </a:solidFill>
                  <a:latin typeface="Arial" charset="0"/>
                  <a:ea typeface="Dotum" pitchFamily="34" charset="-127"/>
                </a:rPr>
                <a:t>20.00    0.50    </a:t>
              </a:r>
              <a:r>
                <a:rPr kumimoji="1" lang="en-US" altLang="ko-KR" b="1" dirty="0">
                  <a:solidFill>
                    <a:schemeClr val="tx2"/>
                  </a:solidFill>
                  <a:latin typeface="Arial" charset="0"/>
                  <a:ea typeface="Dotum" pitchFamily="34" charset="-127"/>
                </a:rPr>
                <a:t>0.909  </a:t>
              </a:r>
              <a:r>
                <a:rPr kumimoji="1" lang="en-US" altLang="ko-KR" b="1" dirty="0" smtClean="0">
                  <a:solidFill>
                    <a:schemeClr val="tx2"/>
                  </a:solidFill>
                  <a:latin typeface="Arial" charset="0"/>
                  <a:ea typeface="Dotum" pitchFamily="34" charset="-127"/>
                </a:rPr>
                <a:t>0.999</a:t>
              </a:r>
              <a:endParaRPr kumimoji="1" lang="en-US" altLang="ko-KR" b="1" dirty="0">
                <a:solidFill>
                  <a:schemeClr val="tx2"/>
                </a:solidFill>
                <a:latin typeface="Arial" charset="0"/>
                <a:ea typeface="Dotum" pitchFamily="34" charset="-127"/>
              </a:endParaRP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en-US" altLang="ko-KR" b="1" dirty="0">
                <a:solidFill>
                  <a:schemeClr val="tx2"/>
                </a:solidFill>
                <a:latin typeface="Arial" charset="0"/>
                <a:ea typeface="Dotum" pitchFamily="34" charset="-127"/>
              </a:endParaRP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b="1" dirty="0">
                  <a:solidFill>
                    <a:schemeClr val="tx2"/>
                  </a:solidFill>
                  <a:latin typeface="Arial" charset="0"/>
                  <a:ea typeface="Dotum" pitchFamily="34" charset="-127"/>
                </a:rPr>
                <a:t>P2(</a:t>
              </a:r>
              <a:r>
                <a:rPr kumimoji="1" lang="en-US" altLang="ko-KR" b="1" dirty="0" err="1">
                  <a:solidFill>
                    <a:schemeClr val="tx2"/>
                  </a:solidFill>
                  <a:latin typeface="Arial" charset="0"/>
                  <a:ea typeface="Dotum" pitchFamily="34" charset="-127"/>
                </a:rPr>
                <a:t>secs</a:t>
              </a:r>
              <a:r>
                <a:rPr kumimoji="1" lang="en-US" altLang="ko-KR" b="1" dirty="0">
                  <a:solidFill>
                    <a:schemeClr val="tx2"/>
                  </a:solidFill>
                  <a:latin typeface="Arial" charset="0"/>
                  <a:ea typeface="Dotum" pitchFamily="34" charset="-127"/>
                </a:rPr>
                <a:t>)             1,000.00    100.00    </a:t>
              </a:r>
              <a:r>
                <a:rPr kumimoji="1" lang="en-US" altLang="ko-KR" b="1" dirty="0" smtClean="0">
                  <a:solidFill>
                    <a:schemeClr val="tx2"/>
                  </a:solidFill>
                  <a:latin typeface="Arial" charset="0"/>
                  <a:ea typeface="Dotum" pitchFamily="34" charset="-127"/>
                </a:rPr>
                <a:t> 20.00    </a:t>
              </a:r>
              <a:r>
                <a:rPr kumimoji="1" lang="en-US" altLang="ko-KR" b="1" dirty="0">
                  <a:solidFill>
                    <a:schemeClr val="tx2"/>
                  </a:solidFill>
                  <a:latin typeface="Arial" charset="0"/>
                  <a:ea typeface="Dotum" pitchFamily="34" charset="-127"/>
                </a:rPr>
                <a:t>0.50  </a:t>
              </a:r>
              <a:r>
                <a:rPr kumimoji="1" lang="en-US" altLang="ko-KR" b="1" dirty="0" smtClean="0">
                  <a:solidFill>
                    <a:schemeClr val="tx2"/>
                  </a:solidFill>
                  <a:latin typeface="Arial" charset="0"/>
                  <a:ea typeface="Dotum" pitchFamily="34" charset="-127"/>
                </a:rPr>
                <a:t>  </a:t>
              </a:r>
              <a:r>
                <a:rPr kumimoji="1" lang="en-US" altLang="ko-KR" b="1" dirty="0">
                  <a:solidFill>
                    <a:schemeClr val="tx2"/>
                  </a:solidFill>
                  <a:latin typeface="Arial" charset="0"/>
                  <a:ea typeface="Dotum" pitchFamily="34" charset="-127"/>
                </a:rPr>
                <a:t>0.091  </a:t>
              </a:r>
              <a:r>
                <a:rPr kumimoji="1" lang="en-US" altLang="ko-KR" b="1" dirty="0" smtClean="0">
                  <a:solidFill>
                    <a:schemeClr val="tx2"/>
                  </a:solidFill>
                  <a:latin typeface="Arial" charset="0"/>
                  <a:ea typeface="Dotum" pitchFamily="34" charset="-127"/>
                </a:rPr>
                <a:t>0.001</a:t>
              </a:r>
              <a:endParaRPr kumimoji="1" lang="en-US" altLang="ko-KR" b="1" dirty="0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8322" name="Line 17"/>
            <p:cNvSpPr>
              <a:spLocks noChangeShapeType="1"/>
            </p:cNvSpPr>
            <p:nvPr/>
          </p:nvSpPr>
          <p:spPr bwMode="auto">
            <a:xfrm>
              <a:off x="1872" y="1584"/>
              <a:ext cx="0" cy="19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3" name="Line 18"/>
            <p:cNvSpPr>
              <a:spLocks noChangeShapeType="1"/>
            </p:cNvSpPr>
            <p:nvPr/>
          </p:nvSpPr>
          <p:spPr bwMode="auto">
            <a:xfrm>
              <a:off x="3744" y="1584"/>
              <a:ext cx="0" cy="91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7155" name="Group 19"/>
          <p:cNvGrpSpPr>
            <a:grpSpLocks/>
          </p:cNvGrpSpPr>
          <p:nvPr/>
        </p:nvGrpSpPr>
        <p:grpSpPr bwMode="auto">
          <a:xfrm>
            <a:off x="2438400" y="3962400"/>
            <a:ext cx="2100263" cy="2241550"/>
            <a:chOff x="1536" y="2496"/>
            <a:chExt cx="1323" cy="1412"/>
          </a:xfrm>
        </p:grpSpPr>
        <p:sp>
          <p:nvSpPr>
            <p:cNvPr id="98311" name="Oval 20"/>
            <p:cNvSpPr>
              <a:spLocks noChangeArrowheads="1"/>
            </p:cNvSpPr>
            <p:nvPr/>
          </p:nvSpPr>
          <p:spPr bwMode="auto">
            <a:xfrm>
              <a:off x="1968" y="2496"/>
              <a:ext cx="672" cy="288"/>
            </a:xfrm>
            <a:prstGeom prst="ellipse">
              <a:avLst/>
            </a:prstGeom>
            <a:noFill/>
            <a:ln w="50800">
              <a:solidFill>
                <a:srgbClr val="6699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2" name="Text Box 21"/>
            <p:cNvSpPr txBox="1">
              <a:spLocks noChangeArrowheads="1"/>
            </p:cNvSpPr>
            <p:nvPr/>
          </p:nvSpPr>
          <p:spPr bwMode="auto">
            <a:xfrm>
              <a:off x="1536" y="3696"/>
              <a:ext cx="1323" cy="2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rgbClr val="0000FF"/>
                  </a:solidFill>
                  <a:ea typeface="Dotum" pitchFamily="34" charset="-127"/>
                </a:rPr>
                <a:t>1.0 </a:t>
              </a:r>
              <a:r>
                <a:rPr kumimoji="1" lang="en-US" altLang="ko-KR" sz="1600" b="1">
                  <a:solidFill>
                    <a:srgbClr val="0000FF"/>
                  </a:solidFill>
                  <a:latin typeface="Arial" charset="0"/>
                  <a:ea typeface="Dotum" pitchFamily="34" charset="-127"/>
                </a:rPr>
                <a:t>x</a:t>
              </a:r>
              <a:r>
                <a:rPr kumimoji="1" lang="en-US" altLang="ko-KR" sz="1600" b="1">
                  <a:solidFill>
                    <a:srgbClr val="0000FF"/>
                  </a:solidFill>
                  <a:ea typeface="Dotum" pitchFamily="34" charset="-127"/>
                </a:rPr>
                <a:t> 0.5 + 1,000 </a:t>
              </a:r>
              <a:r>
                <a:rPr kumimoji="1" lang="en-US" altLang="ko-KR" sz="1600" b="1">
                  <a:solidFill>
                    <a:srgbClr val="0000FF"/>
                  </a:solidFill>
                  <a:latin typeface="Arial" charset="0"/>
                  <a:ea typeface="Dotum" pitchFamily="34" charset="-127"/>
                </a:rPr>
                <a:t>x</a:t>
              </a:r>
              <a:r>
                <a:rPr kumimoji="1" lang="en-US" altLang="ko-KR" sz="1600" b="1">
                  <a:solidFill>
                    <a:srgbClr val="0000FF"/>
                  </a:solidFill>
                  <a:ea typeface="Dotum" pitchFamily="34" charset="-127"/>
                </a:rPr>
                <a:t> 0.5 </a:t>
              </a:r>
            </a:p>
          </p:txBody>
        </p:sp>
        <p:sp>
          <p:nvSpPr>
            <p:cNvPr id="98313" name="Line 22"/>
            <p:cNvSpPr>
              <a:spLocks noChangeShapeType="1"/>
            </p:cNvSpPr>
            <p:nvPr/>
          </p:nvSpPr>
          <p:spPr bwMode="auto">
            <a:xfrm flipV="1">
              <a:off x="1680" y="2832"/>
              <a:ext cx="576" cy="86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7159" name="Text Box 23"/>
          <p:cNvSpPr txBox="1">
            <a:spLocks noChangeArrowheads="1"/>
          </p:cNvSpPr>
          <p:nvPr/>
        </p:nvSpPr>
        <p:spPr bwMode="auto">
          <a:xfrm>
            <a:off x="1295400" y="4038600"/>
            <a:ext cx="47815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rgbClr val="FF0000"/>
                </a:solidFill>
                <a:latin typeface="Arial" charset="0"/>
                <a:ea typeface="Dotum" pitchFamily="34" charset="-127"/>
              </a:rPr>
              <a:t>   WAM(1)                 500.50      55.00    20.00</a:t>
            </a:r>
            <a:endParaRPr kumimoji="1" lang="en-US" altLang="ko-KR" sz="1800" b="1">
              <a:solidFill>
                <a:srgbClr val="993300"/>
              </a:solidFill>
              <a:latin typeface="Arial" charset="0"/>
              <a:ea typeface="Dotum" pitchFamily="34" charset="-127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1" lang="en-US" altLang="ko-KR" sz="1800" b="1">
              <a:solidFill>
                <a:srgbClr val="993300"/>
              </a:solidFill>
              <a:latin typeface="Arial" charset="0"/>
              <a:ea typeface="Dotum" pitchFamily="34" charset="-127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rgbClr val="009900"/>
                </a:solidFill>
                <a:latin typeface="Arial" charset="0"/>
                <a:ea typeface="Dotum" pitchFamily="34" charset="-127"/>
              </a:rPr>
              <a:t>   WAM(2)                   91.91      18.19    20.00</a:t>
            </a:r>
            <a:endParaRPr kumimoji="1" lang="en-US" altLang="ko-KR" sz="1800" b="1">
              <a:solidFill>
                <a:srgbClr val="993300"/>
              </a:solidFill>
              <a:latin typeface="Arial" charset="0"/>
              <a:ea typeface="Dotum" pitchFamily="34" charset="-127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1" lang="en-US" altLang="ko-KR" sz="1800" b="1">
              <a:solidFill>
                <a:srgbClr val="993300"/>
              </a:solidFill>
              <a:latin typeface="Arial" charset="0"/>
              <a:ea typeface="Dotum" pitchFamily="34" charset="-127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800" b="1">
                <a:solidFill>
                  <a:schemeClr val="accent2"/>
                </a:solidFill>
                <a:latin typeface="Arial" charset="0"/>
                <a:ea typeface="Dotum" pitchFamily="34" charset="-127"/>
              </a:rPr>
              <a:t>   WAM(3)                     2.00      10.09    20.00</a:t>
            </a:r>
            <a:endParaRPr kumimoji="1" lang="en-US" altLang="ko-KR" sz="1800" b="1">
              <a:solidFill>
                <a:srgbClr val="FFFF00"/>
              </a:solidFill>
              <a:latin typeface="Arial" charset="0"/>
              <a:ea typeface="Dotum" pitchFamily="34" charset="-127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14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7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7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59" grpId="0" build="p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384175"/>
            <a:ext cx="6924675" cy="598488"/>
          </a:xfrm>
          <a:noFill/>
          <a:extLst/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ea typeface="Gulim" pitchFamily="34" charset="-127"/>
                <a:cs typeface="Estrangelo Edessa" pitchFamily="66" charset="0"/>
              </a:rPr>
              <a:t>Normalized Execution Time</a:t>
            </a: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1295400" y="3810000"/>
            <a:ext cx="702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P1                             1.0       10.0       20.0         0.1      1.0        2.0        0.05    0.5     1.0            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1295400" y="4267200"/>
            <a:ext cx="6996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P2                             1.0        0.1       0.02        10.0      1.0        0.2       50.0     5.0     1.0</a:t>
            </a:r>
          </a:p>
        </p:txBody>
      </p:sp>
      <p:sp>
        <p:nvSpPr>
          <p:cNvPr id="99333" name="Rectangle 6"/>
          <p:cNvSpPr>
            <a:spLocks noChangeArrowheads="1"/>
          </p:cNvSpPr>
          <p:nvPr/>
        </p:nvSpPr>
        <p:spPr bwMode="auto">
          <a:xfrm>
            <a:off x="1295400" y="3124200"/>
            <a:ext cx="6997700" cy="2362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7"/>
          <p:cNvSpPr>
            <a:spLocks noChangeShapeType="1"/>
          </p:cNvSpPr>
          <p:nvPr/>
        </p:nvSpPr>
        <p:spPr bwMode="auto">
          <a:xfrm flipV="1">
            <a:off x="1295400" y="5486400"/>
            <a:ext cx="701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8"/>
          <p:cNvSpPr>
            <a:spLocks noChangeShapeType="1"/>
          </p:cNvSpPr>
          <p:nvPr/>
        </p:nvSpPr>
        <p:spPr bwMode="auto">
          <a:xfrm>
            <a:off x="1295400" y="5029200"/>
            <a:ext cx="701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9"/>
          <p:cNvSpPr>
            <a:spLocks noChangeShapeType="1"/>
          </p:cNvSpPr>
          <p:nvPr/>
        </p:nvSpPr>
        <p:spPr bwMode="auto">
          <a:xfrm>
            <a:off x="1295400" y="4572000"/>
            <a:ext cx="701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Line 10"/>
          <p:cNvSpPr>
            <a:spLocks noChangeShapeType="1"/>
          </p:cNvSpPr>
          <p:nvPr/>
        </p:nvSpPr>
        <p:spPr bwMode="auto">
          <a:xfrm>
            <a:off x="1295400" y="4114800"/>
            <a:ext cx="7010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Line 11"/>
          <p:cNvSpPr>
            <a:spLocks noChangeShapeType="1"/>
          </p:cNvSpPr>
          <p:nvPr/>
        </p:nvSpPr>
        <p:spPr bwMode="auto">
          <a:xfrm>
            <a:off x="1295400" y="36576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9" name="Line 12"/>
          <p:cNvSpPr>
            <a:spLocks noChangeShapeType="1"/>
          </p:cNvSpPr>
          <p:nvPr/>
        </p:nvSpPr>
        <p:spPr bwMode="auto">
          <a:xfrm>
            <a:off x="2819400" y="34290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0" name="Line 13"/>
          <p:cNvSpPr>
            <a:spLocks noChangeShapeType="1"/>
          </p:cNvSpPr>
          <p:nvPr/>
        </p:nvSpPr>
        <p:spPr bwMode="auto">
          <a:xfrm>
            <a:off x="4419600" y="34290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1" name="Rectangle 14"/>
          <p:cNvSpPr>
            <a:spLocks noChangeArrowheads="1"/>
          </p:cNvSpPr>
          <p:nvPr/>
        </p:nvSpPr>
        <p:spPr bwMode="auto">
          <a:xfrm>
            <a:off x="3124200" y="3124200"/>
            <a:ext cx="1344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Normalized to A</a:t>
            </a:r>
          </a:p>
        </p:txBody>
      </p:sp>
      <p:sp>
        <p:nvSpPr>
          <p:cNvPr id="99342" name="Rectangle 15"/>
          <p:cNvSpPr>
            <a:spLocks noChangeArrowheads="1"/>
          </p:cNvSpPr>
          <p:nvPr/>
        </p:nvSpPr>
        <p:spPr bwMode="auto">
          <a:xfrm>
            <a:off x="5029200" y="3124200"/>
            <a:ext cx="1344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Normalized to B</a:t>
            </a:r>
          </a:p>
        </p:txBody>
      </p:sp>
      <p:sp>
        <p:nvSpPr>
          <p:cNvPr id="99343" name="Rectangle 16"/>
          <p:cNvSpPr>
            <a:spLocks noChangeArrowheads="1"/>
          </p:cNvSpPr>
          <p:nvPr/>
        </p:nvSpPr>
        <p:spPr bwMode="auto">
          <a:xfrm>
            <a:off x="6781800" y="3124200"/>
            <a:ext cx="1344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Normalized to C</a:t>
            </a:r>
          </a:p>
        </p:txBody>
      </p:sp>
      <p:sp>
        <p:nvSpPr>
          <p:cNvPr id="99344" name="Rectangle 17"/>
          <p:cNvSpPr>
            <a:spLocks noChangeArrowheads="1"/>
          </p:cNvSpPr>
          <p:nvPr/>
        </p:nvSpPr>
        <p:spPr bwMode="auto">
          <a:xfrm>
            <a:off x="2895600" y="3429000"/>
            <a:ext cx="52847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2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   A            B            C              A           B            C             A          B         C</a:t>
            </a:r>
          </a:p>
        </p:txBody>
      </p:sp>
      <p:sp>
        <p:nvSpPr>
          <p:cNvPr id="99345" name="Line 18"/>
          <p:cNvSpPr>
            <a:spLocks noChangeShapeType="1"/>
          </p:cNvSpPr>
          <p:nvPr/>
        </p:nvSpPr>
        <p:spPr bwMode="auto">
          <a:xfrm>
            <a:off x="2819400" y="3124200"/>
            <a:ext cx="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Line 19"/>
          <p:cNvSpPr>
            <a:spLocks noChangeShapeType="1"/>
          </p:cNvSpPr>
          <p:nvPr/>
        </p:nvSpPr>
        <p:spPr bwMode="auto">
          <a:xfrm>
            <a:off x="4724400" y="31242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7" name="Line 20"/>
          <p:cNvSpPr>
            <a:spLocks noChangeShapeType="1"/>
          </p:cNvSpPr>
          <p:nvPr/>
        </p:nvSpPr>
        <p:spPr bwMode="auto">
          <a:xfrm>
            <a:off x="6629400" y="31242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8181" name="Group 21"/>
          <p:cNvGrpSpPr>
            <a:grpSpLocks/>
          </p:cNvGrpSpPr>
          <p:nvPr/>
        </p:nvGrpSpPr>
        <p:grpSpPr bwMode="auto">
          <a:xfrm>
            <a:off x="1143000" y="2133600"/>
            <a:ext cx="4799013" cy="685800"/>
            <a:chOff x="720" y="1344"/>
            <a:chExt cx="3023" cy="432"/>
          </a:xfrm>
        </p:grpSpPr>
        <p:sp>
          <p:nvSpPr>
            <p:cNvPr id="99355" name="Text Box 22"/>
            <p:cNvSpPr txBox="1">
              <a:spLocks noChangeArrowheads="1"/>
            </p:cNvSpPr>
            <p:nvPr/>
          </p:nvSpPr>
          <p:spPr bwMode="auto">
            <a:xfrm>
              <a:off x="720" y="1425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Geometric Mean = n</a:t>
              </a:r>
            </a:p>
          </p:txBody>
        </p:sp>
        <p:sp>
          <p:nvSpPr>
            <p:cNvPr id="99356" name="Text Box 23"/>
            <p:cNvSpPr txBox="1">
              <a:spLocks noChangeArrowheads="1"/>
            </p:cNvSpPr>
            <p:nvPr/>
          </p:nvSpPr>
          <p:spPr bwMode="auto">
            <a:xfrm>
              <a:off x="2208" y="1440"/>
              <a:ext cx="15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 typeface="Symbol" pitchFamily="18" charset="2"/>
                <a:buChar char="P"/>
              </a:pPr>
              <a:r>
                <a:rPr kumimoji="1" lang="en-US" altLang="ko-KR" sz="1600" b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  Execution time ratio</a:t>
              </a:r>
              <a:r>
                <a:rPr kumimoji="1" lang="en-US" altLang="ko-KR" sz="1600" b="1" baseline="-25000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i</a:t>
              </a:r>
              <a:endParaRPr kumimoji="1" lang="en-US" altLang="ko-KR" sz="1600" b="1">
                <a:solidFill>
                  <a:schemeClr val="accent2"/>
                </a:solidFill>
                <a:latin typeface="Arial" charset="0"/>
                <a:ea typeface="Dotum" pitchFamily="34" charset="-127"/>
              </a:endParaRPr>
            </a:p>
          </p:txBody>
        </p:sp>
        <p:sp>
          <p:nvSpPr>
            <p:cNvPr id="99357" name="Text Box 24"/>
            <p:cNvSpPr txBox="1">
              <a:spLocks noChangeArrowheads="1"/>
            </p:cNvSpPr>
            <p:nvPr/>
          </p:nvSpPr>
          <p:spPr bwMode="auto">
            <a:xfrm>
              <a:off x="2160" y="1584"/>
              <a:ext cx="2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 i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I=1</a:t>
              </a:r>
            </a:p>
          </p:txBody>
        </p:sp>
        <p:sp>
          <p:nvSpPr>
            <p:cNvPr id="99358" name="Text Box 25"/>
            <p:cNvSpPr txBox="1">
              <a:spLocks noChangeArrowheads="1"/>
            </p:cNvSpPr>
            <p:nvPr/>
          </p:nvSpPr>
          <p:spPr bwMode="auto">
            <a:xfrm>
              <a:off x="2208" y="1344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 i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n</a:t>
              </a:r>
            </a:p>
          </p:txBody>
        </p:sp>
        <p:sp>
          <p:nvSpPr>
            <p:cNvPr id="99359" name="Line 26"/>
            <p:cNvSpPr>
              <a:spLocks noChangeShapeType="1"/>
            </p:cNvSpPr>
            <p:nvPr/>
          </p:nvSpPr>
          <p:spPr bwMode="auto">
            <a:xfrm>
              <a:off x="2064" y="1632"/>
              <a:ext cx="4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0" name="Line 27"/>
            <p:cNvSpPr>
              <a:spLocks noChangeShapeType="1"/>
            </p:cNvSpPr>
            <p:nvPr/>
          </p:nvSpPr>
          <p:spPr bwMode="auto">
            <a:xfrm>
              <a:off x="2112" y="1632"/>
              <a:ext cx="0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1" name="Line 28"/>
            <p:cNvSpPr>
              <a:spLocks noChangeShapeType="1"/>
            </p:cNvSpPr>
            <p:nvPr/>
          </p:nvSpPr>
          <p:spPr bwMode="auto">
            <a:xfrm>
              <a:off x="2112" y="1632"/>
              <a:ext cx="0" cy="1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2" name="Line 29"/>
            <p:cNvSpPr>
              <a:spLocks noChangeShapeType="1"/>
            </p:cNvSpPr>
            <p:nvPr/>
          </p:nvSpPr>
          <p:spPr bwMode="auto">
            <a:xfrm flipV="1">
              <a:off x="2112" y="1392"/>
              <a:ext cx="144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>
              <a:off x="2256" y="1392"/>
              <a:ext cx="14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191" name="Text Box 31"/>
          <p:cNvSpPr txBox="1">
            <a:spLocks noChangeArrowheads="1"/>
          </p:cNvSpPr>
          <p:nvPr/>
        </p:nvSpPr>
        <p:spPr bwMode="auto">
          <a:xfrm>
            <a:off x="1295400" y="4724400"/>
            <a:ext cx="698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rgbClr val="009900"/>
                </a:solidFill>
                <a:latin typeface="Arial" charset="0"/>
                <a:ea typeface="Dotum" pitchFamily="34" charset="-127"/>
              </a:rPr>
              <a:t>Arithmetic mean     1.0       5.05    10.01        5.05      1.0        1.1       25.03   2.75   1.0</a:t>
            </a:r>
          </a:p>
        </p:txBody>
      </p:sp>
      <p:sp>
        <p:nvSpPr>
          <p:cNvPr id="348192" name="Text Box 32"/>
          <p:cNvSpPr txBox="1">
            <a:spLocks noChangeArrowheads="1"/>
          </p:cNvSpPr>
          <p:nvPr/>
        </p:nvSpPr>
        <p:spPr bwMode="auto">
          <a:xfrm>
            <a:off x="1295400" y="5181600"/>
            <a:ext cx="698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rgbClr val="FF0000"/>
                </a:solidFill>
                <a:latin typeface="Arial" charset="0"/>
                <a:ea typeface="Dotum" pitchFamily="34" charset="-127"/>
              </a:rPr>
              <a:t>Geometric mean     1.0        1.0       0.63         1.0       1.0       0.63       1.58    1.58   1.0</a:t>
            </a:r>
          </a:p>
        </p:txBody>
      </p:sp>
      <p:grpSp>
        <p:nvGrpSpPr>
          <p:cNvPr id="348193" name="Group 33"/>
          <p:cNvGrpSpPr>
            <a:grpSpLocks/>
          </p:cNvGrpSpPr>
          <p:nvPr/>
        </p:nvGrpSpPr>
        <p:grpSpPr bwMode="auto">
          <a:xfrm>
            <a:off x="6400800" y="2133600"/>
            <a:ext cx="2320925" cy="762000"/>
            <a:chOff x="4032" y="1344"/>
            <a:chExt cx="1462" cy="480"/>
          </a:xfrm>
        </p:grpSpPr>
        <p:sp>
          <p:nvSpPr>
            <p:cNvPr id="99352" name="Text Box 34"/>
            <p:cNvSpPr txBox="1">
              <a:spLocks noChangeArrowheads="1"/>
            </p:cNvSpPr>
            <p:nvPr/>
          </p:nvSpPr>
          <p:spPr bwMode="auto">
            <a:xfrm>
              <a:off x="4032" y="1344"/>
              <a:ext cx="1462" cy="4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>
                  <a:solidFill>
                    <a:schemeClr val="tx1"/>
                  </a:solidFill>
                  <a:ea typeface="Dotum" pitchFamily="34" charset="-127"/>
                </a:rPr>
                <a:t>       A              B           C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>
                  <a:solidFill>
                    <a:schemeClr val="tx1"/>
                  </a:solidFill>
                  <a:ea typeface="Dotum" pitchFamily="34" charset="-127"/>
                </a:rPr>
                <a:t>P1         1.00     10.00    20.00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>
                  <a:solidFill>
                    <a:schemeClr val="tx1"/>
                  </a:solidFill>
                  <a:ea typeface="Dotum" pitchFamily="34" charset="-127"/>
                </a:rPr>
                <a:t>P2  1,000.00   100.00    20.00</a:t>
              </a:r>
            </a:p>
          </p:txBody>
        </p:sp>
        <p:sp>
          <p:nvSpPr>
            <p:cNvPr id="99353" name="Line 35"/>
            <p:cNvSpPr>
              <a:spLocks noChangeShapeType="1"/>
            </p:cNvSpPr>
            <p:nvPr/>
          </p:nvSpPr>
          <p:spPr bwMode="auto">
            <a:xfrm>
              <a:off x="4032" y="1488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4" name="Line 36"/>
            <p:cNvSpPr>
              <a:spLocks noChangeShapeType="1"/>
            </p:cNvSpPr>
            <p:nvPr/>
          </p:nvSpPr>
          <p:spPr bwMode="auto">
            <a:xfrm>
              <a:off x="4224" y="13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13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autoUpdateAnimBg="0"/>
      <p:bldP spid="348164" grpId="0" autoUpdateAnimBg="0"/>
      <p:bldP spid="348191" grpId="0" autoUpdateAnimBg="0"/>
      <p:bldP spid="348192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ea typeface="Gulim" pitchFamily="34" charset="-127"/>
                <a:cs typeface="Estrangelo Edessa" pitchFamily="66" charset="0"/>
              </a:rPr>
              <a:t>Disadvantages of Arithmetic Mean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67638" cy="457200"/>
          </a:xfrm>
        </p:spPr>
        <p:txBody>
          <a:bodyPr/>
          <a:lstStyle/>
          <a:p>
            <a:pPr>
              <a:buClr>
                <a:srgbClr val="FFFF00"/>
              </a:buClr>
              <a:buFont typeface="Times New Roman" pitchFamily="18" charset="0"/>
              <a:buNone/>
            </a:pPr>
            <a:r>
              <a:rPr lang="en-US" altLang="ko-KR" sz="2400" smtClean="0">
                <a:solidFill>
                  <a:schemeClr val="accent2"/>
                </a:solidFill>
                <a:ea typeface="Gulim" pitchFamily="34" charset="-127"/>
              </a:rPr>
              <a:t>Performance varies depending on the reference machine</a:t>
            </a: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2895600" y="3429000"/>
            <a:ext cx="5562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1.0       10.0       20.0         0.1      1.0        2.0        0.05    0.5     1.0            </a:t>
            </a:r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2895600" y="3886200"/>
            <a:ext cx="53514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1.0        0.1       0.02        10.0      1.0        0.2       50.0     5.0     1.0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kumimoji="1" lang="en-US" altLang="ko-KR" sz="1400" b="1">
              <a:solidFill>
                <a:srgbClr val="FFFFFF"/>
              </a:solidFill>
              <a:latin typeface="Arial" charset="0"/>
              <a:ea typeface="Dotum" pitchFamily="34" charset="-127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rgbClr val="009900"/>
                </a:solidFill>
                <a:latin typeface="Arial" charset="0"/>
                <a:ea typeface="Dotum" pitchFamily="34" charset="-127"/>
              </a:rPr>
              <a:t>1.0       5.05    10.01        5.05      1.0        1.1       25.03   2.75   1.0</a:t>
            </a:r>
          </a:p>
        </p:txBody>
      </p:sp>
      <p:grpSp>
        <p:nvGrpSpPr>
          <p:cNvPr id="349190" name="Group 6"/>
          <p:cNvGrpSpPr>
            <a:grpSpLocks/>
          </p:cNvGrpSpPr>
          <p:nvPr/>
        </p:nvGrpSpPr>
        <p:grpSpPr bwMode="auto">
          <a:xfrm>
            <a:off x="1371600" y="4343400"/>
            <a:ext cx="2667000" cy="1524000"/>
            <a:chOff x="864" y="2736"/>
            <a:chExt cx="1680" cy="960"/>
          </a:xfrm>
        </p:grpSpPr>
        <p:sp>
          <p:nvSpPr>
            <p:cNvPr id="100394" name="Line 7"/>
            <p:cNvSpPr>
              <a:spLocks noChangeShapeType="1"/>
            </p:cNvSpPr>
            <p:nvPr/>
          </p:nvSpPr>
          <p:spPr bwMode="auto">
            <a:xfrm flipV="1">
              <a:off x="1296" y="2832"/>
              <a:ext cx="912" cy="528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5" name="Text Box 8"/>
            <p:cNvSpPr txBox="1">
              <a:spLocks noChangeArrowheads="1"/>
            </p:cNvSpPr>
            <p:nvPr/>
          </p:nvSpPr>
          <p:spPr bwMode="auto">
            <a:xfrm>
              <a:off x="864" y="3312"/>
              <a:ext cx="974" cy="384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rgbClr val="FFFF00"/>
                  </a:solidFill>
                  <a:latin typeface="Arial" charset="0"/>
                  <a:ea typeface="Dotum" pitchFamily="34" charset="-127"/>
                </a:rPr>
                <a:t>B is 5 times 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rgbClr val="FFFF00"/>
                  </a:solidFill>
                  <a:latin typeface="Arial" charset="0"/>
                  <a:ea typeface="Dotum" pitchFamily="34" charset="-127"/>
                </a:rPr>
                <a:t>slower than A</a:t>
              </a:r>
            </a:p>
          </p:txBody>
        </p:sp>
        <p:sp>
          <p:nvSpPr>
            <p:cNvPr id="100396" name="Oval 9"/>
            <p:cNvSpPr>
              <a:spLocks noChangeArrowheads="1"/>
            </p:cNvSpPr>
            <p:nvPr/>
          </p:nvSpPr>
          <p:spPr bwMode="auto">
            <a:xfrm>
              <a:off x="2208" y="2736"/>
              <a:ext cx="336" cy="144"/>
            </a:xfrm>
            <a:prstGeom prst="ellipse">
              <a:avLst/>
            </a:prstGeom>
            <a:noFill/>
            <a:ln w="50800">
              <a:solidFill>
                <a:srgbClr val="6699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9194" name="Group 10"/>
          <p:cNvGrpSpPr>
            <a:grpSpLocks/>
          </p:cNvGrpSpPr>
          <p:nvPr/>
        </p:nvGrpSpPr>
        <p:grpSpPr bwMode="auto">
          <a:xfrm>
            <a:off x="3352800" y="4343400"/>
            <a:ext cx="2057400" cy="1524000"/>
            <a:chOff x="2112" y="2736"/>
            <a:chExt cx="1296" cy="960"/>
          </a:xfrm>
        </p:grpSpPr>
        <p:sp>
          <p:nvSpPr>
            <p:cNvPr id="100391" name="Oval 11"/>
            <p:cNvSpPr>
              <a:spLocks noChangeArrowheads="1"/>
            </p:cNvSpPr>
            <p:nvPr/>
          </p:nvSpPr>
          <p:spPr bwMode="auto">
            <a:xfrm>
              <a:off x="3072" y="2736"/>
              <a:ext cx="336" cy="144"/>
            </a:xfrm>
            <a:prstGeom prst="ellipse">
              <a:avLst/>
            </a:prstGeom>
            <a:noFill/>
            <a:ln w="50800">
              <a:solidFill>
                <a:srgbClr val="6699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2" name="Text Box 12"/>
            <p:cNvSpPr txBox="1">
              <a:spLocks noChangeArrowheads="1"/>
            </p:cNvSpPr>
            <p:nvPr/>
          </p:nvSpPr>
          <p:spPr bwMode="auto">
            <a:xfrm>
              <a:off x="2112" y="3312"/>
              <a:ext cx="974" cy="384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rgbClr val="FFFF00"/>
                  </a:solidFill>
                  <a:latin typeface="Arial" charset="0"/>
                  <a:ea typeface="Dotum" pitchFamily="34" charset="-127"/>
                </a:rPr>
                <a:t>A is 5 times 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rgbClr val="FFFF00"/>
                  </a:solidFill>
                  <a:latin typeface="Arial" charset="0"/>
                  <a:ea typeface="Dotum" pitchFamily="34" charset="-127"/>
                </a:rPr>
                <a:t>slower than B</a:t>
              </a:r>
            </a:p>
          </p:txBody>
        </p:sp>
        <p:sp>
          <p:nvSpPr>
            <p:cNvPr id="100393" name="Line 13"/>
            <p:cNvSpPr>
              <a:spLocks noChangeShapeType="1"/>
            </p:cNvSpPr>
            <p:nvPr/>
          </p:nvSpPr>
          <p:spPr bwMode="auto">
            <a:xfrm flipV="1">
              <a:off x="2592" y="2832"/>
              <a:ext cx="480" cy="480"/>
            </a:xfrm>
            <a:prstGeom prst="line">
              <a:avLst/>
            </a:prstGeom>
            <a:noFill/>
            <a:ln w="28575">
              <a:solidFill>
                <a:srgbClr val="6699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9198" name="Group 14"/>
          <p:cNvGrpSpPr>
            <a:grpSpLocks/>
          </p:cNvGrpSpPr>
          <p:nvPr/>
        </p:nvGrpSpPr>
        <p:grpSpPr bwMode="auto">
          <a:xfrm>
            <a:off x="4114800" y="4343400"/>
            <a:ext cx="2198688" cy="1250950"/>
            <a:chOff x="2592" y="2736"/>
            <a:chExt cx="1385" cy="788"/>
          </a:xfrm>
        </p:grpSpPr>
        <p:sp>
          <p:nvSpPr>
            <p:cNvPr id="100388" name="Oval 15"/>
            <p:cNvSpPr>
              <a:spLocks noChangeArrowheads="1"/>
            </p:cNvSpPr>
            <p:nvPr/>
          </p:nvSpPr>
          <p:spPr bwMode="auto">
            <a:xfrm>
              <a:off x="2592" y="2736"/>
              <a:ext cx="336" cy="144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9" name="Text Box 16"/>
            <p:cNvSpPr txBox="1">
              <a:spLocks noChangeArrowheads="1"/>
            </p:cNvSpPr>
            <p:nvPr/>
          </p:nvSpPr>
          <p:spPr bwMode="auto">
            <a:xfrm>
              <a:off x="3120" y="3312"/>
              <a:ext cx="857" cy="2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hlink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rgbClr val="FFFF00"/>
                  </a:solidFill>
                  <a:latin typeface="Arial" charset="0"/>
                  <a:ea typeface="Dotum" pitchFamily="34" charset="-127"/>
                </a:rPr>
                <a:t>C is slowest</a:t>
              </a:r>
            </a:p>
          </p:txBody>
        </p:sp>
        <p:sp>
          <p:nvSpPr>
            <p:cNvPr id="100390" name="Line 17"/>
            <p:cNvSpPr>
              <a:spLocks noChangeShapeType="1"/>
            </p:cNvSpPr>
            <p:nvPr/>
          </p:nvSpPr>
          <p:spPr bwMode="auto">
            <a:xfrm flipH="1" flipV="1">
              <a:off x="2736" y="2880"/>
              <a:ext cx="576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9202" name="Group 18"/>
          <p:cNvGrpSpPr>
            <a:grpSpLocks/>
          </p:cNvGrpSpPr>
          <p:nvPr/>
        </p:nvGrpSpPr>
        <p:grpSpPr bwMode="auto">
          <a:xfrm>
            <a:off x="6934200" y="4267200"/>
            <a:ext cx="1371600" cy="1327150"/>
            <a:chOff x="4368" y="2688"/>
            <a:chExt cx="864" cy="836"/>
          </a:xfrm>
        </p:grpSpPr>
        <p:sp>
          <p:nvSpPr>
            <p:cNvPr id="100385" name="Oval 19"/>
            <p:cNvSpPr>
              <a:spLocks noChangeArrowheads="1"/>
            </p:cNvSpPr>
            <p:nvPr/>
          </p:nvSpPr>
          <p:spPr bwMode="auto">
            <a:xfrm>
              <a:off x="4944" y="2688"/>
              <a:ext cx="288" cy="19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6" name="Text Box 20"/>
            <p:cNvSpPr txBox="1">
              <a:spLocks noChangeArrowheads="1"/>
            </p:cNvSpPr>
            <p:nvPr/>
          </p:nvSpPr>
          <p:spPr bwMode="auto">
            <a:xfrm>
              <a:off x="4368" y="3312"/>
              <a:ext cx="800" cy="2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600" b="1">
                  <a:solidFill>
                    <a:srgbClr val="FFFF00"/>
                  </a:solidFill>
                  <a:latin typeface="Arial" charset="0"/>
                  <a:ea typeface="Dotum" pitchFamily="34" charset="-127"/>
                </a:rPr>
                <a:t>C is fastest</a:t>
              </a:r>
            </a:p>
          </p:txBody>
        </p:sp>
        <p:sp>
          <p:nvSpPr>
            <p:cNvPr id="100387" name="Line 21"/>
            <p:cNvSpPr>
              <a:spLocks noChangeShapeType="1"/>
            </p:cNvSpPr>
            <p:nvPr/>
          </p:nvSpPr>
          <p:spPr bwMode="auto">
            <a:xfrm flipV="1">
              <a:off x="4512" y="2880"/>
              <a:ext cx="48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9206" name="Group 22"/>
          <p:cNvGrpSpPr>
            <a:grpSpLocks/>
          </p:cNvGrpSpPr>
          <p:nvPr/>
        </p:nvGrpSpPr>
        <p:grpSpPr bwMode="auto">
          <a:xfrm>
            <a:off x="2895600" y="5486400"/>
            <a:ext cx="457200" cy="228600"/>
            <a:chOff x="1824" y="3888"/>
            <a:chExt cx="288" cy="144"/>
          </a:xfrm>
        </p:grpSpPr>
        <p:sp>
          <p:nvSpPr>
            <p:cNvPr id="100383" name="AutoShape 23"/>
            <p:cNvSpPr>
              <a:spLocks noChangeArrowheads="1"/>
            </p:cNvSpPr>
            <p:nvPr/>
          </p:nvSpPr>
          <p:spPr bwMode="auto">
            <a:xfrm>
              <a:off x="1824" y="3888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4" name="AutoShape 24"/>
            <p:cNvSpPr>
              <a:spLocks noChangeArrowheads="1"/>
            </p:cNvSpPr>
            <p:nvPr/>
          </p:nvSpPr>
          <p:spPr bwMode="auto">
            <a:xfrm>
              <a:off x="1968" y="3888"/>
              <a:ext cx="144" cy="144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en-US" sz="1200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</p:grpSp>
      <p:grpSp>
        <p:nvGrpSpPr>
          <p:cNvPr id="349209" name="Group 25"/>
          <p:cNvGrpSpPr>
            <a:grpSpLocks/>
          </p:cNvGrpSpPr>
          <p:nvPr/>
        </p:nvGrpSpPr>
        <p:grpSpPr bwMode="auto">
          <a:xfrm>
            <a:off x="6400800" y="5334000"/>
            <a:ext cx="457200" cy="228600"/>
            <a:chOff x="1824" y="3888"/>
            <a:chExt cx="288" cy="144"/>
          </a:xfrm>
        </p:grpSpPr>
        <p:sp>
          <p:nvSpPr>
            <p:cNvPr id="100381" name="AutoShape 26"/>
            <p:cNvSpPr>
              <a:spLocks noChangeArrowheads="1"/>
            </p:cNvSpPr>
            <p:nvPr/>
          </p:nvSpPr>
          <p:spPr bwMode="auto">
            <a:xfrm>
              <a:off x="1824" y="3888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2" name="AutoShape 27"/>
            <p:cNvSpPr>
              <a:spLocks noChangeArrowheads="1"/>
            </p:cNvSpPr>
            <p:nvPr/>
          </p:nvSpPr>
          <p:spPr bwMode="auto">
            <a:xfrm>
              <a:off x="1968" y="3888"/>
              <a:ext cx="144" cy="144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en-US" sz="1200">
                <a:solidFill>
                  <a:schemeClr val="tx1"/>
                </a:solidFill>
                <a:latin typeface="Arial" charset="0"/>
                <a:ea typeface="Dotum" pitchFamily="34" charset="-127"/>
              </a:endParaRPr>
            </a:p>
          </p:txBody>
        </p:sp>
      </p:grpSp>
      <p:grpSp>
        <p:nvGrpSpPr>
          <p:cNvPr id="349212" name="Group 28"/>
          <p:cNvGrpSpPr>
            <a:grpSpLocks/>
          </p:cNvGrpSpPr>
          <p:nvPr/>
        </p:nvGrpSpPr>
        <p:grpSpPr bwMode="auto">
          <a:xfrm>
            <a:off x="1295400" y="2819400"/>
            <a:ext cx="7010400" cy="1828800"/>
            <a:chOff x="816" y="1776"/>
            <a:chExt cx="4416" cy="1152"/>
          </a:xfrm>
        </p:grpSpPr>
        <p:sp>
          <p:nvSpPr>
            <p:cNvPr id="100365" name="Rectangle 29"/>
            <p:cNvSpPr>
              <a:spLocks noChangeArrowheads="1"/>
            </p:cNvSpPr>
            <p:nvPr/>
          </p:nvSpPr>
          <p:spPr bwMode="auto">
            <a:xfrm>
              <a:off x="816" y="1776"/>
              <a:ext cx="4408" cy="115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6" name="Line 30"/>
            <p:cNvSpPr>
              <a:spLocks noChangeShapeType="1"/>
            </p:cNvSpPr>
            <p:nvPr/>
          </p:nvSpPr>
          <p:spPr bwMode="auto">
            <a:xfrm>
              <a:off x="816" y="2688"/>
              <a:ext cx="44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Line 31"/>
            <p:cNvSpPr>
              <a:spLocks noChangeShapeType="1"/>
            </p:cNvSpPr>
            <p:nvPr/>
          </p:nvSpPr>
          <p:spPr bwMode="auto">
            <a:xfrm>
              <a:off x="816" y="2400"/>
              <a:ext cx="44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8" name="Line 32"/>
            <p:cNvSpPr>
              <a:spLocks noChangeShapeType="1"/>
            </p:cNvSpPr>
            <p:nvPr/>
          </p:nvSpPr>
          <p:spPr bwMode="auto">
            <a:xfrm>
              <a:off x="816" y="2112"/>
              <a:ext cx="441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Line 33"/>
            <p:cNvSpPr>
              <a:spLocks noChangeShapeType="1"/>
            </p:cNvSpPr>
            <p:nvPr/>
          </p:nvSpPr>
          <p:spPr bwMode="auto">
            <a:xfrm>
              <a:off x="1776" y="1968"/>
              <a:ext cx="105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0" name="Line 34"/>
            <p:cNvSpPr>
              <a:spLocks noChangeShapeType="1"/>
            </p:cNvSpPr>
            <p:nvPr/>
          </p:nvSpPr>
          <p:spPr bwMode="auto">
            <a:xfrm>
              <a:off x="1776" y="1968"/>
              <a:ext cx="345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1" name="Rectangle 35"/>
            <p:cNvSpPr>
              <a:spLocks noChangeArrowheads="1"/>
            </p:cNvSpPr>
            <p:nvPr/>
          </p:nvSpPr>
          <p:spPr bwMode="auto">
            <a:xfrm>
              <a:off x="1968" y="1776"/>
              <a:ext cx="8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Normalized to A</a:t>
              </a:r>
            </a:p>
          </p:txBody>
        </p:sp>
        <p:sp>
          <p:nvSpPr>
            <p:cNvPr id="100372" name="Rectangle 36"/>
            <p:cNvSpPr>
              <a:spLocks noChangeArrowheads="1"/>
            </p:cNvSpPr>
            <p:nvPr/>
          </p:nvSpPr>
          <p:spPr bwMode="auto">
            <a:xfrm>
              <a:off x="3168" y="1776"/>
              <a:ext cx="8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Normalized to B</a:t>
              </a:r>
            </a:p>
          </p:txBody>
        </p:sp>
        <p:sp>
          <p:nvSpPr>
            <p:cNvPr id="100373" name="Rectangle 37"/>
            <p:cNvSpPr>
              <a:spLocks noChangeArrowheads="1"/>
            </p:cNvSpPr>
            <p:nvPr/>
          </p:nvSpPr>
          <p:spPr bwMode="auto">
            <a:xfrm>
              <a:off x="4272" y="1776"/>
              <a:ext cx="8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Normalized to C</a:t>
              </a:r>
            </a:p>
          </p:txBody>
        </p:sp>
        <p:sp>
          <p:nvSpPr>
            <p:cNvPr id="100374" name="Rectangle 38"/>
            <p:cNvSpPr>
              <a:spLocks noChangeArrowheads="1"/>
            </p:cNvSpPr>
            <p:nvPr/>
          </p:nvSpPr>
          <p:spPr bwMode="auto">
            <a:xfrm>
              <a:off x="1824" y="1968"/>
              <a:ext cx="332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2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   A            B            C              A           B            C             A          B         C</a:t>
              </a:r>
            </a:p>
          </p:txBody>
        </p:sp>
        <p:sp>
          <p:nvSpPr>
            <p:cNvPr id="100375" name="Line 39"/>
            <p:cNvSpPr>
              <a:spLocks noChangeShapeType="1"/>
            </p:cNvSpPr>
            <p:nvPr/>
          </p:nvSpPr>
          <p:spPr bwMode="auto">
            <a:xfrm>
              <a:off x="1776" y="1776"/>
              <a:ext cx="1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6" name="Line 40"/>
            <p:cNvSpPr>
              <a:spLocks noChangeShapeType="1"/>
            </p:cNvSpPr>
            <p:nvPr/>
          </p:nvSpPr>
          <p:spPr bwMode="auto">
            <a:xfrm>
              <a:off x="2976" y="1776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7" name="Line 41"/>
            <p:cNvSpPr>
              <a:spLocks noChangeShapeType="1"/>
            </p:cNvSpPr>
            <p:nvPr/>
          </p:nvSpPr>
          <p:spPr bwMode="auto">
            <a:xfrm>
              <a:off x="4176" y="1776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8" name="Text Box 42"/>
            <p:cNvSpPr txBox="1">
              <a:spLocks noChangeArrowheads="1"/>
            </p:cNvSpPr>
            <p:nvPr/>
          </p:nvSpPr>
          <p:spPr bwMode="auto">
            <a:xfrm>
              <a:off x="1056" y="2160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P1</a:t>
              </a:r>
            </a:p>
          </p:txBody>
        </p:sp>
        <p:sp>
          <p:nvSpPr>
            <p:cNvPr id="100379" name="Text Box 43"/>
            <p:cNvSpPr txBox="1">
              <a:spLocks noChangeArrowheads="1"/>
            </p:cNvSpPr>
            <p:nvPr/>
          </p:nvSpPr>
          <p:spPr bwMode="auto">
            <a:xfrm>
              <a:off x="1056" y="2448"/>
              <a:ext cx="2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P2</a:t>
              </a:r>
            </a:p>
          </p:txBody>
        </p:sp>
        <p:sp>
          <p:nvSpPr>
            <p:cNvPr id="100380" name="Text Box 44"/>
            <p:cNvSpPr txBox="1">
              <a:spLocks noChangeArrowheads="1"/>
            </p:cNvSpPr>
            <p:nvPr/>
          </p:nvSpPr>
          <p:spPr bwMode="auto">
            <a:xfrm>
              <a:off x="816" y="2688"/>
              <a:ext cx="9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>
                  <a:solidFill>
                    <a:srgbClr val="009900"/>
                  </a:solidFill>
                  <a:latin typeface="Arial" charset="0"/>
                  <a:ea typeface="Dotum" pitchFamily="34" charset="-127"/>
                </a:rPr>
                <a:t>Arithmetic mean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86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9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  <p:bldP spid="349188" grpId="0" autoUpdateAnimBg="0"/>
      <p:bldP spid="349189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604838"/>
          </a:xfrm>
          <a:noFill/>
          <a:extLst/>
        </p:spPr>
        <p:txBody>
          <a:bodyPr lIns="92075" tIns="46038" rIns="92075" bIns="46038">
            <a:noAutofit/>
          </a:bodyPr>
          <a:lstStyle/>
          <a:p>
            <a:pPr>
              <a:defRPr/>
            </a:pP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strangelo Edessa" pitchFamily="66" charset="0"/>
                <a:ea typeface="Gulim" pitchFamily="34" charset="-127"/>
                <a:cs typeface="Estrangelo Edessa" pitchFamily="66" charset="0"/>
              </a:rPr>
              <a:t>The Pros and Cons Of Geometric Means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467600" cy="3221558"/>
          </a:xfrm>
        </p:spPr>
        <p:txBody>
          <a:bodyPr lIns="92075" tIns="46038" rIns="92075" bIns="46038"/>
          <a:lstStyle/>
          <a:p>
            <a:r>
              <a:rPr lang="en-US" altLang="ko-KR" sz="2000" dirty="0" smtClean="0">
                <a:ea typeface="Gulim" pitchFamily="34" charset="-127"/>
              </a:rPr>
              <a:t>Independent of running times of the individual programs</a:t>
            </a:r>
          </a:p>
          <a:p>
            <a:r>
              <a:rPr lang="en-US" altLang="ko-KR" sz="2000" dirty="0" smtClean="0">
                <a:ea typeface="Gulim" pitchFamily="34" charset="-127"/>
              </a:rPr>
              <a:t>Independent of the reference machines</a:t>
            </a:r>
          </a:p>
          <a:p>
            <a:r>
              <a:rPr lang="en-US" altLang="ko-KR" sz="2000" dirty="0" smtClean="0">
                <a:ea typeface="Gulim" pitchFamily="34" charset="-127"/>
              </a:rPr>
              <a:t>Do not predict execution time</a:t>
            </a:r>
          </a:p>
          <a:p>
            <a:pPr lvl="1"/>
            <a:r>
              <a:rPr lang="en-US" altLang="ko-KR" sz="1800" dirty="0" smtClean="0">
                <a:ea typeface="Gulim" pitchFamily="34" charset="-127"/>
              </a:rPr>
              <a:t>the performance of A and B is the same : only true when </a:t>
            </a:r>
            <a:r>
              <a:rPr lang="en-US" altLang="ko-KR" sz="1800" dirty="0" smtClean="0">
                <a:solidFill>
                  <a:schemeClr val="accent2"/>
                </a:solidFill>
                <a:ea typeface="Gulim" pitchFamily="34" charset="-127"/>
              </a:rPr>
              <a:t>P1 ran 100 times for every occurrence of P2</a:t>
            </a:r>
            <a:endParaRPr lang="en-US" altLang="ko-KR" sz="1800" dirty="0" smtClean="0">
              <a:ea typeface="Gulim" pitchFamily="34" charset="-127"/>
            </a:endParaRP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609600" y="5943600"/>
            <a:ext cx="716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      P2                        1.0        0.1        0.02      10.0      1.0          0.2    50.0      5.0       1.0</a:t>
            </a:r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685800" y="5638800"/>
            <a:ext cx="702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chemeClr val="tx1"/>
                </a:solidFill>
                <a:latin typeface="Arial" charset="0"/>
                <a:ea typeface="Dotum" pitchFamily="34" charset="-127"/>
              </a:rPr>
              <a:t>    P1                        1.0       10.0       20.0       0.1       1.0          2.0    0.05       0.5      1.0            </a:t>
            </a:r>
          </a:p>
        </p:txBody>
      </p:sp>
      <p:sp>
        <p:nvSpPr>
          <p:cNvPr id="350214" name="Text Box 6"/>
          <p:cNvSpPr txBox="1">
            <a:spLocks noChangeArrowheads="1"/>
          </p:cNvSpPr>
          <p:nvPr/>
        </p:nvSpPr>
        <p:spPr bwMode="auto">
          <a:xfrm>
            <a:off x="6981825" y="3733800"/>
            <a:ext cx="2162175" cy="4572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200" b="1">
                <a:solidFill>
                  <a:srgbClr val="FFFF00"/>
                </a:solidFill>
                <a:latin typeface="Arial" charset="0"/>
                <a:ea typeface="Dotum" pitchFamily="34" charset="-127"/>
              </a:rPr>
              <a:t>1(P1) x 100 + 1000(P2) x 1</a:t>
            </a: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200" b="1">
                <a:solidFill>
                  <a:srgbClr val="FFFF00"/>
                </a:solidFill>
                <a:latin typeface="Arial" charset="0"/>
                <a:ea typeface="Dotum" pitchFamily="34" charset="-127"/>
              </a:rPr>
              <a:t>= 10(P1) x 100 + 100(P2) x 1</a:t>
            </a: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609600" y="6324600"/>
            <a:ext cx="708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5pPr>
            <a:lvl6pPr marL="25146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6pPr>
            <a:lvl7pPr marL="29718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7pPr>
            <a:lvl8pPr marL="34290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8pPr>
            <a:lvl9pPr marL="3886200" indent="-228600" defTabSz="449263" eaLnBrk="0" fontAlgn="base" hangingPunct="0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ko-KR" sz="1400" b="1">
                <a:solidFill>
                  <a:srgbClr val="009900"/>
                </a:solidFill>
                <a:latin typeface="Arial" charset="0"/>
                <a:ea typeface="Dotum" pitchFamily="34" charset="-127"/>
              </a:rPr>
              <a:t>Geometric mean      1.0        1.0        0.63        1.0      1.0         0.63   1.58      1.58     1.0</a:t>
            </a:r>
          </a:p>
        </p:txBody>
      </p:sp>
      <p:grpSp>
        <p:nvGrpSpPr>
          <p:cNvPr id="350216" name="Group 8"/>
          <p:cNvGrpSpPr>
            <a:grpSpLocks/>
          </p:cNvGrpSpPr>
          <p:nvPr/>
        </p:nvGrpSpPr>
        <p:grpSpPr bwMode="auto">
          <a:xfrm>
            <a:off x="685800" y="5029200"/>
            <a:ext cx="7010400" cy="1600200"/>
            <a:chOff x="912" y="2784"/>
            <a:chExt cx="4416" cy="1008"/>
          </a:xfrm>
        </p:grpSpPr>
        <p:sp>
          <p:nvSpPr>
            <p:cNvPr id="101399" name="Line 9"/>
            <p:cNvSpPr>
              <a:spLocks noChangeShapeType="1"/>
            </p:cNvSpPr>
            <p:nvPr/>
          </p:nvSpPr>
          <p:spPr bwMode="auto">
            <a:xfrm>
              <a:off x="912" y="3552"/>
              <a:ext cx="44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0" name="Line 10"/>
            <p:cNvSpPr>
              <a:spLocks noChangeShapeType="1"/>
            </p:cNvSpPr>
            <p:nvPr/>
          </p:nvSpPr>
          <p:spPr bwMode="auto">
            <a:xfrm>
              <a:off x="912" y="3360"/>
              <a:ext cx="44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1" name="Line 11"/>
            <p:cNvSpPr>
              <a:spLocks noChangeShapeType="1"/>
            </p:cNvSpPr>
            <p:nvPr/>
          </p:nvSpPr>
          <p:spPr bwMode="auto">
            <a:xfrm>
              <a:off x="912" y="3126"/>
              <a:ext cx="441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2" name="Line 12"/>
            <p:cNvSpPr>
              <a:spLocks noChangeShapeType="1"/>
            </p:cNvSpPr>
            <p:nvPr/>
          </p:nvSpPr>
          <p:spPr bwMode="auto">
            <a:xfrm>
              <a:off x="1872" y="2988"/>
              <a:ext cx="105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3" name="Line 13"/>
            <p:cNvSpPr>
              <a:spLocks noChangeShapeType="1"/>
            </p:cNvSpPr>
            <p:nvPr/>
          </p:nvSpPr>
          <p:spPr bwMode="auto">
            <a:xfrm>
              <a:off x="2880" y="2988"/>
              <a:ext cx="244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4" name="Rectangle 14"/>
            <p:cNvSpPr>
              <a:spLocks noChangeArrowheads="1"/>
            </p:cNvSpPr>
            <p:nvPr/>
          </p:nvSpPr>
          <p:spPr bwMode="auto">
            <a:xfrm>
              <a:off x="2064" y="2804"/>
              <a:ext cx="9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Normalized to A</a:t>
              </a:r>
            </a:p>
          </p:txBody>
        </p:sp>
        <p:sp>
          <p:nvSpPr>
            <p:cNvPr id="101405" name="Rectangle 15"/>
            <p:cNvSpPr>
              <a:spLocks noChangeArrowheads="1"/>
            </p:cNvSpPr>
            <p:nvPr/>
          </p:nvSpPr>
          <p:spPr bwMode="auto">
            <a:xfrm>
              <a:off x="3264" y="2804"/>
              <a:ext cx="9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Normalized to B</a:t>
              </a:r>
            </a:p>
          </p:txBody>
        </p:sp>
        <p:sp>
          <p:nvSpPr>
            <p:cNvPr id="101406" name="Rectangle 16"/>
            <p:cNvSpPr>
              <a:spLocks noChangeArrowheads="1"/>
            </p:cNvSpPr>
            <p:nvPr/>
          </p:nvSpPr>
          <p:spPr bwMode="auto">
            <a:xfrm>
              <a:off x="4310" y="2804"/>
              <a:ext cx="96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Normalized to C</a:t>
              </a:r>
            </a:p>
          </p:txBody>
        </p:sp>
        <p:sp>
          <p:nvSpPr>
            <p:cNvPr id="101407" name="Rectangle 17"/>
            <p:cNvSpPr>
              <a:spLocks noChangeArrowheads="1"/>
            </p:cNvSpPr>
            <p:nvPr/>
          </p:nvSpPr>
          <p:spPr bwMode="auto">
            <a:xfrm>
              <a:off x="1718" y="2983"/>
              <a:ext cx="357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400" b="1">
                  <a:solidFill>
                    <a:schemeClr val="tx1"/>
                  </a:solidFill>
                  <a:latin typeface="Arial" charset="0"/>
                  <a:ea typeface="Dotum" pitchFamily="34" charset="-127"/>
                </a:rPr>
                <a:t>       A            B            C        A           B            C       A          B         C</a:t>
              </a:r>
            </a:p>
          </p:txBody>
        </p:sp>
        <p:sp>
          <p:nvSpPr>
            <p:cNvPr id="101408" name="Line 18"/>
            <p:cNvSpPr>
              <a:spLocks noChangeShapeType="1"/>
            </p:cNvSpPr>
            <p:nvPr/>
          </p:nvSpPr>
          <p:spPr bwMode="auto">
            <a:xfrm>
              <a:off x="1872" y="2784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9" name="Line 19"/>
            <p:cNvSpPr>
              <a:spLocks noChangeShapeType="1"/>
            </p:cNvSpPr>
            <p:nvPr/>
          </p:nvSpPr>
          <p:spPr bwMode="auto">
            <a:xfrm>
              <a:off x="3072" y="2784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0" name="Line 20"/>
            <p:cNvSpPr>
              <a:spLocks noChangeShapeType="1"/>
            </p:cNvSpPr>
            <p:nvPr/>
          </p:nvSpPr>
          <p:spPr bwMode="auto">
            <a:xfrm>
              <a:off x="4272" y="2784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1" name="Rectangle 21"/>
            <p:cNvSpPr>
              <a:spLocks noChangeArrowheads="1"/>
            </p:cNvSpPr>
            <p:nvPr/>
          </p:nvSpPr>
          <p:spPr bwMode="auto">
            <a:xfrm>
              <a:off x="912" y="2784"/>
              <a:ext cx="4416" cy="10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0240" name="Group 32"/>
          <p:cNvGrpSpPr>
            <a:grpSpLocks/>
          </p:cNvGrpSpPr>
          <p:nvPr/>
        </p:nvGrpSpPr>
        <p:grpSpPr bwMode="auto">
          <a:xfrm>
            <a:off x="685800" y="3048000"/>
            <a:ext cx="6254750" cy="1905000"/>
            <a:chOff x="1056" y="1375"/>
            <a:chExt cx="3939" cy="1265"/>
          </a:xfrm>
        </p:grpSpPr>
        <p:grpSp>
          <p:nvGrpSpPr>
            <p:cNvPr id="101386" name="Group 33"/>
            <p:cNvGrpSpPr>
              <a:grpSpLocks/>
            </p:cNvGrpSpPr>
            <p:nvPr/>
          </p:nvGrpSpPr>
          <p:grpSpPr bwMode="auto">
            <a:xfrm>
              <a:off x="1056" y="1375"/>
              <a:ext cx="3939" cy="1265"/>
              <a:chOff x="1056" y="1375"/>
              <a:chExt cx="3939" cy="1265"/>
            </a:xfrm>
          </p:grpSpPr>
          <p:sp>
            <p:nvSpPr>
              <p:cNvPr id="101390" name="Rectangle 34"/>
              <p:cNvSpPr>
                <a:spLocks noChangeArrowheads="1"/>
              </p:cNvSpPr>
              <p:nvPr/>
            </p:nvSpPr>
            <p:spPr bwMode="auto">
              <a:xfrm>
                <a:off x="1056" y="1392"/>
                <a:ext cx="3936" cy="1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CC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1" name="Rectangle 35"/>
              <p:cNvSpPr>
                <a:spLocks noChangeArrowheads="1"/>
              </p:cNvSpPr>
              <p:nvPr/>
            </p:nvSpPr>
            <p:spPr bwMode="auto">
              <a:xfrm>
                <a:off x="1056" y="1375"/>
                <a:ext cx="3936" cy="1264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2" name="Rectangle 36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2787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kumimoji="1" lang="en-US" altLang="ko-KR" sz="1800" b="1">
                    <a:solidFill>
                      <a:schemeClr val="tx1"/>
                    </a:solidFill>
                    <a:latin typeface="Arial" charset="0"/>
                    <a:ea typeface="Dotum" pitchFamily="34" charset="-127"/>
                  </a:rPr>
                  <a:t>Computer A   Computer B  Computer C</a:t>
                </a:r>
              </a:p>
            </p:txBody>
          </p:sp>
          <p:sp>
            <p:nvSpPr>
              <p:cNvPr id="101393" name="Line 37"/>
              <p:cNvSpPr>
                <a:spLocks noChangeShapeType="1"/>
              </p:cNvSpPr>
              <p:nvPr/>
            </p:nvSpPr>
            <p:spPr bwMode="auto">
              <a:xfrm>
                <a:off x="2208" y="1392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4" name="Line 38"/>
              <p:cNvSpPr>
                <a:spLocks noChangeShapeType="1"/>
              </p:cNvSpPr>
              <p:nvPr/>
            </p:nvSpPr>
            <p:spPr bwMode="auto">
              <a:xfrm>
                <a:off x="3168" y="1392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5" name="Line 39"/>
              <p:cNvSpPr>
                <a:spLocks noChangeShapeType="1"/>
              </p:cNvSpPr>
              <p:nvPr/>
            </p:nvSpPr>
            <p:spPr bwMode="auto">
              <a:xfrm>
                <a:off x="4080" y="1392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6" name="Line 40"/>
              <p:cNvSpPr>
                <a:spLocks noChangeShapeType="1"/>
              </p:cNvSpPr>
              <p:nvPr/>
            </p:nvSpPr>
            <p:spPr bwMode="auto">
              <a:xfrm flipV="1">
                <a:off x="1056" y="1680"/>
                <a:ext cx="393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7" name="Line 41"/>
              <p:cNvSpPr>
                <a:spLocks noChangeShapeType="1"/>
              </p:cNvSpPr>
              <p:nvPr/>
            </p:nvSpPr>
            <p:spPr bwMode="auto">
              <a:xfrm flipV="1">
                <a:off x="1056" y="2016"/>
                <a:ext cx="393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398" name="Line 42"/>
              <p:cNvSpPr>
                <a:spLocks noChangeShapeType="1"/>
              </p:cNvSpPr>
              <p:nvPr/>
            </p:nvSpPr>
            <p:spPr bwMode="auto">
              <a:xfrm flipV="1">
                <a:off x="1056" y="2352"/>
                <a:ext cx="393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387" name="Rectangle 43"/>
            <p:cNvSpPr>
              <a:spLocks noChangeArrowheads="1"/>
            </p:cNvSpPr>
            <p:nvPr/>
          </p:nvSpPr>
          <p:spPr bwMode="auto">
            <a:xfrm>
              <a:off x="1066" y="1727"/>
              <a:ext cx="350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P1(secs)                           1                   10              20</a:t>
              </a:r>
            </a:p>
          </p:txBody>
        </p:sp>
        <p:sp>
          <p:nvSpPr>
            <p:cNvPr id="101388" name="Rectangle 44"/>
            <p:cNvSpPr>
              <a:spLocks noChangeArrowheads="1"/>
            </p:cNvSpPr>
            <p:nvPr/>
          </p:nvSpPr>
          <p:spPr bwMode="auto">
            <a:xfrm>
              <a:off x="1066" y="2064"/>
              <a:ext cx="352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P2(secs)	           1,000                 100                 20</a:t>
              </a:r>
            </a:p>
          </p:txBody>
        </p:sp>
        <p:sp>
          <p:nvSpPr>
            <p:cNvPr id="101389" name="Text Box 45"/>
            <p:cNvSpPr txBox="1">
              <a:spLocks noChangeArrowheads="1"/>
            </p:cNvSpPr>
            <p:nvPr/>
          </p:nvSpPr>
          <p:spPr bwMode="auto">
            <a:xfrm>
              <a:off x="1056" y="2375"/>
              <a:ext cx="353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5pPr>
              <a:lvl6pPr marL="25146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6pPr>
              <a:lvl7pPr marL="29718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7pPr>
              <a:lvl8pPr marL="34290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8pPr>
              <a:lvl9pPr marL="3886200" indent="-228600" defTabSz="449263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2400">
                  <a:solidFill>
                    <a:schemeClr val="bg1"/>
                  </a:solidFill>
                  <a:latin typeface="Times New Roman" pitchFamily="18" charset="0"/>
                  <a:ea typeface="SimSun" pitchFamily="2" charset="-122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ko-KR" sz="1800" b="1">
                  <a:solidFill>
                    <a:schemeClr val="accent2"/>
                  </a:solidFill>
                  <a:latin typeface="Arial" charset="0"/>
                  <a:ea typeface="Dotum" pitchFamily="34" charset="-127"/>
                </a:rPr>
                <a:t>Total time(secs)        1,001                 110              40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0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bldLvl="5" autoUpdateAnimBg="0"/>
      <p:bldP spid="350212" grpId="0" autoUpdateAnimBg="0"/>
      <p:bldP spid="350213" grpId="0" autoUpdateAnimBg="0"/>
      <p:bldP spid="350214" grpId="0" animBg="1" autoUpdateAnimBg="0"/>
      <p:bldP spid="350215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6929438" cy="54292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Geometric Mean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848600" cy="40386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200" smtClean="0">
                <a:latin typeface="Arial" charset="0"/>
              </a:rPr>
              <a:t>The real usefulness of the normalized geometric mean is that no matter which system is used as a reference, the ratio of the geometric means is consistent.</a:t>
            </a:r>
          </a:p>
          <a:p>
            <a:pPr>
              <a:spcBef>
                <a:spcPct val="40000"/>
              </a:spcBef>
            </a:pPr>
            <a:r>
              <a:rPr lang="en-US" sz="2200" smtClean="0">
                <a:latin typeface="Arial" charset="0"/>
              </a:rPr>
              <a:t>This is to say that the ratio of the geometric means for System A to System B, System B to System C, and System A to System C is the same no matter which machine is the reference machine.</a:t>
            </a:r>
            <a:endParaRPr lang="en-US" sz="2400" smtClean="0"/>
          </a:p>
          <a:p>
            <a:pPr>
              <a:spcBef>
                <a:spcPct val="40000"/>
              </a:spcBef>
            </a:pPr>
            <a:endParaRPr lang="en-US" sz="240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6502</Words>
  <Application>Microsoft Office PowerPoint</Application>
  <PresentationFormat>On-screen Show (4:3)</PresentationFormat>
  <Paragraphs>1706</Paragraphs>
  <Slides>117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117</vt:i4>
      </vt:variant>
    </vt:vector>
  </HeadingPairs>
  <TitlesOfParts>
    <vt:vector size="121" baseType="lpstr">
      <vt:lpstr>Office Theme</vt:lpstr>
      <vt:lpstr>VISIO</vt:lpstr>
      <vt:lpstr>Chart</vt:lpstr>
      <vt:lpstr>Equation</vt:lpstr>
      <vt:lpstr> COMP 4611 Design and Analysis of Computer Architectures    http://course.cse.ust.hk/comp4611  Dr. GU Lin  Department of Computer Science and Engineering The Hong Kong University of Science and Technology</vt:lpstr>
      <vt:lpstr>Administrative Details  </vt:lpstr>
      <vt:lpstr>Administrative Details </vt:lpstr>
      <vt:lpstr>Administrative Details </vt:lpstr>
      <vt:lpstr>Project</vt:lpstr>
      <vt:lpstr>Breakdown of a Computing Problem</vt:lpstr>
      <vt:lpstr>Course Description and Goal</vt:lpstr>
      <vt:lpstr>Course Description and Goal (cont’d)‏</vt:lpstr>
      <vt:lpstr>Course Description and Goal (cont’d)‏</vt:lpstr>
      <vt:lpstr>Course Description and Goal (cont’d)‏</vt:lpstr>
      <vt:lpstr>Course Description and Goal (cont’d)‏</vt:lpstr>
      <vt:lpstr>Computer Architecture in General</vt:lpstr>
      <vt:lpstr>Computer Architecture</vt:lpstr>
      <vt:lpstr>PowerPoint Presentation</vt:lpstr>
      <vt:lpstr>Three Computing Classes Today </vt:lpstr>
      <vt:lpstr>Desktops/Laptops (Personal Computers)</vt:lpstr>
      <vt:lpstr>Servers</vt:lpstr>
      <vt:lpstr>Embedded Computers</vt:lpstr>
      <vt:lpstr>The Task of a Computer Designer</vt:lpstr>
      <vt:lpstr>Job Description of a Computer Architect</vt:lpstr>
      <vt:lpstr>PowerPoint Presentation</vt:lpstr>
      <vt:lpstr>Topics to be covered in this class</vt:lpstr>
      <vt:lpstr>Computer Architecture Topics</vt:lpstr>
      <vt:lpstr>Computer Architecture Topics</vt:lpstr>
      <vt:lpstr>PowerPoint Presentation</vt:lpstr>
      <vt:lpstr>Trends in Computer Architectures</vt:lpstr>
      <vt:lpstr>Processor Performance</vt:lpstr>
      <vt:lpstr>Growth in processor performance</vt:lpstr>
      <vt:lpstr>Trends in Technology</vt:lpstr>
      <vt:lpstr>Intel 4004 Die Photo</vt:lpstr>
      <vt:lpstr>Intel 8086 Die Scan</vt:lpstr>
      <vt:lpstr>Intel 80486 Die Scan</vt:lpstr>
      <vt:lpstr>Pentium Die Photo</vt:lpstr>
      <vt:lpstr>Pentium III</vt:lpstr>
      <vt:lpstr>Pentium IV and Duo</vt:lpstr>
      <vt:lpstr>Dual-Core Itanium 2 (Montecito)</vt:lpstr>
      <vt:lpstr>Moore’s Law</vt:lpstr>
      <vt:lpstr>Memory Capacity (Single Chip DRAM)</vt:lpstr>
      <vt:lpstr>MOORE’s LAW</vt:lpstr>
      <vt:lpstr>Latency vs. Performance (Throughput)</vt:lpstr>
      <vt:lpstr>Technology Trends</vt:lpstr>
      <vt:lpstr>Processor-Memory Gap: We need a balanced Computer System</vt:lpstr>
      <vt:lpstr>Cost and Trends in Cost</vt:lpstr>
      <vt:lpstr>Cost, Price, and Their Trends</vt:lpstr>
      <vt:lpstr>PowerPoint Presentation</vt:lpstr>
      <vt:lpstr>Memory Prices</vt:lpstr>
      <vt:lpstr>Trends in Cost: The Price of Pentium4 and PentiumM</vt:lpstr>
      <vt:lpstr>Integrated Circuit Costs</vt:lpstr>
      <vt:lpstr>Wafer, Die, IC</vt:lpstr>
      <vt:lpstr>PowerPoint Presentation</vt:lpstr>
      <vt:lpstr>Integrated Circuit Costs</vt:lpstr>
      <vt:lpstr>Integrated Circuit Costs</vt:lpstr>
      <vt:lpstr>Integrated Circuit Costs</vt:lpstr>
      <vt:lpstr>Example</vt:lpstr>
      <vt:lpstr>Integrated Circuit Costs</vt:lpstr>
      <vt:lpstr>Integrated Circuits Costs</vt:lpstr>
      <vt:lpstr>Other Costs</vt:lpstr>
      <vt:lpstr>Cost/Price What is Relationship of Cost to Price?</vt:lpstr>
      <vt:lpstr>Cost/Price What is Relationship of Cost to Price?</vt:lpstr>
      <vt:lpstr>Cost/Price What is Relationship of Cost to Price?</vt:lpstr>
      <vt:lpstr>Cost/Price What is Relationship of Cost to Price?</vt:lpstr>
      <vt:lpstr>Cost/Price What is Relationship of Cost to Price?</vt:lpstr>
      <vt:lpstr>Trends in Power in ICs</vt:lpstr>
      <vt:lpstr>Why worry about power? -- Power Dissipation</vt:lpstr>
      <vt:lpstr>PowerPoint Presentation</vt:lpstr>
      <vt:lpstr>Metrics for Performance</vt:lpstr>
      <vt:lpstr>An Example</vt:lpstr>
      <vt:lpstr>Definition of Performance </vt:lpstr>
      <vt:lpstr>Computer Performance Evaluation: Cycles Per Instruction (CPI) – CPU Performance</vt:lpstr>
      <vt:lpstr>Unix Times</vt:lpstr>
      <vt:lpstr>Cycles Per Instruction (CPI) – CPU Performance</vt:lpstr>
      <vt:lpstr>CPU Performance Equation</vt:lpstr>
      <vt:lpstr>CPU Execution Time: The CPU Equation</vt:lpstr>
      <vt:lpstr>CPU Execution Time</vt:lpstr>
      <vt:lpstr>CPU Execution Time: Example</vt:lpstr>
      <vt:lpstr>Factors Affecting CPU Performance</vt:lpstr>
      <vt:lpstr>Performance Comparison: Example</vt:lpstr>
      <vt:lpstr>Metrics of Computer Performance</vt:lpstr>
      <vt:lpstr>Choosing Programs To Evaluate Performance</vt:lpstr>
      <vt:lpstr>PowerPoint Presentation</vt:lpstr>
      <vt:lpstr>SPEC: Standard Performance Evaluation Corporation</vt:lpstr>
      <vt:lpstr>SPEC: Standard Performance Evaluation Corporation</vt:lpstr>
      <vt:lpstr>SPEC CPU2006 Programs</vt:lpstr>
      <vt:lpstr>SPEC CPU2006 Programs</vt:lpstr>
      <vt:lpstr>Top 20 SPEC CPU2006 Results  (As of August 2007)</vt:lpstr>
      <vt:lpstr>Top SPEC CPU2006 Results  (CINT2006)</vt:lpstr>
      <vt:lpstr>Top SPEC CPU2006 Results  (Cfp2006)</vt:lpstr>
      <vt:lpstr>LINPACK: Benchmark for Supercomputers</vt:lpstr>
      <vt:lpstr>Performance Evaluation Using Benchmarks</vt:lpstr>
      <vt:lpstr>How to Summarize Performance</vt:lpstr>
      <vt:lpstr>Comparing and Summarizing Performance</vt:lpstr>
      <vt:lpstr>Summary Measure</vt:lpstr>
      <vt:lpstr>Arithmetic Mean</vt:lpstr>
      <vt:lpstr>Unequal Job Mix</vt:lpstr>
      <vt:lpstr>Weighted Arithmetic Mean</vt:lpstr>
      <vt:lpstr>Normalized Execution Time</vt:lpstr>
      <vt:lpstr>Disadvantages of Arithmetic Mean</vt:lpstr>
      <vt:lpstr>The Pros and Cons Of Geometric Means</vt:lpstr>
      <vt:lpstr>Geometric Mean</vt:lpstr>
      <vt:lpstr>Geometric Mean</vt:lpstr>
      <vt:lpstr>Geometric Mean</vt:lpstr>
      <vt:lpstr>Measure Computer Performance: MIPS (Million Instructions Per Second)</vt:lpstr>
      <vt:lpstr>Computer Performance Measures :  MIPS (Million Instructions Per Second)</vt:lpstr>
      <vt:lpstr>Compiler Variations, MIPS, Performance:  An Example</vt:lpstr>
      <vt:lpstr>Compiler Variations, MIPS, Performance:  An Example (Continued)</vt:lpstr>
      <vt:lpstr>Computer Performance Measures :  MFOLPS (Million FLOating-Point Operations Per Second)</vt:lpstr>
      <vt:lpstr>Computer Performance Measures :  MFOLPS (Million FLOating-Point Operations Per Second)</vt:lpstr>
      <vt:lpstr>Quantitative Principles of Computer Design</vt:lpstr>
      <vt:lpstr>Performance Enhancement Calculations:  Amdahl's Law</vt:lpstr>
      <vt:lpstr>Performance Enhancement Calculations:  Amdahl's Law</vt:lpstr>
      <vt:lpstr>Pictorial Depiction of Amdahl’s Law </vt:lpstr>
      <vt:lpstr>Performance Enhancement Example</vt:lpstr>
      <vt:lpstr>Performance Enhancement Example</vt:lpstr>
      <vt:lpstr>An Alternative Solution Using CPU Equation</vt:lpstr>
      <vt:lpstr>Performance Enhancement Example</vt:lpstr>
      <vt:lpstr>Performance Enhancement Example</vt:lpstr>
      <vt:lpstr>Another Amdahl’s Law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4611 Design and Analysis of Computer Architectures    http://course.cse.ust.hk/comp4611  Dr. GU Lin  Assistant Professor – Computer Science and Engineering Department</dc:title>
  <dc:creator>lingu</dc:creator>
  <cp:lastModifiedBy>l</cp:lastModifiedBy>
  <cp:revision>52</cp:revision>
  <dcterms:created xsi:type="dcterms:W3CDTF">2006-08-16T00:00:00Z</dcterms:created>
  <dcterms:modified xsi:type="dcterms:W3CDTF">2012-09-10T14:29:26Z</dcterms:modified>
</cp:coreProperties>
</file>